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7"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Sheet1!$B$2:$B$5</c:f>
              <c:numCache>
                <c:formatCode>General</c:formatCode>
                <c:ptCount val="4"/>
                <c:pt idx="0">
                  <c:v>50659</c:v>
                </c:pt>
                <c:pt idx="1">
                  <c:v>51672</c:v>
                </c:pt>
                <c:pt idx="2">
                  <c:v>52436</c:v>
                </c:pt>
                <c:pt idx="3">
                  <c:v>52793</c:v>
                </c:pt>
              </c:numCache>
            </c:numRef>
          </c:val>
          <c:extLst>
            <c:ext xmlns:c16="http://schemas.microsoft.com/office/drawing/2014/chart" uri="{C3380CC4-5D6E-409C-BE32-E72D297353CC}">
              <c16:uniqueId val="{00000000-7A8C-43CB-B812-246597D54119}"/>
            </c:ext>
          </c:extLst>
        </c:ser>
        <c:dLbls>
          <c:showLegendKey val="0"/>
          <c:showVal val="0"/>
          <c:showCatName val="0"/>
          <c:showSerName val="0"/>
          <c:showPercent val="0"/>
          <c:showBubbleSize val="0"/>
        </c:dLbls>
        <c:gapWidth val="182"/>
        <c:axId val="340644384"/>
        <c:axId val="340645040"/>
      </c:barChart>
      <c:dateAx>
        <c:axId val="3406443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45040"/>
        <c:crosses val="autoZero"/>
        <c:auto val="1"/>
        <c:lblOffset val="100"/>
        <c:baseTimeUnit val="days"/>
      </c:dateAx>
      <c:valAx>
        <c:axId val="3406450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4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Sheet1!$B$2:$B$5</c:f>
              <c:numCache>
                <c:formatCode>General</c:formatCode>
                <c:ptCount val="4"/>
                <c:pt idx="0">
                  <c:v>1812</c:v>
                </c:pt>
                <c:pt idx="1">
                  <c:v>1016</c:v>
                </c:pt>
                <c:pt idx="2">
                  <c:v>752</c:v>
                </c:pt>
                <c:pt idx="3">
                  <c:v>362</c:v>
                </c:pt>
              </c:numCache>
            </c:numRef>
          </c:val>
          <c:extLst>
            <c:ext xmlns:c16="http://schemas.microsoft.com/office/drawing/2014/chart" uri="{C3380CC4-5D6E-409C-BE32-E72D297353CC}">
              <c16:uniqueId val="{00000000-B96C-4A6F-BC46-E5B32801B018}"/>
            </c:ext>
          </c:extLst>
        </c:ser>
        <c:dLbls>
          <c:showLegendKey val="0"/>
          <c:showVal val="0"/>
          <c:showCatName val="0"/>
          <c:showSerName val="0"/>
          <c:showPercent val="0"/>
          <c:showBubbleSize val="0"/>
        </c:dLbls>
        <c:gapWidth val="182"/>
        <c:axId val="274676368"/>
        <c:axId val="143864112"/>
      </c:barChart>
      <c:dateAx>
        <c:axId val="27467636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3864112"/>
        <c:crosses val="autoZero"/>
        <c:auto val="1"/>
        <c:lblOffset val="100"/>
        <c:baseTimeUnit val="days"/>
      </c:dateAx>
      <c:valAx>
        <c:axId val="1438641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7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Sheet1!$B$2:$B$5</c:f>
              <c:numCache>
                <c:formatCode>General</c:formatCode>
                <c:ptCount val="4"/>
                <c:pt idx="0">
                  <c:v>554834</c:v>
                </c:pt>
                <c:pt idx="1">
                  <c:v>381764</c:v>
                </c:pt>
                <c:pt idx="2">
                  <c:v>251834</c:v>
                </c:pt>
                <c:pt idx="3">
                  <c:v>194057</c:v>
                </c:pt>
              </c:numCache>
            </c:numRef>
          </c:val>
          <c:extLst>
            <c:ext xmlns:c16="http://schemas.microsoft.com/office/drawing/2014/chart" uri="{C3380CC4-5D6E-409C-BE32-E72D297353CC}">
              <c16:uniqueId val="{00000000-FDC6-42B6-9FA4-996816636DF1}"/>
            </c:ext>
          </c:extLst>
        </c:ser>
        <c:dLbls>
          <c:showLegendKey val="0"/>
          <c:showVal val="0"/>
          <c:showCatName val="0"/>
          <c:showSerName val="0"/>
          <c:showPercent val="0"/>
          <c:showBubbleSize val="0"/>
        </c:dLbls>
        <c:gapWidth val="182"/>
        <c:axId val="346871120"/>
        <c:axId val="346871448"/>
      </c:barChart>
      <c:dateAx>
        <c:axId val="3468711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71448"/>
        <c:crosses val="autoZero"/>
        <c:auto val="1"/>
        <c:lblOffset val="100"/>
        <c:baseTimeUnit val="days"/>
      </c:dateAx>
      <c:valAx>
        <c:axId val="3468714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7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Sheet1!$B$2:$B$5</c:f>
              <c:numCache>
                <c:formatCode>General</c:formatCode>
                <c:ptCount val="4"/>
                <c:pt idx="0">
                  <c:v>121422</c:v>
                </c:pt>
                <c:pt idx="1">
                  <c:v>32136</c:v>
                </c:pt>
                <c:pt idx="2">
                  <c:v>29202</c:v>
                </c:pt>
                <c:pt idx="3">
                  <c:v>15625</c:v>
                </c:pt>
              </c:numCache>
            </c:numRef>
          </c:val>
          <c:extLst>
            <c:ext xmlns:c16="http://schemas.microsoft.com/office/drawing/2014/chart" uri="{C3380CC4-5D6E-409C-BE32-E72D297353CC}">
              <c16:uniqueId val="{00000000-21CC-4807-97B8-DFDFFA791592}"/>
            </c:ext>
          </c:extLst>
        </c:ser>
        <c:dLbls>
          <c:showLegendKey val="0"/>
          <c:showVal val="0"/>
          <c:showCatName val="0"/>
          <c:showSerName val="0"/>
          <c:showPercent val="0"/>
          <c:showBubbleSize val="0"/>
        </c:dLbls>
        <c:gapWidth val="182"/>
        <c:axId val="166396928"/>
        <c:axId val="166403160"/>
      </c:barChart>
      <c:dateAx>
        <c:axId val="1663969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403160"/>
        <c:crosses val="autoZero"/>
        <c:auto val="1"/>
        <c:lblOffset val="100"/>
        <c:baseTimeUnit val="days"/>
      </c:dateAx>
      <c:valAx>
        <c:axId val="1664031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39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Sheet1!$B$2:$B$5</c:f>
              <c:numCache>
                <c:formatCode>General</c:formatCode>
                <c:ptCount val="4"/>
                <c:pt idx="0">
                  <c:v>17509</c:v>
                </c:pt>
                <c:pt idx="1">
                  <c:v>12288</c:v>
                </c:pt>
                <c:pt idx="2">
                  <c:v>14974</c:v>
                </c:pt>
                <c:pt idx="3">
                  <c:v>11088</c:v>
                </c:pt>
              </c:numCache>
            </c:numRef>
          </c:val>
          <c:extLst>
            <c:ext xmlns:c16="http://schemas.microsoft.com/office/drawing/2014/chart" uri="{C3380CC4-5D6E-409C-BE32-E72D297353CC}">
              <c16:uniqueId val="{00000000-8216-4060-9B26-FB5AFFC41F67}"/>
            </c:ext>
          </c:extLst>
        </c:ser>
        <c:ser>
          <c:idx val="1"/>
          <c:order val="1"/>
          <c:tx>
            <c:strRef>
              <c:f>Sheet1!$C$1</c:f>
              <c:strCache>
                <c:ptCount val="1"/>
                <c:pt idx="0">
                  <c:v>Paid</c:v>
                </c:pt>
              </c:strCache>
            </c:strRef>
          </c:tx>
          <c:spPr>
            <a:solidFill>
              <a:schemeClr val="accent2"/>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Sheet1!$C$2:$C$5</c:f>
              <c:numCache>
                <c:formatCode>General</c:formatCode>
                <c:ptCount val="4"/>
                <c:pt idx="0">
                  <c:v>421411</c:v>
                </c:pt>
                <c:pt idx="1">
                  <c:v>207518</c:v>
                </c:pt>
                <c:pt idx="2">
                  <c:v>110735</c:v>
                </c:pt>
                <c:pt idx="3">
                  <c:v>73799</c:v>
                </c:pt>
              </c:numCache>
            </c:numRef>
          </c:val>
          <c:extLst>
            <c:ext xmlns:c16="http://schemas.microsoft.com/office/drawing/2014/chart" uri="{C3380CC4-5D6E-409C-BE32-E72D297353CC}">
              <c16:uniqueId val="{00000001-8216-4060-9B26-FB5AFFC41F67}"/>
            </c:ext>
          </c:extLst>
        </c:ser>
        <c:dLbls>
          <c:showLegendKey val="0"/>
          <c:showVal val="0"/>
          <c:showCatName val="0"/>
          <c:showSerName val="0"/>
          <c:showPercent val="0"/>
          <c:showBubbleSize val="0"/>
        </c:dLbls>
        <c:gapWidth val="182"/>
        <c:axId val="166400864"/>
        <c:axId val="166402504"/>
      </c:barChart>
      <c:dateAx>
        <c:axId val="1664008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402504"/>
        <c:crosses val="autoZero"/>
        <c:auto val="1"/>
        <c:lblOffset val="100"/>
        <c:baseTimeUnit val="days"/>
      </c:dateAx>
      <c:valAx>
        <c:axId val="1664025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40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Sheet1!$B$2:$B$5</c:f>
              <c:numCache>
                <c:formatCode>General</c:formatCode>
                <c:ptCount val="4"/>
                <c:pt idx="0">
                  <c:v>464955</c:v>
                </c:pt>
                <c:pt idx="1">
                  <c:v>251158</c:v>
                </c:pt>
                <c:pt idx="2">
                  <c:v>132621</c:v>
                </c:pt>
                <c:pt idx="3">
                  <c:v>96471</c:v>
                </c:pt>
              </c:numCache>
            </c:numRef>
          </c:val>
          <c:extLst>
            <c:ext xmlns:c16="http://schemas.microsoft.com/office/drawing/2014/chart" uri="{C3380CC4-5D6E-409C-BE32-E72D297353CC}">
              <c16:uniqueId val="{00000000-6353-46CC-8E62-15DC608557BB}"/>
            </c:ext>
          </c:extLst>
        </c:ser>
        <c:dLbls>
          <c:showLegendKey val="0"/>
          <c:showVal val="0"/>
          <c:showCatName val="0"/>
          <c:showSerName val="0"/>
          <c:showPercent val="0"/>
          <c:showBubbleSize val="0"/>
        </c:dLbls>
        <c:gapWidth val="182"/>
        <c:axId val="346872432"/>
        <c:axId val="346873744"/>
      </c:barChart>
      <c:dateAx>
        <c:axId val="34687243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73744"/>
        <c:crosses val="autoZero"/>
        <c:auto val="1"/>
        <c:lblOffset val="100"/>
        <c:baseTimeUnit val="days"/>
      </c:dateAx>
      <c:valAx>
        <c:axId val="3468737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7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Sheet1!$B$2:$B$5</c:f>
              <c:numCache>
                <c:formatCode>General</c:formatCode>
                <c:ptCount val="4"/>
                <c:pt idx="0">
                  <c:v>46370</c:v>
                </c:pt>
                <c:pt idx="1">
                  <c:v>47111</c:v>
                </c:pt>
                <c:pt idx="2">
                  <c:v>48614</c:v>
                </c:pt>
                <c:pt idx="3">
                  <c:v>49401</c:v>
                </c:pt>
              </c:numCache>
            </c:numRef>
          </c:val>
          <c:extLst>
            <c:ext xmlns:c16="http://schemas.microsoft.com/office/drawing/2014/chart" uri="{C3380CC4-5D6E-409C-BE32-E72D297353CC}">
              <c16:uniqueId val="{00000000-FDE6-4398-9FB9-89C69A9D97DD}"/>
            </c:ext>
          </c:extLst>
        </c:ser>
        <c:dLbls>
          <c:showLegendKey val="0"/>
          <c:showVal val="0"/>
          <c:showCatName val="0"/>
          <c:showSerName val="0"/>
          <c:showPercent val="0"/>
          <c:showBubbleSize val="0"/>
        </c:dLbls>
        <c:gapWidth val="182"/>
        <c:axId val="210998520"/>
        <c:axId val="211003768"/>
      </c:barChart>
      <c:dateAx>
        <c:axId val="2109985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003768"/>
        <c:crosses val="autoZero"/>
        <c:auto val="1"/>
        <c:lblOffset val="100"/>
        <c:baseTimeUnit val="days"/>
      </c:dateAx>
      <c:valAx>
        <c:axId val="2110037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99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Sheet1!$B$2:$B$5</c:f>
              <c:numCache>
                <c:formatCode>General</c:formatCode>
                <c:ptCount val="4"/>
                <c:pt idx="0">
                  <c:v>673</c:v>
                </c:pt>
                <c:pt idx="1">
                  <c:v>741</c:v>
                </c:pt>
                <c:pt idx="2">
                  <c:v>1503</c:v>
                </c:pt>
                <c:pt idx="3">
                  <c:v>787</c:v>
                </c:pt>
              </c:numCache>
            </c:numRef>
          </c:val>
          <c:extLst>
            <c:ext xmlns:c16="http://schemas.microsoft.com/office/drawing/2014/chart" uri="{C3380CC4-5D6E-409C-BE32-E72D297353CC}">
              <c16:uniqueId val="{00000000-7EA4-4D43-9C52-4C251A1D5820}"/>
            </c:ext>
          </c:extLst>
        </c:ser>
        <c:dLbls>
          <c:showLegendKey val="0"/>
          <c:showVal val="0"/>
          <c:showCatName val="0"/>
          <c:showSerName val="0"/>
          <c:showPercent val="0"/>
          <c:showBubbleSize val="0"/>
        </c:dLbls>
        <c:gapWidth val="182"/>
        <c:axId val="210996552"/>
        <c:axId val="210996880"/>
      </c:barChart>
      <c:dateAx>
        <c:axId val="2109965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996880"/>
        <c:crosses val="autoZero"/>
        <c:auto val="1"/>
        <c:lblOffset val="100"/>
        <c:baseTimeUnit val="days"/>
      </c:dateAx>
      <c:valAx>
        <c:axId val="2109968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99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Sheet1!$A$2:$A$11</c:f>
              <c:numCache>
                <c:formatCode>m/d/yyyy</c:formatCode>
                <c:ptCount val="10"/>
                <c:pt idx="0">
                  <c:v>42743</c:v>
                </c:pt>
                <c:pt idx="1">
                  <c:v>42744</c:v>
                </c:pt>
                <c:pt idx="2">
                  <c:v>42745</c:v>
                </c:pt>
                <c:pt idx="3">
                  <c:v>42746</c:v>
                </c:pt>
                <c:pt idx="4">
                  <c:v>42747</c:v>
                </c:pt>
                <c:pt idx="5">
                  <c:v>43102</c:v>
                </c:pt>
                <c:pt idx="6">
                  <c:v>43103</c:v>
                </c:pt>
                <c:pt idx="7">
                  <c:v>43104</c:v>
                </c:pt>
                <c:pt idx="8">
                  <c:v>43105</c:v>
                </c:pt>
                <c:pt idx="9">
                  <c:v>43106</c:v>
                </c:pt>
              </c:numCache>
            </c:numRef>
          </c:cat>
          <c:val>
            <c:numRef>
              <c:f>Sheet1!$B$2:$B$11</c:f>
              <c:numCache>
                <c:formatCode>General</c:formatCode>
                <c:ptCount val="10"/>
                <c:pt idx="0">
                  <c:v>39133</c:v>
                </c:pt>
                <c:pt idx="1">
                  <c:v>31407</c:v>
                </c:pt>
                <c:pt idx="2">
                  <c:v>28311</c:v>
                </c:pt>
                <c:pt idx="3">
                  <c:v>30358</c:v>
                </c:pt>
                <c:pt idx="4">
                  <c:v>46888</c:v>
                </c:pt>
                <c:pt idx="5">
                  <c:v>42449</c:v>
                </c:pt>
                <c:pt idx="6">
                  <c:v>40503</c:v>
                </c:pt>
                <c:pt idx="7">
                  <c:v>48677</c:v>
                </c:pt>
                <c:pt idx="8">
                  <c:v>66161</c:v>
                </c:pt>
                <c:pt idx="9">
                  <c:v>56862</c:v>
                </c:pt>
              </c:numCache>
            </c:numRef>
          </c:val>
          <c:extLst>
            <c:ext xmlns:c16="http://schemas.microsoft.com/office/drawing/2014/chart" uri="{C3380CC4-5D6E-409C-BE32-E72D297353CC}">
              <c16:uniqueId val="{00000000-606E-441C-9385-615DF39B1DDC}"/>
            </c:ext>
          </c:extLst>
        </c:ser>
        <c:dLbls>
          <c:showLegendKey val="0"/>
          <c:showVal val="0"/>
          <c:showCatName val="0"/>
          <c:showSerName val="0"/>
          <c:showPercent val="0"/>
          <c:showBubbleSize val="0"/>
        </c:dLbls>
        <c:gapWidth val="182"/>
        <c:axId val="211001144"/>
        <c:axId val="211002456"/>
      </c:barChart>
      <c:dateAx>
        <c:axId val="21100114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002456"/>
        <c:crosses val="autoZero"/>
        <c:auto val="1"/>
        <c:lblOffset val="100"/>
        <c:baseTimeUnit val="days"/>
      </c:dateAx>
      <c:valAx>
        <c:axId val="2110024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00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4364-4663-A0FF-B4DFB0837327}"/>
            </c:ext>
          </c:extLst>
        </c:ser>
        <c:ser>
          <c:idx val="1"/>
          <c:order val="1"/>
          <c:tx>
            <c:strRef>
              <c:f>Sheet1!$C$1</c:f>
              <c:strCache>
                <c:ptCount val="1"/>
                <c:pt idx="0">
                  <c:v>Twitter</c:v>
                </c:pt>
              </c:strCache>
            </c:strRef>
          </c:tx>
          <c:spPr>
            <a:solidFill>
              <a:schemeClr val="accent2"/>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4364-4663-A0FF-B4DFB0837327}"/>
            </c:ext>
          </c:extLst>
        </c:ser>
        <c:ser>
          <c:idx val="2"/>
          <c:order val="2"/>
          <c:tx>
            <c:strRef>
              <c:f>Sheet1!$D$1</c:f>
              <c:strCache>
                <c:ptCount val="1"/>
                <c:pt idx="0">
                  <c:v>YouTube</c:v>
                </c:pt>
              </c:strCache>
            </c:strRef>
          </c:tx>
          <c:spPr>
            <a:solidFill>
              <a:schemeClr val="accent3"/>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4364-4663-A0FF-B4DFB0837327}"/>
            </c:ext>
          </c:extLst>
        </c:ser>
        <c:ser>
          <c:idx val="3"/>
          <c:order val="3"/>
          <c:tx>
            <c:strRef>
              <c:f>Sheet1!$E$1</c:f>
              <c:strCache>
                <c:ptCount val="1"/>
                <c:pt idx="0">
                  <c:v>Google+</c:v>
                </c:pt>
              </c:strCache>
            </c:strRef>
          </c:tx>
          <c:spPr>
            <a:solidFill>
              <a:schemeClr val="accent4"/>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Sheet1!$E$2:$E$5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3-4364-4663-A0FF-B4DFB0837327}"/>
            </c:ext>
          </c:extLst>
        </c:ser>
        <c:ser>
          <c:idx val="4"/>
          <c:order val="4"/>
          <c:tx>
            <c:strRef>
              <c:f>Sheet1!$F$1</c:f>
              <c:strCache>
                <c:ptCount val="1"/>
                <c:pt idx="0">
                  <c:v>LinkedIn</c:v>
                </c:pt>
              </c:strCache>
            </c:strRef>
          </c:tx>
          <c:spPr>
            <a:solidFill>
              <a:schemeClr val="accent5"/>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4364-4663-A0FF-B4DFB0837327}"/>
            </c:ext>
          </c:extLst>
        </c:ser>
        <c:ser>
          <c:idx val="5"/>
          <c:order val="5"/>
          <c:tx>
            <c:strRef>
              <c:f>Sheet1!$G$1</c:f>
              <c:strCache>
                <c:ptCount val="1"/>
                <c:pt idx="0">
                  <c:v>Instagram</c:v>
                </c:pt>
              </c:strCache>
            </c:strRef>
          </c:tx>
          <c:spPr>
            <a:solidFill>
              <a:schemeClr val="accent6"/>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Sheet1!$G$2:$G$5</c:f>
              <c:numCache>
                <c:formatCode>General</c:formatCode>
                <c:ptCount val="4"/>
                <c:pt idx="0">
                  <c:v>32328</c:v>
                </c:pt>
                <c:pt idx="1">
                  <c:v>27614</c:v>
                </c:pt>
                <c:pt idx="2">
                  <c:v>28805</c:v>
                </c:pt>
                <c:pt idx="3">
                  <c:v>31020</c:v>
                </c:pt>
              </c:numCache>
            </c:numRef>
          </c:val>
          <c:extLst>
            <c:ext xmlns:c16="http://schemas.microsoft.com/office/drawing/2014/chart" uri="{C3380CC4-5D6E-409C-BE32-E72D297353CC}">
              <c16:uniqueId val="{00000005-4364-4663-A0FF-B4DFB0837327}"/>
            </c:ext>
          </c:extLst>
        </c:ser>
        <c:dLbls>
          <c:showLegendKey val="0"/>
          <c:showVal val="0"/>
          <c:showCatName val="0"/>
          <c:showSerName val="0"/>
          <c:showPercent val="0"/>
          <c:showBubbleSize val="0"/>
        </c:dLbls>
        <c:gapWidth val="182"/>
        <c:axId val="210957192"/>
        <c:axId val="210959160"/>
      </c:barChart>
      <c:dateAx>
        <c:axId val="2109571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959160"/>
        <c:crosses val="autoZero"/>
        <c:auto val="1"/>
        <c:lblOffset val="100"/>
        <c:baseTimeUnit val="days"/>
      </c:dateAx>
      <c:valAx>
        <c:axId val="2109591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95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Sheet1!$B$2:$B$5</c:f>
              <c:numCache>
                <c:formatCode>General</c:formatCode>
                <c:ptCount val="4"/>
                <c:pt idx="0">
                  <c:v>2544</c:v>
                </c:pt>
                <c:pt idx="1">
                  <c:v>2588</c:v>
                </c:pt>
                <c:pt idx="2">
                  <c:v>2601</c:v>
                </c:pt>
                <c:pt idx="3">
                  <c:v>2635</c:v>
                </c:pt>
              </c:numCache>
            </c:numRef>
          </c:val>
          <c:extLst>
            <c:ext xmlns:c16="http://schemas.microsoft.com/office/drawing/2014/chart" uri="{C3380CC4-5D6E-409C-BE32-E72D297353CC}">
              <c16:uniqueId val="{00000000-3546-4D24-B797-D3BB9C42718C}"/>
            </c:ext>
          </c:extLst>
        </c:ser>
        <c:dLbls>
          <c:showLegendKey val="0"/>
          <c:showVal val="0"/>
          <c:showCatName val="0"/>
          <c:showSerName val="0"/>
          <c:showPercent val="0"/>
          <c:showBubbleSize val="0"/>
        </c:dLbls>
        <c:gapWidth val="182"/>
        <c:axId val="471628776"/>
        <c:axId val="471625496"/>
      </c:barChart>
      <c:dateAx>
        <c:axId val="4716287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625496"/>
        <c:crosses val="autoZero"/>
        <c:auto val="1"/>
        <c:lblOffset val="100"/>
        <c:baseTimeUnit val="days"/>
      </c:dateAx>
      <c:valAx>
        <c:axId val="4716254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62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Sheet1!$B$2:$B$5</c:f>
              <c:numCache>
                <c:formatCode>General</c:formatCode>
                <c:ptCount val="4"/>
                <c:pt idx="0">
                  <c:v>35</c:v>
                </c:pt>
                <c:pt idx="1">
                  <c:v>44</c:v>
                </c:pt>
                <c:pt idx="2">
                  <c:v>13</c:v>
                </c:pt>
                <c:pt idx="3">
                  <c:v>34</c:v>
                </c:pt>
              </c:numCache>
            </c:numRef>
          </c:val>
          <c:extLst>
            <c:ext xmlns:c16="http://schemas.microsoft.com/office/drawing/2014/chart" uri="{C3380CC4-5D6E-409C-BE32-E72D297353CC}">
              <c16:uniqueId val="{00000000-38CD-4DC9-AAB3-1DFCA3CE8351}"/>
            </c:ext>
          </c:extLst>
        </c:ser>
        <c:dLbls>
          <c:showLegendKey val="0"/>
          <c:showVal val="0"/>
          <c:showCatName val="0"/>
          <c:showSerName val="0"/>
          <c:showPercent val="0"/>
          <c:showBubbleSize val="0"/>
        </c:dLbls>
        <c:gapWidth val="182"/>
        <c:axId val="471626152"/>
        <c:axId val="471622872"/>
      </c:barChart>
      <c:dateAx>
        <c:axId val="4716261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622872"/>
        <c:crosses val="autoZero"/>
        <c:auto val="1"/>
        <c:lblOffset val="100"/>
        <c:baseTimeUnit val="days"/>
      </c:dateAx>
      <c:valAx>
        <c:axId val="4716228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62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300D-4AD6-B8F8-4740E06DE06B}"/>
            </c:ext>
          </c:extLst>
        </c:ser>
        <c:ser>
          <c:idx val="1"/>
          <c:order val="1"/>
          <c:tx>
            <c:strRef>
              <c:f>Sheet1!$C$1</c:f>
              <c:strCache>
                <c:ptCount val="1"/>
                <c:pt idx="0">
                  <c:v>Twitter</c:v>
                </c:pt>
              </c:strCache>
            </c:strRef>
          </c:tx>
          <c:spPr>
            <a:solidFill>
              <a:schemeClr val="accent2"/>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Sheet1!$C$2:$C$5</c:f>
              <c:numCache>
                <c:formatCode>General</c:formatCode>
                <c:ptCount val="4"/>
                <c:pt idx="0">
                  <c:v>224</c:v>
                </c:pt>
                <c:pt idx="1">
                  <c:v>279</c:v>
                </c:pt>
                <c:pt idx="2">
                  <c:v>201</c:v>
                </c:pt>
                <c:pt idx="3">
                  <c:v>220</c:v>
                </c:pt>
              </c:numCache>
            </c:numRef>
          </c:val>
          <c:extLst>
            <c:ext xmlns:c16="http://schemas.microsoft.com/office/drawing/2014/chart" uri="{C3380CC4-5D6E-409C-BE32-E72D297353CC}">
              <c16:uniqueId val="{00000001-300D-4AD6-B8F8-4740E06DE06B}"/>
            </c:ext>
          </c:extLst>
        </c:ser>
        <c:ser>
          <c:idx val="2"/>
          <c:order val="2"/>
          <c:tx>
            <c:strRef>
              <c:f>Sheet1!$D$1</c:f>
              <c:strCache>
                <c:ptCount val="1"/>
                <c:pt idx="0">
                  <c:v>YouTube</c:v>
                </c:pt>
              </c:strCache>
            </c:strRef>
          </c:tx>
          <c:spPr>
            <a:solidFill>
              <a:schemeClr val="accent3"/>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300D-4AD6-B8F8-4740E06DE06B}"/>
            </c:ext>
          </c:extLst>
        </c:ser>
        <c:ser>
          <c:idx val="3"/>
          <c:order val="3"/>
          <c:tx>
            <c:strRef>
              <c:f>Sheet1!$E$1</c:f>
              <c:strCache>
                <c:ptCount val="1"/>
                <c:pt idx="0">
                  <c:v>Google+</c:v>
                </c:pt>
              </c:strCache>
            </c:strRef>
          </c:tx>
          <c:spPr>
            <a:solidFill>
              <a:schemeClr val="accent4"/>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Sheet1!$E$2:$E$5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3-300D-4AD6-B8F8-4740E06DE06B}"/>
            </c:ext>
          </c:extLst>
        </c:ser>
        <c:ser>
          <c:idx val="4"/>
          <c:order val="4"/>
          <c:tx>
            <c:strRef>
              <c:f>Sheet1!$F$1</c:f>
              <c:strCache>
                <c:ptCount val="1"/>
                <c:pt idx="0">
                  <c:v>LinkedIn</c:v>
                </c:pt>
              </c:strCache>
            </c:strRef>
          </c:tx>
          <c:spPr>
            <a:solidFill>
              <a:schemeClr val="accent5"/>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300D-4AD6-B8F8-4740E06DE06B}"/>
            </c:ext>
          </c:extLst>
        </c:ser>
        <c:ser>
          <c:idx val="5"/>
          <c:order val="5"/>
          <c:tx>
            <c:strRef>
              <c:f>Sheet1!$G$1</c:f>
              <c:strCache>
                <c:ptCount val="1"/>
                <c:pt idx="0">
                  <c:v>Instagram</c:v>
                </c:pt>
              </c:strCache>
            </c:strRef>
          </c:tx>
          <c:spPr>
            <a:solidFill>
              <a:schemeClr val="accent6"/>
            </a:solidFill>
            <a:ln>
              <a:noFill/>
            </a:ln>
            <a:effectLst/>
          </c:spPr>
          <c:invertIfNegative val="0"/>
          <c:cat>
            <c:numRef>
              <c:f>Sheet1!$A$2:$A$5</c:f>
              <c:numCache>
                <c:formatCode>m/d/yyyy</c:formatCode>
                <c:ptCount val="4"/>
                <c:pt idx="0">
                  <c:v>43103</c:v>
                </c:pt>
                <c:pt idx="1">
                  <c:v>43104</c:v>
                </c:pt>
                <c:pt idx="2">
                  <c:v>43105</c:v>
                </c:pt>
                <c:pt idx="3">
                  <c:v>43106</c:v>
                </c:pt>
              </c:numCache>
            </c:num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300D-4AD6-B8F8-4740E06DE06B}"/>
            </c:ext>
          </c:extLst>
        </c:ser>
        <c:dLbls>
          <c:showLegendKey val="0"/>
          <c:showVal val="0"/>
          <c:showCatName val="0"/>
          <c:showSerName val="0"/>
          <c:showPercent val="0"/>
          <c:showBubbleSize val="0"/>
        </c:dLbls>
        <c:gapWidth val="182"/>
        <c:axId val="471623200"/>
        <c:axId val="471624840"/>
      </c:barChart>
      <c:dateAx>
        <c:axId val="4716232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624840"/>
        <c:crosses val="autoZero"/>
        <c:auto val="1"/>
        <c:lblOffset val="100"/>
        <c:baseTimeUnit val="days"/>
      </c:dateAx>
      <c:valAx>
        <c:axId val="4716248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62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69DA2-8B5E-4633-BDAC-5188E79C54C7}"/>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AA2EB2A7-E4FD-48BB-9D30-AAEC009B1D95}"/>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3569756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10F1A-F24D-4667-9E87-B929C4D16A3B}"/>
              </a:ext>
            </a:extLst>
          </p:cNvPr>
          <p:cNvSpPr>
            <a:spLocks noGrp="1"/>
          </p:cNvSpPr>
          <p:nvPr>
            <p:ph type="title"/>
          </p:nvPr>
        </p:nvSpPr>
        <p:spPr/>
        <p:txBody>
          <a:bodyPr/>
          <a:lstStyle/>
          <a:p>
            <a:r>
              <a:rPr lang="en-US"/>
              <a:t>FB Insights Fans Total (Bar Chart) | SLTR</a:t>
            </a:r>
          </a:p>
        </p:txBody>
      </p:sp>
      <p:graphicFrame>
        <p:nvGraphicFramePr>
          <p:cNvPr id="6" name="Chart Placeholder 5">
            <a:extLst>
              <a:ext uri="{FF2B5EF4-FFF2-40B4-BE49-F238E27FC236}">
                <a16:creationId xmlns:a16="http://schemas.microsoft.com/office/drawing/2014/main" id="{0C3AB429-5E5B-49D7-9524-5177ECC99CB3}"/>
              </a:ext>
            </a:extLst>
          </p:cNvPr>
          <p:cNvGraphicFramePr>
            <a:graphicFrameLocks noGrp="1"/>
          </p:cNvGraphicFramePr>
          <p:nvPr>
            <p:ph type="chart" sz="quarter" idx="13"/>
            <p:extLst>
              <p:ext uri="{D42A27DB-BD31-4B8C-83A1-F6EECF244321}">
                <p14:modId xmlns:p14="http://schemas.microsoft.com/office/powerpoint/2010/main" val="3604490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0FB7AA-003F-4949-9428-0DA0E4748B30}"/>
              </a:ext>
            </a:extLst>
          </p:cNvPr>
          <p:cNvSpPr>
            <a:spLocks noGrp="1"/>
          </p:cNvSpPr>
          <p:nvPr>
            <p:ph type="body" sz="quarter" idx="14"/>
          </p:nvPr>
        </p:nvSpPr>
        <p:spPr/>
        <p:txBody>
          <a:bodyPr/>
          <a:lstStyle/>
          <a:p>
            <a:r>
              <a:rPr lang="en-US"/>
              <a:t>01/03/2018 - 30/06/2018</a:t>
            </a:r>
          </a:p>
        </p:txBody>
      </p:sp>
      <p:sp>
        <p:nvSpPr>
          <p:cNvPr id="5" name="Footer Placeholder 4">
            <a:extLst>
              <a:ext uri="{FF2B5EF4-FFF2-40B4-BE49-F238E27FC236}">
                <a16:creationId xmlns:a16="http://schemas.microsoft.com/office/drawing/2014/main" id="{00B1479E-A170-4088-8E16-85FA8EC043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9045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9AF7B-E5ED-4682-9D14-25E8C2B55F9E}"/>
              </a:ext>
            </a:extLst>
          </p:cNvPr>
          <p:cNvSpPr>
            <a:spLocks noGrp="1"/>
          </p:cNvSpPr>
          <p:nvPr>
            <p:ph type="title"/>
          </p:nvPr>
        </p:nvSpPr>
        <p:spPr/>
        <p:txBody>
          <a:bodyPr/>
          <a:lstStyle/>
          <a:p>
            <a:r>
              <a:rPr lang="en-US"/>
              <a:t>FB Fans Change (Bar Chart) | SLTR</a:t>
            </a:r>
          </a:p>
        </p:txBody>
      </p:sp>
      <p:graphicFrame>
        <p:nvGraphicFramePr>
          <p:cNvPr id="6" name="Chart Placeholder 5">
            <a:extLst>
              <a:ext uri="{FF2B5EF4-FFF2-40B4-BE49-F238E27FC236}">
                <a16:creationId xmlns:a16="http://schemas.microsoft.com/office/drawing/2014/main" id="{CF4E5FBD-D12B-4F1C-B44D-71526A3F8022}"/>
              </a:ext>
            </a:extLst>
          </p:cNvPr>
          <p:cNvGraphicFramePr>
            <a:graphicFrameLocks noGrp="1"/>
          </p:cNvGraphicFramePr>
          <p:nvPr>
            <p:ph type="chart" sz="quarter" idx="13"/>
            <p:extLst>
              <p:ext uri="{D42A27DB-BD31-4B8C-83A1-F6EECF244321}">
                <p14:modId xmlns:p14="http://schemas.microsoft.com/office/powerpoint/2010/main" val="1110093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50F77A-77DE-4FD4-9105-80FFC94A8430}"/>
              </a:ext>
            </a:extLst>
          </p:cNvPr>
          <p:cNvSpPr>
            <a:spLocks noGrp="1"/>
          </p:cNvSpPr>
          <p:nvPr>
            <p:ph type="body" sz="quarter" idx="14"/>
          </p:nvPr>
        </p:nvSpPr>
        <p:spPr/>
        <p:txBody>
          <a:bodyPr/>
          <a:lstStyle/>
          <a:p>
            <a:r>
              <a:rPr lang="en-US"/>
              <a:t>01/03/2018 - 30/06/2018</a:t>
            </a:r>
          </a:p>
        </p:txBody>
      </p:sp>
      <p:sp>
        <p:nvSpPr>
          <p:cNvPr id="5" name="Footer Placeholder 4">
            <a:extLst>
              <a:ext uri="{FF2B5EF4-FFF2-40B4-BE49-F238E27FC236}">
                <a16:creationId xmlns:a16="http://schemas.microsoft.com/office/drawing/2014/main" id="{C3649AB9-AD5E-46D4-A3C1-882C4F5CBD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5015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07A8-0FED-49E2-AD14-6CB1A98E5A96}"/>
              </a:ext>
            </a:extLst>
          </p:cNvPr>
          <p:cNvSpPr>
            <a:spLocks noGrp="1"/>
          </p:cNvSpPr>
          <p:nvPr>
            <p:ph type="title"/>
          </p:nvPr>
        </p:nvSpPr>
        <p:spPr/>
        <p:txBody>
          <a:bodyPr/>
          <a:lstStyle/>
          <a:p>
            <a:r>
              <a:rPr lang="en-US"/>
              <a:t>FB Reach (Bar Chart) | SLTR</a:t>
            </a:r>
          </a:p>
        </p:txBody>
      </p:sp>
      <p:graphicFrame>
        <p:nvGraphicFramePr>
          <p:cNvPr id="6" name="Chart Placeholder 5">
            <a:extLst>
              <a:ext uri="{FF2B5EF4-FFF2-40B4-BE49-F238E27FC236}">
                <a16:creationId xmlns:a16="http://schemas.microsoft.com/office/drawing/2014/main" id="{554BC369-B554-4FC2-A06A-E7618616CD3C}"/>
              </a:ext>
            </a:extLst>
          </p:cNvPr>
          <p:cNvGraphicFramePr>
            <a:graphicFrameLocks noGrp="1"/>
          </p:cNvGraphicFramePr>
          <p:nvPr>
            <p:ph type="chart" sz="quarter" idx="13"/>
            <p:extLst>
              <p:ext uri="{D42A27DB-BD31-4B8C-83A1-F6EECF244321}">
                <p14:modId xmlns:p14="http://schemas.microsoft.com/office/powerpoint/2010/main" val="1832116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59968D-51CC-4602-8D7A-1110410A0C42}"/>
              </a:ext>
            </a:extLst>
          </p:cNvPr>
          <p:cNvSpPr>
            <a:spLocks noGrp="1"/>
          </p:cNvSpPr>
          <p:nvPr>
            <p:ph type="body" sz="quarter" idx="14"/>
          </p:nvPr>
        </p:nvSpPr>
        <p:spPr/>
        <p:txBody>
          <a:bodyPr/>
          <a:lstStyle/>
          <a:p>
            <a:r>
              <a:rPr lang="en-US"/>
              <a:t>01/03/2018 - 30/06/2018</a:t>
            </a:r>
          </a:p>
        </p:txBody>
      </p:sp>
      <p:sp>
        <p:nvSpPr>
          <p:cNvPr id="5" name="Footer Placeholder 4">
            <a:extLst>
              <a:ext uri="{FF2B5EF4-FFF2-40B4-BE49-F238E27FC236}">
                <a16:creationId xmlns:a16="http://schemas.microsoft.com/office/drawing/2014/main" id="{3ACB5947-FFEB-4247-A672-4047CC7AA5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9859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1B1AA-C16B-4E25-8A12-65DC6DECD85E}"/>
              </a:ext>
            </a:extLst>
          </p:cNvPr>
          <p:cNvSpPr>
            <a:spLocks noGrp="1"/>
          </p:cNvSpPr>
          <p:nvPr>
            <p:ph type="title"/>
          </p:nvPr>
        </p:nvSpPr>
        <p:spPr/>
        <p:txBody>
          <a:bodyPr/>
          <a:lstStyle/>
          <a:p>
            <a:r>
              <a:rPr lang="en-US"/>
              <a:t>FB Total Interactions (Bar Chart) | SLTR</a:t>
            </a:r>
          </a:p>
        </p:txBody>
      </p:sp>
      <p:graphicFrame>
        <p:nvGraphicFramePr>
          <p:cNvPr id="6" name="Chart Placeholder 5">
            <a:extLst>
              <a:ext uri="{FF2B5EF4-FFF2-40B4-BE49-F238E27FC236}">
                <a16:creationId xmlns:a16="http://schemas.microsoft.com/office/drawing/2014/main" id="{DC17BA89-B6DA-44B5-B6CE-53FC28B98C10}"/>
              </a:ext>
            </a:extLst>
          </p:cNvPr>
          <p:cNvGraphicFramePr>
            <a:graphicFrameLocks noGrp="1"/>
          </p:cNvGraphicFramePr>
          <p:nvPr>
            <p:ph type="chart" sz="quarter" idx="13"/>
            <p:extLst>
              <p:ext uri="{D42A27DB-BD31-4B8C-83A1-F6EECF244321}">
                <p14:modId xmlns:p14="http://schemas.microsoft.com/office/powerpoint/2010/main" val="2946455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B8987D-ED42-4922-BA1B-6A9768282592}"/>
              </a:ext>
            </a:extLst>
          </p:cNvPr>
          <p:cNvSpPr>
            <a:spLocks noGrp="1"/>
          </p:cNvSpPr>
          <p:nvPr>
            <p:ph type="body" sz="quarter" idx="14"/>
          </p:nvPr>
        </p:nvSpPr>
        <p:spPr/>
        <p:txBody>
          <a:bodyPr/>
          <a:lstStyle/>
          <a:p>
            <a:r>
              <a:rPr lang="en-US"/>
              <a:t>01/03/2018 - 30/06/2018</a:t>
            </a:r>
          </a:p>
        </p:txBody>
      </p:sp>
      <p:sp>
        <p:nvSpPr>
          <p:cNvPr id="5" name="Footer Placeholder 4">
            <a:extLst>
              <a:ext uri="{FF2B5EF4-FFF2-40B4-BE49-F238E27FC236}">
                <a16:creationId xmlns:a16="http://schemas.microsoft.com/office/drawing/2014/main" id="{06B93F7A-582C-4663-AC4F-2C601427A6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3809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27285-E1F9-4B12-A170-3E6080B159F9}"/>
              </a:ext>
            </a:extLst>
          </p:cNvPr>
          <p:cNvSpPr>
            <a:spLocks noGrp="1"/>
          </p:cNvSpPr>
          <p:nvPr>
            <p:ph type="title"/>
          </p:nvPr>
        </p:nvSpPr>
        <p:spPr/>
        <p:txBody>
          <a:bodyPr/>
          <a:lstStyle/>
          <a:p>
            <a:r>
              <a:rPr lang="en-US"/>
              <a:t>FB Organic Vs Paid Reach (Bar Chart) | SLTR</a:t>
            </a:r>
          </a:p>
        </p:txBody>
      </p:sp>
      <p:graphicFrame>
        <p:nvGraphicFramePr>
          <p:cNvPr id="6" name="Chart Placeholder 5">
            <a:extLst>
              <a:ext uri="{FF2B5EF4-FFF2-40B4-BE49-F238E27FC236}">
                <a16:creationId xmlns:a16="http://schemas.microsoft.com/office/drawing/2014/main" id="{B6466A2F-A969-44CA-8B8E-19EE740149AA}"/>
              </a:ext>
            </a:extLst>
          </p:cNvPr>
          <p:cNvGraphicFramePr>
            <a:graphicFrameLocks noGrp="1"/>
          </p:cNvGraphicFramePr>
          <p:nvPr>
            <p:ph type="chart" sz="quarter" idx="13"/>
            <p:extLst>
              <p:ext uri="{D42A27DB-BD31-4B8C-83A1-F6EECF244321}">
                <p14:modId xmlns:p14="http://schemas.microsoft.com/office/powerpoint/2010/main" val="1392421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EB2E7D-7042-48CA-B0CF-C14ECFE71342}"/>
              </a:ext>
            </a:extLst>
          </p:cNvPr>
          <p:cNvSpPr>
            <a:spLocks noGrp="1"/>
          </p:cNvSpPr>
          <p:nvPr>
            <p:ph type="body" sz="quarter" idx="14"/>
          </p:nvPr>
        </p:nvSpPr>
        <p:spPr/>
        <p:txBody>
          <a:bodyPr/>
          <a:lstStyle/>
          <a:p>
            <a:r>
              <a:rPr lang="en-US"/>
              <a:t>01/03/2018 - 30/06/2018</a:t>
            </a:r>
          </a:p>
        </p:txBody>
      </p:sp>
      <p:sp>
        <p:nvSpPr>
          <p:cNvPr id="5" name="Footer Placeholder 4">
            <a:extLst>
              <a:ext uri="{FF2B5EF4-FFF2-40B4-BE49-F238E27FC236}">
                <a16:creationId xmlns:a16="http://schemas.microsoft.com/office/drawing/2014/main" id="{438CF7EC-A0CC-43B9-829B-9295627B0F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8823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D9FE6-5926-46BF-836C-6A81CC186C5A}"/>
              </a:ext>
            </a:extLst>
          </p:cNvPr>
          <p:cNvSpPr>
            <a:spLocks noGrp="1"/>
          </p:cNvSpPr>
          <p:nvPr>
            <p:ph type="title"/>
          </p:nvPr>
        </p:nvSpPr>
        <p:spPr/>
        <p:txBody>
          <a:bodyPr/>
          <a:lstStyle/>
          <a:p>
            <a:r>
              <a:rPr lang="en-US"/>
              <a:t>FB Post Reach (Bar Chart) | SLTR</a:t>
            </a:r>
          </a:p>
        </p:txBody>
      </p:sp>
      <p:graphicFrame>
        <p:nvGraphicFramePr>
          <p:cNvPr id="6" name="Chart Placeholder 5">
            <a:extLst>
              <a:ext uri="{FF2B5EF4-FFF2-40B4-BE49-F238E27FC236}">
                <a16:creationId xmlns:a16="http://schemas.microsoft.com/office/drawing/2014/main" id="{19E1B853-B4E3-48B9-AB3B-2A863E7267BE}"/>
              </a:ext>
            </a:extLst>
          </p:cNvPr>
          <p:cNvGraphicFramePr>
            <a:graphicFrameLocks noGrp="1"/>
          </p:cNvGraphicFramePr>
          <p:nvPr>
            <p:ph type="chart" sz="quarter" idx="13"/>
            <p:extLst>
              <p:ext uri="{D42A27DB-BD31-4B8C-83A1-F6EECF244321}">
                <p14:modId xmlns:p14="http://schemas.microsoft.com/office/powerpoint/2010/main" val="1524810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E8101D-1606-4ACC-9496-2635F0A95FEB}"/>
              </a:ext>
            </a:extLst>
          </p:cNvPr>
          <p:cNvSpPr>
            <a:spLocks noGrp="1"/>
          </p:cNvSpPr>
          <p:nvPr>
            <p:ph type="body" sz="quarter" idx="14"/>
          </p:nvPr>
        </p:nvSpPr>
        <p:spPr/>
        <p:txBody>
          <a:bodyPr/>
          <a:lstStyle/>
          <a:p>
            <a:r>
              <a:rPr lang="en-US"/>
              <a:t>01/03/2018 - 30/06/2018</a:t>
            </a:r>
          </a:p>
        </p:txBody>
      </p:sp>
      <p:sp>
        <p:nvSpPr>
          <p:cNvPr id="5" name="Footer Placeholder 4">
            <a:extLst>
              <a:ext uri="{FF2B5EF4-FFF2-40B4-BE49-F238E27FC236}">
                <a16:creationId xmlns:a16="http://schemas.microsoft.com/office/drawing/2014/main" id="{9645809A-70BA-4378-A033-E941C67B7A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6746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007FB-D842-4B71-87D5-9EDDBD14571C}"/>
              </a:ext>
            </a:extLst>
          </p:cNvPr>
          <p:cNvSpPr>
            <a:spLocks noGrp="1"/>
          </p:cNvSpPr>
          <p:nvPr>
            <p:ph type="title"/>
          </p:nvPr>
        </p:nvSpPr>
        <p:spPr/>
        <p:txBody>
          <a:bodyPr/>
          <a:lstStyle/>
          <a:p>
            <a:r>
              <a:rPr lang="en-US"/>
              <a:t>FB Own Posts Table with views | SLTR - 1 of 14</a:t>
            </a:r>
          </a:p>
        </p:txBody>
      </p:sp>
      <p:graphicFrame>
        <p:nvGraphicFramePr>
          <p:cNvPr id="5" name="Table Placeholder 4">
            <a:extLst>
              <a:ext uri="{FF2B5EF4-FFF2-40B4-BE49-F238E27FC236}">
                <a16:creationId xmlns:a16="http://schemas.microsoft.com/office/drawing/2014/main" id="{36E1A619-677A-4472-B2A3-180FCC46639F}"/>
              </a:ext>
            </a:extLst>
          </p:cNvPr>
          <p:cNvGraphicFramePr>
            <a:graphicFrameLocks noGrp="1"/>
          </p:cNvGraphicFramePr>
          <p:nvPr>
            <p:ph type="tbl" sz="quarter" idx="13"/>
            <p:extLst>
              <p:ext uri="{D42A27DB-BD31-4B8C-83A1-F6EECF244321}">
                <p14:modId xmlns:p14="http://schemas.microsoft.com/office/powerpoint/2010/main" val="1794119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27314180"/>
                    </a:ext>
                  </a:extLst>
                </a:gridCol>
                <a:gridCol w="576072">
                  <a:extLst>
                    <a:ext uri="{9D8B030D-6E8A-4147-A177-3AD203B41FA5}">
                      <a16:colId xmlns:a16="http://schemas.microsoft.com/office/drawing/2014/main" val="2437735090"/>
                    </a:ext>
                  </a:extLst>
                </a:gridCol>
                <a:gridCol w="576072">
                  <a:extLst>
                    <a:ext uri="{9D8B030D-6E8A-4147-A177-3AD203B41FA5}">
                      <a16:colId xmlns:a16="http://schemas.microsoft.com/office/drawing/2014/main" val="4097035545"/>
                    </a:ext>
                  </a:extLst>
                </a:gridCol>
                <a:gridCol w="576072">
                  <a:extLst>
                    <a:ext uri="{9D8B030D-6E8A-4147-A177-3AD203B41FA5}">
                      <a16:colId xmlns:a16="http://schemas.microsoft.com/office/drawing/2014/main" val="921756420"/>
                    </a:ext>
                  </a:extLst>
                </a:gridCol>
                <a:gridCol w="576072">
                  <a:extLst>
                    <a:ext uri="{9D8B030D-6E8A-4147-A177-3AD203B41FA5}">
                      <a16:colId xmlns:a16="http://schemas.microsoft.com/office/drawing/2014/main" val="1426106223"/>
                    </a:ext>
                  </a:extLst>
                </a:gridCol>
                <a:gridCol w="576072">
                  <a:extLst>
                    <a:ext uri="{9D8B030D-6E8A-4147-A177-3AD203B41FA5}">
                      <a16:colId xmlns:a16="http://schemas.microsoft.com/office/drawing/2014/main" val="112549672"/>
                    </a:ext>
                  </a:extLst>
                </a:gridCol>
                <a:gridCol w="576072">
                  <a:extLst>
                    <a:ext uri="{9D8B030D-6E8A-4147-A177-3AD203B41FA5}">
                      <a16:colId xmlns:a16="http://schemas.microsoft.com/office/drawing/2014/main" val="3600581625"/>
                    </a:ext>
                  </a:extLst>
                </a:gridCol>
                <a:gridCol w="576072">
                  <a:extLst>
                    <a:ext uri="{9D8B030D-6E8A-4147-A177-3AD203B41FA5}">
                      <a16:colId xmlns:a16="http://schemas.microsoft.com/office/drawing/2014/main" val="3327631015"/>
                    </a:ext>
                  </a:extLst>
                </a:gridCol>
                <a:gridCol w="576072">
                  <a:extLst>
                    <a:ext uri="{9D8B030D-6E8A-4147-A177-3AD203B41FA5}">
                      <a16:colId xmlns:a16="http://schemas.microsoft.com/office/drawing/2014/main" val="1874648743"/>
                    </a:ext>
                  </a:extLst>
                </a:gridCol>
                <a:gridCol w="576072">
                  <a:extLst>
                    <a:ext uri="{9D8B030D-6E8A-4147-A177-3AD203B41FA5}">
                      <a16:colId xmlns:a16="http://schemas.microsoft.com/office/drawing/2014/main" val="1419305388"/>
                    </a:ext>
                  </a:extLst>
                </a:gridCol>
                <a:gridCol w="576072">
                  <a:extLst>
                    <a:ext uri="{9D8B030D-6E8A-4147-A177-3AD203B41FA5}">
                      <a16:colId xmlns:a16="http://schemas.microsoft.com/office/drawing/2014/main" val="3053844104"/>
                    </a:ext>
                  </a:extLst>
                </a:gridCol>
                <a:gridCol w="658368">
                  <a:extLst>
                    <a:ext uri="{9D8B030D-6E8A-4147-A177-3AD203B41FA5}">
                      <a16:colId xmlns:a16="http://schemas.microsoft.com/office/drawing/2014/main" val="1973368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491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- 2018-06-21 17:09:37 </a:t>
                      </a:r>
                      <a:r>
                        <a:rPr kumimoji="0" lang="en-US" sz="1000" b="0" i="0" u="none" strike="noStrike" kern="1200" cap="none" spc="0" normalizeH="0" baseline="0" noProof="0">
                          <a:ln>
                            <a:noFill/>
                          </a:ln>
                          <a:solidFill>
                            <a:prstClr val="black"/>
                          </a:solidFill>
                          <a:effectLst/>
                          <a:uLnTx/>
                          <a:uFillTx/>
                          <a:latin typeface="+mn-lt"/>
                          <a:ea typeface="+mn-ea"/>
                          <a:cs typeface="+mn-cs"/>
                        </a:rPr>
                        <a:t> 
 Have you recovered from our EPIC June brunch yet? Well, let's do it again! Brunch is back on July 1st with live entertainment, this time from the KREOL JAZZ PIONEERS Pioneers! 
Make sure to book a spot early: 52591441 / 5255 3892 / 4027400 / restaurant-reservations.sltr@shangri-la.com
📷: ClerkenwellBoy1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9804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- 2018-06-14 12:00:00 </a:t>
                      </a:r>
                      <a:r>
                        <a:rPr kumimoji="0" lang="en-US" sz="1000" b="0" i="0" u="none" strike="noStrike" kern="1200" cap="none" spc="0" normalizeH="0" baseline="0" noProof="0">
                          <a:ln>
                            <a:noFill/>
                          </a:ln>
                          <a:solidFill>
                            <a:prstClr val="black"/>
                          </a:solidFill>
                          <a:effectLst/>
                          <a:uLnTx/>
                          <a:uFillTx/>
                          <a:latin typeface="+mn-lt"/>
                          <a:ea typeface="+mn-ea"/>
                          <a:cs typeface="+mn-cs"/>
                        </a:rPr>
                        <a:t> 
 ... And that's how you arrive to your ultimate travel destination!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62804543"/>
                  </a:ext>
                </a:extLst>
              </a:tr>
            </a:tbl>
          </a:graphicData>
        </a:graphic>
      </p:graphicFrame>
      <p:sp>
        <p:nvSpPr>
          <p:cNvPr id="4" name="Text Placeholder 3">
            <a:extLst>
              <a:ext uri="{FF2B5EF4-FFF2-40B4-BE49-F238E27FC236}">
                <a16:creationId xmlns:a16="http://schemas.microsoft.com/office/drawing/2014/main" id="{BC648E64-FF7D-4322-A0B1-B9BD306CDBDF}"/>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2211085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EB0DE-2E42-47CA-9DCD-A9B5D634D152}"/>
              </a:ext>
            </a:extLst>
          </p:cNvPr>
          <p:cNvSpPr>
            <a:spLocks noGrp="1"/>
          </p:cNvSpPr>
          <p:nvPr>
            <p:ph type="title"/>
          </p:nvPr>
        </p:nvSpPr>
        <p:spPr/>
        <p:txBody>
          <a:bodyPr/>
          <a:lstStyle/>
          <a:p>
            <a:r>
              <a:rPr lang="en-US"/>
              <a:t>FB Own Posts Table with views | SLTR - 2 of 14</a:t>
            </a:r>
          </a:p>
        </p:txBody>
      </p:sp>
      <p:graphicFrame>
        <p:nvGraphicFramePr>
          <p:cNvPr id="5" name="Table Placeholder 4">
            <a:extLst>
              <a:ext uri="{FF2B5EF4-FFF2-40B4-BE49-F238E27FC236}">
                <a16:creationId xmlns:a16="http://schemas.microsoft.com/office/drawing/2014/main" id="{2CE57E42-0E34-4D53-B6AF-A6DF796B0060}"/>
              </a:ext>
            </a:extLst>
          </p:cNvPr>
          <p:cNvGraphicFramePr>
            <a:graphicFrameLocks noGrp="1"/>
          </p:cNvGraphicFramePr>
          <p:nvPr>
            <p:ph type="tbl" sz="quarter" idx="13"/>
            <p:extLst>
              <p:ext uri="{D42A27DB-BD31-4B8C-83A1-F6EECF244321}">
                <p14:modId xmlns:p14="http://schemas.microsoft.com/office/powerpoint/2010/main" val="2323377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91077865"/>
                    </a:ext>
                  </a:extLst>
                </a:gridCol>
                <a:gridCol w="576072">
                  <a:extLst>
                    <a:ext uri="{9D8B030D-6E8A-4147-A177-3AD203B41FA5}">
                      <a16:colId xmlns:a16="http://schemas.microsoft.com/office/drawing/2014/main" val="531843169"/>
                    </a:ext>
                  </a:extLst>
                </a:gridCol>
                <a:gridCol w="576072">
                  <a:extLst>
                    <a:ext uri="{9D8B030D-6E8A-4147-A177-3AD203B41FA5}">
                      <a16:colId xmlns:a16="http://schemas.microsoft.com/office/drawing/2014/main" val="1203540773"/>
                    </a:ext>
                  </a:extLst>
                </a:gridCol>
                <a:gridCol w="576072">
                  <a:extLst>
                    <a:ext uri="{9D8B030D-6E8A-4147-A177-3AD203B41FA5}">
                      <a16:colId xmlns:a16="http://schemas.microsoft.com/office/drawing/2014/main" val="1957031165"/>
                    </a:ext>
                  </a:extLst>
                </a:gridCol>
                <a:gridCol w="576072">
                  <a:extLst>
                    <a:ext uri="{9D8B030D-6E8A-4147-A177-3AD203B41FA5}">
                      <a16:colId xmlns:a16="http://schemas.microsoft.com/office/drawing/2014/main" val="1599125673"/>
                    </a:ext>
                  </a:extLst>
                </a:gridCol>
                <a:gridCol w="576072">
                  <a:extLst>
                    <a:ext uri="{9D8B030D-6E8A-4147-A177-3AD203B41FA5}">
                      <a16:colId xmlns:a16="http://schemas.microsoft.com/office/drawing/2014/main" val="3895036372"/>
                    </a:ext>
                  </a:extLst>
                </a:gridCol>
                <a:gridCol w="576072">
                  <a:extLst>
                    <a:ext uri="{9D8B030D-6E8A-4147-A177-3AD203B41FA5}">
                      <a16:colId xmlns:a16="http://schemas.microsoft.com/office/drawing/2014/main" val="3924778649"/>
                    </a:ext>
                  </a:extLst>
                </a:gridCol>
                <a:gridCol w="576072">
                  <a:extLst>
                    <a:ext uri="{9D8B030D-6E8A-4147-A177-3AD203B41FA5}">
                      <a16:colId xmlns:a16="http://schemas.microsoft.com/office/drawing/2014/main" val="3881994414"/>
                    </a:ext>
                  </a:extLst>
                </a:gridCol>
                <a:gridCol w="576072">
                  <a:extLst>
                    <a:ext uri="{9D8B030D-6E8A-4147-A177-3AD203B41FA5}">
                      <a16:colId xmlns:a16="http://schemas.microsoft.com/office/drawing/2014/main" val="3833571546"/>
                    </a:ext>
                  </a:extLst>
                </a:gridCol>
                <a:gridCol w="576072">
                  <a:extLst>
                    <a:ext uri="{9D8B030D-6E8A-4147-A177-3AD203B41FA5}">
                      <a16:colId xmlns:a16="http://schemas.microsoft.com/office/drawing/2014/main" val="4037647212"/>
                    </a:ext>
                  </a:extLst>
                </a:gridCol>
                <a:gridCol w="576072">
                  <a:extLst>
                    <a:ext uri="{9D8B030D-6E8A-4147-A177-3AD203B41FA5}">
                      <a16:colId xmlns:a16="http://schemas.microsoft.com/office/drawing/2014/main" val="1783601945"/>
                    </a:ext>
                  </a:extLst>
                </a:gridCol>
                <a:gridCol w="658368">
                  <a:extLst>
                    <a:ext uri="{9D8B030D-6E8A-4147-A177-3AD203B41FA5}">
                      <a16:colId xmlns:a16="http://schemas.microsoft.com/office/drawing/2014/main" val="230220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091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- 2018-06-28 12:00:00 </a:t>
                      </a:r>
                      <a:r>
                        <a:rPr kumimoji="0" lang="en-US" sz="1000" b="0" i="0" u="none" strike="noStrike" kern="1200" cap="none" spc="0" normalizeH="0" baseline="0" noProof="0">
                          <a:ln>
                            <a:noFill/>
                          </a:ln>
                          <a:solidFill>
                            <a:prstClr val="black"/>
                          </a:solidFill>
                          <a:effectLst/>
                          <a:uLnTx/>
                          <a:uFillTx/>
                          <a:latin typeface="+mn-lt"/>
                          <a:ea typeface="+mn-ea"/>
                          <a:cs typeface="+mn-cs"/>
                        </a:rPr>
                        <a:t> 
 Water activities on us! Pedalos, kayaks and paddle boards to keep you entertained in the water 📷: worldwide_travel_roots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2900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- 2018-06-16 17:30:00 </a:t>
                      </a:r>
                      <a:r>
                        <a:rPr kumimoji="0" lang="en-US" sz="1000" b="0" i="0" u="none" strike="noStrike" kern="1200" cap="none" spc="0" normalizeH="0" baseline="0" noProof="0">
                          <a:ln>
                            <a:noFill/>
                          </a:ln>
                          <a:solidFill>
                            <a:prstClr val="black"/>
                          </a:solidFill>
                          <a:effectLst/>
                          <a:uLnTx/>
                          <a:uFillTx/>
                          <a:latin typeface="+mn-lt"/>
                          <a:ea typeface="+mn-ea"/>
                          <a:cs typeface="+mn-cs"/>
                        </a:rPr>
                        <a:t> 
 Multicoloured sunsets coming your way! 📷: cobrannosaurus_max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6564302"/>
                  </a:ext>
                </a:extLst>
              </a:tr>
            </a:tbl>
          </a:graphicData>
        </a:graphic>
      </p:graphicFrame>
      <p:sp>
        <p:nvSpPr>
          <p:cNvPr id="4" name="Text Placeholder 3">
            <a:extLst>
              <a:ext uri="{FF2B5EF4-FFF2-40B4-BE49-F238E27FC236}">
                <a16:creationId xmlns:a16="http://schemas.microsoft.com/office/drawing/2014/main" id="{A4816719-05F6-4C8E-B934-1619F50260E5}"/>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536326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82CF0-A394-47FE-A823-ED45C6E147B9}"/>
              </a:ext>
            </a:extLst>
          </p:cNvPr>
          <p:cNvSpPr>
            <a:spLocks noGrp="1"/>
          </p:cNvSpPr>
          <p:nvPr>
            <p:ph type="title"/>
          </p:nvPr>
        </p:nvSpPr>
        <p:spPr/>
        <p:txBody>
          <a:bodyPr/>
          <a:lstStyle/>
          <a:p>
            <a:r>
              <a:rPr lang="en-US"/>
              <a:t>FB Own Posts Table with views | SLTR - 3 of 14</a:t>
            </a:r>
          </a:p>
        </p:txBody>
      </p:sp>
      <p:graphicFrame>
        <p:nvGraphicFramePr>
          <p:cNvPr id="5" name="Table Placeholder 4">
            <a:extLst>
              <a:ext uri="{FF2B5EF4-FFF2-40B4-BE49-F238E27FC236}">
                <a16:creationId xmlns:a16="http://schemas.microsoft.com/office/drawing/2014/main" id="{747C2455-7FD2-4E72-B88C-68442B442682}"/>
              </a:ext>
            </a:extLst>
          </p:cNvPr>
          <p:cNvGraphicFramePr>
            <a:graphicFrameLocks noGrp="1"/>
          </p:cNvGraphicFramePr>
          <p:nvPr>
            <p:ph type="tbl" sz="quarter" idx="13"/>
            <p:extLst>
              <p:ext uri="{D42A27DB-BD31-4B8C-83A1-F6EECF244321}">
                <p14:modId xmlns:p14="http://schemas.microsoft.com/office/powerpoint/2010/main" val="3034874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53499694"/>
                    </a:ext>
                  </a:extLst>
                </a:gridCol>
                <a:gridCol w="576072">
                  <a:extLst>
                    <a:ext uri="{9D8B030D-6E8A-4147-A177-3AD203B41FA5}">
                      <a16:colId xmlns:a16="http://schemas.microsoft.com/office/drawing/2014/main" val="943500562"/>
                    </a:ext>
                  </a:extLst>
                </a:gridCol>
                <a:gridCol w="576072">
                  <a:extLst>
                    <a:ext uri="{9D8B030D-6E8A-4147-A177-3AD203B41FA5}">
                      <a16:colId xmlns:a16="http://schemas.microsoft.com/office/drawing/2014/main" val="1155050603"/>
                    </a:ext>
                  </a:extLst>
                </a:gridCol>
                <a:gridCol w="576072">
                  <a:extLst>
                    <a:ext uri="{9D8B030D-6E8A-4147-A177-3AD203B41FA5}">
                      <a16:colId xmlns:a16="http://schemas.microsoft.com/office/drawing/2014/main" val="749534855"/>
                    </a:ext>
                  </a:extLst>
                </a:gridCol>
                <a:gridCol w="576072">
                  <a:extLst>
                    <a:ext uri="{9D8B030D-6E8A-4147-A177-3AD203B41FA5}">
                      <a16:colId xmlns:a16="http://schemas.microsoft.com/office/drawing/2014/main" val="3323668061"/>
                    </a:ext>
                  </a:extLst>
                </a:gridCol>
                <a:gridCol w="576072">
                  <a:extLst>
                    <a:ext uri="{9D8B030D-6E8A-4147-A177-3AD203B41FA5}">
                      <a16:colId xmlns:a16="http://schemas.microsoft.com/office/drawing/2014/main" val="2291671532"/>
                    </a:ext>
                  </a:extLst>
                </a:gridCol>
                <a:gridCol w="576072">
                  <a:extLst>
                    <a:ext uri="{9D8B030D-6E8A-4147-A177-3AD203B41FA5}">
                      <a16:colId xmlns:a16="http://schemas.microsoft.com/office/drawing/2014/main" val="854761986"/>
                    </a:ext>
                  </a:extLst>
                </a:gridCol>
                <a:gridCol w="576072">
                  <a:extLst>
                    <a:ext uri="{9D8B030D-6E8A-4147-A177-3AD203B41FA5}">
                      <a16:colId xmlns:a16="http://schemas.microsoft.com/office/drawing/2014/main" val="3609721520"/>
                    </a:ext>
                  </a:extLst>
                </a:gridCol>
                <a:gridCol w="576072">
                  <a:extLst>
                    <a:ext uri="{9D8B030D-6E8A-4147-A177-3AD203B41FA5}">
                      <a16:colId xmlns:a16="http://schemas.microsoft.com/office/drawing/2014/main" val="609742818"/>
                    </a:ext>
                  </a:extLst>
                </a:gridCol>
                <a:gridCol w="576072">
                  <a:extLst>
                    <a:ext uri="{9D8B030D-6E8A-4147-A177-3AD203B41FA5}">
                      <a16:colId xmlns:a16="http://schemas.microsoft.com/office/drawing/2014/main" val="1749802797"/>
                    </a:ext>
                  </a:extLst>
                </a:gridCol>
                <a:gridCol w="576072">
                  <a:extLst>
                    <a:ext uri="{9D8B030D-6E8A-4147-A177-3AD203B41FA5}">
                      <a16:colId xmlns:a16="http://schemas.microsoft.com/office/drawing/2014/main" val="2052455080"/>
                    </a:ext>
                  </a:extLst>
                </a:gridCol>
                <a:gridCol w="658368">
                  <a:extLst>
                    <a:ext uri="{9D8B030D-6E8A-4147-A177-3AD203B41FA5}">
                      <a16:colId xmlns:a16="http://schemas.microsoft.com/office/drawing/2014/main" val="2063413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355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- 2018-06-12 12:30:01 </a:t>
                      </a:r>
                      <a:r>
                        <a:rPr kumimoji="0" lang="en-US" sz="1000" b="0" i="0" u="none" strike="noStrike" kern="1200" cap="none" spc="0" normalizeH="0" baseline="0" noProof="0">
                          <a:ln>
                            <a:noFill/>
                          </a:ln>
                          <a:solidFill>
                            <a:prstClr val="black"/>
                          </a:solidFill>
                          <a:effectLst/>
                          <a:uLnTx/>
                          <a:uFillTx/>
                          <a:latin typeface="+mn-lt"/>
                          <a:ea typeface="+mn-ea"/>
                          <a:cs typeface="+mn-cs"/>
                        </a:rPr>
                        <a:t> 
 With wonderful sandy beaches, coral reefs, forested mountains and beautiful national parks and gardens, GREEN is the colour of the tropics!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6410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- 2018-06-10 18:18:10 </a:t>
                      </a:r>
                      <a:r>
                        <a:rPr kumimoji="0" lang="en-US" sz="1000" b="0" i="0" u="none" strike="noStrike" kern="1200" cap="none" spc="0" normalizeH="0" baseline="0" noProof="0">
                          <a:ln>
                            <a:noFill/>
                          </a:ln>
                          <a:solidFill>
                            <a:prstClr val="black"/>
                          </a:solidFill>
                          <a:effectLst/>
                          <a:uLnTx/>
                          <a:uFillTx/>
                          <a:latin typeface="+mn-lt"/>
                          <a:ea typeface="+mn-ea"/>
                          <a:cs typeface="+mn-cs"/>
                        </a:rPr>
                        <a:t> 
 The amazing Jimmy Sax rocking out Republik with his Saxophone 🎷 🎷 🎷 
Did you hear him play at our special Brunch, Bubbles &amp; Beats earlier today? 
He is INCREDIBLE!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40787359"/>
                  </a:ext>
                </a:extLst>
              </a:tr>
            </a:tbl>
          </a:graphicData>
        </a:graphic>
      </p:graphicFrame>
      <p:sp>
        <p:nvSpPr>
          <p:cNvPr id="4" name="Text Placeholder 3">
            <a:extLst>
              <a:ext uri="{FF2B5EF4-FFF2-40B4-BE49-F238E27FC236}">
                <a16:creationId xmlns:a16="http://schemas.microsoft.com/office/drawing/2014/main" id="{5102C761-9259-4B76-B4AA-B01876DDB157}"/>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396128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A54ED-5BB9-43E0-BDE2-4C72C6EB076E}"/>
              </a:ext>
            </a:extLst>
          </p:cNvPr>
          <p:cNvSpPr>
            <a:spLocks noGrp="1"/>
          </p:cNvSpPr>
          <p:nvPr>
            <p:ph type="title"/>
          </p:nvPr>
        </p:nvSpPr>
        <p:spPr/>
        <p:txBody>
          <a:bodyPr/>
          <a:lstStyle/>
          <a:p>
            <a:r>
              <a:rPr lang="en-US"/>
              <a:t>FB Own Posts Table with views | SLTR - 4 of 14</a:t>
            </a:r>
          </a:p>
        </p:txBody>
      </p:sp>
      <p:graphicFrame>
        <p:nvGraphicFramePr>
          <p:cNvPr id="5" name="Table Placeholder 4">
            <a:extLst>
              <a:ext uri="{FF2B5EF4-FFF2-40B4-BE49-F238E27FC236}">
                <a16:creationId xmlns:a16="http://schemas.microsoft.com/office/drawing/2014/main" id="{F45630B5-3E58-4A4E-ABE2-417D8EAFAB1D}"/>
              </a:ext>
            </a:extLst>
          </p:cNvPr>
          <p:cNvGraphicFramePr>
            <a:graphicFrameLocks noGrp="1"/>
          </p:cNvGraphicFramePr>
          <p:nvPr>
            <p:ph type="tbl" sz="quarter" idx="13"/>
            <p:extLst>
              <p:ext uri="{D42A27DB-BD31-4B8C-83A1-F6EECF244321}">
                <p14:modId xmlns:p14="http://schemas.microsoft.com/office/powerpoint/2010/main" val="3981405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50225441"/>
                    </a:ext>
                  </a:extLst>
                </a:gridCol>
                <a:gridCol w="576072">
                  <a:extLst>
                    <a:ext uri="{9D8B030D-6E8A-4147-A177-3AD203B41FA5}">
                      <a16:colId xmlns:a16="http://schemas.microsoft.com/office/drawing/2014/main" val="1828402319"/>
                    </a:ext>
                  </a:extLst>
                </a:gridCol>
                <a:gridCol w="576072">
                  <a:extLst>
                    <a:ext uri="{9D8B030D-6E8A-4147-A177-3AD203B41FA5}">
                      <a16:colId xmlns:a16="http://schemas.microsoft.com/office/drawing/2014/main" val="1136715314"/>
                    </a:ext>
                  </a:extLst>
                </a:gridCol>
                <a:gridCol w="576072">
                  <a:extLst>
                    <a:ext uri="{9D8B030D-6E8A-4147-A177-3AD203B41FA5}">
                      <a16:colId xmlns:a16="http://schemas.microsoft.com/office/drawing/2014/main" val="1896614396"/>
                    </a:ext>
                  </a:extLst>
                </a:gridCol>
                <a:gridCol w="576072">
                  <a:extLst>
                    <a:ext uri="{9D8B030D-6E8A-4147-A177-3AD203B41FA5}">
                      <a16:colId xmlns:a16="http://schemas.microsoft.com/office/drawing/2014/main" val="289985119"/>
                    </a:ext>
                  </a:extLst>
                </a:gridCol>
                <a:gridCol w="576072">
                  <a:extLst>
                    <a:ext uri="{9D8B030D-6E8A-4147-A177-3AD203B41FA5}">
                      <a16:colId xmlns:a16="http://schemas.microsoft.com/office/drawing/2014/main" val="2433808439"/>
                    </a:ext>
                  </a:extLst>
                </a:gridCol>
                <a:gridCol w="576072">
                  <a:extLst>
                    <a:ext uri="{9D8B030D-6E8A-4147-A177-3AD203B41FA5}">
                      <a16:colId xmlns:a16="http://schemas.microsoft.com/office/drawing/2014/main" val="3495042252"/>
                    </a:ext>
                  </a:extLst>
                </a:gridCol>
                <a:gridCol w="576072">
                  <a:extLst>
                    <a:ext uri="{9D8B030D-6E8A-4147-A177-3AD203B41FA5}">
                      <a16:colId xmlns:a16="http://schemas.microsoft.com/office/drawing/2014/main" val="2919049592"/>
                    </a:ext>
                  </a:extLst>
                </a:gridCol>
                <a:gridCol w="576072">
                  <a:extLst>
                    <a:ext uri="{9D8B030D-6E8A-4147-A177-3AD203B41FA5}">
                      <a16:colId xmlns:a16="http://schemas.microsoft.com/office/drawing/2014/main" val="302075972"/>
                    </a:ext>
                  </a:extLst>
                </a:gridCol>
                <a:gridCol w="576072">
                  <a:extLst>
                    <a:ext uri="{9D8B030D-6E8A-4147-A177-3AD203B41FA5}">
                      <a16:colId xmlns:a16="http://schemas.microsoft.com/office/drawing/2014/main" val="1077645452"/>
                    </a:ext>
                  </a:extLst>
                </a:gridCol>
                <a:gridCol w="576072">
                  <a:extLst>
                    <a:ext uri="{9D8B030D-6E8A-4147-A177-3AD203B41FA5}">
                      <a16:colId xmlns:a16="http://schemas.microsoft.com/office/drawing/2014/main" val="3162224243"/>
                    </a:ext>
                  </a:extLst>
                </a:gridCol>
                <a:gridCol w="658368">
                  <a:extLst>
                    <a:ext uri="{9D8B030D-6E8A-4147-A177-3AD203B41FA5}">
                      <a16:colId xmlns:a16="http://schemas.microsoft.com/office/drawing/2014/main" val="3526632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8675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- 2018-06-25 12:04:28 </a:t>
                      </a:r>
                      <a:r>
                        <a:rPr kumimoji="0" lang="en-US" sz="1000" b="0" i="0" u="none" strike="noStrike" kern="1200" cap="none" spc="0" normalizeH="0" baseline="0" noProof="0">
                          <a:ln>
                            <a:noFill/>
                          </a:ln>
                          <a:solidFill>
                            <a:prstClr val="black"/>
                          </a:solidFill>
                          <a:effectLst/>
                          <a:uLnTx/>
                          <a:uFillTx/>
                          <a:latin typeface="+mn-lt"/>
                          <a:ea typeface="+mn-ea"/>
                          <a:cs typeface="+mn-cs"/>
                        </a:rPr>
                        <a:t> 
 ⭐️ WIN Brunch, Bubbles &amp; Beats for 2! ⭐️ 
This one is super easy to enter - watch this short video and write below one of the points mentioned about our restaurant Le Bazar! 
One winner will get brunch for two on 1st July feat. the amazing Kreol Jazz Pioneers!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43959358"/>
                  </a:ext>
                </a:extLst>
              </a:tr>
            </a:tbl>
          </a:graphicData>
        </a:graphic>
      </p:graphicFrame>
      <p:sp>
        <p:nvSpPr>
          <p:cNvPr id="4" name="Text Placeholder 3">
            <a:extLst>
              <a:ext uri="{FF2B5EF4-FFF2-40B4-BE49-F238E27FC236}">
                <a16:creationId xmlns:a16="http://schemas.microsoft.com/office/drawing/2014/main" id="{971644F8-CC61-4CF2-8AC4-4CBE77F73D65}"/>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200448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80BC7-BDF5-4CCC-8E5E-B080FBD12AC9}"/>
              </a:ext>
            </a:extLst>
          </p:cNvPr>
          <p:cNvSpPr>
            <a:spLocks noGrp="1"/>
          </p:cNvSpPr>
          <p:nvPr>
            <p:ph type="title"/>
          </p:nvPr>
        </p:nvSpPr>
        <p:spPr/>
        <p:txBody>
          <a:bodyPr/>
          <a:lstStyle/>
          <a:p>
            <a:r>
              <a:rPr lang="en-US"/>
              <a:t>FB Own Posts Table with views | SLTR - 5 of 14</a:t>
            </a:r>
          </a:p>
        </p:txBody>
      </p:sp>
      <p:graphicFrame>
        <p:nvGraphicFramePr>
          <p:cNvPr id="5" name="Table Placeholder 4">
            <a:extLst>
              <a:ext uri="{FF2B5EF4-FFF2-40B4-BE49-F238E27FC236}">
                <a16:creationId xmlns:a16="http://schemas.microsoft.com/office/drawing/2014/main" id="{6D9BDEB9-150B-4E68-BDC4-0B6ADCF14DD6}"/>
              </a:ext>
            </a:extLst>
          </p:cNvPr>
          <p:cNvGraphicFramePr>
            <a:graphicFrameLocks noGrp="1"/>
          </p:cNvGraphicFramePr>
          <p:nvPr>
            <p:ph type="tbl" sz="quarter" idx="13"/>
            <p:extLst>
              <p:ext uri="{D42A27DB-BD31-4B8C-83A1-F6EECF244321}">
                <p14:modId xmlns:p14="http://schemas.microsoft.com/office/powerpoint/2010/main" val="3235553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8646870"/>
                    </a:ext>
                  </a:extLst>
                </a:gridCol>
                <a:gridCol w="576072">
                  <a:extLst>
                    <a:ext uri="{9D8B030D-6E8A-4147-A177-3AD203B41FA5}">
                      <a16:colId xmlns:a16="http://schemas.microsoft.com/office/drawing/2014/main" val="4153457201"/>
                    </a:ext>
                  </a:extLst>
                </a:gridCol>
                <a:gridCol w="576072">
                  <a:extLst>
                    <a:ext uri="{9D8B030D-6E8A-4147-A177-3AD203B41FA5}">
                      <a16:colId xmlns:a16="http://schemas.microsoft.com/office/drawing/2014/main" val="3333374079"/>
                    </a:ext>
                  </a:extLst>
                </a:gridCol>
                <a:gridCol w="576072">
                  <a:extLst>
                    <a:ext uri="{9D8B030D-6E8A-4147-A177-3AD203B41FA5}">
                      <a16:colId xmlns:a16="http://schemas.microsoft.com/office/drawing/2014/main" val="676848323"/>
                    </a:ext>
                  </a:extLst>
                </a:gridCol>
                <a:gridCol w="576072">
                  <a:extLst>
                    <a:ext uri="{9D8B030D-6E8A-4147-A177-3AD203B41FA5}">
                      <a16:colId xmlns:a16="http://schemas.microsoft.com/office/drawing/2014/main" val="222629252"/>
                    </a:ext>
                  </a:extLst>
                </a:gridCol>
                <a:gridCol w="576072">
                  <a:extLst>
                    <a:ext uri="{9D8B030D-6E8A-4147-A177-3AD203B41FA5}">
                      <a16:colId xmlns:a16="http://schemas.microsoft.com/office/drawing/2014/main" val="443314437"/>
                    </a:ext>
                  </a:extLst>
                </a:gridCol>
                <a:gridCol w="576072">
                  <a:extLst>
                    <a:ext uri="{9D8B030D-6E8A-4147-A177-3AD203B41FA5}">
                      <a16:colId xmlns:a16="http://schemas.microsoft.com/office/drawing/2014/main" val="750261819"/>
                    </a:ext>
                  </a:extLst>
                </a:gridCol>
                <a:gridCol w="576072">
                  <a:extLst>
                    <a:ext uri="{9D8B030D-6E8A-4147-A177-3AD203B41FA5}">
                      <a16:colId xmlns:a16="http://schemas.microsoft.com/office/drawing/2014/main" val="526864449"/>
                    </a:ext>
                  </a:extLst>
                </a:gridCol>
                <a:gridCol w="576072">
                  <a:extLst>
                    <a:ext uri="{9D8B030D-6E8A-4147-A177-3AD203B41FA5}">
                      <a16:colId xmlns:a16="http://schemas.microsoft.com/office/drawing/2014/main" val="3440307867"/>
                    </a:ext>
                  </a:extLst>
                </a:gridCol>
                <a:gridCol w="576072">
                  <a:extLst>
                    <a:ext uri="{9D8B030D-6E8A-4147-A177-3AD203B41FA5}">
                      <a16:colId xmlns:a16="http://schemas.microsoft.com/office/drawing/2014/main" val="1325980762"/>
                    </a:ext>
                  </a:extLst>
                </a:gridCol>
                <a:gridCol w="576072">
                  <a:extLst>
                    <a:ext uri="{9D8B030D-6E8A-4147-A177-3AD203B41FA5}">
                      <a16:colId xmlns:a16="http://schemas.microsoft.com/office/drawing/2014/main" val="3169041048"/>
                    </a:ext>
                  </a:extLst>
                </a:gridCol>
                <a:gridCol w="658368">
                  <a:extLst>
                    <a:ext uri="{9D8B030D-6E8A-4147-A177-3AD203B41FA5}">
                      <a16:colId xmlns:a16="http://schemas.microsoft.com/office/drawing/2014/main" val="875900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2033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- 2018-06-09 19:07:44 </a:t>
                      </a:r>
                      <a:r>
                        <a:rPr kumimoji="0" lang="en-US" sz="1000" b="0" i="0" u="none" strike="noStrike" kern="1200" cap="none" spc="0" normalizeH="0" baseline="0" noProof="0">
                          <a:ln>
                            <a:noFill/>
                          </a:ln>
                          <a:solidFill>
                            <a:prstClr val="black"/>
                          </a:solidFill>
                          <a:effectLst/>
                          <a:uLnTx/>
                          <a:uFillTx/>
                          <a:latin typeface="+mn-lt"/>
                          <a:ea typeface="+mn-ea"/>
                          <a:cs typeface="+mn-cs"/>
                        </a:rPr>
                        <a:t> 
 A day well spent participating in Global Wellness Day! Thanks to everyone who participated in the journey to a healthier mind, body and soul!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8794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- 2018-06-14 16:09:50 </a:t>
                      </a:r>
                      <a:r>
                        <a:rPr kumimoji="0" lang="en-US" sz="1000" b="0" i="0" u="none" strike="noStrike" kern="1200" cap="none" spc="0" normalizeH="0" baseline="0" noProof="0">
                          <a:ln>
                            <a:noFill/>
                          </a:ln>
                          <a:solidFill>
                            <a:prstClr val="black"/>
                          </a:solidFill>
                          <a:effectLst/>
                          <a:uLnTx/>
                          <a:uFillTx/>
                          <a:latin typeface="+mn-lt"/>
                          <a:ea typeface="+mn-ea"/>
                          <a:cs typeface="+mn-cs"/>
                        </a:rPr>
                        <a:t> 
 We're ready for kick-off on the East Coast! ⚽
Cheer on your team in comfort with snacks, a bar menu and drinks - we'll be showing all the live matches! 
Come and kick it with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86801656"/>
                  </a:ext>
                </a:extLst>
              </a:tr>
            </a:tbl>
          </a:graphicData>
        </a:graphic>
      </p:graphicFrame>
      <p:sp>
        <p:nvSpPr>
          <p:cNvPr id="4" name="Text Placeholder 3">
            <a:extLst>
              <a:ext uri="{FF2B5EF4-FFF2-40B4-BE49-F238E27FC236}">
                <a16:creationId xmlns:a16="http://schemas.microsoft.com/office/drawing/2014/main" id="{6E5EE2A0-8DEF-4869-94FE-63594206435F}"/>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2963203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6E23-736D-4211-80A4-0A1D9042311D}"/>
              </a:ext>
            </a:extLst>
          </p:cNvPr>
          <p:cNvSpPr>
            <a:spLocks noGrp="1"/>
          </p:cNvSpPr>
          <p:nvPr>
            <p:ph type="title"/>
          </p:nvPr>
        </p:nvSpPr>
        <p:spPr/>
        <p:txBody>
          <a:bodyPr/>
          <a:lstStyle/>
          <a:p>
            <a:r>
              <a:rPr lang="en-US"/>
              <a:t>FB Own Posts Table with views | SLTR - 6 of 14</a:t>
            </a:r>
          </a:p>
        </p:txBody>
      </p:sp>
      <p:graphicFrame>
        <p:nvGraphicFramePr>
          <p:cNvPr id="5" name="Table Placeholder 4">
            <a:extLst>
              <a:ext uri="{FF2B5EF4-FFF2-40B4-BE49-F238E27FC236}">
                <a16:creationId xmlns:a16="http://schemas.microsoft.com/office/drawing/2014/main" id="{337A492C-FE76-4C6E-8CC7-2BA391569FE9}"/>
              </a:ext>
            </a:extLst>
          </p:cNvPr>
          <p:cNvGraphicFramePr>
            <a:graphicFrameLocks noGrp="1"/>
          </p:cNvGraphicFramePr>
          <p:nvPr>
            <p:ph type="tbl" sz="quarter" idx="13"/>
            <p:extLst>
              <p:ext uri="{D42A27DB-BD31-4B8C-83A1-F6EECF244321}">
                <p14:modId xmlns:p14="http://schemas.microsoft.com/office/powerpoint/2010/main" val="2154275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01406945"/>
                    </a:ext>
                  </a:extLst>
                </a:gridCol>
                <a:gridCol w="576072">
                  <a:extLst>
                    <a:ext uri="{9D8B030D-6E8A-4147-A177-3AD203B41FA5}">
                      <a16:colId xmlns:a16="http://schemas.microsoft.com/office/drawing/2014/main" val="2508908741"/>
                    </a:ext>
                  </a:extLst>
                </a:gridCol>
                <a:gridCol w="576072">
                  <a:extLst>
                    <a:ext uri="{9D8B030D-6E8A-4147-A177-3AD203B41FA5}">
                      <a16:colId xmlns:a16="http://schemas.microsoft.com/office/drawing/2014/main" val="3008693820"/>
                    </a:ext>
                  </a:extLst>
                </a:gridCol>
                <a:gridCol w="576072">
                  <a:extLst>
                    <a:ext uri="{9D8B030D-6E8A-4147-A177-3AD203B41FA5}">
                      <a16:colId xmlns:a16="http://schemas.microsoft.com/office/drawing/2014/main" val="312897378"/>
                    </a:ext>
                  </a:extLst>
                </a:gridCol>
                <a:gridCol w="576072">
                  <a:extLst>
                    <a:ext uri="{9D8B030D-6E8A-4147-A177-3AD203B41FA5}">
                      <a16:colId xmlns:a16="http://schemas.microsoft.com/office/drawing/2014/main" val="4069928927"/>
                    </a:ext>
                  </a:extLst>
                </a:gridCol>
                <a:gridCol w="576072">
                  <a:extLst>
                    <a:ext uri="{9D8B030D-6E8A-4147-A177-3AD203B41FA5}">
                      <a16:colId xmlns:a16="http://schemas.microsoft.com/office/drawing/2014/main" val="3493979559"/>
                    </a:ext>
                  </a:extLst>
                </a:gridCol>
                <a:gridCol w="576072">
                  <a:extLst>
                    <a:ext uri="{9D8B030D-6E8A-4147-A177-3AD203B41FA5}">
                      <a16:colId xmlns:a16="http://schemas.microsoft.com/office/drawing/2014/main" val="3025166429"/>
                    </a:ext>
                  </a:extLst>
                </a:gridCol>
                <a:gridCol w="576072">
                  <a:extLst>
                    <a:ext uri="{9D8B030D-6E8A-4147-A177-3AD203B41FA5}">
                      <a16:colId xmlns:a16="http://schemas.microsoft.com/office/drawing/2014/main" val="3605138192"/>
                    </a:ext>
                  </a:extLst>
                </a:gridCol>
                <a:gridCol w="576072">
                  <a:extLst>
                    <a:ext uri="{9D8B030D-6E8A-4147-A177-3AD203B41FA5}">
                      <a16:colId xmlns:a16="http://schemas.microsoft.com/office/drawing/2014/main" val="2718249492"/>
                    </a:ext>
                  </a:extLst>
                </a:gridCol>
                <a:gridCol w="576072">
                  <a:extLst>
                    <a:ext uri="{9D8B030D-6E8A-4147-A177-3AD203B41FA5}">
                      <a16:colId xmlns:a16="http://schemas.microsoft.com/office/drawing/2014/main" val="4010631273"/>
                    </a:ext>
                  </a:extLst>
                </a:gridCol>
                <a:gridCol w="576072">
                  <a:extLst>
                    <a:ext uri="{9D8B030D-6E8A-4147-A177-3AD203B41FA5}">
                      <a16:colId xmlns:a16="http://schemas.microsoft.com/office/drawing/2014/main" val="3329967977"/>
                    </a:ext>
                  </a:extLst>
                </a:gridCol>
                <a:gridCol w="658368">
                  <a:extLst>
                    <a:ext uri="{9D8B030D-6E8A-4147-A177-3AD203B41FA5}">
                      <a16:colId xmlns:a16="http://schemas.microsoft.com/office/drawing/2014/main" val="764093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8385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- 2018-06-29 12:11:05 </a:t>
                      </a:r>
                      <a:r>
                        <a:rPr kumimoji="0" lang="en-US" sz="1000" b="0" i="0" u="none" strike="noStrike" kern="1200" cap="none" spc="0" normalizeH="0" baseline="0" noProof="0">
                          <a:ln>
                            <a:noFill/>
                          </a:ln>
                          <a:solidFill>
                            <a:prstClr val="black"/>
                          </a:solidFill>
                          <a:effectLst/>
                          <a:uLnTx/>
                          <a:uFillTx/>
                          <a:latin typeface="+mn-lt"/>
                          <a:ea typeface="+mn-ea"/>
                          <a:cs typeface="+mn-cs"/>
                        </a:rPr>
                        <a:t> 
 "Over at Shangri-La's Le Touessrok Resort &amp; Spa the Champagne Sunday brunch is so decadent and plentiful you won't need to eat again until the following day." 
Check out our mention in The Telegraph for our legendary Brunch, Bubbles &amp; Beats! 
Then catch our next one this Sunday, 1st July!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18841018"/>
                  </a:ext>
                </a:extLst>
              </a:tr>
            </a:tbl>
          </a:graphicData>
        </a:graphic>
      </p:graphicFrame>
      <p:sp>
        <p:nvSpPr>
          <p:cNvPr id="4" name="Text Placeholder 3">
            <a:extLst>
              <a:ext uri="{FF2B5EF4-FFF2-40B4-BE49-F238E27FC236}">
                <a16:creationId xmlns:a16="http://schemas.microsoft.com/office/drawing/2014/main" id="{B0535A42-BA91-423D-844B-DE52BC67B330}"/>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4160392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B485D-A27C-4C8A-8960-A2AFB509F78D}"/>
              </a:ext>
            </a:extLst>
          </p:cNvPr>
          <p:cNvSpPr>
            <a:spLocks noGrp="1"/>
          </p:cNvSpPr>
          <p:nvPr>
            <p:ph type="title"/>
          </p:nvPr>
        </p:nvSpPr>
        <p:spPr/>
        <p:txBody>
          <a:bodyPr/>
          <a:lstStyle/>
          <a:p>
            <a:r>
              <a:rPr lang="en-US"/>
              <a:t>FB Own Posts Table with views | SLTR - 7 of 14</a:t>
            </a:r>
          </a:p>
        </p:txBody>
      </p:sp>
      <p:graphicFrame>
        <p:nvGraphicFramePr>
          <p:cNvPr id="5" name="Table Placeholder 4">
            <a:extLst>
              <a:ext uri="{FF2B5EF4-FFF2-40B4-BE49-F238E27FC236}">
                <a16:creationId xmlns:a16="http://schemas.microsoft.com/office/drawing/2014/main" id="{83FE6380-444C-4433-A4FC-824AF5456AD9}"/>
              </a:ext>
            </a:extLst>
          </p:cNvPr>
          <p:cNvGraphicFramePr>
            <a:graphicFrameLocks noGrp="1"/>
          </p:cNvGraphicFramePr>
          <p:nvPr>
            <p:ph type="tbl" sz="quarter" idx="13"/>
            <p:extLst>
              <p:ext uri="{D42A27DB-BD31-4B8C-83A1-F6EECF244321}">
                <p14:modId xmlns:p14="http://schemas.microsoft.com/office/powerpoint/2010/main" val="410844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99494765"/>
                    </a:ext>
                  </a:extLst>
                </a:gridCol>
                <a:gridCol w="576072">
                  <a:extLst>
                    <a:ext uri="{9D8B030D-6E8A-4147-A177-3AD203B41FA5}">
                      <a16:colId xmlns:a16="http://schemas.microsoft.com/office/drawing/2014/main" val="1081017241"/>
                    </a:ext>
                  </a:extLst>
                </a:gridCol>
                <a:gridCol w="576072">
                  <a:extLst>
                    <a:ext uri="{9D8B030D-6E8A-4147-A177-3AD203B41FA5}">
                      <a16:colId xmlns:a16="http://schemas.microsoft.com/office/drawing/2014/main" val="1270900521"/>
                    </a:ext>
                  </a:extLst>
                </a:gridCol>
                <a:gridCol w="576072">
                  <a:extLst>
                    <a:ext uri="{9D8B030D-6E8A-4147-A177-3AD203B41FA5}">
                      <a16:colId xmlns:a16="http://schemas.microsoft.com/office/drawing/2014/main" val="31754233"/>
                    </a:ext>
                  </a:extLst>
                </a:gridCol>
                <a:gridCol w="576072">
                  <a:extLst>
                    <a:ext uri="{9D8B030D-6E8A-4147-A177-3AD203B41FA5}">
                      <a16:colId xmlns:a16="http://schemas.microsoft.com/office/drawing/2014/main" val="2662862094"/>
                    </a:ext>
                  </a:extLst>
                </a:gridCol>
                <a:gridCol w="576072">
                  <a:extLst>
                    <a:ext uri="{9D8B030D-6E8A-4147-A177-3AD203B41FA5}">
                      <a16:colId xmlns:a16="http://schemas.microsoft.com/office/drawing/2014/main" val="472763314"/>
                    </a:ext>
                  </a:extLst>
                </a:gridCol>
                <a:gridCol w="576072">
                  <a:extLst>
                    <a:ext uri="{9D8B030D-6E8A-4147-A177-3AD203B41FA5}">
                      <a16:colId xmlns:a16="http://schemas.microsoft.com/office/drawing/2014/main" val="3979212006"/>
                    </a:ext>
                  </a:extLst>
                </a:gridCol>
                <a:gridCol w="576072">
                  <a:extLst>
                    <a:ext uri="{9D8B030D-6E8A-4147-A177-3AD203B41FA5}">
                      <a16:colId xmlns:a16="http://schemas.microsoft.com/office/drawing/2014/main" val="4278600040"/>
                    </a:ext>
                  </a:extLst>
                </a:gridCol>
                <a:gridCol w="576072">
                  <a:extLst>
                    <a:ext uri="{9D8B030D-6E8A-4147-A177-3AD203B41FA5}">
                      <a16:colId xmlns:a16="http://schemas.microsoft.com/office/drawing/2014/main" val="3335446657"/>
                    </a:ext>
                  </a:extLst>
                </a:gridCol>
                <a:gridCol w="576072">
                  <a:extLst>
                    <a:ext uri="{9D8B030D-6E8A-4147-A177-3AD203B41FA5}">
                      <a16:colId xmlns:a16="http://schemas.microsoft.com/office/drawing/2014/main" val="721239689"/>
                    </a:ext>
                  </a:extLst>
                </a:gridCol>
                <a:gridCol w="576072">
                  <a:extLst>
                    <a:ext uri="{9D8B030D-6E8A-4147-A177-3AD203B41FA5}">
                      <a16:colId xmlns:a16="http://schemas.microsoft.com/office/drawing/2014/main" val="1885184747"/>
                    </a:ext>
                  </a:extLst>
                </a:gridCol>
                <a:gridCol w="658368">
                  <a:extLst>
                    <a:ext uri="{9D8B030D-6E8A-4147-A177-3AD203B41FA5}">
                      <a16:colId xmlns:a16="http://schemas.microsoft.com/office/drawing/2014/main" val="1688552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920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- 2018-06-17 11:30:09 </a:t>
                      </a:r>
                      <a:r>
                        <a:rPr kumimoji="0" lang="en-US" sz="1000" b="0" i="0" u="none" strike="noStrike" kern="1200" cap="none" spc="0" normalizeH="0" baseline="0" noProof="0">
                          <a:ln>
                            <a:noFill/>
                          </a:ln>
                          <a:solidFill>
                            <a:prstClr val="black"/>
                          </a:solidFill>
                          <a:effectLst/>
                          <a:uLnTx/>
                          <a:uFillTx/>
                          <a:latin typeface="+mn-lt"/>
                          <a:ea typeface="+mn-ea"/>
                          <a:cs typeface="+mn-cs"/>
                        </a:rPr>
                        <a:t> 
 Happy Father's Day to all of the dads out there! 
Kick back and relax.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66531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- 2018-06-03 11:00:00 </a:t>
                      </a:r>
                      <a:r>
                        <a:rPr kumimoji="0" lang="en-US" sz="1000" b="0" i="0" u="none" strike="noStrike" kern="1200" cap="none" spc="0" normalizeH="0" baseline="0" noProof="0">
                          <a:ln>
                            <a:noFill/>
                          </a:ln>
                          <a:solidFill>
                            <a:prstClr val="black"/>
                          </a:solidFill>
                          <a:effectLst/>
                          <a:uLnTx/>
                          <a:uFillTx/>
                          <a:latin typeface="+mn-lt"/>
                          <a:ea typeface="+mn-ea"/>
                          <a:cs typeface="+mn-cs"/>
                        </a:rPr>
                        <a:t> 
 Just another day in paradise!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1338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- 2018-06-08 12:00:01 </a:t>
                      </a:r>
                      <a:r>
                        <a:rPr kumimoji="0" lang="en-US" sz="1000" b="0" i="0" u="none" strike="noStrike" kern="1200" cap="none" spc="0" normalizeH="0" baseline="0" noProof="0">
                          <a:ln>
                            <a:noFill/>
                          </a:ln>
                          <a:solidFill>
                            <a:prstClr val="black"/>
                          </a:solidFill>
                          <a:effectLst/>
                          <a:uLnTx/>
                          <a:uFillTx/>
                          <a:latin typeface="+mn-lt"/>
                          <a:ea typeface="+mn-ea"/>
                          <a:cs typeface="+mn-cs"/>
                        </a:rPr>
                        <a:t> 
 Delicious meals with priceless views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71657185"/>
                  </a:ext>
                </a:extLst>
              </a:tr>
            </a:tbl>
          </a:graphicData>
        </a:graphic>
      </p:graphicFrame>
      <p:sp>
        <p:nvSpPr>
          <p:cNvPr id="4" name="Text Placeholder 3">
            <a:extLst>
              <a:ext uri="{FF2B5EF4-FFF2-40B4-BE49-F238E27FC236}">
                <a16:creationId xmlns:a16="http://schemas.microsoft.com/office/drawing/2014/main" id="{C0A3D4E3-08CF-40DB-833A-66D1225FFDE0}"/>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1241019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5028A-6CBE-4AF7-A864-D71EFD985AD5}"/>
              </a:ext>
            </a:extLst>
          </p:cNvPr>
          <p:cNvSpPr>
            <a:spLocks noGrp="1"/>
          </p:cNvSpPr>
          <p:nvPr>
            <p:ph type="title"/>
          </p:nvPr>
        </p:nvSpPr>
        <p:spPr/>
        <p:txBody>
          <a:bodyPr/>
          <a:lstStyle/>
          <a:p>
            <a:r>
              <a:rPr lang="en-US"/>
              <a:t>FB Own Posts Table with views | SLTR - 8 of 14</a:t>
            </a:r>
          </a:p>
        </p:txBody>
      </p:sp>
      <p:graphicFrame>
        <p:nvGraphicFramePr>
          <p:cNvPr id="5" name="Table Placeholder 4">
            <a:extLst>
              <a:ext uri="{FF2B5EF4-FFF2-40B4-BE49-F238E27FC236}">
                <a16:creationId xmlns:a16="http://schemas.microsoft.com/office/drawing/2014/main" id="{CB9DF1F9-C7D2-41C4-B8BA-9216879A9C09}"/>
              </a:ext>
            </a:extLst>
          </p:cNvPr>
          <p:cNvGraphicFramePr>
            <a:graphicFrameLocks noGrp="1"/>
          </p:cNvGraphicFramePr>
          <p:nvPr>
            <p:ph type="tbl" sz="quarter" idx="13"/>
            <p:extLst>
              <p:ext uri="{D42A27DB-BD31-4B8C-83A1-F6EECF244321}">
                <p14:modId xmlns:p14="http://schemas.microsoft.com/office/powerpoint/2010/main" val="3487950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54014801"/>
                    </a:ext>
                  </a:extLst>
                </a:gridCol>
                <a:gridCol w="576072">
                  <a:extLst>
                    <a:ext uri="{9D8B030D-6E8A-4147-A177-3AD203B41FA5}">
                      <a16:colId xmlns:a16="http://schemas.microsoft.com/office/drawing/2014/main" val="1355588168"/>
                    </a:ext>
                  </a:extLst>
                </a:gridCol>
                <a:gridCol w="576072">
                  <a:extLst>
                    <a:ext uri="{9D8B030D-6E8A-4147-A177-3AD203B41FA5}">
                      <a16:colId xmlns:a16="http://schemas.microsoft.com/office/drawing/2014/main" val="1430214218"/>
                    </a:ext>
                  </a:extLst>
                </a:gridCol>
                <a:gridCol w="576072">
                  <a:extLst>
                    <a:ext uri="{9D8B030D-6E8A-4147-A177-3AD203B41FA5}">
                      <a16:colId xmlns:a16="http://schemas.microsoft.com/office/drawing/2014/main" val="121650383"/>
                    </a:ext>
                  </a:extLst>
                </a:gridCol>
                <a:gridCol w="576072">
                  <a:extLst>
                    <a:ext uri="{9D8B030D-6E8A-4147-A177-3AD203B41FA5}">
                      <a16:colId xmlns:a16="http://schemas.microsoft.com/office/drawing/2014/main" val="2168183589"/>
                    </a:ext>
                  </a:extLst>
                </a:gridCol>
                <a:gridCol w="576072">
                  <a:extLst>
                    <a:ext uri="{9D8B030D-6E8A-4147-A177-3AD203B41FA5}">
                      <a16:colId xmlns:a16="http://schemas.microsoft.com/office/drawing/2014/main" val="1987281241"/>
                    </a:ext>
                  </a:extLst>
                </a:gridCol>
                <a:gridCol w="576072">
                  <a:extLst>
                    <a:ext uri="{9D8B030D-6E8A-4147-A177-3AD203B41FA5}">
                      <a16:colId xmlns:a16="http://schemas.microsoft.com/office/drawing/2014/main" val="2044000357"/>
                    </a:ext>
                  </a:extLst>
                </a:gridCol>
                <a:gridCol w="576072">
                  <a:extLst>
                    <a:ext uri="{9D8B030D-6E8A-4147-A177-3AD203B41FA5}">
                      <a16:colId xmlns:a16="http://schemas.microsoft.com/office/drawing/2014/main" val="875201890"/>
                    </a:ext>
                  </a:extLst>
                </a:gridCol>
                <a:gridCol w="576072">
                  <a:extLst>
                    <a:ext uri="{9D8B030D-6E8A-4147-A177-3AD203B41FA5}">
                      <a16:colId xmlns:a16="http://schemas.microsoft.com/office/drawing/2014/main" val="1783349747"/>
                    </a:ext>
                  </a:extLst>
                </a:gridCol>
                <a:gridCol w="576072">
                  <a:extLst>
                    <a:ext uri="{9D8B030D-6E8A-4147-A177-3AD203B41FA5}">
                      <a16:colId xmlns:a16="http://schemas.microsoft.com/office/drawing/2014/main" val="4280729484"/>
                    </a:ext>
                  </a:extLst>
                </a:gridCol>
                <a:gridCol w="576072">
                  <a:extLst>
                    <a:ext uri="{9D8B030D-6E8A-4147-A177-3AD203B41FA5}">
                      <a16:colId xmlns:a16="http://schemas.microsoft.com/office/drawing/2014/main" val="1025090916"/>
                    </a:ext>
                  </a:extLst>
                </a:gridCol>
                <a:gridCol w="658368">
                  <a:extLst>
                    <a:ext uri="{9D8B030D-6E8A-4147-A177-3AD203B41FA5}">
                      <a16:colId xmlns:a16="http://schemas.microsoft.com/office/drawing/2014/main" val="1650229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768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- 2018-06-09 13:00:01 </a:t>
                      </a:r>
                      <a:r>
                        <a:rPr kumimoji="0" lang="en-US" sz="1000" b="0" i="0" u="none" strike="noStrike" kern="1200" cap="none" spc="0" normalizeH="0" baseline="0" noProof="0">
                          <a:ln>
                            <a:noFill/>
                          </a:ln>
                          <a:solidFill>
                            <a:prstClr val="black"/>
                          </a:solidFill>
                          <a:effectLst/>
                          <a:uLnTx/>
                          <a:uFillTx/>
                          <a:latin typeface="+mn-lt"/>
                          <a:ea typeface="+mn-ea"/>
                          <a:cs typeface="+mn-cs"/>
                        </a:rPr>
                        <a:t> 
 For #GlobalWellnessDay today, we’re encouraging our guests to indulge their body in healthy ways, using the day’s theme “One Day Can Change Your Whole Life.” Let's see what you can to reach your goals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2555365"/>
                  </a:ext>
                </a:extLst>
              </a:tr>
            </a:tbl>
          </a:graphicData>
        </a:graphic>
      </p:graphicFrame>
      <p:sp>
        <p:nvSpPr>
          <p:cNvPr id="4" name="Text Placeholder 3">
            <a:extLst>
              <a:ext uri="{FF2B5EF4-FFF2-40B4-BE49-F238E27FC236}">
                <a16:creationId xmlns:a16="http://schemas.microsoft.com/office/drawing/2014/main" id="{09EB4C02-FA19-4A35-9410-D55CDA0B1D2E}"/>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2189660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EF8C6-677F-42D5-9AEC-096C649DE389}"/>
              </a:ext>
            </a:extLst>
          </p:cNvPr>
          <p:cNvSpPr>
            <a:spLocks noGrp="1"/>
          </p:cNvSpPr>
          <p:nvPr>
            <p:ph type="title"/>
          </p:nvPr>
        </p:nvSpPr>
        <p:spPr/>
        <p:txBody>
          <a:bodyPr/>
          <a:lstStyle/>
          <a:p>
            <a:r>
              <a:rPr lang="en-US"/>
              <a:t>FB Own Posts Table with views | SLTR - 9 of 14</a:t>
            </a:r>
          </a:p>
        </p:txBody>
      </p:sp>
      <p:graphicFrame>
        <p:nvGraphicFramePr>
          <p:cNvPr id="5" name="Table Placeholder 4">
            <a:extLst>
              <a:ext uri="{FF2B5EF4-FFF2-40B4-BE49-F238E27FC236}">
                <a16:creationId xmlns:a16="http://schemas.microsoft.com/office/drawing/2014/main" id="{280363E5-6006-4626-8671-8557EEAD36E6}"/>
              </a:ext>
            </a:extLst>
          </p:cNvPr>
          <p:cNvGraphicFramePr>
            <a:graphicFrameLocks noGrp="1"/>
          </p:cNvGraphicFramePr>
          <p:nvPr>
            <p:ph type="tbl" sz="quarter" idx="13"/>
            <p:extLst>
              <p:ext uri="{D42A27DB-BD31-4B8C-83A1-F6EECF244321}">
                <p14:modId xmlns:p14="http://schemas.microsoft.com/office/powerpoint/2010/main" val="3022111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3074696"/>
                    </a:ext>
                  </a:extLst>
                </a:gridCol>
                <a:gridCol w="576072">
                  <a:extLst>
                    <a:ext uri="{9D8B030D-6E8A-4147-A177-3AD203B41FA5}">
                      <a16:colId xmlns:a16="http://schemas.microsoft.com/office/drawing/2014/main" val="969246117"/>
                    </a:ext>
                  </a:extLst>
                </a:gridCol>
                <a:gridCol w="576072">
                  <a:extLst>
                    <a:ext uri="{9D8B030D-6E8A-4147-A177-3AD203B41FA5}">
                      <a16:colId xmlns:a16="http://schemas.microsoft.com/office/drawing/2014/main" val="1830321124"/>
                    </a:ext>
                  </a:extLst>
                </a:gridCol>
                <a:gridCol w="576072">
                  <a:extLst>
                    <a:ext uri="{9D8B030D-6E8A-4147-A177-3AD203B41FA5}">
                      <a16:colId xmlns:a16="http://schemas.microsoft.com/office/drawing/2014/main" val="716605209"/>
                    </a:ext>
                  </a:extLst>
                </a:gridCol>
                <a:gridCol w="576072">
                  <a:extLst>
                    <a:ext uri="{9D8B030D-6E8A-4147-A177-3AD203B41FA5}">
                      <a16:colId xmlns:a16="http://schemas.microsoft.com/office/drawing/2014/main" val="484660339"/>
                    </a:ext>
                  </a:extLst>
                </a:gridCol>
                <a:gridCol w="576072">
                  <a:extLst>
                    <a:ext uri="{9D8B030D-6E8A-4147-A177-3AD203B41FA5}">
                      <a16:colId xmlns:a16="http://schemas.microsoft.com/office/drawing/2014/main" val="4025037791"/>
                    </a:ext>
                  </a:extLst>
                </a:gridCol>
                <a:gridCol w="576072">
                  <a:extLst>
                    <a:ext uri="{9D8B030D-6E8A-4147-A177-3AD203B41FA5}">
                      <a16:colId xmlns:a16="http://schemas.microsoft.com/office/drawing/2014/main" val="1054401081"/>
                    </a:ext>
                  </a:extLst>
                </a:gridCol>
                <a:gridCol w="576072">
                  <a:extLst>
                    <a:ext uri="{9D8B030D-6E8A-4147-A177-3AD203B41FA5}">
                      <a16:colId xmlns:a16="http://schemas.microsoft.com/office/drawing/2014/main" val="245980856"/>
                    </a:ext>
                  </a:extLst>
                </a:gridCol>
                <a:gridCol w="576072">
                  <a:extLst>
                    <a:ext uri="{9D8B030D-6E8A-4147-A177-3AD203B41FA5}">
                      <a16:colId xmlns:a16="http://schemas.microsoft.com/office/drawing/2014/main" val="3948724363"/>
                    </a:ext>
                  </a:extLst>
                </a:gridCol>
                <a:gridCol w="576072">
                  <a:extLst>
                    <a:ext uri="{9D8B030D-6E8A-4147-A177-3AD203B41FA5}">
                      <a16:colId xmlns:a16="http://schemas.microsoft.com/office/drawing/2014/main" val="530561352"/>
                    </a:ext>
                  </a:extLst>
                </a:gridCol>
                <a:gridCol w="576072">
                  <a:extLst>
                    <a:ext uri="{9D8B030D-6E8A-4147-A177-3AD203B41FA5}">
                      <a16:colId xmlns:a16="http://schemas.microsoft.com/office/drawing/2014/main" val="3293467720"/>
                    </a:ext>
                  </a:extLst>
                </a:gridCol>
                <a:gridCol w="658368">
                  <a:extLst>
                    <a:ext uri="{9D8B030D-6E8A-4147-A177-3AD203B41FA5}">
                      <a16:colId xmlns:a16="http://schemas.microsoft.com/office/drawing/2014/main" val="3019981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198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- 2018-06-11 12:00:00 </a:t>
                      </a:r>
                      <a:r>
                        <a:rPr kumimoji="0" lang="en-US" sz="1000" b="0" i="0" u="none" strike="noStrike" kern="1200" cap="none" spc="0" normalizeH="0" baseline="0" noProof="0">
                          <a:ln>
                            <a:noFill/>
                          </a:ln>
                          <a:solidFill>
                            <a:prstClr val="black"/>
                          </a:solidFill>
                          <a:effectLst/>
                          <a:uLnTx/>
                          <a:uFillTx/>
                          <a:latin typeface="+mn-lt"/>
                          <a:ea typeface="+mn-ea"/>
                          <a:cs typeface="+mn-cs"/>
                        </a:rPr>
                        <a:t> 
 Choose a Frangipani Suite and relax! An exclusive swimming pool for adults only, in-room check-in by a Shangri-La Specialist, Sparkling wine on arrival, a daily à la carte breakfast at Republik Beach Club &amp; Grill, daily sunset cocktails and a complimentary mini-bar!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5710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- 2018-06-13 10:00:01 </a:t>
                      </a:r>
                      <a:r>
                        <a:rPr kumimoji="0" lang="en-US" sz="1000" b="0" i="0" u="none" strike="noStrike" kern="1200" cap="none" spc="0" normalizeH="0" baseline="0" noProof="0">
                          <a:ln>
                            <a:noFill/>
                          </a:ln>
                          <a:solidFill>
                            <a:prstClr val="black"/>
                          </a:solidFill>
                          <a:effectLst/>
                          <a:uLnTx/>
                          <a:uFillTx/>
                          <a:latin typeface="+mn-lt"/>
                          <a:ea typeface="+mn-ea"/>
                          <a:cs typeface="+mn-cs"/>
                        </a:rPr>
                        <a:t> 
 Breakfast for champions! 📷 @summmer_mi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9415985"/>
                  </a:ext>
                </a:extLst>
              </a:tr>
            </a:tbl>
          </a:graphicData>
        </a:graphic>
      </p:graphicFrame>
      <p:sp>
        <p:nvSpPr>
          <p:cNvPr id="4" name="Text Placeholder 3">
            <a:extLst>
              <a:ext uri="{FF2B5EF4-FFF2-40B4-BE49-F238E27FC236}">
                <a16:creationId xmlns:a16="http://schemas.microsoft.com/office/drawing/2014/main" id="{41415340-CC75-478C-8362-F1A4A57F4BBD}"/>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2256108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A9C0D-8C62-434E-ACEB-599A38D2875D}"/>
              </a:ext>
            </a:extLst>
          </p:cNvPr>
          <p:cNvSpPr>
            <a:spLocks noGrp="1"/>
          </p:cNvSpPr>
          <p:nvPr>
            <p:ph type="title"/>
          </p:nvPr>
        </p:nvSpPr>
        <p:spPr/>
        <p:txBody>
          <a:bodyPr/>
          <a:lstStyle/>
          <a:p>
            <a:r>
              <a:rPr lang="en-US"/>
              <a:t>FB Own Posts Table with views | SLTR - 10 of 14</a:t>
            </a:r>
          </a:p>
        </p:txBody>
      </p:sp>
      <p:graphicFrame>
        <p:nvGraphicFramePr>
          <p:cNvPr id="5" name="Table Placeholder 4">
            <a:extLst>
              <a:ext uri="{FF2B5EF4-FFF2-40B4-BE49-F238E27FC236}">
                <a16:creationId xmlns:a16="http://schemas.microsoft.com/office/drawing/2014/main" id="{F33392B2-DAB6-4864-B12A-CDF389C07512}"/>
              </a:ext>
            </a:extLst>
          </p:cNvPr>
          <p:cNvGraphicFramePr>
            <a:graphicFrameLocks noGrp="1"/>
          </p:cNvGraphicFramePr>
          <p:nvPr>
            <p:ph type="tbl" sz="quarter" idx="13"/>
            <p:extLst>
              <p:ext uri="{D42A27DB-BD31-4B8C-83A1-F6EECF244321}">
                <p14:modId xmlns:p14="http://schemas.microsoft.com/office/powerpoint/2010/main" val="3169824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9931628"/>
                    </a:ext>
                  </a:extLst>
                </a:gridCol>
                <a:gridCol w="576072">
                  <a:extLst>
                    <a:ext uri="{9D8B030D-6E8A-4147-A177-3AD203B41FA5}">
                      <a16:colId xmlns:a16="http://schemas.microsoft.com/office/drawing/2014/main" val="1833625832"/>
                    </a:ext>
                  </a:extLst>
                </a:gridCol>
                <a:gridCol w="576072">
                  <a:extLst>
                    <a:ext uri="{9D8B030D-6E8A-4147-A177-3AD203B41FA5}">
                      <a16:colId xmlns:a16="http://schemas.microsoft.com/office/drawing/2014/main" val="2906044329"/>
                    </a:ext>
                  </a:extLst>
                </a:gridCol>
                <a:gridCol w="576072">
                  <a:extLst>
                    <a:ext uri="{9D8B030D-6E8A-4147-A177-3AD203B41FA5}">
                      <a16:colId xmlns:a16="http://schemas.microsoft.com/office/drawing/2014/main" val="1349408119"/>
                    </a:ext>
                  </a:extLst>
                </a:gridCol>
                <a:gridCol w="576072">
                  <a:extLst>
                    <a:ext uri="{9D8B030D-6E8A-4147-A177-3AD203B41FA5}">
                      <a16:colId xmlns:a16="http://schemas.microsoft.com/office/drawing/2014/main" val="3557019739"/>
                    </a:ext>
                  </a:extLst>
                </a:gridCol>
                <a:gridCol w="576072">
                  <a:extLst>
                    <a:ext uri="{9D8B030D-6E8A-4147-A177-3AD203B41FA5}">
                      <a16:colId xmlns:a16="http://schemas.microsoft.com/office/drawing/2014/main" val="543508432"/>
                    </a:ext>
                  </a:extLst>
                </a:gridCol>
                <a:gridCol w="576072">
                  <a:extLst>
                    <a:ext uri="{9D8B030D-6E8A-4147-A177-3AD203B41FA5}">
                      <a16:colId xmlns:a16="http://schemas.microsoft.com/office/drawing/2014/main" val="3308962029"/>
                    </a:ext>
                  </a:extLst>
                </a:gridCol>
                <a:gridCol w="576072">
                  <a:extLst>
                    <a:ext uri="{9D8B030D-6E8A-4147-A177-3AD203B41FA5}">
                      <a16:colId xmlns:a16="http://schemas.microsoft.com/office/drawing/2014/main" val="1489342445"/>
                    </a:ext>
                  </a:extLst>
                </a:gridCol>
                <a:gridCol w="576072">
                  <a:extLst>
                    <a:ext uri="{9D8B030D-6E8A-4147-A177-3AD203B41FA5}">
                      <a16:colId xmlns:a16="http://schemas.microsoft.com/office/drawing/2014/main" val="1934791194"/>
                    </a:ext>
                  </a:extLst>
                </a:gridCol>
                <a:gridCol w="576072">
                  <a:extLst>
                    <a:ext uri="{9D8B030D-6E8A-4147-A177-3AD203B41FA5}">
                      <a16:colId xmlns:a16="http://schemas.microsoft.com/office/drawing/2014/main" val="393663799"/>
                    </a:ext>
                  </a:extLst>
                </a:gridCol>
                <a:gridCol w="576072">
                  <a:extLst>
                    <a:ext uri="{9D8B030D-6E8A-4147-A177-3AD203B41FA5}">
                      <a16:colId xmlns:a16="http://schemas.microsoft.com/office/drawing/2014/main" val="309089032"/>
                    </a:ext>
                  </a:extLst>
                </a:gridCol>
                <a:gridCol w="658368">
                  <a:extLst>
                    <a:ext uri="{9D8B030D-6E8A-4147-A177-3AD203B41FA5}">
                      <a16:colId xmlns:a16="http://schemas.microsoft.com/office/drawing/2014/main" val="918900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5972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- 2018-06-26 12:00:00 </a:t>
                      </a:r>
                      <a:r>
                        <a:rPr kumimoji="0" lang="en-US" sz="1000" b="0" i="0" u="none" strike="noStrike" kern="1200" cap="none" spc="0" normalizeH="0" baseline="0" noProof="0">
                          <a:ln>
                            <a:noFill/>
                          </a:ln>
                          <a:solidFill>
                            <a:prstClr val="black"/>
                          </a:solidFill>
                          <a:effectLst/>
                          <a:uLnTx/>
                          <a:uFillTx/>
                          <a:latin typeface="+mn-lt"/>
                          <a:ea typeface="+mn-ea"/>
                          <a:cs typeface="+mn-cs"/>
                        </a:rPr>
                        <a:t> 
 Step off the boat onto Ilot Mangenie and be transported into a serene new world! Whether you choose a private Cabana experience, or sit and have lunch at the beach bar, it is an afternoon of pure relaxation! 📷: sarahakavanagh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1313399"/>
                  </a:ext>
                </a:extLst>
              </a:tr>
            </a:tbl>
          </a:graphicData>
        </a:graphic>
      </p:graphicFrame>
      <p:sp>
        <p:nvSpPr>
          <p:cNvPr id="4" name="Text Placeholder 3">
            <a:extLst>
              <a:ext uri="{FF2B5EF4-FFF2-40B4-BE49-F238E27FC236}">
                <a16:creationId xmlns:a16="http://schemas.microsoft.com/office/drawing/2014/main" id="{74045A2A-467A-4CE8-8BEF-7E7B7A6170DB}"/>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4015356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83D69-B077-4E67-8C12-B1AA9581C4AA}"/>
              </a:ext>
            </a:extLst>
          </p:cNvPr>
          <p:cNvSpPr>
            <a:spLocks noGrp="1"/>
          </p:cNvSpPr>
          <p:nvPr>
            <p:ph type="title"/>
          </p:nvPr>
        </p:nvSpPr>
        <p:spPr/>
        <p:txBody>
          <a:bodyPr/>
          <a:lstStyle/>
          <a:p>
            <a:r>
              <a:rPr lang="en-US"/>
              <a:t>FB Own Posts Table with views | SLTR - 11 of 14</a:t>
            </a:r>
          </a:p>
        </p:txBody>
      </p:sp>
      <p:graphicFrame>
        <p:nvGraphicFramePr>
          <p:cNvPr id="5" name="Table Placeholder 4">
            <a:extLst>
              <a:ext uri="{FF2B5EF4-FFF2-40B4-BE49-F238E27FC236}">
                <a16:creationId xmlns:a16="http://schemas.microsoft.com/office/drawing/2014/main" id="{E7C540A3-4B49-47DB-9AA7-F2921B7428C4}"/>
              </a:ext>
            </a:extLst>
          </p:cNvPr>
          <p:cNvGraphicFramePr>
            <a:graphicFrameLocks noGrp="1"/>
          </p:cNvGraphicFramePr>
          <p:nvPr>
            <p:ph type="tbl" sz="quarter" idx="13"/>
            <p:extLst>
              <p:ext uri="{D42A27DB-BD31-4B8C-83A1-F6EECF244321}">
                <p14:modId xmlns:p14="http://schemas.microsoft.com/office/powerpoint/2010/main" val="1354370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0881457"/>
                    </a:ext>
                  </a:extLst>
                </a:gridCol>
                <a:gridCol w="576072">
                  <a:extLst>
                    <a:ext uri="{9D8B030D-6E8A-4147-A177-3AD203B41FA5}">
                      <a16:colId xmlns:a16="http://schemas.microsoft.com/office/drawing/2014/main" val="3579133544"/>
                    </a:ext>
                  </a:extLst>
                </a:gridCol>
                <a:gridCol w="576072">
                  <a:extLst>
                    <a:ext uri="{9D8B030D-6E8A-4147-A177-3AD203B41FA5}">
                      <a16:colId xmlns:a16="http://schemas.microsoft.com/office/drawing/2014/main" val="3689584100"/>
                    </a:ext>
                  </a:extLst>
                </a:gridCol>
                <a:gridCol w="576072">
                  <a:extLst>
                    <a:ext uri="{9D8B030D-6E8A-4147-A177-3AD203B41FA5}">
                      <a16:colId xmlns:a16="http://schemas.microsoft.com/office/drawing/2014/main" val="4267100106"/>
                    </a:ext>
                  </a:extLst>
                </a:gridCol>
                <a:gridCol w="576072">
                  <a:extLst>
                    <a:ext uri="{9D8B030D-6E8A-4147-A177-3AD203B41FA5}">
                      <a16:colId xmlns:a16="http://schemas.microsoft.com/office/drawing/2014/main" val="1250238758"/>
                    </a:ext>
                  </a:extLst>
                </a:gridCol>
                <a:gridCol w="576072">
                  <a:extLst>
                    <a:ext uri="{9D8B030D-6E8A-4147-A177-3AD203B41FA5}">
                      <a16:colId xmlns:a16="http://schemas.microsoft.com/office/drawing/2014/main" val="3484870713"/>
                    </a:ext>
                  </a:extLst>
                </a:gridCol>
                <a:gridCol w="576072">
                  <a:extLst>
                    <a:ext uri="{9D8B030D-6E8A-4147-A177-3AD203B41FA5}">
                      <a16:colId xmlns:a16="http://schemas.microsoft.com/office/drawing/2014/main" val="13233542"/>
                    </a:ext>
                  </a:extLst>
                </a:gridCol>
                <a:gridCol w="576072">
                  <a:extLst>
                    <a:ext uri="{9D8B030D-6E8A-4147-A177-3AD203B41FA5}">
                      <a16:colId xmlns:a16="http://schemas.microsoft.com/office/drawing/2014/main" val="3155504454"/>
                    </a:ext>
                  </a:extLst>
                </a:gridCol>
                <a:gridCol w="576072">
                  <a:extLst>
                    <a:ext uri="{9D8B030D-6E8A-4147-A177-3AD203B41FA5}">
                      <a16:colId xmlns:a16="http://schemas.microsoft.com/office/drawing/2014/main" val="773582786"/>
                    </a:ext>
                  </a:extLst>
                </a:gridCol>
                <a:gridCol w="576072">
                  <a:extLst>
                    <a:ext uri="{9D8B030D-6E8A-4147-A177-3AD203B41FA5}">
                      <a16:colId xmlns:a16="http://schemas.microsoft.com/office/drawing/2014/main" val="3120233378"/>
                    </a:ext>
                  </a:extLst>
                </a:gridCol>
                <a:gridCol w="576072">
                  <a:extLst>
                    <a:ext uri="{9D8B030D-6E8A-4147-A177-3AD203B41FA5}">
                      <a16:colId xmlns:a16="http://schemas.microsoft.com/office/drawing/2014/main" val="3937664179"/>
                    </a:ext>
                  </a:extLst>
                </a:gridCol>
                <a:gridCol w="658368">
                  <a:extLst>
                    <a:ext uri="{9D8B030D-6E8A-4147-A177-3AD203B41FA5}">
                      <a16:colId xmlns:a16="http://schemas.microsoft.com/office/drawing/2014/main" val="3115163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26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- 2018-06-13 13:14:23 </a:t>
                      </a:r>
                      <a:r>
                        <a:rPr kumimoji="0" lang="en-US" sz="1000" b="0" i="0" u="none" strike="noStrike" kern="1200" cap="none" spc="0" normalizeH="0" baseline="0" noProof="0">
                          <a:ln>
                            <a:noFill/>
                          </a:ln>
                          <a:solidFill>
                            <a:prstClr val="black"/>
                          </a:solidFill>
                          <a:effectLst/>
                          <a:uLnTx/>
                          <a:uFillTx/>
                          <a:latin typeface="+mn-lt"/>
                          <a:ea typeface="+mn-ea"/>
                          <a:cs typeface="+mn-cs"/>
                        </a:rPr>
                        <a:t> 
 In line with our fire, life and safety preventive program, we  conducted an awareness workshop today to sensitize our guests and colleagues on the safety and security measures undertaken at our resort. 
The local Fire, Police, First Aiders, and Crime Prevention Authorities were present to showcase their amazing knowledge &amp; skills.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4250716"/>
                  </a:ext>
                </a:extLst>
              </a:tr>
            </a:tbl>
          </a:graphicData>
        </a:graphic>
      </p:graphicFrame>
      <p:sp>
        <p:nvSpPr>
          <p:cNvPr id="4" name="Text Placeholder 3">
            <a:extLst>
              <a:ext uri="{FF2B5EF4-FFF2-40B4-BE49-F238E27FC236}">
                <a16:creationId xmlns:a16="http://schemas.microsoft.com/office/drawing/2014/main" id="{A28929B0-3904-4451-8712-C9F23037A1B8}"/>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418563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2432A-AB31-4076-80A9-36C32991F0FF}"/>
              </a:ext>
            </a:extLst>
          </p:cNvPr>
          <p:cNvSpPr>
            <a:spLocks noGrp="1"/>
          </p:cNvSpPr>
          <p:nvPr>
            <p:ph type="title"/>
          </p:nvPr>
        </p:nvSpPr>
        <p:spPr/>
        <p:txBody>
          <a:bodyPr/>
          <a:lstStyle/>
          <a:p>
            <a:r>
              <a:rPr lang="en-US"/>
              <a:t>FB Own Posts Table with views | SLTR - 12 of 14</a:t>
            </a:r>
          </a:p>
        </p:txBody>
      </p:sp>
      <p:graphicFrame>
        <p:nvGraphicFramePr>
          <p:cNvPr id="5" name="Table Placeholder 4">
            <a:extLst>
              <a:ext uri="{FF2B5EF4-FFF2-40B4-BE49-F238E27FC236}">
                <a16:creationId xmlns:a16="http://schemas.microsoft.com/office/drawing/2014/main" id="{B0E66B7A-BC3E-4BB1-9CA9-3ABC4AFC4546}"/>
              </a:ext>
            </a:extLst>
          </p:cNvPr>
          <p:cNvGraphicFramePr>
            <a:graphicFrameLocks noGrp="1"/>
          </p:cNvGraphicFramePr>
          <p:nvPr>
            <p:ph type="tbl" sz="quarter" idx="13"/>
            <p:extLst>
              <p:ext uri="{D42A27DB-BD31-4B8C-83A1-F6EECF244321}">
                <p14:modId xmlns:p14="http://schemas.microsoft.com/office/powerpoint/2010/main" val="1829197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03508779"/>
                    </a:ext>
                  </a:extLst>
                </a:gridCol>
                <a:gridCol w="576072">
                  <a:extLst>
                    <a:ext uri="{9D8B030D-6E8A-4147-A177-3AD203B41FA5}">
                      <a16:colId xmlns:a16="http://schemas.microsoft.com/office/drawing/2014/main" val="981589209"/>
                    </a:ext>
                  </a:extLst>
                </a:gridCol>
                <a:gridCol w="576072">
                  <a:extLst>
                    <a:ext uri="{9D8B030D-6E8A-4147-A177-3AD203B41FA5}">
                      <a16:colId xmlns:a16="http://schemas.microsoft.com/office/drawing/2014/main" val="2741064779"/>
                    </a:ext>
                  </a:extLst>
                </a:gridCol>
                <a:gridCol w="576072">
                  <a:extLst>
                    <a:ext uri="{9D8B030D-6E8A-4147-A177-3AD203B41FA5}">
                      <a16:colId xmlns:a16="http://schemas.microsoft.com/office/drawing/2014/main" val="675379266"/>
                    </a:ext>
                  </a:extLst>
                </a:gridCol>
                <a:gridCol w="576072">
                  <a:extLst>
                    <a:ext uri="{9D8B030D-6E8A-4147-A177-3AD203B41FA5}">
                      <a16:colId xmlns:a16="http://schemas.microsoft.com/office/drawing/2014/main" val="2394286711"/>
                    </a:ext>
                  </a:extLst>
                </a:gridCol>
                <a:gridCol w="576072">
                  <a:extLst>
                    <a:ext uri="{9D8B030D-6E8A-4147-A177-3AD203B41FA5}">
                      <a16:colId xmlns:a16="http://schemas.microsoft.com/office/drawing/2014/main" val="74539477"/>
                    </a:ext>
                  </a:extLst>
                </a:gridCol>
                <a:gridCol w="576072">
                  <a:extLst>
                    <a:ext uri="{9D8B030D-6E8A-4147-A177-3AD203B41FA5}">
                      <a16:colId xmlns:a16="http://schemas.microsoft.com/office/drawing/2014/main" val="1223703304"/>
                    </a:ext>
                  </a:extLst>
                </a:gridCol>
                <a:gridCol w="576072">
                  <a:extLst>
                    <a:ext uri="{9D8B030D-6E8A-4147-A177-3AD203B41FA5}">
                      <a16:colId xmlns:a16="http://schemas.microsoft.com/office/drawing/2014/main" val="4146445554"/>
                    </a:ext>
                  </a:extLst>
                </a:gridCol>
                <a:gridCol w="576072">
                  <a:extLst>
                    <a:ext uri="{9D8B030D-6E8A-4147-A177-3AD203B41FA5}">
                      <a16:colId xmlns:a16="http://schemas.microsoft.com/office/drawing/2014/main" val="1581419221"/>
                    </a:ext>
                  </a:extLst>
                </a:gridCol>
                <a:gridCol w="576072">
                  <a:extLst>
                    <a:ext uri="{9D8B030D-6E8A-4147-A177-3AD203B41FA5}">
                      <a16:colId xmlns:a16="http://schemas.microsoft.com/office/drawing/2014/main" val="437223171"/>
                    </a:ext>
                  </a:extLst>
                </a:gridCol>
                <a:gridCol w="576072">
                  <a:extLst>
                    <a:ext uri="{9D8B030D-6E8A-4147-A177-3AD203B41FA5}">
                      <a16:colId xmlns:a16="http://schemas.microsoft.com/office/drawing/2014/main" val="1967644471"/>
                    </a:ext>
                  </a:extLst>
                </a:gridCol>
                <a:gridCol w="658368">
                  <a:extLst>
                    <a:ext uri="{9D8B030D-6E8A-4147-A177-3AD203B41FA5}">
                      <a16:colId xmlns:a16="http://schemas.microsoft.com/office/drawing/2014/main" val="1548577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5886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- 2018-06-10 09:45:57 </a:t>
                      </a:r>
                      <a:r>
                        <a:rPr kumimoji="0" lang="en-US" sz="1000" b="0" i="0" u="none" strike="noStrike" kern="1200" cap="none" spc="0" normalizeH="0" baseline="0" noProof="0">
                          <a:ln>
                            <a:noFill/>
                          </a:ln>
                          <a:solidFill>
                            <a:prstClr val="black"/>
                          </a:solidFill>
                          <a:effectLst/>
                          <a:uLnTx/>
                          <a:uFillTx/>
                          <a:latin typeface="+mn-lt"/>
                          <a:ea typeface="+mn-ea"/>
                          <a:cs typeface="+mn-cs"/>
                        </a:rPr>
                        <a:t> 
 It was a pleasure to have WishWishWish staying with us here in Mauritius! Check out her lovely blog (full of incredible pics!) from her stay.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7173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- 2018-06-02 12:00:00 </a:t>
                      </a:r>
                      <a:r>
                        <a:rPr kumimoji="0" lang="en-US" sz="1000" b="0" i="0" u="none" strike="noStrike" kern="1200" cap="none" spc="0" normalizeH="0" baseline="0" noProof="0">
                          <a:ln>
                            <a:noFill/>
                          </a:ln>
                          <a:solidFill>
                            <a:prstClr val="black"/>
                          </a:solidFill>
                          <a:effectLst/>
                          <a:uLnTx/>
                          <a:uFillTx/>
                          <a:latin typeface="+mn-lt"/>
                          <a:ea typeface="+mn-ea"/>
                          <a:cs typeface="+mn-cs"/>
                        </a:rPr>
                        <a:t> 
 It's always the sea-son here at Shangri-La's Le Touessrok Resort &amp; Spa Mauritius! ☀️ 📷 @blossom_en_vogue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7051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- 2018-06-22 17:30:01 </a:t>
                      </a:r>
                      <a:r>
                        <a:rPr kumimoji="0" lang="en-US" sz="1000" b="0" i="0" u="none" strike="noStrike" kern="1200" cap="none" spc="0" normalizeH="0" baseline="0" noProof="0">
                          <a:ln>
                            <a:noFill/>
                          </a:ln>
                          <a:solidFill>
                            <a:prstClr val="black"/>
                          </a:solidFill>
                          <a:effectLst/>
                          <a:uLnTx/>
                          <a:uFillTx/>
                          <a:latin typeface="+mn-lt"/>
                          <a:ea typeface="+mn-ea"/>
                          <a:cs typeface="+mn-cs"/>
                        </a:rPr>
                        <a:t> 
 Can't get enough of these Mauritian sunsets! 😍 📷 cobrannosaurus_max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48776725"/>
                  </a:ext>
                </a:extLst>
              </a:tr>
            </a:tbl>
          </a:graphicData>
        </a:graphic>
      </p:graphicFrame>
      <p:sp>
        <p:nvSpPr>
          <p:cNvPr id="4" name="Text Placeholder 3">
            <a:extLst>
              <a:ext uri="{FF2B5EF4-FFF2-40B4-BE49-F238E27FC236}">
                <a16:creationId xmlns:a16="http://schemas.microsoft.com/office/drawing/2014/main" id="{5817519A-2A98-4BD3-AC6A-B77603857C42}"/>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779318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31164-E6C0-48E3-AA86-DD23248F465E}"/>
              </a:ext>
            </a:extLst>
          </p:cNvPr>
          <p:cNvSpPr>
            <a:spLocks noGrp="1"/>
          </p:cNvSpPr>
          <p:nvPr>
            <p:ph type="title"/>
          </p:nvPr>
        </p:nvSpPr>
        <p:spPr/>
        <p:txBody>
          <a:bodyPr/>
          <a:lstStyle/>
          <a:p>
            <a:r>
              <a:rPr lang="en-US"/>
              <a:t>FB Own Posts Table with views | SLTR - 13 of 14</a:t>
            </a:r>
          </a:p>
        </p:txBody>
      </p:sp>
      <p:graphicFrame>
        <p:nvGraphicFramePr>
          <p:cNvPr id="5" name="Table Placeholder 4">
            <a:extLst>
              <a:ext uri="{FF2B5EF4-FFF2-40B4-BE49-F238E27FC236}">
                <a16:creationId xmlns:a16="http://schemas.microsoft.com/office/drawing/2014/main" id="{A4C9C9D5-83F5-4EEA-AF0B-079A38697174}"/>
              </a:ext>
            </a:extLst>
          </p:cNvPr>
          <p:cNvGraphicFramePr>
            <a:graphicFrameLocks noGrp="1"/>
          </p:cNvGraphicFramePr>
          <p:nvPr>
            <p:ph type="tbl" sz="quarter" idx="13"/>
            <p:extLst>
              <p:ext uri="{D42A27DB-BD31-4B8C-83A1-F6EECF244321}">
                <p14:modId xmlns:p14="http://schemas.microsoft.com/office/powerpoint/2010/main" val="2822983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47047978"/>
                    </a:ext>
                  </a:extLst>
                </a:gridCol>
                <a:gridCol w="576072">
                  <a:extLst>
                    <a:ext uri="{9D8B030D-6E8A-4147-A177-3AD203B41FA5}">
                      <a16:colId xmlns:a16="http://schemas.microsoft.com/office/drawing/2014/main" val="3142435075"/>
                    </a:ext>
                  </a:extLst>
                </a:gridCol>
                <a:gridCol w="576072">
                  <a:extLst>
                    <a:ext uri="{9D8B030D-6E8A-4147-A177-3AD203B41FA5}">
                      <a16:colId xmlns:a16="http://schemas.microsoft.com/office/drawing/2014/main" val="3368187000"/>
                    </a:ext>
                  </a:extLst>
                </a:gridCol>
                <a:gridCol w="576072">
                  <a:extLst>
                    <a:ext uri="{9D8B030D-6E8A-4147-A177-3AD203B41FA5}">
                      <a16:colId xmlns:a16="http://schemas.microsoft.com/office/drawing/2014/main" val="2898779958"/>
                    </a:ext>
                  </a:extLst>
                </a:gridCol>
                <a:gridCol w="576072">
                  <a:extLst>
                    <a:ext uri="{9D8B030D-6E8A-4147-A177-3AD203B41FA5}">
                      <a16:colId xmlns:a16="http://schemas.microsoft.com/office/drawing/2014/main" val="3645286329"/>
                    </a:ext>
                  </a:extLst>
                </a:gridCol>
                <a:gridCol w="576072">
                  <a:extLst>
                    <a:ext uri="{9D8B030D-6E8A-4147-A177-3AD203B41FA5}">
                      <a16:colId xmlns:a16="http://schemas.microsoft.com/office/drawing/2014/main" val="2403804957"/>
                    </a:ext>
                  </a:extLst>
                </a:gridCol>
                <a:gridCol w="576072">
                  <a:extLst>
                    <a:ext uri="{9D8B030D-6E8A-4147-A177-3AD203B41FA5}">
                      <a16:colId xmlns:a16="http://schemas.microsoft.com/office/drawing/2014/main" val="3474052533"/>
                    </a:ext>
                  </a:extLst>
                </a:gridCol>
                <a:gridCol w="576072">
                  <a:extLst>
                    <a:ext uri="{9D8B030D-6E8A-4147-A177-3AD203B41FA5}">
                      <a16:colId xmlns:a16="http://schemas.microsoft.com/office/drawing/2014/main" val="2117339472"/>
                    </a:ext>
                  </a:extLst>
                </a:gridCol>
                <a:gridCol w="576072">
                  <a:extLst>
                    <a:ext uri="{9D8B030D-6E8A-4147-A177-3AD203B41FA5}">
                      <a16:colId xmlns:a16="http://schemas.microsoft.com/office/drawing/2014/main" val="1417278760"/>
                    </a:ext>
                  </a:extLst>
                </a:gridCol>
                <a:gridCol w="576072">
                  <a:extLst>
                    <a:ext uri="{9D8B030D-6E8A-4147-A177-3AD203B41FA5}">
                      <a16:colId xmlns:a16="http://schemas.microsoft.com/office/drawing/2014/main" val="710113224"/>
                    </a:ext>
                  </a:extLst>
                </a:gridCol>
                <a:gridCol w="576072">
                  <a:extLst>
                    <a:ext uri="{9D8B030D-6E8A-4147-A177-3AD203B41FA5}">
                      <a16:colId xmlns:a16="http://schemas.microsoft.com/office/drawing/2014/main" val="3001544976"/>
                    </a:ext>
                  </a:extLst>
                </a:gridCol>
                <a:gridCol w="658368">
                  <a:extLst>
                    <a:ext uri="{9D8B030D-6E8A-4147-A177-3AD203B41FA5}">
                      <a16:colId xmlns:a16="http://schemas.microsoft.com/office/drawing/2014/main" val="1075754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250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- 2018-06-24 12:30:00 </a:t>
                      </a:r>
                      <a:r>
                        <a:rPr kumimoji="0" lang="en-US" sz="1000" b="0" i="0" u="none" strike="noStrike" kern="1200" cap="none" spc="0" normalizeH="0" baseline="0" noProof="0">
                          <a:ln>
                            <a:noFill/>
                          </a:ln>
                          <a:solidFill>
                            <a:prstClr val="black"/>
                          </a:solidFill>
                          <a:effectLst/>
                          <a:uLnTx/>
                          <a:uFillTx/>
                          <a:latin typeface="+mn-lt"/>
                          <a:ea typeface="+mn-ea"/>
                          <a:cs typeface="+mn-cs"/>
                        </a:rPr>
                        <a:t> 
 Our exclusive Shangri-La Suite is refined and stylish, with expansive rooms and stunning views. This is the pinnacle of luxury. 
http://www.shangri-la.com/mauritius/shangrila/rooms-suites/suites/shangri-la-suite/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91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- 2018-06-06 12:00:00 </a:t>
                      </a:r>
                      <a:r>
                        <a:rPr kumimoji="0" lang="en-US" sz="1000" b="0" i="0" u="none" strike="noStrike" kern="1200" cap="none" spc="0" normalizeH="0" baseline="0" noProof="0">
                          <a:ln>
                            <a:noFill/>
                          </a:ln>
                          <a:solidFill>
                            <a:prstClr val="black"/>
                          </a:solidFill>
                          <a:effectLst/>
                          <a:uLnTx/>
                          <a:uFillTx/>
                          <a:latin typeface="+mn-lt"/>
                          <a:ea typeface="+mn-ea"/>
                          <a:cs typeface="+mn-cs"/>
                        </a:rPr>
                        <a:t> 
 Make your ultimate vacation dreams a reality right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9798806"/>
                  </a:ext>
                </a:extLst>
              </a:tr>
            </a:tbl>
          </a:graphicData>
        </a:graphic>
      </p:graphicFrame>
      <p:sp>
        <p:nvSpPr>
          <p:cNvPr id="4" name="Text Placeholder 3">
            <a:extLst>
              <a:ext uri="{FF2B5EF4-FFF2-40B4-BE49-F238E27FC236}">
                <a16:creationId xmlns:a16="http://schemas.microsoft.com/office/drawing/2014/main" id="{AC5A10C8-9C70-4A51-BCA6-2D15A7CCA483}"/>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36209219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1D8A-6D54-475D-856E-2708E27A9448}"/>
              </a:ext>
            </a:extLst>
          </p:cNvPr>
          <p:cNvSpPr>
            <a:spLocks noGrp="1"/>
          </p:cNvSpPr>
          <p:nvPr>
            <p:ph type="title"/>
          </p:nvPr>
        </p:nvSpPr>
        <p:spPr/>
        <p:txBody>
          <a:bodyPr/>
          <a:lstStyle/>
          <a:p>
            <a:r>
              <a:rPr lang="en-US"/>
              <a:t>FB Own Posts Table with views | SLTR - 14 of 14</a:t>
            </a:r>
          </a:p>
        </p:txBody>
      </p:sp>
      <p:graphicFrame>
        <p:nvGraphicFramePr>
          <p:cNvPr id="5" name="Table Placeholder 4">
            <a:extLst>
              <a:ext uri="{FF2B5EF4-FFF2-40B4-BE49-F238E27FC236}">
                <a16:creationId xmlns:a16="http://schemas.microsoft.com/office/drawing/2014/main" id="{22D3C1FE-D41D-4D8D-AB49-F5FA21E4603B}"/>
              </a:ext>
            </a:extLst>
          </p:cNvPr>
          <p:cNvGraphicFramePr>
            <a:graphicFrameLocks noGrp="1"/>
          </p:cNvGraphicFramePr>
          <p:nvPr>
            <p:ph type="tbl" sz="quarter" idx="13"/>
            <p:extLst>
              <p:ext uri="{D42A27DB-BD31-4B8C-83A1-F6EECF244321}">
                <p14:modId xmlns:p14="http://schemas.microsoft.com/office/powerpoint/2010/main" val="1645324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92607608"/>
                    </a:ext>
                  </a:extLst>
                </a:gridCol>
                <a:gridCol w="576072">
                  <a:extLst>
                    <a:ext uri="{9D8B030D-6E8A-4147-A177-3AD203B41FA5}">
                      <a16:colId xmlns:a16="http://schemas.microsoft.com/office/drawing/2014/main" val="3607703287"/>
                    </a:ext>
                  </a:extLst>
                </a:gridCol>
                <a:gridCol w="576072">
                  <a:extLst>
                    <a:ext uri="{9D8B030D-6E8A-4147-A177-3AD203B41FA5}">
                      <a16:colId xmlns:a16="http://schemas.microsoft.com/office/drawing/2014/main" val="2670937926"/>
                    </a:ext>
                  </a:extLst>
                </a:gridCol>
                <a:gridCol w="576072">
                  <a:extLst>
                    <a:ext uri="{9D8B030D-6E8A-4147-A177-3AD203B41FA5}">
                      <a16:colId xmlns:a16="http://schemas.microsoft.com/office/drawing/2014/main" val="1426811206"/>
                    </a:ext>
                  </a:extLst>
                </a:gridCol>
                <a:gridCol w="576072">
                  <a:extLst>
                    <a:ext uri="{9D8B030D-6E8A-4147-A177-3AD203B41FA5}">
                      <a16:colId xmlns:a16="http://schemas.microsoft.com/office/drawing/2014/main" val="519264218"/>
                    </a:ext>
                  </a:extLst>
                </a:gridCol>
                <a:gridCol w="576072">
                  <a:extLst>
                    <a:ext uri="{9D8B030D-6E8A-4147-A177-3AD203B41FA5}">
                      <a16:colId xmlns:a16="http://schemas.microsoft.com/office/drawing/2014/main" val="557248201"/>
                    </a:ext>
                  </a:extLst>
                </a:gridCol>
                <a:gridCol w="576072">
                  <a:extLst>
                    <a:ext uri="{9D8B030D-6E8A-4147-A177-3AD203B41FA5}">
                      <a16:colId xmlns:a16="http://schemas.microsoft.com/office/drawing/2014/main" val="2003035659"/>
                    </a:ext>
                  </a:extLst>
                </a:gridCol>
                <a:gridCol w="576072">
                  <a:extLst>
                    <a:ext uri="{9D8B030D-6E8A-4147-A177-3AD203B41FA5}">
                      <a16:colId xmlns:a16="http://schemas.microsoft.com/office/drawing/2014/main" val="2798558627"/>
                    </a:ext>
                  </a:extLst>
                </a:gridCol>
                <a:gridCol w="576072">
                  <a:extLst>
                    <a:ext uri="{9D8B030D-6E8A-4147-A177-3AD203B41FA5}">
                      <a16:colId xmlns:a16="http://schemas.microsoft.com/office/drawing/2014/main" val="3502652735"/>
                    </a:ext>
                  </a:extLst>
                </a:gridCol>
                <a:gridCol w="576072">
                  <a:extLst>
                    <a:ext uri="{9D8B030D-6E8A-4147-A177-3AD203B41FA5}">
                      <a16:colId xmlns:a16="http://schemas.microsoft.com/office/drawing/2014/main" val="2426627718"/>
                    </a:ext>
                  </a:extLst>
                </a:gridCol>
                <a:gridCol w="576072">
                  <a:extLst>
                    <a:ext uri="{9D8B030D-6E8A-4147-A177-3AD203B41FA5}">
                      <a16:colId xmlns:a16="http://schemas.microsoft.com/office/drawing/2014/main" val="728164451"/>
                    </a:ext>
                  </a:extLst>
                </a:gridCol>
                <a:gridCol w="658368">
                  <a:extLst>
                    <a:ext uri="{9D8B030D-6E8A-4147-A177-3AD203B41FA5}">
                      <a16:colId xmlns:a16="http://schemas.microsoft.com/office/drawing/2014/main" val="1253964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6556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- 2018-06-15 16:30:00 </a:t>
                      </a:r>
                      <a:r>
                        <a:rPr kumimoji="0" lang="en-US" sz="1000" b="0" i="0" u="none" strike="noStrike" kern="1200" cap="none" spc="0" normalizeH="0" baseline="0" noProof="0">
                          <a:ln>
                            <a:noFill/>
                          </a:ln>
                          <a:solidFill>
                            <a:prstClr val="black"/>
                          </a:solidFill>
                          <a:effectLst/>
                          <a:uLnTx/>
                          <a:uFillTx/>
                          <a:latin typeface="+mn-lt"/>
                          <a:ea typeface="+mn-ea"/>
                          <a:cs typeface="+mn-cs"/>
                        </a:rPr>
                        <a:t> 
 Drop by Sega Bar until 1am to sip some delicious “Shangri-La Rum Oak” with live 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41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- 2018-06-30 13:00:01 </a:t>
                      </a:r>
                      <a:r>
                        <a:rPr kumimoji="0" lang="en-US" sz="1000" b="0" i="0" u="none" strike="noStrike" kern="1200" cap="none" spc="0" normalizeH="0" baseline="0" noProof="0">
                          <a:ln>
                            <a:noFill/>
                          </a:ln>
                          <a:solidFill>
                            <a:prstClr val="black"/>
                          </a:solidFill>
                          <a:effectLst/>
                          <a:uLnTx/>
                          <a:uFillTx/>
                          <a:latin typeface="+mn-lt"/>
                          <a:ea typeface="+mn-ea"/>
                          <a:cs typeface="+mn-cs"/>
                        </a:rPr>
                        <a:t> 
 This is our private pool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43533"/>
                  </a:ext>
                </a:extLst>
              </a:tr>
            </a:tbl>
          </a:graphicData>
        </a:graphic>
      </p:graphicFrame>
      <p:sp>
        <p:nvSpPr>
          <p:cNvPr id="4" name="Text Placeholder 3">
            <a:extLst>
              <a:ext uri="{FF2B5EF4-FFF2-40B4-BE49-F238E27FC236}">
                <a16:creationId xmlns:a16="http://schemas.microsoft.com/office/drawing/2014/main" id="{2B8E16E4-2AB0-4743-AB00-77502612E2D6}"/>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1299611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5A6F-C47E-476D-960A-AF66C06C353E}"/>
              </a:ext>
            </a:extLst>
          </p:cNvPr>
          <p:cNvSpPr>
            <a:spLocks noGrp="1"/>
          </p:cNvSpPr>
          <p:nvPr>
            <p:ph type="title"/>
          </p:nvPr>
        </p:nvSpPr>
        <p:spPr/>
        <p:txBody>
          <a:bodyPr/>
          <a:lstStyle/>
          <a:p>
            <a:r>
              <a:rPr lang="en-US"/>
              <a:t>IG Followers Total (Bar Chart) | SLTR</a:t>
            </a:r>
          </a:p>
        </p:txBody>
      </p:sp>
      <p:graphicFrame>
        <p:nvGraphicFramePr>
          <p:cNvPr id="6" name="Chart Placeholder 5">
            <a:extLst>
              <a:ext uri="{FF2B5EF4-FFF2-40B4-BE49-F238E27FC236}">
                <a16:creationId xmlns:a16="http://schemas.microsoft.com/office/drawing/2014/main" id="{FF89988A-4BDF-4545-918F-89DB56ACC7B3}"/>
              </a:ext>
            </a:extLst>
          </p:cNvPr>
          <p:cNvGraphicFramePr>
            <a:graphicFrameLocks noGrp="1"/>
          </p:cNvGraphicFramePr>
          <p:nvPr>
            <p:ph type="chart" sz="quarter" idx="13"/>
            <p:extLst>
              <p:ext uri="{D42A27DB-BD31-4B8C-83A1-F6EECF244321}">
                <p14:modId xmlns:p14="http://schemas.microsoft.com/office/powerpoint/2010/main" val="3975713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F2E14D-0721-4BF3-84FE-24435C61EBF8}"/>
              </a:ext>
            </a:extLst>
          </p:cNvPr>
          <p:cNvSpPr>
            <a:spLocks noGrp="1"/>
          </p:cNvSpPr>
          <p:nvPr>
            <p:ph type="body" sz="quarter" idx="14"/>
          </p:nvPr>
        </p:nvSpPr>
        <p:spPr/>
        <p:txBody>
          <a:bodyPr/>
          <a:lstStyle/>
          <a:p>
            <a:r>
              <a:rPr lang="en-US"/>
              <a:t>01/03/2018 - 30/06/2018</a:t>
            </a:r>
          </a:p>
        </p:txBody>
      </p:sp>
      <p:sp>
        <p:nvSpPr>
          <p:cNvPr id="5" name="Footer Placeholder 4">
            <a:extLst>
              <a:ext uri="{FF2B5EF4-FFF2-40B4-BE49-F238E27FC236}">
                <a16:creationId xmlns:a16="http://schemas.microsoft.com/office/drawing/2014/main" id="{4AAB74A7-01F2-4BAD-BE6E-2FAAEC03A3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5681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FF2B-BB79-4BC4-91EA-45F6686831C6}"/>
              </a:ext>
            </a:extLst>
          </p:cNvPr>
          <p:cNvSpPr>
            <a:spLocks noGrp="1"/>
          </p:cNvSpPr>
          <p:nvPr>
            <p:ph type="title"/>
          </p:nvPr>
        </p:nvSpPr>
        <p:spPr/>
        <p:txBody>
          <a:bodyPr/>
          <a:lstStyle/>
          <a:p>
            <a:r>
              <a:rPr lang="en-US"/>
              <a:t>IG Followers Change (Bar Chart) | SLTR</a:t>
            </a:r>
          </a:p>
        </p:txBody>
      </p:sp>
      <p:graphicFrame>
        <p:nvGraphicFramePr>
          <p:cNvPr id="6" name="Chart Placeholder 5">
            <a:extLst>
              <a:ext uri="{FF2B5EF4-FFF2-40B4-BE49-F238E27FC236}">
                <a16:creationId xmlns:a16="http://schemas.microsoft.com/office/drawing/2014/main" id="{66CA702E-8381-48B8-AE38-C4A4BC6A4537}"/>
              </a:ext>
            </a:extLst>
          </p:cNvPr>
          <p:cNvGraphicFramePr>
            <a:graphicFrameLocks noGrp="1"/>
          </p:cNvGraphicFramePr>
          <p:nvPr>
            <p:ph type="chart" sz="quarter" idx="13"/>
            <p:extLst>
              <p:ext uri="{D42A27DB-BD31-4B8C-83A1-F6EECF244321}">
                <p14:modId xmlns:p14="http://schemas.microsoft.com/office/powerpoint/2010/main" val="3296861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39EEFF-5B95-4CEB-9D9C-A14B4A3B72FC}"/>
              </a:ext>
            </a:extLst>
          </p:cNvPr>
          <p:cNvSpPr>
            <a:spLocks noGrp="1"/>
          </p:cNvSpPr>
          <p:nvPr>
            <p:ph type="body" sz="quarter" idx="14"/>
          </p:nvPr>
        </p:nvSpPr>
        <p:spPr/>
        <p:txBody>
          <a:bodyPr/>
          <a:lstStyle/>
          <a:p>
            <a:r>
              <a:rPr lang="en-US"/>
              <a:t>01/03/2018 - 30/06/2018</a:t>
            </a:r>
          </a:p>
        </p:txBody>
      </p:sp>
      <p:sp>
        <p:nvSpPr>
          <p:cNvPr id="5" name="Footer Placeholder 4">
            <a:extLst>
              <a:ext uri="{FF2B5EF4-FFF2-40B4-BE49-F238E27FC236}">
                <a16:creationId xmlns:a16="http://schemas.microsoft.com/office/drawing/2014/main" id="{FE86D42A-900C-474C-8454-52CE2C9E2E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980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F7AC5-AD37-465F-B104-8BB6F3A9E105}"/>
              </a:ext>
            </a:extLst>
          </p:cNvPr>
          <p:cNvSpPr>
            <a:spLocks noGrp="1"/>
          </p:cNvSpPr>
          <p:nvPr>
            <p:ph type="title"/>
          </p:nvPr>
        </p:nvSpPr>
        <p:spPr/>
        <p:txBody>
          <a:bodyPr/>
          <a:lstStyle/>
          <a:p>
            <a:r>
              <a:rPr lang="en-US"/>
              <a:t>Reach  | SLTR</a:t>
            </a:r>
          </a:p>
        </p:txBody>
      </p:sp>
      <p:graphicFrame>
        <p:nvGraphicFramePr>
          <p:cNvPr id="6" name="Chart Placeholder 5">
            <a:extLst>
              <a:ext uri="{FF2B5EF4-FFF2-40B4-BE49-F238E27FC236}">
                <a16:creationId xmlns:a16="http://schemas.microsoft.com/office/drawing/2014/main" id="{ED4ED8A3-4360-422A-AC17-EBBC44DC9EEB}"/>
              </a:ext>
            </a:extLst>
          </p:cNvPr>
          <p:cNvGraphicFramePr>
            <a:graphicFrameLocks noGrp="1"/>
          </p:cNvGraphicFramePr>
          <p:nvPr>
            <p:ph type="chart" sz="quarter" idx="13"/>
            <p:extLst>
              <p:ext uri="{D42A27DB-BD31-4B8C-83A1-F6EECF244321}">
                <p14:modId xmlns:p14="http://schemas.microsoft.com/office/powerpoint/2010/main" val="3667701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2E8BC0-663E-408B-973E-B63E279CF970}"/>
              </a:ext>
            </a:extLst>
          </p:cNvPr>
          <p:cNvSpPr>
            <a:spLocks noGrp="1"/>
          </p:cNvSpPr>
          <p:nvPr>
            <p:ph type="body" sz="quarter" idx="14"/>
          </p:nvPr>
        </p:nvSpPr>
        <p:spPr/>
        <p:txBody>
          <a:bodyPr/>
          <a:lstStyle/>
          <a:p>
            <a:r>
              <a:rPr lang="en-US"/>
              <a:t>01/08/2017 - 30/06/2018</a:t>
            </a:r>
          </a:p>
        </p:txBody>
      </p:sp>
      <p:sp>
        <p:nvSpPr>
          <p:cNvPr id="5" name="Footer Placeholder 4">
            <a:extLst>
              <a:ext uri="{FF2B5EF4-FFF2-40B4-BE49-F238E27FC236}">
                <a16:creationId xmlns:a16="http://schemas.microsoft.com/office/drawing/2014/main" id="{21081F12-D608-4588-A840-050EA2234E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2057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F685F-16F7-4182-9472-C979D4778D2D}"/>
              </a:ext>
            </a:extLst>
          </p:cNvPr>
          <p:cNvSpPr>
            <a:spLocks noGrp="1"/>
          </p:cNvSpPr>
          <p:nvPr>
            <p:ph type="title"/>
          </p:nvPr>
        </p:nvSpPr>
        <p:spPr/>
        <p:txBody>
          <a:bodyPr/>
          <a:lstStyle/>
          <a:p>
            <a:r>
              <a:rPr lang="en-US"/>
              <a:t>IG Total Interactions (Bar Chart) | shangrilamauritius</a:t>
            </a:r>
          </a:p>
        </p:txBody>
      </p:sp>
      <p:graphicFrame>
        <p:nvGraphicFramePr>
          <p:cNvPr id="6" name="Chart Placeholder 5">
            <a:extLst>
              <a:ext uri="{FF2B5EF4-FFF2-40B4-BE49-F238E27FC236}">
                <a16:creationId xmlns:a16="http://schemas.microsoft.com/office/drawing/2014/main" id="{0E27DF03-5655-4778-8A63-FE9CD916A24E}"/>
              </a:ext>
            </a:extLst>
          </p:cNvPr>
          <p:cNvGraphicFramePr>
            <a:graphicFrameLocks noGrp="1"/>
          </p:cNvGraphicFramePr>
          <p:nvPr>
            <p:ph type="chart" sz="quarter" idx="13"/>
            <p:extLst>
              <p:ext uri="{D42A27DB-BD31-4B8C-83A1-F6EECF244321}">
                <p14:modId xmlns:p14="http://schemas.microsoft.com/office/powerpoint/2010/main" val="1187731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A27DA6-0CD4-4F50-BABD-C800B6686FBF}"/>
              </a:ext>
            </a:extLst>
          </p:cNvPr>
          <p:cNvSpPr>
            <a:spLocks noGrp="1"/>
          </p:cNvSpPr>
          <p:nvPr>
            <p:ph type="body" sz="quarter" idx="14"/>
          </p:nvPr>
        </p:nvSpPr>
        <p:spPr/>
        <p:txBody>
          <a:bodyPr/>
          <a:lstStyle/>
          <a:p>
            <a:r>
              <a:rPr lang="en-US"/>
              <a:t>01/03/2018 - 30/06/2018</a:t>
            </a:r>
          </a:p>
        </p:txBody>
      </p:sp>
      <p:sp>
        <p:nvSpPr>
          <p:cNvPr id="5" name="Footer Placeholder 4">
            <a:extLst>
              <a:ext uri="{FF2B5EF4-FFF2-40B4-BE49-F238E27FC236}">
                <a16:creationId xmlns:a16="http://schemas.microsoft.com/office/drawing/2014/main" id="{424DFAAC-E1E8-4979-8C89-595F7BE52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5999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633A2-BB64-4B12-BD17-6451EE9B8A5F}"/>
              </a:ext>
            </a:extLst>
          </p:cNvPr>
          <p:cNvSpPr>
            <a:spLocks noGrp="1"/>
          </p:cNvSpPr>
          <p:nvPr>
            <p:ph type="title"/>
          </p:nvPr>
        </p:nvSpPr>
        <p:spPr/>
        <p:txBody>
          <a:bodyPr/>
          <a:lstStyle/>
          <a:p>
            <a:r>
              <a:rPr lang="en-US"/>
              <a:t>Instagram Posts Table | SLTR - 1 of 3</a:t>
            </a:r>
          </a:p>
        </p:txBody>
      </p:sp>
      <p:graphicFrame>
        <p:nvGraphicFramePr>
          <p:cNvPr id="5" name="Table Placeholder 4">
            <a:extLst>
              <a:ext uri="{FF2B5EF4-FFF2-40B4-BE49-F238E27FC236}">
                <a16:creationId xmlns:a16="http://schemas.microsoft.com/office/drawing/2014/main" id="{CAC32A5E-1F7C-4C7D-8371-4018CFFF6C21}"/>
              </a:ext>
            </a:extLst>
          </p:cNvPr>
          <p:cNvGraphicFramePr>
            <a:graphicFrameLocks noGrp="1"/>
          </p:cNvGraphicFramePr>
          <p:nvPr>
            <p:ph type="tbl" sz="quarter" idx="13"/>
            <p:extLst>
              <p:ext uri="{D42A27DB-BD31-4B8C-83A1-F6EECF244321}">
                <p14:modId xmlns:p14="http://schemas.microsoft.com/office/powerpoint/2010/main" val="2404148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44053781"/>
                    </a:ext>
                  </a:extLst>
                </a:gridCol>
                <a:gridCol w="987552">
                  <a:extLst>
                    <a:ext uri="{9D8B030D-6E8A-4147-A177-3AD203B41FA5}">
                      <a16:colId xmlns:a16="http://schemas.microsoft.com/office/drawing/2014/main" val="2152184336"/>
                    </a:ext>
                  </a:extLst>
                </a:gridCol>
                <a:gridCol w="987552">
                  <a:extLst>
                    <a:ext uri="{9D8B030D-6E8A-4147-A177-3AD203B41FA5}">
                      <a16:colId xmlns:a16="http://schemas.microsoft.com/office/drawing/2014/main" val="2610954341"/>
                    </a:ext>
                  </a:extLst>
                </a:gridCol>
                <a:gridCol w="987552">
                  <a:extLst>
                    <a:ext uri="{9D8B030D-6E8A-4147-A177-3AD203B41FA5}">
                      <a16:colId xmlns:a16="http://schemas.microsoft.com/office/drawing/2014/main" val="1429603964"/>
                    </a:ext>
                  </a:extLst>
                </a:gridCol>
                <a:gridCol w="987552">
                  <a:extLst>
                    <a:ext uri="{9D8B030D-6E8A-4147-A177-3AD203B41FA5}">
                      <a16:colId xmlns:a16="http://schemas.microsoft.com/office/drawing/2014/main" val="2589747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2228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- 2018-06-13 12:32:58 </a:t>
                      </a:r>
                      <a:r>
                        <a:rPr kumimoji="0" lang="en-US" sz="1000" b="0" i="0" u="none" strike="noStrike" kern="1200" cap="none" spc="0" normalizeH="0" baseline="0" noProof="0">
                          <a:ln>
                            <a:noFill/>
                          </a:ln>
                          <a:solidFill>
                            <a:prstClr val="black"/>
                          </a:solidFill>
                          <a:effectLst/>
                          <a:uLnTx/>
                          <a:uFillTx/>
                          <a:latin typeface="+mn-lt"/>
                          <a:ea typeface="+mn-ea"/>
                          <a:cs typeface="+mn-cs"/>
                        </a:rPr>
                        <a:t>
 The Ocean life 🐢🤘 📷 @holivisions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9661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- 2018-06-21 15:39:18 </a:t>
                      </a:r>
                      <a:r>
                        <a:rPr kumimoji="0" lang="en-US" sz="1000" b="0" i="0" u="none" strike="noStrike" kern="1200" cap="none" spc="0" normalizeH="0" baseline="0" noProof="0">
                          <a:ln>
                            <a:noFill/>
                          </a:ln>
                          <a:solidFill>
                            <a:prstClr val="black"/>
                          </a:solidFill>
                          <a:effectLst/>
                          <a:uLnTx/>
                          <a:uFillTx/>
                          <a:latin typeface="+mn-lt"/>
                          <a:ea typeface="+mn-ea"/>
                          <a:cs typeface="+mn-cs"/>
                        </a:rPr>
                        <a:t>
 Thursdays are meant to be spent by the pool! 💙 📷 @gussiemelia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2154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- 2018-06-18 13:00:55 </a:t>
                      </a:r>
                      <a:r>
                        <a:rPr kumimoji="0" lang="en-US" sz="1000" b="0" i="0" u="none" strike="noStrike" kern="1200" cap="none" spc="0" normalizeH="0" baseline="0" noProof="0">
                          <a:ln>
                            <a:noFill/>
                          </a:ln>
                          <a:solidFill>
                            <a:prstClr val="black"/>
                          </a:solidFill>
                          <a:effectLst/>
                          <a:uLnTx/>
                          <a:uFillTx/>
                          <a:latin typeface="+mn-lt"/>
                          <a:ea typeface="+mn-ea"/>
                          <a:cs typeface="+mn-cs"/>
                        </a:rPr>
                        <a:t>
 The sky is the limit! Double tap if you'd rather be here right now! 📷 @wikygang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7444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- 2018-06-08 12:30:46 </a:t>
                      </a:r>
                      <a:r>
                        <a:rPr kumimoji="0" lang="en-US" sz="1000" b="0" i="0" u="none" strike="noStrike" kern="1200" cap="none" spc="0" normalizeH="0" baseline="0" noProof="0">
                          <a:ln>
                            <a:noFill/>
                          </a:ln>
                          <a:solidFill>
                            <a:prstClr val="black"/>
                          </a:solidFill>
                          <a:effectLst/>
                          <a:uLnTx/>
                          <a:uFillTx/>
                          <a:latin typeface="+mn-lt"/>
                          <a:ea typeface="+mn-ea"/>
                          <a:cs typeface="+mn-cs"/>
                        </a:rPr>
                        <a:t>
 Priceless views! Comment what you'd be sippin' on if you were here right now! 📷 _yana_zak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5238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- 2018-06-28 11:00:30 </a:t>
                      </a:r>
                      <a:r>
                        <a:rPr kumimoji="0" lang="en-US" sz="1000" b="0" i="0" u="none" strike="noStrike" kern="1200" cap="none" spc="0" normalizeH="0" baseline="0" noProof="0">
                          <a:ln>
                            <a:noFill/>
                          </a:ln>
                          <a:solidFill>
                            <a:prstClr val="black"/>
                          </a:solidFill>
                          <a:effectLst/>
                          <a:uLnTx/>
                          <a:uFillTx/>
                          <a:latin typeface="+mn-lt"/>
                          <a:ea typeface="+mn-ea"/>
                          <a:cs typeface="+mn-cs"/>
                        </a:rPr>
                        <a:t>
 Game, anyone? 🏌️‍♀️ 📷: @mauritius__explored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6404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- 2018-06-12 13:39:29 </a:t>
                      </a:r>
                      <a:r>
                        <a:rPr kumimoji="0" lang="en-US" sz="1000" b="0" i="0" u="none" strike="noStrike" kern="1200" cap="none" spc="0" normalizeH="0" baseline="0" noProof="0">
                          <a:ln>
                            <a:noFill/>
                          </a:ln>
                          <a:solidFill>
                            <a:prstClr val="black"/>
                          </a:solidFill>
                          <a:effectLst/>
                          <a:uLnTx/>
                          <a:uFillTx/>
                          <a:latin typeface="+mn-lt"/>
                          <a:ea typeface="+mn-ea"/>
                          <a:cs typeface="+mn-cs"/>
                        </a:rPr>
                        <a:t>
 So vibrant it almost hurts! 💛 💚 💙 📷 @nael_abu_alteen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0241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- 2018-06-14 12:03:14 </a:t>
                      </a:r>
                      <a:r>
                        <a:rPr kumimoji="0" lang="en-US" sz="1000" b="0" i="0" u="none" strike="noStrike" kern="1200" cap="none" spc="0" normalizeH="0" baseline="0" noProof="0">
                          <a:ln>
                            <a:noFill/>
                          </a:ln>
                          <a:solidFill>
                            <a:prstClr val="black"/>
                          </a:solidFill>
                          <a:effectLst/>
                          <a:uLnTx/>
                          <a:uFillTx/>
                          <a:latin typeface="+mn-lt"/>
                          <a:ea typeface="+mn-ea"/>
                          <a:cs typeface="+mn-cs"/>
                        </a:rPr>
                        <a:t>
 A bird's eye view of where you could be spending your summer! 📷: Michael Bussier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024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- 2018-06-16 11:01:05 </a:t>
                      </a:r>
                      <a:r>
                        <a:rPr kumimoji="0" lang="en-US" sz="1000" b="0" i="0" u="none" strike="noStrike" kern="1200" cap="none" spc="0" normalizeH="0" baseline="0" noProof="0">
                          <a:ln>
                            <a:noFill/>
                          </a:ln>
                          <a:solidFill>
                            <a:prstClr val="black"/>
                          </a:solidFill>
                          <a:effectLst/>
                          <a:uLnTx/>
                          <a:uFillTx/>
                          <a:latin typeface="+mn-lt"/>
                          <a:ea typeface="+mn-ea"/>
                          <a:cs typeface="+mn-cs"/>
                        </a:rPr>
                        <a:t>
 Wake up to this view if you stay in one of our private villas! 😍 📷 laurette_lulu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4944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- 2018-06-11 13:04:08 </a:t>
                      </a:r>
                      <a:r>
                        <a:rPr kumimoji="0" lang="en-US" sz="1000" b="0" i="0" u="none" strike="noStrike" kern="1200" cap="none" spc="0" normalizeH="0" baseline="0" noProof="0">
                          <a:ln>
                            <a:noFill/>
                          </a:ln>
                          <a:solidFill>
                            <a:prstClr val="black"/>
                          </a:solidFill>
                          <a:effectLst/>
                          <a:uLnTx/>
                          <a:uFillTx/>
                          <a:latin typeface="+mn-lt"/>
                          <a:ea typeface="+mn-ea"/>
                          <a:cs typeface="+mn-cs"/>
                        </a:rPr>
                        <a:t>
 Chill out! Lunch comes to you by butler, when you book a private Cabana...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622983"/>
                  </a:ext>
                </a:extLst>
              </a:tr>
            </a:tbl>
          </a:graphicData>
        </a:graphic>
      </p:graphicFrame>
      <p:sp>
        <p:nvSpPr>
          <p:cNvPr id="4" name="Text Placeholder 3">
            <a:extLst>
              <a:ext uri="{FF2B5EF4-FFF2-40B4-BE49-F238E27FC236}">
                <a16:creationId xmlns:a16="http://schemas.microsoft.com/office/drawing/2014/main" id="{DA6FE7A5-7055-475D-B086-C691A757FFA9}"/>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1599790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E3ACE-2712-4AC6-BB9C-521651BD16C9}"/>
              </a:ext>
            </a:extLst>
          </p:cNvPr>
          <p:cNvSpPr>
            <a:spLocks noGrp="1"/>
          </p:cNvSpPr>
          <p:nvPr>
            <p:ph type="title"/>
          </p:nvPr>
        </p:nvSpPr>
        <p:spPr/>
        <p:txBody>
          <a:bodyPr/>
          <a:lstStyle/>
          <a:p>
            <a:r>
              <a:rPr lang="en-US"/>
              <a:t>Instagram Posts Table | SLTR - 2 of 3</a:t>
            </a:r>
          </a:p>
        </p:txBody>
      </p:sp>
      <p:graphicFrame>
        <p:nvGraphicFramePr>
          <p:cNvPr id="5" name="Table Placeholder 4">
            <a:extLst>
              <a:ext uri="{FF2B5EF4-FFF2-40B4-BE49-F238E27FC236}">
                <a16:creationId xmlns:a16="http://schemas.microsoft.com/office/drawing/2014/main" id="{2D8641D5-6F5A-4AAC-A92C-B4DE2E21B92F}"/>
              </a:ext>
            </a:extLst>
          </p:cNvPr>
          <p:cNvGraphicFramePr>
            <a:graphicFrameLocks noGrp="1"/>
          </p:cNvGraphicFramePr>
          <p:nvPr>
            <p:ph type="tbl" sz="quarter" idx="13"/>
            <p:extLst>
              <p:ext uri="{D42A27DB-BD31-4B8C-83A1-F6EECF244321}">
                <p14:modId xmlns:p14="http://schemas.microsoft.com/office/powerpoint/2010/main" val="2057139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66388497"/>
                    </a:ext>
                  </a:extLst>
                </a:gridCol>
                <a:gridCol w="987552">
                  <a:extLst>
                    <a:ext uri="{9D8B030D-6E8A-4147-A177-3AD203B41FA5}">
                      <a16:colId xmlns:a16="http://schemas.microsoft.com/office/drawing/2014/main" val="1504613009"/>
                    </a:ext>
                  </a:extLst>
                </a:gridCol>
                <a:gridCol w="987552">
                  <a:extLst>
                    <a:ext uri="{9D8B030D-6E8A-4147-A177-3AD203B41FA5}">
                      <a16:colId xmlns:a16="http://schemas.microsoft.com/office/drawing/2014/main" val="2739215173"/>
                    </a:ext>
                  </a:extLst>
                </a:gridCol>
                <a:gridCol w="987552">
                  <a:extLst>
                    <a:ext uri="{9D8B030D-6E8A-4147-A177-3AD203B41FA5}">
                      <a16:colId xmlns:a16="http://schemas.microsoft.com/office/drawing/2014/main" val="1590879561"/>
                    </a:ext>
                  </a:extLst>
                </a:gridCol>
                <a:gridCol w="987552">
                  <a:extLst>
                    <a:ext uri="{9D8B030D-6E8A-4147-A177-3AD203B41FA5}">
                      <a16:colId xmlns:a16="http://schemas.microsoft.com/office/drawing/2014/main" val="2730001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6840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- 2018-06-29 13:32:11 </a:t>
                      </a:r>
                      <a:r>
                        <a:rPr kumimoji="0" lang="en-US" sz="1000" b="0" i="0" u="none" strike="noStrike" kern="1200" cap="none" spc="0" normalizeH="0" baseline="0" noProof="0">
                          <a:ln>
                            <a:noFill/>
                          </a:ln>
                          <a:solidFill>
                            <a:prstClr val="black"/>
                          </a:solidFill>
                          <a:effectLst/>
                          <a:uLnTx/>
                          <a:uFillTx/>
                          <a:latin typeface="+mn-lt"/>
                          <a:ea typeface="+mn-ea"/>
                          <a:cs typeface="+mn-cs"/>
                        </a:rPr>
                        <a:t>
 We're looking for inspo! What's your fave beach read? 📷: @jini7_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522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- 2018-06-22 17:32:44 </a:t>
                      </a:r>
                      <a:r>
                        <a:rPr kumimoji="0" lang="en-US" sz="1000" b="0" i="0" u="none" strike="noStrike" kern="1200" cap="none" spc="0" normalizeH="0" baseline="0" noProof="0">
                          <a:ln>
                            <a:noFill/>
                          </a:ln>
                          <a:solidFill>
                            <a:prstClr val="black"/>
                          </a:solidFill>
                          <a:effectLst/>
                          <a:uLnTx/>
                          <a:uFillTx/>
                          <a:latin typeface="+mn-lt"/>
                          <a:ea typeface="+mn-ea"/>
                          <a:cs typeface="+mn-cs"/>
                        </a:rPr>
                        <a:t>
 Step away from reality and into this paradise 🏝 📷 fswart84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955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- 2018-06-04 17:52:21 </a:t>
                      </a:r>
                      <a:r>
                        <a:rPr kumimoji="0" lang="en-US" sz="1000" b="0" i="0" u="none" strike="noStrike" kern="1200" cap="none" spc="0" normalizeH="0" baseline="0" noProof="0">
                          <a:ln>
                            <a:noFill/>
                          </a:ln>
                          <a:solidFill>
                            <a:prstClr val="black"/>
                          </a:solidFill>
                          <a:effectLst/>
                          <a:uLnTx/>
                          <a:uFillTx/>
                          <a:latin typeface="+mn-lt"/>
                          <a:ea typeface="+mn-ea"/>
                          <a:cs typeface="+mn-cs"/>
                        </a:rPr>
                        <a:t>
 Sail away, sail away, sail away... 🛥️ 📷 @gwilki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5255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- 2018-06-24 17:30:45 </a:t>
                      </a:r>
                      <a:r>
                        <a:rPr kumimoji="0" lang="en-US" sz="1000" b="0" i="0" u="none" strike="noStrike" kern="1200" cap="none" spc="0" normalizeH="0" baseline="0" noProof="0">
                          <a:ln>
                            <a:noFill/>
                          </a:ln>
                          <a:solidFill>
                            <a:prstClr val="black"/>
                          </a:solidFill>
                          <a:effectLst/>
                          <a:uLnTx/>
                          <a:uFillTx/>
                          <a:latin typeface="+mn-lt"/>
                          <a:ea typeface="+mn-ea"/>
                          <a:cs typeface="+mn-cs"/>
                        </a:rPr>
                        <a:t>
 Set the skies on fire 🔥 📷: @cobrannosaurus_max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9084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- 2018-06-05 12:01:51 </a:t>
                      </a:r>
                      <a:r>
                        <a:rPr kumimoji="0" lang="en-US" sz="1000" b="0" i="0" u="none" strike="noStrike" kern="1200" cap="none" spc="0" normalizeH="0" baseline="0" noProof="0">
                          <a:ln>
                            <a:noFill/>
                          </a:ln>
                          <a:solidFill>
                            <a:prstClr val="black"/>
                          </a:solidFill>
                          <a:effectLst/>
                          <a:uLnTx/>
                          <a:uFillTx/>
                          <a:latin typeface="+mn-lt"/>
                          <a:ea typeface="+mn-ea"/>
                          <a:cs typeface="+mn-cs"/>
                        </a:rPr>
                        <a:t>
 Who would you spend your Tuesday afternoon at the pool with? Tag them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592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- 2018-06-20 11:31:20 </a:t>
                      </a:r>
                      <a:r>
                        <a:rPr kumimoji="0" lang="en-US" sz="1000" b="0" i="0" u="none" strike="noStrike" kern="1200" cap="none" spc="0" normalizeH="0" baseline="0" noProof="0">
                          <a:ln>
                            <a:noFill/>
                          </a:ln>
                          <a:solidFill>
                            <a:prstClr val="black"/>
                          </a:solidFill>
                          <a:effectLst/>
                          <a:uLnTx/>
                          <a:uFillTx/>
                          <a:latin typeface="+mn-lt"/>
                          <a:ea typeface="+mn-ea"/>
                          <a:cs typeface="+mn-cs"/>
                        </a:rPr>
                        <a:t>
 Share your @shangrilamauritius beach pics with us and we'll repost the best! 📷 @brusworld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0011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- 2018-06-03 12:02:02 </a:t>
                      </a:r>
                      <a:r>
                        <a:rPr kumimoji="0" lang="en-US" sz="1000" b="0" i="0" u="none" strike="noStrike" kern="1200" cap="none" spc="0" normalizeH="0" baseline="0" noProof="0">
                          <a:ln>
                            <a:noFill/>
                          </a:ln>
                          <a:solidFill>
                            <a:prstClr val="black"/>
                          </a:solidFill>
                          <a:effectLst/>
                          <a:uLnTx/>
                          <a:uFillTx/>
                          <a:latin typeface="+mn-lt"/>
                          <a:ea typeface="+mn-ea"/>
                          <a:cs typeface="+mn-cs"/>
                        </a:rPr>
                        <a:t>
 Can you 'sea' how good this view is? 📷 @augenblickle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0218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- 2018-06-07 13:12:33 </a:t>
                      </a:r>
                      <a:r>
                        <a:rPr kumimoji="0" lang="en-US" sz="1000" b="0" i="0" u="none" strike="noStrike" kern="1200" cap="none" spc="0" normalizeH="0" baseline="0" noProof="0">
                          <a:ln>
                            <a:noFill/>
                          </a:ln>
                          <a:solidFill>
                            <a:prstClr val="black"/>
                          </a:solidFill>
                          <a:effectLst/>
                          <a:uLnTx/>
                          <a:uFillTx/>
                          <a:latin typeface="+mn-lt"/>
                          <a:ea typeface="+mn-ea"/>
                          <a:cs typeface="+mn-cs"/>
                        </a:rPr>
                        <a:t>
 Isn't this view just "pier-fect"?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716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- 2018-06-02 17:26:17 </a:t>
                      </a:r>
                      <a:r>
                        <a:rPr kumimoji="0" lang="en-US" sz="1000" b="0" i="0" u="none" strike="noStrike" kern="1200" cap="none" spc="0" normalizeH="0" baseline="0" noProof="0">
                          <a:ln>
                            <a:noFill/>
                          </a:ln>
                          <a:solidFill>
                            <a:prstClr val="black"/>
                          </a:solidFill>
                          <a:effectLst/>
                          <a:uLnTx/>
                          <a:uFillTx/>
                          <a:latin typeface="+mn-lt"/>
                          <a:ea typeface="+mn-ea"/>
                          <a:cs typeface="+mn-cs"/>
                        </a:rPr>
                        <a:t>
 You’ve just got to ‘seas’ the day! 📷 @younghun474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3867708"/>
                  </a:ext>
                </a:extLst>
              </a:tr>
            </a:tbl>
          </a:graphicData>
        </a:graphic>
      </p:graphicFrame>
      <p:sp>
        <p:nvSpPr>
          <p:cNvPr id="4" name="Text Placeholder 3">
            <a:extLst>
              <a:ext uri="{FF2B5EF4-FFF2-40B4-BE49-F238E27FC236}">
                <a16:creationId xmlns:a16="http://schemas.microsoft.com/office/drawing/2014/main" id="{B0E6D1D9-AC41-42DB-B0B5-3C957CF6F3EA}"/>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679200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462A2-1812-4154-920D-A706E6C90853}"/>
              </a:ext>
            </a:extLst>
          </p:cNvPr>
          <p:cNvSpPr>
            <a:spLocks noGrp="1"/>
          </p:cNvSpPr>
          <p:nvPr>
            <p:ph type="title"/>
          </p:nvPr>
        </p:nvSpPr>
        <p:spPr/>
        <p:txBody>
          <a:bodyPr/>
          <a:lstStyle/>
          <a:p>
            <a:r>
              <a:rPr lang="en-US"/>
              <a:t>Instagram Posts Table | SLTR - 3 of 3</a:t>
            </a:r>
          </a:p>
        </p:txBody>
      </p:sp>
      <p:graphicFrame>
        <p:nvGraphicFramePr>
          <p:cNvPr id="5" name="Table Placeholder 4">
            <a:extLst>
              <a:ext uri="{FF2B5EF4-FFF2-40B4-BE49-F238E27FC236}">
                <a16:creationId xmlns:a16="http://schemas.microsoft.com/office/drawing/2014/main" id="{4348FD98-A842-4FF4-841A-5AEC9888A5B0}"/>
              </a:ext>
            </a:extLst>
          </p:cNvPr>
          <p:cNvGraphicFramePr>
            <a:graphicFrameLocks noGrp="1"/>
          </p:cNvGraphicFramePr>
          <p:nvPr>
            <p:ph type="tbl" sz="quarter" idx="13"/>
            <p:extLst>
              <p:ext uri="{D42A27DB-BD31-4B8C-83A1-F6EECF244321}">
                <p14:modId xmlns:p14="http://schemas.microsoft.com/office/powerpoint/2010/main" val="4269602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93866494"/>
                    </a:ext>
                  </a:extLst>
                </a:gridCol>
                <a:gridCol w="987552">
                  <a:extLst>
                    <a:ext uri="{9D8B030D-6E8A-4147-A177-3AD203B41FA5}">
                      <a16:colId xmlns:a16="http://schemas.microsoft.com/office/drawing/2014/main" val="1609334459"/>
                    </a:ext>
                  </a:extLst>
                </a:gridCol>
                <a:gridCol w="987552">
                  <a:extLst>
                    <a:ext uri="{9D8B030D-6E8A-4147-A177-3AD203B41FA5}">
                      <a16:colId xmlns:a16="http://schemas.microsoft.com/office/drawing/2014/main" val="3328076409"/>
                    </a:ext>
                  </a:extLst>
                </a:gridCol>
                <a:gridCol w="987552">
                  <a:extLst>
                    <a:ext uri="{9D8B030D-6E8A-4147-A177-3AD203B41FA5}">
                      <a16:colId xmlns:a16="http://schemas.microsoft.com/office/drawing/2014/main" val="1697201778"/>
                    </a:ext>
                  </a:extLst>
                </a:gridCol>
                <a:gridCol w="987552">
                  <a:extLst>
                    <a:ext uri="{9D8B030D-6E8A-4147-A177-3AD203B41FA5}">
                      <a16:colId xmlns:a16="http://schemas.microsoft.com/office/drawing/2014/main" val="81984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1993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- 2018-06-10 11:03:06 </a:t>
                      </a:r>
                      <a:r>
                        <a:rPr kumimoji="0" lang="en-US" sz="1000" b="0" i="0" u="none" strike="noStrike" kern="1200" cap="none" spc="0" normalizeH="0" baseline="0" noProof="0">
                          <a:ln>
                            <a:noFill/>
                          </a:ln>
                          <a:solidFill>
                            <a:prstClr val="black"/>
                          </a:solidFill>
                          <a:effectLst/>
                          <a:uLnTx/>
                          <a:uFillTx/>
                          <a:latin typeface="+mn-lt"/>
                          <a:ea typeface="+mn-ea"/>
                          <a:cs typeface="+mn-cs"/>
                        </a:rPr>
                        <a:t>
 No, it's not a painting! It's 💯 real! #FrangipaniWing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324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- 2018-06-13 17:05:47 </a:t>
                      </a:r>
                      <a:r>
                        <a:rPr kumimoji="0" lang="en-US" sz="1000" b="0" i="0" u="none" strike="noStrike" kern="1200" cap="none" spc="0" normalizeH="0" baseline="0" noProof="0">
                          <a:ln>
                            <a:noFill/>
                          </a:ln>
                          <a:solidFill>
                            <a:prstClr val="black"/>
                          </a:solidFill>
                          <a:effectLst/>
                          <a:uLnTx/>
                          <a:uFillTx/>
                          <a:latin typeface="+mn-lt"/>
                          <a:ea typeface="+mn-ea"/>
                          <a:cs typeface="+mn-cs"/>
                        </a:rPr>
                        <a:t>
 As if you needed another reason to choose a Frangipani Suite...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4994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- 2018-06-23 12:31:28 </a:t>
                      </a:r>
                      <a:r>
                        <a:rPr kumimoji="0" lang="en-US" sz="1000" b="0" i="0" u="none" strike="noStrike" kern="1200" cap="none" spc="0" normalizeH="0" baseline="0" noProof="0">
                          <a:ln>
                            <a:noFill/>
                          </a:ln>
                          <a:solidFill>
                            <a:prstClr val="black"/>
                          </a:solidFill>
                          <a:effectLst/>
                          <a:uLnTx/>
                          <a:uFillTx/>
                          <a:latin typeface="+mn-lt"/>
                          <a:ea typeface="+mn-ea"/>
                          <a:cs typeface="+mn-cs"/>
                        </a:rPr>
                        <a:t>
 The ultimate getaway... No matter the season! 😎 📷@sarahakavanagh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7198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- 2018-06-30 11:30:43 </a:t>
                      </a:r>
                      <a:r>
                        <a:rPr kumimoji="0" lang="en-US" sz="1000" b="0" i="0" u="none" strike="noStrike" kern="1200" cap="none" spc="0" normalizeH="0" baseline="0" noProof="0">
                          <a:ln>
                            <a:noFill/>
                          </a:ln>
                          <a:solidFill>
                            <a:prstClr val="black"/>
                          </a:solidFill>
                          <a:effectLst/>
                          <a:uLnTx/>
                          <a:uFillTx/>
                          <a:latin typeface="+mn-lt"/>
                          <a:ea typeface="+mn-ea"/>
                          <a:cs typeface="+mn-cs"/>
                        </a:rPr>
                        <a:t>
 Feelin' it 👌 📷: @theeverydaytravellers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58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- 2018-06-15 16:08:24 </a:t>
                      </a:r>
                      <a:r>
                        <a:rPr kumimoji="0" lang="en-US" sz="1000" b="0" i="0" u="none" strike="noStrike" kern="1200" cap="none" spc="0" normalizeH="0" baseline="0" noProof="0">
                          <a:ln>
                            <a:noFill/>
                          </a:ln>
                          <a:solidFill>
                            <a:prstClr val="black"/>
                          </a:solidFill>
                          <a:effectLst/>
                          <a:uLnTx/>
                          <a:uFillTx/>
                          <a:latin typeface="+mn-lt"/>
                          <a:ea typeface="+mn-ea"/>
                          <a:cs typeface="+mn-cs"/>
                        </a:rPr>
                        <a:t>
 "Just another day for you and me in paradiseeee..." 🎵 📷 @msrain16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0197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- 2018-06-17 11:49:30 </a:t>
                      </a:r>
                      <a:r>
                        <a:rPr kumimoji="0" lang="en-US" sz="1000" b="0" i="0" u="none" strike="noStrike" kern="1200" cap="none" spc="0" normalizeH="0" baseline="0" noProof="0">
                          <a:ln>
                            <a:noFill/>
                          </a:ln>
                          <a:solidFill>
                            <a:prstClr val="black"/>
                          </a:solidFill>
                          <a:effectLst/>
                          <a:uLnTx/>
                          <a:uFillTx/>
                          <a:latin typeface="+mn-lt"/>
                          <a:ea typeface="+mn-ea"/>
                          <a:cs typeface="+mn-cs"/>
                        </a:rPr>
                        <a:t>
 Happy Father’s Day dads! We hope you’re kicking back and enjoying today! #FathersDay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3950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- 2018-06-05 16:04:36 </a:t>
                      </a:r>
                      <a:r>
                        <a:rPr kumimoji="0" lang="en-US" sz="1000" b="0" i="0" u="none" strike="noStrike" kern="1200" cap="none" spc="0" normalizeH="0" baseline="0" noProof="0">
                          <a:ln>
                            <a:noFill/>
                          </a:ln>
                          <a:solidFill>
                            <a:prstClr val="black"/>
                          </a:solidFill>
                          <a:effectLst/>
                          <a:uLnTx/>
                          <a:uFillTx/>
                          <a:latin typeface="+mn-lt"/>
                          <a:ea typeface="+mn-ea"/>
                          <a:cs typeface="+mn-cs"/>
                        </a:rPr>
                        <a:t>
 Little hideaways everywhere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866054"/>
                  </a:ext>
                </a:extLst>
              </a:tr>
            </a:tbl>
          </a:graphicData>
        </a:graphic>
      </p:graphicFrame>
      <p:sp>
        <p:nvSpPr>
          <p:cNvPr id="4" name="Text Placeholder 3">
            <a:extLst>
              <a:ext uri="{FF2B5EF4-FFF2-40B4-BE49-F238E27FC236}">
                <a16:creationId xmlns:a16="http://schemas.microsoft.com/office/drawing/2014/main" id="{1B332166-B553-42AD-8B72-AF159BB81FF3}"/>
              </a:ext>
            </a:extLst>
          </p:cNvPr>
          <p:cNvSpPr>
            <a:spLocks noGrp="1"/>
          </p:cNvSpPr>
          <p:nvPr>
            <p:ph type="body" sz="quarter" idx="14"/>
          </p:nvPr>
        </p:nvSpPr>
        <p:spPr/>
        <p:txBody>
          <a:bodyPr/>
          <a:lstStyle/>
          <a:p>
            <a:r>
              <a:rPr lang="en-US"/>
              <a:t>01/06/2018 - 30/06/2018</a:t>
            </a:r>
          </a:p>
        </p:txBody>
      </p:sp>
    </p:spTree>
    <p:extLst>
      <p:ext uri="{BB962C8B-B14F-4D97-AF65-F5344CB8AC3E}">
        <p14:creationId xmlns:p14="http://schemas.microsoft.com/office/powerpoint/2010/main" val="4006570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2A051-90AC-4646-BFB5-2BC825FF8410}"/>
              </a:ext>
            </a:extLst>
          </p:cNvPr>
          <p:cNvSpPr>
            <a:spLocks noGrp="1"/>
          </p:cNvSpPr>
          <p:nvPr>
            <p:ph type="title"/>
          </p:nvPr>
        </p:nvSpPr>
        <p:spPr/>
        <p:txBody>
          <a:bodyPr/>
          <a:lstStyle/>
          <a:p>
            <a:r>
              <a:rPr lang="en-US"/>
              <a:t>Instagram Videos Table | SLTR - 1 of 3</a:t>
            </a:r>
          </a:p>
        </p:txBody>
      </p:sp>
      <p:graphicFrame>
        <p:nvGraphicFramePr>
          <p:cNvPr id="5" name="Table Placeholder 4">
            <a:extLst>
              <a:ext uri="{FF2B5EF4-FFF2-40B4-BE49-F238E27FC236}">
                <a16:creationId xmlns:a16="http://schemas.microsoft.com/office/drawing/2014/main" id="{668AED83-3134-449C-B6DA-622D4D6BBC4B}"/>
              </a:ext>
            </a:extLst>
          </p:cNvPr>
          <p:cNvGraphicFramePr>
            <a:graphicFrameLocks noGrp="1"/>
          </p:cNvGraphicFramePr>
          <p:nvPr>
            <p:ph type="tbl" sz="quarter" idx="13"/>
            <p:extLst>
              <p:ext uri="{D42A27DB-BD31-4B8C-83A1-F6EECF244321}">
                <p14:modId xmlns:p14="http://schemas.microsoft.com/office/powerpoint/2010/main" val="3282619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36103021"/>
                    </a:ext>
                  </a:extLst>
                </a:gridCol>
                <a:gridCol w="658368">
                  <a:extLst>
                    <a:ext uri="{9D8B030D-6E8A-4147-A177-3AD203B41FA5}">
                      <a16:colId xmlns:a16="http://schemas.microsoft.com/office/drawing/2014/main" val="1616810345"/>
                    </a:ext>
                  </a:extLst>
                </a:gridCol>
                <a:gridCol w="658368">
                  <a:extLst>
                    <a:ext uri="{9D8B030D-6E8A-4147-A177-3AD203B41FA5}">
                      <a16:colId xmlns:a16="http://schemas.microsoft.com/office/drawing/2014/main" val="2659097511"/>
                    </a:ext>
                  </a:extLst>
                </a:gridCol>
                <a:gridCol w="658368">
                  <a:extLst>
                    <a:ext uri="{9D8B030D-6E8A-4147-A177-3AD203B41FA5}">
                      <a16:colId xmlns:a16="http://schemas.microsoft.com/office/drawing/2014/main" val="1243867395"/>
                    </a:ext>
                  </a:extLst>
                </a:gridCol>
                <a:gridCol w="658368">
                  <a:extLst>
                    <a:ext uri="{9D8B030D-6E8A-4147-A177-3AD203B41FA5}">
                      <a16:colId xmlns:a16="http://schemas.microsoft.com/office/drawing/2014/main" val="1193750444"/>
                    </a:ext>
                  </a:extLst>
                </a:gridCol>
                <a:gridCol w="658368">
                  <a:extLst>
                    <a:ext uri="{9D8B030D-6E8A-4147-A177-3AD203B41FA5}">
                      <a16:colId xmlns:a16="http://schemas.microsoft.com/office/drawing/2014/main" val="1750060669"/>
                    </a:ext>
                  </a:extLst>
                </a:gridCol>
                <a:gridCol w="658368">
                  <a:extLst>
                    <a:ext uri="{9D8B030D-6E8A-4147-A177-3AD203B41FA5}">
                      <a16:colId xmlns:a16="http://schemas.microsoft.com/office/drawing/2014/main" val="1595906880"/>
                    </a:ext>
                  </a:extLst>
                </a:gridCol>
                <a:gridCol w="658368">
                  <a:extLst>
                    <a:ext uri="{9D8B030D-6E8A-4147-A177-3AD203B41FA5}">
                      <a16:colId xmlns:a16="http://schemas.microsoft.com/office/drawing/2014/main" val="2183466374"/>
                    </a:ext>
                  </a:extLst>
                </a:gridCol>
                <a:gridCol w="658368">
                  <a:extLst>
                    <a:ext uri="{9D8B030D-6E8A-4147-A177-3AD203B41FA5}">
                      <a16:colId xmlns:a16="http://schemas.microsoft.com/office/drawing/2014/main" val="4839712"/>
                    </a:ext>
                  </a:extLst>
                </a:gridCol>
                <a:gridCol w="658368">
                  <a:extLst>
                    <a:ext uri="{9D8B030D-6E8A-4147-A177-3AD203B41FA5}">
                      <a16:colId xmlns:a16="http://schemas.microsoft.com/office/drawing/2014/main" val="2354378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99688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- 2018-06-25 10:21:43 </a:t>
                      </a:r>
                      <a:r>
                        <a:rPr kumimoji="0" lang="en-US" sz="1000" b="0" i="0" u="none" strike="noStrike" kern="1200" cap="none" spc="0" normalizeH="0" baseline="0" noProof="0">
                          <a:ln>
                            <a:noFill/>
                          </a:ln>
                          <a:solidFill>
                            <a:prstClr val="black"/>
                          </a:solidFill>
                          <a:effectLst/>
                          <a:uLnTx/>
                          <a:uFillTx/>
                          <a:latin typeface="+mn-lt"/>
                          <a:ea typeface="+mn-ea"/>
                          <a:cs typeface="+mn-cs"/>
                        </a:rPr>
                        <a:t>
 Challenging you to get up early tomorrow morning and film your sunrise! 📷: lionesscindyl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22.63 %</a:t>
                      </a:r>
                    </a:p>
                  </a:txBody>
                  <a:tcPr/>
                </a:tc>
                <a:extLst>
                  <a:ext uri="{0D108BD9-81ED-4DB2-BD59-A6C34878D82A}">
                    <a16:rowId xmlns:a16="http://schemas.microsoft.com/office/drawing/2014/main" val="45492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- 2018-05-27 13:40:14 </a:t>
                      </a:r>
                      <a:r>
                        <a:rPr kumimoji="0" lang="en-US" sz="1000" b="0" i="0" u="none" strike="noStrike" kern="1200" cap="none" spc="0" normalizeH="0" baseline="0" noProof="0">
                          <a:ln>
                            <a:noFill/>
                          </a:ln>
                          <a:solidFill>
                            <a:prstClr val="black"/>
                          </a:solidFill>
                          <a:effectLst/>
                          <a:uLnTx/>
                          <a:uFillTx/>
                          <a:latin typeface="+mn-lt"/>
                          <a:ea typeface="+mn-ea"/>
                          <a:cs typeface="+mn-cs"/>
                        </a:rPr>
                        <a:t>
 Tick these off your vacation goals:
Personal fountain ✅
Priceless Views ✅
Private beach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31.97 %</a:t>
                      </a:r>
                    </a:p>
                  </a:txBody>
                  <a:tcPr/>
                </a:tc>
                <a:extLst>
                  <a:ext uri="{0D108BD9-81ED-4DB2-BD59-A6C34878D82A}">
                    <a16:rowId xmlns:a16="http://schemas.microsoft.com/office/drawing/2014/main" val="3769634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- 2018-05-10 13:40:15 </a:t>
                      </a:r>
                      <a:r>
                        <a:rPr kumimoji="0" lang="en-US" sz="1000" b="0" i="0" u="none" strike="noStrike" kern="1200" cap="none" spc="0" normalizeH="0" baseline="0" noProof="0">
                          <a:ln>
                            <a:noFill/>
                          </a:ln>
                          <a:solidFill>
                            <a:prstClr val="black"/>
                          </a:solidFill>
                          <a:effectLst/>
                          <a:uLnTx/>
                          <a:uFillTx/>
                          <a:latin typeface="+mn-lt"/>
                          <a:ea typeface="+mn-ea"/>
                          <a:cs typeface="+mn-cs"/>
                        </a:rPr>
                        <a:t>
 It was a pleasure to have @hudabeauty and her family with us in our Private Beach Villa! @monakattan @alyakattan @silverfox08 @hindash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100.13 %</a:t>
                      </a:r>
                    </a:p>
                  </a:txBody>
                  <a:tcPr/>
                </a:tc>
                <a:extLst>
                  <a:ext uri="{0D108BD9-81ED-4DB2-BD59-A6C34878D82A}">
                    <a16:rowId xmlns:a16="http://schemas.microsoft.com/office/drawing/2014/main" val="2704959416"/>
                  </a:ext>
                </a:extLst>
              </a:tr>
            </a:tbl>
          </a:graphicData>
        </a:graphic>
      </p:graphicFrame>
      <p:sp>
        <p:nvSpPr>
          <p:cNvPr id="4" name="Text Placeholder 3">
            <a:extLst>
              <a:ext uri="{FF2B5EF4-FFF2-40B4-BE49-F238E27FC236}">
                <a16:creationId xmlns:a16="http://schemas.microsoft.com/office/drawing/2014/main" id="{F44A4B63-DDF0-4E17-9378-18A816086B99}"/>
              </a:ext>
            </a:extLst>
          </p:cNvPr>
          <p:cNvSpPr>
            <a:spLocks noGrp="1"/>
          </p:cNvSpPr>
          <p:nvPr>
            <p:ph type="body" sz="quarter" idx="14"/>
          </p:nvPr>
        </p:nvSpPr>
        <p:spPr/>
        <p:txBody>
          <a:bodyPr/>
          <a:lstStyle/>
          <a:p>
            <a:r>
              <a:rPr lang="en-US"/>
              <a:t>01/03/2018 - 30/06/2018</a:t>
            </a:r>
          </a:p>
        </p:txBody>
      </p:sp>
    </p:spTree>
    <p:extLst>
      <p:ext uri="{BB962C8B-B14F-4D97-AF65-F5344CB8AC3E}">
        <p14:creationId xmlns:p14="http://schemas.microsoft.com/office/powerpoint/2010/main" val="2321882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7FB0A-E53B-4624-8A20-78BE2FDB236C}"/>
              </a:ext>
            </a:extLst>
          </p:cNvPr>
          <p:cNvSpPr>
            <a:spLocks noGrp="1"/>
          </p:cNvSpPr>
          <p:nvPr>
            <p:ph type="title"/>
          </p:nvPr>
        </p:nvSpPr>
        <p:spPr/>
        <p:txBody>
          <a:bodyPr/>
          <a:lstStyle/>
          <a:p>
            <a:r>
              <a:rPr lang="en-US"/>
              <a:t>Instagram Videos Table | SLTR - 2 of 3</a:t>
            </a:r>
          </a:p>
        </p:txBody>
      </p:sp>
      <p:graphicFrame>
        <p:nvGraphicFramePr>
          <p:cNvPr id="5" name="Table Placeholder 4">
            <a:extLst>
              <a:ext uri="{FF2B5EF4-FFF2-40B4-BE49-F238E27FC236}">
                <a16:creationId xmlns:a16="http://schemas.microsoft.com/office/drawing/2014/main" id="{E3D97928-B11D-456F-B5FC-4E8F7F89778B}"/>
              </a:ext>
            </a:extLst>
          </p:cNvPr>
          <p:cNvGraphicFramePr>
            <a:graphicFrameLocks noGrp="1"/>
          </p:cNvGraphicFramePr>
          <p:nvPr>
            <p:ph type="tbl" sz="quarter" idx="13"/>
            <p:extLst>
              <p:ext uri="{D42A27DB-BD31-4B8C-83A1-F6EECF244321}">
                <p14:modId xmlns:p14="http://schemas.microsoft.com/office/powerpoint/2010/main" val="862846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96043435"/>
                    </a:ext>
                  </a:extLst>
                </a:gridCol>
                <a:gridCol w="658368">
                  <a:extLst>
                    <a:ext uri="{9D8B030D-6E8A-4147-A177-3AD203B41FA5}">
                      <a16:colId xmlns:a16="http://schemas.microsoft.com/office/drawing/2014/main" val="3831751961"/>
                    </a:ext>
                  </a:extLst>
                </a:gridCol>
                <a:gridCol w="658368">
                  <a:extLst>
                    <a:ext uri="{9D8B030D-6E8A-4147-A177-3AD203B41FA5}">
                      <a16:colId xmlns:a16="http://schemas.microsoft.com/office/drawing/2014/main" val="729772168"/>
                    </a:ext>
                  </a:extLst>
                </a:gridCol>
                <a:gridCol w="658368">
                  <a:extLst>
                    <a:ext uri="{9D8B030D-6E8A-4147-A177-3AD203B41FA5}">
                      <a16:colId xmlns:a16="http://schemas.microsoft.com/office/drawing/2014/main" val="419711094"/>
                    </a:ext>
                  </a:extLst>
                </a:gridCol>
                <a:gridCol w="658368">
                  <a:extLst>
                    <a:ext uri="{9D8B030D-6E8A-4147-A177-3AD203B41FA5}">
                      <a16:colId xmlns:a16="http://schemas.microsoft.com/office/drawing/2014/main" val="2354104765"/>
                    </a:ext>
                  </a:extLst>
                </a:gridCol>
                <a:gridCol w="658368">
                  <a:extLst>
                    <a:ext uri="{9D8B030D-6E8A-4147-A177-3AD203B41FA5}">
                      <a16:colId xmlns:a16="http://schemas.microsoft.com/office/drawing/2014/main" val="2126521822"/>
                    </a:ext>
                  </a:extLst>
                </a:gridCol>
                <a:gridCol w="658368">
                  <a:extLst>
                    <a:ext uri="{9D8B030D-6E8A-4147-A177-3AD203B41FA5}">
                      <a16:colId xmlns:a16="http://schemas.microsoft.com/office/drawing/2014/main" val="2905750831"/>
                    </a:ext>
                  </a:extLst>
                </a:gridCol>
                <a:gridCol w="658368">
                  <a:extLst>
                    <a:ext uri="{9D8B030D-6E8A-4147-A177-3AD203B41FA5}">
                      <a16:colId xmlns:a16="http://schemas.microsoft.com/office/drawing/2014/main" val="3322879496"/>
                    </a:ext>
                  </a:extLst>
                </a:gridCol>
                <a:gridCol w="658368">
                  <a:extLst>
                    <a:ext uri="{9D8B030D-6E8A-4147-A177-3AD203B41FA5}">
                      <a16:colId xmlns:a16="http://schemas.microsoft.com/office/drawing/2014/main" val="2328489554"/>
                    </a:ext>
                  </a:extLst>
                </a:gridCol>
                <a:gridCol w="658368">
                  <a:extLst>
                    <a:ext uri="{9D8B030D-6E8A-4147-A177-3AD203B41FA5}">
                      <a16:colId xmlns:a16="http://schemas.microsoft.com/office/drawing/2014/main" val="3381970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49601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- 2018-05-07 13:00:26 </a:t>
                      </a:r>
                      <a:r>
                        <a:rPr kumimoji="0" lang="en-US" sz="1000" b="0" i="0" u="none" strike="noStrike" kern="1200" cap="none" spc="0" normalizeH="0" baseline="0" noProof="0">
                          <a:ln>
                            <a:noFill/>
                          </a:ln>
                          <a:solidFill>
                            <a:prstClr val="black"/>
                          </a:solidFill>
                          <a:effectLst/>
                          <a:uLnTx/>
                          <a:uFillTx/>
                          <a:latin typeface="+mn-lt"/>
                          <a:ea typeface="+mn-ea"/>
                          <a:cs typeface="+mn-cs"/>
                        </a:rPr>
                        <a:t>
 #Repost @hindash
・・・
Doing @hudabeauty ‘s makeup under the sun, in a pool, in Mauritius! LOOK AT THAT VIEW!!! ☀️ using Bronze Sands 3D Highlighter Palette.
☀️ Hotel: @shangrilamauritius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57.57 %</a:t>
                      </a:r>
                    </a:p>
                  </a:txBody>
                  <a:tcPr/>
                </a:tc>
                <a:extLst>
                  <a:ext uri="{0D108BD9-81ED-4DB2-BD59-A6C34878D82A}">
                    <a16:rowId xmlns:a16="http://schemas.microsoft.com/office/drawing/2014/main" val="890871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- 2018-04-29 11:53:11 </a:t>
                      </a:r>
                      <a:r>
                        <a:rPr kumimoji="0" lang="en-US" sz="1000" b="0" i="0" u="none" strike="noStrike" kern="1200" cap="none" spc="0" normalizeH="0" baseline="0" noProof="0">
                          <a:ln>
                            <a:noFill/>
                          </a:ln>
                          <a:solidFill>
                            <a:prstClr val="black"/>
                          </a:solidFill>
                          <a:effectLst/>
                          <a:uLnTx/>
                          <a:uFillTx/>
                          <a:latin typeface="+mn-lt"/>
                          <a:ea typeface="+mn-ea"/>
                          <a:cs typeface="+mn-cs"/>
                        </a:rPr>
                        <a:t>
 Looking for amazing escapes? Let your #Islandian expert Olivia guide you to experience the Indian Ocean as the locals do. Find out more at islandian.com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27.15 %</a:t>
                      </a:r>
                    </a:p>
                  </a:txBody>
                  <a:tcPr/>
                </a:tc>
                <a:extLst>
                  <a:ext uri="{0D108BD9-81ED-4DB2-BD59-A6C34878D82A}">
                    <a16:rowId xmlns:a16="http://schemas.microsoft.com/office/drawing/2014/main" val="3595752073"/>
                  </a:ext>
                </a:extLst>
              </a:tr>
            </a:tbl>
          </a:graphicData>
        </a:graphic>
      </p:graphicFrame>
      <p:sp>
        <p:nvSpPr>
          <p:cNvPr id="4" name="Text Placeholder 3">
            <a:extLst>
              <a:ext uri="{FF2B5EF4-FFF2-40B4-BE49-F238E27FC236}">
                <a16:creationId xmlns:a16="http://schemas.microsoft.com/office/drawing/2014/main" id="{4DE72DEB-525D-4E2C-819A-0D2E056442BB}"/>
              </a:ext>
            </a:extLst>
          </p:cNvPr>
          <p:cNvSpPr>
            <a:spLocks noGrp="1"/>
          </p:cNvSpPr>
          <p:nvPr>
            <p:ph type="body" sz="quarter" idx="14"/>
          </p:nvPr>
        </p:nvSpPr>
        <p:spPr/>
        <p:txBody>
          <a:bodyPr/>
          <a:lstStyle/>
          <a:p>
            <a:r>
              <a:rPr lang="en-US"/>
              <a:t>01/03/2018 - 30/06/2018</a:t>
            </a:r>
          </a:p>
        </p:txBody>
      </p:sp>
    </p:spTree>
    <p:extLst>
      <p:ext uri="{BB962C8B-B14F-4D97-AF65-F5344CB8AC3E}">
        <p14:creationId xmlns:p14="http://schemas.microsoft.com/office/powerpoint/2010/main" val="3934637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EEA6B-1BD6-41F0-B7A6-41410B43D5EB}"/>
              </a:ext>
            </a:extLst>
          </p:cNvPr>
          <p:cNvSpPr>
            <a:spLocks noGrp="1"/>
          </p:cNvSpPr>
          <p:nvPr>
            <p:ph type="title"/>
          </p:nvPr>
        </p:nvSpPr>
        <p:spPr/>
        <p:txBody>
          <a:bodyPr/>
          <a:lstStyle/>
          <a:p>
            <a:r>
              <a:rPr lang="en-US"/>
              <a:t>Instagram Videos Table | SLTR - 3 of 3</a:t>
            </a:r>
          </a:p>
        </p:txBody>
      </p:sp>
      <p:graphicFrame>
        <p:nvGraphicFramePr>
          <p:cNvPr id="5" name="Table Placeholder 4">
            <a:extLst>
              <a:ext uri="{FF2B5EF4-FFF2-40B4-BE49-F238E27FC236}">
                <a16:creationId xmlns:a16="http://schemas.microsoft.com/office/drawing/2014/main" id="{2BA8AE6A-152E-455F-AF67-CE7B7102DC92}"/>
              </a:ext>
            </a:extLst>
          </p:cNvPr>
          <p:cNvGraphicFramePr>
            <a:graphicFrameLocks noGrp="1"/>
          </p:cNvGraphicFramePr>
          <p:nvPr>
            <p:ph type="tbl" sz="quarter" idx="13"/>
            <p:extLst>
              <p:ext uri="{D42A27DB-BD31-4B8C-83A1-F6EECF244321}">
                <p14:modId xmlns:p14="http://schemas.microsoft.com/office/powerpoint/2010/main" val="1370332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89774731"/>
                    </a:ext>
                  </a:extLst>
                </a:gridCol>
                <a:gridCol w="658368">
                  <a:extLst>
                    <a:ext uri="{9D8B030D-6E8A-4147-A177-3AD203B41FA5}">
                      <a16:colId xmlns:a16="http://schemas.microsoft.com/office/drawing/2014/main" val="4079799811"/>
                    </a:ext>
                  </a:extLst>
                </a:gridCol>
                <a:gridCol w="658368">
                  <a:extLst>
                    <a:ext uri="{9D8B030D-6E8A-4147-A177-3AD203B41FA5}">
                      <a16:colId xmlns:a16="http://schemas.microsoft.com/office/drawing/2014/main" val="4143084573"/>
                    </a:ext>
                  </a:extLst>
                </a:gridCol>
                <a:gridCol w="658368">
                  <a:extLst>
                    <a:ext uri="{9D8B030D-6E8A-4147-A177-3AD203B41FA5}">
                      <a16:colId xmlns:a16="http://schemas.microsoft.com/office/drawing/2014/main" val="408736841"/>
                    </a:ext>
                  </a:extLst>
                </a:gridCol>
                <a:gridCol w="658368">
                  <a:extLst>
                    <a:ext uri="{9D8B030D-6E8A-4147-A177-3AD203B41FA5}">
                      <a16:colId xmlns:a16="http://schemas.microsoft.com/office/drawing/2014/main" val="2548111343"/>
                    </a:ext>
                  </a:extLst>
                </a:gridCol>
                <a:gridCol w="658368">
                  <a:extLst>
                    <a:ext uri="{9D8B030D-6E8A-4147-A177-3AD203B41FA5}">
                      <a16:colId xmlns:a16="http://schemas.microsoft.com/office/drawing/2014/main" val="1136568719"/>
                    </a:ext>
                  </a:extLst>
                </a:gridCol>
                <a:gridCol w="658368">
                  <a:extLst>
                    <a:ext uri="{9D8B030D-6E8A-4147-A177-3AD203B41FA5}">
                      <a16:colId xmlns:a16="http://schemas.microsoft.com/office/drawing/2014/main" val="3401332063"/>
                    </a:ext>
                  </a:extLst>
                </a:gridCol>
                <a:gridCol w="658368">
                  <a:extLst>
                    <a:ext uri="{9D8B030D-6E8A-4147-A177-3AD203B41FA5}">
                      <a16:colId xmlns:a16="http://schemas.microsoft.com/office/drawing/2014/main" val="1183519438"/>
                    </a:ext>
                  </a:extLst>
                </a:gridCol>
                <a:gridCol w="658368">
                  <a:extLst>
                    <a:ext uri="{9D8B030D-6E8A-4147-A177-3AD203B41FA5}">
                      <a16:colId xmlns:a16="http://schemas.microsoft.com/office/drawing/2014/main" val="3297213622"/>
                    </a:ext>
                  </a:extLst>
                </a:gridCol>
                <a:gridCol w="658368">
                  <a:extLst>
                    <a:ext uri="{9D8B030D-6E8A-4147-A177-3AD203B41FA5}">
                      <a16:colId xmlns:a16="http://schemas.microsoft.com/office/drawing/2014/main" val="3668431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25502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- 2018-04-19 10:42:38 </a:t>
                      </a:r>
                      <a:r>
                        <a:rPr kumimoji="0" lang="en-US" sz="1000" b="0" i="0" u="none" strike="noStrike" kern="1200" cap="none" spc="0" normalizeH="0" baseline="0" noProof="0">
                          <a:ln>
                            <a:noFill/>
                          </a:ln>
                          <a:solidFill>
                            <a:prstClr val="black"/>
                          </a:solidFill>
                          <a:effectLst/>
                          <a:uLnTx/>
                          <a:uFillTx/>
                          <a:latin typeface="+mn-lt"/>
                          <a:ea typeface="+mn-ea"/>
                          <a:cs typeface="+mn-cs"/>
                        </a:rPr>
                        <a:t>
 @_islandian_ invites you to unveil the secrets of fine gourmet cuisine with #TheTestKitchen at #ShangriLaMauritius. 
From catamaran cruises to nature explorations, find out about the tailor-made experiences. #Islandian #lovetheislands #islandexperience #islandspirit #holidays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21.32 %</a:t>
                      </a:r>
                    </a:p>
                  </a:txBody>
                  <a:tcPr/>
                </a:tc>
                <a:extLst>
                  <a:ext uri="{0D108BD9-81ED-4DB2-BD59-A6C34878D82A}">
                    <a16:rowId xmlns:a16="http://schemas.microsoft.com/office/drawing/2014/main" val="3435549184"/>
                  </a:ext>
                </a:extLst>
              </a:tr>
            </a:tbl>
          </a:graphicData>
        </a:graphic>
      </p:graphicFrame>
      <p:sp>
        <p:nvSpPr>
          <p:cNvPr id="4" name="Text Placeholder 3">
            <a:extLst>
              <a:ext uri="{FF2B5EF4-FFF2-40B4-BE49-F238E27FC236}">
                <a16:creationId xmlns:a16="http://schemas.microsoft.com/office/drawing/2014/main" id="{116F73F5-957E-469D-BD34-863898845E33}"/>
              </a:ext>
            </a:extLst>
          </p:cNvPr>
          <p:cNvSpPr>
            <a:spLocks noGrp="1"/>
          </p:cNvSpPr>
          <p:nvPr>
            <p:ph type="body" sz="quarter" idx="14"/>
          </p:nvPr>
        </p:nvSpPr>
        <p:spPr/>
        <p:txBody>
          <a:bodyPr/>
          <a:lstStyle/>
          <a:p>
            <a:r>
              <a:rPr lang="en-US"/>
              <a:t>01/03/2018 - 30/06/2018</a:t>
            </a:r>
          </a:p>
        </p:txBody>
      </p:sp>
    </p:spTree>
    <p:extLst>
      <p:ext uri="{BB962C8B-B14F-4D97-AF65-F5344CB8AC3E}">
        <p14:creationId xmlns:p14="http://schemas.microsoft.com/office/powerpoint/2010/main" val="15838695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52D0-F8E3-4E4B-9403-8A545E61AF15}"/>
              </a:ext>
            </a:extLst>
          </p:cNvPr>
          <p:cNvSpPr>
            <a:spLocks noGrp="1"/>
          </p:cNvSpPr>
          <p:nvPr>
            <p:ph type="title"/>
          </p:nvPr>
        </p:nvSpPr>
        <p:spPr/>
        <p:txBody>
          <a:bodyPr/>
          <a:lstStyle/>
          <a:p>
            <a:r>
              <a:rPr lang="en-US"/>
              <a:t>TW Followers Total (Bar Chart) | SLTR</a:t>
            </a:r>
          </a:p>
        </p:txBody>
      </p:sp>
      <p:graphicFrame>
        <p:nvGraphicFramePr>
          <p:cNvPr id="6" name="Chart Placeholder 5">
            <a:extLst>
              <a:ext uri="{FF2B5EF4-FFF2-40B4-BE49-F238E27FC236}">
                <a16:creationId xmlns:a16="http://schemas.microsoft.com/office/drawing/2014/main" id="{7DEDCC98-ABEB-4C48-A22C-C59144392626}"/>
              </a:ext>
            </a:extLst>
          </p:cNvPr>
          <p:cNvGraphicFramePr>
            <a:graphicFrameLocks noGrp="1"/>
          </p:cNvGraphicFramePr>
          <p:nvPr>
            <p:ph type="chart" sz="quarter" idx="13"/>
            <p:extLst>
              <p:ext uri="{D42A27DB-BD31-4B8C-83A1-F6EECF244321}">
                <p14:modId xmlns:p14="http://schemas.microsoft.com/office/powerpoint/2010/main" val="2120421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31543B-2C87-4678-A924-00E462AC9096}"/>
              </a:ext>
            </a:extLst>
          </p:cNvPr>
          <p:cNvSpPr>
            <a:spLocks noGrp="1"/>
          </p:cNvSpPr>
          <p:nvPr>
            <p:ph type="body" sz="quarter" idx="14"/>
          </p:nvPr>
        </p:nvSpPr>
        <p:spPr/>
        <p:txBody>
          <a:bodyPr/>
          <a:lstStyle/>
          <a:p>
            <a:r>
              <a:rPr lang="en-US"/>
              <a:t>01/03/2018 - 30/06/2018</a:t>
            </a:r>
          </a:p>
        </p:txBody>
      </p:sp>
      <p:sp>
        <p:nvSpPr>
          <p:cNvPr id="5" name="Footer Placeholder 4">
            <a:extLst>
              <a:ext uri="{FF2B5EF4-FFF2-40B4-BE49-F238E27FC236}">
                <a16:creationId xmlns:a16="http://schemas.microsoft.com/office/drawing/2014/main" id="{8317A9A7-951A-4AA2-9470-70ED7B9066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6902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F6624-3F29-4D9D-8F6F-C66C40BF53D8}"/>
              </a:ext>
            </a:extLst>
          </p:cNvPr>
          <p:cNvSpPr>
            <a:spLocks noGrp="1"/>
          </p:cNvSpPr>
          <p:nvPr>
            <p:ph type="title"/>
          </p:nvPr>
        </p:nvSpPr>
        <p:spPr/>
        <p:txBody>
          <a:bodyPr/>
          <a:lstStyle/>
          <a:p>
            <a:r>
              <a:rPr lang="en-US"/>
              <a:t>TW Followers Change (Bar Chart) | SLTR</a:t>
            </a:r>
          </a:p>
        </p:txBody>
      </p:sp>
      <p:graphicFrame>
        <p:nvGraphicFramePr>
          <p:cNvPr id="6" name="Chart Placeholder 5">
            <a:extLst>
              <a:ext uri="{FF2B5EF4-FFF2-40B4-BE49-F238E27FC236}">
                <a16:creationId xmlns:a16="http://schemas.microsoft.com/office/drawing/2014/main" id="{9A5F6FF6-0E01-4923-AAEC-FD07C472C248}"/>
              </a:ext>
            </a:extLst>
          </p:cNvPr>
          <p:cNvGraphicFramePr>
            <a:graphicFrameLocks noGrp="1"/>
          </p:cNvGraphicFramePr>
          <p:nvPr>
            <p:ph type="chart" sz="quarter" idx="13"/>
            <p:extLst>
              <p:ext uri="{D42A27DB-BD31-4B8C-83A1-F6EECF244321}">
                <p14:modId xmlns:p14="http://schemas.microsoft.com/office/powerpoint/2010/main" val="74331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C18B3D-BEBA-42E4-AB8D-EC7ED6F01280}"/>
              </a:ext>
            </a:extLst>
          </p:cNvPr>
          <p:cNvSpPr>
            <a:spLocks noGrp="1"/>
          </p:cNvSpPr>
          <p:nvPr>
            <p:ph type="body" sz="quarter" idx="14"/>
          </p:nvPr>
        </p:nvSpPr>
        <p:spPr/>
        <p:txBody>
          <a:bodyPr/>
          <a:lstStyle/>
          <a:p>
            <a:r>
              <a:rPr lang="en-US"/>
              <a:t>01/03/2018 - 30/06/2018</a:t>
            </a:r>
          </a:p>
        </p:txBody>
      </p:sp>
      <p:sp>
        <p:nvSpPr>
          <p:cNvPr id="5" name="Footer Placeholder 4">
            <a:extLst>
              <a:ext uri="{FF2B5EF4-FFF2-40B4-BE49-F238E27FC236}">
                <a16:creationId xmlns:a16="http://schemas.microsoft.com/office/drawing/2014/main" id="{D8F27859-6359-4D8F-ABDA-2889109AC3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4979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90F6E-61CF-46B2-AC71-3B444A00CED7}"/>
              </a:ext>
            </a:extLst>
          </p:cNvPr>
          <p:cNvSpPr>
            <a:spLocks noGrp="1"/>
          </p:cNvSpPr>
          <p:nvPr>
            <p:ph type="title"/>
          </p:nvPr>
        </p:nvSpPr>
        <p:spPr/>
        <p:txBody>
          <a:bodyPr/>
          <a:lstStyle/>
          <a:p>
            <a:r>
              <a:rPr lang="fr-FR"/>
              <a:t>TW Total Interactions (Bar Chart) | Shangri-La Mauritius</a:t>
            </a:r>
            <a:endParaRPr lang="en-US"/>
          </a:p>
        </p:txBody>
      </p:sp>
      <p:graphicFrame>
        <p:nvGraphicFramePr>
          <p:cNvPr id="6" name="Chart Placeholder 5">
            <a:extLst>
              <a:ext uri="{FF2B5EF4-FFF2-40B4-BE49-F238E27FC236}">
                <a16:creationId xmlns:a16="http://schemas.microsoft.com/office/drawing/2014/main" id="{1154597C-624D-4AD6-AB0F-D2C59CF712D4}"/>
              </a:ext>
            </a:extLst>
          </p:cNvPr>
          <p:cNvGraphicFramePr>
            <a:graphicFrameLocks noGrp="1"/>
          </p:cNvGraphicFramePr>
          <p:nvPr>
            <p:ph type="chart" sz="quarter" idx="13"/>
            <p:extLst>
              <p:ext uri="{D42A27DB-BD31-4B8C-83A1-F6EECF244321}">
                <p14:modId xmlns:p14="http://schemas.microsoft.com/office/powerpoint/2010/main" val="775405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471D7A-1CDE-4D9A-AE45-90D057FDC21E}"/>
              </a:ext>
            </a:extLst>
          </p:cNvPr>
          <p:cNvSpPr>
            <a:spLocks noGrp="1"/>
          </p:cNvSpPr>
          <p:nvPr>
            <p:ph type="body" sz="quarter" idx="14"/>
          </p:nvPr>
        </p:nvSpPr>
        <p:spPr/>
        <p:txBody>
          <a:bodyPr/>
          <a:lstStyle/>
          <a:p>
            <a:r>
              <a:rPr lang="en-US"/>
              <a:t>01/03/2018 - 30/06/2018</a:t>
            </a:r>
          </a:p>
        </p:txBody>
      </p:sp>
      <p:sp>
        <p:nvSpPr>
          <p:cNvPr id="5" name="Footer Placeholder 4">
            <a:extLst>
              <a:ext uri="{FF2B5EF4-FFF2-40B4-BE49-F238E27FC236}">
                <a16:creationId xmlns:a16="http://schemas.microsoft.com/office/drawing/2014/main" id="{10D885E6-D44D-4314-A2F1-D2A34A6C69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73848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1720</Words>
  <Application>Microsoft Office PowerPoint</Application>
  <PresentationFormat>On-screen Show (4:3)</PresentationFormat>
  <Paragraphs>779</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SLTR</vt:lpstr>
      <vt:lpstr>FB Insights Fans Total (Bar Chart) | SLTR</vt:lpstr>
      <vt:lpstr>FB Fans Change (Bar Chart) | SLTR</vt:lpstr>
      <vt:lpstr>FB Reach (Bar Chart) | SLTR</vt:lpstr>
      <vt:lpstr>FB Total Interactions (Bar Chart) | SLTR</vt:lpstr>
      <vt:lpstr>FB Organic Vs Paid Reach (Bar Chart) | SLTR</vt:lpstr>
      <vt:lpstr>FB Post Reach (Bar Chart) | SLTR</vt:lpstr>
      <vt:lpstr>FB Own Posts Table with views | SLTR - 1 of 14</vt:lpstr>
      <vt:lpstr>FB Own Posts Table with views | SLTR - 2 of 14</vt:lpstr>
      <vt:lpstr>FB Own Posts Table with views | SLTR - 3 of 14</vt:lpstr>
      <vt:lpstr>FB Own Posts Table with views | SLTR - 4 of 14</vt:lpstr>
      <vt:lpstr>FB Own Posts Table with views | SLTR - 5 of 14</vt:lpstr>
      <vt:lpstr>FB Own Posts Table with views | SLTR - 6 of 14</vt:lpstr>
      <vt:lpstr>FB Own Posts Table with views | SLTR - 7 of 14</vt:lpstr>
      <vt:lpstr>FB Own Posts Table with views | SLTR - 8 of 14</vt:lpstr>
      <vt:lpstr>FB Own Posts Table with views | SLTR - 9 of 14</vt:lpstr>
      <vt:lpstr>FB Own Posts Table with views | SLTR - 10 of 14</vt:lpstr>
      <vt:lpstr>FB Own Posts Table with views | SLTR - 11 of 14</vt:lpstr>
      <vt:lpstr>FB Own Posts Table with views | SLTR - 12 of 14</vt:lpstr>
      <vt:lpstr>FB Own Posts Table with views | SLTR - 13 of 14</vt:lpstr>
      <vt:lpstr>FB Own Posts Table with views | SLTR - 14 of 14</vt:lpstr>
      <vt:lpstr>IG Followers Total (Bar Chart) | SLTR</vt:lpstr>
      <vt:lpstr>IG Followers Change (Bar Chart) | SLTR</vt:lpstr>
      <vt:lpstr>Reach  | SLTR</vt:lpstr>
      <vt:lpstr>IG Total Interactions (Bar Chart) | shangrilamauritius</vt:lpstr>
      <vt:lpstr>Instagram Posts Table | SLTR - 1 of 3</vt:lpstr>
      <vt:lpstr>Instagram Posts Table | SLTR - 2 of 3</vt:lpstr>
      <vt:lpstr>Instagram Posts Table | SLTR - 3 of 3</vt:lpstr>
      <vt:lpstr>Instagram Videos Table | SLTR - 1 of 3</vt:lpstr>
      <vt:lpstr>Instagram Videos Table | SLTR - 2 of 3</vt:lpstr>
      <vt:lpstr>Instagram Videos Table | SLTR - 3 of 3</vt:lpstr>
      <vt:lpstr>TW Followers Total (Bar Chart) | SLTR</vt:lpstr>
      <vt:lpstr>TW Followers Change (Bar Chart) | SLTR</vt:lpstr>
      <vt:lpstr>TW Total Interactions (Bar Chart) | Shangri-La Mauritius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Administrator</dc:creator>
  <cp:lastModifiedBy>Administrator</cp:lastModifiedBy>
  <cp:revision>1</cp:revision>
  <dcterms:created xsi:type="dcterms:W3CDTF">2018-07-03T10:08:24Z</dcterms:created>
  <dcterms:modified xsi:type="dcterms:W3CDTF">2018-07-03T10:09:36Z</dcterms:modified>
</cp:coreProperties>
</file>