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 id="292"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46831</c:v>
                </c:pt>
                <c:pt idx="1">
                  <c:v>48792</c:v>
                </c:pt>
                <c:pt idx="2">
                  <c:v>50659</c:v>
                </c:pt>
                <c:pt idx="3">
                  <c:v>51672</c:v>
                </c:pt>
                <c:pt idx="4">
                  <c:v>52447</c:v>
                </c:pt>
              </c:numCache>
            </c:numRef>
          </c:val>
          <c:extLst>
            <c:ext xmlns:c16="http://schemas.microsoft.com/office/drawing/2014/chart" uri="{C3380CC4-5D6E-409C-BE32-E72D297353CC}">
              <c16:uniqueId val="{00000000-0994-4390-8C62-F80702B6E8F2}"/>
            </c:ext>
          </c:extLst>
        </c:ser>
        <c:dLbls>
          <c:showLegendKey val="0"/>
          <c:showVal val="0"/>
          <c:showCatName val="0"/>
          <c:showSerName val="0"/>
          <c:showPercent val="0"/>
          <c:showBubbleSize val="0"/>
        </c:dLbls>
        <c:gapWidth val="182"/>
        <c:axId val="338276352"/>
        <c:axId val="338277008"/>
      </c:barChart>
      <c:dateAx>
        <c:axId val="3382763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77008"/>
        <c:crosses val="autoZero"/>
        <c:auto val="1"/>
        <c:lblOffset val="100"/>
        <c:baseTimeUnit val="days"/>
      </c:dateAx>
      <c:valAx>
        <c:axId val="338277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7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2489</c:v>
                </c:pt>
                <c:pt idx="1">
                  <c:v>1943</c:v>
                </c:pt>
                <c:pt idx="2">
                  <c:v>1812</c:v>
                </c:pt>
                <c:pt idx="3">
                  <c:v>1016</c:v>
                </c:pt>
                <c:pt idx="4">
                  <c:v>752</c:v>
                </c:pt>
              </c:numCache>
            </c:numRef>
          </c:val>
          <c:extLst>
            <c:ext xmlns:c16="http://schemas.microsoft.com/office/drawing/2014/chart" uri="{C3380CC4-5D6E-409C-BE32-E72D297353CC}">
              <c16:uniqueId val="{00000000-224D-4407-BEB5-34E3955ED586}"/>
            </c:ext>
          </c:extLst>
        </c:ser>
        <c:dLbls>
          <c:showLegendKey val="0"/>
          <c:showVal val="0"/>
          <c:showCatName val="0"/>
          <c:showSerName val="0"/>
          <c:showPercent val="0"/>
          <c:showBubbleSize val="0"/>
        </c:dLbls>
        <c:gapWidth val="182"/>
        <c:axId val="165094640"/>
        <c:axId val="165227576"/>
      </c:barChart>
      <c:dateAx>
        <c:axId val="1650946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227576"/>
        <c:crosses val="autoZero"/>
        <c:auto val="1"/>
        <c:lblOffset val="100"/>
        <c:baseTimeUnit val="days"/>
      </c:dateAx>
      <c:valAx>
        <c:axId val="1652275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09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527096</c:v>
                </c:pt>
                <c:pt idx="1">
                  <c:v>474517</c:v>
                </c:pt>
                <c:pt idx="2">
                  <c:v>554834</c:v>
                </c:pt>
                <c:pt idx="3">
                  <c:v>381764</c:v>
                </c:pt>
                <c:pt idx="4">
                  <c:v>251834</c:v>
                </c:pt>
              </c:numCache>
            </c:numRef>
          </c:val>
          <c:extLst>
            <c:ext xmlns:c16="http://schemas.microsoft.com/office/drawing/2014/chart" uri="{C3380CC4-5D6E-409C-BE32-E72D297353CC}">
              <c16:uniqueId val="{00000000-D692-472F-AE38-8B85482F4FA2}"/>
            </c:ext>
          </c:extLst>
        </c:ser>
        <c:dLbls>
          <c:showLegendKey val="0"/>
          <c:showVal val="0"/>
          <c:showCatName val="0"/>
          <c:showSerName val="0"/>
          <c:showPercent val="0"/>
          <c:showBubbleSize val="0"/>
        </c:dLbls>
        <c:gapWidth val="182"/>
        <c:axId val="340232640"/>
        <c:axId val="340229688"/>
      </c:barChart>
      <c:dateAx>
        <c:axId val="3402326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29688"/>
        <c:crosses val="autoZero"/>
        <c:auto val="1"/>
        <c:lblOffset val="100"/>
        <c:baseTimeUnit val="days"/>
      </c:dateAx>
      <c:valAx>
        <c:axId val="3402296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3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35498</c:v>
                </c:pt>
                <c:pt idx="1">
                  <c:v>110754</c:v>
                </c:pt>
                <c:pt idx="2">
                  <c:v>121422</c:v>
                </c:pt>
                <c:pt idx="3">
                  <c:v>32136</c:v>
                </c:pt>
                <c:pt idx="4">
                  <c:v>28787</c:v>
                </c:pt>
              </c:numCache>
            </c:numRef>
          </c:val>
          <c:extLst>
            <c:ext xmlns:c16="http://schemas.microsoft.com/office/drawing/2014/chart" uri="{C3380CC4-5D6E-409C-BE32-E72D297353CC}">
              <c16:uniqueId val="{00000000-8B5A-4150-AA0E-66ACBD8BAC5E}"/>
            </c:ext>
          </c:extLst>
        </c:ser>
        <c:dLbls>
          <c:showLegendKey val="0"/>
          <c:showVal val="0"/>
          <c:showCatName val="0"/>
          <c:showSerName val="0"/>
          <c:showPercent val="0"/>
          <c:showBubbleSize val="0"/>
        </c:dLbls>
        <c:gapWidth val="182"/>
        <c:axId val="340226080"/>
        <c:axId val="340230016"/>
      </c:barChart>
      <c:dateAx>
        <c:axId val="3402260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30016"/>
        <c:crosses val="autoZero"/>
        <c:auto val="1"/>
        <c:lblOffset val="100"/>
        <c:baseTimeUnit val="days"/>
      </c:dateAx>
      <c:valAx>
        <c:axId val="3402300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2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21909</c:v>
                </c:pt>
                <c:pt idx="1">
                  <c:v>19343</c:v>
                </c:pt>
                <c:pt idx="2">
                  <c:v>17509</c:v>
                </c:pt>
                <c:pt idx="3">
                  <c:v>12288</c:v>
                </c:pt>
                <c:pt idx="4">
                  <c:v>14974</c:v>
                </c:pt>
              </c:numCache>
            </c:numRef>
          </c:val>
          <c:extLst>
            <c:ext xmlns:c16="http://schemas.microsoft.com/office/drawing/2014/chart" uri="{C3380CC4-5D6E-409C-BE32-E72D297353CC}">
              <c16:uniqueId val="{00000000-14FB-4BE8-AC5B-83286BDC4E8B}"/>
            </c:ext>
          </c:extLst>
        </c:ser>
        <c:ser>
          <c:idx val="1"/>
          <c:order val="1"/>
          <c:tx>
            <c:strRef>
              <c:f>Sheet1!$C$1</c:f>
              <c:strCache>
                <c:ptCount val="1"/>
                <c:pt idx="0">
                  <c:v>Paid</c:v>
                </c:pt>
              </c:strCache>
            </c:strRef>
          </c:tx>
          <c:spPr>
            <a:solidFill>
              <a:schemeClr val="accent2"/>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Sheet1!$C$2:$C$6</c:f>
              <c:numCache>
                <c:formatCode>General</c:formatCode>
                <c:ptCount val="5"/>
                <c:pt idx="0">
                  <c:v>242306</c:v>
                </c:pt>
                <c:pt idx="1">
                  <c:v>269562</c:v>
                </c:pt>
                <c:pt idx="2">
                  <c:v>421411</c:v>
                </c:pt>
                <c:pt idx="3">
                  <c:v>207518</c:v>
                </c:pt>
                <c:pt idx="4">
                  <c:v>110735</c:v>
                </c:pt>
              </c:numCache>
            </c:numRef>
          </c:val>
          <c:extLst>
            <c:ext xmlns:c16="http://schemas.microsoft.com/office/drawing/2014/chart" uri="{C3380CC4-5D6E-409C-BE32-E72D297353CC}">
              <c16:uniqueId val="{00000001-14FB-4BE8-AC5B-83286BDC4E8B}"/>
            </c:ext>
          </c:extLst>
        </c:ser>
        <c:dLbls>
          <c:showLegendKey val="0"/>
          <c:showVal val="0"/>
          <c:showCatName val="0"/>
          <c:showSerName val="0"/>
          <c:showPercent val="0"/>
          <c:showBubbleSize val="0"/>
        </c:dLbls>
        <c:gapWidth val="182"/>
        <c:axId val="341066704"/>
        <c:axId val="341069000"/>
      </c:barChart>
      <c:dateAx>
        <c:axId val="3410667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69000"/>
        <c:crosses val="autoZero"/>
        <c:auto val="1"/>
        <c:lblOffset val="100"/>
        <c:baseTimeUnit val="days"/>
      </c:dateAx>
      <c:valAx>
        <c:axId val="3410690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6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266743</c:v>
                </c:pt>
                <c:pt idx="1">
                  <c:v>309482</c:v>
                </c:pt>
                <c:pt idx="2">
                  <c:v>464955</c:v>
                </c:pt>
                <c:pt idx="3">
                  <c:v>251158</c:v>
                </c:pt>
                <c:pt idx="4">
                  <c:v>132621</c:v>
                </c:pt>
              </c:numCache>
            </c:numRef>
          </c:val>
          <c:extLst>
            <c:ext xmlns:c16="http://schemas.microsoft.com/office/drawing/2014/chart" uri="{C3380CC4-5D6E-409C-BE32-E72D297353CC}">
              <c16:uniqueId val="{00000000-64BA-4B9E-B4EA-A3BDD1387133}"/>
            </c:ext>
          </c:extLst>
        </c:ser>
        <c:dLbls>
          <c:showLegendKey val="0"/>
          <c:showVal val="0"/>
          <c:showCatName val="0"/>
          <c:showSerName val="0"/>
          <c:showPercent val="0"/>
          <c:showBubbleSize val="0"/>
        </c:dLbls>
        <c:gapWidth val="182"/>
        <c:axId val="338549232"/>
        <c:axId val="338548576"/>
      </c:barChart>
      <c:dateAx>
        <c:axId val="3385492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48576"/>
        <c:crosses val="autoZero"/>
        <c:auto val="1"/>
        <c:lblOffset val="100"/>
        <c:baseTimeUnit val="days"/>
      </c:dateAx>
      <c:valAx>
        <c:axId val="3385485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4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45124</c:v>
                </c:pt>
                <c:pt idx="1">
                  <c:v>45697</c:v>
                </c:pt>
                <c:pt idx="2">
                  <c:v>46370</c:v>
                </c:pt>
                <c:pt idx="3">
                  <c:v>47111</c:v>
                </c:pt>
                <c:pt idx="4">
                  <c:v>48614</c:v>
                </c:pt>
              </c:numCache>
            </c:numRef>
          </c:val>
          <c:extLst>
            <c:ext xmlns:c16="http://schemas.microsoft.com/office/drawing/2014/chart" uri="{C3380CC4-5D6E-409C-BE32-E72D297353CC}">
              <c16:uniqueId val="{00000000-0A4F-49E3-9712-7335630780DA}"/>
            </c:ext>
          </c:extLst>
        </c:ser>
        <c:dLbls>
          <c:showLegendKey val="0"/>
          <c:showVal val="0"/>
          <c:showCatName val="0"/>
          <c:showSerName val="0"/>
          <c:showPercent val="0"/>
          <c:showBubbleSize val="0"/>
        </c:dLbls>
        <c:gapWidth val="182"/>
        <c:axId val="220828296"/>
        <c:axId val="227896744"/>
      </c:barChart>
      <c:dateAx>
        <c:axId val="22082829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896744"/>
        <c:crosses val="autoZero"/>
        <c:auto val="1"/>
        <c:lblOffset val="100"/>
        <c:baseTimeUnit val="days"/>
      </c:dateAx>
      <c:valAx>
        <c:axId val="2278967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82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571</c:v>
                </c:pt>
                <c:pt idx="1">
                  <c:v>573</c:v>
                </c:pt>
                <c:pt idx="2">
                  <c:v>673</c:v>
                </c:pt>
                <c:pt idx="3">
                  <c:v>741</c:v>
                </c:pt>
                <c:pt idx="4">
                  <c:v>1503</c:v>
                </c:pt>
              </c:numCache>
            </c:numRef>
          </c:val>
          <c:extLst>
            <c:ext xmlns:c16="http://schemas.microsoft.com/office/drawing/2014/chart" uri="{C3380CC4-5D6E-409C-BE32-E72D297353CC}">
              <c16:uniqueId val="{00000000-FFB0-4EDB-A5DA-E3814855300B}"/>
            </c:ext>
          </c:extLst>
        </c:ser>
        <c:dLbls>
          <c:showLegendKey val="0"/>
          <c:showVal val="0"/>
          <c:showCatName val="0"/>
          <c:showSerName val="0"/>
          <c:showPercent val="0"/>
          <c:showBubbleSize val="0"/>
        </c:dLbls>
        <c:gapWidth val="182"/>
        <c:axId val="227889856"/>
        <c:axId val="227894120"/>
      </c:barChart>
      <c:dateAx>
        <c:axId val="2278898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894120"/>
        <c:crosses val="autoZero"/>
        <c:auto val="1"/>
        <c:lblOffset val="100"/>
        <c:baseTimeUnit val="days"/>
      </c:dateAx>
      <c:valAx>
        <c:axId val="227894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88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48572</c:v>
                </c:pt>
                <c:pt idx="1">
                  <c:v>42449</c:v>
                </c:pt>
                <c:pt idx="2">
                  <c:v>40503</c:v>
                </c:pt>
                <c:pt idx="3">
                  <c:v>48677</c:v>
                </c:pt>
                <c:pt idx="4">
                  <c:v>66161</c:v>
                </c:pt>
              </c:numCache>
            </c:numRef>
          </c:val>
          <c:extLst>
            <c:ext xmlns:c16="http://schemas.microsoft.com/office/drawing/2014/chart" uri="{C3380CC4-5D6E-409C-BE32-E72D297353CC}">
              <c16:uniqueId val="{00000000-F468-4284-A2FB-DD8894A3DCBF}"/>
            </c:ext>
          </c:extLst>
        </c:ser>
        <c:dLbls>
          <c:showLegendKey val="0"/>
          <c:showVal val="0"/>
          <c:showCatName val="0"/>
          <c:showSerName val="0"/>
          <c:showPercent val="0"/>
          <c:showBubbleSize val="0"/>
        </c:dLbls>
        <c:gapWidth val="182"/>
        <c:axId val="227890512"/>
        <c:axId val="227895104"/>
      </c:barChart>
      <c:dateAx>
        <c:axId val="2278905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895104"/>
        <c:crosses val="autoZero"/>
        <c:auto val="1"/>
        <c:lblOffset val="100"/>
        <c:baseTimeUnit val="days"/>
      </c:dateAx>
      <c:valAx>
        <c:axId val="2278951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89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6D4-4FDC-8AD1-43665B33BFCD}"/>
            </c:ext>
          </c:extLst>
        </c:ser>
        <c:ser>
          <c:idx val="1"/>
          <c:order val="1"/>
          <c:tx>
            <c:strRef>
              <c:f>Sheet1!$C$1</c:f>
              <c:strCache>
                <c:ptCount val="1"/>
                <c:pt idx="0">
                  <c:v>Twitter</c:v>
                </c:pt>
              </c:strCache>
            </c:strRef>
          </c:tx>
          <c:spPr>
            <a:solidFill>
              <a:schemeClr val="accent2"/>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16D4-4FDC-8AD1-43665B33BFCD}"/>
            </c:ext>
          </c:extLst>
        </c:ser>
        <c:ser>
          <c:idx val="2"/>
          <c:order val="2"/>
          <c:tx>
            <c:strRef>
              <c:f>Sheet1!$D$1</c:f>
              <c:strCache>
                <c:ptCount val="1"/>
                <c:pt idx="0">
                  <c:v>YouTube</c:v>
                </c:pt>
              </c:strCache>
            </c:strRef>
          </c:tx>
          <c:spPr>
            <a:solidFill>
              <a:schemeClr val="accent3"/>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16D4-4FDC-8AD1-43665B33BFCD}"/>
            </c:ext>
          </c:extLst>
        </c:ser>
        <c:ser>
          <c:idx val="3"/>
          <c:order val="3"/>
          <c:tx>
            <c:strRef>
              <c:f>Sheet1!$E$1</c:f>
              <c:strCache>
                <c:ptCount val="1"/>
                <c:pt idx="0">
                  <c:v>Google+</c:v>
                </c:pt>
              </c:strCache>
            </c:strRef>
          </c:tx>
          <c:spPr>
            <a:solidFill>
              <a:schemeClr val="accent4"/>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16D4-4FDC-8AD1-43665B33BFCD}"/>
            </c:ext>
          </c:extLst>
        </c:ser>
        <c:ser>
          <c:idx val="4"/>
          <c:order val="4"/>
          <c:tx>
            <c:strRef>
              <c:f>Sheet1!$F$1</c:f>
              <c:strCache>
                <c:ptCount val="1"/>
                <c:pt idx="0">
                  <c:v>LinkedIn</c:v>
                </c:pt>
              </c:strCache>
            </c:strRef>
          </c:tx>
          <c:spPr>
            <a:solidFill>
              <a:schemeClr val="accent5"/>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16D4-4FDC-8AD1-43665B33BFCD}"/>
            </c:ext>
          </c:extLst>
        </c:ser>
        <c:ser>
          <c:idx val="5"/>
          <c:order val="5"/>
          <c:tx>
            <c:strRef>
              <c:f>Sheet1!$G$1</c:f>
              <c:strCache>
                <c:ptCount val="1"/>
                <c:pt idx="0">
                  <c:v>Instagram</c:v>
                </c:pt>
              </c:strCache>
            </c:strRef>
          </c:tx>
          <c:spPr>
            <a:solidFill>
              <a:schemeClr val="accent6"/>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Sheet1!$G$2:$G$6</c:f>
              <c:numCache>
                <c:formatCode>General</c:formatCode>
                <c:ptCount val="5"/>
                <c:pt idx="0">
                  <c:v>33974</c:v>
                </c:pt>
                <c:pt idx="1">
                  <c:v>28376</c:v>
                </c:pt>
                <c:pt idx="2">
                  <c:v>32328</c:v>
                </c:pt>
                <c:pt idx="3">
                  <c:v>27593</c:v>
                </c:pt>
                <c:pt idx="4">
                  <c:v>28568</c:v>
                </c:pt>
              </c:numCache>
            </c:numRef>
          </c:val>
          <c:extLst>
            <c:ext xmlns:c16="http://schemas.microsoft.com/office/drawing/2014/chart" uri="{C3380CC4-5D6E-409C-BE32-E72D297353CC}">
              <c16:uniqueId val="{00000005-16D4-4FDC-8AD1-43665B33BFCD}"/>
            </c:ext>
          </c:extLst>
        </c:ser>
        <c:dLbls>
          <c:showLegendKey val="0"/>
          <c:showVal val="0"/>
          <c:showCatName val="0"/>
          <c:showSerName val="0"/>
          <c:showPercent val="0"/>
          <c:showBubbleSize val="0"/>
        </c:dLbls>
        <c:gapWidth val="182"/>
        <c:axId val="214834208"/>
        <c:axId val="214830600"/>
      </c:barChart>
      <c:dateAx>
        <c:axId val="2148342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830600"/>
        <c:crosses val="autoZero"/>
        <c:auto val="1"/>
        <c:lblOffset val="100"/>
        <c:baseTimeUnit val="days"/>
      </c:dateAx>
      <c:valAx>
        <c:axId val="2148306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83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2494</c:v>
                </c:pt>
                <c:pt idx="1">
                  <c:v>2509</c:v>
                </c:pt>
                <c:pt idx="2">
                  <c:v>2544</c:v>
                </c:pt>
                <c:pt idx="3">
                  <c:v>2588</c:v>
                </c:pt>
                <c:pt idx="4">
                  <c:v>2601</c:v>
                </c:pt>
              </c:numCache>
            </c:numRef>
          </c:val>
          <c:extLst>
            <c:ext xmlns:c16="http://schemas.microsoft.com/office/drawing/2014/chart" uri="{C3380CC4-5D6E-409C-BE32-E72D297353CC}">
              <c16:uniqueId val="{00000000-BC0D-417A-82EE-C70E1971C9D5}"/>
            </c:ext>
          </c:extLst>
        </c:ser>
        <c:dLbls>
          <c:showLegendKey val="0"/>
          <c:showVal val="0"/>
          <c:showCatName val="0"/>
          <c:showSerName val="0"/>
          <c:showPercent val="0"/>
          <c:showBubbleSize val="0"/>
        </c:dLbls>
        <c:gapWidth val="182"/>
        <c:axId val="460312152"/>
        <c:axId val="460303624"/>
      </c:barChart>
      <c:dateAx>
        <c:axId val="4603121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3624"/>
        <c:crosses val="autoZero"/>
        <c:auto val="1"/>
        <c:lblOffset val="100"/>
        <c:baseTimeUnit val="days"/>
      </c:dateAx>
      <c:valAx>
        <c:axId val="4603036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1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44</c:v>
                </c:pt>
                <c:pt idx="1">
                  <c:v>15</c:v>
                </c:pt>
                <c:pt idx="2">
                  <c:v>35</c:v>
                </c:pt>
                <c:pt idx="3">
                  <c:v>44</c:v>
                </c:pt>
                <c:pt idx="4">
                  <c:v>13</c:v>
                </c:pt>
              </c:numCache>
            </c:numRef>
          </c:val>
          <c:extLst>
            <c:ext xmlns:c16="http://schemas.microsoft.com/office/drawing/2014/chart" uri="{C3380CC4-5D6E-409C-BE32-E72D297353CC}">
              <c16:uniqueId val="{00000000-6BA6-4A27-9315-67FB4290F4EB}"/>
            </c:ext>
          </c:extLst>
        </c:ser>
        <c:dLbls>
          <c:showLegendKey val="0"/>
          <c:showVal val="0"/>
          <c:showCatName val="0"/>
          <c:showSerName val="0"/>
          <c:showPercent val="0"/>
          <c:showBubbleSize val="0"/>
        </c:dLbls>
        <c:gapWidth val="182"/>
        <c:axId val="460305264"/>
        <c:axId val="460307888"/>
      </c:barChart>
      <c:dateAx>
        <c:axId val="4603052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7888"/>
        <c:crosses val="autoZero"/>
        <c:auto val="1"/>
        <c:lblOffset val="100"/>
        <c:baseTimeUnit val="days"/>
      </c:dateAx>
      <c:valAx>
        <c:axId val="460307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475-4A96-9F4B-6BC9E22DD0D6}"/>
            </c:ext>
          </c:extLst>
        </c:ser>
        <c:ser>
          <c:idx val="1"/>
          <c:order val="1"/>
          <c:tx>
            <c:strRef>
              <c:f>Sheet1!$C$1</c:f>
              <c:strCache>
                <c:ptCount val="1"/>
                <c:pt idx="0">
                  <c:v>Twitter</c:v>
                </c:pt>
              </c:strCache>
            </c:strRef>
          </c:tx>
          <c:spPr>
            <a:solidFill>
              <a:schemeClr val="accent2"/>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Sheet1!$C$2:$C$6</c:f>
              <c:numCache>
                <c:formatCode>General</c:formatCode>
                <c:ptCount val="5"/>
                <c:pt idx="0">
                  <c:v>244</c:v>
                </c:pt>
                <c:pt idx="1">
                  <c:v>207</c:v>
                </c:pt>
                <c:pt idx="2">
                  <c:v>224</c:v>
                </c:pt>
                <c:pt idx="3">
                  <c:v>278</c:v>
                </c:pt>
                <c:pt idx="4">
                  <c:v>202</c:v>
                </c:pt>
              </c:numCache>
            </c:numRef>
          </c:val>
          <c:extLst>
            <c:ext xmlns:c16="http://schemas.microsoft.com/office/drawing/2014/chart" uri="{C3380CC4-5D6E-409C-BE32-E72D297353CC}">
              <c16:uniqueId val="{00000001-C475-4A96-9F4B-6BC9E22DD0D6}"/>
            </c:ext>
          </c:extLst>
        </c:ser>
        <c:ser>
          <c:idx val="2"/>
          <c:order val="2"/>
          <c:tx>
            <c:strRef>
              <c:f>Sheet1!$D$1</c:f>
              <c:strCache>
                <c:ptCount val="1"/>
                <c:pt idx="0">
                  <c:v>YouTube</c:v>
                </c:pt>
              </c:strCache>
            </c:strRef>
          </c:tx>
          <c:spPr>
            <a:solidFill>
              <a:schemeClr val="accent3"/>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C475-4A96-9F4B-6BC9E22DD0D6}"/>
            </c:ext>
          </c:extLst>
        </c:ser>
        <c:ser>
          <c:idx val="3"/>
          <c:order val="3"/>
          <c:tx>
            <c:strRef>
              <c:f>Sheet1!$E$1</c:f>
              <c:strCache>
                <c:ptCount val="1"/>
                <c:pt idx="0">
                  <c:v>Google+</c:v>
                </c:pt>
              </c:strCache>
            </c:strRef>
          </c:tx>
          <c:spPr>
            <a:solidFill>
              <a:schemeClr val="accent4"/>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C475-4A96-9F4B-6BC9E22DD0D6}"/>
            </c:ext>
          </c:extLst>
        </c:ser>
        <c:ser>
          <c:idx val="4"/>
          <c:order val="4"/>
          <c:tx>
            <c:strRef>
              <c:f>Sheet1!$F$1</c:f>
              <c:strCache>
                <c:ptCount val="1"/>
                <c:pt idx="0">
                  <c:v>LinkedIn</c:v>
                </c:pt>
              </c:strCache>
            </c:strRef>
          </c:tx>
          <c:spPr>
            <a:solidFill>
              <a:schemeClr val="accent5"/>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C475-4A96-9F4B-6BC9E22DD0D6}"/>
            </c:ext>
          </c:extLst>
        </c:ser>
        <c:ser>
          <c:idx val="5"/>
          <c:order val="5"/>
          <c:tx>
            <c:strRef>
              <c:f>Sheet1!$G$1</c:f>
              <c:strCache>
                <c:ptCount val="1"/>
                <c:pt idx="0">
                  <c:v>Instagram</c:v>
                </c:pt>
              </c:strCache>
            </c:strRef>
          </c:tx>
          <c:spPr>
            <a:solidFill>
              <a:schemeClr val="accent6"/>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C475-4A96-9F4B-6BC9E22DD0D6}"/>
            </c:ext>
          </c:extLst>
        </c:ser>
        <c:dLbls>
          <c:showLegendKey val="0"/>
          <c:showVal val="0"/>
          <c:showCatName val="0"/>
          <c:showSerName val="0"/>
          <c:showPercent val="0"/>
          <c:showBubbleSize val="0"/>
        </c:dLbls>
        <c:gapWidth val="182"/>
        <c:axId val="460304280"/>
        <c:axId val="460308216"/>
      </c:barChart>
      <c:dateAx>
        <c:axId val="4603042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8216"/>
        <c:crosses val="autoZero"/>
        <c:auto val="1"/>
        <c:lblOffset val="100"/>
        <c:baseTimeUnit val="days"/>
      </c:dateAx>
      <c:valAx>
        <c:axId val="4603082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Shangri-La's Le Touessrok Resort &amp; Spa, Mauritius</c:v>
                </c:pt>
              </c:strCache>
            </c:strRef>
          </c:tx>
          <c:spPr>
            <a:ln w="28575" cap="rnd">
              <a:solidFill>
                <a:schemeClr val="accent1"/>
              </a:solidFill>
              <a:round/>
            </a:ln>
            <a:effectLst/>
          </c:spPr>
          <c:marker>
            <c:symbol val="none"/>
          </c:marker>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46910</c:v>
                </c:pt>
                <c:pt idx="1">
                  <c:v>48853</c:v>
                </c:pt>
                <c:pt idx="2">
                  <c:v>50665</c:v>
                </c:pt>
                <c:pt idx="3">
                  <c:v>51681</c:v>
                </c:pt>
                <c:pt idx="4">
                  <c:v>52433</c:v>
                </c:pt>
              </c:numCache>
            </c:numRef>
          </c:val>
          <c:smooth val="0"/>
          <c:extLst>
            <c:ext xmlns:c16="http://schemas.microsoft.com/office/drawing/2014/chart" uri="{C3380CC4-5D6E-409C-BE32-E72D297353CC}">
              <c16:uniqueId val="{00000000-5B5B-4F77-B5A1-C7D4ADEC6974}"/>
            </c:ext>
          </c:extLst>
        </c:ser>
        <c:dLbls>
          <c:showLegendKey val="0"/>
          <c:showVal val="0"/>
          <c:showCatName val="0"/>
          <c:showSerName val="0"/>
          <c:showPercent val="0"/>
          <c:showBubbleSize val="0"/>
        </c:dLbls>
        <c:smooth val="0"/>
        <c:axId val="460308544"/>
        <c:axId val="460309200"/>
      </c:lineChart>
      <c:dateAx>
        <c:axId val="46030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9200"/>
        <c:crosses val="autoZero"/>
        <c:auto val="1"/>
        <c:lblOffset val="100"/>
        <c:baseTimeUnit val="days"/>
      </c:dateAx>
      <c:valAx>
        <c:axId val="46030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Shangri-La's Le Touessrok Resort &amp; Spa, Mauritius</c:v>
                </c:pt>
              </c:strCache>
            </c:strRef>
          </c:tx>
          <c:spPr>
            <a:ln w="28575" cap="rnd">
              <a:solidFill>
                <a:schemeClr val="accent1"/>
              </a:solidFill>
              <a:round/>
            </a:ln>
            <a:effectLst/>
          </c:spPr>
          <c:marker>
            <c:symbol val="none"/>
          </c:marker>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46910</c:v>
                </c:pt>
                <c:pt idx="1">
                  <c:v>48853</c:v>
                </c:pt>
                <c:pt idx="2">
                  <c:v>50665</c:v>
                </c:pt>
                <c:pt idx="3">
                  <c:v>51681</c:v>
                </c:pt>
                <c:pt idx="4">
                  <c:v>52433</c:v>
                </c:pt>
              </c:numCache>
            </c:numRef>
          </c:val>
          <c:smooth val="0"/>
          <c:extLst>
            <c:ext xmlns:c16="http://schemas.microsoft.com/office/drawing/2014/chart" uri="{C3380CC4-5D6E-409C-BE32-E72D297353CC}">
              <c16:uniqueId val="{00000000-AC75-4359-AD83-FA0AE060ACD9}"/>
            </c:ext>
          </c:extLst>
        </c:ser>
        <c:dLbls>
          <c:showLegendKey val="0"/>
          <c:showVal val="0"/>
          <c:showCatName val="0"/>
          <c:showSerName val="0"/>
          <c:showPercent val="0"/>
          <c:showBubbleSize val="0"/>
        </c:dLbls>
        <c:smooth val="0"/>
        <c:axId val="460301000"/>
        <c:axId val="452764544"/>
      </c:lineChart>
      <c:dateAx>
        <c:axId val="46030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764544"/>
        <c:crosses val="autoZero"/>
        <c:auto val="1"/>
        <c:lblOffset val="100"/>
        <c:baseTimeUnit val="days"/>
      </c:dateAx>
      <c:valAx>
        <c:axId val="45276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0AE6-1F87-4225-A01C-453E93DDED0B}"/>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367CE146-2763-4484-B9A8-D173405300AA}"/>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4019846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4AB70-063A-4CF5-BEDE-B7EFE42BC087}"/>
              </a:ext>
            </a:extLst>
          </p:cNvPr>
          <p:cNvSpPr>
            <a:spLocks noGrp="1"/>
          </p:cNvSpPr>
          <p:nvPr>
            <p:ph type="title"/>
          </p:nvPr>
        </p:nvSpPr>
        <p:spPr/>
        <p:txBody>
          <a:bodyPr/>
          <a:lstStyle/>
          <a:p>
            <a:r>
              <a:rPr lang="en-US"/>
              <a:t>FB Insights Fans Total (Bar Chart) | SLTR</a:t>
            </a:r>
          </a:p>
        </p:txBody>
      </p:sp>
      <p:graphicFrame>
        <p:nvGraphicFramePr>
          <p:cNvPr id="6" name="Chart Placeholder 5">
            <a:extLst>
              <a:ext uri="{FF2B5EF4-FFF2-40B4-BE49-F238E27FC236}">
                <a16:creationId xmlns:a16="http://schemas.microsoft.com/office/drawing/2014/main" id="{1DAE1BE7-018D-4804-A9AB-FCB8456C7AE7}"/>
              </a:ext>
            </a:extLst>
          </p:cNvPr>
          <p:cNvGraphicFramePr>
            <a:graphicFrameLocks noGrp="1"/>
          </p:cNvGraphicFramePr>
          <p:nvPr>
            <p:ph type="chart" sz="quarter" idx="13"/>
            <p:extLst>
              <p:ext uri="{D42A27DB-BD31-4B8C-83A1-F6EECF244321}">
                <p14:modId xmlns:p14="http://schemas.microsoft.com/office/powerpoint/2010/main" val="2210668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2E899C-6F38-402A-A182-8E6B0564BEC5}"/>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92E3A9FD-D975-45B5-89F1-70C8EC5DBF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0371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BD1B6-8861-47D1-BF89-581F1A079718}"/>
              </a:ext>
            </a:extLst>
          </p:cNvPr>
          <p:cNvSpPr>
            <a:spLocks noGrp="1"/>
          </p:cNvSpPr>
          <p:nvPr>
            <p:ph type="title"/>
          </p:nvPr>
        </p:nvSpPr>
        <p:spPr/>
        <p:txBody>
          <a:bodyPr/>
          <a:lstStyle/>
          <a:p>
            <a:r>
              <a:rPr lang="en-US"/>
              <a:t>FB Fans Change (Bar Chart) | SLTR</a:t>
            </a:r>
          </a:p>
        </p:txBody>
      </p:sp>
      <p:graphicFrame>
        <p:nvGraphicFramePr>
          <p:cNvPr id="6" name="Chart Placeholder 5">
            <a:extLst>
              <a:ext uri="{FF2B5EF4-FFF2-40B4-BE49-F238E27FC236}">
                <a16:creationId xmlns:a16="http://schemas.microsoft.com/office/drawing/2014/main" id="{6005EF33-4546-4AD3-8D13-CB078DEB3F5D}"/>
              </a:ext>
            </a:extLst>
          </p:cNvPr>
          <p:cNvGraphicFramePr>
            <a:graphicFrameLocks noGrp="1"/>
          </p:cNvGraphicFramePr>
          <p:nvPr>
            <p:ph type="chart" sz="quarter" idx="13"/>
            <p:extLst>
              <p:ext uri="{D42A27DB-BD31-4B8C-83A1-F6EECF244321}">
                <p14:modId xmlns:p14="http://schemas.microsoft.com/office/powerpoint/2010/main" val="2067185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8912EE-1137-4306-A69A-5AE595873FA1}"/>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717B5B2F-3AB7-42C6-9C12-9B07DF7A61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991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F041-1AA6-4E22-866F-35CBEDF01D9C}"/>
              </a:ext>
            </a:extLst>
          </p:cNvPr>
          <p:cNvSpPr>
            <a:spLocks noGrp="1"/>
          </p:cNvSpPr>
          <p:nvPr>
            <p:ph type="title"/>
          </p:nvPr>
        </p:nvSpPr>
        <p:spPr/>
        <p:txBody>
          <a:bodyPr/>
          <a:lstStyle/>
          <a:p>
            <a:r>
              <a:rPr lang="en-US"/>
              <a:t>FB Reach (Bar Chart) | SLTR</a:t>
            </a:r>
          </a:p>
        </p:txBody>
      </p:sp>
      <p:graphicFrame>
        <p:nvGraphicFramePr>
          <p:cNvPr id="6" name="Chart Placeholder 5">
            <a:extLst>
              <a:ext uri="{FF2B5EF4-FFF2-40B4-BE49-F238E27FC236}">
                <a16:creationId xmlns:a16="http://schemas.microsoft.com/office/drawing/2014/main" id="{21B1D17E-A88E-45C6-9E1E-68E0FB5476CD}"/>
              </a:ext>
            </a:extLst>
          </p:cNvPr>
          <p:cNvGraphicFramePr>
            <a:graphicFrameLocks noGrp="1"/>
          </p:cNvGraphicFramePr>
          <p:nvPr>
            <p:ph type="chart" sz="quarter" idx="13"/>
            <p:extLst>
              <p:ext uri="{D42A27DB-BD31-4B8C-83A1-F6EECF244321}">
                <p14:modId xmlns:p14="http://schemas.microsoft.com/office/powerpoint/2010/main" val="3730097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1BC6DB-5D9C-45DD-8BEE-20C2041FCC7D}"/>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615178F2-66A5-4345-8834-C202753330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9745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760AB-A64C-4C03-BB13-C5B22634272D}"/>
              </a:ext>
            </a:extLst>
          </p:cNvPr>
          <p:cNvSpPr>
            <a:spLocks noGrp="1"/>
          </p:cNvSpPr>
          <p:nvPr>
            <p:ph type="title"/>
          </p:nvPr>
        </p:nvSpPr>
        <p:spPr/>
        <p:txBody>
          <a:bodyPr/>
          <a:lstStyle/>
          <a:p>
            <a:r>
              <a:rPr lang="en-US"/>
              <a:t>FB Total Interactions (Bar Chart) | SLTR</a:t>
            </a:r>
          </a:p>
        </p:txBody>
      </p:sp>
      <p:graphicFrame>
        <p:nvGraphicFramePr>
          <p:cNvPr id="6" name="Chart Placeholder 5">
            <a:extLst>
              <a:ext uri="{FF2B5EF4-FFF2-40B4-BE49-F238E27FC236}">
                <a16:creationId xmlns:a16="http://schemas.microsoft.com/office/drawing/2014/main" id="{FCEC3B55-9924-4531-9D23-D9547CA7F6C4}"/>
              </a:ext>
            </a:extLst>
          </p:cNvPr>
          <p:cNvGraphicFramePr>
            <a:graphicFrameLocks noGrp="1"/>
          </p:cNvGraphicFramePr>
          <p:nvPr>
            <p:ph type="chart" sz="quarter" idx="13"/>
            <p:extLst>
              <p:ext uri="{D42A27DB-BD31-4B8C-83A1-F6EECF244321}">
                <p14:modId xmlns:p14="http://schemas.microsoft.com/office/powerpoint/2010/main" val="2857036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D0ACFA-9FC0-44BF-BB5D-FE438E711FE3}"/>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F9B7F420-EE73-41FA-8C99-9724D7CE70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3144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A866F-7A23-4F59-ACAE-D626A3825E9E}"/>
              </a:ext>
            </a:extLst>
          </p:cNvPr>
          <p:cNvSpPr>
            <a:spLocks noGrp="1"/>
          </p:cNvSpPr>
          <p:nvPr>
            <p:ph type="title"/>
          </p:nvPr>
        </p:nvSpPr>
        <p:spPr/>
        <p:txBody>
          <a:bodyPr/>
          <a:lstStyle/>
          <a:p>
            <a:r>
              <a:rPr lang="en-US"/>
              <a:t>FB Organic Vs Paid Reach (Bar Chart) | SLTR</a:t>
            </a:r>
          </a:p>
        </p:txBody>
      </p:sp>
      <p:graphicFrame>
        <p:nvGraphicFramePr>
          <p:cNvPr id="6" name="Chart Placeholder 5">
            <a:extLst>
              <a:ext uri="{FF2B5EF4-FFF2-40B4-BE49-F238E27FC236}">
                <a16:creationId xmlns:a16="http://schemas.microsoft.com/office/drawing/2014/main" id="{DACC1AA5-0698-42ED-8FB4-2B4555A1DA4E}"/>
              </a:ext>
            </a:extLst>
          </p:cNvPr>
          <p:cNvGraphicFramePr>
            <a:graphicFrameLocks noGrp="1"/>
          </p:cNvGraphicFramePr>
          <p:nvPr>
            <p:ph type="chart" sz="quarter" idx="13"/>
            <p:extLst>
              <p:ext uri="{D42A27DB-BD31-4B8C-83A1-F6EECF244321}">
                <p14:modId xmlns:p14="http://schemas.microsoft.com/office/powerpoint/2010/main" val="1765880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3C5063-28E8-40E1-BD32-8A307444A25F}"/>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E2D6DBE5-FD91-4CDB-8AEB-5D45FB0BD6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341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7560D-C89C-423D-82A1-A141B3E80218}"/>
              </a:ext>
            </a:extLst>
          </p:cNvPr>
          <p:cNvSpPr>
            <a:spLocks noGrp="1"/>
          </p:cNvSpPr>
          <p:nvPr>
            <p:ph type="title"/>
          </p:nvPr>
        </p:nvSpPr>
        <p:spPr/>
        <p:txBody>
          <a:bodyPr/>
          <a:lstStyle/>
          <a:p>
            <a:r>
              <a:rPr lang="en-US"/>
              <a:t>FB Post Reach (Bar Chart) | SLTR</a:t>
            </a:r>
          </a:p>
        </p:txBody>
      </p:sp>
      <p:graphicFrame>
        <p:nvGraphicFramePr>
          <p:cNvPr id="6" name="Chart Placeholder 5">
            <a:extLst>
              <a:ext uri="{FF2B5EF4-FFF2-40B4-BE49-F238E27FC236}">
                <a16:creationId xmlns:a16="http://schemas.microsoft.com/office/drawing/2014/main" id="{E51DB844-0C8E-4260-B705-723776F5E469}"/>
              </a:ext>
            </a:extLst>
          </p:cNvPr>
          <p:cNvGraphicFramePr>
            <a:graphicFrameLocks noGrp="1"/>
          </p:cNvGraphicFramePr>
          <p:nvPr>
            <p:ph type="chart" sz="quarter" idx="13"/>
            <p:extLst>
              <p:ext uri="{D42A27DB-BD31-4B8C-83A1-F6EECF244321}">
                <p14:modId xmlns:p14="http://schemas.microsoft.com/office/powerpoint/2010/main" val="796708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4B66E-749D-4E44-849F-E7737D6B4E3C}"/>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52A47D16-1FA4-4BAF-825D-BAFB06092D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714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D0137-A04B-46CB-A70F-F2DAFF99E5FA}"/>
              </a:ext>
            </a:extLst>
          </p:cNvPr>
          <p:cNvSpPr>
            <a:spLocks noGrp="1"/>
          </p:cNvSpPr>
          <p:nvPr>
            <p:ph type="title"/>
          </p:nvPr>
        </p:nvSpPr>
        <p:spPr/>
        <p:txBody>
          <a:bodyPr/>
          <a:lstStyle/>
          <a:p>
            <a:r>
              <a:rPr lang="en-US"/>
              <a:t>FB Own Posts Table with views | SLTR - 1 of 15</a:t>
            </a:r>
          </a:p>
        </p:txBody>
      </p:sp>
      <p:graphicFrame>
        <p:nvGraphicFramePr>
          <p:cNvPr id="5" name="Table Placeholder 4">
            <a:extLst>
              <a:ext uri="{FF2B5EF4-FFF2-40B4-BE49-F238E27FC236}">
                <a16:creationId xmlns:a16="http://schemas.microsoft.com/office/drawing/2014/main" id="{86558112-306B-42AC-B731-36874F965F0B}"/>
              </a:ext>
            </a:extLst>
          </p:cNvPr>
          <p:cNvGraphicFramePr>
            <a:graphicFrameLocks noGrp="1"/>
          </p:cNvGraphicFramePr>
          <p:nvPr>
            <p:ph type="tbl" sz="quarter" idx="13"/>
            <p:extLst>
              <p:ext uri="{D42A27DB-BD31-4B8C-83A1-F6EECF244321}">
                <p14:modId xmlns:p14="http://schemas.microsoft.com/office/powerpoint/2010/main" val="498742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08784915"/>
                    </a:ext>
                  </a:extLst>
                </a:gridCol>
                <a:gridCol w="576072">
                  <a:extLst>
                    <a:ext uri="{9D8B030D-6E8A-4147-A177-3AD203B41FA5}">
                      <a16:colId xmlns:a16="http://schemas.microsoft.com/office/drawing/2014/main" val="2737797455"/>
                    </a:ext>
                  </a:extLst>
                </a:gridCol>
                <a:gridCol w="576072">
                  <a:extLst>
                    <a:ext uri="{9D8B030D-6E8A-4147-A177-3AD203B41FA5}">
                      <a16:colId xmlns:a16="http://schemas.microsoft.com/office/drawing/2014/main" val="2257149994"/>
                    </a:ext>
                  </a:extLst>
                </a:gridCol>
                <a:gridCol w="576072">
                  <a:extLst>
                    <a:ext uri="{9D8B030D-6E8A-4147-A177-3AD203B41FA5}">
                      <a16:colId xmlns:a16="http://schemas.microsoft.com/office/drawing/2014/main" val="1979441602"/>
                    </a:ext>
                  </a:extLst>
                </a:gridCol>
                <a:gridCol w="576072">
                  <a:extLst>
                    <a:ext uri="{9D8B030D-6E8A-4147-A177-3AD203B41FA5}">
                      <a16:colId xmlns:a16="http://schemas.microsoft.com/office/drawing/2014/main" val="3027438322"/>
                    </a:ext>
                  </a:extLst>
                </a:gridCol>
                <a:gridCol w="576072">
                  <a:extLst>
                    <a:ext uri="{9D8B030D-6E8A-4147-A177-3AD203B41FA5}">
                      <a16:colId xmlns:a16="http://schemas.microsoft.com/office/drawing/2014/main" val="4237113459"/>
                    </a:ext>
                  </a:extLst>
                </a:gridCol>
                <a:gridCol w="576072">
                  <a:extLst>
                    <a:ext uri="{9D8B030D-6E8A-4147-A177-3AD203B41FA5}">
                      <a16:colId xmlns:a16="http://schemas.microsoft.com/office/drawing/2014/main" val="4195170920"/>
                    </a:ext>
                  </a:extLst>
                </a:gridCol>
                <a:gridCol w="576072">
                  <a:extLst>
                    <a:ext uri="{9D8B030D-6E8A-4147-A177-3AD203B41FA5}">
                      <a16:colId xmlns:a16="http://schemas.microsoft.com/office/drawing/2014/main" val="4023394306"/>
                    </a:ext>
                  </a:extLst>
                </a:gridCol>
                <a:gridCol w="576072">
                  <a:extLst>
                    <a:ext uri="{9D8B030D-6E8A-4147-A177-3AD203B41FA5}">
                      <a16:colId xmlns:a16="http://schemas.microsoft.com/office/drawing/2014/main" val="3680680489"/>
                    </a:ext>
                  </a:extLst>
                </a:gridCol>
                <a:gridCol w="576072">
                  <a:extLst>
                    <a:ext uri="{9D8B030D-6E8A-4147-A177-3AD203B41FA5}">
                      <a16:colId xmlns:a16="http://schemas.microsoft.com/office/drawing/2014/main" val="3088681677"/>
                    </a:ext>
                  </a:extLst>
                </a:gridCol>
                <a:gridCol w="576072">
                  <a:extLst>
                    <a:ext uri="{9D8B030D-6E8A-4147-A177-3AD203B41FA5}">
                      <a16:colId xmlns:a16="http://schemas.microsoft.com/office/drawing/2014/main" val="1554213612"/>
                    </a:ext>
                  </a:extLst>
                </a:gridCol>
                <a:gridCol w="658368">
                  <a:extLst>
                    <a:ext uri="{9D8B030D-6E8A-4147-A177-3AD203B41FA5}">
                      <a16:colId xmlns:a16="http://schemas.microsoft.com/office/drawing/2014/main" val="1513882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341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- 2018-05-09 13:24:38 </a:t>
                      </a:r>
                      <a:r>
                        <a:rPr kumimoji="0" lang="en-US" sz="1000" b="0" i="0" u="none" strike="noStrike" kern="1200" cap="none" spc="0" normalizeH="0" baseline="0" noProof="0">
                          <a:ln>
                            <a:noFill/>
                          </a:ln>
                          <a:solidFill>
                            <a:prstClr val="black"/>
                          </a:solidFill>
                          <a:effectLst/>
                          <a:uLnTx/>
                          <a:uFillTx/>
                          <a:latin typeface="+mn-lt"/>
                          <a:ea typeface="+mn-ea"/>
                          <a:cs typeface="+mn-cs"/>
                        </a:rPr>
                        <a:t> 
 Stay over any time before 26th May AND experience The Test Kitchen Mauritius, at special local rates. 
A Deluxe Ocean View Room, award winning cuisine and breakfast for 2, from Rs. 16,000. 
For info or booking, call 402 7400 or email reservations.sltr@shangri-la.com quoting PLOCALTTK2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6976529"/>
                  </a:ext>
                </a:extLst>
              </a:tr>
            </a:tbl>
          </a:graphicData>
        </a:graphic>
      </p:graphicFrame>
      <p:sp>
        <p:nvSpPr>
          <p:cNvPr id="4" name="Text Placeholder 3">
            <a:extLst>
              <a:ext uri="{FF2B5EF4-FFF2-40B4-BE49-F238E27FC236}">
                <a16:creationId xmlns:a16="http://schemas.microsoft.com/office/drawing/2014/main" id="{1140FCB3-B88D-4A4A-ACA1-AD83375DB06E}"/>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763030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0D304-579F-4D7A-A5A7-4A00A706930F}"/>
              </a:ext>
            </a:extLst>
          </p:cNvPr>
          <p:cNvSpPr>
            <a:spLocks noGrp="1"/>
          </p:cNvSpPr>
          <p:nvPr>
            <p:ph type="title"/>
          </p:nvPr>
        </p:nvSpPr>
        <p:spPr/>
        <p:txBody>
          <a:bodyPr/>
          <a:lstStyle/>
          <a:p>
            <a:r>
              <a:rPr lang="en-US"/>
              <a:t>FB Own Posts Table with views | SLTR - 2 of 15</a:t>
            </a:r>
          </a:p>
        </p:txBody>
      </p:sp>
      <p:graphicFrame>
        <p:nvGraphicFramePr>
          <p:cNvPr id="5" name="Table Placeholder 4">
            <a:extLst>
              <a:ext uri="{FF2B5EF4-FFF2-40B4-BE49-F238E27FC236}">
                <a16:creationId xmlns:a16="http://schemas.microsoft.com/office/drawing/2014/main" id="{68627F3D-2457-481D-9477-3D286B2B076B}"/>
              </a:ext>
            </a:extLst>
          </p:cNvPr>
          <p:cNvGraphicFramePr>
            <a:graphicFrameLocks noGrp="1"/>
          </p:cNvGraphicFramePr>
          <p:nvPr>
            <p:ph type="tbl" sz="quarter" idx="13"/>
            <p:extLst>
              <p:ext uri="{D42A27DB-BD31-4B8C-83A1-F6EECF244321}">
                <p14:modId xmlns:p14="http://schemas.microsoft.com/office/powerpoint/2010/main" val="51168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6085818"/>
                    </a:ext>
                  </a:extLst>
                </a:gridCol>
                <a:gridCol w="576072">
                  <a:extLst>
                    <a:ext uri="{9D8B030D-6E8A-4147-A177-3AD203B41FA5}">
                      <a16:colId xmlns:a16="http://schemas.microsoft.com/office/drawing/2014/main" val="1870775281"/>
                    </a:ext>
                  </a:extLst>
                </a:gridCol>
                <a:gridCol w="576072">
                  <a:extLst>
                    <a:ext uri="{9D8B030D-6E8A-4147-A177-3AD203B41FA5}">
                      <a16:colId xmlns:a16="http://schemas.microsoft.com/office/drawing/2014/main" val="674837693"/>
                    </a:ext>
                  </a:extLst>
                </a:gridCol>
                <a:gridCol w="576072">
                  <a:extLst>
                    <a:ext uri="{9D8B030D-6E8A-4147-A177-3AD203B41FA5}">
                      <a16:colId xmlns:a16="http://schemas.microsoft.com/office/drawing/2014/main" val="4083893357"/>
                    </a:ext>
                  </a:extLst>
                </a:gridCol>
                <a:gridCol w="576072">
                  <a:extLst>
                    <a:ext uri="{9D8B030D-6E8A-4147-A177-3AD203B41FA5}">
                      <a16:colId xmlns:a16="http://schemas.microsoft.com/office/drawing/2014/main" val="1218473563"/>
                    </a:ext>
                  </a:extLst>
                </a:gridCol>
                <a:gridCol w="576072">
                  <a:extLst>
                    <a:ext uri="{9D8B030D-6E8A-4147-A177-3AD203B41FA5}">
                      <a16:colId xmlns:a16="http://schemas.microsoft.com/office/drawing/2014/main" val="1227025384"/>
                    </a:ext>
                  </a:extLst>
                </a:gridCol>
                <a:gridCol w="576072">
                  <a:extLst>
                    <a:ext uri="{9D8B030D-6E8A-4147-A177-3AD203B41FA5}">
                      <a16:colId xmlns:a16="http://schemas.microsoft.com/office/drawing/2014/main" val="137879183"/>
                    </a:ext>
                  </a:extLst>
                </a:gridCol>
                <a:gridCol w="576072">
                  <a:extLst>
                    <a:ext uri="{9D8B030D-6E8A-4147-A177-3AD203B41FA5}">
                      <a16:colId xmlns:a16="http://schemas.microsoft.com/office/drawing/2014/main" val="2450594410"/>
                    </a:ext>
                  </a:extLst>
                </a:gridCol>
                <a:gridCol w="576072">
                  <a:extLst>
                    <a:ext uri="{9D8B030D-6E8A-4147-A177-3AD203B41FA5}">
                      <a16:colId xmlns:a16="http://schemas.microsoft.com/office/drawing/2014/main" val="2274313419"/>
                    </a:ext>
                  </a:extLst>
                </a:gridCol>
                <a:gridCol w="576072">
                  <a:extLst>
                    <a:ext uri="{9D8B030D-6E8A-4147-A177-3AD203B41FA5}">
                      <a16:colId xmlns:a16="http://schemas.microsoft.com/office/drawing/2014/main" val="3247214605"/>
                    </a:ext>
                  </a:extLst>
                </a:gridCol>
                <a:gridCol w="576072">
                  <a:extLst>
                    <a:ext uri="{9D8B030D-6E8A-4147-A177-3AD203B41FA5}">
                      <a16:colId xmlns:a16="http://schemas.microsoft.com/office/drawing/2014/main" val="3188883193"/>
                    </a:ext>
                  </a:extLst>
                </a:gridCol>
                <a:gridCol w="658368">
                  <a:extLst>
                    <a:ext uri="{9D8B030D-6E8A-4147-A177-3AD203B41FA5}">
                      <a16:colId xmlns:a16="http://schemas.microsoft.com/office/drawing/2014/main" val="4248871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923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- 2018-05-07 10:54:00 </a:t>
                      </a:r>
                      <a:r>
                        <a:rPr kumimoji="0" lang="en-US" sz="1000" b="0" i="0" u="none" strike="noStrike" kern="1200" cap="none" spc="0" normalizeH="0" baseline="0" noProof="0">
                          <a:ln>
                            <a:noFill/>
                          </a:ln>
                          <a:solidFill>
                            <a:prstClr val="black"/>
                          </a:solidFill>
                          <a:effectLst/>
                          <a:uLnTx/>
                          <a:uFillTx/>
                          <a:latin typeface="+mn-lt"/>
                          <a:ea typeface="+mn-ea"/>
                          <a:cs typeface="+mn-cs"/>
                        </a:rPr>
                        <a:t> 
 This island party is all about the SAX! 🎷 
Party the afternoon away on Ilot Mangenie to the sounds of legendary saxophonist Nick Studer, and indulge in a lavish BBQ on the beach! 
Sunday May 27th 2018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9003923"/>
                  </a:ext>
                </a:extLst>
              </a:tr>
            </a:tbl>
          </a:graphicData>
        </a:graphic>
      </p:graphicFrame>
      <p:sp>
        <p:nvSpPr>
          <p:cNvPr id="4" name="Text Placeholder 3">
            <a:extLst>
              <a:ext uri="{FF2B5EF4-FFF2-40B4-BE49-F238E27FC236}">
                <a16:creationId xmlns:a16="http://schemas.microsoft.com/office/drawing/2014/main" id="{E4DF5C35-754E-4DD3-AA0A-77B9101EA799}"/>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921214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587A7-2DDE-4B28-9C3C-2053C1521EAA}"/>
              </a:ext>
            </a:extLst>
          </p:cNvPr>
          <p:cNvSpPr>
            <a:spLocks noGrp="1"/>
          </p:cNvSpPr>
          <p:nvPr>
            <p:ph type="title"/>
          </p:nvPr>
        </p:nvSpPr>
        <p:spPr/>
        <p:txBody>
          <a:bodyPr/>
          <a:lstStyle/>
          <a:p>
            <a:r>
              <a:rPr lang="en-US"/>
              <a:t>FB Own Posts Table with views | SLTR - 3 of 15</a:t>
            </a:r>
          </a:p>
        </p:txBody>
      </p:sp>
      <p:graphicFrame>
        <p:nvGraphicFramePr>
          <p:cNvPr id="5" name="Table Placeholder 4">
            <a:extLst>
              <a:ext uri="{FF2B5EF4-FFF2-40B4-BE49-F238E27FC236}">
                <a16:creationId xmlns:a16="http://schemas.microsoft.com/office/drawing/2014/main" id="{527C5AD1-191A-4AA9-8F36-F86197198E4D}"/>
              </a:ext>
            </a:extLst>
          </p:cNvPr>
          <p:cNvGraphicFramePr>
            <a:graphicFrameLocks noGrp="1"/>
          </p:cNvGraphicFramePr>
          <p:nvPr>
            <p:ph type="tbl" sz="quarter" idx="13"/>
            <p:extLst>
              <p:ext uri="{D42A27DB-BD31-4B8C-83A1-F6EECF244321}">
                <p14:modId xmlns:p14="http://schemas.microsoft.com/office/powerpoint/2010/main" val="714674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32647660"/>
                    </a:ext>
                  </a:extLst>
                </a:gridCol>
                <a:gridCol w="576072">
                  <a:extLst>
                    <a:ext uri="{9D8B030D-6E8A-4147-A177-3AD203B41FA5}">
                      <a16:colId xmlns:a16="http://schemas.microsoft.com/office/drawing/2014/main" val="2079539473"/>
                    </a:ext>
                  </a:extLst>
                </a:gridCol>
                <a:gridCol w="576072">
                  <a:extLst>
                    <a:ext uri="{9D8B030D-6E8A-4147-A177-3AD203B41FA5}">
                      <a16:colId xmlns:a16="http://schemas.microsoft.com/office/drawing/2014/main" val="687933730"/>
                    </a:ext>
                  </a:extLst>
                </a:gridCol>
                <a:gridCol w="576072">
                  <a:extLst>
                    <a:ext uri="{9D8B030D-6E8A-4147-A177-3AD203B41FA5}">
                      <a16:colId xmlns:a16="http://schemas.microsoft.com/office/drawing/2014/main" val="1153814040"/>
                    </a:ext>
                  </a:extLst>
                </a:gridCol>
                <a:gridCol w="576072">
                  <a:extLst>
                    <a:ext uri="{9D8B030D-6E8A-4147-A177-3AD203B41FA5}">
                      <a16:colId xmlns:a16="http://schemas.microsoft.com/office/drawing/2014/main" val="322934986"/>
                    </a:ext>
                  </a:extLst>
                </a:gridCol>
                <a:gridCol w="576072">
                  <a:extLst>
                    <a:ext uri="{9D8B030D-6E8A-4147-A177-3AD203B41FA5}">
                      <a16:colId xmlns:a16="http://schemas.microsoft.com/office/drawing/2014/main" val="3238784494"/>
                    </a:ext>
                  </a:extLst>
                </a:gridCol>
                <a:gridCol w="576072">
                  <a:extLst>
                    <a:ext uri="{9D8B030D-6E8A-4147-A177-3AD203B41FA5}">
                      <a16:colId xmlns:a16="http://schemas.microsoft.com/office/drawing/2014/main" val="425002261"/>
                    </a:ext>
                  </a:extLst>
                </a:gridCol>
                <a:gridCol w="576072">
                  <a:extLst>
                    <a:ext uri="{9D8B030D-6E8A-4147-A177-3AD203B41FA5}">
                      <a16:colId xmlns:a16="http://schemas.microsoft.com/office/drawing/2014/main" val="2112420489"/>
                    </a:ext>
                  </a:extLst>
                </a:gridCol>
                <a:gridCol w="576072">
                  <a:extLst>
                    <a:ext uri="{9D8B030D-6E8A-4147-A177-3AD203B41FA5}">
                      <a16:colId xmlns:a16="http://schemas.microsoft.com/office/drawing/2014/main" val="4069853464"/>
                    </a:ext>
                  </a:extLst>
                </a:gridCol>
                <a:gridCol w="576072">
                  <a:extLst>
                    <a:ext uri="{9D8B030D-6E8A-4147-A177-3AD203B41FA5}">
                      <a16:colId xmlns:a16="http://schemas.microsoft.com/office/drawing/2014/main" val="1352530717"/>
                    </a:ext>
                  </a:extLst>
                </a:gridCol>
                <a:gridCol w="576072">
                  <a:extLst>
                    <a:ext uri="{9D8B030D-6E8A-4147-A177-3AD203B41FA5}">
                      <a16:colId xmlns:a16="http://schemas.microsoft.com/office/drawing/2014/main" val="3373230135"/>
                    </a:ext>
                  </a:extLst>
                </a:gridCol>
                <a:gridCol w="658368">
                  <a:extLst>
                    <a:ext uri="{9D8B030D-6E8A-4147-A177-3AD203B41FA5}">
                      <a16:colId xmlns:a16="http://schemas.microsoft.com/office/drawing/2014/main" val="2749593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852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- 2018-05-27 13:42:27 </a:t>
                      </a:r>
                      <a:r>
                        <a:rPr kumimoji="0" lang="en-US" sz="1000" b="0" i="0" u="none" strike="noStrike" kern="1200" cap="none" spc="0" normalizeH="0" baseline="0" noProof="0">
                          <a:ln>
                            <a:noFill/>
                          </a:ln>
                          <a:solidFill>
                            <a:prstClr val="black"/>
                          </a:solidFill>
                          <a:effectLst/>
                          <a:uLnTx/>
                          <a:uFillTx/>
                          <a:latin typeface="+mn-lt"/>
                          <a:ea typeface="+mn-ea"/>
                          <a:cs typeface="+mn-cs"/>
                        </a:rPr>
                        <a:t> 
 Enter to WIN our special 🎷 SAX-Tastic 🎷 Brunch, Bubbles &amp; Beats for 2 on June 10th, by answering this simple question: 
Which of our other legendary events did Jimmy perform at? Clue is in the picture! 
Enter below 👇 and tell us who you'd want to bring! 
402 7400 / 5259 1441 / 5255 3892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5096441"/>
                  </a:ext>
                </a:extLst>
              </a:tr>
            </a:tbl>
          </a:graphicData>
        </a:graphic>
      </p:graphicFrame>
      <p:sp>
        <p:nvSpPr>
          <p:cNvPr id="4" name="Text Placeholder 3">
            <a:extLst>
              <a:ext uri="{FF2B5EF4-FFF2-40B4-BE49-F238E27FC236}">
                <a16:creationId xmlns:a16="http://schemas.microsoft.com/office/drawing/2014/main" id="{1A7744A9-85E0-4710-ABF3-42F099E7B739}"/>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304756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C2292-1803-473F-87A8-18028CE080DD}"/>
              </a:ext>
            </a:extLst>
          </p:cNvPr>
          <p:cNvSpPr>
            <a:spLocks noGrp="1"/>
          </p:cNvSpPr>
          <p:nvPr>
            <p:ph type="title"/>
          </p:nvPr>
        </p:nvSpPr>
        <p:spPr/>
        <p:txBody>
          <a:bodyPr/>
          <a:lstStyle/>
          <a:p>
            <a:r>
              <a:rPr lang="en-US"/>
              <a:t>FB Own Posts Table with views | SLTR - 4 of 15</a:t>
            </a:r>
          </a:p>
        </p:txBody>
      </p:sp>
      <p:graphicFrame>
        <p:nvGraphicFramePr>
          <p:cNvPr id="5" name="Table Placeholder 4">
            <a:extLst>
              <a:ext uri="{FF2B5EF4-FFF2-40B4-BE49-F238E27FC236}">
                <a16:creationId xmlns:a16="http://schemas.microsoft.com/office/drawing/2014/main" id="{CA243804-82C0-4F60-A895-54D43490AEB2}"/>
              </a:ext>
            </a:extLst>
          </p:cNvPr>
          <p:cNvGraphicFramePr>
            <a:graphicFrameLocks noGrp="1"/>
          </p:cNvGraphicFramePr>
          <p:nvPr>
            <p:ph type="tbl" sz="quarter" idx="13"/>
            <p:extLst>
              <p:ext uri="{D42A27DB-BD31-4B8C-83A1-F6EECF244321}">
                <p14:modId xmlns:p14="http://schemas.microsoft.com/office/powerpoint/2010/main" val="2757749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2426698"/>
                    </a:ext>
                  </a:extLst>
                </a:gridCol>
                <a:gridCol w="576072">
                  <a:extLst>
                    <a:ext uri="{9D8B030D-6E8A-4147-A177-3AD203B41FA5}">
                      <a16:colId xmlns:a16="http://schemas.microsoft.com/office/drawing/2014/main" val="1348270563"/>
                    </a:ext>
                  </a:extLst>
                </a:gridCol>
                <a:gridCol w="576072">
                  <a:extLst>
                    <a:ext uri="{9D8B030D-6E8A-4147-A177-3AD203B41FA5}">
                      <a16:colId xmlns:a16="http://schemas.microsoft.com/office/drawing/2014/main" val="3995907461"/>
                    </a:ext>
                  </a:extLst>
                </a:gridCol>
                <a:gridCol w="576072">
                  <a:extLst>
                    <a:ext uri="{9D8B030D-6E8A-4147-A177-3AD203B41FA5}">
                      <a16:colId xmlns:a16="http://schemas.microsoft.com/office/drawing/2014/main" val="3733926351"/>
                    </a:ext>
                  </a:extLst>
                </a:gridCol>
                <a:gridCol w="576072">
                  <a:extLst>
                    <a:ext uri="{9D8B030D-6E8A-4147-A177-3AD203B41FA5}">
                      <a16:colId xmlns:a16="http://schemas.microsoft.com/office/drawing/2014/main" val="3478440512"/>
                    </a:ext>
                  </a:extLst>
                </a:gridCol>
                <a:gridCol w="576072">
                  <a:extLst>
                    <a:ext uri="{9D8B030D-6E8A-4147-A177-3AD203B41FA5}">
                      <a16:colId xmlns:a16="http://schemas.microsoft.com/office/drawing/2014/main" val="3986598985"/>
                    </a:ext>
                  </a:extLst>
                </a:gridCol>
                <a:gridCol w="576072">
                  <a:extLst>
                    <a:ext uri="{9D8B030D-6E8A-4147-A177-3AD203B41FA5}">
                      <a16:colId xmlns:a16="http://schemas.microsoft.com/office/drawing/2014/main" val="3704722237"/>
                    </a:ext>
                  </a:extLst>
                </a:gridCol>
                <a:gridCol w="576072">
                  <a:extLst>
                    <a:ext uri="{9D8B030D-6E8A-4147-A177-3AD203B41FA5}">
                      <a16:colId xmlns:a16="http://schemas.microsoft.com/office/drawing/2014/main" val="4019049359"/>
                    </a:ext>
                  </a:extLst>
                </a:gridCol>
                <a:gridCol w="576072">
                  <a:extLst>
                    <a:ext uri="{9D8B030D-6E8A-4147-A177-3AD203B41FA5}">
                      <a16:colId xmlns:a16="http://schemas.microsoft.com/office/drawing/2014/main" val="992848563"/>
                    </a:ext>
                  </a:extLst>
                </a:gridCol>
                <a:gridCol w="576072">
                  <a:extLst>
                    <a:ext uri="{9D8B030D-6E8A-4147-A177-3AD203B41FA5}">
                      <a16:colId xmlns:a16="http://schemas.microsoft.com/office/drawing/2014/main" val="3895042223"/>
                    </a:ext>
                  </a:extLst>
                </a:gridCol>
                <a:gridCol w="576072">
                  <a:extLst>
                    <a:ext uri="{9D8B030D-6E8A-4147-A177-3AD203B41FA5}">
                      <a16:colId xmlns:a16="http://schemas.microsoft.com/office/drawing/2014/main" val="1953378111"/>
                    </a:ext>
                  </a:extLst>
                </a:gridCol>
                <a:gridCol w="658368">
                  <a:extLst>
                    <a:ext uri="{9D8B030D-6E8A-4147-A177-3AD203B41FA5}">
                      <a16:colId xmlns:a16="http://schemas.microsoft.com/office/drawing/2014/main" val="3684142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640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- 2018-05-20 13:17:35 </a:t>
                      </a:r>
                      <a:r>
                        <a:rPr kumimoji="0" lang="en-US" sz="1000" b="0" i="0" u="none" strike="noStrike" kern="1200" cap="none" spc="0" normalizeH="0" baseline="0" noProof="0">
                          <a:ln>
                            <a:noFill/>
                          </a:ln>
                          <a:solidFill>
                            <a:prstClr val="black"/>
                          </a:solidFill>
                          <a:effectLst/>
                          <a:uLnTx/>
                          <a:uFillTx/>
                          <a:latin typeface="+mn-lt"/>
                          <a:ea typeface="+mn-ea"/>
                          <a:cs typeface="+mn-cs"/>
                        </a:rPr>
                        <a:t> 
 The amazing team from The Test Kitchen are only with us until 26th May! Start your evening at Republik bar, enjoying tapas and cocktails, before continuing to the beachfront restaurant, and indulging in 5 courses of culinary genius!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5813662"/>
                  </a:ext>
                </a:extLst>
              </a:tr>
            </a:tbl>
          </a:graphicData>
        </a:graphic>
      </p:graphicFrame>
      <p:sp>
        <p:nvSpPr>
          <p:cNvPr id="4" name="Text Placeholder 3">
            <a:extLst>
              <a:ext uri="{FF2B5EF4-FFF2-40B4-BE49-F238E27FC236}">
                <a16:creationId xmlns:a16="http://schemas.microsoft.com/office/drawing/2014/main" id="{480F42D9-4BEE-4854-8528-B4B1ADDB5D34}"/>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026230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0612F-BBDB-4C76-A81D-D65912BC7AA0}"/>
              </a:ext>
            </a:extLst>
          </p:cNvPr>
          <p:cNvSpPr>
            <a:spLocks noGrp="1"/>
          </p:cNvSpPr>
          <p:nvPr>
            <p:ph type="title"/>
          </p:nvPr>
        </p:nvSpPr>
        <p:spPr/>
        <p:txBody>
          <a:bodyPr/>
          <a:lstStyle/>
          <a:p>
            <a:r>
              <a:rPr lang="en-US"/>
              <a:t>FB Own Posts Table with views | SLTR - 5 of 15</a:t>
            </a:r>
          </a:p>
        </p:txBody>
      </p:sp>
      <p:graphicFrame>
        <p:nvGraphicFramePr>
          <p:cNvPr id="5" name="Table Placeholder 4">
            <a:extLst>
              <a:ext uri="{FF2B5EF4-FFF2-40B4-BE49-F238E27FC236}">
                <a16:creationId xmlns:a16="http://schemas.microsoft.com/office/drawing/2014/main" id="{EC8B05F5-EF16-4765-BBEA-EA3A86B4469E}"/>
              </a:ext>
            </a:extLst>
          </p:cNvPr>
          <p:cNvGraphicFramePr>
            <a:graphicFrameLocks noGrp="1"/>
          </p:cNvGraphicFramePr>
          <p:nvPr>
            <p:ph type="tbl" sz="quarter" idx="13"/>
            <p:extLst>
              <p:ext uri="{D42A27DB-BD31-4B8C-83A1-F6EECF244321}">
                <p14:modId xmlns:p14="http://schemas.microsoft.com/office/powerpoint/2010/main" val="1953809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7085871"/>
                    </a:ext>
                  </a:extLst>
                </a:gridCol>
                <a:gridCol w="576072">
                  <a:extLst>
                    <a:ext uri="{9D8B030D-6E8A-4147-A177-3AD203B41FA5}">
                      <a16:colId xmlns:a16="http://schemas.microsoft.com/office/drawing/2014/main" val="2354481961"/>
                    </a:ext>
                  </a:extLst>
                </a:gridCol>
                <a:gridCol w="576072">
                  <a:extLst>
                    <a:ext uri="{9D8B030D-6E8A-4147-A177-3AD203B41FA5}">
                      <a16:colId xmlns:a16="http://schemas.microsoft.com/office/drawing/2014/main" val="154508624"/>
                    </a:ext>
                  </a:extLst>
                </a:gridCol>
                <a:gridCol w="576072">
                  <a:extLst>
                    <a:ext uri="{9D8B030D-6E8A-4147-A177-3AD203B41FA5}">
                      <a16:colId xmlns:a16="http://schemas.microsoft.com/office/drawing/2014/main" val="4022512285"/>
                    </a:ext>
                  </a:extLst>
                </a:gridCol>
                <a:gridCol w="576072">
                  <a:extLst>
                    <a:ext uri="{9D8B030D-6E8A-4147-A177-3AD203B41FA5}">
                      <a16:colId xmlns:a16="http://schemas.microsoft.com/office/drawing/2014/main" val="946781713"/>
                    </a:ext>
                  </a:extLst>
                </a:gridCol>
                <a:gridCol w="576072">
                  <a:extLst>
                    <a:ext uri="{9D8B030D-6E8A-4147-A177-3AD203B41FA5}">
                      <a16:colId xmlns:a16="http://schemas.microsoft.com/office/drawing/2014/main" val="2518332843"/>
                    </a:ext>
                  </a:extLst>
                </a:gridCol>
                <a:gridCol w="576072">
                  <a:extLst>
                    <a:ext uri="{9D8B030D-6E8A-4147-A177-3AD203B41FA5}">
                      <a16:colId xmlns:a16="http://schemas.microsoft.com/office/drawing/2014/main" val="3606095851"/>
                    </a:ext>
                  </a:extLst>
                </a:gridCol>
                <a:gridCol w="576072">
                  <a:extLst>
                    <a:ext uri="{9D8B030D-6E8A-4147-A177-3AD203B41FA5}">
                      <a16:colId xmlns:a16="http://schemas.microsoft.com/office/drawing/2014/main" val="3161711084"/>
                    </a:ext>
                  </a:extLst>
                </a:gridCol>
                <a:gridCol w="576072">
                  <a:extLst>
                    <a:ext uri="{9D8B030D-6E8A-4147-A177-3AD203B41FA5}">
                      <a16:colId xmlns:a16="http://schemas.microsoft.com/office/drawing/2014/main" val="1849178685"/>
                    </a:ext>
                  </a:extLst>
                </a:gridCol>
                <a:gridCol w="576072">
                  <a:extLst>
                    <a:ext uri="{9D8B030D-6E8A-4147-A177-3AD203B41FA5}">
                      <a16:colId xmlns:a16="http://schemas.microsoft.com/office/drawing/2014/main" val="2346249658"/>
                    </a:ext>
                  </a:extLst>
                </a:gridCol>
                <a:gridCol w="576072">
                  <a:extLst>
                    <a:ext uri="{9D8B030D-6E8A-4147-A177-3AD203B41FA5}">
                      <a16:colId xmlns:a16="http://schemas.microsoft.com/office/drawing/2014/main" val="4192276479"/>
                    </a:ext>
                  </a:extLst>
                </a:gridCol>
                <a:gridCol w="658368">
                  <a:extLst>
                    <a:ext uri="{9D8B030D-6E8A-4147-A177-3AD203B41FA5}">
                      <a16:colId xmlns:a16="http://schemas.microsoft.com/office/drawing/2014/main" val="2379627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664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- 2018-05-14 11:00:02 </a:t>
                      </a:r>
                      <a:r>
                        <a:rPr kumimoji="0" lang="en-US" sz="1000" b="0" i="0" u="none" strike="noStrike" kern="1200" cap="none" spc="0" normalizeH="0" baseline="0" noProof="0">
                          <a:ln>
                            <a:noFill/>
                          </a:ln>
                          <a:solidFill>
                            <a:prstClr val="black"/>
                          </a:solidFill>
                          <a:effectLst/>
                          <a:uLnTx/>
                          <a:uFillTx/>
                          <a:latin typeface="+mn-lt"/>
                          <a:ea typeface="+mn-ea"/>
                          <a:cs typeface="+mn-cs"/>
                        </a:rPr>
                        <a:t> 
 Food, fun and fantastic music! Our next Brunch, Bubbles &amp; Beats is taking place on the SECOND Sunday - June 10th - as we welcome Jimmy Sax and his amazing saxo-music back to the resort!!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3293861"/>
                  </a:ext>
                </a:extLst>
              </a:tr>
            </a:tbl>
          </a:graphicData>
        </a:graphic>
      </p:graphicFrame>
      <p:sp>
        <p:nvSpPr>
          <p:cNvPr id="4" name="Text Placeholder 3">
            <a:extLst>
              <a:ext uri="{FF2B5EF4-FFF2-40B4-BE49-F238E27FC236}">
                <a16:creationId xmlns:a16="http://schemas.microsoft.com/office/drawing/2014/main" id="{A8E7A142-5464-4E19-B90F-944966360083}"/>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470504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35E28-D44C-4EEA-83E4-72278A60423D}"/>
              </a:ext>
            </a:extLst>
          </p:cNvPr>
          <p:cNvSpPr>
            <a:spLocks noGrp="1"/>
          </p:cNvSpPr>
          <p:nvPr>
            <p:ph type="title"/>
          </p:nvPr>
        </p:nvSpPr>
        <p:spPr/>
        <p:txBody>
          <a:bodyPr/>
          <a:lstStyle/>
          <a:p>
            <a:r>
              <a:rPr lang="en-US"/>
              <a:t>FB Own Posts Table with views | SLTR - 6 of 15</a:t>
            </a:r>
          </a:p>
        </p:txBody>
      </p:sp>
      <p:graphicFrame>
        <p:nvGraphicFramePr>
          <p:cNvPr id="5" name="Table Placeholder 4">
            <a:extLst>
              <a:ext uri="{FF2B5EF4-FFF2-40B4-BE49-F238E27FC236}">
                <a16:creationId xmlns:a16="http://schemas.microsoft.com/office/drawing/2014/main" id="{FF76E0B2-C906-49AA-B4BA-D0200C32C07B}"/>
              </a:ext>
            </a:extLst>
          </p:cNvPr>
          <p:cNvGraphicFramePr>
            <a:graphicFrameLocks noGrp="1"/>
          </p:cNvGraphicFramePr>
          <p:nvPr>
            <p:ph type="tbl" sz="quarter" idx="13"/>
            <p:extLst>
              <p:ext uri="{D42A27DB-BD31-4B8C-83A1-F6EECF244321}">
                <p14:modId xmlns:p14="http://schemas.microsoft.com/office/powerpoint/2010/main" val="18348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21394423"/>
                    </a:ext>
                  </a:extLst>
                </a:gridCol>
                <a:gridCol w="576072">
                  <a:extLst>
                    <a:ext uri="{9D8B030D-6E8A-4147-A177-3AD203B41FA5}">
                      <a16:colId xmlns:a16="http://schemas.microsoft.com/office/drawing/2014/main" val="2298901091"/>
                    </a:ext>
                  </a:extLst>
                </a:gridCol>
                <a:gridCol w="576072">
                  <a:extLst>
                    <a:ext uri="{9D8B030D-6E8A-4147-A177-3AD203B41FA5}">
                      <a16:colId xmlns:a16="http://schemas.microsoft.com/office/drawing/2014/main" val="2252976384"/>
                    </a:ext>
                  </a:extLst>
                </a:gridCol>
                <a:gridCol w="576072">
                  <a:extLst>
                    <a:ext uri="{9D8B030D-6E8A-4147-A177-3AD203B41FA5}">
                      <a16:colId xmlns:a16="http://schemas.microsoft.com/office/drawing/2014/main" val="3174872932"/>
                    </a:ext>
                  </a:extLst>
                </a:gridCol>
                <a:gridCol w="576072">
                  <a:extLst>
                    <a:ext uri="{9D8B030D-6E8A-4147-A177-3AD203B41FA5}">
                      <a16:colId xmlns:a16="http://schemas.microsoft.com/office/drawing/2014/main" val="2683177389"/>
                    </a:ext>
                  </a:extLst>
                </a:gridCol>
                <a:gridCol w="576072">
                  <a:extLst>
                    <a:ext uri="{9D8B030D-6E8A-4147-A177-3AD203B41FA5}">
                      <a16:colId xmlns:a16="http://schemas.microsoft.com/office/drawing/2014/main" val="2118672740"/>
                    </a:ext>
                  </a:extLst>
                </a:gridCol>
                <a:gridCol w="576072">
                  <a:extLst>
                    <a:ext uri="{9D8B030D-6E8A-4147-A177-3AD203B41FA5}">
                      <a16:colId xmlns:a16="http://schemas.microsoft.com/office/drawing/2014/main" val="2929993935"/>
                    </a:ext>
                  </a:extLst>
                </a:gridCol>
                <a:gridCol w="576072">
                  <a:extLst>
                    <a:ext uri="{9D8B030D-6E8A-4147-A177-3AD203B41FA5}">
                      <a16:colId xmlns:a16="http://schemas.microsoft.com/office/drawing/2014/main" val="2518899081"/>
                    </a:ext>
                  </a:extLst>
                </a:gridCol>
                <a:gridCol w="576072">
                  <a:extLst>
                    <a:ext uri="{9D8B030D-6E8A-4147-A177-3AD203B41FA5}">
                      <a16:colId xmlns:a16="http://schemas.microsoft.com/office/drawing/2014/main" val="693697061"/>
                    </a:ext>
                  </a:extLst>
                </a:gridCol>
                <a:gridCol w="576072">
                  <a:extLst>
                    <a:ext uri="{9D8B030D-6E8A-4147-A177-3AD203B41FA5}">
                      <a16:colId xmlns:a16="http://schemas.microsoft.com/office/drawing/2014/main" val="686300428"/>
                    </a:ext>
                  </a:extLst>
                </a:gridCol>
                <a:gridCol w="576072">
                  <a:extLst>
                    <a:ext uri="{9D8B030D-6E8A-4147-A177-3AD203B41FA5}">
                      <a16:colId xmlns:a16="http://schemas.microsoft.com/office/drawing/2014/main" val="765037632"/>
                    </a:ext>
                  </a:extLst>
                </a:gridCol>
                <a:gridCol w="658368">
                  <a:extLst>
                    <a:ext uri="{9D8B030D-6E8A-4147-A177-3AD203B41FA5}">
                      <a16:colId xmlns:a16="http://schemas.microsoft.com/office/drawing/2014/main" val="1258483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379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- 2018-05-16 13:18:00 </a:t>
                      </a:r>
                      <a:r>
                        <a:rPr kumimoji="0" lang="en-US" sz="1000" b="0" i="0" u="none" strike="noStrike" kern="1200" cap="none" spc="0" normalizeH="0" baseline="0" noProof="0">
                          <a:ln>
                            <a:noFill/>
                          </a:ln>
                          <a:solidFill>
                            <a:prstClr val="black"/>
                          </a:solidFill>
                          <a:effectLst/>
                          <a:uLnTx/>
                          <a:uFillTx/>
                          <a:latin typeface="+mn-lt"/>
                          <a:ea typeface="+mn-ea"/>
                          <a:cs typeface="+mn-cs"/>
                        </a:rPr>
                        <a:t> 
 Live the Mauritian DREAM, at our Sea, Sun &amp; Sax beach party with Nick Studer! 🎷 Live saxophone music, epic BBQ, and Mauritius' favourite DJs on a private island! 
27th May -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3151131"/>
                  </a:ext>
                </a:extLst>
              </a:tr>
            </a:tbl>
          </a:graphicData>
        </a:graphic>
      </p:graphicFrame>
      <p:sp>
        <p:nvSpPr>
          <p:cNvPr id="4" name="Text Placeholder 3">
            <a:extLst>
              <a:ext uri="{FF2B5EF4-FFF2-40B4-BE49-F238E27FC236}">
                <a16:creationId xmlns:a16="http://schemas.microsoft.com/office/drawing/2014/main" id="{C651EFB3-6899-4FEE-A245-DD3655F58264}"/>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664154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78B65-91B2-494D-83CC-31F0839621B8}"/>
              </a:ext>
            </a:extLst>
          </p:cNvPr>
          <p:cNvSpPr>
            <a:spLocks noGrp="1"/>
          </p:cNvSpPr>
          <p:nvPr>
            <p:ph type="title"/>
          </p:nvPr>
        </p:nvSpPr>
        <p:spPr/>
        <p:txBody>
          <a:bodyPr/>
          <a:lstStyle/>
          <a:p>
            <a:r>
              <a:rPr lang="en-US"/>
              <a:t>FB Own Posts Table with views | SLTR - 7 of 15</a:t>
            </a:r>
          </a:p>
        </p:txBody>
      </p:sp>
      <p:graphicFrame>
        <p:nvGraphicFramePr>
          <p:cNvPr id="5" name="Table Placeholder 4">
            <a:extLst>
              <a:ext uri="{FF2B5EF4-FFF2-40B4-BE49-F238E27FC236}">
                <a16:creationId xmlns:a16="http://schemas.microsoft.com/office/drawing/2014/main" id="{B46B13F2-3B3A-401F-82FF-6119F2164204}"/>
              </a:ext>
            </a:extLst>
          </p:cNvPr>
          <p:cNvGraphicFramePr>
            <a:graphicFrameLocks noGrp="1"/>
          </p:cNvGraphicFramePr>
          <p:nvPr>
            <p:ph type="tbl" sz="quarter" idx="13"/>
            <p:extLst>
              <p:ext uri="{D42A27DB-BD31-4B8C-83A1-F6EECF244321}">
                <p14:modId xmlns:p14="http://schemas.microsoft.com/office/powerpoint/2010/main" val="2784171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9292703"/>
                    </a:ext>
                  </a:extLst>
                </a:gridCol>
                <a:gridCol w="576072">
                  <a:extLst>
                    <a:ext uri="{9D8B030D-6E8A-4147-A177-3AD203B41FA5}">
                      <a16:colId xmlns:a16="http://schemas.microsoft.com/office/drawing/2014/main" val="2037704334"/>
                    </a:ext>
                  </a:extLst>
                </a:gridCol>
                <a:gridCol w="576072">
                  <a:extLst>
                    <a:ext uri="{9D8B030D-6E8A-4147-A177-3AD203B41FA5}">
                      <a16:colId xmlns:a16="http://schemas.microsoft.com/office/drawing/2014/main" val="4028277993"/>
                    </a:ext>
                  </a:extLst>
                </a:gridCol>
                <a:gridCol w="576072">
                  <a:extLst>
                    <a:ext uri="{9D8B030D-6E8A-4147-A177-3AD203B41FA5}">
                      <a16:colId xmlns:a16="http://schemas.microsoft.com/office/drawing/2014/main" val="4289466925"/>
                    </a:ext>
                  </a:extLst>
                </a:gridCol>
                <a:gridCol w="576072">
                  <a:extLst>
                    <a:ext uri="{9D8B030D-6E8A-4147-A177-3AD203B41FA5}">
                      <a16:colId xmlns:a16="http://schemas.microsoft.com/office/drawing/2014/main" val="2653592871"/>
                    </a:ext>
                  </a:extLst>
                </a:gridCol>
                <a:gridCol w="576072">
                  <a:extLst>
                    <a:ext uri="{9D8B030D-6E8A-4147-A177-3AD203B41FA5}">
                      <a16:colId xmlns:a16="http://schemas.microsoft.com/office/drawing/2014/main" val="607920025"/>
                    </a:ext>
                  </a:extLst>
                </a:gridCol>
                <a:gridCol w="576072">
                  <a:extLst>
                    <a:ext uri="{9D8B030D-6E8A-4147-A177-3AD203B41FA5}">
                      <a16:colId xmlns:a16="http://schemas.microsoft.com/office/drawing/2014/main" val="3612187468"/>
                    </a:ext>
                  </a:extLst>
                </a:gridCol>
                <a:gridCol w="576072">
                  <a:extLst>
                    <a:ext uri="{9D8B030D-6E8A-4147-A177-3AD203B41FA5}">
                      <a16:colId xmlns:a16="http://schemas.microsoft.com/office/drawing/2014/main" val="2833657605"/>
                    </a:ext>
                  </a:extLst>
                </a:gridCol>
                <a:gridCol w="576072">
                  <a:extLst>
                    <a:ext uri="{9D8B030D-6E8A-4147-A177-3AD203B41FA5}">
                      <a16:colId xmlns:a16="http://schemas.microsoft.com/office/drawing/2014/main" val="3908394083"/>
                    </a:ext>
                  </a:extLst>
                </a:gridCol>
                <a:gridCol w="576072">
                  <a:extLst>
                    <a:ext uri="{9D8B030D-6E8A-4147-A177-3AD203B41FA5}">
                      <a16:colId xmlns:a16="http://schemas.microsoft.com/office/drawing/2014/main" val="158325349"/>
                    </a:ext>
                  </a:extLst>
                </a:gridCol>
                <a:gridCol w="576072">
                  <a:extLst>
                    <a:ext uri="{9D8B030D-6E8A-4147-A177-3AD203B41FA5}">
                      <a16:colId xmlns:a16="http://schemas.microsoft.com/office/drawing/2014/main" val="2547300285"/>
                    </a:ext>
                  </a:extLst>
                </a:gridCol>
                <a:gridCol w="658368">
                  <a:extLst>
                    <a:ext uri="{9D8B030D-6E8A-4147-A177-3AD203B41FA5}">
                      <a16:colId xmlns:a16="http://schemas.microsoft.com/office/drawing/2014/main" val="2494621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3770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- 2018-05-05 18:18:18 </a:t>
                      </a:r>
                      <a:r>
                        <a:rPr kumimoji="0" lang="en-US" sz="1000" b="0" i="0" u="none" strike="noStrike" kern="1200" cap="none" spc="0" normalizeH="0" baseline="0" noProof="0">
                          <a:ln>
                            <a:noFill/>
                          </a:ln>
                          <a:solidFill>
                            <a:prstClr val="black"/>
                          </a:solidFill>
                          <a:effectLst/>
                          <a:uLnTx/>
                          <a:uFillTx/>
                          <a:latin typeface="+mn-lt"/>
                          <a:ea typeface="+mn-ea"/>
                          <a:cs typeface="+mn-cs"/>
                        </a:rPr>
                        <a:t> 
 Tonight at The Test Kitchen Mauritius we will sip De Toren wine as we dine on a wonderful 5 course meal and enjoy the new menu! 
Book for the pairing dinner at The Test Kitchen on Saturday 19th May, for beautifully selected Spioenkop wines from Elgin Valley, South Africa! 
52591441 / 5255 3892 / 4027400 / restaurant-reservations.sltr@shangri-la.com
Bacchanale Ltd Mauritius Tourism air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58796834"/>
                  </a:ext>
                </a:extLst>
              </a:tr>
            </a:tbl>
          </a:graphicData>
        </a:graphic>
      </p:graphicFrame>
      <p:sp>
        <p:nvSpPr>
          <p:cNvPr id="4" name="Text Placeholder 3">
            <a:extLst>
              <a:ext uri="{FF2B5EF4-FFF2-40B4-BE49-F238E27FC236}">
                <a16:creationId xmlns:a16="http://schemas.microsoft.com/office/drawing/2014/main" id="{3943F043-7B43-42AF-95E1-0A17669F94A5}"/>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3258626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53884-F987-4B6E-ABD5-590B4E0B2DA8}"/>
              </a:ext>
            </a:extLst>
          </p:cNvPr>
          <p:cNvSpPr>
            <a:spLocks noGrp="1"/>
          </p:cNvSpPr>
          <p:nvPr>
            <p:ph type="title"/>
          </p:nvPr>
        </p:nvSpPr>
        <p:spPr/>
        <p:txBody>
          <a:bodyPr/>
          <a:lstStyle/>
          <a:p>
            <a:r>
              <a:rPr lang="en-US"/>
              <a:t>FB Own Posts Table with views | SLTR - 8 of 15</a:t>
            </a:r>
          </a:p>
        </p:txBody>
      </p:sp>
      <p:graphicFrame>
        <p:nvGraphicFramePr>
          <p:cNvPr id="5" name="Table Placeholder 4">
            <a:extLst>
              <a:ext uri="{FF2B5EF4-FFF2-40B4-BE49-F238E27FC236}">
                <a16:creationId xmlns:a16="http://schemas.microsoft.com/office/drawing/2014/main" id="{7322D372-48B3-49BB-9A29-0D93084C3193}"/>
              </a:ext>
            </a:extLst>
          </p:cNvPr>
          <p:cNvGraphicFramePr>
            <a:graphicFrameLocks noGrp="1"/>
          </p:cNvGraphicFramePr>
          <p:nvPr>
            <p:ph type="tbl" sz="quarter" idx="13"/>
            <p:extLst>
              <p:ext uri="{D42A27DB-BD31-4B8C-83A1-F6EECF244321}">
                <p14:modId xmlns:p14="http://schemas.microsoft.com/office/powerpoint/2010/main" val="268842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97713890"/>
                    </a:ext>
                  </a:extLst>
                </a:gridCol>
                <a:gridCol w="576072">
                  <a:extLst>
                    <a:ext uri="{9D8B030D-6E8A-4147-A177-3AD203B41FA5}">
                      <a16:colId xmlns:a16="http://schemas.microsoft.com/office/drawing/2014/main" val="1994732366"/>
                    </a:ext>
                  </a:extLst>
                </a:gridCol>
                <a:gridCol w="576072">
                  <a:extLst>
                    <a:ext uri="{9D8B030D-6E8A-4147-A177-3AD203B41FA5}">
                      <a16:colId xmlns:a16="http://schemas.microsoft.com/office/drawing/2014/main" val="3197567033"/>
                    </a:ext>
                  </a:extLst>
                </a:gridCol>
                <a:gridCol w="576072">
                  <a:extLst>
                    <a:ext uri="{9D8B030D-6E8A-4147-A177-3AD203B41FA5}">
                      <a16:colId xmlns:a16="http://schemas.microsoft.com/office/drawing/2014/main" val="1028954611"/>
                    </a:ext>
                  </a:extLst>
                </a:gridCol>
                <a:gridCol w="576072">
                  <a:extLst>
                    <a:ext uri="{9D8B030D-6E8A-4147-A177-3AD203B41FA5}">
                      <a16:colId xmlns:a16="http://schemas.microsoft.com/office/drawing/2014/main" val="4200703872"/>
                    </a:ext>
                  </a:extLst>
                </a:gridCol>
                <a:gridCol w="576072">
                  <a:extLst>
                    <a:ext uri="{9D8B030D-6E8A-4147-A177-3AD203B41FA5}">
                      <a16:colId xmlns:a16="http://schemas.microsoft.com/office/drawing/2014/main" val="2985897726"/>
                    </a:ext>
                  </a:extLst>
                </a:gridCol>
                <a:gridCol w="576072">
                  <a:extLst>
                    <a:ext uri="{9D8B030D-6E8A-4147-A177-3AD203B41FA5}">
                      <a16:colId xmlns:a16="http://schemas.microsoft.com/office/drawing/2014/main" val="2905230698"/>
                    </a:ext>
                  </a:extLst>
                </a:gridCol>
                <a:gridCol w="576072">
                  <a:extLst>
                    <a:ext uri="{9D8B030D-6E8A-4147-A177-3AD203B41FA5}">
                      <a16:colId xmlns:a16="http://schemas.microsoft.com/office/drawing/2014/main" val="2694411785"/>
                    </a:ext>
                  </a:extLst>
                </a:gridCol>
                <a:gridCol w="576072">
                  <a:extLst>
                    <a:ext uri="{9D8B030D-6E8A-4147-A177-3AD203B41FA5}">
                      <a16:colId xmlns:a16="http://schemas.microsoft.com/office/drawing/2014/main" val="3094159161"/>
                    </a:ext>
                  </a:extLst>
                </a:gridCol>
                <a:gridCol w="576072">
                  <a:extLst>
                    <a:ext uri="{9D8B030D-6E8A-4147-A177-3AD203B41FA5}">
                      <a16:colId xmlns:a16="http://schemas.microsoft.com/office/drawing/2014/main" val="554122657"/>
                    </a:ext>
                  </a:extLst>
                </a:gridCol>
                <a:gridCol w="576072">
                  <a:extLst>
                    <a:ext uri="{9D8B030D-6E8A-4147-A177-3AD203B41FA5}">
                      <a16:colId xmlns:a16="http://schemas.microsoft.com/office/drawing/2014/main" val="60581536"/>
                    </a:ext>
                  </a:extLst>
                </a:gridCol>
                <a:gridCol w="658368">
                  <a:extLst>
                    <a:ext uri="{9D8B030D-6E8A-4147-A177-3AD203B41FA5}">
                      <a16:colId xmlns:a16="http://schemas.microsoft.com/office/drawing/2014/main" val="2695500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93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- 2018-05-07 14:15:42 </a:t>
                      </a:r>
                      <a:r>
                        <a:rPr kumimoji="0" lang="en-US" sz="1000" b="0" i="0" u="none" strike="noStrike" kern="1200" cap="none" spc="0" normalizeH="0" baseline="0" noProof="0">
                          <a:ln>
                            <a:noFill/>
                          </a:ln>
                          <a:solidFill>
                            <a:prstClr val="black"/>
                          </a:solidFill>
                          <a:effectLst/>
                          <a:uLnTx/>
                          <a:uFillTx/>
                          <a:latin typeface="+mn-lt"/>
                          <a:ea typeface="+mn-ea"/>
                          <a:cs typeface="+mn-cs"/>
                        </a:rPr>
                        <a:t> 
 You've not experienced the true pinnacle of luxury until you've indulged in Private Villa stay. VIP from the moment you arrive at the airport, to the second you leave.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1613732"/>
                  </a:ext>
                </a:extLst>
              </a:tr>
            </a:tbl>
          </a:graphicData>
        </a:graphic>
      </p:graphicFrame>
      <p:sp>
        <p:nvSpPr>
          <p:cNvPr id="4" name="Text Placeholder 3">
            <a:extLst>
              <a:ext uri="{FF2B5EF4-FFF2-40B4-BE49-F238E27FC236}">
                <a16:creationId xmlns:a16="http://schemas.microsoft.com/office/drawing/2014/main" id="{C895010D-0834-4B5E-A2CA-E44FB2E1D431}"/>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3208288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414B9-2533-4E92-A592-5449AB5AFD50}"/>
              </a:ext>
            </a:extLst>
          </p:cNvPr>
          <p:cNvSpPr>
            <a:spLocks noGrp="1"/>
          </p:cNvSpPr>
          <p:nvPr>
            <p:ph type="title"/>
          </p:nvPr>
        </p:nvSpPr>
        <p:spPr/>
        <p:txBody>
          <a:bodyPr/>
          <a:lstStyle/>
          <a:p>
            <a:r>
              <a:rPr lang="en-US"/>
              <a:t>FB Own Posts Table with views | SLTR - 9 of 15</a:t>
            </a:r>
          </a:p>
        </p:txBody>
      </p:sp>
      <p:graphicFrame>
        <p:nvGraphicFramePr>
          <p:cNvPr id="5" name="Table Placeholder 4">
            <a:extLst>
              <a:ext uri="{FF2B5EF4-FFF2-40B4-BE49-F238E27FC236}">
                <a16:creationId xmlns:a16="http://schemas.microsoft.com/office/drawing/2014/main" id="{553C87CC-8CC2-40AC-8885-1A0B8347CFBE}"/>
              </a:ext>
            </a:extLst>
          </p:cNvPr>
          <p:cNvGraphicFramePr>
            <a:graphicFrameLocks noGrp="1"/>
          </p:cNvGraphicFramePr>
          <p:nvPr>
            <p:ph type="tbl" sz="quarter" idx="13"/>
            <p:extLst>
              <p:ext uri="{D42A27DB-BD31-4B8C-83A1-F6EECF244321}">
                <p14:modId xmlns:p14="http://schemas.microsoft.com/office/powerpoint/2010/main" val="2249295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5170701"/>
                    </a:ext>
                  </a:extLst>
                </a:gridCol>
                <a:gridCol w="576072">
                  <a:extLst>
                    <a:ext uri="{9D8B030D-6E8A-4147-A177-3AD203B41FA5}">
                      <a16:colId xmlns:a16="http://schemas.microsoft.com/office/drawing/2014/main" val="1993912940"/>
                    </a:ext>
                  </a:extLst>
                </a:gridCol>
                <a:gridCol w="576072">
                  <a:extLst>
                    <a:ext uri="{9D8B030D-6E8A-4147-A177-3AD203B41FA5}">
                      <a16:colId xmlns:a16="http://schemas.microsoft.com/office/drawing/2014/main" val="1202562343"/>
                    </a:ext>
                  </a:extLst>
                </a:gridCol>
                <a:gridCol w="576072">
                  <a:extLst>
                    <a:ext uri="{9D8B030D-6E8A-4147-A177-3AD203B41FA5}">
                      <a16:colId xmlns:a16="http://schemas.microsoft.com/office/drawing/2014/main" val="3032963537"/>
                    </a:ext>
                  </a:extLst>
                </a:gridCol>
                <a:gridCol w="576072">
                  <a:extLst>
                    <a:ext uri="{9D8B030D-6E8A-4147-A177-3AD203B41FA5}">
                      <a16:colId xmlns:a16="http://schemas.microsoft.com/office/drawing/2014/main" val="201496549"/>
                    </a:ext>
                  </a:extLst>
                </a:gridCol>
                <a:gridCol w="576072">
                  <a:extLst>
                    <a:ext uri="{9D8B030D-6E8A-4147-A177-3AD203B41FA5}">
                      <a16:colId xmlns:a16="http://schemas.microsoft.com/office/drawing/2014/main" val="3272322789"/>
                    </a:ext>
                  </a:extLst>
                </a:gridCol>
                <a:gridCol w="576072">
                  <a:extLst>
                    <a:ext uri="{9D8B030D-6E8A-4147-A177-3AD203B41FA5}">
                      <a16:colId xmlns:a16="http://schemas.microsoft.com/office/drawing/2014/main" val="3941500740"/>
                    </a:ext>
                  </a:extLst>
                </a:gridCol>
                <a:gridCol w="576072">
                  <a:extLst>
                    <a:ext uri="{9D8B030D-6E8A-4147-A177-3AD203B41FA5}">
                      <a16:colId xmlns:a16="http://schemas.microsoft.com/office/drawing/2014/main" val="3199107317"/>
                    </a:ext>
                  </a:extLst>
                </a:gridCol>
                <a:gridCol w="576072">
                  <a:extLst>
                    <a:ext uri="{9D8B030D-6E8A-4147-A177-3AD203B41FA5}">
                      <a16:colId xmlns:a16="http://schemas.microsoft.com/office/drawing/2014/main" val="2816934381"/>
                    </a:ext>
                  </a:extLst>
                </a:gridCol>
                <a:gridCol w="576072">
                  <a:extLst>
                    <a:ext uri="{9D8B030D-6E8A-4147-A177-3AD203B41FA5}">
                      <a16:colId xmlns:a16="http://schemas.microsoft.com/office/drawing/2014/main" val="2264978705"/>
                    </a:ext>
                  </a:extLst>
                </a:gridCol>
                <a:gridCol w="576072">
                  <a:extLst>
                    <a:ext uri="{9D8B030D-6E8A-4147-A177-3AD203B41FA5}">
                      <a16:colId xmlns:a16="http://schemas.microsoft.com/office/drawing/2014/main" val="3330874635"/>
                    </a:ext>
                  </a:extLst>
                </a:gridCol>
                <a:gridCol w="658368">
                  <a:extLst>
                    <a:ext uri="{9D8B030D-6E8A-4147-A177-3AD203B41FA5}">
                      <a16:colId xmlns:a16="http://schemas.microsoft.com/office/drawing/2014/main" val="1576902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9686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- 2018-05-18 10:37:55 </a:t>
                      </a:r>
                      <a:r>
                        <a:rPr kumimoji="0" lang="en-US" sz="1000" b="0" i="0" u="none" strike="noStrike" kern="1200" cap="none" spc="0" normalizeH="0" baseline="0" noProof="0">
                          <a:ln>
                            <a:noFill/>
                          </a:ln>
                          <a:solidFill>
                            <a:prstClr val="black"/>
                          </a:solidFill>
                          <a:effectLst/>
                          <a:uLnTx/>
                          <a:uFillTx/>
                          <a:latin typeface="+mn-lt"/>
                          <a:ea typeface="+mn-ea"/>
                          <a:cs typeface="+mn-cs"/>
                        </a:rPr>
                        <a:t> 
 WIN an afternoon at our Sun Sea and Sax Island Beach party with Nick Studer! Play along to enter...
🏝️ Imagine you were stranded on a desert island. You have a BBQ, a saxophone, and some epic music and you can pick one more thing. What do you bring? 
Answers below 👇 and you could be partying with Nick on Sunday 27th!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6677132"/>
                  </a:ext>
                </a:extLst>
              </a:tr>
            </a:tbl>
          </a:graphicData>
        </a:graphic>
      </p:graphicFrame>
      <p:sp>
        <p:nvSpPr>
          <p:cNvPr id="4" name="Text Placeholder 3">
            <a:extLst>
              <a:ext uri="{FF2B5EF4-FFF2-40B4-BE49-F238E27FC236}">
                <a16:creationId xmlns:a16="http://schemas.microsoft.com/office/drawing/2014/main" id="{CBC124BB-7E17-4FAD-AC52-567BC460875C}"/>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450216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A75EE-8118-45FB-8C85-6F912E378584}"/>
              </a:ext>
            </a:extLst>
          </p:cNvPr>
          <p:cNvSpPr>
            <a:spLocks noGrp="1"/>
          </p:cNvSpPr>
          <p:nvPr>
            <p:ph type="title"/>
          </p:nvPr>
        </p:nvSpPr>
        <p:spPr/>
        <p:txBody>
          <a:bodyPr/>
          <a:lstStyle/>
          <a:p>
            <a:r>
              <a:rPr lang="en-US"/>
              <a:t>FB Own Posts Table with views | SLTR - 10 of 15</a:t>
            </a:r>
          </a:p>
        </p:txBody>
      </p:sp>
      <p:graphicFrame>
        <p:nvGraphicFramePr>
          <p:cNvPr id="5" name="Table Placeholder 4">
            <a:extLst>
              <a:ext uri="{FF2B5EF4-FFF2-40B4-BE49-F238E27FC236}">
                <a16:creationId xmlns:a16="http://schemas.microsoft.com/office/drawing/2014/main" id="{6028DC7A-4D49-4DD3-BA3F-32DEF57AEC6F}"/>
              </a:ext>
            </a:extLst>
          </p:cNvPr>
          <p:cNvGraphicFramePr>
            <a:graphicFrameLocks noGrp="1"/>
          </p:cNvGraphicFramePr>
          <p:nvPr>
            <p:ph type="tbl" sz="quarter" idx="13"/>
            <p:extLst>
              <p:ext uri="{D42A27DB-BD31-4B8C-83A1-F6EECF244321}">
                <p14:modId xmlns:p14="http://schemas.microsoft.com/office/powerpoint/2010/main" val="104220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17302137"/>
                    </a:ext>
                  </a:extLst>
                </a:gridCol>
                <a:gridCol w="576072">
                  <a:extLst>
                    <a:ext uri="{9D8B030D-6E8A-4147-A177-3AD203B41FA5}">
                      <a16:colId xmlns:a16="http://schemas.microsoft.com/office/drawing/2014/main" val="4131113959"/>
                    </a:ext>
                  </a:extLst>
                </a:gridCol>
                <a:gridCol w="576072">
                  <a:extLst>
                    <a:ext uri="{9D8B030D-6E8A-4147-A177-3AD203B41FA5}">
                      <a16:colId xmlns:a16="http://schemas.microsoft.com/office/drawing/2014/main" val="3824964250"/>
                    </a:ext>
                  </a:extLst>
                </a:gridCol>
                <a:gridCol w="576072">
                  <a:extLst>
                    <a:ext uri="{9D8B030D-6E8A-4147-A177-3AD203B41FA5}">
                      <a16:colId xmlns:a16="http://schemas.microsoft.com/office/drawing/2014/main" val="283238978"/>
                    </a:ext>
                  </a:extLst>
                </a:gridCol>
                <a:gridCol w="576072">
                  <a:extLst>
                    <a:ext uri="{9D8B030D-6E8A-4147-A177-3AD203B41FA5}">
                      <a16:colId xmlns:a16="http://schemas.microsoft.com/office/drawing/2014/main" val="1316949356"/>
                    </a:ext>
                  </a:extLst>
                </a:gridCol>
                <a:gridCol w="576072">
                  <a:extLst>
                    <a:ext uri="{9D8B030D-6E8A-4147-A177-3AD203B41FA5}">
                      <a16:colId xmlns:a16="http://schemas.microsoft.com/office/drawing/2014/main" val="1367600701"/>
                    </a:ext>
                  </a:extLst>
                </a:gridCol>
                <a:gridCol w="576072">
                  <a:extLst>
                    <a:ext uri="{9D8B030D-6E8A-4147-A177-3AD203B41FA5}">
                      <a16:colId xmlns:a16="http://schemas.microsoft.com/office/drawing/2014/main" val="399330011"/>
                    </a:ext>
                  </a:extLst>
                </a:gridCol>
                <a:gridCol w="576072">
                  <a:extLst>
                    <a:ext uri="{9D8B030D-6E8A-4147-A177-3AD203B41FA5}">
                      <a16:colId xmlns:a16="http://schemas.microsoft.com/office/drawing/2014/main" val="4122805115"/>
                    </a:ext>
                  </a:extLst>
                </a:gridCol>
                <a:gridCol w="576072">
                  <a:extLst>
                    <a:ext uri="{9D8B030D-6E8A-4147-A177-3AD203B41FA5}">
                      <a16:colId xmlns:a16="http://schemas.microsoft.com/office/drawing/2014/main" val="3829684106"/>
                    </a:ext>
                  </a:extLst>
                </a:gridCol>
                <a:gridCol w="576072">
                  <a:extLst>
                    <a:ext uri="{9D8B030D-6E8A-4147-A177-3AD203B41FA5}">
                      <a16:colId xmlns:a16="http://schemas.microsoft.com/office/drawing/2014/main" val="3468366993"/>
                    </a:ext>
                  </a:extLst>
                </a:gridCol>
                <a:gridCol w="576072">
                  <a:extLst>
                    <a:ext uri="{9D8B030D-6E8A-4147-A177-3AD203B41FA5}">
                      <a16:colId xmlns:a16="http://schemas.microsoft.com/office/drawing/2014/main" val="112289191"/>
                    </a:ext>
                  </a:extLst>
                </a:gridCol>
                <a:gridCol w="658368">
                  <a:extLst>
                    <a:ext uri="{9D8B030D-6E8A-4147-A177-3AD203B41FA5}">
                      <a16:colId xmlns:a16="http://schemas.microsoft.com/office/drawing/2014/main" val="4083836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877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- 2018-05-11 11:14:22 </a:t>
                      </a:r>
                      <a:r>
                        <a:rPr kumimoji="0" lang="en-US" sz="1000" b="0" i="0" u="none" strike="noStrike" kern="1200" cap="none" spc="0" normalizeH="0" baseline="0" noProof="0">
                          <a:ln>
                            <a:noFill/>
                          </a:ln>
                          <a:solidFill>
                            <a:prstClr val="black"/>
                          </a:solidFill>
                          <a:effectLst/>
                          <a:uLnTx/>
                          <a:uFillTx/>
                          <a:latin typeface="+mn-lt"/>
                          <a:ea typeface="+mn-ea"/>
                          <a:cs typeface="+mn-cs"/>
                        </a:rPr>
                        <a:t> 
 You can find us on CNN Travel's list of Best Hotels and Resorts in Mauritius! 🇲🇺
Check out the full article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86344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- 2018-05-10 13:52:57 </a:t>
                      </a:r>
                      <a:r>
                        <a:rPr kumimoji="0" lang="en-US" sz="1000" b="0" i="0" u="none" strike="noStrike" kern="1200" cap="none" spc="0" normalizeH="0" baseline="0" noProof="0">
                          <a:ln>
                            <a:noFill/>
                          </a:ln>
                          <a:solidFill>
                            <a:prstClr val="black"/>
                          </a:solidFill>
                          <a:effectLst/>
                          <a:uLnTx/>
                          <a:uFillTx/>
                          <a:latin typeface="+mn-lt"/>
                          <a:ea typeface="+mn-ea"/>
                          <a:cs typeface="+mn-cs"/>
                        </a:rPr>
                        <a:t> 
 It was a pleasure to have Huda Beauty and her family with us in our Private Beach Villa! 
Mona Monica Kattan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98604685"/>
                  </a:ext>
                </a:extLst>
              </a:tr>
            </a:tbl>
          </a:graphicData>
        </a:graphic>
      </p:graphicFrame>
      <p:sp>
        <p:nvSpPr>
          <p:cNvPr id="4" name="Text Placeholder 3">
            <a:extLst>
              <a:ext uri="{FF2B5EF4-FFF2-40B4-BE49-F238E27FC236}">
                <a16:creationId xmlns:a16="http://schemas.microsoft.com/office/drawing/2014/main" id="{CB48ACAD-82E8-4E71-B653-F9B958910C9C}"/>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942688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ABA02-B999-40CB-A0F9-4016B4E6E105}"/>
              </a:ext>
            </a:extLst>
          </p:cNvPr>
          <p:cNvSpPr>
            <a:spLocks noGrp="1"/>
          </p:cNvSpPr>
          <p:nvPr>
            <p:ph type="title"/>
          </p:nvPr>
        </p:nvSpPr>
        <p:spPr/>
        <p:txBody>
          <a:bodyPr/>
          <a:lstStyle/>
          <a:p>
            <a:r>
              <a:rPr lang="en-US"/>
              <a:t>FB Own Posts Table with views | SLTR - 11 of 15</a:t>
            </a:r>
          </a:p>
        </p:txBody>
      </p:sp>
      <p:graphicFrame>
        <p:nvGraphicFramePr>
          <p:cNvPr id="5" name="Table Placeholder 4">
            <a:extLst>
              <a:ext uri="{FF2B5EF4-FFF2-40B4-BE49-F238E27FC236}">
                <a16:creationId xmlns:a16="http://schemas.microsoft.com/office/drawing/2014/main" id="{AF1EFCA5-B4F9-4ACF-95EC-9E79EFC666A2}"/>
              </a:ext>
            </a:extLst>
          </p:cNvPr>
          <p:cNvGraphicFramePr>
            <a:graphicFrameLocks noGrp="1"/>
          </p:cNvGraphicFramePr>
          <p:nvPr>
            <p:ph type="tbl" sz="quarter" idx="13"/>
            <p:extLst>
              <p:ext uri="{D42A27DB-BD31-4B8C-83A1-F6EECF244321}">
                <p14:modId xmlns:p14="http://schemas.microsoft.com/office/powerpoint/2010/main" val="1675147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52632177"/>
                    </a:ext>
                  </a:extLst>
                </a:gridCol>
                <a:gridCol w="576072">
                  <a:extLst>
                    <a:ext uri="{9D8B030D-6E8A-4147-A177-3AD203B41FA5}">
                      <a16:colId xmlns:a16="http://schemas.microsoft.com/office/drawing/2014/main" val="2696857133"/>
                    </a:ext>
                  </a:extLst>
                </a:gridCol>
                <a:gridCol w="576072">
                  <a:extLst>
                    <a:ext uri="{9D8B030D-6E8A-4147-A177-3AD203B41FA5}">
                      <a16:colId xmlns:a16="http://schemas.microsoft.com/office/drawing/2014/main" val="2353194680"/>
                    </a:ext>
                  </a:extLst>
                </a:gridCol>
                <a:gridCol w="576072">
                  <a:extLst>
                    <a:ext uri="{9D8B030D-6E8A-4147-A177-3AD203B41FA5}">
                      <a16:colId xmlns:a16="http://schemas.microsoft.com/office/drawing/2014/main" val="3917872506"/>
                    </a:ext>
                  </a:extLst>
                </a:gridCol>
                <a:gridCol w="576072">
                  <a:extLst>
                    <a:ext uri="{9D8B030D-6E8A-4147-A177-3AD203B41FA5}">
                      <a16:colId xmlns:a16="http://schemas.microsoft.com/office/drawing/2014/main" val="1350327145"/>
                    </a:ext>
                  </a:extLst>
                </a:gridCol>
                <a:gridCol w="576072">
                  <a:extLst>
                    <a:ext uri="{9D8B030D-6E8A-4147-A177-3AD203B41FA5}">
                      <a16:colId xmlns:a16="http://schemas.microsoft.com/office/drawing/2014/main" val="2164122961"/>
                    </a:ext>
                  </a:extLst>
                </a:gridCol>
                <a:gridCol w="576072">
                  <a:extLst>
                    <a:ext uri="{9D8B030D-6E8A-4147-A177-3AD203B41FA5}">
                      <a16:colId xmlns:a16="http://schemas.microsoft.com/office/drawing/2014/main" val="4178797389"/>
                    </a:ext>
                  </a:extLst>
                </a:gridCol>
                <a:gridCol w="576072">
                  <a:extLst>
                    <a:ext uri="{9D8B030D-6E8A-4147-A177-3AD203B41FA5}">
                      <a16:colId xmlns:a16="http://schemas.microsoft.com/office/drawing/2014/main" val="1606790107"/>
                    </a:ext>
                  </a:extLst>
                </a:gridCol>
                <a:gridCol w="576072">
                  <a:extLst>
                    <a:ext uri="{9D8B030D-6E8A-4147-A177-3AD203B41FA5}">
                      <a16:colId xmlns:a16="http://schemas.microsoft.com/office/drawing/2014/main" val="3895128684"/>
                    </a:ext>
                  </a:extLst>
                </a:gridCol>
                <a:gridCol w="576072">
                  <a:extLst>
                    <a:ext uri="{9D8B030D-6E8A-4147-A177-3AD203B41FA5}">
                      <a16:colId xmlns:a16="http://schemas.microsoft.com/office/drawing/2014/main" val="959464548"/>
                    </a:ext>
                  </a:extLst>
                </a:gridCol>
                <a:gridCol w="576072">
                  <a:extLst>
                    <a:ext uri="{9D8B030D-6E8A-4147-A177-3AD203B41FA5}">
                      <a16:colId xmlns:a16="http://schemas.microsoft.com/office/drawing/2014/main" val="710729521"/>
                    </a:ext>
                  </a:extLst>
                </a:gridCol>
                <a:gridCol w="658368">
                  <a:extLst>
                    <a:ext uri="{9D8B030D-6E8A-4147-A177-3AD203B41FA5}">
                      <a16:colId xmlns:a16="http://schemas.microsoft.com/office/drawing/2014/main" val="760314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052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- 2018-05-19 13:23:00 </a:t>
                      </a:r>
                      <a:r>
                        <a:rPr kumimoji="0" lang="en-US" sz="1000" b="0" i="0" u="none" strike="noStrike" kern="1200" cap="none" spc="0" normalizeH="0" baseline="0" noProof="0">
                          <a:ln>
                            <a:noFill/>
                          </a:ln>
                          <a:solidFill>
                            <a:prstClr val="black"/>
                          </a:solidFill>
                          <a:effectLst/>
                          <a:uLnTx/>
                          <a:uFillTx/>
                          <a:latin typeface="+mn-lt"/>
                          <a:ea typeface="+mn-ea"/>
                          <a:cs typeface="+mn-cs"/>
                        </a:rPr>
                        <a:t> 
 From the minute you step off the boat onto Ilot Mangénie be prepared for pampering. Someone will be ready to clean down your sunglasses from the sea spray and cool you 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69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- 2018-05-04 13:39:00 </a:t>
                      </a:r>
                      <a:r>
                        <a:rPr kumimoji="0" lang="en-US" sz="1000" b="0" i="0" u="none" strike="noStrike" kern="1200" cap="none" spc="0" normalizeH="0" baseline="0" noProof="0">
                          <a:ln>
                            <a:noFill/>
                          </a:ln>
                          <a:solidFill>
                            <a:prstClr val="black"/>
                          </a:solidFill>
                          <a:effectLst/>
                          <a:uLnTx/>
                          <a:uFillTx/>
                          <a:latin typeface="+mn-lt"/>
                          <a:ea typeface="+mn-ea"/>
                          <a:cs typeface="+mn-cs"/>
                        </a:rPr>
                        <a:t> 
 Find a little bit of serenity! 
📷: breathtaking.shot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224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- 2018-05-25 17:30:00 </a:t>
                      </a:r>
                      <a:r>
                        <a:rPr kumimoji="0" lang="en-US" sz="1000" b="0" i="0" u="none" strike="noStrike" kern="1200" cap="none" spc="0" normalizeH="0" baseline="0" noProof="0">
                          <a:ln>
                            <a:noFill/>
                          </a:ln>
                          <a:solidFill>
                            <a:prstClr val="black"/>
                          </a:solidFill>
                          <a:effectLst/>
                          <a:uLnTx/>
                          <a:uFillTx/>
                          <a:latin typeface="+mn-lt"/>
                          <a:ea typeface="+mn-ea"/>
                          <a:cs typeface="+mn-cs"/>
                        </a:rPr>
                        <a:t> 
 More stars here than the Hollywood boulevard ✨
📷: stylebutnotleast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0541797"/>
                  </a:ext>
                </a:extLst>
              </a:tr>
            </a:tbl>
          </a:graphicData>
        </a:graphic>
      </p:graphicFrame>
      <p:sp>
        <p:nvSpPr>
          <p:cNvPr id="4" name="Text Placeholder 3">
            <a:extLst>
              <a:ext uri="{FF2B5EF4-FFF2-40B4-BE49-F238E27FC236}">
                <a16:creationId xmlns:a16="http://schemas.microsoft.com/office/drawing/2014/main" id="{9779A5E4-E0CD-45EF-8BF1-FB36148391F3}"/>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737263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F81E8-E016-455A-BF26-7C78F8EF4D47}"/>
              </a:ext>
            </a:extLst>
          </p:cNvPr>
          <p:cNvSpPr>
            <a:spLocks noGrp="1"/>
          </p:cNvSpPr>
          <p:nvPr>
            <p:ph type="title"/>
          </p:nvPr>
        </p:nvSpPr>
        <p:spPr/>
        <p:txBody>
          <a:bodyPr/>
          <a:lstStyle/>
          <a:p>
            <a:r>
              <a:rPr lang="en-US"/>
              <a:t>FB Own Posts Table with views | SLTR - 12 of 15</a:t>
            </a:r>
          </a:p>
        </p:txBody>
      </p:sp>
      <p:graphicFrame>
        <p:nvGraphicFramePr>
          <p:cNvPr id="5" name="Table Placeholder 4">
            <a:extLst>
              <a:ext uri="{FF2B5EF4-FFF2-40B4-BE49-F238E27FC236}">
                <a16:creationId xmlns:a16="http://schemas.microsoft.com/office/drawing/2014/main" id="{EE3953B7-4131-4CA3-B76B-C6E5859E70EE}"/>
              </a:ext>
            </a:extLst>
          </p:cNvPr>
          <p:cNvGraphicFramePr>
            <a:graphicFrameLocks noGrp="1"/>
          </p:cNvGraphicFramePr>
          <p:nvPr>
            <p:ph type="tbl" sz="quarter" idx="13"/>
            <p:extLst>
              <p:ext uri="{D42A27DB-BD31-4B8C-83A1-F6EECF244321}">
                <p14:modId xmlns:p14="http://schemas.microsoft.com/office/powerpoint/2010/main" val="3782658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3804537"/>
                    </a:ext>
                  </a:extLst>
                </a:gridCol>
                <a:gridCol w="576072">
                  <a:extLst>
                    <a:ext uri="{9D8B030D-6E8A-4147-A177-3AD203B41FA5}">
                      <a16:colId xmlns:a16="http://schemas.microsoft.com/office/drawing/2014/main" val="764649736"/>
                    </a:ext>
                  </a:extLst>
                </a:gridCol>
                <a:gridCol w="576072">
                  <a:extLst>
                    <a:ext uri="{9D8B030D-6E8A-4147-A177-3AD203B41FA5}">
                      <a16:colId xmlns:a16="http://schemas.microsoft.com/office/drawing/2014/main" val="2150519461"/>
                    </a:ext>
                  </a:extLst>
                </a:gridCol>
                <a:gridCol w="576072">
                  <a:extLst>
                    <a:ext uri="{9D8B030D-6E8A-4147-A177-3AD203B41FA5}">
                      <a16:colId xmlns:a16="http://schemas.microsoft.com/office/drawing/2014/main" val="3219216223"/>
                    </a:ext>
                  </a:extLst>
                </a:gridCol>
                <a:gridCol w="576072">
                  <a:extLst>
                    <a:ext uri="{9D8B030D-6E8A-4147-A177-3AD203B41FA5}">
                      <a16:colId xmlns:a16="http://schemas.microsoft.com/office/drawing/2014/main" val="299393184"/>
                    </a:ext>
                  </a:extLst>
                </a:gridCol>
                <a:gridCol w="576072">
                  <a:extLst>
                    <a:ext uri="{9D8B030D-6E8A-4147-A177-3AD203B41FA5}">
                      <a16:colId xmlns:a16="http://schemas.microsoft.com/office/drawing/2014/main" val="1503382943"/>
                    </a:ext>
                  </a:extLst>
                </a:gridCol>
                <a:gridCol w="576072">
                  <a:extLst>
                    <a:ext uri="{9D8B030D-6E8A-4147-A177-3AD203B41FA5}">
                      <a16:colId xmlns:a16="http://schemas.microsoft.com/office/drawing/2014/main" val="1429142990"/>
                    </a:ext>
                  </a:extLst>
                </a:gridCol>
                <a:gridCol w="576072">
                  <a:extLst>
                    <a:ext uri="{9D8B030D-6E8A-4147-A177-3AD203B41FA5}">
                      <a16:colId xmlns:a16="http://schemas.microsoft.com/office/drawing/2014/main" val="3832197200"/>
                    </a:ext>
                  </a:extLst>
                </a:gridCol>
                <a:gridCol w="576072">
                  <a:extLst>
                    <a:ext uri="{9D8B030D-6E8A-4147-A177-3AD203B41FA5}">
                      <a16:colId xmlns:a16="http://schemas.microsoft.com/office/drawing/2014/main" val="2398875620"/>
                    </a:ext>
                  </a:extLst>
                </a:gridCol>
                <a:gridCol w="576072">
                  <a:extLst>
                    <a:ext uri="{9D8B030D-6E8A-4147-A177-3AD203B41FA5}">
                      <a16:colId xmlns:a16="http://schemas.microsoft.com/office/drawing/2014/main" val="1805943376"/>
                    </a:ext>
                  </a:extLst>
                </a:gridCol>
                <a:gridCol w="576072">
                  <a:extLst>
                    <a:ext uri="{9D8B030D-6E8A-4147-A177-3AD203B41FA5}">
                      <a16:colId xmlns:a16="http://schemas.microsoft.com/office/drawing/2014/main" val="3462722820"/>
                    </a:ext>
                  </a:extLst>
                </a:gridCol>
                <a:gridCol w="658368">
                  <a:extLst>
                    <a:ext uri="{9D8B030D-6E8A-4147-A177-3AD203B41FA5}">
                      <a16:colId xmlns:a16="http://schemas.microsoft.com/office/drawing/2014/main" val="3368771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4576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- 2018-05-06 18:51:59 </a:t>
                      </a:r>
                      <a:r>
                        <a:rPr kumimoji="0" lang="en-US" sz="1000" b="0" i="0" u="none" strike="noStrike" kern="1200" cap="none" spc="0" normalizeH="0" baseline="0" noProof="0">
                          <a:ln>
                            <a:noFill/>
                          </a:ln>
                          <a:solidFill>
                            <a:prstClr val="black"/>
                          </a:solidFill>
                          <a:effectLst/>
                          <a:uLnTx/>
                          <a:uFillTx/>
                          <a:latin typeface="+mn-lt"/>
                          <a:ea typeface="+mn-ea"/>
                          <a:cs typeface="+mn-cs"/>
                        </a:rPr>
                        <a:t> 
 Beach more, worry less... 
📷: geradewet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899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- 2018-05-13 17:05:03 </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to the amazing mums out there! 
We hope you're relaxing beside a tropical pool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8497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- 2018-05-13 11:00:00 </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to the amazing mums out there! 
We hope you're relaxing beside a tropical pool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4850180"/>
                  </a:ext>
                </a:extLst>
              </a:tr>
            </a:tbl>
          </a:graphicData>
        </a:graphic>
      </p:graphicFrame>
      <p:sp>
        <p:nvSpPr>
          <p:cNvPr id="4" name="Text Placeholder 3">
            <a:extLst>
              <a:ext uri="{FF2B5EF4-FFF2-40B4-BE49-F238E27FC236}">
                <a16:creationId xmlns:a16="http://schemas.microsoft.com/office/drawing/2014/main" id="{876BD1BB-9C98-42FD-8AF1-CD7AAD95F500}"/>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645469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9B85A-7963-4C27-92DB-069735B41259}"/>
              </a:ext>
            </a:extLst>
          </p:cNvPr>
          <p:cNvSpPr>
            <a:spLocks noGrp="1"/>
          </p:cNvSpPr>
          <p:nvPr>
            <p:ph type="title"/>
          </p:nvPr>
        </p:nvSpPr>
        <p:spPr/>
        <p:txBody>
          <a:bodyPr/>
          <a:lstStyle/>
          <a:p>
            <a:r>
              <a:rPr lang="en-US"/>
              <a:t>FB Own Posts Table with views | SLTR - 13 of 15</a:t>
            </a:r>
          </a:p>
        </p:txBody>
      </p:sp>
      <p:graphicFrame>
        <p:nvGraphicFramePr>
          <p:cNvPr id="5" name="Table Placeholder 4">
            <a:extLst>
              <a:ext uri="{FF2B5EF4-FFF2-40B4-BE49-F238E27FC236}">
                <a16:creationId xmlns:a16="http://schemas.microsoft.com/office/drawing/2014/main" id="{3241E259-6670-4F25-92A4-81F648FD98C6}"/>
              </a:ext>
            </a:extLst>
          </p:cNvPr>
          <p:cNvGraphicFramePr>
            <a:graphicFrameLocks noGrp="1"/>
          </p:cNvGraphicFramePr>
          <p:nvPr>
            <p:ph type="tbl" sz="quarter" idx="13"/>
            <p:extLst>
              <p:ext uri="{D42A27DB-BD31-4B8C-83A1-F6EECF244321}">
                <p14:modId xmlns:p14="http://schemas.microsoft.com/office/powerpoint/2010/main" val="3528583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75426423"/>
                    </a:ext>
                  </a:extLst>
                </a:gridCol>
                <a:gridCol w="576072">
                  <a:extLst>
                    <a:ext uri="{9D8B030D-6E8A-4147-A177-3AD203B41FA5}">
                      <a16:colId xmlns:a16="http://schemas.microsoft.com/office/drawing/2014/main" val="566600794"/>
                    </a:ext>
                  </a:extLst>
                </a:gridCol>
                <a:gridCol w="576072">
                  <a:extLst>
                    <a:ext uri="{9D8B030D-6E8A-4147-A177-3AD203B41FA5}">
                      <a16:colId xmlns:a16="http://schemas.microsoft.com/office/drawing/2014/main" val="4214665080"/>
                    </a:ext>
                  </a:extLst>
                </a:gridCol>
                <a:gridCol w="576072">
                  <a:extLst>
                    <a:ext uri="{9D8B030D-6E8A-4147-A177-3AD203B41FA5}">
                      <a16:colId xmlns:a16="http://schemas.microsoft.com/office/drawing/2014/main" val="2465250710"/>
                    </a:ext>
                  </a:extLst>
                </a:gridCol>
                <a:gridCol w="576072">
                  <a:extLst>
                    <a:ext uri="{9D8B030D-6E8A-4147-A177-3AD203B41FA5}">
                      <a16:colId xmlns:a16="http://schemas.microsoft.com/office/drawing/2014/main" val="121383589"/>
                    </a:ext>
                  </a:extLst>
                </a:gridCol>
                <a:gridCol w="576072">
                  <a:extLst>
                    <a:ext uri="{9D8B030D-6E8A-4147-A177-3AD203B41FA5}">
                      <a16:colId xmlns:a16="http://schemas.microsoft.com/office/drawing/2014/main" val="2690145311"/>
                    </a:ext>
                  </a:extLst>
                </a:gridCol>
                <a:gridCol w="576072">
                  <a:extLst>
                    <a:ext uri="{9D8B030D-6E8A-4147-A177-3AD203B41FA5}">
                      <a16:colId xmlns:a16="http://schemas.microsoft.com/office/drawing/2014/main" val="1593793989"/>
                    </a:ext>
                  </a:extLst>
                </a:gridCol>
                <a:gridCol w="576072">
                  <a:extLst>
                    <a:ext uri="{9D8B030D-6E8A-4147-A177-3AD203B41FA5}">
                      <a16:colId xmlns:a16="http://schemas.microsoft.com/office/drawing/2014/main" val="276882711"/>
                    </a:ext>
                  </a:extLst>
                </a:gridCol>
                <a:gridCol w="576072">
                  <a:extLst>
                    <a:ext uri="{9D8B030D-6E8A-4147-A177-3AD203B41FA5}">
                      <a16:colId xmlns:a16="http://schemas.microsoft.com/office/drawing/2014/main" val="1587676971"/>
                    </a:ext>
                  </a:extLst>
                </a:gridCol>
                <a:gridCol w="576072">
                  <a:extLst>
                    <a:ext uri="{9D8B030D-6E8A-4147-A177-3AD203B41FA5}">
                      <a16:colId xmlns:a16="http://schemas.microsoft.com/office/drawing/2014/main" val="1816210204"/>
                    </a:ext>
                  </a:extLst>
                </a:gridCol>
                <a:gridCol w="576072">
                  <a:extLst>
                    <a:ext uri="{9D8B030D-6E8A-4147-A177-3AD203B41FA5}">
                      <a16:colId xmlns:a16="http://schemas.microsoft.com/office/drawing/2014/main" val="3972388684"/>
                    </a:ext>
                  </a:extLst>
                </a:gridCol>
                <a:gridCol w="658368">
                  <a:extLst>
                    <a:ext uri="{9D8B030D-6E8A-4147-A177-3AD203B41FA5}">
                      <a16:colId xmlns:a16="http://schemas.microsoft.com/office/drawing/2014/main" val="4114818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9344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- 2018-05-28 11:00:00 </a:t>
                      </a:r>
                      <a:r>
                        <a:rPr kumimoji="0" lang="en-US" sz="1000" b="0" i="0" u="none" strike="noStrike" kern="1200" cap="none" spc="0" normalizeH="0" baseline="0" noProof="0">
                          <a:ln>
                            <a:noFill/>
                          </a:ln>
                          <a:solidFill>
                            <a:prstClr val="black"/>
                          </a:solidFill>
                          <a:effectLst/>
                          <a:uLnTx/>
                          <a:uFillTx/>
                          <a:latin typeface="+mn-lt"/>
                          <a:ea typeface="+mn-ea"/>
                          <a:cs typeface="+mn-cs"/>
                        </a:rPr>
                        <a:t> 
 You can almost feel the sea breeze!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704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- 2018-05-01 18:19:45 </a:t>
                      </a:r>
                      <a:r>
                        <a:rPr kumimoji="0" lang="en-US" sz="1000" b="0" i="0" u="none" strike="noStrike" kern="1200" cap="none" spc="0" normalizeH="0" baseline="0" noProof="0">
                          <a:ln>
                            <a:noFill/>
                          </a:ln>
                          <a:solidFill>
                            <a:prstClr val="black"/>
                          </a:solidFill>
                          <a:effectLst/>
                          <a:uLnTx/>
                          <a:uFillTx/>
                          <a:latin typeface="+mn-lt"/>
                          <a:ea typeface="+mn-ea"/>
                          <a:cs typeface="+mn-cs"/>
                        </a:rPr>
                        <a:t> 
 The Test Kitchen Mauritius launches Menu #2 this evening: expect Venison Carpaccio, Mud Crab with Ginger Dressing, and Roast Pineapple, Coconut &amp; Lemongrass Panna Cotta with Mango Foam... Heaven! 
Book this menu until 26th May: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3432608"/>
                  </a:ext>
                </a:extLst>
              </a:tr>
            </a:tbl>
          </a:graphicData>
        </a:graphic>
      </p:graphicFrame>
      <p:sp>
        <p:nvSpPr>
          <p:cNvPr id="4" name="Text Placeholder 3">
            <a:extLst>
              <a:ext uri="{FF2B5EF4-FFF2-40B4-BE49-F238E27FC236}">
                <a16:creationId xmlns:a16="http://schemas.microsoft.com/office/drawing/2014/main" id="{2F725DE1-0017-4AC3-9966-908DB3FA8A0D}"/>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113002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09F8-9696-49B5-BFEB-68497935671A}"/>
              </a:ext>
            </a:extLst>
          </p:cNvPr>
          <p:cNvSpPr>
            <a:spLocks noGrp="1"/>
          </p:cNvSpPr>
          <p:nvPr>
            <p:ph type="title"/>
          </p:nvPr>
        </p:nvSpPr>
        <p:spPr/>
        <p:txBody>
          <a:bodyPr/>
          <a:lstStyle/>
          <a:p>
            <a:r>
              <a:rPr lang="en-US"/>
              <a:t>FB Own Posts Table with views | SLTR - 14 of 15</a:t>
            </a:r>
          </a:p>
        </p:txBody>
      </p:sp>
      <p:graphicFrame>
        <p:nvGraphicFramePr>
          <p:cNvPr id="5" name="Table Placeholder 4">
            <a:extLst>
              <a:ext uri="{FF2B5EF4-FFF2-40B4-BE49-F238E27FC236}">
                <a16:creationId xmlns:a16="http://schemas.microsoft.com/office/drawing/2014/main" id="{5239ADF3-B5A9-4C0A-8507-211F05803CED}"/>
              </a:ext>
            </a:extLst>
          </p:cNvPr>
          <p:cNvGraphicFramePr>
            <a:graphicFrameLocks noGrp="1"/>
          </p:cNvGraphicFramePr>
          <p:nvPr>
            <p:ph type="tbl" sz="quarter" idx="13"/>
            <p:extLst>
              <p:ext uri="{D42A27DB-BD31-4B8C-83A1-F6EECF244321}">
                <p14:modId xmlns:p14="http://schemas.microsoft.com/office/powerpoint/2010/main" val="2722331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1823473"/>
                    </a:ext>
                  </a:extLst>
                </a:gridCol>
                <a:gridCol w="576072">
                  <a:extLst>
                    <a:ext uri="{9D8B030D-6E8A-4147-A177-3AD203B41FA5}">
                      <a16:colId xmlns:a16="http://schemas.microsoft.com/office/drawing/2014/main" val="2434212009"/>
                    </a:ext>
                  </a:extLst>
                </a:gridCol>
                <a:gridCol w="576072">
                  <a:extLst>
                    <a:ext uri="{9D8B030D-6E8A-4147-A177-3AD203B41FA5}">
                      <a16:colId xmlns:a16="http://schemas.microsoft.com/office/drawing/2014/main" val="2209410383"/>
                    </a:ext>
                  </a:extLst>
                </a:gridCol>
                <a:gridCol w="576072">
                  <a:extLst>
                    <a:ext uri="{9D8B030D-6E8A-4147-A177-3AD203B41FA5}">
                      <a16:colId xmlns:a16="http://schemas.microsoft.com/office/drawing/2014/main" val="1516010609"/>
                    </a:ext>
                  </a:extLst>
                </a:gridCol>
                <a:gridCol w="576072">
                  <a:extLst>
                    <a:ext uri="{9D8B030D-6E8A-4147-A177-3AD203B41FA5}">
                      <a16:colId xmlns:a16="http://schemas.microsoft.com/office/drawing/2014/main" val="3731659668"/>
                    </a:ext>
                  </a:extLst>
                </a:gridCol>
                <a:gridCol w="576072">
                  <a:extLst>
                    <a:ext uri="{9D8B030D-6E8A-4147-A177-3AD203B41FA5}">
                      <a16:colId xmlns:a16="http://schemas.microsoft.com/office/drawing/2014/main" val="161400985"/>
                    </a:ext>
                  </a:extLst>
                </a:gridCol>
                <a:gridCol w="576072">
                  <a:extLst>
                    <a:ext uri="{9D8B030D-6E8A-4147-A177-3AD203B41FA5}">
                      <a16:colId xmlns:a16="http://schemas.microsoft.com/office/drawing/2014/main" val="1145445423"/>
                    </a:ext>
                  </a:extLst>
                </a:gridCol>
                <a:gridCol w="576072">
                  <a:extLst>
                    <a:ext uri="{9D8B030D-6E8A-4147-A177-3AD203B41FA5}">
                      <a16:colId xmlns:a16="http://schemas.microsoft.com/office/drawing/2014/main" val="894691138"/>
                    </a:ext>
                  </a:extLst>
                </a:gridCol>
                <a:gridCol w="576072">
                  <a:extLst>
                    <a:ext uri="{9D8B030D-6E8A-4147-A177-3AD203B41FA5}">
                      <a16:colId xmlns:a16="http://schemas.microsoft.com/office/drawing/2014/main" val="2773357331"/>
                    </a:ext>
                  </a:extLst>
                </a:gridCol>
                <a:gridCol w="576072">
                  <a:extLst>
                    <a:ext uri="{9D8B030D-6E8A-4147-A177-3AD203B41FA5}">
                      <a16:colId xmlns:a16="http://schemas.microsoft.com/office/drawing/2014/main" val="996476495"/>
                    </a:ext>
                  </a:extLst>
                </a:gridCol>
                <a:gridCol w="576072">
                  <a:extLst>
                    <a:ext uri="{9D8B030D-6E8A-4147-A177-3AD203B41FA5}">
                      <a16:colId xmlns:a16="http://schemas.microsoft.com/office/drawing/2014/main" val="1150113390"/>
                    </a:ext>
                  </a:extLst>
                </a:gridCol>
                <a:gridCol w="658368">
                  <a:extLst>
                    <a:ext uri="{9D8B030D-6E8A-4147-A177-3AD203B41FA5}">
                      <a16:colId xmlns:a16="http://schemas.microsoft.com/office/drawing/2014/main" val="1862341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- 2018-05-03 11:38:00 </a:t>
                      </a:r>
                      <a:r>
                        <a:rPr kumimoji="0" lang="en-US" sz="1000" b="0" i="0" u="none" strike="noStrike" kern="1200" cap="none" spc="0" normalizeH="0" baseline="0" noProof="0">
                          <a:ln>
                            <a:noFill/>
                          </a:ln>
                          <a:solidFill>
                            <a:prstClr val="black"/>
                          </a:solidFill>
                          <a:effectLst/>
                          <a:uLnTx/>
                          <a:uFillTx/>
                          <a:latin typeface="+mn-lt"/>
                          <a:ea typeface="+mn-ea"/>
                          <a:cs typeface="+mn-cs"/>
                        </a:rPr>
                        <a:t> 
 Where does the pool stop and the sky start?!
📷: dubaibynael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890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- 2018-05-09 15:42:00 </a:t>
                      </a:r>
                      <a:r>
                        <a:rPr kumimoji="0" lang="en-US" sz="1000" b="0" i="0" u="none" strike="noStrike" kern="1200" cap="none" spc="0" normalizeH="0" baseline="0" noProof="0">
                          <a:ln>
                            <a:noFill/>
                          </a:ln>
                          <a:solidFill>
                            <a:prstClr val="black"/>
                          </a:solidFill>
                          <a:effectLst/>
                          <a:uLnTx/>
                          <a:uFillTx/>
                          <a:latin typeface="+mn-lt"/>
                          <a:ea typeface="+mn-ea"/>
                          <a:cs typeface="+mn-cs"/>
                        </a:rPr>
                        <a:t> 
 A stunning back drop for some stunning looks 💋 from the Huda Beauty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774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- 2018-05-12 11:00:00 </a:t>
                      </a:r>
                      <a:r>
                        <a:rPr kumimoji="0" lang="en-US" sz="1000" b="0" i="0" u="none" strike="noStrike" kern="1200" cap="none" spc="0" normalizeH="0" baseline="0" noProof="0">
                          <a:ln>
                            <a:noFill/>
                          </a:ln>
                          <a:solidFill>
                            <a:prstClr val="black"/>
                          </a:solidFill>
                          <a:effectLst/>
                          <a:uLnTx/>
                          <a:uFillTx/>
                          <a:latin typeface="+mn-lt"/>
                          <a:ea typeface="+mn-ea"/>
                          <a:cs typeface="+mn-cs"/>
                        </a:rPr>
                        <a:t> 
 I woke up to this! 📷 seventhapril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12948645"/>
                  </a:ext>
                </a:extLst>
              </a:tr>
            </a:tbl>
          </a:graphicData>
        </a:graphic>
      </p:graphicFrame>
      <p:sp>
        <p:nvSpPr>
          <p:cNvPr id="4" name="Text Placeholder 3">
            <a:extLst>
              <a:ext uri="{FF2B5EF4-FFF2-40B4-BE49-F238E27FC236}">
                <a16:creationId xmlns:a16="http://schemas.microsoft.com/office/drawing/2014/main" id="{08F00805-B240-4337-B78D-86066C4D0D36}"/>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155131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65ACD-1D50-4FCC-9BB7-78FCEA9A6BB3}"/>
              </a:ext>
            </a:extLst>
          </p:cNvPr>
          <p:cNvSpPr>
            <a:spLocks noGrp="1"/>
          </p:cNvSpPr>
          <p:nvPr>
            <p:ph type="title"/>
          </p:nvPr>
        </p:nvSpPr>
        <p:spPr/>
        <p:txBody>
          <a:bodyPr/>
          <a:lstStyle/>
          <a:p>
            <a:r>
              <a:rPr lang="en-US"/>
              <a:t>FB Own Posts Table with views | SLTR - 15 of 15</a:t>
            </a:r>
          </a:p>
        </p:txBody>
      </p:sp>
      <p:graphicFrame>
        <p:nvGraphicFramePr>
          <p:cNvPr id="5" name="Table Placeholder 4">
            <a:extLst>
              <a:ext uri="{FF2B5EF4-FFF2-40B4-BE49-F238E27FC236}">
                <a16:creationId xmlns:a16="http://schemas.microsoft.com/office/drawing/2014/main" id="{95D2BC62-4648-4CA6-A710-21DA80794F2D}"/>
              </a:ext>
            </a:extLst>
          </p:cNvPr>
          <p:cNvGraphicFramePr>
            <a:graphicFrameLocks noGrp="1"/>
          </p:cNvGraphicFramePr>
          <p:nvPr>
            <p:ph type="tbl" sz="quarter" idx="13"/>
            <p:extLst>
              <p:ext uri="{D42A27DB-BD31-4B8C-83A1-F6EECF244321}">
                <p14:modId xmlns:p14="http://schemas.microsoft.com/office/powerpoint/2010/main" val="2574046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90706060"/>
                    </a:ext>
                  </a:extLst>
                </a:gridCol>
                <a:gridCol w="576072">
                  <a:extLst>
                    <a:ext uri="{9D8B030D-6E8A-4147-A177-3AD203B41FA5}">
                      <a16:colId xmlns:a16="http://schemas.microsoft.com/office/drawing/2014/main" val="2490663110"/>
                    </a:ext>
                  </a:extLst>
                </a:gridCol>
                <a:gridCol w="576072">
                  <a:extLst>
                    <a:ext uri="{9D8B030D-6E8A-4147-A177-3AD203B41FA5}">
                      <a16:colId xmlns:a16="http://schemas.microsoft.com/office/drawing/2014/main" val="2743957671"/>
                    </a:ext>
                  </a:extLst>
                </a:gridCol>
                <a:gridCol w="576072">
                  <a:extLst>
                    <a:ext uri="{9D8B030D-6E8A-4147-A177-3AD203B41FA5}">
                      <a16:colId xmlns:a16="http://schemas.microsoft.com/office/drawing/2014/main" val="3090713711"/>
                    </a:ext>
                  </a:extLst>
                </a:gridCol>
                <a:gridCol w="576072">
                  <a:extLst>
                    <a:ext uri="{9D8B030D-6E8A-4147-A177-3AD203B41FA5}">
                      <a16:colId xmlns:a16="http://schemas.microsoft.com/office/drawing/2014/main" val="2810371666"/>
                    </a:ext>
                  </a:extLst>
                </a:gridCol>
                <a:gridCol w="576072">
                  <a:extLst>
                    <a:ext uri="{9D8B030D-6E8A-4147-A177-3AD203B41FA5}">
                      <a16:colId xmlns:a16="http://schemas.microsoft.com/office/drawing/2014/main" val="503941798"/>
                    </a:ext>
                  </a:extLst>
                </a:gridCol>
                <a:gridCol w="576072">
                  <a:extLst>
                    <a:ext uri="{9D8B030D-6E8A-4147-A177-3AD203B41FA5}">
                      <a16:colId xmlns:a16="http://schemas.microsoft.com/office/drawing/2014/main" val="1654066853"/>
                    </a:ext>
                  </a:extLst>
                </a:gridCol>
                <a:gridCol w="576072">
                  <a:extLst>
                    <a:ext uri="{9D8B030D-6E8A-4147-A177-3AD203B41FA5}">
                      <a16:colId xmlns:a16="http://schemas.microsoft.com/office/drawing/2014/main" val="2843689256"/>
                    </a:ext>
                  </a:extLst>
                </a:gridCol>
                <a:gridCol w="576072">
                  <a:extLst>
                    <a:ext uri="{9D8B030D-6E8A-4147-A177-3AD203B41FA5}">
                      <a16:colId xmlns:a16="http://schemas.microsoft.com/office/drawing/2014/main" val="2833005522"/>
                    </a:ext>
                  </a:extLst>
                </a:gridCol>
                <a:gridCol w="576072">
                  <a:extLst>
                    <a:ext uri="{9D8B030D-6E8A-4147-A177-3AD203B41FA5}">
                      <a16:colId xmlns:a16="http://schemas.microsoft.com/office/drawing/2014/main" val="2845759981"/>
                    </a:ext>
                  </a:extLst>
                </a:gridCol>
                <a:gridCol w="576072">
                  <a:extLst>
                    <a:ext uri="{9D8B030D-6E8A-4147-A177-3AD203B41FA5}">
                      <a16:colId xmlns:a16="http://schemas.microsoft.com/office/drawing/2014/main" val="3347714631"/>
                    </a:ext>
                  </a:extLst>
                </a:gridCol>
                <a:gridCol w="658368">
                  <a:extLst>
                    <a:ext uri="{9D8B030D-6E8A-4147-A177-3AD203B41FA5}">
                      <a16:colId xmlns:a16="http://schemas.microsoft.com/office/drawing/2014/main" val="2555921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607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- 2018-05-01 13:23:00 </a:t>
                      </a:r>
                      <a:r>
                        <a:rPr kumimoji="0" lang="en-US" sz="1000" b="0" i="0" u="none" strike="noStrike" kern="1200" cap="none" spc="0" normalizeH="0" baseline="0" noProof="0">
                          <a:ln>
                            <a:noFill/>
                          </a:ln>
                          <a:solidFill>
                            <a:prstClr val="black"/>
                          </a:solidFill>
                          <a:effectLst/>
                          <a:uLnTx/>
                          <a:uFillTx/>
                          <a:latin typeface="+mn-lt"/>
                          <a:ea typeface="+mn-ea"/>
                          <a:cs typeface="+mn-cs"/>
                        </a:rPr>
                        <a:t> 
 The balcony view could not get any better than this!
📹: alijkhan86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9670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- 2018-05-11 11:00:00 </a:t>
                      </a:r>
                      <a:r>
                        <a:rPr kumimoji="0" lang="en-US" sz="1000" b="0" i="0" u="none" strike="noStrike" kern="1200" cap="none" spc="0" normalizeH="0" baseline="0" noProof="0">
                          <a:ln>
                            <a:noFill/>
                          </a:ln>
                          <a:solidFill>
                            <a:prstClr val="black"/>
                          </a:solidFill>
                          <a:effectLst/>
                          <a:uLnTx/>
                          <a:uFillTx/>
                          <a:latin typeface="+mn-lt"/>
                          <a:ea typeface="+mn-ea"/>
                          <a:cs typeface="+mn-cs"/>
                        </a:rPr>
                        <a:t> 
 I'm walking on sunshine! 📷 julien.ferret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6671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- 2018-05-02 16:47:00 </a:t>
                      </a:r>
                      <a:r>
                        <a:rPr kumimoji="0" lang="en-US" sz="1000" b="0" i="0" u="none" strike="noStrike" kern="1200" cap="none" spc="0" normalizeH="0" baseline="0" noProof="0">
                          <a:ln>
                            <a:noFill/>
                          </a:ln>
                          <a:solidFill>
                            <a:prstClr val="black"/>
                          </a:solidFill>
                          <a:effectLst/>
                          <a:uLnTx/>
                          <a:uFillTx/>
                          <a:latin typeface="+mn-lt"/>
                          <a:ea typeface="+mn-ea"/>
                          <a:cs typeface="+mn-cs"/>
                        </a:rPr>
                        <a:t> 
 A fantastic article describing what it's like to eat heavenly food from a Cape Town restaurant on the white sandy shores of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89978237"/>
                  </a:ext>
                </a:extLst>
              </a:tr>
            </a:tbl>
          </a:graphicData>
        </a:graphic>
      </p:graphicFrame>
      <p:sp>
        <p:nvSpPr>
          <p:cNvPr id="4" name="Text Placeholder 3">
            <a:extLst>
              <a:ext uri="{FF2B5EF4-FFF2-40B4-BE49-F238E27FC236}">
                <a16:creationId xmlns:a16="http://schemas.microsoft.com/office/drawing/2014/main" id="{72358F53-0303-4FFF-AC6F-840512374345}"/>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4071003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0869-79AE-4BE7-A0A9-18D47E109315}"/>
              </a:ext>
            </a:extLst>
          </p:cNvPr>
          <p:cNvSpPr>
            <a:spLocks noGrp="1"/>
          </p:cNvSpPr>
          <p:nvPr>
            <p:ph type="title"/>
          </p:nvPr>
        </p:nvSpPr>
        <p:spPr/>
        <p:txBody>
          <a:bodyPr/>
          <a:lstStyle/>
          <a:p>
            <a:r>
              <a:rPr lang="en-US"/>
              <a:t>IG Followers Total (Bar Chart) | SLTR</a:t>
            </a:r>
          </a:p>
        </p:txBody>
      </p:sp>
      <p:graphicFrame>
        <p:nvGraphicFramePr>
          <p:cNvPr id="6" name="Chart Placeholder 5">
            <a:extLst>
              <a:ext uri="{FF2B5EF4-FFF2-40B4-BE49-F238E27FC236}">
                <a16:creationId xmlns:a16="http://schemas.microsoft.com/office/drawing/2014/main" id="{9C116D01-9B35-4A23-BF67-FADE9B3A1806}"/>
              </a:ext>
            </a:extLst>
          </p:cNvPr>
          <p:cNvGraphicFramePr>
            <a:graphicFrameLocks noGrp="1"/>
          </p:cNvGraphicFramePr>
          <p:nvPr>
            <p:ph type="chart" sz="quarter" idx="13"/>
            <p:extLst>
              <p:ext uri="{D42A27DB-BD31-4B8C-83A1-F6EECF244321}">
                <p14:modId xmlns:p14="http://schemas.microsoft.com/office/powerpoint/2010/main" val="1498539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02EE1-1BDF-42AB-828C-73153EDEAD21}"/>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223367F4-A3BD-423C-A9FA-EE24F610FA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010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A0F8-4CAF-46D6-87AE-93D07C5845C8}"/>
              </a:ext>
            </a:extLst>
          </p:cNvPr>
          <p:cNvSpPr>
            <a:spLocks noGrp="1"/>
          </p:cNvSpPr>
          <p:nvPr>
            <p:ph type="title"/>
          </p:nvPr>
        </p:nvSpPr>
        <p:spPr/>
        <p:txBody>
          <a:bodyPr/>
          <a:lstStyle/>
          <a:p>
            <a:r>
              <a:rPr lang="en-US"/>
              <a:t>IG Followers Change (Bar Chart) | SLTR</a:t>
            </a:r>
          </a:p>
        </p:txBody>
      </p:sp>
      <p:graphicFrame>
        <p:nvGraphicFramePr>
          <p:cNvPr id="6" name="Chart Placeholder 5">
            <a:extLst>
              <a:ext uri="{FF2B5EF4-FFF2-40B4-BE49-F238E27FC236}">
                <a16:creationId xmlns:a16="http://schemas.microsoft.com/office/drawing/2014/main" id="{70E45AB6-9F0B-4DE9-B80E-1EBD31C9D05F}"/>
              </a:ext>
            </a:extLst>
          </p:cNvPr>
          <p:cNvGraphicFramePr>
            <a:graphicFrameLocks noGrp="1"/>
          </p:cNvGraphicFramePr>
          <p:nvPr>
            <p:ph type="chart" sz="quarter" idx="13"/>
            <p:extLst>
              <p:ext uri="{D42A27DB-BD31-4B8C-83A1-F6EECF244321}">
                <p14:modId xmlns:p14="http://schemas.microsoft.com/office/powerpoint/2010/main" val="2861974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C2ED36-FEEA-4A80-8063-B299E07D4436}"/>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17E72A7B-EEA3-4F15-BF41-9C649B806E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0129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C2158-ACBE-4D28-9249-E8EA56477DA1}"/>
              </a:ext>
            </a:extLst>
          </p:cNvPr>
          <p:cNvSpPr>
            <a:spLocks noGrp="1"/>
          </p:cNvSpPr>
          <p:nvPr>
            <p:ph type="title"/>
          </p:nvPr>
        </p:nvSpPr>
        <p:spPr/>
        <p:txBody>
          <a:bodyPr/>
          <a:lstStyle/>
          <a:p>
            <a:r>
              <a:rPr lang="en-US"/>
              <a:t>Reach  | SLTR</a:t>
            </a:r>
          </a:p>
        </p:txBody>
      </p:sp>
      <p:graphicFrame>
        <p:nvGraphicFramePr>
          <p:cNvPr id="6" name="Chart Placeholder 5">
            <a:extLst>
              <a:ext uri="{FF2B5EF4-FFF2-40B4-BE49-F238E27FC236}">
                <a16:creationId xmlns:a16="http://schemas.microsoft.com/office/drawing/2014/main" id="{AFD97A94-7AEA-41A7-BDA7-39DB75B9630E}"/>
              </a:ext>
            </a:extLst>
          </p:cNvPr>
          <p:cNvGraphicFramePr>
            <a:graphicFrameLocks noGrp="1"/>
          </p:cNvGraphicFramePr>
          <p:nvPr>
            <p:ph type="chart" sz="quarter" idx="13"/>
            <p:extLst>
              <p:ext uri="{D42A27DB-BD31-4B8C-83A1-F6EECF244321}">
                <p14:modId xmlns:p14="http://schemas.microsoft.com/office/powerpoint/2010/main" val="1875360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3BCDCE-0495-4338-8B3C-D7D34736A661}"/>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F05DBF7E-D0F3-4B1D-8161-A23B095F50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6976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02E6-85E2-4E13-8DE8-20F38E69CEF0}"/>
              </a:ext>
            </a:extLst>
          </p:cNvPr>
          <p:cNvSpPr>
            <a:spLocks noGrp="1"/>
          </p:cNvSpPr>
          <p:nvPr>
            <p:ph type="title"/>
          </p:nvPr>
        </p:nvSpPr>
        <p:spPr/>
        <p:txBody>
          <a:bodyPr/>
          <a:lstStyle/>
          <a:p>
            <a:r>
              <a:rPr lang="en-US"/>
              <a:t>IG Total Interactions (Bar Chart) | shangrilamauritius</a:t>
            </a:r>
          </a:p>
        </p:txBody>
      </p:sp>
      <p:graphicFrame>
        <p:nvGraphicFramePr>
          <p:cNvPr id="6" name="Chart Placeholder 5">
            <a:extLst>
              <a:ext uri="{FF2B5EF4-FFF2-40B4-BE49-F238E27FC236}">
                <a16:creationId xmlns:a16="http://schemas.microsoft.com/office/drawing/2014/main" id="{53F34E7D-C331-4B46-A785-04EDA337AA61}"/>
              </a:ext>
            </a:extLst>
          </p:cNvPr>
          <p:cNvGraphicFramePr>
            <a:graphicFrameLocks noGrp="1"/>
          </p:cNvGraphicFramePr>
          <p:nvPr>
            <p:ph type="chart" sz="quarter" idx="13"/>
            <p:extLst>
              <p:ext uri="{D42A27DB-BD31-4B8C-83A1-F6EECF244321}">
                <p14:modId xmlns:p14="http://schemas.microsoft.com/office/powerpoint/2010/main" val="176960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66CCCD-7748-4E4E-AE48-65813B700197}"/>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1CA4FC5C-8536-4F7B-BE75-C0C5C9306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0606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B8B77-0429-4AC3-A013-EC3DC1C85B1E}"/>
              </a:ext>
            </a:extLst>
          </p:cNvPr>
          <p:cNvSpPr>
            <a:spLocks noGrp="1"/>
          </p:cNvSpPr>
          <p:nvPr>
            <p:ph type="title"/>
          </p:nvPr>
        </p:nvSpPr>
        <p:spPr/>
        <p:txBody>
          <a:bodyPr/>
          <a:lstStyle/>
          <a:p>
            <a:r>
              <a:rPr lang="en-US"/>
              <a:t>Instagram Posts Table | SLTR - 1 of 4</a:t>
            </a:r>
          </a:p>
        </p:txBody>
      </p:sp>
      <p:graphicFrame>
        <p:nvGraphicFramePr>
          <p:cNvPr id="5" name="Table Placeholder 4">
            <a:extLst>
              <a:ext uri="{FF2B5EF4-FFF2-40B4-BE49-F238E27FC236}">
                <a16:creationId xmlns:a16="http://schemas.microsoft.com/office/drawing/2014/main" id="{FC4371AE-AE44-4636-ABF7-817BD83387B8}"/>
              </a:ext>
            </a:extLst>
          </p:cNvPr>
          <p:cNvGraphicFramePr>
            <a:graphicFrameLocks noGrp="1"/>
          </p:cNvGraphicFramePr>
          <p:nvPr>
            <p:ph type="tbl" sz="quarter" idx="13"/>
            <p:extLst>
              <p:ext uri="{D42A27DB-BD31-4B8C-83A1-F6EECF244321}">
                <p14:modId xmlns:p14="http://schemas.microsoft.com/office/powerpoint/2010/main" val="930692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25101242"/>
                    </a:ext>
                  </a:extLst>
                </a:gridCol>
                <a:gridCol w="987552">
                  <a:extLst>
                    <a:ext uri="{9D8B030D-6E8A-4147-A177-3AD203B41FA5}">
                      <a16:colId xmlns:a16="http://schemas.microsoft.com/office/drawing/2014/main" val="2791077429"/>
                    </a:ext>
                  </a:extLst>
                </a:gridCol>
                <a:gridCol w="987552">
                  <a:extLst>
                    <a:ext uri="{9D8B030D-6E8A-4147-A177-3AD203B41FA5}">
                      <a16:colId xmlns:a16="http://schemas.microsoft.com/office/drawing/2014/main" val="2022505458"/>
                    </a:ext>
                  </a:extLst>
                </a:gridCol>
                <a:gridCol w="987552">
                  <a:extLst>
                    <a:ext uri="{9D8B030D-6E8A-4147-A177-3AD203B41FA5}">
                      <a16:colId xmlns:a16="http://schemas.microsoft.com/office/drawing/2014/main" val="2399894444"/>
                    </a:ext>
                  </a:extLst>
                </a:gridCol>
                <a:gridCol w="987552">
                  <a:extLst>
                    <a:ext uri="{9D8B030D-6E8A-4147-A177-3AD203B41FA5}">
                      <a16:colId xmlns:a16="http://schemas.microsoft.com/office/drawing/2014/main" val="85432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1135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- 2018-05-30 09:32:44 </a:t>
                      </a:r>
                      <a:r>
                        <a:rPr kumimoji="0" lang="en-US" sz="1000" b="0" i="0" u="none" strike="noStrike" kern="1200" cap="none" spc="0" normalizeH="0" baseline="0" noProof="0">
                          <a:ln>
                            <a:noFill/>
                          </a:ln>
                          <a:solidFill>
                            <a:prstClr val="black"/>
                          </a:solidFill>
                          <a:effectLst/>
                          <a:uLnTx/>
                          <a:uFillTx/>
                          <a:latin typeface="+mn-lt"/>
                          <a:ea typeface="+mn-ea"/>
                          <a:cs typeface="+mn-cs"/>
                        </a:rPr>
                        <a:t>
 Nothing like watching the sunrise on the beach! Comment below if this is your summer 2018 goal! 📷 gussiemelia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51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- 2018-05-09 13:28:08 </a:t>
                      </a:r>
                      <a:r>
                        <a:rPr kumimoji="0" lang="en-US" sz="1000" b="0" i="0" u="none" strike="noStrike" kern="1200" cap="none" spc="0" normalizeH="0" baseline="0" noProof="0">
                          <a:ln>
                            <a:noFill/>
                          </a:ln>
                          <a:solidFill>
                            <a:prstClr val="black"/>
                          </a:solidFill>
                          <a:effectLst/>
                          <a:uLnTx/>
                          <a:uFillTx/>
                          <a:latin typeface="+mn-lt"/>
                          <a:ea typeface="+mn-ea"/>
                          <a:cs typeface="+mn-cs"/>
                        </a:rPr>
                        <a:t>
 Sun Shine, Pool Side, Down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764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- 2018-05-29 11:35:08 </a:t>
                      </a:r>
                      <a:r>
                        <a:rPr kumimoji="0" lang="en-US" sz="1000" b="0" i="0" u="none" strike="noStrike" kern="1200" cap="none" spc="0" normalizeH="0" baseline="0" noProof="0">
                          <a:ln>
                            <a:noFill/>
                          </a:ln>
                          <a:solidFill>
                            <a:prstClr val="black"/>
                          </a:solidFill>
                          <a:effectLst/>
                          <a:uLnTx/>
                          <a:uFillTx/>
                          <a:latin typeface="+mn-lt"/>
                          <a:ea typeface="+mn-ea"/>
                          <a:cs typeface="+mn-cs"/>
                        </a:rPr>
                        <a:t>
 I think this covers just about all the shades of blue! Talk about #VacationGoals! 🌊 📷 @mo_paz_officiel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151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- 2018-05-05 10:04:44 </a:t>
                      </a:r>
                      <a:r>
                        <a:rPr kumimoji="0" lang="en-US" sz="1000" b="0" i="0" u="none" strike="noStrike" kern="1200" cap="none" spc="0" normalizeH="0" baseline="0" noProof="0">
                          <a:ln>
                            <a:noFill/>
                          </a:ln>
                          <a:solidFill>
                            <a:prstClr val="black"/>
                          </a:solidFill>
                          <a:effectLst/>
                          <a:uLnTx/>
                          <a:uFillTx/>
                          <a:latin typeface="+mn-lt"/>
                          <a:ea typeface="+mn-ea"/>
                          <a:cs typeface="+mn-cs"/>
                        </a:rPr>
                        <a:t>
 Live your best life, in Mauritius! 📷: @faridaisrail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554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- 2018-05-25 14:43:13 </a:t>
                      </a:r>
                      <a:r>
                        <a:rPr kumimoji="0" lang="en-US" sz="1000" b="0" i="0" u="none" strike="noStrike" kern="1200" cap="none" spc="0" normalizeH="0" baseline="0" noProof="0">
                          <a:ln>
                            <a:noFill/>
                          </a:ln>
                          <a:solidFill>
                            <a:prstClr val="black"/>
                          </a:solidFill>
                          <a:effectLst/>
                          <a:uLnTx/>
                          <a:uFillTx/>
                          <a:latin typeface="+mn-lt"/>
                          <a:ea typeface="+mn-ea"/>
                          <a:cs typeface="+mn-cs"/>
                        </a:rPr>
                        <a:t>
 Our pool's perfect for the 'Gram!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232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- 2018-05-18 10:43:39 </a:t>
                      </a:r>
                      <a:r>
                        <a:rPr kumimoji="0" lang="en-US" sz="1000" b="0" i="0" u="none" strike="noStrike" kern="1200" cap="none" spc="0" normalizeH="0" baseline="0" noProof="0">
                          <a:ln>
                            <a:noFill/>
                          </a:ln>
                          <a:solidFill>
                            <a:prstClr val="black"/>
                          </a:solidFill>
                          <a:effectLst/>
                          <a:uLnTx/>
                          <a:uFillTx/>
                          <a:latin typeface="+mn-lt"/>
                          <a:ea typeface="+mn-ea"/>
                          <a:cs typeface="+mn-cs"/>
                        </a:rPr>
                        <a:t>
 I've got sun shine on my mind! 📷 @saraerandles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611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- 2018-05-08 11:01:16 </a:t>
                      </a:r>
                      <a:r>
                        <a:rPr kumimoji="0" lang="en-US" sz="1000" b="0" i="0" u="none" strike="noStrike" kern="1200" cap="none" spc="0" normalizeH="0" baseline="0" noProof="0">
                          <a:ln>
                            <a:noFill/>
                          </a:ln>
                          <a:solidFill>
                            <a:prstClr val="black"/>
                          </a:solidFill>
                          <a:effectLst/>
                          <a:uLnTx/>
                          <a:uFillTx/>
                          <a:latin typeface="+mn-lt"/>
                          <a:ea typeface="+mn-ea"/>
                          <a:cs typeface="+mn-cs"/>
                        </a:rPr>
                        <a:t>
 The gateway to heaven on earth!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728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- 2018-05-15 13:48:12 </a:t>
                      </a:r>
                      <a:r>
                        <a:rPr kumimoji="0" lang="en-US" sz="1000" b="0" i="0" u="none" strike="noStrike" kern="1200" cap="none" spc="0" normalizeH="0" baseline="0" noProof="0">
                          <a:ln>
                            <a:noFill/>
                          </a:ln>
                          <a:solidFill>
                            <a:prstClr val="black"/>
                          </a:solidFill>
                          <a:effectLst/>
                          <a:uLnTx/>
                          <a:uFillTx/>
                          <a:latin typeface="+mn-lt"/>
                          <a:ea typeface="+mn-ea"/>
                          <a:cs typeface="+mn-cs"/>
                        </a:rPr>
                        <a:t>
 We dig the holes, you relax in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8071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- 2018-05-19 10:17:41 </a:t>
                      </a:r>
                      <a:r>
                        <a:rPr kumimoji="0" lang="en-US" sz="1000" b="0" i="0" u="none" strike="noStrike" kern="1200" cap="none" spc="0" normalizeH="0" baseline="0" noProof="0">
                          <a:ln>
                            <a:noFill/>
                          </a:ln>
                          <a:solidFill>
                            <a:prstClr val="black"/>
                          </a:solidFill>
                          <a:effectLst/>
                          <a:uLnTx/>
                          <a:uFillTx/>
                          <a:latin typeface="+mn-lt"/>
                          <a:ea typeface="+mn-ea"/>
                          <a:cs typeface="+mn-cs"/>
                        </a:rPr>
                        <a:t>
 Good MORNING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6619378"/>
                  </a:ext>
                </a:extLst>
              </a:tr>
            </a:tbl>
          </a:graphicData>
        </a:graphic>
      </p:graphicFrame>
      <p:sp>
        <p:nvSpPr>
          <p:cNvPr id="4" name="Text Placeholder 3">
            <a:extLst>
              <a:ext uri="{FF2B5EF4-FFF2-40B4-BE49-F238E27FC236}">
                <a16:creationId xmlns:a16="http://schemas.microsoft.com/office/drawing/2014/main" id="{C09B425A-BFF1-4034-83DC-E957B0DDAD25}"/>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5310884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5A07-0B02-4ADA-AC1D-2A06B8DEE343}"/>
              </a:ext>
            </a:extLst>
          </p:cNvPr>
          <p:cNvSpPr>
            <a:spLocks noGrp="1"/>
          </p:cNvSpPr>
          <p:nvPr>
            <p:ph type="title"/>
          </p:nvPr>
        </p:nvSpPr>
        <p:spPr/>
        <p:txBody>
          <a:bodyPr/>
          <a:lstStyle/>
          <a:p>
            <a:r>
              <a:rPr lang="en-US"/>
              <a:t>Instagram Posts Table | SLTR - 2 of 4</a:t>
            </a:r>
          </a:p>
        </p:txBody>
      </p:sp>
      <p:graphicFrame>
        <p:nvGraphicFramePr>
          <p:cNvPr id="5" name="Table Placeholder 4">
            <a:extLst>
              <a:ext uri="{FF2B5EF4-FFF2-40B4-BE49-F238E27FC236}">
                <a16:creationId xmlns:a16="http://schemas.microsoft.com/office/drawing/2014/main" id="{87492191-1186-4767-A85A-D576BD0E57A6}"/>
              </a:ext>
            </a:extLst>
          </p:cNvPr>
          <p:cNvGraphicFramePr>
            <a:graphicFrameLocks noGrp="1"/>
          </p:cNvGraphicFramePr>
          <p:nvPr>
            <p:ph type="tbl" sz="quarter" idx="13"/>
            <p:extLst>
              <p:ext uri="{D42A27DB-BD31-4B8C-83A1-F6EECF244321}">
                <p14:modId xmlns:p14="http://schemas.microsoft.com/office/powerpoint/2010/main" val="4008746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63163449"/>
                    </a:ext>
                  </a:extLst>
                </a:gridCol>
                <a:gridCol w="987552">
                  <a:extLst>
                    <a:ext uri="{9D8B030D-6E8A-4147-A177-3AD203B41FA5}">
                      <a16:colId xmlns:a16="http://schemas.microsoft.com/office/drawing/2014/main" val="744919826"/>
                    </a:ext>
                  </a:extLst>
                </a:gridCol>
                <a:gridCol w="987552">
                  <a:extLst>
                    <a:ext uri="{9D8B030D-6E8A-4147-A177-3AD203B41FA5}">
                      <a16:colId xmlns:a16="http://schemas.microsoft.com/office/drawing/2014/main" val="2294227906"/>
                    </a:ext>
                  </a:extLst>
                </a:gridCol>
                <a:gridCol w="987552">
                  <a:extLst>
                    <a:ext uri="{9D8B030D-6E8A-4147-A177-3AD203B41FA5}">
                      <a16:colId xmlns:a16="http://schemas.microsoft.com/office/drawing/2014/main" val="3022587548"/>
                    </a:ext>
                  </a:extLst>
                </a:gridCol>
                <a:gridCol w="987552">
                  <a:extLst>
                    <a:ext uri="{9D8B030D-6E8A-4147-A177-3AD203B41FA5}">
                      <a16:colId xmlns:a16="http://schemas.microsoft.com/office/drawing/2014/main" val="315542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861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shangrilamauritius - 2018-05-24 10:30:32 </a:t>
                      </a:r>
                      <a:r>
                        <a:rPr kumimoji="0" lang="pt-BR" sz="1000" b="0" i="0" u="none" strike="noStrike" kern="1200" cap="none" spc="0" normalizeH="0" baseline="0" noProof="0">
                          <a:ln>
                            <a:noFill/>
                          </a:ln>
                          <a:solidFill>
                            <a:prstClr val="black"/>
                          </a:solidFill>
                          <a:effectLst/>
                          <a:uLnTx/>
                          <a:uFillTx/>
                          <a:latin typeface="+mn-lt"/>
                          <a:ea typeface="+mn-ea"/>
                          <a:cs typeface="+mn-cs"/>
                        </a:rPr>
                        <a:t>
 Cabana ooh na 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653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- 2018-05-04 09:47:58 </a:t>
                      </a:r>
                      <a:r>
                        <a:rPr kumimoji="0" lang="en-US" sz="1000" b="0" i="0" u="none" strike="noStrike" kern="1200" cap="none" spc="0" normalizeH="0" baseline="0" noProof="0">
                          <a:ln>
                            <a:noFill/>
                          </a:ln>
                          <a:solidFill>
                            <a:prstClr val="black"/>
                          </a:solidFill>
                          <a:effectLst/>
                          <a:uLnTx/>
                          <a:uFillTx/>
                          <a:latin typeface="+mn-lt"/>
                          <a:ea typeface="+mn-ea"/>
                          <a:cs typeface="+mn-cs"/>
                        </a:rPr>
                        <a:t>
 Good times &amp; tan lines!
📷: @indiamaryforbes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252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- 2018-05-16 13:00:55 </a:t>
                      </a:r>
                      <a:r>
                        <a:rPr kumimoji="0" lang="en-US" sz="1000" b="0" i="0" u="none" strike="noStrike" kern="1200" cap="none" spc="0" normalizeH="0" baseline="0" noProof="0">
                          <a:ln>
                            <a:noFill/>
                          </a:ln>
                          <a:solidFill>
                            <a:prstClr val="black"/>
                          </a:solidFill>
                          <a:effectLst/>
                          <a:uLnTx/>
                          <a:uFillTx/>
                          <a:latin typeface="+mn-lt"/>
                          <a:ea typeface="+mn-ea"/>
                          <a:cs typeface="+mn-cs"/>
                        </a:rPr>
                        <a:t>
 When you don't want to leave the lobby...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64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- 2018-05-12 11:05:12 </a:t>
                      </a:r>
                      <a:r>
                        <a:rPr kumimoji="0" lang="en-US" sz="1000" b="0" i="0" u="none" strike="noStrike" kern="1200" cap="none" spc="0" normalizeH="0" baseline="0" noProof="0">
                          <a:ln>
                            <a:noFill/>
                          </a:ln>
                          <a:solidFill>
                            <a:prstClr val="black"/>
                          </a:solidFill>
                          <a:effectLst/>
                          <a:uLnTx/>
                          <a:uFillTx/>
                          <a:latin typeface="+mn-lt"/>
                          <a:ea typeface="+mn-ea"/>
                          <a:cs typeface="+mn-cs"/>
                        </a:rPr>
                        <a:t>
 The weekend begins! 📷 @feriezyt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4373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- 2018-05-06 18:50:45 </a:t>
                      </a:r>
                      <a:r>
                        <a:rPr kumimoji="0" lang="en-US" sz="1000" b="0" i="0" u="none" strike="noStrike" kern="1200" cap="none" spc="0" normalizeH="0" baseline="0" noProof="0">
                          <a:ln>
                            <a:noFill/>
                          </a:ln>
                          <a:solidFill>
                            <a:prstClr val="black"/>
                          </a:solidFill>
                          <a:effectLst/>
                          <a:uLnTx/>
                          <a:uFillTx/>
                          <a:latin typeface="+mn-lt"/>
                          <a:ea typeface="+mn-ea"/>
                          <a:cs typeface="+mn-cs"/>
                        </a:rPr>
                        <a:t>
 Tropical state of mind 🌴 📷 @saraerandles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616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- 2018-05-17 14:30:36 </a:t>
                      </a:r>
                      <a:r>
                        <a:rPr kumimoji="0" lang="en-US" sz="1000" b="0" i="0" u="none" strike="noStrike" kern="1200" cap="none" spc="0" normalizeH="0" baseline="0" noProof="0">
                          <a:ln>
                            <a:noFill/>
                          </a:ln>
                          <a:solidFill>
                            <a:prstClr val="black"/>
                          </a:solidFill>
                          <a:effectLst/>
                          <a:uLnTx/>
                          <a:uFillTx/>
                          <a:latin typeface="+mn-lt"/>
                          <a:ea typeface="+mn-ea"/>
                          <a:cs typeface="+mn-cs"/>
                        </a:rPr>
                        <a:t>
 Private Villa = Private Pool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102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- 2018-05-21 10:31:07 </a:t>
                      </a:r>
                      <a:r>
                        <a:rPr kumimoji="0" lang="en-US" sz="1000" b="0" i="0" u="none" strike="noStrike" kern="1200" cap="none" spc="0" normalizeH="0" baseline="0" noProof="0">
                          <a:ln>
                            <a:noFill/>
                          </a:ln>
                          <a:solidFill>
                            <a:prstClr val="black"/>
                          </a:solidFill>
                          <a:effectLst/>
                          <a:uLnTx/>
                          <a:uFillTx/>
                          <a:latin typeface="+mn-lt"/>
                          <a:ea typeface="+mn-ea"/>
                          <a:cs typeface="+mn-cs"/>
                        </a:rPr>
                        <a:t>
 Imagine chilling on this beach while sippin' on some mojitos!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5094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- 2018-05-31 09:28:36 </a:t>
                      </a:r>
                      <a:r>
                        <a:rPr kumimoji="0" lang="en-US" sz="1000" b="0" i="0" u="none" strike="noStrike" kern="1200" cap="none" spc="0" normalizeH="0" baseline="0" noProof="0">
                          <a:ln>
                            <a:noFill/>
                          </a:ln>
                          <a:solidFill>
                            <a:prstClr val="black"/>
                          </a:solidFill>
                          <a:effectLst/>
                          <a:uLnTx/>
                          <a:uFillTx/>
                          <a:latin typeface="+mn-lt"/>
                          <a:ea typeface="+mn-ea"/>
                          <a:cs typeface="+mn-cs"/>
                        </a:rPr>
                        <a:t>
 What happens when you mix the sea breeze and the pool together? 👆🏾 an epic photo from @stylebutnotleast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3986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- 2018-05-02 14:32:58 </a:t>
                      </a:r>
                      <a:r>
                        <a:rPr kumimoji="0" lang="en-US" sz="1000" b="0" i="0" u="none" strike="noStrike" kern="1200" cap="none" spc="0" normalizeH="0" baseline="0" noProof="0">
                          <a:ln>
                            <a:noFill/>
                          </a:ln>
                          <a:solidFill>
                            <a:prstClr val="black"/>
                          </a:solidFill>
                          <a:effectLst/>
                          <a:uLnTx/>
                          <a:uFillTx/>
                          <a:latin typeface="+mn-lt"/>
                          <a:ea typeface="+mn-ea"/>
                          <a:cs typeface="+mn-cs"/>
                        </a:rPr>
                        <a:t>
 No filter needed! 📷: @missmelissawalton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3558474"/>
                  </a:ext>
                </a:extLst>
              </a:tr>
            </a:tbl>
          </a:graphicData>
        </a:graphic>
      </p:graphicFrame>
      <p:sp>
        <p:nvSpPr>
          <p:cNvPr id="4" name="Text Placeholder 3">
            <a:extLst>
              <a:ext uri="{FF2B5EF4-FFF2-40B4-BE49-F238E27FC236}">
                <a16:creationId xmlns:a16="http://schemas.microsoft.com/office/drawing/2014/main" id="{991F03E4-A487-4493-A528-6D6A6763A2EF}"/>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3000054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B2E8E-9CE6-4E15-B36D-F69C4ADF8F86}"/>
              </a:ext>
            </a:extLst>
          </p:cNvPr>
          <p:cNvSpPr>
            <a:spLocks noGrp="1"/>
          </p:cNvSpPr>
          <p:nvPr>
            <p:ph type="title"/>
          </p:nvPr>
        </p:nvSpPr>
        <p:spPr/>
        <p:txBody>
          <a:bodyPr/>
          <a:lstStyle/>
          <a:p>
            <a:r>
              <a:rPr lang="en-US"/>
              <a:t>Instagram Posts Table | SLTR - 3 of 4</a:t>
            </a:r>
          </a:p>
        </p:txBody>
      </p:sp>
      <p:graphicFrame>
        <p:nvGraphicFramePr>
          <p:cNvPr id="5" name="Table Placeholder 4">
            <a:extLst>
              <a:ext uri="{FF2B5EF4-FFF2-40B4-BE49-F238E27FC236}">
                <a16:creationId xmlns:a16="http://schemas.microsoft.com/office/drawing/2014/main" id="{D7F1E346-18A8-4CF0-B4C5-1CC5DF443551}"/>
              </a:ext>
            </a:extLst>
          </p:cNvPr>
          <p:cNvGraphicFramePr>
            <a:graphicFrameLocks noGrp="1"/>
          </p:cNvGraphicFramePr>
          <p:nvPr>
            <p:ph type="tbl" sz="quarter" idx="13"/>
            <p:extLst>
              <p:ext uri="{D42A27DB-BD31-4B8C-83A1-F6EECF244321}">
                <p14:modId xmlns:p14="http://schemas.microsoft.com/office/powerpoint/2010/main" val="2353122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46795383"/>
                    </a:ext>
                  </a:extLst>
                </a:gridCol>
                <a:gridCol w="987552">
                  <a:extLst>
                    <a:ext uri="{9D8B030D-6E8A-4147-A177-3AD203B41FA5}">
                      <a16:colId xmlns:a16="http://schemas.microsoft.com/office/drawing/2014/main" val="4223792253"/>
                    </a:ext>
                  </a:extLst>
                </a:gridCol>
                <a:gridCol w="987552">
                  <a:extLst>
                    <a:ext uri="{9D8B030D-6E8A-4147-A177-3AD203B41FA5}">
                      <a16:colId xmlns:a16="http://schemas.microsoft.com/office/drawing/2014/main" val="1156757712"/>
                    </a:ext>
                  </a:extLst>
                </a:gridCol>
                <a:gridCol w="987552">
                  <a:extLst>
                    <a:ext uri="{9D8B030D-6E8A-4147-A177-3AD203B41FA5}">
                      <a16:colId xmlns:a16="http://schemas.microsoft.com/office/drawing/2014/main" val="2179964716"/>
                    </a:ext>
                  </a:extLst>
                </a:gridCol>
                <a:gridCol w="987552">
                  <a:extLst>
                    <a:ext uri="{9D8B030D-6E8A-4147-A177-3AD203B41FA5}">
                      <a16:colId xmlns:a16="http://schemas.microsoft.com/office/drawing/2014/main" val="3241856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2054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- 2018-05-27 13:40:14 </a:t>
                      </a:r>
                      <a:r>
                        <a:rPr kumimoji="0" lang="en-US" sz="1000" b="0" i="0" u="none" strike="noStrike" kern="1200" cap="none" spc="0" normalizeH="0" baseline="0" noProof="0">
                          <a:ln>
                            <a:noFill/>
                          </a:ln>
                          <a:solidFill>
                            <a:prstClr val="black"/>
                          </a:solidFill>
                          <a:effectLst/>
                          <a:uLnTx/>
                          <a:uFillTx/>
                          <a:latin typeface="+mn-lt"/>
                          <a:ea typeface="+mn-ea"/>
                          <a:cs typeface="+mn-cs"/>
                        </a:rPr>
                        <a:t>
 Tick these off your vacation goals:
Personal fountain ✅
Priceless Views ✅
Private beach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834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- 2018-05-01 13:00:33 </a:t>
                      </a:r>
                      <a:r>
                        <a:rPr kumimoji="0" lang="en-US" sz="1000" b="0" i="0" u="none" strike="noStrike" kern="1200" cap="none" spc="0" normalizeH="0" baseline="0" noProof="0">
                          <a:ln>
                            <a:noFill/>
                          </a:ln>
                          <a:solidFill>
                            <a:prstClr val="black"/>
                          </a:solidFill>
                          <a:effectLst/>
                          <a:uLnTx/>
                          <a:uFillTx/>
                          <a:latin typeface="+mn-lt"/>
                          <a:ea typeface="+mn-ea"/>
                          <a:cs typeface="+mn-cs"/>
                        </a:rPr>
                        <a:t>
 Spending the afternoon on a Private Island, no biggie. 🤷🏽‍♀️ 📷: @manleycommunications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304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- 2018-05-07 13:00:26 </a:t>
                      </a:r>
                      <a:r>
                        <a:rPr kumimoji="0" lang="en-US" sz="1000" b="0" i="0" u="none" strike="noStrike" kern="1200" cap="none" spc="0" normalizeH="0" baseline="0" noProof="0">
                          <a:ln>
                            <a:noFill/>
                          </a:ln>
                          <a:solidFill>
                            <a:prstClr val="black"/>
                          </a:solidFill>
                          <a:effectLst/>
                          <a:uLnTx/>
                          <a:uFillTx/>
                          <a:latin typeface="+mn-lt"/>
                          <a:ea typeface="+mn-ea"/>
                          <a:cs typeface="+mn-cs"/>
                        </a:rPr>
                        <a:t>
 #Repost @hindash
・・・
Doing @hudabeauty ‘s makeup under the sun, in a pool, in Mauritius! LOOK AT THAT VIEW!!! ☀️ using Bronze Sands 3D Highlighter Palette.
☀️ Hotel: @shangrilamauritius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973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- 2018-06-01 18:37:21 </a:t>
                      </a:r>
                      <a:r>
                        <a:rPr kumimoji="0" lang="en-US" sz="1000" b="0" i="0" u="none" strike="noStrike" kern="1200" cap="none" spc="0" normalizeH="0" baseline="0" noProof="0">
                          <a:ln>
                            <a:noFill/>
                          </a:ln>
                          <a:solidFill>
                            <a:prstClr val="black"/>
                          </a:solidFill>
                          <a:effectLst/>
                          <a:uLnTx/>
                          <a:uFillTx/>
                          <a:latin typeface="+mn-lt"/>
                          <a:ea typeface="+mn-ea"/>
                          <a:cs typeface="+mn-cs"/>
                        </a:rPr>
                        <a:t>
 Cheers! It's the weekend! 📷 ekaterinabilous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831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- 2018-05-14 14:15:33 </a:t>
                      </a:r>
                      <a:r>
                        <a:rPr kumimoji="0" lang="en-US" sz="1000" b="0" i="0" u="none" strike="noStrike" kern="1200" cap="none" spc="0" normalizeH="0" baseline="0" noProof="0">
                          <a:ln>
                            <a:noFill/>
                          </a:ln>
                          <a:solidFill>
                            <a:prstClr val="black"/>
                          </a:solidFill>
                          <a:effectLst/>
                          <a:uLnTx/>
                          <a:uFillTx/>
                          <a:latin typeface="+mn-lt"/>
                          <a:ea typeface="+mn-ea"/>
                          <a:cs typeface="+mn-cs"/>
                        </a:rPr>
                        <a:t>
 Ilot Mangénie, or Castaway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9780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- 2018-05-10 11:04:52 </a:t>
                      </a:r>
                      <a:r>
                        <a:rPr kumimoji="0" lang="en-US" sz="1000" b="0" i="0" u="none" strike="noStrike" kern="1200" cap="none" spc="0" normalizeH="0" baseline="0" noProof="0">
                          <a:ln>
                            <a:noFill/>
                          </a:ln>
                          <a:solidFill>
                            <a:prstClr val="black"/>
                          </a:solidFill>
                          <a:effectLst/>
                          <a:uLnTx/>
                          <a:uFillTx/>
                          <a:latin typeface="+mn-lt"/>
                          <a:ea typeface="+mn-ea"/>
                          <a:cs typeface="+mn-cs"/>
                        </a:rPr>
                        <a:t>
 @_islandian_ are collaborating with @ShangrilaMauritius to help you plan your ultimate Mauritian vacation. Find out about their tailor-made experiences on https://www.islandian.com/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4964154"/>
                  </a:ext>
                </a:extLst>
              </a:tr>
            </a:tbl>
          </a:graphicData>
        </a:graphic>
      </p:graphicFrame>
      <p:sp>
        <p:nvSpPr>
          <p:cNvPr id="4" name="Text Placeholder 3">
            <a:extLst>
              <a:ext uri="{FF2B5EF4-FFF2-40B4-BE49-F238E27FC236}">
                <a16:creationId xmlns:a16="http://schemas.microsoft.com/office/drawing/2014/main" id="{C471C1DB-95BB-42B9-8250-825F0560C5EA}"/>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3554869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710F4-9831-4BF6-BCD2-36AD2A1ECB90}"/>
              </a:ext>
            </a:extLst>
          </p:cNvPr>
          <p:cNvSpPr>
            <a:spLocks noGrp="1"/>
          </p:cNvSpPr>
          <p:nvPr>
            <p:ph type="title"/>
          </p:nvPr>
        </p:nvSpPr>
        <p:spPr/>
        <p:txBody>
          <a:bodyPr/>
          <a:lstStyle/>
          <a:p>
            <a:r>
              <a:rPr lang="en-US"/>
              <a:t>Instagram Posts Table | SLTR - 4 of 4</a:t>
            </a:r>
          </a:p>
        </p:txBody>
      </p:sp>
      <p:graphicFrame>
        <p:nvGraphicFramePr>
          <p:cNvPr id="5" name="Table Placeholder 4">
            <a:extLst>
              <a:ext uri="{FF2B5EF4-FFF2-40B4-BE49-F238E27FC236}">
                <a16:creationId xmlns:a16="http://schemas.microsoft.com/office/drawing/2014/main" id="{1E1493F9-C40E-41FB-B0CB-99069BA2A395}"/>
              </a:ext>
            </a:extLst>
          </p:cNvPr>
          <p:cNvGraphicFramePr>
            <a:graphicFrameLocks noGrp="1"/>
          </p:cNvGraphicFramePr>
          <p:nvPr>
            <p:ph type="tbl" sz="quarter" idx="13"/>
            <p:extLst>
              <p:ext uri="{D42A27DB-BD31-4B8C-83A1-F6EECF244321}">
                <p14:modId xmlns:p14="http://schemas.microsoft.com/office/powerpoint/2010/main" val="72683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1134850"/>
                    </a:ext>
                  </a:extLst>
                </a:gridCol>
                <a:gridCol w="987552">
                  <a:extLst>
                    <a:ext uri="{9D8B030D-6E8A-4147-A177-3AD203B41FA5}">
                      <a16:colId xmlns:a16="http://schemas.microsoft.com/office/drawing/2014/main" val="3914845562"/>
                    </a:ext>
                  </a:extLst>
                </a:gridCol>
                <a:gridCol w="987552">
                  <a:extLst>
                    <a:ext uri="{9D8B030D-6E8A-4147-A177-3AD203B41FA5}">
                      <a16:colId xmlns:a16="http://schemas.microsoft.com/office/drawing/2014/main" val="306866650"/>
                    </a:ext>
                  </a:extLst>
                </a:gridCol>
                <a:gridCol w="987552">
                  <a:extLst>
                    <a:ext uri="{9D8B030D-6E8A-4147-A177-3AD203B41FA5}">
                      <a16:colId xmlns:a16="http://schemas.microsoft.com/office/drawing/2014/main" val="2150052675"/>
                    </a:ext>
                  </a:extLst>
                </a:gridCol>
                <a:gridCol w="987552">
                  <a:extLst>
                    <a:ext uri="{9D8B030D-6E8A-4147-A177-3AD203B41FA5}">
                      <a16:colId xmlns:a16="http://schemas.microsoft.com/office/drawing/2014/main" val="870567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8445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- 2018-05-13 17:06:59 </a:t>
                      </a:r>
                      <a:r>
                        <a:rPr kumimoji="0" lang="en-US" sz="1000" b="0" i="0" u="none" strike="noStrike" kern="1200" cap="none" spc="0" normalizeH="0" baseline="0" noProof="0">
                          <a:ln>
                            <a:noFill/>
                          </a:ln>
                          <a:solidFill>
                            <a:prstClr val="black"/>
                          </a:solidFill>
                          <a:effectLst/>
                          <a:uLnTx/>
                          <a:uFillTx/>
                          <a:latin typeface="+mn-lt"/>
                          <a:ea typeface="+mn-ea"/>
                          <a:cs typeface="+mn-cs"/>
                        </a:rPr>
                        <a:t>
 Wishing all Mothers a happy Mother’s Day! Time to relax...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22238"/>
                  </a:ext>
                </a:extLst>
              </a:tr>
            </a:tbl>
          </a:graphicData>
        </a:graphic>
      </p:graphicFrame>
      <p:sp>
        <p:nvSpPr>
          <p:cNvPr id="4" name="Text Placeholder 3">
            <a:extLst>
              <a:ext uri="{FF2B5EF4-FFF2-40B4-BE49-F238E27FC236}">
                <a16:creationId xmlns:a16="http://schemas.microsoft.com/office/drawing/2014/main" id="{DF92EA44-AFD9-402F-9BD1-527DA4DA52A5}"/>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449999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42402-0AC0-4789-BBCA-3D61ADDDBDEF}"/>
              </a:ext>
            </a:extLst>
          </p:cNvPr>
          <p:cNvSpPr>
            <a:spLocks noGrp="1"/>
          </p:cNvSpPr>
          <p:nvPr>
            <p:ph type="title"/>
          </p:nvPr>
        </p:nvSpPr>
        <p:spPr/>
        <p:txBody>
          <a:bodyPr/>
          <a:lstStyle/>
          <a:p>
            <a:r>
              <a:rPr lang="en-US"/>
              <a:t>TW Followers Total (Bar Chart) | SLTR</a:t>
            </a:r>
          </a:p>
        </p:txBody>
      </p:sp>
      <p:graphicFrame>
        <p:nvGraphicFramePr>
          <p:cNvPr id="6" name="Chart Placeholder 5">
            <a:extLst>
              <a:ext uri="{FF2B5EF4-FFF2-40B4-BE49-F238E27FC236}">
                <a16:creationId xmlns:a16="http://schemas.microsoft.com/office/drawing/2014/main" id="{FE63B084-269D-4029-BEB1-9BF66708918B}"/>
              </a:ext>
            </a:extLst>
          </p:cNvPr>
          <p:cNvGraphicFramePr>
            <a:graphicFrameLocks noGrp="1"/>
          </p:cNvGraphicFramePr>
          <p:nvPr>
            <p:ph type="chart" sz="quarter" idx="13"/>
            <p:extLst>
              <p:ext uri="{D42A27DB-BD31-4B8C-83A1-F6EECF244321}">
                <p14:modId xmlns:p14="http://schemas.microsoft.com/office/powerpoint/2010/main" val="3364895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1D0DDB-988F-49ED-A242-375BE012BBA3}"/>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761C577A-4138-4AD3-ABEF-6E92A8318A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2449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A54A4-81C7-423A-86B5-91EC0928BCFB}"/>
              </a:ext>
            </a:extLst>
          </p:cNvPr>
          <p:cNvSpPr>
            <a:spLocks noGrp="1"/>
          </p:cNvSpPr>
          <p:nvPr>
            <p:ph type="title"/>
          </p:nvPr>
        </p:nvSpPr>
        <p:spPr/>
        <p:txBody>
          <a:bodyPr/>
          <a:lstStyle/>
          <a:p>
            <a:r>
              <a:rPr lang="en-US"/>
              <a:t>TW Followers Change (Bar Chart) | SLTR</a:t>
            </a:r>
          </a:p>
        </p:txBody>
      </p:sp>
      <p:graphicFrame>
        <p:nvGraphicFramePr>
          <p:cNvPr id="6" name="Chart Placeholder 5">
            <a:extLst>
              <a:ext uri="{FF2B5EF4-FFF2-40B4-BE49-F238E27FC236}">
                <a16:creationId xmlns:a16="http://schemas.microsoft.com/office/drawing/2014/main" id="{6496987E-4D00-4E2F-8048-43CE66A32520}"/>
              </a:ext>
            </a:extLst>
          </p:cNvPr>
          <p:cNvGraphicFramePr>
            <a:graphicFrameLocks noGrp="1"/>
          </p:cNvGraphicFramePr>
          <p:nvPr>
            <p:ph type="chart" sz="quarter" idx="13"/>
            <p:extLst>
              <p:ext uri="{D42A27DB-BD31-4B8C-83A1-F6EECF244321}">
                <p14:modId xmlns:p14="http://schemas.microsoft.com/office/powerpoint/2010/main" val="893158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B73DD3-691B-497A-9FAD-E9B883125554}"/>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671E7E85-5832-4F12-80F0-F5A99A9094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8650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58EF0-0010-47CE-B741-A015106930A8}"/>
              </a:ext>
            </a:extLst>
          </p:cNvPr>
          <p:cNvSpPr>
            <a:spLocks noGrp="1"/>
          </p:cNvSpPr>
          <p:nvPr>
            <p:ph type="title"/>
          </p:nvPr>
        </p:nvSpPr>
        <p:spPr/>
        <p:txBody>
          <a:bodyPr/>
          <a:lstStyle/>
          <a:p>
            <a:r>
              <a:rPr lang="fr-FR"/>
              <a:t>TW Total Interactions (Bar Chart) | Shangri-La Mauritius</a:t>
            </a:r>
            <a:endParaRPr lang="en-US"/>
          </a:p>
        </p:txBody>
      </p:sp>
      <p:graphicFrame>
        <p:nvGraphicFramePr>
          <p:cNvPr id="6" name="Chart Placeholder 5">
            <a:extLst>
              <a:ext uri="{FF2B5EF4-FFF2-40B4-BE49-F238E27FC236}">
                <a16:creationId xmlns:a16="http://schemas.microsoft.com/office/drawing/2014/main" id="{41D4FFBE-512A-4534-8023-9D4B618EF8BB}"/>
              </a:ext>
            </a:extLst>
          </p:cNvPr>
          <p:cNvGraphicFramePr>
            <a:graphicFrameLocks noGrp="1"/>
          </p:cNvGraphicFramePr>
          <p:nvPr>
            <p:ph type="chart" sz="quarter" idx="13"/>
            <p:extLst>
              <p:ext uri="{D42A27DB-BD31-4B8C-83A1-F6EECF244321}">
                <p14:modId xmlns:p14="http://schemas.microsoft.com/office/powerpoint/2010/main" val="2703579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184F0D-C04F-44C0-8AE4-3FB831A2BB82}"/>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B18D468D-F45C-4084-8A31-7BF14839AC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588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7A64-E290-4894-81B9-3E87D8320F11}"/>
              </a:ext>
            </a:extLst>
          </p:cNvPr>
          <p:cNvSpPr>
            <a:spLocks noGrp="1"/>
          </p:cNvSpPr>
          <p:nvPr>
            <p:ph type="title"/>
          </p:nvPr>
        </p:nvSpPr>
        <p:spPr/>
        <p:txBody>
          <a:bodyPr/>
          <a:lstStyle/>
          <a:p>
            <a:r>
              <a:rPr lang="en-US"/>
              <a:t>Facebook Fans Total | SLTR</a:t>
            </a:r>
          </a:p>
        </p:txBody>
      </p:sp>
      <p:graphicFrame>
        <p:nvGraphicFramePr>
          <p:cNvPr id="6" name="Chart Placeholder 5">
            <a:extLst>
              <a:ext uri="{FF2B5EF4-FFF2-40B4-BE49-F238E27FC236}">
                <a16:creationId xmlns:a16="http://schemas.microsoft.com/office/drawing/2014/main" id="{E3FBEF93-BE09-4F8D-B51B-63C175CAC7A2}"/>
              </a:ext>
            </a:extLst>
          </p:cNvPr>
          <p:cNvGraphicFramePr>
            <a:graphicFrameLocks noGrp="1"/>
          </p:cNvGraphicFramePr>
          <p:nvPr>
            <p:ph type="chart" sz="quarter" idx="13"/>
            <p:extLst>
              <p:ext uri="{D42A27DB-BD31-4B8C-83A1-F6EECF244321}">
                <p14:modId xmlns:p14="http://schemas.microsoft.com/office/powerpoint/2010/main" val="3707430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F5AACD-51D9-4972-AC1C-CB8367363A15}"/>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97897E51-129D-47C0-B36B-A1C13FFC9B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1019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AA6C2-0814-4D09-9293-0BCC36044508}"/>
              </a:ext>
            </a:extLst>
          </p:cNvPr>
          <p:cNvSpPr>
            <a:spLocks noGrp="1"/>
          </p:cNvSpPr>
          <p:nvPr>
            <p:ph type="title"/>
          </p:nvPr>
        </p:nvSpPr>
        <p:spPr/>
        <p:txBody>
          <a:bodyPr/>
          <a:lstStyle/>
          <a:p>
            <a:r>
              <a:rPr lang="en-US"/>
              <a:t>Facebook Fans Total | SLTR</a:t>
            </a:r>
          </a:p>
        </p:txBody>
      </p:sp>
      <p:graphicFrame>
        <p:nvGraphicFramePr>
          <p:cNvPr id="6" name="Chart Placeholder 5">
            <a:extLst>
              <a:ext uri="{FF2B5EF4-FFF2-40B4-BE49-F238E27FC236}">
                <a16:creationId xmlns:a16="http://schemas.microsoft.com/office/drawing/2014/main" id="{A6F35107-8ED2-4345-901D-ECF7C2C953D9}"/>
              </a:ext>
            </a:extLst>
          </p:cNvPr>
          <p:cNvGraphicFramePr>
            <a:graphicFrameLocks noGrp="1"/>
          </p:cNvGraphicFramePr>
          <p:nvPr>
            <p:ph type="chart" sz="quarter" idx="13"/>
            <p:extLst>
              <p:ext uri="{D42A27DB-BD31-4B8C-83A1-F6EECF244321}">
                <p14:modId xmlns:p14="http://schemas.microsoft.com/office/powerpoint/2010/main" val="470045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A8A51E-C615-46DF-91F9-D8BE4356FE4D}"/>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7C258DAB-7762-40E4-8908-8B22F91EEA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43124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1624</Words>
  <Application>Microsoft Office PowerPoint</Application>
  <PresentationFormat>On-screen Show (4:3)</PresentationFormat>
  <Paragraphs>710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SLTR</vt:lpstr>
      <vt:lpstr>FB Insights Fans Total (Bar Chart) | SLTR</vt:lpstr>
      <vt:lpstr>FB Fans Change (Bar Chart) | SLTR</vt:lpstr>
      <vt:lpstr>FB Reach (Bar Chart) | SLTR</vt:lpstr>
      <vt:lpstr>FB Total Interactions (Bar Chart) | SLTR</vt:lpstr>
      <vt:lpstr>FB Organic Vs Paid Reach (Bar Chart) | SLTR</vt:lpstr>
      <vt:lpstr>FB Post Reach (Bar Chart) | SLTR</vt:lpstr>
      <vt:lpstr>FB Own Posts Table with views | SLTR - 1 of 15</vt:lpstr>
      <vt:lpstr>FB Own Posts Table with views | SLTR - 2 of 15</vt:lpstr>
      <vt:lpstr>FB Own Posts Table with views | SLTR - 3 of 15</vt:lpstr>
      <vt:lpstr>FB Own Posts Table with views | SLTR - 4 of 15</vt:lpstr>
      <vt:lpstr>FB Own Posts Table with views | SLTR - 5 of 15</vt:lpstr>
      <vt:lpstr>FB Own Posts Table with views | SLTR - 6 of 15</vt:lpstr>
      <vt:lpstr>FB Own Posts Table with views | SLTR - 7 of 15</vt:lpstr>
      <vt:lpstr>FB Own Posts Table with views | SLTR - 8 of 15</vt:lpstr>
      <vt:lpstr>FB Own Posts Table with views | SLTR - 9 of 15</vt:lpstr>
      <vt:lpstr>FB Own Posts Table with views | SLTR - 10 of 15</vt:lpstr>
      <vt:lpstr>FB Own Posts Table with views | SLTR - 11 of 15</vt:lpstr>
      <vt:lpstr>FB Own Posts Table with views | SLTR - 12 of 15</vt:lpstr>
      <vt:lpstr>FB Own Posts Table with views | SLTR - 13 of 15</vt:lpstr>
      <vt:lpstr>FB Own Posts Table with views | SLTR - 14 of 15</vt:lpstr>
      <vt:lpstr>FB Own Posts Table with views | SLTR - 15 of 15</vt:lpstr>
      <vt:lpstr>IG Followers Total (Bar Chart) | SLTR</vt:lpstr>
      <vt:lpstr>IG Followers Change (Bar Chart) | SLTR</vt:lpstr>
      <vt:lpstr>Reach  | SLTR</vt:lpstr>
      <vt:lpstr>IG Total Interactions (Bar Chart) | shangrilamauritius</vt:lpstr>
      <vt:lpstr>Instagram Posts Table | SLTR - 1 of 4</vt:lpstr>
      <vt:lpstr>Instagram Posts Table | SLTR - 2 of 4</vt:lpstr>
      <vt:lpstr>Instagram Posts Table | SLTR - 3 of 4</vt:lpstr>
      <vt:lpstr>Instagram Posts Table | SLTR - 4 of 4</vt:lpstr>
      <vt:lpstr>TW Followers Total (Bar Chart) | SLTR</vt:lpstr>
      <vt:lpstr>TW Followers Change (Bar Chart) | SLTR</vt:lpstr>
      <vt:lpstr>TW Total Interactions (Bar Chart) | Shangri-La Mauritius</vt:lpstr>
      <vt:lpstr>Facebook Fans Total | SLTR</vt:lpstr>
      <vt:lpstr>Facebook Fans Total | SLTR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2018-06-04T10:26:58Z</dcterms:created>
  <dcterms:modified xsi:type="dcterms:W3CDTF">2018-06-04T10:28:07Z</dcterms:modified>
</cp:coreProperties>
</file>