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 id="289" r:id="rId33"/>
    <p:sldId id="290" r:id="rId34"/>
    <p:sldId id="291" r:id="rId35"/>
    <p:sldId id="292"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Sheet1!$B$2:$B$7</c:f>
              <c:numCache>
                <c:formatCode>General</c:formatCode>
                <c:ptCount val="6"/>
                <c:pt idx="0">
                  <c:v>46831</c:v>
                </c:pt>
                <c:pt idx="1">
                  <c:v>48792</c:v>
                </c:pt>
                <c:pt idx="2">
                  <c:v>50659</c:v>
                </c:pt>
                <c:pt idx="3">
                  <c:v>51672</c:v>
                </c:pt>
                <c:pt idx="4">
                  <c:v>52447</c:v>
                </c:pt>
              </c:numCache>
            </c:numRef>
          </c:val>
          <c:extLst>
            <c:ext xmlns:c16="http://schemas.microsoft.com/office/drawing/2014/chart" uri="{C3380CC4-5D6E-409C-BE32-E72D297353CC}">
              <c16:uniqueId val="{00000000-FAF2-43E1-ADD2-EEC910705F58}"/>
            </c:ext>
          </c:extLst>
        </c:ser>
        <c:dLbls>
          <c:showLegendKey val="0"/>
          <c:showVal val="0"/>
          <c:showCatName val="0"/>
          <c:showSerName val="0"/>
          <c:showPercent val="0"/>
          <c:showBubbleSize val="0"/>
        </c:dLbls>
        <c:gapWidth val="182"/>
        <c:axId val="280880480"/>
        <c:axId val="280880808"/>
      </c:barChart>
      <c:dateAx>
        <c:axId val="2808804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880808"/>
        <c:crosses val="autoZero"/>
        <c:auto val="1"/>
        <c:lblOffset val="100"/>
        <c:baseTimeUnit val="days"/>
      </c:dateAx>
      <c:valAx>
        <c:axId val="2808808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88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Sheet1!$B$2:$B$7</c:f>
              <c:numCache>
                <c:formatCode>General</c:formatCode>
                <c:ptCount val="6"/>
                <c:pt idx="0">
                  <c:v>2489</c:v>
                </c:pt>
                <c:pt idx="1">
                  <c:v>1943</c:v>
                </c:pt>
                <c:pt idx="2">
                  <c:v>1812</c:v>
                </c:pt>
                <c:pt idx="3">
                  <c:v>1016</c:v>
                </c:pt>
                <c:pt idx="4">
                  <c:v>752</c:v>
                </c:pt>
                <c:pt idx="5">
                  <c:v>33</c:v>
                </c:pt>
              </c:numCache>
            </c:numRef>
          </c:val>
          <c:extLst>
            <c:ext xmlns:c16="http://schemas.microsoft.com/office/drawing/2014/chart" uri="{C3380CC4-5D6E-409C-BE32-E72D297353CC}">
              <c16:uniqueId val="{00000000-5983-4E16-B5B6-04A56621D393}"/>
            </c:ext>
          </c:extLst>
        </c:ser>
        <c:dLbls>
          <c:showLegendKey val="0"/>
          <c:showVal val="0"/>
          <c:showCatName val="0"/>
          <c:showSerName val="0"/>
          <c:showPercent val="0"/>
          <c:showBubbleSize val="0"/>
        </c:dLbls>
        <c:gapWidth val="182"/>
        <c:axId val="343147480"/>
        <c:axId val="343147808"/>
      </c:barChart>
      <c:dateAx>
        <c:axId val="3431474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47808"/>
        <c:crosses val="autoZero"/>
        <c:auto val="1"/>
        <c:lblOffset val="100"/>
        <c:baseTimeUnit val="days"/>
      </c:dateAx>
      <c:valAx>
        <c:axId val="3431478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4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Sheet1!$B$2:$B$7</c:f>
              <c:numCache>
                <c:formatCode>General</c:formatCode>
                <c:ptCount val="6"/>
                <c:pt idx="0">
                  <c:v>527096</c:v>
                </c:pt>
                <c:pt idx="1">
                  <c:v>474517</c:v>
                </c:pt>
                <c:pt idx="2">
                  <c:v>554834</c:v>
                </c:pt>
                <c:pt idx="3">
                  <c:v>381764</c:v>
                </c:pt>
                <c:pt idx="4">
                  <c:v>251834</c:v>
                </c:pt>
                <c:pt idx="5">
                  <c:v>15522</c:v>
                </c:pt>
              </c:numCache>
            </c:numRef>
          </c:val>
          <c:extLst>
            <c:ext xmlns:c16="http://schemas.microsoft.com/office/drawing/2014/chart" uri="{C3380CC4-5D6E-409C-BE32-E72D297353CC}">
              <c16:uniqueId val="{00000000-9F53-4888-8DDC-8B78232FE539}"/>
            </c:ext>
          </c:extLst>
        </c:ser>
        <c:dLbls>
          <c:showLegendKey val="0"/>
          <c:showVal val="0"/>
          <c:showCatName val="0"/>
          <c:showSerName val="0"/>
          <c:showPercent val="0"/>
          <c:showBubbleSize val="0"/>
        </c:dLbls>
        <c:gapWidth val="182"/>
        <c:axId val="343697056"/>
        <c:axId val="343696072"/>
      </c:barChart>
      <c:dateAx>
        <c:axId val="34369705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96072"/>
        <c:crosses val="autoZero"/>
        <c:auto val="1"/>
        <c:lblOffset val="100"/>
        <c:baseTimeUnit val="days"/>
      </c:dateAx>
      <c:valAx>
        <c:axId val="3436960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97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Sheet1!$B$2:$B$7</c:f>
              <c:numCache>
                <c:formatCode>General</c:formatCode>
                <c:ptCount val="6"/>
                <c:pt idx="0">
                  <c:v>35498</c:v>
                </c:pt>
                <c:pt idx="1">
                  <c:v>110754</c:v>
                </c:pt>
                <c:pt idx="2">
                  <c:v>121422</c:v>
                </c:pt>
                <c:pt idx="3">
                  <c:v>32136</c:v>
                </c:pt>
                <c:pt idx="4">
                  <c:v>28787</c:v>
                </c:pt>
                <c:pt idx="5">
                  <c:v>287</c:v>
                </c:pt>
              </c:numCache>
            </c:numRef>
          </c:val>
          <c:extLst>
            <c:ext xmlns:c16="http://schemas.microsoft.com/office/drawing/2014/chart" uri="{C3380CC4-5D6E-409C-BE32-E72D297353CC}">
              <c16:uniqueId val="{00000000-7E57-4CFB-9E95-D5D994687E16}"/>
            </c:ext>
          </c:extLst>
        </c:ser>
        <c:dLbls>
          <c:showLegendKey val="0"/>
          <c:showVal val="0"/>
          <c:showCatName val="0"/>
          <c:showSerName val="0"/>
          <c:showPercent val="0"/>
          <c:showBubbleSize val="0"/>
        </c:dLbls>
        <c:gapWidth val="182"/>
        <c:axId val="343145840"/>
        <c:axId val="343144200"/>
      </c:barChart>
      <c:dateAx>
        <c:axId val="3431458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44200"/>
        <c:crosses val="autoZero"/>
        <c:auto val="1"/>
        <c:lblOffset val="100"/>
        <c:baseTimeUnit val="days"/>
      </c:dateAx>
      <c:valAx>
        <c:axId val="3431442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4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Sheet1!$B$2:$B$7</c:f>
              <c:numCache>
                <c:formatCode>General</c:formatCode>
                <c:ptCount val="6"/>
                <c:pt idx="0">
                  <c:v>21909</c:v>
                </c:pt>
                <c:pt idx="1">
                  <c:v>19343</c:v>
                </c:pt>
                <c:pt idx="2">
                  <c:v>17509</c:v>
                </c:pt>
                <c:pt idx="3">
                  <c:v>12288</c:v>
                </c:pt>
                <c:pt idx="4">
                  <c:v>14974</c:v>
                </c:pt>
                <c:pt idx="5">
                  <c:v>2414</c:v>
                </c:pt>
              </c:numCache>
            </c:numRef>
          </c:val>
          <c:extLst>
            <c:ext xmlns:c16="http://schemas.microsoft.com/office/drawing/2014/chart" uri="{C3380CC4-5D6E-409C-BE32-E72D297353CC}">
              <c16:uniqueId val="{00000000-D8A2-4DED-B8AC-F1635C146DAE}"/>
            </c:ext>
          </c:extLst>
        </c:ser>
        <c:ser>
          <c:idx val="1"/>
          <c:order val="1"/>
          <c:tx>
            <c:strRef>
              <c:f>Sheet1!$C$1</c:f>
              <c:strCache>
                <c:ptCount val="1"/>
                <c:pt idx="0">
                  <c:v>Paid</c:v>
                </c:pt>
              </c:strCache>
            </c:strRef>
          </c:tx>
          <c:spPr>
            <a:solidFill>
              <a:schemeClr val="accent2"/>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Sheet1!$C$2:$C$7</c:f>
              <c:numCache>
                <c:formatCode>General</c:formatCode>
                <c:ptCount val="6"/>
                <c:pt idx="0">
                  <c:v>242306</c:v>
                </c:pt>
                <c:pt idx="1">
                  <c:v>269562</c:v>
                </c:pt>
                <c:pt idx="2">
                  <c:v>421411</c:v>
                </c:pt>
                <c:pt idx="3">
                  <c:v>207518</c:v>
                </c:pt>
                <c:pt idx="4">
                  <c:v>110735</c:v>
                </c:pt>
                <c:pt idx="5">
                  <c:v>8835</c:v>
                </c:pt>
              </c:numCache>
            </c:numRef>
          </c:val>
          <c:extLst>
            <c:ext xmlns:c16="http://schemas.microsoft.com/office/drawing/2014/chart" uri="{C3380CC4-5D6E-409C-BE32-E72D297353CC}">
              <c16:uniqueId val="{00000001-D8A2-4DED-B8AC-F1635C146DAE}"/>
            </c:ext>
          </c:extLst>
        </c:ser>
        <c:dLbls>
          <c:showLegendKey val="0"/>
          <c:showVal val="0"/>
          <c:showCatName val="0"/>
          <c:showSerName val="0"/>
          <c:showPercent val="0"/>
          <c:showBubbleSize val="0"/>
        </c:dLbls>
        <c:gapWidth val="182"/>
        <c:axId val="279077872"/>
        <c:axId val="279078528"/>
      </c:barChart>
      <c:dateAx>
        <c:axId val="27907787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078528"/>
        <c:crosses val="autoZero"/>
        <c:auto val="1"/>
        <c:lblOffset val="100"/>
        <c:baseTimeUnit val="days"/>
      </c:dateAx>
      <c:valAx>
        <c:axId val="2790785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07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Sheet1!$B$2:$B$7</c:f>
              <c:numCache>
                <c:formatCode>General</c:formatCode>
                <c:ptCount val="6"/>
                <c:pt idx="0">
                  <c:v>266743</c:v>
                </c:pt>
                <c:pt idx="1">
                  <c:v>309482</c:v>
                </c:pt>
                <c:pt idx="2">
                  <c:v>464955</c:v>
                </c:pt>
                <c:pt idx="3">
                  <c:v>251158</c:v>
                </c:pt>
                <c:pt idx="4">
                  <c:v>132621</c:v>
                </c:pt>
                <c:pt idx="5">
                  <c:v>10971</c:v>
                </c:pt>
              </c:numCache>
            </c:numRef>
          </c:val>
          <c:extLst>
            <c:ext xmlns:c16="http://schemas.microsoft.com/office/drawing/2014/chart" uri="{C3380CC4-5D6E-409C-BE32-E72D297353CC}">
              <c16:uniqueId val="{00000000-5BF7-411B-9EDA-D0B03A88C27B}"/>
            </c:ext>
          </c:extLst>
        </c:ser>
        <c:dLbls>
          <c:showLegendKey val="0"/>
          <c:showVal val="0"/>
          <c:showCatName val="0"/>
          <c:showSerName val="0"/>
          <c:showPercent val="0"/>
          <c:showBubbleSize val="0"/>
        </c:dLbls>
        <c:gapWidth val="182"/>
        <c:axId val="279012272"/>
        <c:axId val="279012600"/>
      </c:barChart>
      <c:dateAx>
        <c:axId val="27901227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012600"/>
        <c:crosses val="autoZero"/>
        <c:auto val="1"/>
        <c:lblOffset val="100"/>
        <c:baseTimeUnit val="days"/>
      </c:dateAx>
      <c:valAx>
        <c:axId val="2790126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01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Sheet1!$B$2:$B$7</c:f>
              <c:numCache>
                <c:formatCode>General</c:formatCode>
                <c:ptCount val="6"/>
                <c:pt idx="0">
                  <c:v>45124</c:v>
                </c:pt>
                <c:pt idx="1">
                  <c:v>45697</c:v>
                </c:pt>
                <c:pt idx="2">
                  <c:v>46370</c:v>
                </c:pt>
                <c:pt idx="3">
                  <c:v>47111</c:v>
                </c:pt>
                <c:pt idx="4">
                  <c:v>48614</c:v>
                </c:pt>
                <c:pt idx="5">
                  <c:v>48691</c:v>
                </c:pt>
              </c:numCache>
            </c:numRef>
          </c:val>
          <c:extLst>
            <c:ext xmlns:c16="http://schemas.microsoft.com/office/drawing/2014/chart" uri="{C3380CC4-5D6E-409C-BE32-E72D297353CC}">
              <c16:uniqueId val="{00000000-0AFE-4BB4-A825-BEFF648B668C}"/>
            </c:ext>
          </c:extLst>
        </c:ser>
        <c:dLbls>
          <c:showLegendKey val="0"/>
          <c:showVal val="0"/>
          <c:showCatName val="0"/>
          <c:showSerName val="0"/>
          <c:showPercent val="0"/>
          <c:showBubbleSize val="0"/>
        </c:dLbls>
        <c:gapWidth val="182"/>
        <c:axId val="219200560"/>
        <c:axId val="219200888"/>
      </c:barChart>
      <c:dateAx>
        <c:axId val="21920056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200888"/>
        <c:crosses val="autoZero"/>
        <c:auto val="1"/>
        <c:lblOffset val="100"/>
        <c:baseTimeUnit val="days"/>
      </c:dateAx>
      <c:valAx>
        <c:axId val="2192008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20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Sheet1!$B$2:$B$7</c:f>
              <c:numCache>
                <c:formatCode>General</c:formatCode>
                <c:ptCount val="6"/>
                <c:pt idx="0">
                  <c:v>571</c:v>
                </c:pt>
                <c:pt idx="1">
                  <c:v>573</c:v>
                </c:pt>
                <c:pt idx="2">
                  <c:v>673</c:v>
                </c:pt>
                <c:pt idx="3">
                  <c:v>741</c:v>
                </c:pt>
                <c:pt idx="4">
                  <c:v>1503</c:v>
                </c:pt>
                <c:pt idx="5">
                  <c:v>77</c:v>
                </c:pt>
              </c:numCache>
            </c:numRef>
          </c:val>
          <c:extLst>
            <c:ext xmlns:c16="http://schemas.microsoft.com/office/drawing/2014/chart" uri="{C3380CC4-5D6E-409C-BE32-E72D297353CC}">
              <c16:uniqueId val="{00000000-5E84-41C7-8B5B-F180973FD99E}"/>
            </c:ext>
          </c:extLst>
        </c:ser>
        <c:dLbls>
          <c:showLegendKey val="0"/>
          <c:showVal val="0"/>
          <c:showCatName val="0"/>
          <c:showSerName val="0"/>
          <c:showPercent val="0"/>
          <c:showBubbleSize val="0"/>
        </c:dLbls>
        <c:gapWidth val="182"/>
        <c:axId val="219210728"/>
        <c:axId val="219215320"/>
      </c:barChart>
      <c:dateAx>
        <c:axId val="2192107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215320"/>
        <c:crosses val="autoZero"/>
        <c:auto val="1"/>
        <c:lblOffset val="100"/>
        <c:baseTimeUnit val="days"/>
      </c:dateAx>
      <c:valAx>
        <c:axId val="2192153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21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Sheet1!$A$2:$A$6</c:f>
              <c:numCache>
                <c:formatCode>m/d/yyyy</c:formatCode>
                <c:ptCount val="5"/>
                <c:pt idx="0">
                  <c:v>43101</c:v>
                </c:pt>
                <c:pt idx="1">
                  <c:v>43102</c:v>
                </c:pt>
                <c:pt idx="2">
                  <c:v>43103</c:v>
                </c:pt>
                <c:pt idx="3">
                  <c:v>43104</c:v>
                </c:pt>
                <c:pt idx="4">
                  <c:v>43105</c:v>
                </c:pt>
              </c:numCache>
            </c:numRef>
          </c:cat>
          <c:val>
            <c:numRef>
              <c:f>Sheet1!$B$2:$B$6</c:f>
              <c:numCache>
                <c:formatCode>General</c:formatCode>
                <c:ptCount val="5"/>
                <c:pt idx="0">
                  <c:v>48572</c:v>
                </c:pt>
                <c:pt idx="1">
                  <c:v>42449</c:v>
                </c:pt>
                <c:pt idx="2">
                  <c:v>40503</c:v>
                </c:pt>
                <c:pt idx="3">
                  <c:v>48677</c:v>
                </c:pt>
                <c:pt idx="4">
                  <c:v>66161</c:v>
                </c:pt>
              </c:numCache>
            </c:numRef>
          </c:val>
          <c:extLst>
            <c:ext xmlns:c16="http://schemas.microsoft.com/office/drawing/2014/chart" uri="{C3380CC4-5D6E-409C-BE32-E72D297353CC}">
              <c16:uniqueId val="{00000000-77D5-4408-B6A5-3F8C046F9558}"/>
            </c:ext>
          </c:extLst>
        </c:ser>
        <c:dLbls>
          <c:showLegendKey val="0"/>
          <c:showVal val="0"/>
          <c:showCatName val="0"/>
          <c:showSerName val="0"/>
          <c:showPercent val="0"/>
          <c:showBubbleSize val="0"/>
        </c:dLbls>
        <c:gapWidth val="182"/>
        <c:axId val="219217944"/>
        <c:axId val="219209744"/>
      </c:barChart>
      <c:dateAx>
        <c:axId val="21921794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209744"/>
        <c:crosses val="autoZero"/>
        <c:auto val="1"/>
        <c:lblOffset val="100"/>
        <c:baseTimeUnit val="days"/>
      </c:dateAx>
      <c:valAx>
        <c:axId val="2192097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21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Sheet1!$B$2:$B$7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2EE0-447B-87B0-3D6165ECBBBC}"/>
            </c:ext>
          </c:extLst>
        </c:ser>
        <c:ser>
          <c:idx val="1"/>
          <c:order val="1"/>
          <c:tx>
            <c:strRef>
              <c:f>Sheet1!$C$1</c:f>
              <c:strCache>
                <c:ptCount val="1"/>
                <c:pt idx="0">
                  <c:v>Twitter</c:v>
                </c:pt>
              </c:strCache>
            </c:strRef>
          </c:tx>
          <c:spPr>
            <a:solidFill>
              <a:schemeClr val="accent2"/>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Sheet1!$C$2:$C$7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2EE0-447B-87B0-3D6165ECBBBC}"/>
            </c:ext>
          </c:extLst>
        </c:ser>
        <c:ser>
          <c:idx val="2"/>
          <c:order val="2"/>
          <c:tx>
            <c:strRef>
              <c:f>Sheet1!$D$1</c:f>
              <c:strCache>
                <c:ptCount val="1"/>
                <c:pt idx="0">
                  <c:v>YouTube</c:v>
                </c:pt>
              </c:strCache>
            </c:strRef>
          </c:tx>
          <c:spPr>
            <a:solidFill>
              <a:schemeClr val="accent3"/>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2EE0-447B-87B0-3D6165ECBBBC}"/>
            </c:ext>
          </c:extLst>
        </c:ser>
        <c:ser>
          <c:idx val="3"/>
          <c:order val="3"/>
          <c:tx>
            <c:strRef>
              <c:f>Sheet1!$E$1</c:f>
              <c:strCache>
                <c:ptCount val="1"/>
                <c:pt idx="0">
                  <c:v>Google+</c:v>
                </c:pt>
              </c:strCache>
            </c:strRef>
          </c:tx>
          <c:spPr>
            <a:solidFill>
              <a:schemeClr val="accent4"/>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Sheet1!$E$2:$E$7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3-2EE0-447B-87B0-3D6165ECBBBC}"/>
            </c:ext>
          </c:extLst>
        </c:ser>
        <c:ser>
          <c:idx val="4"/>
          <c:order val="4"/>
          <c:tx>
            <c:strRef>
              <c:f>Sheet1!$F$1</c:f>
              <c:strCache>
                <c:ptCount val="1"/>
                <c:pt idx="0">
                  <c:v>LinkedIn</c:v>
                </c:pt>
              </c:strCache>
            </c:strRef>
          </c:tx>
          <c:spPr>
            <a:solidFill>
              <a:schemeClr val="accent5"/>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Sheet1!$F$2:$F$7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4-2EE0-447B-87B0-3D6165ECBBBC}"/>
            </c:ext>
          </c:extLst>
        </c:ser>
        <c:ser>
          <c:idx val="5"/>
          <c:order val="5"/>
          <c:tx>
            <c:strRef>
              <c:f>Sheet1!$G$1</c:f>
              <c:strCache>
                <c:ptCount val="1"/>
                <c:pt idx="0">
                  <c:v>Instagram</c:v>
                </c:pt>
              </c:strCache>
            </c:strRef>
          </c:tx>
          <c:spPr>
            <a:solidFill>
              <a:schemeClr val="accent6"/>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Sheet1!$G$2:$G$7</c:f>
              <c:numCache>
                <c:formatCode>General</c:formatCode>
                <c:ptCount val="6"/>
                <c:pt idx="0">
                  <c:v>33974</c:v>
                </c:pt>
                <c:pt idx="1">
                  <c:v>28376</c:v>
                </c:pt>
                <c:pt idx="2">
                  <c:v>32328</c:v>
                </c:pt>
                <c:pt idx="3">
                  <c:v>27593</c:v>
                </c:pt>
                <c:pt idx="4">
                  <c:v>28568</c:v>
                </c:pt>
                <c:pt idx="5">
                  <c:v>2278</c:v>
                </c:pt>
              </c:numCache>
            </c:numRef>
          </c:val>
          <c:extLst>
            <c:ext xmlns:c16="http://schemas.microsoft.com/office/drawing/2014/chart" uri="{C3380CC4-5D6E-409C-BE32-E72D297353CC}">
              <c16:uniqueId val="{00000005-2EE0-447B-87B0-3D6165ECBBBC}"/>
            </c:ext>
          </c:extLst>
        </c:ser>
        <c:dLbls>
          <c:showLegendKey val="0"/>
          <c:showVal val="0"/>
          <c:showCatName val="0"/>
          <c:showSerName val="0"/>
          <c:showPercent val="0"/>
          <c:showBubbleSize val="0"/>
        </c:dLbls>
        <c:gapWidth val="182"/>
        <c:axId val="219218600"/>
        <c:axId val="219212368"/>
      </c:barChart>
      <c:dateAx>
        <c:axId val="21921860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212368"/>
        <c:crosses val="autoZero"/>
        <c:auto val="1"/>
        <c:lblOffset val="100"/>
        <c:baseTimeUnit val="days"/>
      </c:dateAx>
      <c:valAx>
        <c:axId val="2192123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21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Sheet1!$B$2:$B$7</c:f>
              <c:numCache>
                <c:formatCode>General</c:formatCode>
                <c:ptCount val="6"/>
                <c:pt idx="0">
                  <c:v>2494</c:v>
                </c:pt>
                <c:pt idx="1">
                  <c:v>2509</c:v>
                </c:pt>
                <c:pt idx="2">
                  <c:v>2544</c:v>
                </c:pt>
                <c:pt idx="3">
                  <c:v>2588</c:v>
                </c:pt>
                <c:pt idx="4">
                  <c:v>2601</c:v>
                </c:pt>
                <c:pt idx="5">
                  <c:v>2599</c:v>
                </c:pt>
              </c:numCache>
            </c:numRef>
          </c:val>
          <c:extLst>
            <c:ext xmlns:c16="http://schemas.microsoft.com/office/drawing/2014/chart" uri="{C3380CC4-5D6E-409C-BE32-E72D297353CC}">
              <c16:uniqueId val="{00000000-D764-4D24-96E9-A6D965963BF6}"/>
            </c:ext>
          </c:extLst>
        </c:ser>
        <c:dLbls>
          <c:showLegendKey val="0"/>
          <c:showVal val="0"/>
          <c:showCatName val="0"/>
          <c:showSerName val="0"/>
          <c:showPercent val="0"/>
          <c:showBubbleSize val="0"/>
        </c:dLbls>
        <c:gapWidth val="182"/>
        <c:axId val="457642240"/>
        <c:axId val="457634040"/>
      </c:barChart>
      <c:dateAx>
        <c:axId val="4576422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634040"/>
        <c:crosses val="autoZero"/>
        <c:auto val="1"/>
        <c:lblOffset val="100"/>
        <c:baseTimeUnit val="days"/>
      </c:dateAx>
      <c:valAx>
        <c:axId val="4576340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64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Sheet1!$B$2:$B$7</c:f>
              <c:numCache>
                <c:formatCode>General</c:formatCode>
                <c:ptCount val="6"/>
                <c:pt idx="0">
                  <c:v>44</c:v>
                </c:pt>
                <c:pt idx="1">
                  <c:v>15</c:v>
                </c:pt>
                <c:pt idx="2">
                  <c:v>35</c:v>
                </c:pt>
                <c:pt idx="3">
                  <c:v>44</c:v>
                </c:pt>
                <c:pt idx="4">
                  <c:v>13</c:v>
                </c:pt>
                <c:pt idx="5">
                  <c:v>-2</c:v>
                </c:pt>
              </c:numCache>
            </c:numRef>
          </c:val>
          <c:extLst>
            <c:ext xmlns:c16="http://schemas.microsoft.com/office/drawing/2014/chart" uri="{C3380CC4-5D6E-409C-BE32-E72D297353CC}">
              <c16:uniqueId val="{00000000-A5AB-4E65-A6D0-86440BA5F8DE}"/>
            </c:ext>
          </c:extLst>
        </c:ser>
        <c:dLbls>
          <c:showLegendKey val="0"/>
          <c:showVal val="0"/>
          <c:showCatName val="0"/>
          <c:showSerName val="0"/>
          <c:showPercent val="0"/>
          <c:showBubbleSize val="0"/>
        </c:dLbls>
        <c:gapWidth val="182"/>
        <c:axId val="457641584"/>
        <c:axId val="457633384"/>
      </c:barChart>
      <c:dateAx>
        <c:axId val="4576415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633384"/>
        <c:crosses val="autoZero"/>
        <c:auto val="1"/>
        <c:lblOffset val="100"/>
        <c:baseTimeUnit val="days"/>
      </c:dateAx>
      <c:valAx>
        <c:axId val="4576333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64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Sheet1!$B$2:$B$7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68B5-4FD5-9B16-5916A3C62120}"/>
            </c:ext>
          </c:extLst>
        </c:ser>
        <c:ser>
          <c:idx val="1"/>
          <c:order val="1"/>
          <c:tx>
            <c:strRef>
              <c:f>Sheet1!$C$1</c:f>
              <c:strCache>
                <c:ptCount val="1"/>
                <c:pt idx="0">
                  <c:v>Twitter</c:v>
                </c:pt>
              </c:strCache>
            </c:strRef>
          </c:tx>
          <c:spPr>
            <a:solidFill>
              <a:schemeClr val="accent2"/>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Sheet1!$C$2:$C$7</c:f>
              <c:numCache>
                <c:formatCode>General</c:formatCode>
                <c:ptCount val="6"/>
                <c:pt idx="0">
                  <c:v>244</c:v>
                </c:pt>
                <c:pt idx="1">
                  <c:v>207</c:v>
                </c:pt>
                <c:pt idx="2">
                  <c:v>224</c:v>
                </c:pt>
                <c:pt idx="3">
                  <c:v>278</c:v>
                </c:pt>
                <c:pt idx="4">
                  <c:v>202</c:v>
                </c:pt>
                <c:pt idx="5">
                  <c:v>11</c:v>
                </c:pt>
              </c:numCache>
            </c:numRef>
          </c:val>
          <c:extLst>
            <c:ext xmlns:c16="http://schemas.microsoft.com/office/drawing/2014/chart" uri="{C3380CC4-5D6E-409C-BE32-E72D297353CC}">
              <c16:uniqueId val="{00000001-68B5-4FD5-9B16-5916A3C62120}"/>
            </c:ext>
          </c:extLst>
        </c:ser>
        <c:ser>
          <c:idx val="2"/>
          <c:order val="2"/>
          <c:tx>
            <c:strRef>
              <c:f>Sheet1!$D$1</c:f>
              <c:strCache>
                <c:ptCount val="1"/>
                <c:pt idx="0">
                  <c:v>YouTube</c:v>
                </c:pt>
              </c:strCache>
            </c:strRef>
          </c:tx>
          <c:spPr>
            <a:solidFill>
              <a:schemeClr val="accent3"/>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68B5-4FD5-9B16-5916A3C62120}"/>
            </c:ext>
          </c:extLst>
        </c:ser>
        <c:ser>
          <c:idx val="3"/>
          <c:order val="3"/>
          <c:tx>
            <c:strRef>
              <c:f>Sheet1!$E$1</c:f>
              <c:strCache>
                <c:ptCount val="1"/>
                <c:pt idx="0">
                  <c:v>Google+</c:v>
                </c:pt>
              </c:strCache>
            </c:strRef>
          </c:tx>
          <c:spPr>
            <a:solidFill>
              <a:schemeClr val="accent4"/>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Sheet1!$E$2:$E$7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3-68B5-4FD5-9B16-5916A3C62120}"/>
            </c:ext>
          </c:extLst>
        </c:ser>
        <c:ser>
          <c:idx val="4"/>
          <c:order val="4"/>
          <c:tx>
            <c:strRef>
              <c:f>Sheet1!$F$1</c:f>
              <c:strCache>
                <c:ptCount val="1"/>
                <c:pt idx="0">
                  <c:v>LinkedIn</c:v>
                </c:pt>
              </c:strCache>
            </c:strRef>
          </c:tx>
          <c:spPr>
            <a:solidFill>
              <a:schemeClr val="accent5"/>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Sheet1!$F$2:$F$7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4-68B5-4FD5-9B16-5916A3C62120}"/>
            </c:ext>
          </c:extLst>
        </c:ser>
        <c:ser>
          <c:idx val="5"/>
          <c:order val="5"/>
          <c:tx>
            <c:strRef>
              <c:f>Sheet1!$G$1</c:f>
              <c:strCache>
                <c:ptCount val="1"/>
                <c:pt idx="0">
                  <c:v>Instagram</c:v>
                </c:pt>
              </c:strCache>
            </c:strRef>
          </c:tx>
          <c:spPr>
            <a:solidFill>
              <a:schemeClr val="accent6"/>
            </a:solidFill>
            <a:ln>
              <a:noFill/>
            </a:ln>
            <a:effectLst/>
          </c:spPr>
          <c:invertIfNegative val="0"/>
          <c:cat>
            <c:numRef>
              <c:f>Sheet1!$A$2:$A$7</c:f>
              <c:numCache>
                <c:formatCode>m/d/yyyy</c:formatCode>
                <c:ptCount val="6"/>
                <c:pt idx="0">
                  <c:v>43101</c:v>
                </c:pt>
                <c:pt idx="1">
                  <c:v>43102</c:v>
                </c:pt>
                <c:pt idx="2">
                  <c:v>43103</c:v>
                </c:pt>
                <c:pt idx="3">
                  <c:v>43104</c:v>
                </c:pt>
                <c:pt idx="4">
                  <c:v>43105</c:v>
                </c:pt>
                <c:pt idx="5">
                  <c:v>43106</c:v>
                </c:pt>
              </c:numCache>
            </c:numRef>
          </c:cat>
          <c:val>
            <c:numRef>
              <c:f>Sheet1!$G$2:$G$7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5-68B5-4FD5-9B16-5916A3C62120}"/>
            </c:ext>
          </c:extLst>
        </c:ser>
        <c:dLbls>
          <c:showLegendKey val="0"/>
          <c:showVal val="0"/>
          <c:showCatName val="0"/>
          <c:showSerName val="0"/>
          <c:showPercent val="0"/>
          <c:showBubbleSize val="0"/>
        </c:dLbls>
        <c:gapWidth val="182"/>
        <c:axId val="457650440"/>
        <c:axId val="457642896"/>
      </c:barChart>
      <c:dateAx>
        <c:axId val="4576504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642896"/>
        <c:crosses val="autoZero"/>
        <c:auto val="1"/>
        <c:lblOffset val="100"/>
        <c:baseTimeUnit val="days"/>
      </c:dateAx>
      <c:valAx>
        <c:axId val="4576428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65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Shangri-La's Le Touessrok Resort &amp; Spa, Mauritius</c:v>
                </c:pt>
              </c:strCache>
            </c:strRef>
          </c:tx>
          <c:spPr>
            <a:ln w="28575" cap="rnd">
              <a:solidFill>
                <a:schemeClr val="accent1"/>
              </a:solidFill>
              <a:round/>
            </a:ln>
            <a:effectLst/>
          </c:spPr>
          <c:marker>
            <c:symbol val="none"/>
          </c:marker>
          <c:cat>
            <c:numRef>
              <c:f>Sheet1!$A$2:$A$7</c:f>
              <c:numCache>
                <c:formatCode>m/d/yyyy</c:formatCode>
                <c:ptCount val="6"/>
                <c:pt idx="0">
                  <c:v>43101</c:v>
                </c:pt>
                <c:pt idx="1">
                  <c:v>43102</c:v>
                </c:pt>
                <c:pt idx="2">
                  <c:v>43103</c:v>
                </c:pt>
                <c:pt idx="3">
                  <c:v>43104</c:v>
                </c:pt>
                <c:pt idx="4">
                  <c:v>43105</c:v>
                </c:pt>
                <c:pt idx="5">
                  <c:v>43106</c:v>
                </c:pt>
              </c:numCache>
            </c:numRef>
          </c:cat>
          <c:val>
            <c:numRef>
              <c:f>Sheet1!$B$2:$B$7</c:f>
              <c:numCache>
                <c:formatCode>General</c:formatCode>
                <c:ptCount val="6"/>
                <c:pt idx="0">
                  <c:v>46910</c:v>
                </c:pt>
                <c:pt idx="1">
                  <c:v>48853</c:v>
                </c:pt>
                <c:pt idx="2">
                  <c:v>50665</c:v>
                </c:pt>
                <c:pt idx="3">
                  <c:v>51681</c:v>
                </c:pt>
                <c:pt idx="4">
                  <c:v>52433</c:v>
                </c:pt>
                <c:pt idx="5">
                  <c:v>52466</c:v>
                </c:pt>
              </c:numCache>
            </c:numRef>
          </c:val>
          <c:smooth val="0"/>
          <c:extLst>
            <c:ext xmlns:c16="http://schemas.microsoft.com/office/drawing/2014/chart" uri="{C3380CC4-5D6E-409C-BE32-E72D297353CC}">
              <c16:uniqueId val="{00000000-CF3B-40CD-A895-D5A5045DC568}"/>
            </c:ext>
          </c:extLst>
        </c:ser>
        <c:dLbls>
          <c:showLegendKey val="0"/>
          <c:showVal val="0"/>
          <c:showCatName val="0"/>
          <c:showSerName val="0"/>
          <c:showPercent val="0"/>
          <c:showBubbleSize val="0"/>
        </c:dLbls>
        <c:smooth val="0"/>
        <c:axId val="457648144"/>
        <c:axId val="457646176"/>
      </c:lineChart>
      <c:dateAx>
        <c:axId val="457648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646176"/>
        <c:crosses val="autoZero"/>
        <c:auto val="1"/>
        <c:lblOffset val="100"/>
        <c:baseTimeUnit val="days"/>
      </c:dateAx>
      <c:valAx>
        <c:axId val="45764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64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Shangri-La's Le Touessrok Resort &amp; Spa, Mauritius</c:v>
                </c:pt>
              </c:strCache>
            </c:strRef>
          </c:tx>
          <c:spPr>
            <a:ln w="28575" cap="rnd">
              <a:solidFill>
                <a:schemeClr val="accent1"/>
              </a:solidFill>
              <a:round/>
            </a:ln>
            <a:effectLst/>
          </c:spPr>
          <c:marker>
            <c:symbol val="none"/>
          </c:marker>
          <c:cat>
            <c:numRef>
              <c:f>Sheet1!$A$2:$A$7</c:f>
              <c:numCache>
                <c:formatCode>m/d/yyyy</c:formatCode>
                <c:ptCount val="6"/>
                <c:pt idx="0">
                  <c:v>43101</c:v>
                </c:pt>
                <c:pt idx="1">
                  <c:v>43102</c:v>
                </c:pt>
                <c:pt idx="2">
                  <c:v>43103</c:v>
                </c:pt>
                <c:pt idx="3">
                  <c:v>43104</c:v>
                </c:pt>
                <c:pt idx="4">
                  <c:v>43105</c:v>
                </c:pt>
                <c:pt idx="5">
                  <c:v>43106</c:v>
                </c:pt>
              </c:numCache>
            </c:numRef>
          </c:cat>
          <c:val>
            <c:numRef>
              <c:f>Sheet1!$B$2:$B$7</c:f>
              <c:numCache>
                <c:formatCode>General</c:formatCode>
                <c:ptCount val="6"/>
                <c:pt idx="0">
                  <c:v>46910</c:v>
                </c:pt>
                <c:pt idx="1">
                  <c:v>48853</c:v>
                </c:pt>
                <c:pt idx="2">
                  <c:v>50665</c:v>
                </c:pt>
                <c:pt idx="3">
                  <c:v>51681</c:v>
                </c:pt>
                <c:pt idx="4">
                  <c:v>52433</c:v>
                </c:pt>
                <c:pt idx="5">
                  <c:v>52466</c:v>
                </c:pt>
              </c:numCache>
            </c:numRef>
          </c:val>
          <c:smooth val="0"/>
          <c:extLst>
            <c:ext xmlns:c16="http://schemas.microsoft.com/office/drawing/2014/chart" uri="{C3380CC4-5D6E-409C-BE32-E72D297353CC}">
              <c16:uniqueId val="{00000000-6B3C-47B1-98C8-C4E5306C301C}"/>
            </c:ext>
          </c:extLst>
        </c:ser>
        <c:dLbls>
          <c:showLegendKey val="0"/>
          <c:showVal val="0"/>
          <c:showCatName val="0"/>
          <c:showSerName val="0"/>
          <c:showPercent val="0"/>
          <c:showBubbleSize val="0"/>
        </c:dLbls>
        <c:smooth val="0"/>
        <c:axId val="457643880"/>
        <c:axId val="457647816"/>
      </c:lineChart>
      <c:dateAx>
        <c:axId val="457643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647816"/>
        <c:crosses val="autoZero"/>
        <c:auto val="1"/>
        <c:lblOffset val="100"/>
        <c:baseTimeUnit val="days"/>
      </c:dateAx>
      <c:valAx>
        <c:axId val="45764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64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E1FCB-4DEB-44CF-9BBD-5DDA7BE48FF5}"/>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C1AE999E-F1ED-4CD6-AED0-A8A8F03163E1}"/>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3953802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980DB-4BE4-4A64-BA64-029E04312D4E}"/>
              </a:ext>
            </a:extLst>
          </p:cNvPr>
          <p:cNvSpPr>
            <a:spLocks noGrp="1"/>
          </p:cNvSpPr>
          <p:nvPr>
            <p:ph type="title"/>
          </p:nvPr>
        </p:nvSpPr>
        <p:spPr/>
        <p:txBody>
          <a:bodyPr/>
          <a:lstStyle/>
          <a:p>
            <a:r>
              <a:rPr lang="en-US"/>
              <a:t>FB Insights Fans Total (Bar Chart) | SLTR</a:t>
            </a:r>
          </a:p>
        </p:txBody>
      </p:sp>
      <p:graphicFrame>
        <p:nvGraphicFramePr>
          <p:cNvPr id="6" name="Chart Placeholder 5">
            <a:extLst>
              <a:ext uri="{FF2B5EF4-FFF2-40B4-BE49-F238E27FC236}">
                <a16:creationId xmlns:a16="http://schemas.microsoft.com/office/drawing/2014/main" id="{DB6E5AF5-3BFA-4BD7-84B3-14E9089B0D60}"/>
              </a:ext>
            </a:extLst>
          </p:cNvPr>
          <p:cNvGraphicFramePr>
            <a:graphicFrameLocks noGrp="1"/>
          </p:cNvGraphicFramePr>
          <p:nvPr>
            <p:ph type="chart" sz="quarter" idx="13"/>
            <p:extLst>
              <p:ext uri="{D42A27DB-BD31-4B8C-83A1-F6EECF244321}">
                <p14:modId xmlns:p14="http://schemas.microsoft.com/office/powerpoint/2010/main" val="4178632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475934-28DD-47BE-A80E-6595E97D1E1A}"/>
              </a:ext>
            </a:extLst>
          </p:cNvPr>
          <p:cNvSpPr>
            <a:spLocks noGrp="1"/>
          </p:cNvSpPr>
          <p:nvPr>
            <p:ph type="body" sz="quarter" idx="14"/>
          </p:nvPr>
        </p:nvSpPr>
        <p:spPr/>
        <p:txBody>
          <a:bodyPr/>
          <a:lstStyle/>
          <a:p>
            <a:r>
              <a:rPr lang="en-US"/>
              <a:t>01/01/2018 - 30/06/2018</a:t>
            </a:r>
          </a:p>
        </p:txBody>
      </p:sp>
      <p:sp>
        <p:nvSpPr>
          <p:cNvPr id="5" name="Footer Placeholder 4">
            <a:extLst>
              <a:ext uri="{FF2B5EF4-FFF2-40B4-BE49-F238E27FC236}">
                <a16:creationId xmlns:a16="http://schemas.microsoft.com/office/drawing/2014/main" id="{EC6CA4D8-3345-4956-AB65-1159E24A8C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6988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343BD-88FD-4E4F-BCE8-09B5070CED1A}"/>
              </a:ext>
            </a:extLst>
          </p:cNvPr>
          <p:cNvSpPr>
            <a:spLocks noGrp="1"/>
          </p:cNvSpPr>
          <p:nvPr>
            <p:ph type="title"/>
          </p:nvPr>
        </p:nvSpPr>
        <p:spPr/>
        <p:txBody>
          <a:bodyPr/>
          <a:lstStyle/>
          <a:p>
            <a:r>
              <a:rPr lang="en-US"/>
              <a:t>FB Fans Change (Bar Chart) | SLTR</a:t>
            </a:r>
          </a:p>
        </p:txBody>
      </p:sp>
      <p:graphicFrame>
        <p:nvGraphicFramePr>
          <p:cNvPr id="6" name="Chart Placeholder 5">
            <a:extLst>
              <a:ext uri="{FF2B5EF4-FFF2-40B4-BE49-F238E27FC236}">
                <a16:creationId xmlns:a16="http://schemas.microsoft.com/office/drawing/2014/main" id="{6EE72B1B-9FAA-4C85-8486-F95FF305933D}"/>
              </a:ext>
            </a:extLst>
          </p:cNvPr>
          <p:cNvGraphicFramePr>
            <a:graphicFrameLocks noGrp="1"/>
          </p:cNvGraphicFramePr>
          <p:nvPr>
            <p:ph type="chart" sz="quarter" idx="13"/>
            <p:extLst>
              <p:ext uri="{D42A27DB-BD31-4B8C-83A1-F6EECF244321}">
                <p14:modId xmlns:p14="http://schemas.microsoft.com/office/powerpoint/2010/main" val="1122589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35126F-C0DF-43FC-9914-E8B26ED573C3}"/>
              </a:ext>
            </a:extLst>
          </p:cNvPr>
          <p:cNvSpPr>
            <a:spLocks noGrp="1"/>
          </p:cNvSpPr>
          <p:nvPr>
            <p:ph type="body" sz="quarter" idx="14"/>
          </p:nvPr>
        </p:nvSpPr>
        <p:spPr/>
        <p:txBody>
          <a:bodyPr/>
          <a:lstStyle/>
          <a:p>
            <a:r>
              <a:rPr lang="en-US"/>
              <a:t>01/01/2018 - 30/06/2018</a:t>
            </a:r>
          </a:p>
        </p:txBody>
      </p:sp>
      <p:sp>
        <p:nvSpPr>
          <p:cNvPr id="5" name="Footer Placeholder 4">
            <a:extLst>
              <a:ext uri="{FF2B5EF4-FFF2-40B4-BE49-F238E27FC236}">
                <a16:creationId xmlns:a16="http://schemas.microsoft.com/office/drawing/2014/main" id="{B61BB165-D672-4011-9C98-9319FEFDF0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1549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32DE5-0310-4C34-9DBB-6D0D7C94EF20}"/>
              </a:ext>
            </a:extLst>
          </p:cNvPr>
          <p:cNvSpPr>
            <a:spLocks noGrp="1"/>
          </p:cNvSpPr>
          <p:nvPr>
            <p:ph type="title"/>
          </p:nvPr>
        </p:nvSpPr>
        <p:spPr/>
        <p:txBody>
          <a:bodyPr/>
          <a:lstStyle/>
          <a:p>
            <a:r>
              <a:rPr lang="en-US"/>
              <a:t>FB Reach (Bar Chart) | SLTR</a:t>
            </a:r>
          </a:p>
        </p:txBody>
      </p:sp>
      <p:graphicFrame>
        <p:nvGraphicFramePr>
          <p:cNvPr id="6" name="Chart Placeholder 5">
            <a:extLst>
              <a:ext uri="{FF2B5EF4-FFF2-40B4-BE49-F238E27FC236}">
                <a16:creationId xmlns:a16="http://schemas.microsoft.com/office/drawing/2014/main" id="{E153D1BB-A652-4759-BB88-B34BC416F50A}"/>
              </a:ext>
            </a:extLst>
          </p:cNvPr>
          <p:cNvGraphicFramePr>
            <a:graphicFrameLocks noGrp="1"/>
          </p:cNvGraphicFramePr>
          <p:nvPr>
            <p:ph type="chart" sz="quarter" idx="13"/>
            <p:extLst>
              <p:ext uri="{D42A27DB-BD31-4B8C-83A1-F6EECF244321}">
                <p14:modId xmlns:p14="http://schemas.microsoft.com/office/powerpoint/2010/main" val="1159539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E3CF27-C28C-41AC-BA26-F063DDF30784}"/>
              </a:ext>
            </a:extLst>
          </p:cNvPr>
          <p:cNvSpPr>
            <a:spLocks noGrp="1"/>
          </p:cNvSpPr>
          <p:nvPr>
            <p:ph type="body" sz="quarter" idx="14"/>
          </p:nvPr>
        </p:nvSpPr>
        <p:spPr/>
        <p:txBody>
          <a:bodyPr/>
          <a:lstStyle/>
          <a:p>
            <a:r>
              <a:rPr lang="en-US"/>
              <a:t>01/01/2018 - 30/06/2018</a:t>
            </a:r>
          </a:p>
        </p:txBody>
      </p:sp>
      <p:sp>
        <p:nvSpPr>
          <p:cNvPr id="5" name="Footer Placeholder 4">
            <a:extLst>
              <a:ext uri="{FF2B5EF4-FFF2-40B4-BE49-F238E27FC236}">
                <a16:creationId xmlns:a16="http://schemas.microsoft.com/office/drawing/2014/main" id="{8C9C9E73-C213-46B8-B657-3C9FF2F02A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0522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9CAE9-BD80-4905-BD07-7478C444E5D0}"/>
              </a:ext>
            </a:extLst>
          </p:cNvPr>
          <p:cNvSpPr>
            <a:spLocks noGrp="1"/>
          </p:cNvSpPr>
          <p:nvPr>
            <p:ph type="title"/>
          </p:nvPr>
        </p:nvSpPr>
        <p:spPr/>
        <p:txBody>
          <a:bodyPr/>
          <a:lstStyle/>
          <a:p>
            <a:r>
              <a:rPr lang="en-US"/>
              <a:t>FB Total Interactions (Bar Chart) | SLTR</a:t>
            </a:r>
          </a:p>
        </p:txBody>
      </p:sp>
      <p:graphicFrame>
        <p:nvGraphicFramePr>
          <p:cNvPr id="6" name="Chart Placeholder 5">
            <a:extLst>
              <a:ext uri="{FF2B5EF4-FFF2-40B4-BE49-F238E27FC236}">
                <a16:creationId xmlns:a16="http://schemas.microsoft.com/office/drawing/2014/main" id="{F19E321B-FF81-427B-93DA-6BEAB4986F3C}"/>
              </a:ext>
            </a:extLst>
          </p:cNvPr>
          <p:cNvGraphicFramePr>
            <a:graphicFrameLocks noGrp="1"/>
          </p:cNvGraphicFramePr>
          <p:nvPr>
            <p:ph type="chart" sz="quarter" idx="13"/>
            <p:extLst>
              <p:ext uri="{D42A27DB-BD31-4B8C-83A1-F6EECF244321}">
                <p14:modId xmlns:p14="http://schemas.microsoft.com/office/powerpoint/2010/main" val="1497382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8E2EF8-5DE6-4F81-B340-AF120106E95C}"/>
              </a:ext>
            </a:extLst>
          </p:cNvPr>
          <p:cNvSpPr>
            <a:spLocks noGrp="1"/>
          </p:cNvSpPr>
          <p:nvPr>
            <p:ph type="body" sz="quarter" idx="14"/>
          </p:nvPr>
        </p:nvSpPr>
        <p:spPr/>
        <p:txBody>
          <a:bodyPr/>
          <a:lstStyle/>
          <a:p>
            <a:r>
              <a:rPr lang="en-US"/>
              <a:t>01/01/2018 - 30/06/2018</a:t>
            </a:r>
          </a:p>
        </p:txBody>
      </p:sp>
      <p:sp>
        <p:nvSpPr>
          <p:cNvPr id="5" name="Footer Placeholder 4">
            <a:extLst>
              <a:ext uri="{FF2B5EF4-FFF2-40B4-BE49-F238E27FC236}">
                <a16:creationId xmlns:a16="http://schemas.microsoft.com/office/drawing/2014/main" id="{DC090171-B3F8-4672-B845-6879FE9D89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6227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146A-1A7E-4EBE-A438-AEF08D5B74D5}"/>
              </a:ext>
            </a:extLst>
          </p:cNvPr>
          <p:cNvSpPr>
            <a:spLocks noGrp="1"/>
          </p:cNvSpPr>
          <p:nvPr>
            <p:ph type="title"/>
          </p:nvPr>
        </p:nvSpPr>
        <p:spPr/>
        <p:txBody>
          <a:bodyPr/>
          <a:lstStyle/>
          <a:p>
            <a:r>
              <a:rPr lang="en-US"/>
              <a:t>FB Organic Vs Paid Reach (Bar Chart) | SLTR</a:t>
            </a:r>
          </a:p>
        </p:txBody>
      </p:sp>
      <p:graphicFrame>
        <p:nvGraphicFramePr>
          <p:cNvPr id="6" name="Chart Placeholder 5">
            <a:extLst>
              <a:ext uri="{FF2B5EF4-FFF2-40B4-BE49-F238E27FC236}">
                <a16:creationId xmlns:a16="http://schemas.microsoft.com/office/drawing/2014/main" id="{976F4522-D2C1-4BE8-A5BF-FDDDE3498245}"/>
              </a:ext>
            </a:extLst>
          </p:cNvPr>
          <p:cNvGraphicFramePr>
            <a:graphicFrameLocks noGrp="1"/>
          </p:cNvGraphicFramePr>
          <p:nvPr>
            <p:ph type="chart" sz="quarter" idx="13"/>
            <p:extLst>
              <p:ext uri="{D42A27DB-BD31-4B8C-83A1-F6EECF244321}">
                <p14:modId xmlns:p14="http://schemas.microsoft.com/office/powerpoint/2010/main" val="2508828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9B4E65-615B-400E-894A-646ED69AB23B}"/>
              </a:ext>
            </a:extLst>
          </p:cNvPr>
          <p:cNvSpPr>
            <a:spLocks noGrp="1"/>
          </p:cNvSpPr>
          <p:nvPr>
            <p:ph type="body" sz="quarter" idx="14"/>
          </p:nvPr>
        </p:nvSpPr>
        <p:spPr/>
        <p:txBody>
          <a:bodyPr/>
          <a:lstStyle/>
          <a:p>
            <a:r>
              <a:rPr lang="en-US"/>
              <a:t>01/01/2018 - 30/06/2018</a:t>
            </a:r>
          </a:p>
        </p:txBody>
      </p:sp>
      <p:sp>
        <p:nvSpPr>
          <p:cNvPr id="5" name="Footer Placeholder 4">
            <a:extLst>
              <a:ext uri="{FF2B5EF4-FFF2-40B4-BE49-F238E27FC236}">
                <a16:creationId xmlns:a16="http://schemas.microsoft.com/office/drawing/2014/main" id="{9B52D7C6-0B07-4B6C-BD13-73EC65E904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5563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6FEB2-85AA-483B-BDE8-356D06FA0464}"/>
              </a:ext>
            </a:extLst>
          </p:cNvPr>
          <p:cNvSpPr>
            <a:spLocks noGrp="1"/>
          </p:cNvSpPr>
          <p:nvPr>
            <p:ph type="title"/>
          </p:nvPr>
        </p:nvSpPr>
        <p:spPr/>
        <p:txBody>
          <a:bodyPr/>
          <a:lstStyle/>
          <a:p>
            <a:r>
              <a:rPr lang="en-US"/>
              <a:t>FB Post Reach (Bar Chart) | SLTR</a:t>
            </a:r>
          </a:p>
        </p:txBody>
      </p:sp>
      <p:graphicFrame>
        <p:nvGraphicFramePr>
          <p:cNvPr id="6" name="Chart Placeholder 5">
            <a:extLst>
              <a:ext uri="{FF2B5EF4-FFF2-40B4-BE49-F238E27FC236}">
                <a16:creationId xmlns:a16="http://schemas.microsoft.com/office/drawing/2014/main" id="{67C8276C-BC8D-4F31-8CBD-63391DEDCCF3}"/>
              </a:ext>
            </a:extLst>
          </p:cNvPr>
          <p:cNvGraphicFramePr>
            <a:graphicFrameLocks noGrp="1"/>
          </p:cNvGraphicFramePr>
          <p:nvPr>
            <p:ph type="chart" sz="quarter" idx="13"/>
            <p:extLst>
              <p:ext uri="{D42A27DB-BD31-4B8C-83A1-F6EECF244321}">
                <p14:modId xmlns:p14="http://schemas.microsoft.com/office/powerpoint/2010/main" val="1291761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5D95C2-20F6-44A0-AD50-FCF416CD377F}"/>
              </a:ext>
            </a:extLst>
          </p:cNvPr>
          <p:cNvSpPr>
            <a:spLocks noGrp="1"/>
          </p:cNvSpPr>
          <p:nvPr>
            <p:ph type="body" sz="quarter" idx="14"/>
          </p:nvPr>
        </p:nvSpPr>
        <p:spPr/>
        <p:txBody>
          <a:bodyPr/>
          <a:lstStyle/>
          <a:p>
            <a:r>
              <a:rPr lang="en-US"/>
              <a:t>01/01/2018 - 30/06/2018</a:t>
            </a:r>
          </a:p>
        </p:txBody>
      </p:sp>
      <p:sp>
        <p:nvSpPr>
          <p:cNvPr id="5" name="Footer Placeholder 4">
            <a:extLst>
              <a:ext uri="{FF2B5EF4-FFF2-40B4-BE49-F238E27FC236}">
                <a16:creationId xmlns:a16="http://schemas.microsoft.com/office/drawing/2014/main" id="{0B437CDA-6FBD-4F07-BCA9-2886A65AAD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8739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47155-B2E0-4097-BFAA-718680C8706A}"/>
              </a:ext>
            </a:extLst>
          </p:cNvPr>
          <p:cNvSpPr>
            <a:spLocks noGrp="1"/>
          </p:cNvSpPr>
          <p:nvPr>
            <p:ph type="title"/>
          </p:nvPr>
        </p:nvSpPr>
        <p:spPr/>
        <p:txBody>
          <a:bodyPr/>
          <a:lstStyle/>
          <a:p>
            <a:r>
              <a:rPr lang="en-US"/>
              <a:t>FB Own Posts Table with views | SLTR - 1 of 15</a:t>
            </a:r>
          </a:p>
        </p:txBody>
      </p:sp>
      <p:graphicFrame>
        <p:nvGraphicFramePr>
          <p:cNvPr id="5" name="Table Placeholder 4">
            <a:extLst>
              <a:ext uri="{FF2B5EF4-FFF2-40B4-BE49-F238E27FC236}">
                <a16:creationId xmlns:a16="http://schemas.microsoft.com/office/drawing/2014/main" id="{BFF88BAE-9826-46A4-AD41-61E872739476}"/>
              </a:ext>
            </a:extLst>
          </p:cNvPr>
          <p:cNvGraphicFramePr>
            <a:graphicFrameLocks noGrp="1"/>
          </p:cNvGraphicFramePr>
          <p:nvPr>
            <p:ph type="tbl" sz="quarter" idx="13"/>
            <p:extLst>
              <p:ext uri="{D42A27DB-BD31-4B8C-83A1-F6EECF244321}">
                <p14:modId xmlns:p14="http://schemas.microsoft.com/office/powerpoint/2010/main" val="702175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40895312"/>
                    </a:ext>
                  </a:extLst>
                </a:gridCol>
                <a:gridCol w="576072">
                  <a:extLst>
                    <a:ext uri="{9D8B030D-6E8A-4147-A177-3AD203B41FA5}">
                      <a16:colId xmlns:a16="http://schemas.microsoft.com/office/drawing/2014/main" val="966907651"/>
                    </a:ext>
                  </a:extLst>
                </a:gridCol>
                <a:gridCol w="576072">
                  <a:extLst>
                    <a:ext uri="{9D8B030D-6E8A-4147-A177-3AD203B41FA5}">
                      <a16:colId xmlns:a16="http://schemas.microsoft.com/office/drawing/2014/main" val="879334452"/>
                    </a:ext>
                  </a:extLst>
                </a:gridCol>
                <a:gridCol w="576072">
                  <a:extLst>
                    <a:ext uri="{9D8B030D-6E8A-4147-A177-3AD203B41FA5}">
                      <a16:colId xmlns:a16="http://schemas.microsoft.com/office/drawing/2014/main" val="2108806698"/>
                    </a:ext>
                  </a:extLst>
                </a:gridCol>
                <a:gridCol w="576072">
                  <a:extLst>
                    <a:ext uri="{9D8B030D-6E8A-4147-A177-3AD203B41FA5}">
                      <a16:colId xmlns:a16="http://schemas.microsoft.com/office/drawing/2014/main" val="555967868"/>
                    </a:ext>
                  </a:extLst>
                </a:gridCol>
                <a:gridCol w="576072">
                  <a:extLst>
                    <a:ext uri="{9D8B030D-6E8A-4147-A177-3AD203B41FA5}">
                      <a16:colId xmlns:a16="http://schemas.microsoft.com/office/drawing/2014/main" val="1852209578"/>
                    </a:ext>
                  </a:extLst>
                </a:gridCol>
                <a:gridCol w="576072">
                  <a:extLst>
                    <a:ext uri="{9D8B030D-6E8A-4147-A177-3AD203B41FA5}">
                      <a16:colId xmlns:a16="http://schemas.microsoft.com/office/drawing/2014/main" val="1829817549"/>
                    </a:ext>
                  </a:extLst>
                </a:gridCol>
                <a:gridCol w="576072">
                  <a:extLst>
                    <a:ext uri="{9D8B030D-6E8A-4147-A177-3AD203B41FA5}">
                      <a16:colId xmlns:a16="http://schemas.microsoft.com/office/drawing/2014/main" val="32760613"/>
                    </a:ext>
                  </a:extLst>
                </a:gridCol>
                <a:gridCol w="576072">
                  <a:extLst>
                    <a:ext uri="{9D8B030D-6E8A-4147-A177-3AD203B41FA5}">
                      <a16:colId xmlns:a16="http://schemas.microsoft.com/office/drawing/2014/main" val="1941623449"/>
                    </a:ext>
                  </a:extLst>
                </a:gridCol>
                <a:gridCol w="576072">
                  <a:extLst>
                    <a:ext uri="{9D8B030D-6E8A-4147-A177-3AD203B41FA5}">
                      <a16:colId xmlns:a16="http://schemas.microsoft.com/office/drawing/2014/main" val="195112738"/>
                    </a:ext>
                  </a:extLst>
                </a:gridCol>
                <a:gridCol w="576072">
                  <a:extLst>
                    <a:ext uri="{9D8B030D-6E8A-4147-A177-3AD203B41FA5}">
                      <a16:colId xmlns:a16="http://schemas.microsoft.com/office/drawing/2014/main" val="1375346612"/>
                    </a:ext>
                  </a:extLst>
                </a:gridCol>
                <a:gridCol w="658368">
                  <a:extLst>
                    <a:ext uri="{9D8B030D-6E8A-4147-A177-3AD203B41FA5}">
                      <a16:colId xmlns:a16="http://schemas.microsoft.com/office/drawing/2014/main" val="4038340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5640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- 2018-05-09 13:24:38 </a:t>
                      </a:r>
                      <a:r>
                        <a:rPr kumimoji="0" lang="en-US" sz="1000" b="0" i="0" u="none" strike="noStrike" kern="1200" cap="none" spc="0" normalizeH="0" baseline="0" noProof="0">
                          <a:ln>
                            <a:noFill/>
                          </a:ln>
                          <a:solidFill>
                            <a:prstClr val="black"/>
                          </a:solidFill>
                          <a:effectLst/>
                          <a:uLnTx/>
                          <a:uFillTx/>
                          <a:latin typeface="+mn-lt"/>
                          <a:ea typeface="+mn-ea"/>
                          <a:cs typeface="+mn-cs"/>
                        </a:rPr>
                        <a:t> 
 Stay over any time before 26th May AND experience The Test Kitchen Mauritius, at special local rates. 
A Deluxe Ocean View Room, award winning cuisine and breakfast for 2, from Rs. 16,000. 
For info or booking, call 402 7400 or email reservations.sltr@shangri-la.com quoting PLOCALTTK2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4199274"/>
                  </a:ext>
                </a:extLst>
              </a:tr>
            </a:tbl>
          </a:graphicData>
        </a:graphic>
      </p:graphicFrame>
      <p:sp>
        <p:nvSpPr>
          <p:cNvPr id="4" name="Text Placeholder 3">
            <a:extLst>
              <a:ext uri="{FF2B5EF4-FFF2-40B4-BE49-F238E27FC236}">
                <a16:creationId xmlns:a16="http://schemas.microsoft.com/office/drawing/2014/main" id="{787D060D-5BE7-49C1-A86F-BD8BEDFBE3FB}"/>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3907157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48B69-15CF-403C-B4F9-7EDEE59DAA6E}"/>
              </a:ext>
            </a:extLst>
          </p:cNvPr>
          <p:cNvSpPr>
            <a:spLocks noGrp="1"/>
          </p:cNvSpPr>
          <p:nvPr>
            <p:ph type="title"/>
          </p:nvPr>
        </p:nvSpPr>
        <p:spPr/>
        <p:txBody>
          <a:bodyPr/>
          <a:lstStyle/>
          <a:p>
            <a:r>
              <a:rPr lang="en-US"/>
              <a:t>FB Own Posts Table with views | SLTR - 2 of 15</a:t>
            </a:r>
          </a:p>
        </p:txBody>
      </p:sp>
      <p:graphicFrame>
        <p:nvGraphicFramePr>
          <p:cNvPr id="5" name="Table Placeholder 4">
            <a:extLst>
              <a:ext uri="{FF2B5EF4-FFF2-40B4-BE49-F238E27FC236}">
                <a16:creationId xmlns:a16="http://schemas.microsoft.com/office/drawing/2014/main" id="{F48346BC-A1AF-49AE-B722-71E2E64ADCB8}"/>
              </a:ext>
            </a:extLst>
          </p:cNvPr>
          <p:cNvGraphicFramePr>
            <a:graphicFrameLocks noGrp="1"/>
          </p:cNvGraphicFramePr>
          <p:nvPr>
            <p:ph type="tbl" sz="quarter" idx="13"/>
            <p:extLst>
              <p:ext uri="{D42A27DB-BD31-4B8C-83A1-F6EECF244321}">
                <p14:modId xmlns:p14="http://schemas.microsoft.com/office/powerpoint/2010/main" val="1180821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17234263"/>
                    </a:ext>
                  </a:extLst>
                </a:gridCol>
                <a:gridCol w="576072">
                  <a:extLst>
                    <a:ext uri="{9D8B030D-6E8A-4147-A177-3AD203B41FA5}">
                      <a16:colId xmlns:a16="http://schemas.microsoft.com/office/drawing/2014/main" val="1660459608"/>
                    </a:ext>
                  </a:extLst>
                </a:gridCol>
                <a:gridCol w="576072">
                  <a:extLst>
                    <a:ext uri="{9D8B030D-6E8A-4147-A177-3AD203B41FA5}">
                      <a16:colId xmlns:a16="http://schemas.microsoft.com/office/drawing/2014/main" val="254612941"/>
                    </a:ext>
                  </a:extLst>
                </a:gridCol>
                <a:gridCol w="576072">
                  <a:extLst>
                    <a:ext uri="{9D8B030D-6E8A-4147-A177-3AD203B41FA5}">
                      <a16:colId xmlns:a16="http://schemas.microsoft.com/office/drawing/2014/main" val="3510714616"/>
                    </a:ext>
                  </a:extLst>
                </a:gridCol>
                <a:gridCol w="576072">
                  <a:extLst>
                    <a:ext uri="{9D8B030D-6E8A-4147-A177-3AD203B41FA5}">
                      <a16:colId xmlns:a16="http://schemas.microsoft.com/office/drawing/2014/main" val="3525245856"/>
                    </a:ext>
                  </a:extLst>
                </a:gridCol>
                <a:gridCol w="576072">
                  <a:extLst>
                    <a:ext uri="{9D8B030D-6E8A-4147-A177-3AD203B41FA5}">
                      <a16:colId xmlns:a16="http://schemas.microsoft.com/office/drawing/2014/main" val="434796820"/>
                    </a:ext>
                  </a:extLst>
                </a:gridCol>
                <a:gridCol w="576072">
                  <a:extLst>
                    <a:ext uri="{9D8B030D-6E8A-4147-A177-3AD203B41FA5}">
                      <a16:colId xmlns:a16="http://schemas.microsoft.com/office/drawing/2014/main" val="941572118"/>
                    </a:ext>
                  </a:extLst>
                </a:gridCol>
                <a:gridCol w="576072">
                  <a:extLst>
                    <a:ext uri="{9D8B030D-6E8A-4147-A177-3AD203B41FA5}">
                      <a16:colId xmlns:a16="http://schemas.microsoft.com/office/drawing/2014/main" val="447373755"/>
                    </a:ext>
                  </a:extLst>
                </a:gridCol>
                <a:gridCol w="576072">
                  <a:extLst>
                    <a:ext uri="{9D8B030D-6E8A-4147-A177-3AD203B41FA5}">
                      <a16:colId xmlns:a16="http://schemas.microsoft.com/office/drawing/2014/main" val="3087139362"/>
                    </a:ext>
                  </a:extLst>
                </a:gridCol>
                <a:gridCol w="576072">
                  <a:extLst>
                    <a:ext uri="{9D8B030D-6E8A-4147-A177-3AD203B41FA5}">
                      <a16:colId xmlns:a16="http://schemas.microsoft.com/office/drawing/2014/main" val="4128012663"/>
                    </a:ext>
                  </a:extLst>
                </a:gridCol>
                <a:gridCol w="576072">
                  <a:extLst>
                    <a:ext uri="{9D8B030D-6E8A-4147-A177-3AD203B41FA5}">
                      <a16:colId xmlns:a16="http://schemas.microsoft.com/office/drawing/2014/main" val="3876517535"/>
                    </a:ext>
                  </a:extLst>
                </a:gridCol>
                <a:gridCol w="658368">
                  <a:extLst>
                    <a:ext uri="{9D8B030D-6E8A-4147-A177-3AD203B41FA5}">
                      <a16:colId xmlns:a16="http://schemas.microsoft.com/office/drawing/2014/main" val="3174564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3600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- 2018-05-07 10:54:00 </a:t>
                      </a:r>
                      <a:r>
                        <a:rPr kumimoji="0" lang="en-US" sz="1000" b="0" i="0" u="none" strike="noStrike" kern="1200" cap="none" spc="0" normalizeH="0" baseline="0" noProof="0">
                          <a:ln>
                            <a:noFill/>
                          </a:ln>
                          <a:solidFill>
                            <a:prstClr val="black"/>
                          </a:solidFill>
                          <a:effectLst/>
                          <a:uLnTx/>
                          <a:uFillTx/>
                          <a:latin typeface="+mn-lt"/>
                          <a:ea typeface="+mn-ea"/>
                          <a:cs typeface="+mn-cs"/>
                        </a:rPr>
                        <a:t> 
 This island party is all about the SAX! 🎷 
Party the afternoon away on Ilot Mangenie to the sounds of legendary saxophonist Nick Studer, and indulge in a lavish BBQ on the beach! 
Sunday May 27th 2018 
Book: 402 7400 / 5259 1441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4022003"/>
                  </a:ext>
                </a:extLst>
              </a:tr>
            </a:tbl>
          </a:graphicData>
        </a:graphic>
      </p:graphicFrame>
      <p:sp>
        <p:nvSpPr>
          <p:cNvPr id="4" name="Text Placeholder 3">
            <a:extLst>
              <a:ext uri="{FF2B5EF4-FFF2-40B4-BE49-F238E27FC236}">
                <a16:creationId xmlns:a16="http://schemas.microsoft.com/office/drawing/2014/main" id="{40AE748F-C281-4026-AB2B-3E351A43C037}"/>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1115332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C27B5-6E25-418E-B363-658113DFBE39}"/>
              </a:ext>
            </a:extLst>
          </p:cNvPr>
          <p:cNvSpPr>
            <a:spLocks noGrp="1"/>
          </p:cNvSpPr>
          <p:nvPr>
            <p:ph type="title"/>
          </p:nvPr>
        </p:nvSpPr>
        <p:spPr/>
        <p:txBody>
          <a:bodyPr/>
          <a:lstStyle/>
          <a:p>
            <a:r>
              <a:rPr lang="en-US"/>
              <a:t>FB Own Posts Table with views | SLTR - 3 of 15</a:t>
            </a:r>
          </a:p>
        </p:txBody>
      </p:sp>
      <p:graphicFrame>
        <p:nvGraphicFramePr>
          <p:cNvPr id="5" name="Table Placeholder 4">
            <a:extLst>
              <a:ext uri="{FF2B5EF4-FFF2-40B4-BE49-F238E27FC236}">
                <a16:creationId xmlns:a16="http://schemas.microsoft.com/office/drawing/2014/main" id="{4524C5B1-7C01-45B2-8CA0-36A0081D59B1}"/>
              </a:ext>
            </a:extLst>
          </p:cNvPr>
          <p:cNvGraphicFramePr>
            <a:graphicFrameLocks noGrp="1"/>
          </p:cNvGraphicFramePr>
          <p:nvPr>
            <p:ph type="tbl" sz="quarter" idx="13"/>
            <p:extLst>
              <p:ext uri="{D42A27DB-BD31-4B8C-83A1-F6EECF244321}">
                <p14:modId xmlns:p14="http://schemas.microsoft.com/office/powerpoint/2010/main" val="2470934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57583731"/>
                    </a:ext>
                  </a:extLst>
                </a:gridCol>
                <a:gridCol w="576072">
                  <a:extLst>
                    <a:ext uri="{9D8B030D-6E8A-4147-A177-3AD203B41FA5}">
                      <a16:colId xmlns:a16="http://schemas.microsoft.com/office/drawing/2014/main" val="3912789045"/>
                    </a:ext>
                  </a:extLst>
                </a:gridCol>
                <a:gridCol w="576072">
                  <a:extLst>
                    <a:ext uri="{9D8B030D-6E8A-4147-A177-3AD203B41FA5}">
                      <a16:colId xmlns:a16="http://schemas.microsoft.com/office/drawing/2014/main" val="658953109"/>
                    </a:ext>
                  </a:extLst>
                </a:gridCol>
                <a:gridCol w="576072">
                  <a:extLst>
                    <a:ext uri="{9D8B030D-6E8A-4147-A177-3AD203B41FA5}">
                      <a16:colId xmlns:a16="http://schemas.microsoft.com/office/drawing/2014/main" val="2062324375"/>
                    </a:ext>
                  </a:extLst>
                </a:gridCol>
                <a:gridCol w="576072">
                  <a:extLst>
                    <a:ext uri="{9D8B030D-6E8A-4147-A177-3AD203B41FA5}">
                      <a16:colId xmlns:a16="http://schemas.microsoft.com/office/drawing/2014/main" val="1236026542"/>
                    </a:ext>
                  </a:extLst>
                </a:gridCol>
                <a:gridCol w="576072">
                  <a:extLst>
                    <a:ext uri="{9D8B030D-6E8A-4147-A177-3AD203B41FA5}">
                      <a16:colId xmlns:a16="http://schemas.microsoft.com/office/drawing/2014/main" val="3676342464"/>
                    </a:ext>
                  </a:extLst>
                </a:gridCol>
                <a:gridCol w="576072">
                  <a:extLst>
                    <a:ext uri="{9D8B030D-6E8A-4147-A177-3AD203B41FA5}">
                      <a16:colId xmlns:a16="http://schemas.microsoft.com/office/drawing/2014/main" val="310672012"/>
                    </a:ext>
                  </a:extLst>
                </a:gridCol>
                <a:gridCol w="576072">
                  <a:extLst>
                    <a:ext uri="{9D8B030D-6E8A-4147-A177-3AD203B41FA5}">
                      <a16:colId xmlns:a16="http://schemas.microsoft.com/office/drawing/2014/main" val="1587198941"/>
                    </a:ext>
                  </a:extLst>
                </a:gridCol>
                <a:gridCol w="576072">
                  <a:extLst>
                    <a:ext uri="{9D8B030D-6E8A-4147-A177-3AD203B41FA5}">
                      <a16:colId xmlns:a16="http://schemas.microsoft.com/office/drawing/2014/main" val="4040321039"/>
                    </a:ext>
                  </a:extLst>
                </a:gridCol>
                <a:gridCol w="576072">
                  <a:extLst>
                    <a:ext uri="{9D8B030D-6E8A-4147-A177-3AD203B41FA5}">
                      <a16:colId xmlns:a16="http://schemas.microsoft.com/office/drawing/2014/main" val="2267009359"/>
                    </a:ext>
                  </a:extLst>
                </a:gridCol>
                <a:gridCol w="576072">
                  <a:extLst>
                    <a:ext uri="{9D8B030D-6E8A-4147-A177-3AD203B41FA5}">
                      <a16:colId xmlns:a16="http://schemas.microsoft.com/office/drawing/2014/main" val="1913166341"/>
                    </a:ext>
                  </a:extLst>
                </a:gridCol>
                <a:gridCol w="658368">
                  <a:extLst>
                    <a:ext uri="{9D8B030D-6E8A-4147-A177-3AD203B41FA5}">
                      <a16:colId xmlns:a16="http://schemas.microsoft.com/office/drawing/2014/main" val="826018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6860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- 2018-05-27 13:42:27 </a:t>
                      </a:r>
                      <a:r>
                        <a:rPr kumimoji="0" lang="en-US" sz="1000" b="0" i="0" u="none" strike="noStrike" kern="1200" cap="none" spc="0" normalizeH="0" baseline="0" noProof="0">
                          <a:ln>
                            <a:noFill/>
                          </a:ln>
                          <a:solidFill>
                            <a:prstClr val="black"/>
                          </a:solidFill>
                          <a:effectLst/>
                          <a:uLnTx/>
                          <a:uFillTx/>
                          <a:latin typeface="+mn-lt"/>
                          <a:ea typeface="+mn-ea"/>
                          <a:cs typeface="+mn-cs"/>
                        </a:rPr>
                        <a:t> 
 Enter to WIN our special 🎷 SAX-Tastic 🎷 Brunch, Bubbles &amp; Beats for 2 on June 10th, by answering this simple question: 
Which of our other legendary events did Jimmy perform at? Clue is in the picture! 
Enter below 👇 and tell us who you'd want to bring! 
402 7400 / 5259 1441 / 5255 3892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1613349"/>
                  </a:ext>
                </a:extLst>
              </a:tr>
            </a:tbl>
          </a:graphicData>
        </a:graphic>
      </p:graphicFrame>
      <p:sp>
        <p:nvSpPr>
          <p:cNvPr id="4" name="Text Placeholder 3">
            <a:extLst>
              <a:ext uri="{FF2B5EF4-FFF2-40B4-BE49-F238E27FC236}">
                <a16:creationId xmlns:a16="http://schemas.microsoft.com/office/drawing/2014/main" id="{92B85EBC-860C-4ED1-BFAD-DE946C15B41D}"/>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4249653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A34BA-EBCA-4204-B90E-9586ACF3BC65}"/>
              </a:ext>
            </a:extLst>
          </p:cNvPr>
          <p:cNvSpPr>
            <a:spLocks noGrp="1"/>
          </p:cNvSpPr>
          <p:nvPr>
            <p:ph type="title"/>
          </p:nvPr>
        </p:nvSpPr>
        <p:spPr/>
        <p:txBody>
          <a:bodyPr/>
          <a:lstStyle/>
          <a:p>
            <a:r>
              <a:rPr lang="en-US"/>
              <a:t>FB Own Posts Table with views | SLTR - 4 of 15</a:t>
            </a:r>
          </a:p>
        </p:txBody>
      </p:sp>
      <p:graphicFrame>
        <p:nvGraphicFramePr>
          <p:cNvPr id="5" name="Table Placeholder 4">
            <a:extLst>
              <a:ext uri="{FF2B5EF4-FFF2-40B4-BE49-F238E27FC236}">
                <a16:creationId xmlns:a16="http://schemas.microsoft.com/office/drawing/2014/main" id="{7E350C50-3C06-4538-82C7-6672DF6A5615}"/>
              </a:ext>
            </a:extLst>
          </p:cNvPr>
          <p:cNvGraphicFramePr>
            <a:graphicFrameLocks noGrp="1"/>
          </p:cNvGraphicFramePr>
          <p:nvPr>
            <p:ph type="tbl" sz="quarter" idx="13"/>
            <p:extLst>
              <p:ext uri="{D42A27DB-BD31-4B8C-83A1-F6EECF244321}">
                <p14:modId xmlns:p14="http://schemas.microsoft.com/office/powerpoint/2010/main" val="3506685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60216044"/>
                    </a:ext>
                  </a:extLst>
                </a:gridCol>
                <a:gridCol w="576072">
                  <a:extLst>
                    <a:ext uri="{9D8B030D-6E8A-4147-A177-3AD203B41FA5}">
                      <a16:colId xmlns:a16="http://schemas.microsoft.com/office/drawing/2014/main" val="1490472051"/>
                    </a:ext>
                  </a:extLst>
                </a:gridCol>
                <a:gridCol w="576072">
                  <a:extLst>
                    <a:ext uri="{9D8B030D-6E8A-4147-A177-3AD203B41FA5}">
                      <a16:colId xmlns:a16="http://schemas.microsoft.com/office/drawing/2014/main" val="2087045294"/>
                    </a:ext>
                  </a:extLst>
                </a:gridCol>
                <a:gridCol w="576072">
                  <a:extLst>
                    <a:ext uri="{9D8B030D-6E8A-4147-A177-3AD203B41FA5}">
                      <a16:colId xmlns:a16="http://schemas.microsoft.com/office/drawing/2014/main" val="3988074086"/>
                    </a:ext>
                  </a:extLst>
                </a:gridCol>
                <a:gridCol w="576072">
                  <a:extLst>
                    <a:ext uri="{9D8B030D-6E8A-4147-A177-3AD203B41FA5}">
                      <a16:colId xmlns:a16="http://schemas.microsoft.com/office/drawing/2014/main" val="2530999861"/>
                    </a:ext>
                  </a:extLst>
                </a:gridCol>
                <a:gridCol w="576072">
                  <a:extLst>
                    <a:ext uri="{9D8B030D-6E8A-4147-A177-3AD203B41FA5}">
                      <a16:colId xmlns:a16="http://schemas.microsoft.com/office/drawing/2014/main" val="216814079"/>
                    </a:ext>
                  </a:extLst>
                </a:gridCol>
                <a:gridCol w="576072">
                  <a:extLst>
                    <a:ext uri="{9D8B030D-6E8A-4147-A177-3AD203B41FA5}">
                      <a16:colId xmlns:a16="http://schemas.microsoft.com/office/drawing/2014/main" val="1582249528"/>
                    </a:ext>
                  </a:extLst>
                </a:gridCol>
                <a:gridCol w="576072">
                  <a:extLst>
                    <a:ext uri="{9D8B030D-6E8A-4147-A177-3AD203B41FA5}">
                      <a16:colId xmlns:a16="http://schemas.microsoft.com/office/drawing/2014/main" val="2165003787"/>
                    </a:ext>
                  </a:extLst>
                </a:gridCol>
                <a:gridCol w="576072">
                  <a:extLst>
                    <a:ext uri="{9D8B030D-6E8A-4147-A177-3AD203B41FA5}">
                      <a16:colId xmlns:a16="http://schemas.microsoft.com/office/drawing/2014/main" val="3849633214"/>
                    </a:ext>
                  </a:extLst>
                </a:gridCol>
                <a:gridCol w="576072">
                  <a:extLst>
                    <a:ext uri="{9D8B030D-6E8A-4147-A177-3AD203B41FA5}">
                      <a16:colId xmlns:a16="http://schemas.microsoft.com/office/drawing/2014/main" val="1438681276"/>
                    </a:ext>
                  </a:extLst>
                </a:gridCol>
                <a:gridCol w="576072">
                  <a:extLst>
                    <a:ext uri="{9D8B030D-6E8A-4147-A177-3AD203B41FA5}">
                      <a16:colId xmlns:a16="http://schemas.microsoft.com/office/drawing/2014/main" val="3532982455"/>
                    </a:ext>
                  </a:extLst>
                </a:gridCol>
                <a:gridCol w="658368">
                  <a:extLst>
                    <a:ext uri="{9D8B030D-6E8A-4147-A177-3AD203B41FA5}">
                      <a16:colId xmlns:a16="http://schemas.microsoft.com/office/drawing/2014/main" val="2530792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9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- 2018-05-20 13:17:35 </a:t>
                      </a:r>
                      <a:r>
                        <a:rPr kumimoji="0" lang="en-US" sz="1000" b="0" i="0" u="none" strike="noStrike" kern="1200" cap="none" spc="0" normalizeH="0" baseline="0" noProof="0">
                          <a:ln>
                            <a:noFill/>
                          </a:ln>
                          <a:solidFill>
                            <a:prstClr val="black"/>
                          </a:solidFill>
                          <a:effectLst/>
                          <a:uLnTx/>
                          <a:uFillTx/>
                          <a:latin typeface="+mn-lt"/>
                          <a:ea typeface="+mn-ea"/>
                          <a:cs typeface="+mn-cs"/>
                        </a:rPr>
                        <a:t> 
 The amazing team from The Test Kitchen are only with us until 26th May! Start your evening at Republik bar, enjoying tapas and cocktails, before continuing to the beachfront restaurant, and indulging in 5 courses of culinary genius! 
Book: 402 7400 / 5259 1441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8543691"/>
                  </a:ext>
                </a:extLst>
              </a:tr>
            </a:tbl>
          </a:graphicData>
        </a:graphic>
      </p:graphicFrame>
      <p:sp>
        <p:nvSpPr>
          <p:cNvPr id="4" name="Text Placeholder 3">
            <a:extLst>
              <a:ext uri="{FF2B5EF4-FFF2-40B4-BE49-F238E27FC236}">
                <a16:creationId xmlns:a16="http://schemas.microsoft.com/office/drawing/2014/main" id="{6A74442B-1F59-4C88-A77B-1D6E758CA2AB}"/>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998519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D82EF-28A5-44A5-8805-D907E10A2922}"/>
              </a:ext>
            </a:extLst>
          </p:cNvPr>
          <p:cNvSpPr>
            <a:spLocks noGrp="1"/>
          </p:cNvSpPr>
          <p:nvPr>
            <p:ph type="title"/>
          </p:nvPr>
        </p:nvSpPr>
        <p:spPr/>
        <p:txBody>
          <a:bodyPr/>
          <a:lstStyle/>
          <a:p>
            <a:r>
              <a:rPr lang="en-US"/>
              <a:t>FB Own Posts Table with views | SLTR - 5 of 15</a:t>
            </a:r>
          </a:p>
        </p:txBody>
      </p:sp>
      <p:graphicFrame>
        <p:nvGraphicFramePr>
          <p:cNvPr id="5" name="Table Placeholder 4">
            <a:extLst>
              <a:ext uri="{FF2B5EF4-FFF2-40B4-BE49-F238E27FC236}">
                <a16:creationId xmlns:a16="http://schemas.microsoft.com/office/drawing/2014/main" id="{359F0B44-55E3-405E-A308-49A5471F5BC6}"/>
              </a:ext>
            </a:extLst>
          </p:cNvPr>
          <p:cNvGraphicFramePr>
            <a:graphicFrameLocks noGrp="1"/>
          </p:cNvGraphicFramePr>
          <p:nvPr>
            <p:ph type="tbl" sz="quarter" idx="13"/>
            <p:extLst>
              <p:ext uri="{D42A27DB-BD31-4B8C-83A1-F6EECF244321}">
                <p14:modId xmlns:p14="http://schemas.microsoft.com/office/powerpoint/2010/main" val="3543819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45293436"/>
                    </a:ext>
                  </a:extLst>
                </a:gridCol>
                <a:gridCol w="576072">
                  <a:extLst>
                    <a:ext uri="{9D8B030D-6E8A-4147-A177-3AD203B41FA5}">
                      <a16:colId xmlns:a16="http://schemas.microsoft.com/office/drawing/2014/main" val="3382413975"/>
                    </a:ext>
                  </a:extLst>
                </a:gridCol>
                <a:gridCol w="576072">
                  <a:extLst>
                    <a:ext uri="{9D8B030D-6E8A-4147-A177-3AD203B41FA5}">
                      <a16:colId xmlns:a16="http://schemas.microsoft.com/office/drawing/2014/main" val="4274664560"/>
                    </a:ext>
                  </a:extLst>
                </a:gridCol>
                <a:gridCol w="576072">
                  <a:extLst>
                    <a:ext uri="{9D8B030D-6E8A-4147-A177-3AD203B41FA5}">
                      <a16:colId xmlns:a16="http://schemas.microsoft.com/office/drawing/2014/main" val="2507412496"/>
                    </a:ext>
                  </a:extLst>
                </a:gridCol>
                <a:gridCol w="576072">
                  <a:extLst>
                    <a:ext uri="{9D8B030D-6E8A-4147-A177-3AD203B41FA5}">
                      <a16:colId xmlns:a16="http://schemas.microsoft.com/office/drawing/2014/main" val="1215078290"/>
                    </a:ext>
                  </a:extLst>
                </a:gridCol>
                <a:gridCol w="576072">
                  <a:extLst>
                    <a:ext uri="{9D8B030D-6E8A-4147-A177-3AD203B41FA5}">
                      <a16:colId xmlns:a16="http://schemas.microsoft.com/office/drawing/2014/main" val="460124742"/>
                    </a:ext>
                  </a:extLst>
                </a:gridCol>
                <a:gridCol w="576072">
                  <a:extLst>
                    <a:ext uri="{9D8B030D-6E8A-4147-A177-3AD203B41FA5}">
                      <a16:colId xmlns:a16="http://schemas.microsoft.com/office/drawing/2014/main" val="3316881490"/>
                    </a:ext>
                  </a:extLst>
                </a:gridCol>
                <a:gridCol w="576072">
                  <a:extLst>
                    <a:ext uri="{9D8B030D-6E8A-4147-A177-3AD203B41FA5}">
                      <a16:colId xmlns:a16="http://schemas.microsoft.com/office/drawing/2014/main" val="842015065"/>
                    </a:ext>
                  </a:extLst>
                </a:gridCol>
                <a:gridCol w="576072">
                  <a:extLst>
                    <a:ext uri="{9D8B030D-6E8A-4147-A177-3AD203B41FA5}">
                      <a16:colId xmlns:a16="http://schemas.microsoft.com/office/drawing/2014/main" val="1946959726"/>
                    </a:ext>
                  </a:extLst>
                </a:gridCol>
                <a:gridCol w="576072">
                  <a:extLst>
                    <a:ext uri="{9D8B030D-6E8A-4147-A177-3AD203B41FA5}">
                      <a16:colId xmlns:a16="http://schemas.microsoft.com/office/drawing/2014/main" val="1299656183"/>
                    </a:ext>
                  </a:extLst>
                </a:gridCol>
                <a:gridCol w="576072">
                  <a:extLst>
                    <a:ext uri="{9D8B030D-6E8A-4147-A177-3AD203B41FA5}">
                      <a16:colId xmlns:a16="http://schemas.microsoft.com/office/drawing/2014/main" val="2497471035"/>
                    </a:ext>
                  </a:extLst>
                </a:gridCol>
                <a:gridCol w="658368">
                  <a:extLst>
                    <a:ext uri="{9D8B030D-6E8A-4147-A177-3AD203B41FA5}">
                      <a16:colId xmlns:a16="http://schemas.microsoft.com/office/drawing/2014/main" val="4261491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7016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- 2018-05-14 11:00:02 </a:t>
                      </a:r>
                      <a:r>
                        <a:rPr kumimoji="0" lang="en-US" sz="1000" b="0" i="0" u="none" strike="noStrike" kern="1200" cap="none" spc="0" normalizeH="0" baseline="0" noProof="0">
                          <a:ln>
                            <a:noFill/>
                          </a:ln>
                          <a:solidFill>
                            <a:prstClr val="black"/>
                          </a:solidFill>
                          <a:effectLst/>
                          <a:uLnTx/>
                          <a:uFillTx/>
                          <a:latin typeface="+mn-lt"/>
                          <a:ea typeface="+mn-ea"/>
                          <a:cs typeface="+mn-cs"/>
                        </a:rPr>
                        <a:t> 
 Food, fun and fantastic music! Our next Brunch, Bubbles &amp; Beats is taking place on the SECOND Sunday - June 10th - as we welcome Jimmy Sax and his amazing saxo-music back to the resort!! 
Book: 402 7400 / 5259 1441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62487996"/>
                  </a:ext>
                </a:extLst>
              </a:tr>
            </a:tbl>
          </a:graphicData>
        </a:graphic>
      </p:graphicFrame>
      <p:sp>
        <p:nvSpPr>
          <p:cNvPr id="4" name="Text Placeholder 3">
            <a:extLst>
              <a:ext uri="{FF2B5EF4-FFF2-40B4-BE49-F238E27FC236}">
                <a16:creationId xmlns:a16="http://schemas.microsoft.com/office/drawing/2014/main" id="{91DAA849-6A6B-40B9-87E7-5AF05EC19EDC}"/>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1122599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B5775-1B82-4934-924F-04759A9C4497}"/>
              </a:ext>
            </a:extLst>
          </p:cNvPr>
          <p:cNvSpPr>
            <a:spLocks noGrp="1"/>
          </p:cNvSpPr>
          <p:nvPr>
            <p:ph type="title"/>
          </p:nvPr>
        </p:nvSpPr>
        <p:spPr/>
        <p:txBody>
          <a:bodyPr/>
          <a:lstStyle/>
          <a:p>
            <a:r>
              <a:rPr lang="en-US"/>
              <a:t>FB Own Posts Table with views | SLTR - 6 of 15</a:t>
            </a:r>
          </a:p>
        </p:txBody>
      </p:sp>
      <p:graphicFrame>
        <p:nvGraphicFramePr>
          <p:cNvPr id="5" name="Table Placeholder 4">
            <a:extLst>
              <a:ext uri="{FF2B5EF4-FFF2-40B4-BE49-F238E27FC236}">
                <a16:creationId xmlns:a16="http://schemas.microsoft.com/office/drawing/2014/main" id="{B0A2FEF2-9C20-4958-A7FD-EF53D2F6E67C}"/>
              </a:ext>
            </a:extLst>
          </p:cNvPr>
          <p:cNvGraphicFramePr>
            <a:graphicFrameLocks noGrp="1"/>
          </p:cNvGraphicFramePr>
          <p:nvPr>
            <p:ph type="tbl" sz="quarter" idx="13"/>
            <p:extLst>
              <p:ext uri="{D42A27DB-BD31-4B8C-83A1-F6EECF244321}">
                <p14:modId xmlns:p14="http://schemas.microsoft.com/office/powerpoint/2010/main" val="1797857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8779641"/>
                    </a:ext>
                  </a:extLst>
                </a:gridCol>
                <a:gridCol w="576072">
                  <a:extLst>
                    <a:ext uri="{9D8B030D-6E8A-4147-A177-3AD203B41FA5}">
                      <a16:colId xmlns:a16="http://schemas.microsoft.com/office/drawing/2014/main" val="2921814668"/>
                    </a:ext>
                  </a:extLst>
                </a:gridCol>
                <a:gridCol w="576072">
                  <a:extLst>
                    <a:ext uri="{9D8B030D-6E8A-4147-A177-3AD203B41FA5}">
                      <a16:colId xmlns:a16="http://schemas.microsoft.com/office/drawing/2014/main" val="4143545492"/>
                    </a:ext>
                  </a:extLst>
                </a:gridCol>
                <a:gridCol w="576072">
                  <a:extLst>
                    <a:ext uri="{9D8B030D-6E8A-4147-A177-3AD203B41FA5}">
                      <a16:colId xmlns:a16="http://schemas.microsoft.com/office/drawing/2014/main" val="8017119"/>
                    </a:ext>
                  </a:extLst>
                </a:gridCol>
                <a:gridCol w="576072">
                  <a:extLst>
                    <a:ext uri="{9D8B030D-6E8A-4147-A177-3AD203B41FA5}">
                      <a16:colId xmlns:a16="http://schemas.microsoft.com/office/drawing/2014/main" val="1016614524"/>
                    </a:ext>
                  </a:extLst>
                </a:gridCol>
                <a:gridCol w="576072">
                  <a:extLst>
                    <a:ext uri="{9D8B030D-6E8A-4147-A177-3AD203B41FA5}">
                      <a16:colId xmlns:a16="http://schemas.microsoft.com/office/drawing/2014/main" val="2222402190"/>
                    </a:ext>
                  </a:extLst>
                </a:gridCol>
                <a:gridCol w="576072">
                  <a:extLst>
                    <a:ext uri="{9D8B030D-6E8A-4147-A177-3AD203B41FA5}">
                      <a16:colId xmlns:a16="http://schemas.microsoft.com/office/drawing/2014/main" val="2770317526"/>
                    </a:ext>
                  </a:extLst>
                </a:gridCol>
                <a:gridCol w="576072">
                  <a:extLst>
                    <a:ext uri="{9D8B030D-6E8A-4147-A177-3AD203B41FA5}">
                      <a16:colId xmlns:a16="http://schemas.microsoft.com/office/drawing/2014/main" val="2349926985"/>
                    </a:ext>
                  </a:extLst>
                </a:gridCol>
                <a:gridCol w="576072">
                  <a:extLst>
                    <a:ext uri="{9D8B030D-6E8A-4147-A177-3AD203B41FA5}">
                      <a16:colId xmlns:a16="http://schemas.microsoft.com/office/drawing/2014/main" val="3871853746"/>
                    </a:ext>
                  </a:extLst>
                </a:gridCol>
                <a:gridCol w="576072">
                  <a:extLst>
                    <a:ext uri="{9D8B030D-6E8A-4147-A177-3AD203B41FA5}">
                      <a16:colId xmlns:a16="http://schemas.microsoft.com/office/drawing/2014/main" val="1813892262"/>
                    </a:ext>
                  </a:extLst>
                </a:gridCol>
                <a:gridCol w="576072">
                  <a:extLst>
                    <a:ext uri="{9D8B030D-6E8A-4147-A177-3AD203B41FA5}">
                      <a16:colId xmlns:a16="http://schemas.microsoft.com/office/drawing/2014/main" val="2919762623"/>
                    </a:ext>
                  </a:extLst>
                </a:gridCol>
                <a:gridCol w="658368">
                  <a:extLst>
                    <a:ext uri="{9D8B030D-6E8A-4147-A177-3AD203B41FA5}">
                      <a16:colId xmlns:a16="http://schemas.microsoft.com/office/drawing/2014/main" val="115138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4748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- 2018-05-16 13:18:00 </a:t>
                      </a:r>
                      <a:r>
                        <a:rPr kumimoji="0" lang="en-US" sz="1000" b="0" i="0" u="none" strike="noStrike" kern="1200" cap="none" spc="0" normalizeH="0" baseline="0" noProof="0">
                          <a:ln>
                            <a:noFill/>
                          </a:ln>
                          <a:solidFill>
                            <a:prstClr val="black"/>
                          </a:solidFill>
                          <a:effectLst/>
                          <a:uLnTx/>
                          <a:uFillTx/>
                          <a:latin typeface="+mn-lt"/>
                          <a:ea typeface="+mn-ea"/>
                          <a:cs typeface="+mn-cs"/>
                        </a:rPr>
                        <a:t> 
 Live the Mauritian DREAM, at our Sea, Sun &amp; Sax beach party with Nick Studer! 🎷 Live saxophone music, epic BBQ, and Mauritius' favourite DJs on a private island! 
27th May - Book: 402 7400 / 5259 1441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5493373"/>
                  </a:ext>
                </a:extLst>
              </a:tr>
            </a:tbl>
          </a:graphicData>
        </a:graphic>
      </p:graphicFrame>
      <p:sp>
        <p:nvSpPr>
          <p:cNvPr id="4" name="Text Placeholder 3">
            <a:extLst>
              <a:ext uri="{FF2B5EF4-FFF2-40B4-BE49-F238E27FC236}">
                <a16:creationId xmlns:a16="http://schemas.microsoft.com/office/drawing/2014/main" id="{FBFCD062-6A3A-42BE-A044-8B10A1D2E745}"/>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498172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C46DB-A32B-490E-BBA3-82338D3D3D4C}"/>
              </a:ext>
            </a:extLst>
          </p:cNvPr>
          <p:cNvSpPr>
            <a:spLocks noGrp="1"/>
          </p:cNvSpPr>
          <p:nvPr>
            <p:ph type="title"/>
          </p:nvPr>
        </p:nvSpPr>
        <p:spPr/>
        <p:txBody>
          <a:bodyPr/>
          <a:lstStyle/>
          <a:p>
            <a:r>
              <a:rPr lang="en-US"/>
              <a:t>FB Own Posts Table with views | SLTR - 7 of 15</a:t>
            </a:r>
          </a:p>
        </p:txBody>
      </p:sp>
      <p:graphicFrame>
        <p:nvGraphicFramePr>
          <p:cNvPr id="5" name="Table Placeholder 4">
            <a:extLst>
              <a:ext uri="{FF2B5EF4-FFF2-40B4-BE49-F238E27FC236}">
                <a16:creationId xmlns:a16="http://schemas.microsoft.com/office/drawing/2014/main" id="{B870C1FB-3597-40A4-AB55-07A5DADC789D}"/>
              </a:ext>
            </a:extLst>
          </p:cNvPr>
          <p:cNvGraphicFramePr>
            <a:graphicFrameLocks noGrp="1"/>
          </p:cNvGraphicFramePr>
          <p:nvPr>
            <p:ph type="tbl" sz="quarter" idx="13"/>
            <p:extLst>
              <p:ext uri="{D42A27DB-BD31-4B8C-83A1-F6EECF244321}">
                <p14:modId xmlns:p14="http://schemas.microsoft.com/office/powerpoint/2010/main" val="3787472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38494571"/>
                    </a:ext>
                  </a:extLst>
                </a:gridCol>
                <a:gridCol w="576072">
                  <a:extLst>
                    <a:ext uri="{9D8B030D-6E8A-4147-A177-3AD203B41FA5}">
                      <a16:colId xmlns:a16="http://schemas.microsoft.com/office/drawing/2014/main" val="669916755"/>
                    </a:ext>
                  </a:extLst>
                </a:gridCol>
                <a:gridCol w="576072">
                  <a:extLst>
                    <a:ext uri="{9D8B030D-6E8A-4147-A177-3AD203B41FA5}">
                      <a16:colId xmlns:a16="http://schemas.microsoft.com/office/drawing/2014/main" val="66814233"/>
                    </a:ext>
                  </a:extLst>
                </a:gridCol>
                <a:gridCol w="576072">
                  <a:extLst>
                    <a:ext uri="{9D8B030D-6E8A-4147-A177-3AD203B41FA5}">
                      <a16:colId xmlns:a16="http://schemas.microsoft.com/office/drawing/2014/main" val="557721139"/>
                    </a:ext>
                  </a:extLst>
                </a:gridCol>
                <a:gridCol w="576072">
                  <a:extLst>
                    <a:ext uri="{9D8B030D-6E8A-4147-A177-3AD203B41FA5}">
                      <a16:colId xmlns:a16="http://schemas.microsoft.com/office/drawing/2014/main" val="3791430115"/>
                    </a:ext>
                  </a:extLst>
                </a:gridCol>
                <a:gridCol w="576072">
                  <a:extLst>
                    <a:ext uri="{9D8B030D-6E8A-4147-A177-3AD203B41FA5}">
                      <a16:colId xmlns:a16="http://schemas.microsoft.com/office/drawing/2014/main" val="2223954117"/>
                    </a:ext>
                  </a:extLst>
                </a:gridCol>
                <a:gridCol w="576072">
                  <a:extLst>
                    <a:ext uri="{9D8B030D-6E8A-4147-A177-3AD203B41FA5}">
                      <a16:colId xmlns:a16="http://schemas.microsoft.com/office/drawing/2014/main" val="2560315470"/>
                    </a:ext>
                  </a:extLst>
                </a:gridCol>
                <a:gridCol w="576072">
                  <a:extLst>
                    <a:ext uri="{9D8B030D-6E8A-4147-A177-3AD203B41FA5}">
                      <a16:colId xmlns:a16="http://schemas.microsoft.com/office/drawing/2014/main" val="2214869767"/>
                    </a:ext>
                  </a:extLst>
                </a:gridCol>
                <a:gridCol w="576072">
                  <a:extLst>
                    <a:ext uri="{9D8B030D-6E8A-4147-A177-3AD203B41FA5}">
                      <a16:colId xmlns:a16="http://schemas.microsoft.com/office/drawing/2014/main" val="3146723223"/>
                    </a:ext>
                  </a:extLst>
                </a:gridCol>
                <a:gridCol w="576072">
                  <a:extLst>
                    <a:ext uri="{9D8B030D-6E8A-4147-A177-3AD203B41FA5}">
                      <a16:colId xmlns:a16="http://schemas.microsoft.com/office/drawing/2014/main" val="3081472469"/>
                    </a:ext>
                  </a:extLst>
                </a:gridCol>
                <a:gridCol w="576072">
                  <a:extLst>
                    <a:ext uri="{9D8B030D-6E8A-4147-A177-3AD203B41FA5}">
                      <a16:colId xmlns:a16="http://schemas.microsoft.com/office/drawing/2014/main" val="3665299867"/>
                    </a:ext>
                  </a:extLst>
                </a:gridCol>
                <a:gridCol w="658368">
                  <a:extLst>
                    <a:ext uri="{9D8B030D-6E8A-4147-A177-3AD203B41FA5}">
                      <a16:colId xmlns:a16="http://schemas.microsoft.com/office/drawing/2014/main" val="96141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5188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- 2018-05-05 18:18:18 </a:t>
                      </a:r>
                      <a:r>
                        <a:rPr kumimoji="0" lang="en-US" sz="1000" b="0" i="0" u="none" strike="noStrike" kern="1200" cap="none" spc="0" normalizeH="0" baseline="0" noProof="0">
                          <a:ln>
                            <a:noFill/>
                          </a:ln>
                          <a:solidFill>
                            <a:prstClr val="black"/>
                          </a:solidFill>
                          <a:effectLst/>
                          <a:uLnTx/>
                          <a:uFillTx/>
                          <a:latin typeface="+mn-lt"/>
                          <a:ea typeface="+mn-ea"/>
                          <a:cs typeface="+mn-cs"/>
                        </a:rPr>
                        <a:t> 
 Tonight at The Test Kitchen Mauritius we will sip De Toren wine as we dine on a wonderful 5 course meal and enjoy the new menu! 
Book for the pairing dinner at The Test Kitchen on Saturday 19th May, for beautifully selected Spioenkop wines from Elgin Valley, South Africa! 
52591441 / 5255 3892 / 4027400 / restaurant-reservations.sltr@shangri-la.com
Bacchanale Ltd Mauritius Tourism air 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60045247"/>
                  </a:ext>
                </a:extLst>
              </a:tr>
            </a:tbl>
          </a:graphicData>
        </a:graphic>
      </p:graphicFrame>
      <p:sp>
        <p:nvSpPr>
          <p:cNvPr id="4" name="Text Placeholder 3">
            <a:extLst>
              <a:ext uri="{FF2B5EF4-FFF2-40B4-BE49-F238E27FC236}">
                <a16:creationId xmlns:a16="http://schemas.microsoft.com/office/drawing/2014/main" id="{FA3A7368-2F05-47FB-930B-3F071E5CA44F}"/>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706517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FE1D7-5551-44FD-8191-06AD1EA601E8}"/>
              </a:ext>
            </a:extLst>
          </p:cNvPr>
          <p:cNvSpPr>
            <a:spLocks noGrp="1"/>
          </p:cNvSpPr>
          <p:nvPr>
            <p:ph type="title"/>
          </p:nvPr>
        </p:nvSpPr>
        <p:spPr/>
        <p:txBody>
          <a:bodyPr/>
          <a:lstStyle/>
          <a:p>
            <a:r>
              <a:rPr lang="en-US"/>
              <a:t>FB Own Posts Table with views | SLTR - 8 of 15</a:t>
            </a:r>
          </a:p>
        </p:txBody>
      </p:sp>
      <p:graphicFrame>
        <p:nvGraphicFramePr>
          <p:cNvPr id="5" name="Table Placeholder 4">
            <a:extLst>
              <a:ext uri="{FF2B5EF4-FFF2-40B4-BE49-F238E27FC236}">
                <a16:creationId xmlns:a16="http://schemas.microsoft.com/office/drawing/2014/main" id="{A326B6F4-CADB-4B05-820B-BE0E5CE7F852}"/>
              </a:ext>
            </a:extLst>
          </p:cNvPr>
          <p:cNvGraphicFramePr>
            <a:graphicFrameLocks noGrp="1"/>
          </p:cNvGraphicFramePr>
          <p:nvPr>
            <p:ph type="tbl" sz="quarter" idx="13"/>
            <p:extLst>
              <p:ext uri="{D42A27DB-BD31-4B8C-83A1-F6EECF244321}">
                <p14:modId xmlns:p14="http://schemas.microsoft.com/office/powerpoint/2010/main" val="3795324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86337609"/>
                    </a:ext>
                  </a:extLst>
                </a:gridCol>
                <a:gridCol w="576072">
                  <a:extLst>
                    <a:ext uri="{9D8B030D-6E8A-4147-A177-3AD203B41FA5}">
                      <a16:colId xmlns:a16="http://schemas.microsoft.com/office/drawing/2014/main" val="4143708240"/>
                    </a:ext>
                  </a:extLst>
                </a:gridCol>
                <a:gridCol w="576072">
                  <a:extLst>
                    <a:ext uri="{9D8B030D-6E8A-4147-A177-3AD203B41FA5}">
                      <a16:colId xmlns:a16="http://schemas.microsoft.com/office/drawing/2014/main" val="1043989271"/>
                    </a:ext>
                  </a:extLst>
                </a:gridCol>
                <a:gridCol w="576072">
                  <a:extLst>
                    <a:ext uri="{9D8B030D-6E8A-4147-A177-3AD203B41FA5}">
                      <a16:colId xmlns:a16="http://schemas.microsoft.com/office/drawing/2014/main" val="3988513022"/>
                    </a:ext>
                  </a:extLst>
                </a:gridCol>
                <a:gridCol w="576072">
                  <a:extLst>
                    <a:ext uri="{9D8B030D-6E8A-4147-A177-3AD203B41FA5}">
                      <a16:colId xmlns:a16="http://schemas.microsoft.com/office/drawing/2014/main" val="4020094385"/>
                    </a:ext>
                  </a:extLst>
                </a:gridCol>
                <a:gridCol w="576072">
                  <a:extLst>
                    <a:ext uri="{9D8B030D-6E8A-4147-A177-3AD203B41FA5}">
                      <a16:colId xmlns:a16="http://schemas.microsoft.com/office/drawing/2014/main" val="1557162152"/>
                    </a:ext>
                  </a:extLst>
                </a:gridCol>
                <a:gridCol w="576072">
                  <a:extLst>
                    <a:ext uri="{9D8B030D-6E8A-4147-A177-3AD203B41FA5}">
                      <a16:colId xmlns:a16="http://schemas.microsoft.com/office/drawing/2014/main" val="111262439"/>
                    </a:ext>
                  </a:extLst>
                </a:gridCol>
                <a:gridCol w="576072">
                  <a:extLst>
                    <a:ext uri="{9D8B030D-6E8A-4147-A177-3AD203B41FA5}">
                      <a16:colId xmlns:a16="http://schemas.microsoft.com/office/drawing/2014/main" val="630482112"/>
                    </a:ext>
                  </a:extLst>
                </a:gridCol>
                <a:gridCol w="576072">
                  <a:extLst>
                    <a:ext uri="{9D8B030D-6E8A-4147-A177-3AD203B41FA5}">
                      <a16:colId xmlns:a16="http://schemas.microsoft.com/office/drawing/2014/main" val="4155730252"/>
                    </a:ext>
                  </a:extLst>
                </a:gridCol>
                <a:gridCol w="576072">
                  <a:extLst>
                    <a:ext uri="{9D8B030D-6E8A-4147-A177-3AD203B41FA5}">
                      <a16:colId xmlns:a16="http://schemas.microsoft.com/office/drawing/2014/main" val="1910450833"/>
                    </a:ext>
                  </a:extLst>
                </a:gridCol>
                <a:gridCol w="576072">
                  <a:extLst>
                    <a:ext uri="{9D8B030D-6E8A-4147-A177-3AD203B41FA5}">
                      <a16:colId xmlns:a16="http://schemas.microsoft.com/office/drawing/2014/main" val="2974316179"/>
                    </a:ext>
                  </a:extLst>
                </a:gridCol>
                <a:gridCol w="658368">
                  <a:extLst>
                    <a:ext uri="{9D8B030D-6E8A-4147-A177-3AD203B41FA5}">
                      <a16:colId xmlns:a16="http://schemas.microsoft.com/office/drawing/2014/main" val="2879004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865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- 2018-05-07 14:15:42 </a:t>
                      </a:r>
                      <a:r>
                        <a:rPr kumimoji="0" lang="en-US" sz="1000" b="0" i="0" u="none" strike="noStrike" kern="1200" cap="none" spc="0" normalizeH="0" baseline="0" noProof="0">
                          <a:ln>
                            <a:noFill/>
                          </a:ln>
                          <a:solidFill>
                            <a:prstClr val="black"/>
                          </a:solidFill>
                          <a:effectLst/>
                          <a:uLnTx/>
                          <a:uFillTx/>
                          <a:latin typeface="+mn-lt"/>
                          <a:ea typeface="+mn-ea"/>
                          <a:cs typeface="+mn-cs"/>
                        </a:rPr>
                        <a:t> 
 You've not experienced the true pinnacle of luxury until you've indulged in Private Villa stay. VIP from the moment you arrive at the airport, to the second you leave.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41387816"/>
                  </a:ext>
                </a:extLst>
              </a:tr>
            </a:tbl>
          </a:graphicData>
        </a:graphic>
      </p:graphicFrame>
      <p:sp>
        <p:nvSpPr>
          <p:cNvPr id="4" name="Text Placeholder 3">
            <a:extLst>
              <a:ext uri="{FF2B5EF4-FFF2-40B4-BE49-F238E27FC236}">
                <a16:creationId xmlns:a16="http://schemas.microsoft.com/office/drawing/2014/main" id="{E2E5FEF3-4418-4E52-825D-026145281C87}"/>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1639200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C8970-8889-4B07-B873-22DAA0749EA3}"/>
              </a:ext>
            </a:extLst>
          </p:cNvPr>
          <p:cNvSpPr>
            <a:spLocks noGrp="1"/>
          </p:cNvSpPr>
          <p:nvPr>
            <p:ph type="title"/>
          </p:nvPr>
        </p:nvSpPr>
        <p:spPr/>
        <p:txBody>
          <a:bodyPr/>
          <a:lstStyle/>
          <a:p>
            <a:r>
              <a:rPr lang="en-US"/>
              <a:t>FB Own Posts Table with views | SLTR - 9 of 15</a:t>
            </a:r>
          </a:p>
        </p:txBody>
      </p:sp>
      <p:graphicFrame>
        <p:nvGraphicFramePr>
          <p:cNvPr id="5" name="Table Placeholder 4">
            <a:extLst>
              <a:ext uri="{FF2B5EF4-FFF2-40B4-BE49-F238E27FC236}">
                <a16:creationId xmlns:a16="http://schemas.microsoft.com/office/drawing/2014/main" id="{7168DEC3-1D0B-420D-BB72-040AAE339A78}"/>
              </a:ext>
            </a:extLst>
          </p:cNvPr>
          <p:cNvGraphicFramePr>
            <a:graphicFrameLocks noGrp="1"/>
          </p:cNvGraphicFramePr>
          <p:nvPr>
            <p:ph type="tbl" sz="quarter" idx="13"/>
            <p:extLst>
              <p:ext uri="{D42A27DB-BD31-4B8C-83A1-F6EECF244321}">
                <p14:modId xmlns:p14="http://schemas.microsoft.com/office/powerpoint/2010/main" val="2785491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65187169"/>
                    </a:ext>
                  </a:extLst>
                </a:gridCol>
                <a:gridCol w="576072">
                  <a:extLst>
                    <a:ext uri="{9D8B030D-6E8A-4147-A177-3AD203B41FA5}">
                      <a16:colId xmlns:a16="http://schemas.microsoft.com/office/drawing/2014/main" val="623965709"/>
                    </a:ext>
                  </a:extLst>
                </a:gridCol>
                <a:gridCol w="576072">
                  <a:extLst>
                    <a:ext uri="{9D8B030D-6E8A-4147-A177-3AD203B41FA5}">
                      <a16:colId xmlns:a16="http://schemas.microsoft.com/office/drawing/2014/main" val="2528236083"/>
                    </a:ext>
                  </a:extLst>
                </a:gridCol>
                <a:gridCol w="576072">
                  <a:extLst>
                    <a:ext uri="{9D8B030D-6E8A-4147-A177-3AD203B41FA5}">
                      <a16:colId xmlns:a16="http://schemas.microsoft.com/office/drawing/2014/main" val="3468385022"/>
                    </a:ext>
                  </a:extLst>
                </a:gridCol>
                <a:gridCol w="576072">
                  <a:extLst>
                    <a:ext uri="{9D8B030D-6E8A-4147-A177-3AD203B41FA5}">
                      <a16:colId xmlns:a16="http://schemas.microsoft.com/office/drawing/2014/main" val="3998028415"/>
                    </a:ext>
                  </a:extLst>
                </a:gridCol>
                <a:gridCol w="576072">
                  <a:extLst>
                    <a:ext uri="{9D8B030D-6E8A-4147-A177-3AD203B41FA5}">
                      <a16:colId xmlns:a16="http://schemas.microsoft.com/office/drawing/2014/main" val="3252410249"/>
                    </a:ext>
                  </a:extLst>
                </a:gridCol>
                <a:gridCol w="576072">
                  <a:extLst>
                    <a:ext uri="{9D8B030D-6E8A-4147-A177-3AD203B41FA5}">
                      <a16:colId xmlns:a16="http://schemas.microsoft.com/office/drawing/2014/main" val="255818791"/>
                    </a:ext>
                  </a:extLst>
                </a:gridCol>
                <a:gridCol w="576072">
                  <a:extLst>
                    <a:ext uri="{9D8B030D-6E8A-4147-A177-3AD203B41FA5}">
                      <a16:colId xmlns:a16="http://schemas.microsoft.com/office/drawing/2014/main" val="2159204097"/>
                    </a:ext>
                  </a:extLst>
                </a:gridCol>
                <a:gridCol w="576072">
                  <a:extLst>
                    <a:ext uri="{9D8B030D-6E8A-4147-A177-3AD203B41FA5}">
                      <a16:colId xmlns:a16="http://schemas.microsoft.com/office/drawing/2014/main" val="617956591"/>
                    </a:ext>
                  </a:extLst>
                </a:gridCol>
                <a:gridCol w="576072">
                  <a:extLst>
                    <a:ext uri="{9D8B030D-6E8A-4147-A177-3AD203B41FA5}">
                      <a16:colId xmlns:a16="http://schemas.microsoft.com/office/drawing/2014/main" val="2573335935"/>
                    </a:ext>
                  </a:extLst>
                </a:gridCol>
                <a:gridCol w="576072">
                  <a:extLst>
                    <a:ext uri="{9D8B030D-6E8A-4147-A177-3AD203B41FA5}">
                      <a16:colId xmlns:a16="http://schemas.microsoft.com/office/drawing/2014/main" val="3207939270"/>
                    </a:ext>
                  </a:extLst>
                </a:gridCol>
                <a:gridCol w="658368">
                  <a:extLst>
                    <a:ext uri="{9D8B030D-6E8A-4147-A177-3AD203B41FA5}">
                      <a16:colId xmlns:a16="http://schemas.microsoft.com/office/drawing/2014/main" val="3415944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4346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- 2018-05-18 10:37:55 </a:t>
                      </a:r>
                      <a:r>
                        <a:rPr kumimoji="0" lang="en-US" sz="1000" b="0" i="0" u="none" strike="noStrike" kern="1200" cap="none" spc="0" normalizeH="0" baseline="0" noProof="0">
                          <a:ln>
                            <a:noFill/>
                          </a:ln>
                          <a:solidFill>
                            <a:prstClr val="black"/>
                          </a:solidFill>
                          <a:effectLst/>
                          <a:uLnTx/>
                          <a:uFillTx/>
                          <a:latin typeface="+mn-lt"/>
                          <a:ea typeface="+mn-ea"/>
                          <a:cs typeface="+mn-cs"/>
                        </a:rPr>
                        <a:t> 
 WIN an afternoon at our Sun Sea and Sax Island Beach party with Nick Studer! Play along to enter...
🏝️ Imagine you were stranded on a desert island. You have a BBQ, a saxophone, and some epic music and you can pick one more thing. What do you bring? 
Answers below 👇 and you could be partying with Nick on Sunday 27th!
Book: 402 7400 / 5259 1441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4523478"/>
                  </a:ext>
                </a:extLst>
              </a:tr>
            </a:tbl>
          </a:graphicData>
        </a:graphic>
      </p:graphicFrame>
      <p:sp>
        <p:nvSpPr>
          <p:cNvPr id="4" name="Text Placeholder 3">
            <a:extLst>
              <a:ext uri="{FF2B5EF4-FFF2-40B4-BE49-F238E27FC236}">
                <a16:creationId xmlns:a16="http://schemas.microsoft.com/office/drawing/2014/main" id="{B15B767C-BED6-42E0-8747-A18F11B0BE61}"/>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3116456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F7A0E-FCE0-4653-9724-62F33F532761}"/>
              </a:ext>
            </a:extLst>
          </p:cNvPr>
          <p:cNvSpPr>
            <a:spLocks noGrp="1"/>
          </p:cNvSpPr>
          <p:nvPr>
            <p:ph type="title"/>
          </p:nvPr>
        </p:nvSpPr>
        <p:spPr/>
        <p:txBody>
          <a:bodyPr/>
          <a:lstStyle/>
          <a:p>
            <a:r>
              <a:rPr lang="en-US"/>
              <a:t>FB Own Posts Table with views | SLTR - 10 of 15</a:t>
            </a:r>
          </a:p>
        </p:txBody>
      </p:sp>
      <p:graphicFrame>
        <p:nvGraphicFramePr>
          <p:cNvPr id="5" name="Table Placeholder 4">
            <a:extLst>
              <a:ext uri="{FF2B5EF4-FFF2-40B4-BE49-F238E27FC236}">
                <a16:creationId xmlns:a16="http://schemas.microsoft.com/office/drawing/2014/main" id="{2C9F5C92-DAB0-4378-BE61-AE57CE32EC43}"/>
              </a:ext>
            </a:extLst>
          </p:cNvPr>
          <p:cNvGraphicFramePr>
            <a:graphicFrameLocks noGrp="1"/>
          </p:cNvGraphicFramePr>
          <p:nvPr>
            <p:ph type="tbl" sz="quarter" idx="13"/>
            <p:extLst>
              <p:ext uri="{D42A27DB-BD31-4B8C-83A1-F6EECF244321}">
                <p14:modId xmlns:p14="http://schemas.microsoft.com/office/powerpoint/2010/main" val="3895176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20202958"/>
                    </a:ext>
                  </a:extLst>
                </a:gridCol>
                <a:gridCol w="576072">
                  <a:extLst>
                    <a:ext uri="{9D8B030D-6E8A-4147-A177-3AD203B41FA5}">
                      <a16:colId xmlns:a16="http://schemas.microsoft.com/office/drawing/2014/main" val="2532865343"/>
                    </a:ext>
                  </a:extLst>
                </a:gridCol>
                <a:gridCol w="576072">
                  <a:extLst>
                    <a:ext uri="{9D8B030D-6E8A-4147-A177-3AD203B41FA5}">
                      <a16:colId xmlns:a16="http://schemas.microsoft.com/office/drawing/2014/main" val="2406024147"/>
                    </a:ext>
                  </a:extLst>
                </a:gridCol>
                <a:gridCol w="576072">
                  <a:extLst>
                    <a:ext uri="{9D8B030D-6E8A-4147-A177-3AD203B41FA5}">
                      <a16:colId xmlns:a16="http://schemas.microsoft.com/office/drawing/2014/main" val="3036296148"/>
                    </a:ext>
                  </a:extLst>
                </a:gridCol>
                <a:gridCol w="576072">
                  <a:extLst>
                    <a:ext uri="{9D8B030D-6E8A-4147-A177-3AD203B41FA5}">
                      <a16:colId xmlns:a16="http://schemas.microsoft.com/office/drawing/2014/main" val="4133954425"/>
                    </a:ext>
                  </a:extLst>
                </a:gridCol>
                <a:gridCol w="576072">
                  <a:extLst>
                    <a:ext uri="{9D8B030D-6E8A-4147-A177-3AD203B41FA5}">
                      <a16:colId xmlns:a16="http://schemas.microsoft.com/office/drawing/2014/main" val="3050355021"/>
                    </a:ext>
                  </a:extLst>
                </a:gridCol>
                <a:gridCol w="576072">
                  <a:extLst>
                    <a:ext uri="{9D8B030D-6E8A-4147-A177-3AD203B41FA5}">
                      <a16:colId xmlns:a16="http://schemas.microsoft.com/office/drawing/2014/main" val="2128411959"/>
                    </a:ext>
                  </a:extLst>
                </a:gridCol>
                <a:gridCol w="576072">
                  <a:extLst>
                    <a:ext uri="{9D8B030D-6E8A-4147-A177-3AD203B41FA5}">
                      <a16:colId xmlns:a16="http://schemas.microsoft.com/office/drawing/2014/main" val="3554475172"/>
                    </a:ext>
                  </a:extLst>
                </a:gridCol>
                <a:gridCol w="576072">
                  <a:extLst>
                    <a:ext uri="{9D8B030D-6E8A-4147-A177-3AD203B41FA5}">
                      <a16:colId xmlns:a16="http://schemas.microsoft.com/office/drawing/2014/main" val="2186298792"/>
                    </a:ext>
                  </a:extLst>
                </a:gridCol>
                <a:gridCol w="576072">
                  <a:extLst>
                    <a:ext uri="{9D8B030D-6E8A-4147-A177-3AD203B41FA5}">
                      <a16:colId xmlns:a16="http://schemas.microsoft.com/office/drawing/2014/main" val="1813014194"/>
                    </a:ext>
                  </a:extLst>
                </a:gridCol>
                <a:gridCol w="576072">
                  <a:extLst>
                    <a:ext uri="{9D8B030D-6E8A-4147-A177-3AD203B41FA5}">
                      <a16:colId xmlns:a16="http://schemas.microsoft.com/office/drawing/2014/main" val="3082972624"/>
                    </a:ext>
                  </a:extLst>
                </a:gridCol>
                <a:gridCol w="658368">
                  <a:extLst>
                    <a:ext uri="{9D8B030D-6E8A-4147-A177-3AD203B41FA5}">
                      <a16:colId xmlns:a16="http://schemas.microsoft.com/office/drawing/2014/main" val="180041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3306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- 2018-05-11 11:14:22 </a:t>
                      </a:r>
                      <a:r>
                        <a:rPr kumimoji="0" lang="en-US" sz="1000" b="0" i="0" u="none" strike="noStrike" kern="1200" cap="none" spc="0" normalizeH="0" baseline="0" noProof="0">
                          <a:ln>
                            <a:noFill/>
                          </a:ln>
                          <a:solidFill>
                            <a:prstClr val="black"/>
                          </a:solidFill>
                          <a:effectLst/>
                          <a:uLnTx/>
                          <a:uFillTx/>
                          <a:latin typeface="+mn-lt"/>
                          <a:ea typeface="+mn-ea"/>
                          <a:cs typeface="+mn-cs"/>
                        </a:rPr>
                        <a:t> 
 You can find us on CNN Travel's list of Best Hotels and Resorts in Mauritius! 🇲🇺
Check out the full article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99688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- 2018-05-10 13:52:57 </a:t>
                      </a:r>
                      <a:r>
                        <a:rPr kumimoji="0" lang="en-US" sz="1000" b="0" i="0" u="none" strike="noStrike" kern="1200" cap="none" spc="0" normalizeH="0" baseline="0" noProof="0">
                          <a:ln>
                            <a:noFill/>
                          </a:ln>
                          <a:solidFill>
                            <a:prstClr val="black"/>
                          </a:solidFill>
                          <a:effectLst/>
                          <a:uLnTx/>
                          <a:uFillTx/>
                          <a:latin typeface="+mn-lt"/>
                          <a:ea typeface="+mn-ea"/>
                          <a:cs typeface="+mn-cs"/>
                        </a:rPr>
                        <a:t> 
 It was a pleasure to have Huda Beauty and her family with us in our Private Beach Villa! 
Mona Monica Kattan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91939926"/>
                  </a:ext>
                </a:extLst>
              </a:tr>
            </a:tbl>
          </a:graphicData>
        </a:graphic>
      </p:graphicFrame>
      <p:sp>
        <p:nvSpPr>
          <p:cNvPr id="4" name="Text Placeholder 3">
            <a:extLst>
              <a:ext uri="{FF2B5EF4-FFF2-40B4-BE49-F238E27FC236}">
                <a16:creationId xmlns:a16="http://schemas.microsoft.com/office/drawing/2014/main" id="{ED8A7FEC-B626-487B-8F4C-58C243585FE1}"/>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3631074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0DC88-0FCC-42B6-BA26-A875D628F3E8}"/>
              </a:ext>
            </a:extLst>
          </p:cNvPr>
          <p:cNvSpPr>
            <a:spLocks noGrp="1"/>
          </p:cNvSpPr>
          <p:nvPr>
            <p:ph type="title"/>
          </p:nvPr>
        </p:nvSpPr>
        <p:spPr/>
        <p:txBody>
          <a:bodyPr/>
          <a:lstStyle/>
          <a:p>
            <a:r>
              <a:rPr lang="en-US"/>
              <a:t>FB Own Posts Table with views | SLTR - 11 of 15</a:t>
            </a:r>
          </a:p>
        </p:txBody>
      </p:sp>
      <p:graphicFrame>
        <p:nvGraphicFramePr>
          <p:cNvPr id="5" name="Table Placeholder 4">
            <a:extLst>
              <a:ext uri="{FF2B5EF4-FFF2-40B4-BE49-F238E27FC236}">
                <a16:creationId xmlns:a16="http://schemas.microsoft.com/office/drawing/2014/main" id="{2DE02693-5087-42C2-81A0-BB653B64AB3D}"/>
              </a:ext>
            </a:extLst>
          </p:cNvPr>
          <p:cNvGraphicFramePr>
            <a:graphicFrameLocks noGrp="1"/>
          </p:cNvGraphicFramePr>
          <p:nvPr>
            <p:ph type="tbl" sz="quarter" idx="13"/>
            <p:extLst>
              <p:ext uri="{D42A27DB-BD31-4B8C-83A1-F6EECF244321}">
                <p14:modId xmlns:p14="http://schemas.microsoft.com/office/powerpoint/2010/main" val="3676224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42848047"/>
                    </a:ext>
                  </a:extLst>
                </a:gridCol>
                <a:gridCol w="576072">
                  <a:extLst>
                    <a:ext uri="{9D8B030D-6E8A-4147-A177-3AD203B41FA5}">
                      <a16:colId xmlns:a16="http://schemas.microsoft.com/office/drawing/2014/main" val="705541736"/>
                    </a:ext>
                  </a:extLst>
                </a:gridCol>
                <a:gridCol w="576072">
                  <a:extLst>
                    <a:ext uri="{9D8B030D-6E8A-4147-A177-3AD203B41FA5}">
                      <a16:colId xmlns:a16="http://schemas.microsoft.com/office/drawing/2014/main" val="3302120608"/>
                    </a:ext>
                  </a:extLst>
                </a:gridCol>
                <a:gridCol w="576072">
                  <a:extLst>
                    <a:ext uri="{9D8B030D-6E8A-4147-A177-3AD203B41FA5}">
                      <a16:colId xmlns:a16="http://schemas.microsoft.com/office/drawing/2014/main" val="1497088963"/>
                    </a:ext>
                  </a:extLst>
                </a:gridCol>
                <a:gridCol w="576072">
                  <a:extLst>
                    <a:ext uri="{9D8B030D-6E8A-4147-A177-3AD203B41FA5}">
                      <a16:colId xmlns:a16="http://schemas.microsoft.com/office/drawing/2014/main" val="3974561765"/>
                    </a:ext>
                  </a:extLst>
                </a:gridCol>
                <a:gridCol w="576072">
                  <a:extLst>
                    <a:ext uri="{9D8B030D-6E8A-4147-A177-3AD203B41FA5}">
                      <a16:colId xmlns:a16="http://schemas.microsoft.com/office/drawing/2014/main" val="1272768734"/>
                    </a:ext>
                  </a:extLst>
                </a:gridCol>
                <a:gridCol w="576072">
                  <a:extLst>
                    <a:ext uri="{9D8B030D-6E8A-4147-A177-3AD203B41FA5}">
                      <a16:colId xmlns:a16="http://schemas.microsoft.com/office/drawing/2014/main" val="4271575581"/>
                    </a:ext>
                  </a:extLst>
                </a:gridCol>
                <a:gridCol w="576072">
                  <a:extLst>
                    <a:ext uri="{9D8B030D-6E8A-4147-A177-3AD203B41FA5}">
                      <a16:colId xmlns:a16="http://schemas.microsoft.com/office/drawing/2014/main" val="1115128448"/>
                    </a:ext>
                  </a:extLst>
                </a:gridCol>
                <a:gridCol w="576072">
                  <a:extLst>
                    <a:ext uri="{9D8B030D-6E8A-4147-A177-3AD203B41FA5}">
                      <a16:colId xmlns:a16="http://schemas.microsoft.com/office/drawing/2014/main" val="2500351843"/>
                    </a:ext>
                  </a:extLst>
                </a:gridCol>
                <a:gridCol w="576072">
                  <a:extLst>
                    <a:ext uri="{9D8B030D-6E8A-4147-A177-3AD203B41FA5}">
                      <a16:colId xmlns:a16="http://schemas.microsoft.com/office/drawing/2014/main" val="2898668244"/>
                    </a:ext>
                  </a:extLst>
                </a:gridCol>
                <a:gridCol w="576072">
                  <a:extLst>
                    <a:ext uri="{9D8B030D-6E8A-4147-A177-3AD203B41FA5}">
                      <a16:colId xmlns:a16="http://schemas.microsoft.com/office/drawing/2014/main" val="3993733674"/>
                    </a:ext>
                  </a:extLst>
                </a:gridCol>
                <a:gridCol w="658368">
                  <a:extLst>
                    <a:ext uri="{9D8B030D-6E8A-4147-A177-3AD203B41FA5}">
                      <a16:colId xmlns:a16="http://schemas.microsoft.com/office/drawing/2014/main" val="403352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1548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- 2018-05-19 13:23:00 </a:t>
                      </a:r>
                      <a:r>
                        <a:rPr kumimoji="0" lang="en-US" sz="1000" b="0" i="0" u="none" strike="noStrike" kern="1200" cap="none" spc="0" normalizeH="0" baseline="0" noProof="0">
                          <a:ln>
                            <a:noFill/>
                          </a:ln>
                          <a:solidFill>
                            <a:prstClr val="black"/>
                          </a:solidFill>
                          <a:effectLst/>
                          <a:uLnTx/>
                          <a:uFillTx/>
                          <a:latin typeface="+mn-lt"/>
                          <a:ea typeface="+mn-ea"/>
                          <a:cs typeface="+mn-cs"/>
                        </a:rPr>
                        <a:t> 
 From the minute you step off the boat onto Ilot Mangénie be prepared for pampering. Someone will be ready to clean down your sunglasses from the sea spray and cool you off!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99655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- 2018-05-04 13:39:00 </a:t>
                      </a:r>
                      <a:r>
                        <a:rPr kumimoji="0" lang="en-US" sz="1000" b="0" i="0" u="none" strike="noStrike" kern="1200" cap="none" spc="0" normalizeH="0" baseline="0" noProof="0">
                          <a:ln>
                            <a:noFill/>
                          </a:ln>
                          <a:solidFill>
                            <a:prstClr val="black"/>
                          </a:solidFill>
                          <a:effectLst/>
                          <a:uLnTx/>
                          <a:uFillTx/>
                          <a:latin typeface="+mn-lt"/>
                          <a:ea typeface="+mn-ea"/>
                          <a:cs typeface="+mn-cs"/>
                        </a:rPr>
                        <a:t> 
 Find a little bit of serenity! 
📷: breathtaking.shot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70529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- 2018-05-25 17:30:00 </a:t>
                      </a:r>
                      <a:r>
                        <a:rPr kumimoji="0" lang="en-US" sz="1000" b="0" i="0" u="none" strike="noStrike" kern="1200" cap="none" spc="0" normalizeH="0" baseline="0" noProof="0">
                          <a:ln>
                            <a:noFill/>
                          </a:ln>
                          <a:solidFill>
                            <a:prstClr val="black"/>
                          </a:solidFill>
                          <a:effectLst/>
                          <a:uLnTx/>
                          <a:uFillTx/>
                          <a:latin typeface="+mn-lt"/>
                          <a:ea typeface="+mn-ea"/>
                          <a:cs typeface="+mn-cs"/>
                        </a:rPr>
                        <a:t> 
 More stars here than the Hollywood boulevard ✨
📷: stylebutnotleast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05775710"/>
                  </a:ext>
                </a:extLst>
              </a:tr>
            </a:tbl>
          </a:graphicData>
        </a:graphic>
      </p:graphicFrame>
      <p:sp>
        <p:nvSpPr>
          <p:cNvPr id="4" name="Text Placeholder 3">
            <a:extLst>
              <a:ext uri="{FF2B5EF4-FFF2-40B4-BE49-F238E27FC236}">
                <a16:creationId xmlns:a16="http://schemas.microsoft.com/office/drawing/2014/main" id="{C58BF09D-FC68-45C5-AFE3-CD9A135E53E2}"/>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3098572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79E56-2464-4535-B9DC-754A06C4234C}"/>
              </a:ext>
            </a:extLst>
          </p:cNvPr>
          <p:cNvSpPr>
            <a:spLocks noGrp="1"/>
          </p:cNvSpPr>
          <p:nvPr>
            <p:ph type="title"/>
          </p:nvPr>
        </p:nvSpPr>
        <p:spPr/>
        <p:txBody>
          <a:bodyPr/>
          <a:lstStyle/>
          <a:p>
            <a:r>
              <a:rPr lang="en-US"/>
              <a:t>FB Own Posts Table with views | SLTR - 12 of 15</a:t>
            </a:r>
          </a:p>
        </p:txBody>
      </p:sp>
      <p:graphicFrame>
        <p:nvGraphicFramePr>
          <p:cNvPr id="5" name="Table Placeholder 4">
            <a:extLst>
              <a:ext uri="{FF2B5EF4-FFF2-40B4-BE49-F238E27FC236}">
                <a16:creationId xmlns:a16="http://schemas.microsoft.com/office/drawing/2014/main" id="{409815DF-A394-4416-8BD4-99F7F4C15DF2}"/>
              </a:ext>
            </a:extLst>
          </p:cNvPr>
          <p:cNvGraphicFramePr>
            <a:graphicFrameLocks noGrp="1"/>
          </p:cNvGraphicFramePr>
          <p:nvPr>
            <p:ph type="tbl" sz="quarter" idx="13"/>
            <p:extLst>
              <p:ext uri="{D42A27DB-BD31-4B8C-83A1-F6EECF244321}">
                <p14:modId xmlns:p14="http://schemas.microsoft.com/office/powerpoint/2010/main" val="2881278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93829240"/>
                    </a:ext>
                  </a:extLst>
                </a:gridCol>
                <a:gridCol w="576072">
                  <a:extLst>
                    <a:ext uri="{9D8B030D-6E8A-4147-A177-3AD203B41FA5}">
                      <a16:colId xmlns:a16="http://schemas.microsoft.com/office/drawing/2014/main" val="2524106505"/>
                    </a:ext>
                  </a:extLst>
                </a:gridCol>
                <a:gridCol w="576072">
                  <a:extLst>
                    <a:ext uri="{9D8B030D-6E8A-4147-A177-3AD203B41FA5}">
                      <a16:colId xmlns:a16="http://schemas.microsoft.com/office/drawing/2014/main" val="172681217"/>
                    </a:ext>
                  </a:extLst>
                </a:gridCol>
                <a:gridCol w="576072">
                  <a:extLst>
                    <a:ext uri="{9D8B030D-6E8A-4147-A177-3AD203B41FA5}">
                      <a16:colId xmlns:a16="http://schemas.microsoft.com/office/drawing/2014/main" val="950234095"/>
                    </a:ext>
                  </a:extLst>
                </a:gridCol>
                <a:gridCol w="576072">
                  <a:extLst>
                    <a:ext uri="{9D8B030D-6E8A-4147-A177-3AD203B41FA5}">
                      <a16:colId xmlns:a16="http://schemas.microsoft.com/office/drawing/2014/main" val="2761111340"/>
                    </a:ext>
                  </a:extLst>
                </a:gridCol>
                <a:gridCol w="576072">
                  <a:extLst>
                    <a:ext uri="{9D8B030D-6E8A-4147-A177-3AD203B41FA5}">
                      <a16:colId xmlns:a16="http://schemas.microsoft.com/office/drawing/2014/main" val="1382538664"/>
                    </a:ext>
                  </a:extLst>
                </a:gridCol>
                <a:gridCol w="576072">
                  <a:extLst>
                    <a:ext uri="{9D8B030D-6E8A-4147-A177-3AD203B41FA5}">
                      <a16:colId xmlns:a16="http://schemas.microsoft.com/office/drawing/2014/main" val="551221223"/>
                    </a:ext>
                  </a:extLst>
                </a:gridCol>
                <a:gridCol w="576072">
                  <a:extLst>
                    <a:ext uri="{9D8B030D-6E8A-4147-A177-3AD203B41FA5}">
                      <a16:colId xmlns:a16="http://schemas.microsoft.com/office/drawing/2014/main" val="1661573361"/>
                    </a:ext>
                  </a:extLst>
                </a:gridCol>
                <a:gridCol w="576072">
                  <a:extLst>
                    <a:ext uri="{9D8B030D-6E8A-4147-A177-3AD203B41FA5}">
                      <a16:colId xmlns:a16="http://schemas.microsoft.com/office/drawing/2014/main" val="3177325581"/>
                    </a:ext>
                  </a:extLst>
                </a:gridCol>
                <a:gridCol w="576072">
                  <a:extLst>
                    <a:ext uri="{9D8B030D-6E8A-4147-A177-3AD203B41FA5}">
                      <a16:colId xmlns:a16="http://schemas.microsoft.com/office/drawing/2014/main" val="4254154300"/>
                    </a:ext>
                  </a:extLst>
                </a:gridCol>
                <a:gridCol w="576072">
                  <a:extLst>
                    <a:ext uri="{9D8B030D-6E8A-4147-A177-3AD203B41FA5}">
                      <a16:colId xmlns:a16="http://schemas.microsoft.com/office/drawing/2014/main" val="2738546729"/>
                    </a:ext>
                  </a:extLst>
                </a:gridCol>
                <a:gridCol w="658368">
                  <a:extLst>
                    <a:ext uri="{9D8B030D-6E8A-4147-A177-3AD203B41FA5}">
                      <a16:colId xmlns:a16="http://schemas.microsoft.com/office/drawing/2014/main" val="1884812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5204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- 2018-05-06 18:51:59 </a:t>
                      </a:r>
                      <a:r>
                        <a:rPr kumimoji="0" lang="en-US" sz="1000" b="0" i="0" u="none" strike="noStrike" kern="1200" cap="none" spc="0" normalizeH="0" baseline="0" noProof="0">
                          <a:ln>
                            <a:noFill/>
                          </a:ln>
                          <a:solidFill>
                            <a:prstClr val="black"/>
                          </a:solidFill>
                          <a:effectLst/>
                          <a:uLnTx/>
                          <a:uFillTx/>
                          <a:latin typeface="+mn-lt"/>
                          <a:ea typeface="+mn-ea"/>
                          <a:cs typeface="+mn-cs"/>
                        </a:rPr>
                        <a:t> 
 Beach more, worry less... 
📷: geradewet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0555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- 2018-05-13 17:05:03 </a:t>
                      </a:r>
                      <a:r>
                        <a:rPr kumimoji="0" lang="en-US" sz="1000" b="0" i="0" u="none" strike="noStrike" kern="1200" cap="none" spc="0" normalizeH="0" baseline="0" noProof="0">
                          <a:ln>
                            <a:noFill/>
                          </a:ln>
                          <a:solidFill>
                            <a:prstClr val="black"/>
                          </a:solidFill>
                          <a:effectLst/>
                          <a:uLnTx/>
                          <a:uFillTx/>
                          <a:latin typeface="+mn-lt"/>
                          <a:ea typeface="+mn-ea"/>
                          <a:cs typeface="+mn-cs"/>
                        </a:rPr>
                        <a:t> 
 Happy Mother's Day to the amazing mums out there! 
We hope you're relaxing beside a tropical pool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917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- 2018-05-13 11:00:00 </a:t>
                      </a:r>
                      <a:r>
                        <a:rPr kumimoji="0" lang="en-US" sz="1000" b="0" i="0" u="none" strike="noStrike" kern="1200" cap="none" spc="0" normalizeH="0" baseline="0" noProof="0">
                          <a:ln>
                            <a:noFill/>
                          </a:ln>
                          <a:solidFill>
                            <a:prstClr val="black"/>
                          </a:solidFill>
                          <a:effectLst/>
                          <a:uLnTx/>
                          <a:uFillTx/>
                          <a:latin typeface="+mn-lt"/>
                          <a:ea typeface="+mn-ea"/>
                          <a:cs typeface="+mn-cs"/>
                        </a:rPr>
                        <a:t> 
 Happy Mother's Day to the amazing mums out there! 
We hope you're relaxing beside a tropical pool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45746199"/>
                  </a:ext>
                </a:extLst>
              </a:tr>
            </a:tbl>
          </a:graphicData>
        </a:graphic>
      </p:graphicFrame>
      <p:sp>
        <p:nvSpPr>
          <p:cNvPr id="4" name="Text Placeholder 3">
            <a:extLst>
              <a:ext uri="{FF2B5EF4-FFF2-40B4-BE49-F238E27FC236}">
                <a16:creationId xmlns:a16="http://schemas.microsoft.com/office/drawing/2014/main" id="{26B9BC5C-919E-46E5-88BB-92C5D22578F8}"/>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2952711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C3316-9F20-4321-B0F9-9DD973176C1B}"/>
              </a:ext>
            </a:extLst>
          </p:cNvPr>
          <p:cNvSpPr>
            <a:spLocks noGrp="1"/>
          </p:cNvSpPr>
          <p:nvPr>
            <p:ph type="title"/>
          </p:nvPr>
        </p:nvSpPr>
        <p:spPr/>
        <p:txBody>
          <a:bodyPr/>
          <a:lstStyle/>
          <a:p>
            <a:r>
              <a:rPr lang="en-US"/>
              <a:t>FB Own Posts Table with views | SLTR - 13 of 15</a:t>
            </a:r>
          </a:p>
        </p:txBody>
      </p:sp>
      <p:graphicFrame>
        <p:nvGraphicFramePr>
          <p:cNvPr id="5" name="Table Placeholder 4">
            <a:extLst>
              <a:ext uri="{FF2B5EF4-FFF2-40B4-BE49-F238E27FC236}">
                <a16:creationId xmlns:a16="http://schemas.microsoft.com/office/drawing/2014/main" id="{F98BE06E-497E-4FC3-9FF4-44AD971A0D87}"/>
              </a:ext>
            </a:extLst>
          </p:cNvPr>
          <p:cNvGraphicFramePr>
            <a:graphicFrameLocks noGrp="1"/>
          </p:cNvGraphicFramePr>
          <p:nvPr>
            <p:ph type="tbl" sz="quarter" idx="13"/>
            <p:extLst>
              <p:ext uri="{D42A27DB-BD31-4B8C-83A1-F6EECF244321}">
                <p14:modId xmlns:p14="http://schemas.microsoft.com/office/powerpoint/2010/main" val="1630393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13541892"/>
                    </a:ext>
                  </a:extLst>
                </a:gridCol>
                <a:gridCol w="576072">
                  <a:extLst>
                    <a:ext uri="{9D8B030D-6E8A-4147-A177-3AD203B41FA5}">
                      <a16:colId xmlns:a16="http://schemas.microsoft.com/office/drawing/2014/main" val="2619563602"/>
                    </a:ext>
                  </a:extLst>
                </a:gridCol>
                <a:gridCol w="576072">
                  <a:extLst>
                    <a:ext uri="{9D8B030D-6E8A-4147-A177-3AD203B41FA5}">
                      <a16:colId xmlns:a16="http://schemas.microsoft.com/office/drawing/2014/main" val="4187133034"/>
                    </a:ext>
                  </a:extLst>
                </a:gridCol>
                <a:gridCol w="576072">
                  <a:extLst>
                    <a:ext uri="{9D8B030D-6E8A-4147-A177-3AD203B41FA5}">
                      <a16:colId xmlns:a16="http://schemas.microsoft.com/office/drawing/2014/main" val="529107388"/>
                    </a:ext>
                  </a:extLst>
                </a:gridCol>
                <a:gridCol w="576072">
                  <a:extLst>
                    <a:ext uri="{9D8B030D-6E8A-4147-A177-3AD203B41FA5}">
                      <a16:colId xmlns:a16="http://schemas.microsoft.com/office/drawing/2014/main" val="2687644218"/>
                    </a:ext>
                  </a:extLst>
                </a:gridCol>
                <a:gridCol w="576072">
                  <a:extLst>
                    <a:ext uri="{9D8B030D-6E8A-4147-A177-3AD203B41FA5}">
                      <a16:colId xmlns:a16="http://schemas.microsoft.com/office/drawing/2014/main" val="1104743581"/>
                    </a:ext>
                  </a:extLst>
                </a:gridCol>
                <a:gridCol w="576072">
                  <a:extLst>
                    <a:ext uri="{9D8B030D-6E8A-4147-A177-3AD203B41FA5}">
                      <a16:colId xmlns:a16="http://schemas.microsoft.com/office/drawing/2014/main" val="1014210843"/>
                    </a:ext>
                  </a:extLst>
                </a:gridCol>
                <a:gridCol w="576072">
                  <a:extLst>
                    <a:ext uri="{9D8B030D-6E8A-4147-A177-3AD203B41FA5}">
                      <a16:colId xmlns:a16="http://schemas.microsoft.com/office/drawing/2014/main" val="182923780"/>
                    </a:ext>
                  </a:extLst>
                </a:gridCol>
                <a:gridCol w="576072">
                  <a:extLst>
                    <a:ext uri="{9D8B030D-6E8A-4147-A177-3AD203B41FA5}">
                      <a16:colId xmlns:a16="http://schemas.microsoft.com/office/drawing/2014/main" val="308597831"/>
                    </a:ext>
                  </a:extLst>
                </a:gridCol>
                <a:gridCol w="576072">
                  <a:extLst>
                    <a:ext uri="{9D8B030D-6E8A-4147-A177-3AD203B41FA5}">
                      <a16:colId xmlns:a16="http://schemas.microsoft.com/office/drawing/2014/main" val="2958702595"/>
                    </a:ext>
                  </a:extLst>
                </a:gridCol>
                <a:gridCol w="576072">
                  <a:extLst>
                    <a:ext uri="{9D8B030D-6E8A-4147-A177-3AD203B41FA5}">
                      <a16:colId xmlns:a16="http://schemas.microsoft.com/office/drawing/2014/main" val="3741977900"/>
                    </a:ext>
                  </a:extLst>
                </a:gridCol>
                <a:gridCol w="658368">
                  <a:extLst>
                    <a:ext uri="{9D8B030D-6E8A-4147-A177-3AD203B41FA5}">
                      <a16:colId xmlns:a16="http://schemas.microsoft.com/office/drawing/2014/main" val="3297772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6981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- 2018-05-28 11:00:00 </a:t>
                      </a:r>
                      <a:r>
                        <a:rPr kumimoji="0" lang="en-US" sz="1000" b="0" i="0" u="none" strike="noStrike" kern="1200" cap="none" spc="0" normalizeH="0" baseline="0" noProof="0">
                          <a:ln>
                            <a:noFill/>
                          </a:ln>
                          <a:solidFill>
                            <a:prstClr val="black"/>
                          </a:solidFill>
                          <a:effectLst/>
                          <a:uLnTx/>
                          <a:uFillTx/>
                          <a:latin typeface="+mn-lt"/>
                          <a:ea typeface="+mn-ea"/>
                          <a:cs typeface="+mn-cs"/>
                        </a:rPr>
                        <a:t> 
 You can almost feel the sea breeze!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8301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- 2018-05-01 18:19:45 </a:t>
                      </a:r>
                      <a:r>
                        <a:rPr kumimoji="0" lang="en-US" sz="1000" b="0" i="0" u="none" strike="noStrike" kern="1200" cap="none" spc="0" normalizeH="0" baseline="0" noProof="0">
                          <a:ln>
                            <a:noFill/>
                          </a:ln>
                          <a:solidFill>
                            <a:prstClr val="black"/>
                          </a:solidFill>
                          <a:effectLst/>
                          <a:uLnTx/>
                          <a:uFillTx/>
                          <a:latin typeface="+mn-lt"/>
                          <a:ea typeface="+mn-ea"/>
                          <a:cs typeface="+mn-cs"/>
                        </a:rPr>
                        <a:t> 
 The Test Kitchen Mauritius launches Menu #2 this evening: expect Venison Carpaccio, Mud Crab with Ginger Dressing, and Roast Pineapple, Coconut &amp; Lemongrass Panna Cotta with Mango Foam... Heaven! 
Book this menu until 26th May: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895682"/>
                  </a:ext>
                </a:extLst>
              </a:tr>
            </a:tbl>
          </a:graphicData>
        </a:graphic>
      </p:graphicFrame>
      <p:sp>
        <p:nvSpPr>
          <p:cNvPr id="4" name="Text Placeholder 3">
            <a:extLst>
              <a:ext uri="{FF2B5EF4-FFF2-40B4-BE49-F238E27FC236}">
                <a16:creationId xmlns:a16="http://schemas.microsoft.com/office/drawing/2014/main" id="{972D2A5C-5961-404A-BF08-703DC1575E8B}"/>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2497430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FD16F-403F-498B-B8B8-AB7C7ACCB59C}"/>
              </a:ext>
            </a:extLst>
          </p:cNvPr>
          <p:cNvSpPr>
            <a:spLocks noGrp="1"/>
          </p:cNvSpPr>
          <p:nvPr>
            <p:ph type="title"/>
          </p:nvPr>
        </p:nvSpPr>
        <p:spPr/>
        <p:txBody>
          <a:bodyPr/>
          <a:lstStyle/>
          <a:p>
            <a:r>
              <a:rPr lang="en-US"/>
              <a:t>FB Own Posts Table with views | SLTR - 14 of 15</a:t>
            </a:r>
          </a:p>
        </p:txBody>
      </p:sp>
      <p:graphicFrame>
        <p:nvGraphicFramePr>
          <p:cNvPr id="5" name="Table Placeholder 4">
            <a:extLst>
              <a:ext uri="{FF2B5EF4-FFF2-40B4-BE49-F238E27FC236}">
                <a16:creationId xmlns:a16="http://schemas.microsoft.com/office/drawing/2014/main" id="{CC841366-9AA7-46CD-8C8A-524CD550FDF2}"/>
              </a:ext>
            </a:extLst>
          </p:cNvPr>
          <p:cNvGraphicFramePr>
            <a:graphicFrameLocks noGrp="1"/>
          </p:cNvGraphicFramePr>
          <p:nvPr>
            <p:ph type="tbl" sz="quarter" idx="13"/>
            <p:extLst>
              <p:ext uri="{D42A27DB-BD31-4B8C-83A1-F6EECF244321}">
                <p14:modId xmlns:p14="http://schemas.microsoft.com/office/powerpoint/2010/main" val="1120918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55053056"/>
                    </a:ext>
                  </a:extLst>
                </a:gridCol>
                <a:gridCol w="576072">
                  <a:extLst>
                    <a:ext uri="{9D8B030D-6E8A-4147-A177-3AD203B41FA5}">
                      <a16:colId xmlns:a16="http://schemas.microsoft.com/office/drawing/2014/main" val="3516452885"/>
                    </a:ext>
                  </a:extLst>
                </a:gridCol>
                <a:gridCol w="576072">
                  <a:extLst>
                    <a:ext uri="{9D8B030D-6E8A-4147-A177-3AD203B41FA5}">
                      <a16:colId xmlns:a16="http://schemas.microsoft.com/office/drawing/2014/main" val="1254971044"/>
                    </a:ext>
                  </a:extLst>
                </a:gridCol>
                <a:gridCol w="576072">
                  <a:extLst>
                    <a:ext uri="{9D8B030D-6E8A-4147-A177-3AD203B41FA5}">
                      <a16:colId xmlns:a16="http://schemas.microsoft.com/office/drawing/2014/main" val="1749521787"/>
                    </a:ext>
                  </a:extLst>
                </a:gridCol>
                <a:gridCol w="576072">
                  <a:extLst>
                    <a:ext uri="{9D8B030D-6E8A-4147-A177-3AD203B41FA5}">
                      <a16:colId xmlns:a16="http://schemas.microsoft.com/office/drawing/2014/main" val="2472431935"/>
                    </a:ext>
                  </a:extLst>
                </a:gridCol>
                <a:gridCol w="576072">
                  <a:extLst>
                    <a:ext uri="{9D8B030D-6E8A-4147-A177-3AD203B41FA5}">
                      <a16:colId xmlns:a16="http://schemas.microsoft.com/office/drawing/2014/main" val="3030086620"/>
                    </a:ext>
                  </a:extLst>
                </a:gridCol>
                <a:gridCol w="576072">
                  <a:extLst>
                    <a:ext uri="{9D8B030D-6E8A-4147-A177-3AD203B41FA5}">
                      <a16:colId xmlns:a16="http://schemas.microsoft.com/office/drawing/2014/main" val="876644038"/>
                    </a:ext>
                  </a:extLst>
                </a:gridCol>
                <a:gridCol w="576072">
                  <a:extLst>
                    <a:ext uri="{9D8B030D-6E8A-4147-A177-3AD203B41FA5}">
                      <a16:colId xmlns:a16="http://schemas.microsoft.com/office/drawing/2014/main" val="3340509680"/>
                    </a:ext>
                  </a:extLst>
                </a:gridCol>
                <a:gridCol w="576072">
                  <a:extLst>
                    <a:ext uri="{9D8B030D-6E8A-4147-A177-3AD203B41FA5}">
                      <a16:colId xmlns:a16="http://schemas.microsoft.com/office/drawing/2014/main" val="1834013413"/>
                    </a:ext>
                  </a:extLst>
                </a:gridCol>
                <a:gridCol w="576072">
                  <a:extLst>
                    <a:ext uri="{9D8B030D-6E8A-4147-A177-3AD203B41FA5}">
                      <a16:colId xmlns:a16="http://schemas.microsoft.com/office/drawing/2014/main" val="1455317806"/>
                    </a:ext>
                  </a:extLst>
                </a:gridCol>
                <a:gridCol w="576072">
                  <a:extLst>
                    <a:ext uri="{9D8B030D-6E8A-4147-A177-3AD203B41FA5}">
                      <a16:colId xmlns:a16="http://schemas.microsoft.com/office/drawing/2014/main" val="2372343929"/>
                    </a:ext>
                  </a:extLst>
                </a:gridCol>
                <a:gridCol w="658368">
                  <a:extLst>
                    <a:ext uri="{9D8B030D-6E8A-4147-A177-3AD203B41FA5}">
                      <a16:colId xmlns:a16="http://schemas.microsoft.com/office/drawing/2014/main" val="3227044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5283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- 2018-05-03 11:38:00 </a:t>
                      </a:r>
                      <a:r>
                        <a:rPr kumimoji="0" lang="en-US" sz="1000" b="0" i="0" u="none" strike="noStrike" kern="1200" cap="none" spc="0" normalizeH="0" baseline="0" noProof="0">
                          <a:ln>
                            <a:noFill/>
                          </a:ln>
                          <a:solidFill>
                            <a:prstClr val="black"/>
                          </a:solidFill>
                          <a:effectLst/>
                          <a:uLnTx/>
                          <a:uFillTx/>
                          <a:latin typeface="+mn-lt"/>
                          <a:ea typeface="+mn-ea"/>
                          <a:cs typeface="+mn-cs"/>
                        </a:rPr>
                        <a:t> 
 Where does the pool stop and the sky start?!
📷: dubaibynael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4679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- 2018-05-09 15:42:00 </a:t>
                      </a:r>
                      <a:r>
                        <a:rPr kumimoji="0" lang="en-US" sz="1000" b="0" i="0" u="none" strike="noStrike" kern="1200" cap="none" spc="0" normalizeH="0" baseline="0" noProof="0">
                          <a:ln>
                            <a:noFill/>
                          </a:ln>
                          <a:solidFill>
                            <a:prstClr val="black"/>
                          </a:solidFill>
                          <a:effectLst/>
                          <a:uLnTx/>
                          <a:uFillTx/>
                          <a:latin typeface="+mn-lt"/>
                          <a:ea typeface="+mn-ea"/>
                          <a:cs typeface="+mn-cs"/>
                        </a:rPr>
                        <a:t> 
 A stunning back drop for some stunning looks 💋 from the Huda Beauty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68416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- 2018-05-12 11:00:00 </a:t>
                      </a:r>
                      <a:r>
                        <a:rPr kumimoji="0" lang="en-US" sz="1000" b="0" i="0" u="none" strike="noStrike" kern="1200" cap="none" spc="0" normalizeH="0" baseline="0" noProof="0">
                          <a:ln>
                            <a:noFill/>
                          </a:ln>
                          <a:solidFill>
                            <a:prstClr val="black"/>
                          </a:solidFill>
                          <a:effectLst/>
                          <a:uLnTx/>
                          <a:uFillTx/>
                          <a:latin typeface="+mn-lt"/>
                          <a:ea typeface="+mn-ea"/>
                          <a:cs typeface="+mn-cs"/>
                        </a:rPr>
                        <a:t> 
 I woke up to this! 📷 seventhapril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16332034"/>
                  </a:ext>
                </a:extLst>
              </a:tr>
            </a:tbl>
          </a:graphicData>
        </a:graphic>
      </p:graphicFrame>
      <p:sp>
        <p:nvSpPr>
          <p:cNvPr id="4" name="Text Placeholder 3">
            <a:extLst>
              <a:ext uri="{FF2B5EF4-FFF2-40B4-BE49-F238E27FC236}">
                <a16:creationId xmlns:a16="http://schemas.microsoft.com/office/drawing/2014/main" id="{7E146236-8F09-460D-90EB-C7488BBECAEC}"/>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2263994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B6152-143F-445E-99E8-DD7340F71DDF}"/>
              </a:ext>
            </a:extLst>
          </p:cNvPr>
          <p:cNvSpPr>
            <a:spLocks noGrp="1"/>
          </p:cNvSpPr>
          <p:nvPr>
            <p:ph type="title"/>
          </p:nvPr>
        </p:nvSpPr>
        <p:spPr/>
        <p:txBody>
          <a:bodyPr/>
          <a:lstStyle/>
          <a:p>
            <a:r>
              <a:rPr lang="en-US"/>
              <a:t>FB Own Posts Table with views | SLTR - 15 of 15</a:t>
            </a:r>
          </a:p>
        </p:txBody>
      </p:sp>
      <p:graphicFrame>
        <p:nvGraphicFramePr>
          <p:cNvPr id="5" name="Table Placeholder 4">
            <a:extLst>
              <a:ext uri="{FF2B5EF4-FFF2-40B4-BE49-F238E27FC236}">
                <a16:creationId xmlns:a16="http://schemas.microsoft.com/office/drawing/2014/main" id="{86DE60B2-32C3-4737-8DE3-2E3860450C6E}"/>
              </a:ext>
            </a:extLst>
          </p:cNvPr>
          <p:cNvGraphicFramePr>
            <a:graphicFrameLocks noGrp="1"/>
          </p:cNvGraphicFramePr>
          <p:nvPr>
            <p:ph type="tbl" sz="quarter" idx="13"/>
            <p:extLst>
              <p:ext uri="{D42A27DB-BD31-4B8C-83A1-F6EECF244321}">
                <p14:modId xmlns:p14="http://schemas.microsoft.com/office/powerpoint/2010/main" val="2719035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57169539"/>
                    </a:ext>
                  </a:extLst>
                </a:gridCol>
                <a:gridCol w="576072">
                  <a:extLst>
                    <a:ext uri="{9D8B030D-6E8A-4147-A177-3AD203B41FA5}">
                      <a16:colId xmlns:a16="http://schemas.microsoft.com/office/drawing/2014/main" val="489542919"/>
                    </a:ext>
                  </a:extLst>
                </a:gridCol>
                <a:gridCol w="576072">
                  <a:extLst>
                    <a:ext uri="{9D8B030D-6E8A-4147-A177-3AD203B41FA5}">
                      <a16:colId xmlns:a16="http://schemas.microsoft.com/office/drawing/2014/main" val="89875616"/>
                    </a:ext>
                  </a:extLst>
                </a:gridCol>
                <a:gridCol w="576072">
                  <a:extLst>
                    <a:ext uri="{9D8B030D-6E8A-4147-A177-3AD203B41FA5}">
                      <a16:colId xmlns:a16="http://schemas.microsoft.com/office/drawing/2014/main" val="27865884"/>
                    </a:ext>
                  </a:extLst>
                </a:gridCol>
                <a:gridCol w="576072">
                  <a:extLst>
                    <a:ext uri="{9D8B030D-6E8A-4147-A177-3AD203B41FA5}">
                      <a16:colId xmlns:a16="http://schemas.microsoft.com/office/drawing/2014/main" val="3364045734"/>
                    </a:ext>
                  </a:extLst>
                </a:gridCol>
                <a:gridCol w="576072">
                  <a:extLst>
                    <a:ext uri="{9D8B030D-6E8A-4147-A177-3AD203B41FA5}">
                      <a16:colId xmlns:a16="http://schemas.microsoft.com/office/drawing/2014/main" val="3665107624"/>
                    </a:ext>
                  </a:extLst>
                </a:gridCol>
                <a:gridCol w="576072">
                  <a:extLst>
                    <a:ext uri="{9D8B030D-6E8A-4147-A177-3AD203B41FA5}">
                      <a16:colId xmlns:a16="http://schemas.microsoft.com/office/drawing/2014/main" val="2294381098"/>
                    </a:ext>
                  </a:extLst>
                </a:gridCol>
                <a:gridCol w="576072">
                  <a:extLst>
                    <a:ext uri="{9D8B030D-6E8A-4147-A177-3AD203B41FA5}">
                      <a16:colId xmlns:a16="http://schemas.microsoft.com/office/drawing/2014/main" val="817474476"/>
                    </a:ext>
                  </a:extLst>
                </a:gridCol>
                <a:gridCol w="576072">
                  <a:extLst>
                    <a:ext uri="{9D8B030D-6E8A-4147-A177-3AD203B41FA5}">
                      <a16:colId xmlns:a16="http://schemas.microsoft.com/office/drawing/2014/main" val="390953144"/>
                    </a:ext>
                  </a:extLst>
                </a:gridCol>
                <a:gridCol w="576072">
                  <a:extLst>
                    <a:ext uri="{9D8B030D-6E8A-4147-A177-3AD203B41FA5}">
                      <a16:colId xmlns:a16="http://schemas.microsoft.com/office/drawing/2014/main" val="4123613569"/>
                    </a:ext>
                  </a:extLst>
                </a:gridCol>
                <a:gridCol w="576072">
                  <a:extLst>
                    <a:ext uri="{9D8B030D-6E8A-4147-A177-3AD203B41FA5}">
                      <a16:colId xmlns:a16="http://schemas.microsoft.com/office/drawing/2014/main" val="1934185824"/>
                    </a:ext>
                  </a:extLst>
                </a:gridCol>
                <a:gridCol w="658368">
                  <a:extLst>
                    <a:ext uri="{9D8B030D-6E8A-4147-A177-3AD203B41FA5}">
                      <a16:colId xmlns:a16="http://schemas.microsoft.com/office/drawing/2014/main" val="1354885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0502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- 2018-05-01 13:23:00 </a:t>
                      </a:r>
                      <a:r>
                        <a:rPr kumimoji="0" lang="en-US" sz="1000" b="0" i="0" u="none" strike="noStrike" kern="1200" cap="none" spc="0" normalizeH="0" baseline="0" noProof="0">
                          <a:ln>
                            <a:noFill/>
                          </a:ln>
                          <a:solidFill>
                            <a:prstClr val="black"/>
                          </a:solidFill>
                          <a:effectLst/>
                          <a:uLnTx/>
                          <a:uFillTx/>
                          <a:latin typeface="+mn-lt"/>
                          <a:ea typeface="+mn-ea"/>
                          <a:cs typeface="+mn-cs"/>
                        </a:rPr>
                        <a:t> 
 The balcony view could not get any better than this!
📹: alijkhan86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09938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- 2018-05-11 11:00:00 </a:t>
                      </a:r>
                      <a:r>
                        <a:rPr kumimoji="0" lang="en-US" sz="1000" b="0" i="0" u="none" strike="noStrike" kern="1200" cap="none" spc="0" normalizeH="0" baseline="0" noProof="0">
                          <a:ln>
                            <a:noFill/>
                          </a:ln>
                          <a:solidFill>
                            <a:prstClr val="black"/>
                          </a:solidFill>
                          <a:effectLst/>
                          <a:uLnTx/>
                          <a:uFillTx/>
                          <a:latin typeface="+mn-lt"/>
                          <a:ea typeface="+mn-ea"/>
                          <a:cs typeface="+mn-cs"/>
                        </a:rPr>
                        <a:t> 
 I'm walking on sunshine! 📷 julien.ferret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4199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- 2018-05-02 16:47:00 </a:t>
                      </a:r>
                      <a:r>
                        <a:rPr kumimoji="0" lang="en-US" sz="1000" b="0" i="0" u="none" strike="noStrike" kern="1200" cap="none" spc="0" normalizeH="0" baseline="0" noProof="0">
                          <a:ln>
                            <a:noFill/>
                          </a:ln>
                          <a:solidFill>
                            <a:prstClr val="black"/>
                          </a:solidFill>
                          <a:effectLst/>
                          <a:uLnTx/>
                          <a:uFillTx/>
                          <a:latin typeface="+mn-lt"/>
                          <a:ea typeface="+mn-ea"/>
                          <a:cs typeface="+mn-cs"/>
                        </a:rPr>
                        <a:t> 
 A fantastic article describing what it's like to eat heavenly food from a Cape Town restaurant on the white sandy shores of 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81824846"/>
                  </a:ext>
                </a:extLst>
              </a:tr>
            </a:tbl>
          </a:graphicData>
        </a:graphic>
      </p:graphicFrame>
      <p:sp>
        <p:nvSpPr>
          <p:cNvPr id="4" name="Text Placeholder 3">
            <a:extLst>
              <a:ext uri="{FF2B5EF4-FFF2-40B4-BE49-F238E27FC236}">
                <a16:creationId xmlns:a16="http://schemas.microsoft.com/office/drawing/2014/main" id="{57D08A8F-570B-45FF-8B6E-BA1F9D7D3F9C}"/>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264028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8761D-A676-474F-837B-EA9BFB8230C4}"/>
              </a:ext>
            </a:extLst>
          </p:cNvPr>
          <p:cNvSpPr>
            <a:spLocks noGrp="1"/>
          </p:cNvSpPr>
          <p:nvPr>
            <p:ph type="title"/>
          </p:nvPr>
        </p:nvSpPr>
        <p:spPr/>
        <p:txBody>
          <a:bodyPr/>
          <a:lstStyle/>
          <a:p>
            <a:r>
              <a:rPr lang="en-US"/>
              <a:t>IG Followers Total (Bar Chart) | SLTR</a:t>
            </a:r>
          </a:p>
        </p:txBody>
      </p:sp>
      <p:graphicFrame>
        <p:nvGraphicFramePr>
          <p:cNvPr id="6" name="Chart Placeholder 5">
            <a:extLst>
              <a:ext uri="{FF2B5EF4-FFF2-40B4-BE49-F238E27FC236}">
                <a16:creationId xmlns:a16="http://schemas.microsoft.com/office/drawing/2014/main" id="{1B3CDBF8-EA7E-41EF-BD78-2AFDE38F8445}"/>
              </a:ext>
            </a:extLst>
          </p:cNvPr>
          <p:cNvGraphicFramePr>
            <a:graphicFrameLocks noGrp="1"/>
          </p:cNvGraphicFramePr>
          <p:nvPr>
            <p:ph type="chart" sz="quarter" idx="13"/>
            <p:extLst>
              <p:ext uri="{D42A27DB-BD31-4B8C-83A1-F6EECF244321}">
                <p14:modId xmlns:p14="http://schemas.microsoft.com/office/powerpoint/2010/main" val="1914447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3A81CF-3071-4FFB-B714-8412914557FD}"/>
              </a:ext>
            </a:extLst>
          </p:cNvPr>
          <p:cNvSpPr>
            <a:spLocks noGrp="1"/>
          </p:cNvSpPr>
          <p:nvPr>
            <p:ph type="body" sz="quarter" idx="14"/>
          </p:nvPr>
        </p:nvSpPr>
        <p:spPr/>
        <p:txBody>
          <a:bodyPr/>
          <a:lstStyle/>
          <a:p>
            <a:r>
              <a:rPr lang="en-US"/>
              <a:t>01/01/2018 - 30/06/2018</a:t>
            </a:r>
          </a:p>
        </p:txBody>
      </p:sp>
      <p:sp>
        <p:nvSpPr>
          <p:cNvPr id="5" name="Footer Placeholder 4">
            <a:extLst>
              <a:ext uri="{FF2B5EF4-FFF2-40B4-BE49-F238E27FC236}">
                <a16:creationId xmlns:a16="http://schemas.microsoft.com/office/drawing/2014/main" id="{8BFE14FA-4FEA-4E24-A925-5CE82E16A0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0772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F4721-7FCD-47C6-96BE-64E9F2E08149}"/>
              </a:ext>
            </a:extLst>
          </p:cNvPr>
          <p:cNvSpPr>
            <a:spLocks noGrp="1"/>
          </p:cNvSpPr>
          <p:nvPr>
            <p:ph type="title"/>
          </p:nvPr>
        </p:nvSpPr>
        <p:spPr/>
        <p:txBody>
          <a:bodyPr/>
          <a:lstStyle/>
          <a:p>
            <a:r>
              <a:rPr lang="en-US"/>
              <a:t>IG Followers Change (Bar Chart) | SLTR</a:t>
            </a:r>
          </a:p>
        </p:txBody>
      </p:sp>
      <p:graphicFrame>
        <p:nvGraphicFramePr>
          <p:cNvPr id="6" name="Chart Placeholder 5">
            <a:extLst>
              <a:ext uri="{FF2B5EF4-FFF2-40B4-BE49-F238E27FC236}">
                <a16:creationId xmlns:a16="http://schemas.microsoft.com/office/drawing/2014/main" id="{CA7D64C6-9D23-4CB1-BAD3-721E0124CC3D}"/>
              </a:ext>
            </a:extLst>
          </p:cNvPr>
          <p:cNvGraphicFramePr>
            <a:graphicFrameLocks noGrp="1"/>
          </p:cNvGraphicFramePr>
          <p:nvPr>
            <p:ph type="chart" sz="quarter" idx="13"/>
            <p:extLst>
              <p:ext uri="{D42A27DB-BD31-4B8C-83A1-F6EECF244321}">
                <p14:modId xmlns:p14="http://schemas.microsoft.com/office/powerpoint/2010/main" val="2175225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35707A-30F2-43A5-987B-55724CEB07FE}"/>
              </a:ext>
            </a:extLst>
          </p:cNvPr>
          <p:cNvSpPr>
            <a:spLocks noGrp="1"/>
          </p:cNvSpPr>
          <p:nvPr>
            <p:ph type="body" sz="quarter" idx="14"/>
          </p:nvPr>
        </p:nvSpPr>
        <p:spPr/>
        <p:txBody>
          <a:bodyPr/>
          <a:lstStyle/>
          <a:p>
            <a:r>
              <a:rPr lang="en-US"/>
              <a:t>01/01/2018 - 30/06/2018</a:t>
            </a:r>
          </a:p>
        </p:txBody>
      </p:sp>
      <p:sp>
        <p:nvSpPr>
          <p:cNvPr id="5" name="Footer Placeholder 4">
            <a:extLst>
              <a:ext uri="{FF2B5EF4-FFF2-40B4-BE49-F238E27FC236}">
                <a16:creationId xmlns:a16="http://schemas.microsoft.com/office/drawing/2014/main" id="{D72FB931-3EE9-4F77-9816-A1D1D3158A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344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91B62-2BD3-4550-AACD-24D81476D86F}"/>
              </a:ext>
            </a:extLst>
          </p:cNvPr>
          <p:cNvSpPr>
            <a:spLocks noGrp="1"/>
          </p:cNvSpPr>
          <p:nvPr>
            <p:ph type="title"/>
          </p:nvPr>
        </p:nvSpPr>
        <p:spPr/>
        <p:txBody>
          <a:bodyPr/>
          <a:lstStyle/>
          <a:p>
            <a:r>
              <a:rPr lang="en-US"/>
              <a:t>Reach  | SLTR</a:t>
            </a:r>
          </a:p>
        </p:txBody>
      </p:sp>
      <p:graphicFrame>
        <p:nvGraphicFramePr>
          <p:cNvPr id="6" name="Chart Placeholder 5">
            <a:extLst>
              <a:ext uri="{FF2B5EF4-FFF2-40B4-BE49-F238E27FC236}">
                <a16:creationId xmlns:a16="http://schemas.microsoft.com/office/drawing/2014/main" id="{1B927DAA-F4AB-4A15-85F2-4C93F542BBBF}"/>
              </a:ext>
            </a:extLst>
          </p:cNvPr>
          <p:cNvGraphicFramePr>
            <a:graphicFrameLocks noGrp="1"/>
          </p:cNvGraphicFramePr>
          <p:nvPr>
            <p:ph type="chart" sz="quarter" idx="13"/>
            <p:extLst>
              <p:ext uri="{D42A27DB-BD31-4B8C-83A1-F6EECF244321}">
                <p14:modId xmlns:p14="http://schemas.microsoft.com/office/powerpoint/2010/main" val="283394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CCEB5B-45D9-47D4-8107-087EEC874EE2}"/>
              </a:ext>
            </a:extLst>
          </p:cNvPr>
          <p:cNvSpPr>
            <a:spLocks noGrp="1"/>
          </p:cNvSpPr>
          <p:nvPr>
            <p:ph type="body" sz="quarter" idx="14"/>
          </p:nvPr>
        </p:nvSpPr>
        <p:spPr/>
        <p:txBody>
          <a:bodyPr/>
          <a:lstStyle/>
          <a:p>
            <a:r>
              <a:rPr lang="en-US"/>
              <a:t>01/01/2018 - 30/06/2018</a:t>
            </a:r>
          </a:p>
        </p:txBody>
      </p:sp>
      <p:sp>
        <p:nvSpPr>
          <p:cNvPr id="5" name="Footer Placeholder 4">
            <a:extLst>
              <a:ext uri="{FF2B5EF4-FFF2-40B4-BE49-F238E27FC236}">
                <a16:creationId xmlns:a16="http://schemas.microsoft.com/office/drawing/2014/main" id="{0D1275D8-FBB1-4083-BA99-A522B03AD1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6318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7A54C-6FC3-4F3E-AD57-114C73BC17AD}"/>
              </a:ext>
            </a:extLst>
          </p:cNvPr>
          <p:cNvSpPr>
            <a:spLocks noGrp="1"/>
          </p:cNvSpPr>
          <p:nvPr>
            <p:ph type="title"/>
          </p:nvPr>
        </p:nvSpPr>
        <p:spPr/>
        <p:txBody>
          <a:bodyPr/>
          <a:lstStyle/>
          <a:p>
            <a:r>
              <a:rPr lang="en-US"/>
              <a:t>IG Total Interactions (Bar Chart) | shangrilamauritius</a:t>
            </a:r>
          </a:p>
        </p:txBody>
      </p:sp>
      <p:graphicFrame>
        <p:nvGraphicFramePr>
          <p:cNvPr id="6" name="Chart Placeholder 5">
            <a:extLst>
              <a:ext uri="{FF2B5EF4-FFF2-40B4-BE49-F238E27FC236}">
                <a16:creationId xmlns:a16="http://schemas.microsoft.com/office/drawing/2014/main" id="{193BFA06-7099-429F-AE33-7392507791E9}"/>
              </a:ext>
            </a:extLst>
          </p:cNvPr>
          <p:cNvGraphicFramePr>
            <a:graphicFrameLocks noGrp="1"/>
          </p:cNvGraphicFramePr>
          <p:nvPr>
            <p:ph type="chart" sz="quarter" idx="13"/>
            <p:extLst>
              <p:ext uri="{D42A27DB-BD31-4B8C-83A1-F6EECF244321}">
                <p14:modId xmlns:p14="http://schemas.microsoft.com/office/powerpoint/2010/main" val="100443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C68141-AFC5-4289-AF05-887F8F190069}"/>
              </a:ext>
            </a:extLst>
          </p:cNvPr>
          <p:cNvSpPr>
            <a:spLocks noGrp="1"/>
          </p:cNvSpPr>
          <p:nvPr>
            <p:ph type="body" sz="quarter" idx="14"/>
          </p:nvPr>
        </p:nvSpPr>
        <p:spPr/>
        <p:txBody>
          <a:bodyPr/>
          <a:lstStyle/>
          <a:p>
            <a:r>
              <a:rPr lang="en-US"/>
              <a:t>01/01/2018 - 30/06/2018</a:t>
            </a:r>
          </a:p>
        </p:txBody>
      </p:sp>
      <p:sp>
        <p:nvSpPr>
          <p:cNvPr id="5" name="Footer Placeholder 4">
            <a:extLst>
              <a:ext uri="{FF2B5EF4-FFF2-40B4-BE49-F238E27FC236}">
                <a16:creationId xmlns:a16="http://schemas.microsoft.com/office/drawing/2014/main" id="{2AD4758A-10B9-4EE2-ACF7-040092A35F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4033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9E53A-F092-484A-B8D5-8DE8E5206681}"/>
              </a:ext>
            </a:extLst>
          </p:cNvPr>
          <p:cNvSpPr>
            <a:spLocks noGrp="1"/>
          </p:cNvSpPr>
          <p:nvPr>
            <p:ph type="title"/>
          </p:nvPr>
        </p:nvSpPr>
        <p:spPr/>
        <p:txBody>
          <a:bodyPr/>
          <a:lstStyle/>
          <a:p>
            <a:r>
              <a:rPr lang="en-US"/>
              <a:t>Instagram Posts Table | SLTR - 1 of 4</a:t>
            </a:r>
          </a:p>
        </p:txBody>
      </p:sp>
      <p:graphicFrame>
        <p:nvGraphicFramePr>
          <p:cNvPr id="5" name="Table Placeholder 4">
            <a:extLst>
              <a:ext uri="{FF2B5EF4-FFF2-40B4-BE49-F238E27FC236}">
                <a16:creationId xmlns:a16="http://schemas.microsoft.com/office/drawing/2014/main" id="{50F8381B-B537-4E8B-97EA-6F0DAC4E1659}"/>
              </a:ext>
            </a:extLst>
          </p:cNvPr>
          <p:cNvGraphicFramePr>
            <a:graphicFrameLocks noGrp="1"/>
          </p:cNvGraphicFramePr>
          <p:nvPr>
            <p:ph type="tbl" sz="quarter" idx="13"/>
            <p:extLst>
              <p:ext uri="{D42A27DB-BD31-4B8C-83A1-F6EECF244321}">
                <p14:modId xmlns:p14="http://schemas.microsoft.com/office/powerpoint/2010/main" val="4036061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61100566"/>
                    </a:ext>
                  </a:extLst>
                </a:gridCol>
                <a:gridCol w="987552">
                  <a:extLst>
                    <a:ext uri="{9D8B030D-6E8A-4147-A177-3AD203B41FA5}">
                      <a16:colId xmlns:a16="http://schemas.microsoft.com/office/drawing/2014/main" val="2078508221"/>
                    </a:ext>
                  </a:extLst>
                </a:gridCol>
                <a:gridCol w="987552">
                  <a:extLst>
                    <a:ext uri="{9D8B030D-6E8A-4147-A177-3AD203B41FA5}">
                      <a16:colId xmlns:a16="http://schemas.microsoft.com/office/drawing/2014/main" val="653791379"/>
                    </a:ext>
                  </a:extLst>
                </a:gridCol>
                <a:gridCol w="987552">
                  <a:extLst>
                    <a:ext uri="{9D8B030D-6E8A-4147-A177-3AD203B41FA5}">
                      <a16:colId xmlns:a16="http://schemas.microsoft.com/office/drawing/2014/main" val="3047466526"/>
                    </a:ext>
                  </a:extLst>
                </a:gridCol>
                <a:gridCol w="987552">
                  <a:extLst>
                    <a:ext uri="{9D8B030D-6E8A-4147-A177-3AD203B41FA5}">
                      <a16:colId xmlns:a16="http://schemas.microsoft.com/office/drawing/2014/main" val="666858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1200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- 2018-05-30 09:32:44 </a:t>
                      </a:r>
                      <a:r>
                        <a:rPr kumimoji="0" lang="en-US" sz="1000" b="0" i="0" u="none" strike="noStrike" kern="1200" cap="none" spc="0" normalizeH="0" baseline="0" noProof="0">
                          <a:ln>
                            <a:noFill/>
                          </a:ln>
                          <a:solidFill>
                            <a:prstClr val="black"/>
                          </a:solidFill>
                          <a:effectLst/>
                          <a:uLnTx/>
                          <a:uFillTx/>
                          <a:latin typeface="+mn-lt"/>
                          <a:ea typeface="+mn-ea"/>
                          <a:cs typeface="+mn-cs"/>
                        </a:rPr>
                        <a:t>
 Nothing like watching the sunrise on the beach! Comment below if this is your summer 2018 goal! 📷 gussiemelia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0736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- 2018-05-09 13:28:08 </a:t>
                      </a:r>
                      <a:r>
                        <a:rPr kumimoji="0" lang="en-US" sz="1000" b="0" i="0" u="none" strike="noStrike" kern="1200" cap="none" spc="0" normalizeH="0" baseline="0" noProof="0">
                          <a:ln>
                            <a:noFill/>
                          </a:ln>
                          <a:solidFill>
                            <a:prstClr val="black"/>
                          </a:solidFill>
                          <a:effectLst/>
                          <a:uLnTx/>
                          <a:uFillTx/>
                          <a:latin typeface="+mn-lt"/>
                          <a:ea typeface="+mn-ea"/>
                          <a:cs typeface="+mn-cs"/>
                        </a:rPr>
                        <a:t>
 Sun Shine, Pool Side, Down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4383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- 2018-05-29 11:35:08 </a:t>
                      </a:r>
                      <a:r>
                        <a:rPr kumimoji="0" lang="en-US" sz="1000" b="0" i="0" u="none" strike="noStrike" kern="1200" cap="none" spc="0" normalizeH="0" baseline="0" noProof="0">
                          <a:ln>
                            <a:noFill/>
                          </a:ln>
                          <a:solidFill>
                            <a:prstClr val="black"/>
                          </a:solidFill>
                          <a:effectLst/>
                          <a:uLnTx/>
                          <a:uFillTx/>
                          <a:latin typeface="+mn-lt"/>
                          <a:ea typeface="+mn-ea"/>
                          <a:cs typeface="+mn-cs"/>
                        </a:rPr>
                        <a:t>
 I think this covers just about all the shades of blue! Talk about #VacationGoals! 🌊 📷 @mo_paz_officiel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7877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- 2018-05-05 10:04:44 </a:t>
                      </a:r>
                      <a:r>
                        <a:rPr kumimoji="0" lang="en-US" sz="1000" b="0" i="0" u="none" strike="noStrike" kern="1200" cap="none" spc="0" normalizeH="0" baseline="0" noProof="0">
                          <a:ln>
                            <a:noFill/>
                          </a:ln>
                          <a:solidFill>
                            <a:prstClr val="black"/>
                          </a:solidFill>
                          <a:effectLst/>
                          <a:uLnTx/>
                          <a:uFillTx/>
                          <a:latin typeface="+mn-lt"/>
                          <a:ea typeface="+mn-ea"/>
                          <a:cs typeface="+mn-cs"/>
                        </a:rPr>
                        <a:t>
 Live your best life, in Mauritius! 📷: @faridaisrail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9460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- 2018-05-25 14:43:13 </a:t>
                      </a:r>
                      <a:r>
                        <a:rPr kumimoji="0" lang="en-US" sz="1000" b="0" i="0" u="none" strike="noStrike" kern="1200" cap="none" spc="0" normalizeH="0" baseline="0" noProof="0">
                          <a:ln>
                            <a:noFill/>
                          </a:ln>
                          <a:solidFill>
                            <a:prstClr val="black"/>
                          </a:solidFill>
                          <a:effectLst/>
                          <a:uLnTx/>
                          <a:uFillTx/>
                          <a:latin typeface="+mn-lt"/>
                          <a:ea typeface="+mn-ea"/>
                          <a:cs typeface="+mn-cs"/>
                        </a:rPr>
                        <a:t>
 Our pool's perfect for the 'Gram!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3619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- 2018-05-18 10:43:39 </a:t>
                      </a:r>
                      <a:r>
                        <a:rPr kumimoji="0" lang="en-US" sz="1000" b="0" i="0" u="none" strike="noStrike" kern="1200" cap="none" spc="0" normalizeH="0" baseline="0" noProof="0">
                          <a:ln>
                            <a:noFill/>
                          </a:ln>
                          <a:solidFill>
                            <a:prstClr val="black"/>
                          </a:solidFill>
                          <a:effectLst/>
                          <a:uLnTx/>
                          <a:uFillTx/>
                          <a:latin typeface="+mn-lt"/>
                          <a:ea typeface="+mn-ea"/>
                          <a:cs typeface="+mn-cs"/>
                        </a:rPr>
                        <a:t>
 I've got sun shine on my mind! 📷 @saraerandles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2704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- 2018-05-08 11:01:16 </a:t>
                      </a:r>
                      <a:r>
                        <a:rPr kumimoji="0" lang="en-US" sz="1000" b="0" i="0" u="none" strike="noStrike" kern="1200" cap="none" spc="0" normalizeH="0" baseline="0" noProof="0">
                          <a:ln>
                            <a:noFill/>
                          </a:ln>
                          <a:solidFill>
                            <a:prstClr val="black"/>
                          </a:solidFill>
                          <a:effectLst/>
                          <a:uLnTx/>
                          <a:uFillTx/>
                          <a:latin typeface="+mn-lt"/>
                          <a:ea typeface="+mn-ea"/>
                          <a:cs typeface="+mn-cs"/>
                        </a:rPr>
                        <a:t>
 The gateway to heaven on earth! 📷 @theeverydaytravellers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70409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- 2018-05-15 13:48:12 </a:t>
                      </a:r>
                      <a:r>
                        <a:rPr kumimoji="0" lang="en-US" sz="1000" b="0" i="0" u="none" strike="noStrike" kern="1200" cap="none" spc="0" normalizeH="0" baseline="0" noProof="0">
                          <a:ln>
                            <a:noFill/>
                          </a:ln>
                          <a:solidFill>
                            <a:prstClr val="black"/>
                          </a:solidFill>
                          <a:effectLst/>
                          <a:uLnTx/>
                          <a:uFillTx/>
                          <a:latin typeface="+mn-lt"/>
                          <a:ea typeface="+mn-ea"/>
                          <a:cs typeface="+mn-cs"/>
                        </a:rPr>
                        <a:t>
 We dig the holes, you relax in 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51371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- 2018-05-19 10:17:41 </a:t>
                      </a:r>
                      <a:r>
                        <a:rPr kumimoji="0" lang="en-US" sz="1000" b="0" i="0" u="none" strike="noStrike" kern="1200" cap="none" spc="0" normalizeH="0" baseline="0" noProof="0">
                          <a:ln>
                            <a:noFill/>
                          </a:ln>
                          <a:solidFill>
                            <a:prstClr val="black"/>
                          </a:solidFill>
                          <a:effectLst/>
                          <a:uLnTx/>
                          <a:uFillTx/>
                          <a:latin typeface="+mn-lt"/>
                          <a:ea typeface="+mn-ea"/>
                          <a:cs typeface="+mn-cs"/>
                        </a:rPr>
                        <a:t>
 Good MORNING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9274973"/>
                  </a:ext>
                </a:extLst>
              </a:tr>
            </a:tbl>
          </a:graphicData>
        </a:graphic>
      </p:graphicFrame>
      <p:sp>
        <p:nvSpPr>
          <p:cNvPr id="4" name="Text Placeholder 3">
            <a:extLst>
              <a:ext uri="{FF2B5EF4-FFF2-40B4-BE49-F238E27FC236}">
                <a16:creationId xmlns:a16="http://schemas.microsoft.com/office/drawing/2014/main" id="{A4D72642-51C4-4DEC-850A-B74D24CFAC38}"/>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31389287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42428-BC7E-4536-9D96-9303BFB09645}"/>
              </a:ext>
            </a:extLst>
          </p:cNvPr>
          <p:cNvSpPr>
            <a:spLocks noGrp="1"/>
          </p:cNvSpPr>
          <p:nvPr>
            <p:ph type="title"/>
          </p:nvPr>
        </p:nvSpPr>
        <p:spPr/>
        <p:txBody>
          <a:bodyPr/>
          <a:lstStyle/>
          <a:p>
            <a:r>
              <a:rPr lang="en-US"/>
              <a:t>Instagram Posts Table | SLTR - 2 of 4</a:t>
            </a:r>
          </a:p>
        </p:txBody>
      </p:sp>
      <p:graphicFrame>
        <p:nvGraphicFramePr>
          <p:cNvPr id="5" name="Table Placeholder 4">
            <a:extLst>
              <a:ext uri="{FF2B5EF4-FFF2-40B4-BE49-F238E27FC236}">
                <a16:creationId xmlns:a16="http://schemas.microsoft.com/office/drawing/2014/main" id="{28F6753A-12E7-4731-909F-63553BB71C9D}"/>
              </a:ext>
            </a:extLst>
          </p:cNvPr>
          <p:cNvGraphicFramePr>
            <a:graphicFrameLocks noGrp="1"/>
          </p:cNvGraphicFramePr>
          <p:nvPr>
            <p:ph type="tbl" sz="quarter" idx="13"/>
            <p:extLst>
              <p:ext uri="{D42A27DB-BD31-4B8C-83A1-F6EECF244321}">
                <p14:modId xmlns:p14="http://schemas.microsoft.com/office/powerpoint/2010/main" val="3162329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19014159"/>
                    </a:ext>
                  </a:extLst>
                </a:gridCol>
                <a:gridCol w="987552">
                  <a:extLst>
                    <a:ext uri="{9D8B030D-6E8A-4147-A177-3AD203B41FA5}">
                      <a16:colId xmlns:a16="http://schemas.microsoft.com/office/drawing/2014/main" val="120664078"/>
                    </a:ext>
                  </a:extLst>
                </a:gridCol>
                <a:gridCol w="987552">
                  <a:extLst>
                    <a:ext uri="{9D8B030D-6E8A-4147-A177-3AD203B41FA5}">
                      <a16:colId xmlns:a16="http://schemas.microsoft.com/office/drawing/2014/main" val="2546359055"/>
                    </a:ext>
                  </a:extLst>
                </a:gridCol>
                <a:gridCol w="987552">
                  <a:extLst>
                    <a:ext uri="{9D8B030D-6E8A-4147-A177-3AD203B41FA5}">
                      <a16:colId xmlns:a16="http://schemas.microsoft.com/office/drawing/2014/main" val="1377996731"/>
                    </a:ext>
                  </a:extLst>
                </a:gridCol>
                <a:gridCol w="987552">
                  <a:extLst>
                    <a:ext uri="{9D8B030D-6E8A-4147-A177-3AD203B41FA5}">
                      <a16:colId xmlns:a16="http://schemas.microsoft.com/office/drawing/2014/main" val="1099317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0081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shangrilamauritius - 2018-05-24 10:30:32 </a:t>
                      </a:r>
                      <a:r>
                        <a:rPr kumimoji="0" lang="pt-BR" sz="1000" b="0" i="0" u="none" strike="noStrike" kern="1200" cap="none" spc="0" normalizeH="0" baseline="0" noProof="0">
                          <a:ln>
                            <a:noFill/>
                          </a:ln>
                          <a:solidFill>
                            <a:prstClr val="black"/>
                          </a:solidFill>
                          <a:effectLst/>
                          <a:uLnTx/>
                          <a:uFillTx/>
                          <a:latin typeface="+mn-lt"/>
                          <a:ea typeface="+mn-ea"/>
                          <a:cs typeface="+mn-cs"/>
                        </a:rPr>
                        <a:t>
 Cabana ooh na 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0693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- 2018-05-04 09:47:58 </a:t>
                      </a:r>
                      <a:r>
                        <a:rPr kumimoji="0" lang="en-US" sz="1000" b="0" i="0" u="none" strike="noStrike" kern="1200" cap="none" spc="0" normalizeH="0" baseline="0" noProof="0">
                          <a:ln>
                            <a:noFill/>
                          </a:ln>
                          <a:solidFill>
                            <a:prstClr val="black"/>
                          </a:solidFill>
                          <a:effectLst/>
                          <a:uLnTx/>
                          <a:uFillTx/>
                          <a:latin typeface="+mn-lt"/>
                          <a:ea typeface="+mn-ea"/>
                          <a:cs typeface="+mn-cs"/>
                        </a:rPr>
                        <a:t>
 Good times &amp; tan lines!
📷: @indiamaryforbes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08669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- 2018-05-16 13:00:55 </a:t>
                      </a:r>
                      <a:r>
                        <a:rPr kumimoji="0" lang="en-US" sz="1000" b="0" i="0" u="none" strike="noStrike" kern="1200" cap="none" spc="0" normalizeH="0" baseline="0" noProof="0">
                          <a:ln>
                            <a:noFill/>
                          </a:ln>
                          <a:solidFill>
                            <a:prstClr val="black"/>
                          </a:solidFill>
                          <a:effectLst/>
                          <a:uLnTx/>
                          <a:uFillTx/>
                          <a:latin typeface="+mn-lt"/>
                          <a:ea typeface="+mn-ea"/>
                          <a:cs typeface="+mn-cs"/>
                        </a:rPr>
                        <a:t>
 When you don't want to leave the lobby...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3497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- 2018-05-12 11:05:12 </a:t>
                      </a:r>
                      <a:r>
                        <a:rPr kumimoji="0" lang="en-US" sz="1000" b="0" i="0" u="none" strike="noStrike" kern="1200" cap="none" spc="0" normalizeH="0" baseline="0" noProof="0">
                          <a:ln>
                            <a:noFill/>
                          </a:ln>
                          <a:solidFill>
                            <a:prstClr val="black"/>
                          </a:solidFill>
                          <a:effectLst/>
                          <a:uLnTx/>
                          <a:uFillTx/>
                          <a:latin typeface="+mn-lt"/>
                          <a:ea typeface="+mn-ea"/>
                          <a:cs typeface="+mn-cs"/>
                        </a:rPr>
                        <a:t>
 The weekend begins! 📷 @feriezyt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0172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- 2018-05-06 18:50:45 </a:t>
                      </a:r>
                      <a:r>
                        <a:rPr kumimoji="0" lang="en-US" sz="1000" b="0" i="0" u="none" strike="noStrike" kern="1200" cap="none" spc="0" normalizeH="0" baseline="0" noProof="0">
                          <a:ln>
                            <a:noFill/>
                          </a:ln>
                          <a:solidFill>
                            <a:prstClr val="black"/>
                          </a:solidFill>
                          <a:effectLst/>
                          <a:uLnTx/>
                          <a:uFillTx/>
                          <a:latin typeface="+mn-lt"/>
                          <a:ea typeface="+mn-ea"/>
                          <a:cs typeface="+mn-cs"/>
                        </a:rPr>
                        <a:t>
 Tropical state of mind 🌴 📷 @saraerandles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4252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- 2018-05-17 14:30:36 </a:t>
                      </a:r>
                      <a:r>
                        <a:rPr kumimoji="0" lang="en-US" sz="1000" b="0" i="0" u="none" strike="noStrike" kern="1200" cap="none" spc="0" normalizeH="0" baseline="0" noProof="0">
                          <a:ln>
                            <a:noFill/>
                          </a:ln>
                          <a:solidFill>
                            <a:prstClr val="black"/>
                          </a:solidFill>
                          <a:effectLst/>
                          <a:uLnTx/>
                          <a:uFillTx/>
                          <a:latin typeface="+mn-lt"/>
                          <a:ea typeface="+mn-ea"/>
                          <a:cs typeface="+mn-cs"/>
                        </a:rPr>
                        <a:t>
 Private Villa = Private Pool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2730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- 2018-05-21 10:31:07 </a:t>
                      </a:r>
                      <a:r>
                        <a:rPr kumimoji="0" lang="en-US" sz="1000" b="0" i="0" u="none" strike="noStrike" kern="1200" cap="none" spc="0" normalizeH="0" baseline="0" noProof="0">
                          <a:ln>
                            <a:noFill/>
                          </a:ln>
                          <a:solidFill>
                            <a:prstClr val="black"/>
                          </a:solidFill>
                          <a:effectLst/>
                          <a:uLnTx/>
                          <a:uFillTx/>
                          <a:latin typeface="+mn-lt"/>
                          <a:ea typeface="+mn-ea"/>
                          <a:cs typeface="+mn-cs"/>
                        </a:rPr>
                        <a:t>
 Imagine chilling on this beach while sippin' on some mojitos!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67643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- 2018-05-31 09:28:36 </a:t>
                      </a:r>
                      <a:r>
                        <a:rPr kumimoji="0" lang="en-US" sz="1000" b="0" i="0" u="none" strike="noStrike" kern="1200" cap="none" spc="0" normalizeH="0" baseline="0" noProof="0">
                          <a:ln>
                            <a:noFill/>
                          </a:ln>
                          <a:solidFill>
                            <a:prstClr val="black"/>
                          </a:solidFill>
                          <a:effectLst/>
                          <a:uLnTx/>
                          <a:uFillTx/>
                          <a:latin typeface="+mn-lt"/>
                          <a:ea typeface="+mn-ea"/>
                          <a:cs typeface="+mn-cs"/>
                        </a:rPr>
                        <a:t>
 What happens when you mix the sea breeze and the pool together? 👆🏾 an epic photo from @stylebutnotleast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1253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- 2018-05-02 14:32:58 </a:t>
                      </a:r>
                      <a:r>
                        <a:rPr kumimoji="0" lang="en-US" sz="1000" b="0" i="0" u="none" strike="noStrike" kern="1200" cap="none" spc="0" normalizeH="0" baseline="0" noProof="0">
                          <a:ln>
                            <a:noFill/>
                          </a:ln>
                          <a:solidFill>
                            <a:prstClr val="black"/>
                          </a:solidFill>
                          <a:effectLst/>
                          <a:uLnTx/>
                          <a:uFillTx/>
                          <a:latin typeface="+mn-lt"/>
                          <a:ea typeface="+mn-ea"/>
                          <a:cs typeface="+mn-cs"/>
                        </a:rPr>
                        <a:t>
 No filter needed! 📷: @missmelissawalton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4378205"/>
                  </a:ext>
                </a:extLst>
              </a:tr>
            </a:tbl>
          </a:graphicData>
        </a:graphic>
      </p:graphicFrame>
      <p:sp>
        <p:nvSpPr>
          <p:cNvPr id="4" name="Text Placeholder 3">
            <a:extLst>
              <a:ext uri="{FF2B5EF4-FFF2-40B4-BE49-F238E27FC236}">
                <a16:creationId xmlns:a16="http://schemas.microsoft.com/office/drawing/2014/main" id="{85681644-8329-4385-B871-7EAA19533660}"/>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3771908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9DE66-9A14-4974-AC59-FE2E6271D0D1}"/>
              </a:ext>
            </a:extLst>
          </p:cNvPr>
          <p:cNvSpPr>
            <a:spLocks noGrp="1"/>
          </p:cNvSpPr>
          <p:nvPr>
            <p:ph type="title"/>
          </p:nvPr>
        </p:nvSpPr>
        <p:spPr/>
        <p:txBody>
          <a:bodyPr/>
          <a:lstStyle/>
          <a:p>
            <a:r>
              <a:rPr lang="en-US"/>
              <a:t>Instagram Posts Table | SLTR - 3 of 4</a:t>
            </a:r>
          </a:p>
        </p:txBody>
      </p:sp>
      <p:graphicFrame>
        <p:nvGraphicFramePr>
          <p:cNvPr id="5" name="Table Placeholder 4">
            <a:extLst>
              <a:ext uri="{FF2B5EF4-FFF2-40B4-BE49-F238E27FC236}">
                <a16:creationId xmlns:a16="http://schemas.microsoft.com/office/drawing/2014/main" id="{C1A73EAB-BC1E-4551-BE2B-01036AE0B8A2}"/>
              </a:ext>
            </a:extLst>
          </p:cNvPr>
          <p:cNvGraphicFramePr>
            <a:graphicFrameLocks noGrp="1"/>
          </p:cNvGraphicFramePr>
          <p:nvPr>
            <p:ph type="tbl" sz="quarter" idx="13"/>
            <p:extLst>
              <p:ext uri="{D42A27DB-BD31-4B8C-83A1-F6EECF244321}">
                <p14:modId xmlns:p14="http://schemas.microsoft.com/office/powerpoint/2010/main" val="1499289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61010685"/>
                    </a:ext>
                  </a:extLst>
                </a:gridCol>
                <a:gridCol w="987552">
                  <a:extLst>
                    <a:ext uri="{9D8B030D-6E8A-4147-A177-3AD203B41FA5}">
                      <a16:colId xmlns:a16="http://schemas.microsoft.com/office/drawing/2014/main" val="2698702972"/>
                    </a:ext>
                  </a:extLst>
                </a:gridCol>
                <a:gridCol w="987552">
                  <a:extLst>
                    <a:ext uri="{9D8B030D-6E8A-4147-A177-3AD203B41FA5}">
                      <a16:colId xmlns:a16="http://schemas.microsoft.com/office/drawing/2014/main" val="7867457"/>
                    </a:ext>
                  </a:extLst>
                </a:gridCol>
                <a:gridCol w="987552">
                  <a:extLst>
                    <a:ext uri="{9D8B030D-6E8A-4147-A177-3AD203B41FA5}">
                      <a16:colId xmlns:a16="http://schemas.microsoft.com/office/drawing/2014/main" val="2090327792"/>
                    </a:ext>
                  </a:extLst>
                </a:gridCol>
                <a:gridCol w="987552">
                  <a:extLst>
                    <a:ext uri="{9D8B030D-6E8A-4147-A177-3AD203B41FA5}">
                      <a16:colId xmlns:a16="http://schemas.microsoft.com/office/drawing/2014/main" val="1125032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9398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- 2018-05-27 13:40:14 </a:t>
                      </a:r>
                      <a:r>
                        <a:rPr kumimoji="0" lang="en-US" sz="1000" b="0" i="0" u="none" strike="noStrike" kern="1200" cap="none" spc="0" normalizeH="0" baseline="0" noProof="0">
                          <a:ln>
                            <a:noFill/>
                          </a:ln>
                          <a:solidFill>
                            <a:prstClr val="black"/>
                          </a:solidFill>
                          <a:effectLst/>
                          <a:uLnTx/>
                          <a:uFillTx/>
                          <a:latin typeface="+mn-lt"/>
                          <a:ea typeface="+mn-ea"/>
                          <a:cs typeface="+mn-cs"/>
                        </a:rPr>
                        <a:t>
 Tick these off your vacation goals:
Personal fountain ✅
Priceless Views ✅
Private beach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16192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- 2018-05-01 13:00:33 </a:t>
                      </a:r>
                      <a:r>
                        <a:rPr kumimoji="0" lang="en-US" sz="1000" b="0" i="0" u="none" strike="noStrike" kern="1200" cap="none" spc="0" normalizeH="0" baseline="0" noProof="0">
                          <a:ln>
                            <a:noFill/>
                          </a:ln>
                          <a:solidFill>
                            <a:prstClr val="black"/>
                          </a:solidFill>
                          <a:effectLst/>
                          <a:uLnTx/>
                          <a:uFillTx/>
                          <a:latin typeface="+mn-lt"/>
                          <a:ea typeface="+mn-ea"/>
                          <a:cs typeface="+mn-cs"/>
                        </a:rPr>
                        <a:t>
 Spending the afternoon on a Private Island, no biggie. 🤷🏽‍♀️ 📷: @manleycommunications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0588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- 2018-05-07 13:00:26 </a:t>
                      </a:r>
                      <a:r>
                        <a:rPr kumimoji="0" lang="en-US" sz="1000" b="0" i="0" u="none" strike="noStrike" kern="1200" cap="none" spc="0" normalizeH="0" baseline="0" noProof="0">
                          <a:ln>
                            <a:noFill/>
                          </a:ln>
                          <a:solidFill>
                            <a:prstClr val="black"/>
                          </a:solidFill>
                          <a:effectLst/>
                          <a:uLnTx/>
                          <a:uFillTx/>
                          <a:latin typeface="+mn-lt"/>
                          <a:ea typeface="+mn-ea"/>
                          <a:cs typeface="+mn-cs"/>
                        </a:rPr>
                        <a:t>
 #Repost @hindash
・・・
Doing @hudabeauty ‘s makeup under the sun, in a pool, in Mauritius! LOOK AT THAT VIEW!!! ☀️ using Bronze Sands 3D Highlighter Palette.
☀️ Hotel: @shangrilamauritius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79645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- 2018-06-01 18:37:21 </a:t>
                      </a:r>
                      <a:r>
                        <a:rPr kumimoji="0" lang="en-US" sz="1000" b="0" i="0" u="none" strike="noStrike" kern="1200" cap="none" spc="0" normalizeH="0" baseline="0" noProof="0">
                          <a:ln>
                            <a:noFill/>
                          </a:ln>
                          <a:solidFill>
                            <a:prstClr val="black"/>
                          </a:solidFill>
                          <a:effectLst/>
                          <a:uLnTx/>
                          <a:uFillTx/>
                          <a:latin typeface="+mn-lt"/>
                          <a:ea typeface="+mn-ea"/>
                          <a:cs typeface="+mn-cs"/>
                        </a:rPr>
                        <a:t>
 Cheers! It's the weekend! 📷 ekaterinabilous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9462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- 2018-05-14 14:15:33 </a:t>
                      </a:r>
                      <a:r>
                        <a:rPr kumimoji="0" lang="en-US" sz="1000" b="0" i="0" u="none" strike="noStrike" kern="1200" cap="none" spc="0" normalizeH="0" baseline="0" noProof="0">
                          <a:ln>
                            <a:noFill/>
                          </a:ln>
                          <a:solidFill>
                            <a:prstClr val="black"/>
                          </a:solidFill>
                          <a:effectLst/>
                          <a:uLnTx/>
                          <a:uFillTx/>
                          <a:latin typeface="+mn-lt"/>
                          <a:ea typeface="+mn-ea"/>
                          <a:cs typeface="+mn-cs"/>
                        </a:rPr>
                        <a:t>
 Ilot Mangénie, or Castaway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24733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- 2018-05-10 11:04:52 </a:t>
                      </a:r>
                      <a:r>
                        <a:rPr kumimoji="0" lang="en-US" sz="1000" b="0" i="0" u="none" strike="noStrike" kern="1200" cap="none" spc="0" normalizeH="0" baseline="0" noProof="0">
                          <a:ln>
                            <a:noFill/>
                          </a:ln>
                          <a:solidFill>
                            <a:prstClr val="black"/>
                          </a:solidFill>
                          <a:effectLst/>
                          <a:uLnTx/>
                          <a:uFillTx/>
                          <a:latin typeface="+mn-lt"/>
                          <a:ea typeface="+mn-ea"/>
                          <a:cs typeface="+mn-cs"/>
                        </a:rPr>
                        <a:t>
 @_islandian_ are collaborating with @ShangrilaMauritius to help you plan your ultimate Mauritian vacation. Find out about their tailor-made experiences on https://www.islandian.com/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56444146"/>
                  </a:ext>
                </a:extLst>
              </a:tr>
            </a:tbl>
          </a:graphicData>
        </a:graphic>
      </p:graphicFrame>
      <p:sp>
        <p:nvSpPr>
          <p:cNvPr id="4" name="Text Placeholder 3">
            <a:extLst>
              <a:ext uri="{FF2B5EF4-FFF2-40B4-BE49-F238E27FC236}">
                <a16:creationId xmlns:a16="http://schemas.microsoft.com/office/drawing/2014/main" id="{4FA36146-DB9F-4AA2-8ED4-31AAE5DE4124}"/>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1731402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1C12C-7EEA-4D2F-8113-5B3986E68493}"/>
              </a:ext>
            </a:extLst>
          </p:cNvPr>
          <p:cNvSpPr>
            <a:spLocks noGrp="1"/>
          </p:cNvSpPr>
          <p:nvPr>
            <p:ph type="title"/>
          </p:nvPr>
        </p:nvSpPr>
        <p:spPr/>
        <p:txBody>
          <a:bodyPr/>
          <a:lstStyle/>
          <a:p>
            <a:r>
              <a:rPr lang="en-US"/>
              <a:t>Instagram Posts Table | SLTR - 4 of 4</a:t>
            </a:r>
          </a:p>
        </p:txBody>
      </p:sp>
      <p:graphicFrame>
        <p:nvGraphicFramePr>
          <p:cNvPr id="5" name="Table Placeholder 4">
            <a:extLst>
              <a:ext uri="{FF2B5EF4-FFF2-40B4-BE49-F238E27FC236}">
                <a16:creationId xmlns:a16="http://schemas.microsoft.com/office/drawing/2014/main" id="{8B67B6A5-D5C9-4387-8D6C-FD031E0C68B9}"/>
              </a:ext>
            </a:extLst>
          </p:cNvPr>
          <p:cNvGraphicFramePr>
            <a:graphicFrameLocks noGrp="1"/>
          </p:cNvGraphicFramePr>
          <p:nvPr>
            <p:ph type="tbl" sz="quarter" idx="13"/>
            <p:extLst>
              <p:ext uri="{D42A27DB-BD31-4B8C-83A1-F6EECF244321}">
                <p14:modId xmlns:p14="http://schemas.microsoft.com/office/powerpoint/2010/main" val="2875706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83055425"/>
                    </a:ext>
                  </a:extLst>
                </a:gridCol>
                <a:gridCol w="987552">
                  <a:extLst>
                    <a:ext uri="{9D8B030D-6E8A-4147-A177-3AD203B41FA5}">
                      <a16:colId xmlns:a16="http://schemas.microsoft.com/office/drawing/2014/main" val="2939705161"/>
                    </a:ext>
                  </a:extLst>
                </a:gridCol>
                <a:gridCol w="987552">
                  <a:extLst>
                    <a:ext uri="{9D8B030D-6E8A-4147-A177-3AD203B41FA5}">
                      <a16:colId xmlns:a16="http://schemas.microsoft.com/office/drawing/2014/main" val="2984575357"/>
                    </a:ext>
                  </a:extLst>
                </a:gridCol>
                <a:gridCol w="987552">
                  <a:extLst>
                    <a:ext uri="{9D8B030D-6E8A-4147-A177-3AD203B41FA5}">
                      <a16:colId xmlns:a16="http://schemas.microsoft.com/office/drawing/2014/main" val="1991271396"/>
                    </a:ext>
                  </a:extLst>
                </a:gridCol>
                <a:gridCol w="987552">
                  <a:extLst>
                    <a:ext uri="{9D8B030D-6E8A-4147-A177-3AD203B41FA5}">
                      <a16:colId xmlns:a16="http://schemas.microsoft.com/office/drawing/2014/main" val="3038179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1500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- 2018-05-13 17:06:59 </a:t>
                      </a:r>
                      <a:r>
                        <a:rPr kumimoji="0" lang="en-US" sz="1000" b="0" i="0" u="none" strike="noStrike" kern="1200" cap="none" spc="0" normalizeH="0" baseline="0" noProof="0">
                          <a:ln>
                            <a:noFill/>
                          </a:ln>
                          <a:solidFill>
                            <a:prstClr val="black"/>
                          </a:solidFill>
                          <a:effectLst/>
                          <a:uLnTx/>
                          <a:uFillTx/>
                          <a:latin typeface="+mn-lt"/>
                          <a:ea typeface="+mn-ea"/>
                          <a:cs typeface="+mn-cs"/>
                        </a:rPr>
                        <a:t>
 Wishing all Mothers a happy Mother’s Day! Time to relax...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6702463"/>
                  </a:ext>
                </a:extLst>
              </a:tr>
            </a:tbl>
          </a:graphicData>
        </a:graphic>
      </p:graphicFrame>
      <p:sp>
        <p:nvSpPr>
          <p:cNvPr id="4" name="Text Placeholder 3">
            <a:extLst>
              <a:ext uri="{FF2B5EF4-FFF2-40B4-BE49-F238E27FC236}">
                <a16:creationId xmlns:a16="http://schemas.microsoft.com/office/drawing/2014/main" id="{3A7772BB-BEA5-44DD-9E12-091CF38FE33C}"/>
              </a:ext>
            </a:extLst>
          </p:cNvPr>
          <p:cNvSpPr>
            <a:spLocks noGrp="1"/>
          </p:cNvSpPr>
          <p:nvPr>
            <p:ph type="body" sz="quarter" idx="14"/>
          </p:nvPr>
        </p:nvSpPr>
        <p:spPr/>
        <p:txBody>
          <a:bodyPr/>
          <a:lstStyle/>
          <a:p>
            <a:r>
              <a:rPr lang="en-US"/>
              <a:t>01/05/2018 - 01/06/2018</a:t>
            </a:r>
          </a:p>
        </p:txBody>
      </p:sp>
    </p:spTree>
    <p:extLst>
      <p:ext uri="{BB962C8B-B14F-4D97-AF65-F5344CB8AC3E}">
        <p14:creationId xmlns:p14="http://schemas.microsoft.com/office/powerpoint/2010/main" val="10088522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2C71F-D2F3-476D-8E61-ACBECB992770}"/>
              </a:ext>
            </a:extLst>
          </p:cNvPr>
          <p:cNvSpPr>
            <a:spLocks noGrp="1"/>
          </p:cNvSpPr>
          <p:nvPr>
            <p:ph type="title"/>
          </p:nvPr>
        </p:nvSpPr>
        <p:spPr/>
        <p:txBody>
          <a:bodyPr/>
          <a:lstStyle/>
          <a:p>
            <a:r>
              <a:rPr lang="en-US"/>
              <a:t>TW Followers Total (Bar Chart) | SLTR</a:t>
            </a:r>
          </a:p>
        </p:txBody>
      </p:sp>
      <p:graphicFrame>
        <p:nvGraphicFramePr>
          <p:cNvPr id="6" name="Chart Placeholder 5">
            <a:extLst>
              <a:ext uri="{FF2B5EF4-FFF2-40B4-BE49-F238E27FC236}">
                <a16:creationId xmlns:a16="http://schemas.microsoft.com/office/drawing/2014/main" id="{5665ACBA-A96F-445D-A1DA-B8893DC1D417}"/>
              </a:ext>
            </a:extLst>
          </p:cNvPr>
          <p:cNvGraphicFramePr>
            <a:graphicFrameLocks noGrp="1"/>
          </p:cNvGraphicFramePr>
          <p:nvPr>
            <p:ph type="chart" sz="quarter" idx="13"/>
            <p:extLst>
              <p:ext uri="{D42A27DB-BD31-4B8C-83A1-F6EECF244321}">
                <p14:modId xmlns:p14="http://schemas.microsoft.com/office/powerpoint/2010/main" val="2302174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6100C7-F052-4CF0-9021-F2BBAFA26580}"/>
              </a:ext>
            </a:extLst>
          </p:cNvPr>
          <p:cNvSpPr>
            <a:spLocks noGrp="1"/>
          </p:cNvSpPr>
          <p:nvPr>
            <p:ph type="body" sz="quarter" idx="14"/>
          </p:nvPr>
        </p:nvSpPr>
        <p:spPr/>
        <p:txBody>
          <a:bodyPr/>
          <a:lstStyle/>
          <a:p>
            <a:r>
              <a:rPr lang="en-US"/>
              <a:t>01/01/2018 - 30/06/2018</a:t>
            </a:r>
          </a:p>
        </p:txBody>
      </p:sp>
      <p:sp>
        <p:nvSpPr>
          <p:cNvPr id="5" name="Footer Placeholder 4">
            <a:extLst>
              <a:ext uri="{FF2B5EF4-FFF2-40B4-BE49-F238E27FC236}">
                <a16:creationId xmlns:a16="http://schemas.microsoft.com/office/drawing/2014/main" id="{5118296D-C3A9-4697-A915-1AFDE52F22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11539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2785C-6FA6-4C14-9923-84867E264BFD}"/>
              </a:ext>
            </a:extLst>
          </p:cNvPr>
          <p:cNvSpPr>
            <a:spLocks noGrp="1"/>
          </p:cNvSpPr>
          <p:nvPr>
            <p:ph type="title"/>
          </p:nvPr>
        </p:nvSpPr>
        <p:spPr/>
        <p:txBody>
          <a:bodyPr/>
          <a:lstStyle/>
          <a:p>
            <a:r>
              <a:rPr lang="en-US"/>
              <a:t>TW Followers Change (Bar Chart) | SLTR</a:t>
            </a:r>
          </a:p>
        </p:txBody>
      </p:sp>
      <p:graphicFrame>
        <p:nvGraphicFramePr>
          <p:cNvPr id="6" name="Chart Placeholder 5">
            <a:extLst>
              <a:ext uri="{FF2B5EF4-FFF2-40B4-BE49-F238E27FC236}">
                <a16:creationId xmlns:a16="http://schemas.microsoft.com/office/drawing/2014/main" id="{F3A61D83-C14E-45FF-B0DE-F12A049413DD}"/>
              </a:ext>
            </a:extLst>
          </p:cNvPr>
          <p:cNvGraphicFramePr>
            <a:graphicFrameLocks noGrp="1"/>
          </p:cNvGraphicFramePr>
          <p:nvPr>
            <p:ph type="chart" sz="quarter" idx="13"/>
            <p:extLst>
              <p:ext uri="{D42A27DB-BD31-4B8C-83A1-F6EECF244321}">
                <p14:modId xmlns:p14="http://schemas.microsoft.com/office/powerpoint/2010/main" val="898824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5D62E1-8BF2-4EDE-9544-80A93BFEFC74}"/>
              </a:ext>
            </a:extLst>
          </p:cNvPr>
          <p:cNvSpPr>
            <a:spLocks noGrp="1"/>
          </p:cNvSpPr>
          <p:nvPr>
            <p:ph type="body" sz="quarter" idx="14"/>
          </p:nvPr>
        </p:nvSpPr>
        <p:spPr/>
        <p:txBody>
          <a:bodyPr/>
          <a:lstStyle/>
          <a:p>
            <a:r>
              <a:rPr lang="en-US"/>
              <a:t>01/01/2018 - 30/06/2018</a:t>
            </a:r>
          </a:p>
        </p:txBody>
      </p:sp>
      <p:sp>
        <p:nvSpPr>
          <p:cNvPr id="5" name="Footer Placeholder 4">
            <a:extLst>
              <a:ext uri="{FF2B5EF4-FFF2-40B4-BE49-F238E27FC236}">
                <a16:creationId xmlns:a16="http://schemas.microsoft.com/office/drawing/2014/main" id="{FD9114F8-3A7F-4D96-AEA2-2814164D1C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67652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2E7AA-F3BD-4729-AF6A-EC754283F59C}"/>
              </a:ext>
            </a:extLst>
          </p:cNvPr>
          <p:cNvSpPr>
            <a:spLocks noGrp="1"/>
          </p:cNvSpPr>
          <p:nvPr>
            <p:ph type="title"/>
          </p:nvPr>
        </p:nvSpPr>
        <p:spPr/>
        <p:txBody>
          <a:bodyPr/>
          <a:lstStyle/>
          <a:p>
            <a:r>
              <a:rPr lang="fr-FR"/>
              <a:t>TW Total Interactions (Bar Chart) | Shangri-La Mauritius</a:t>
            </a:r>
            <a:endParaRPr lang="en-US"/>
          </a:p>
        </p:txBody>
      </p:sp>
      <p:graphicFrame>
        <p:nvGraphicFramePr>
          <p:cNvPr id="6" name="Chart Placeholder 5">
            <a:extLst>
              <a:ext uri="{FF2B5EF4-FFF2-40B4-BE49-F238E27FC236}">
                <a16:creationId xmlns:a16="http://schemas.microsoft.com/office/drawing/2014/main" id="{648896C4-FC56-4498-AB20-B015BB7F701C}"/>
              </a:ext>
            </a:extLst>
          </p:cNvPr>
          <p:cNvGraphicFramePr>
            <a:graphicFrameLocks noGrp="1"/>
          </p:cNvGraphicFramePr>
          <p:nvPr>
            <p:ph type="chart" sz="quarter" idx="13"/>
            <p:extLst>
              <p:ext uri="{D42A27DB-BD31-4B8C-83A1-F6EECF244321}">
                <p14:modId xmlns:p14="http://schemas.microsoft.com/office/powerpoint/2010/main" val="4130747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282ACA-6224-447B-B7CF-9A7BBAE04F2D}"/>
              </a:ext>
            </a:extLst>
          </p:cNvPr>
          <p:cNvSpPr>
            <a:spLocks noGrp="1"/>
          </p:cNvSpPr>
          <p:nvPr>
            <p:ph type="body" sz="quarter" idx="14"/>
          </p:nvPr>
        </p:nvSpPr>
        <p:spPr/>
        <p:txBody>
          <a:bodyPr/>
          <a:lstStyle/>
          <a:p>
            <a:r>
              <a:rPr lang="en-US"/>
              <a:t>01/01/2018 - 30/06/2018</a:t>
            </a:r>
          </a:p>
        </p:txBody>
      </p:sp>
      <p:sp>
        <p:nvSpPr>
          <p:cNvPr id="5" name="Footer Placeholder 4">
            <a:extLst>
              <a:ext uri="{FF2B5EF4-FFF2-40B4-BE49-F238E27FC236}">
                <a16:creationId xmlns:a16="http://schemas.microsoft.com/office/drawing/2014/main" id="{596F0C83-7EDA-42BD-835C-5B0FF8A049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38970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29A2F-B25C-4A1B-AEF5-25BFE7EF0594}"/>
              </a:ext>
            </a:extLst>
          </p:cNvPr>
          <p:cNvSpPr>
            <a:spLocks noGrp="1"/>
          </p:cNvSpPr>
          <p:nvPr>
            <p:ph type="title"/>
          </p:nvPr>
        </p:nvSpPr>
        <p:spPr/>
        <p:txBody>
          <a:bodyPr/>
          <a:lstStyle/>
          <a:p>
            <a:r>
              <a:rPr lang="en-US"/>
              <a:t>Facebook Fans Total | SLTR</a:t>
            </a:r>
          </a:p>
        </p:txBody>
      </p:sp>
      <p:graphicFrame>
        <p:nvGraphicFramePr>
          <p:cNvPr id="6" name="Chart Placeholder 5">
            <a:extLst>
              <a:ext uri="{FF2B5EF4-FFF2-40B4-BE49-F238E27FC236}">
                <a16:creationId xmlns:a16="http://schemas.microsoft.com/office/drawing/2014/main" id="{05790402-63A4-44CE-A039-18F7287EB7D3}"/>
              </a:ext>
            </a:extLst>
          </p:cNvPr>
          <p:cNvGraphicFramePr>
            <a:graphicFrameLocks noGrp="1"/>
          </p:cNvGraphicFramePr>
          <p:nvPr>
            <p:ph type="chart" sz="quarter" idx="13"/>
            <p:extLst>
              <p:ext uri="{D42A27DB-BD31-4B8C-83A1-F6EECF244321}">
                <p14:modId xmlns:p14="http://schemas.microsoft.com/office/powerpoint/2010/main" val="335305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AF9270-6274-41F5-AD6A-1FF5DBB76EEC}"/>
              </a:ext>
            </a:extLst>
          </p:cNvPr>
          <p:cNvSpPr>
            <a:spLocks noGrp="1"/>
          </p:cNvSpPr>
          <p:nvPr>
            <p:ph type="body" sz="quarter" idx="14"/>
          </p:nvPr>
        </p:nvSpPr>
        <p:spPr/>
        <p:txBody>
          <a:bodyPr/>
          <a:lstStyle/>
          <a:p>
            <a:r>
              <a:rPr lang="en-US"/>
              <a:t>01/01/2018 - 30/06/2018</a:t>
            </a:r>
          </a:p>
        </p:txBody>
      </p:sp>
      <p:sp>
        <p:nvSpPr>
          <p:cNvPr id="5" name="Footer Placeholder 4">
            <a:extLst>
              <a:ext uri="{FF2B5EF4-FFF2-40B4-BE49-F238E27FC236}">
                <a16:creationId xmlns:a16="http://schemas.microsoft.com/office/drawing/2014/main" id="{A893B753-00E1-45A1-831E-3C4C91C4E7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46320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AADB-65C5-495F-ACFF-1DFFE7958D44}"/>
              </a:ext>
            </a:extLst>
          </p:cNvPr>
          <p:cNvSpPr>
            <a:spLocks noGrp="1"/>
          </p:cNvSpPr>
          <p:nvPr>
            <p:ph type="title"/>
          </p:nvPr>
        </p:nvSpPr>
        <p:spPr/>
        <p:txBody>
          <a:bodyPr/>
          <a:lstStyle/>
          <a:p>
            <a:r>
              <a:rPr lang="en-US"/>
              <a:t>Facebook Fans Total | SLTR</a:t>
            </a:r>
          </a:p>
        </p:txBody>
      </p:sp>
      <p:graphicFrame>
        <p:nvGraphicFramePr>
          <p:cNvPr id="6" name="Chart Placeholder 5">
            <a:extLst>
              <a:ext uri="{FF2B5EF4-FFF2-40B4-BE49-F238E27FC236}">
                <a16:creationId xmlns:a16="http://schemas.microsoft.com/office/drawing/2014/main" id="{83C818E8-D9CA-4EDF-974E-DBFEF161DBD3}"/>
              </a:ext>
            </a:extLst>
          </p:cNvPr>
          <p:cNvGraphicFramePr>
            <a:graphicFrameLocks noGrp="1"/>
          </p:cNvGraphicFramePr>
          <p:nvPr>
            <p:ph type="chart" sz="quarter" idx="13"/>
            <p:extLst>
              <p:ext uri="{D42A27DB-BD31-4B8C-83A1-F6EECF244321}">
                <p14:modId xmlns:p14="http://schemas.microsoft.com/office/powerpoint/2010/main" val="264481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E3D14A-3440-4D27-BBC6-6EAC3DABFF59}"/>
              </a:ext>
            </a:extLst>
          </p:cNvPr>
          <p:cNvSpPr>
            <a:spLocks noGrp="1"/>
          </p:cNvSpPr>
          <p:nvPr>
            <p:ph type="body" sz="quarter" idx="14"/>
          </p:nvPr>
        </p:nvSpPr>
        <p:spPr/>
        <p:txBody>
          <a:bodyPr/>
          <a:lstStyle/>
          <a:p>
            <a:r>
              <a:rPr lang="en-US"/>
              <a:t>01/01/2018 - 30/06/2018</a:t>
            </a:r>
          </a:p>
        </p:txBody>
      </p:sp>
      <p:sp>
        <p:nvSpPr>
          <p:cNvPr id="5" name="Footer Placeholder 4">
            <a:extLst>
              <a:ext uri="{FF2B5EF4-FFF2-40B4-BE49-F238E27FC236}">
                <a16:creationId xmlns:a16="http://schemas.microsoft.com/office/drawing/2014/main" id="{6A359C0A-BC35-4309-8DDF-CD2519DD05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58769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1624</Words>
  <Application>Microsoft Office PowerPoint</Application>
  <PresentationFormat>On-screen Show (4:3)</PresentationFormat>
  <Paragraphs>710</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SLTR</vt:lpstr>
      <vt:lpstr>FB Insights Fans Total (Bar Chart) | SLTR</vt:lpstr>
      <vt:lpstr>FB Fans Change (Bar Chart) | SLTR</vt:lpstr>
      <vt:lpstr>FB Reach (Bar Chart) | SLTR</vt:lpstr>
      <vt:lpstr>FB Total Interactions (Bar Chart) | SLTR</vt:lpstr>
      <vt:lpstr>FB Organic Vs Paid Reach (Bar Chart) | SLTR</vt:lpstr>
      <vt:lpstr>FB Post Reach (Bar Chart) | SLTR</vt:lpstr>
      <vt:lpstr>FB Own Posts Table with views | SLTR - 1 of 15</vt:lpstr>
      <vt:lpstr>FB Own Posts Table with views | SLTR - 2 of 15</vt:lpstr>
      <vt:lpstr>FB Own Posts Table with views | SLTR - 3 of 15</vt:lpstr>
      <vt:lpstr>FB Own Posts Table with views | SLTR - 4 of 15</vt:lpstr>
      <vt:lpstr>FB Own Posts Table with views | SLTR - 5 of 15</vt:lpstr>
      <vt:lpstr>FB Own Posts Table with views | SLTR - 6 of 15</vt:lpstr>
      <vt:lpstr>FB Own Posts Table with views | SLTR - 7 of 15</vt:lpstr>
      <vt:lpstr>FB Own Posts Table with views | SLTR - 8 of 15</vt:lpstr>
      <vt:lpstr>FB Own Posts Table with views | SLTR - 9 of 15</vt:lpstr>
      <vt:lpstr>FB Own Posts Table with views | SLTR - 10 of 15</vt:lpstr>
      <vt:lpstr>FB Own Posts Table with views | SLTR - 11 of 15</vt:lpstr>
      <vt:lpstr>FB Own Posts Table with views | SLTR - 12 of 15</vt:lpstr>
      <vt:lpstr>FB Own Posts Table with views | SLTR - 13 of 15</vt:lpstr>
      <vt:lpstr>FB Own Posts Table with views | SLTR - 14 of 15</vt:lpstr>
      <vt:lpstr>FB Own Posts Table with views | SLTR - 15 of 15</vt:lpstr>
      <vt:lpstr>IG Followers Total (Bar Chart) | SLTR</vt:lpstr>
      <vt:lpstr>IG Followers Change (Bar Chart) | SLTR</vt:lpstr>
      <vt:lpstr>Reach  | SLTR</vt:lpstr>
      <vt:lpstr>IG Total Interactions (Bar Chart) | shangrilamauritius</vt:lpstr>
      <vt:lpstr>Instagram Posts Table | SLTR - 1 of 4</vt:lpstr>
      <vt:lpstr>Instagram Posts Table | SLTR - 2 of 4</vt:lpstr>
      <vt:lpstr>Instagram Posts Table | SLTR - 3 of 4</vt:lpstr>
      <vt:lpstr>Instagram Posts Table | SLTR - 4 of 4</vt:lpstr>
      <vt:lpstr>TW Followers Total (Bar Chart) | SLTR</vt:lpstr>
      <vt:lpstr>TW Followers Change (Bar Chart) | SLTR</vt:lpstr>
      <vt:lpstr>TW Total Interactions (Bar Chart) | Shangri-La Mauritius</vt:lpstr>
      <vt:lpstr>Facebook Fans Total | SLTR</vt:lpstr>
      <vt:lpstr>Facebook Fans Total | SLTR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Administrator</dc:creator>
  <cp:lastModifiedBy>Administrator</cp:lastModifiedBy>
  <cp:revision>1</cp:revision>
  <dcterms:created xsi:type="dcterms:W3CDTF">2018-06-04T07:08:44Z</dcterms:created>
  <dcterms:modified xsi:type="dcterms:W3CDTF">2018-06-04T07:09:53Z</dcterms:modified>
</cp:coreProperties>
</file>