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4" r:id="rId38"/>
    <p:sldId id="295" r:id="rId39"/>
    <p:sldId id="296" r:id="rId40"/>
    <p:sldId id="297" r:id="rId41"/>
    <p:sldId id="298" r:id="rId42"/>
    <p:sldId id="299" r:id="rId43"/>
    <p:sldId id="300" r:id="rId44"/>
    <p:sldId id="301" r:id="rId45"/>
  </p:sldIdLst>
  <p:sldSz cx="9144000" cy="6858000" type="screen4x3"/>
  <p:notesSz cx="6858000" cy="9144000"/>
  <p:embeddedFontLst>
    <p:embeddedFont>
      <p:font typeface="Calibri" panose="020F0502020204030204" pitchFamily="34" charset="0"/>
      <p:regular r:id="rId46"/>
      <p:bold r:id="rId47"/>
      <p:italic r:id="rId48"/>
      <p:boldItalic r:id="rId4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2.fntdata"/><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Sheet1!$A$2:$A$6</c:f>
              <c:numCache>
                <c:formatCode>m/d/yyyy</c:formatCode>
                <c:ptCount val="5"/>
                <c:pt idx="0">
                  <c:v>43101</c:v>
                </c:pt>
                <c:pt idx="1">
                  <c:v>43102</c:v>
                </c:pt>
                <c:pt idx="2">
                  <c:v>43103</c:v>
                </c:pt>
                <c:pt idx="3">
                  <c:v>43104</c:v>
                </c:pt>
                <c:pt idx="4">
                  <c:v>43105</c:v>
                </c:pt>
              </c:numCache>
            </c:numRef>
          </c:cat>
          <c:val>
            <c:numRef>
              <c:f>Sheet1!$B$2:$B$6</c:f>
              <c:numCache>
                <c:formatCode>General</c:formatCode>
                <c:ptCount val="5"/>
                <c:pt idx="0">
                  <c:v>46831</c:v>
                </c:pt>
                <c:pt idx="1">
                  <c:v>48792</c:v>
                </c:pt>
                <c:pt idx="2">
                  <c:v>50659</c:v>
                </c:pt>
                <c:pt idx="3">
                  <c:v>51672</c:v>
                </c:pt>
              </c:numCache>
            </c:numRef>
          </c:val>
          <c:extLst>
            <c:ext xmlns:c16="http://schemas.microsoft.com/office/drawing/2014/chart" uri="{C3380CC4-5D6E-409C-BE32-E72D297353CC}">
              <c16:uniqueId val="{00000000-54CE-4AF1-8006-F46EAB5EFD42}"/>
            </c:ext>
          </c:extLst>
        </c:ser>
        <c:dLbls>
          <c:showLegendKey val="0"/>
          <c:showVal val="0"/>
          <c:showCatName val="0"/>
          <c:showSerName val="0"/>
          <c:showPercent val="0"/>
          <c:showBubbleSize val="0"/>
        </c:dLbls>
        <c:gapWidth val="182"/>
        <c:axId val="273070520"/>
        <c:axId val="272742264"/>
      </c:barChart>
      <c:dateAx>
        <c:axId val="27307052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742264"/>
        <c:crosses val="autoZero"/>
        <c:auto val="1"/>
        <c:lblOffset val="100"/>
        <c:baseTimeUnit val="days"/>
      </c:dateAx>
      <c:valAx>
        <c:axId val="27274226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070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Sheet1!$A$2:$A$6</c:f>
              <c:numCache>
                <c:formatCode>m/d/yyyy</c:formatCode>
                <c:ptCount val="5"/>
                <c:pt idx="0">
                  <c:v>43101</c:v>
                </c:pt>
                <c:pt idx="1">
                  <c:v>43102</c:v>
                </c:pt>
                <c:pt idx="2">
                  <c:v>43103</c:v>
                </c:pt>
                <c:pt idx="3">
                  <c:v>43104</c:v>
                </c:pt>
                <c:pt idx="4">
                  <c:v>43105</c:v>
                </c:pt>
              </c:numCache>
            </c:numRef>
          </c:cat>
          <c:val>
            <c:numRef>
              <c:f>Sheet1!$B$2:$B$6</c:f>
              <c:numCache>
                <c:formatCode>General</c:formatCode>
                <c:ptCount val="5"/>
                <c:pt idx="0">
                  <c:v>2489</c:v>
                </c:pt>
                <c:pt idx="1">
                  <c:v>1943</c:v>
                </c:pt>
                <c:pt idx="2">
                  <c:v>1812</c:v>
                </c:pt>
                <c:pt idx="3">
                  <c:v>1016</c:v>
                </c:pt>
                <c:pt idx="4">
                  <c:v>714</c:v>
                </c:pt>
              </c:numCache>
            </c:numRef>
          </c:val>
          <c:extLst>
            <c:ext xmlns:c16="http://schemas.microsoft.com/office/drawing/2014/chart" uri="{C3380CC4-5D6E-409C-BE32-E72D297353CC}">
              <c16:uniqueId val="{00000000-0045-4BD3-A187-20DBDA4E535C}"/>
            </c:ext>
          </c:extLst>
        </c:ser>
        <c:dLbls>
          <c:showLegendKey val="0"/>
          <c:showVal val="0"/>
          <c:showCatName val="0"/>
          <c:showSerName val="0"/>
          <c:showPercent val="0"/>
          <c:showBubbleSize val="0"/>
        </c:dLbls>
        <c:gapWidth val="182"/>
        <c:axId val="272802784"/>
        <c:axId val="272804096"/>
      </c:barChart>
      <c:dateAx>
        <c:axId val="272802784"/>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804096"/>
        <c:crosses val="autoZero"/>
        <c:auto val="1"/>
        <c:lblOffset val="100"/>
        <c:baseTimeUnit val="days"/>
      </c:dateAx>
      <c:valAx>
        <c:axId val="27280409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802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Sheet1!$A$2:$A$6</c:f>
              <c:numCache>
                <c:formatCode>m/d/yyyy</c:formatCode>
                <c:ptCount val="5"/>
                <c:pt idx="0">
                  <c:v>43101</c:v>
                </c:pt>
                <c:pt idx="1">
                  <c:v>43102</c:v>
                </c:pt>
                <c:pt idx="2">
                  <c:v>43103</c:v>
                </c:pt>
                <c:pt idx="3">
                  <c:v>43104</c:v>
                </c:pt>
                <c:pt idx="4">
                  <c:v>43105</c:v>
                </c:pt>
              </c:numCache>
            </c:numRef>
          </c:cat>
          <c:val>
            <c:numRef>
              <c:f>Sheet1!$B$2:$B$6</c:f>
              <c:numCache>
                <c:formatCode>General</c:formatCode>
                <c:ptCount val="5"/>
                <c:pt idx="0">
                  <c:v>527096</c:v>
                </c:pt>
                <c:pt idx="1">
                  <c:v>474517</c:v>
                </c:pt>
                <c:pt idx="2">
                  <c:v>554834</c:v>
                </c:pt>
                <c:pt idx="3">
                  <c:v>381764</c:v>
                </c:pt>
                <c:pt idx="4">
                  <c:v>234022</c:v>
                </c:pt>
              </c:numCache>
            </c:numRef>
          </c:val>
          <c:extLst>
            <c:ext xmlns:c16="http://schemas.microsoft.com/office/drawing/2014/chart" uri="{C3380CC4-5D6E-409C-BE32-E72D297353CC}">
              <c16:uniqueId val="{00000000-D7B2-4490-B25F-6594349E57C9}"/>
            </c:ext>
          </c:extLst>
        </c:ser>
        <c:dLbls>
          <c:showLegendKey val="0"/>
          <c:showVal val="0"/>
          <c:showCatName val="0"/>
          <c:showSerName val="0"/>
          <c:showPercent val="0"/>
          <c:showBubbleSize val="0"/>
        </c:dLbls>
        <c:gapWidth val="182"/>
        <c:axId val="341101104"/>
        <c:axId val="341100120"/>
      </c:barChart>
      <c:dateAx>
        <c:axId val="341101104"/>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100120"/>
        <c:crosses val="autoZero"/>
        <c:auto val="1"/>
        <c:lblOffset val="100"/>
        <c:baseTimeUnit val="days"/>
      </c:dateAx>
      <c:valAx>
        <c:axId val="34110012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101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Sheet1!$A$2:$A$6</c:f>
              <c:numCache>
                <c:formatCode>m/d/yyyy</c:formatCode>
                <c:ptCount val="5"/>
                <c:pt idx="0">
                  <c:v>43101</c:v>
                </c:pt>
                <c:pt idx="1">
                  <c:v>43102</c:v>
                </c:pt>
                <c:pt idx="2">
                  <c:v>43103</c:v>
                </c:pt>
                <c:pt idx="3">
                  <c:v>43104</c:v>
                </c:pt>
                <c:pt idx="4">
                  <c:v>43105</c:v>
                </c:pt>
              </c:numCache>
            </c:numRef>
          </c:cat>
          <c:val>
            <c:numRef>
              <c:f>Sheet1!$B$2:$B$6</c:f>
              <c:numCache>
                <c:formatCode>General</c:formatCode>
                <c:ptCount val="5"/>
                <c:pt idx="0">
                  <c:v>35498</c:v>
                </c:pt>
                <c:pt idx="1">
                  <c:v>110754</c:v>
                </c:pt>
                <c:pt idx="2">
                  <c:v>121422</c:v>
                </c:pt>
                <c:pt idx="3">
                  <c:v>32147</c:v>
                </c:pt>
                <c:pt idx="4">
                  <c:v>26444</c:v>
                </c:pt>
              </c:numCache>
            </c:numRef>
          </c:val>
          <c:extLst>
            <c:ext xmlns:c16="http://schemas.microsoft.com/office/drawing/2014/chart" uri="{C3380CC4-5D6E-409C-BE32-E72D297353CC}">
              <c16:uniqueId val="{00000000-2336-4FAF-8E8C-4CCAD1A1B55C}"/>
            </c:ext>
          </c:extLst>
        </c:ser>
        <c:dLbls>
          <c:showLegendKey val="0"/>
          <c:showVal val="0"/>
          <c:showCatName val="0"/>
          <c:showSerName val="0"/>
          <c:showPercent val="0"/>
          <c:showBubbleSize val="0"/>
        </c:dLbls>
        <c:gapWidth val="182"/>
        <c:axId val="170276984"/>
        <c:axId val="170276656"/>
      </c:barChart>
      <c:dateAx>
        <c:axId val="170276984"/>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0276656"/>
        <c:crosses val="autoZero"/>
        <c:auto val="1"/>
        <c:lblOffset val="100"/>
        <c:baseTimeUnit val="days"/>
      </c:dateAx>
      <c:valAx>
        <c:axId val="17027665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0276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Organic</c:v>
                </c:pt>
              </c:strCache>
            </c:strRef>
          </c:tx>
          <c:spPr>
            <a:solidFill>
              <a:schemeClr val="accent1"/>
            </a:solidFill>
            <a:ln>
              <a:noFill/>
            </a:ln>
            <a:effectLst/>
          </c:spPr>
          <c:invertIfNegative val="0"/>
          <c:cat>
            <c:numRef>
              <c:f>Sheet1!$A$2:$A$6</c:f>
              <c:numCache>
                <c:formatCode>m/d/yyyy</c:formatCode>
                <c:ptCount val="5"/>
                <c:pt idx="0">
                  <c:v>43101</c:v>
                </c:pt>
                <c:pt idx="1">
                  <c:v>43102</c:v>
                </c:pt>
                <c:pt idx="2">
                  <c:v>43103</c:v>
                </c:pt>
                <c:pt idx="3">
                  <c:v>43104</c:v>
                </c:pt>
                <c:pt idx="4">
                  <c:v>43105</c:v>
                </c:pt>
              </c:numCache>
            </c:numRef>
          </c:cat>
          <c:val>
            <c:numRef>
              <c:f>Sheet1!$B$2:$B$6</c:f>
              <c:numCache>
                <c:formatCode>General</c:formatCode>
                <c:ptCount val="5"/>
                <c:pt idx="0">
                  <c:v>21909</c:v>
                </c:pt>
                <c:pt idx="1">
                  <c:v>19343</c:v>
                </c:pt>
                <c:pt idx="2">
                  <c:v>17509</c:v>
                </c:pt>
                <c:pt idx="3">
                  <c:v>12288</c:v>
                </c:pt>
                <c:pt idx="4">
                  <c:v>14404</c:v>
                </c:pt>
              </c:numCache>
            </c:numRef>
          </c:val>
          <c:extLst>
            <c:ext xmlns:c16="http://schemas.microsoft.com/office/drawing/2014/chart" uri="{C3380CC4-5D6E-409C-BE32-E72D297353CC}">
              <c16:uniqueId val="{00000000-532A-4EEF-AC5F-004C564650E6}"/>
            </c:ext>
          </c:extLst>
        </c:ser>
        <c:ser>
          <c:idx val="1"/>
          <c:order val="1"/>
          <c:tx>
            <c:strRef>
              <c:f>Sheet1!$C$1</c:f>
              <c:strCache>
                <c:ptCount val="1"/>
                <c:pt idx="0">
                  <c:v>Paid</c:v>
                </c:pt>
              </c:strCache>
            </c:strRef>
          </c:tx>
          <c:spPr>
            <a:solidFill>
              <a:schemeClr val="accent2"/>
            </a:solidFill>
            <a:ln>
              <a:noFill/>
            </a:ln>
            <a:effectLst/>
          </c:spPr>
          <c:invertIfNegative val="0"/>
          <c:cat>
            <c:numRef>
              <c:f>Sheet1!$A$2:$A$6</c:f>
              <c:numCache>
                <c:formatCode>m/d/yyyy</c:formatCode>
                <c:ptCount val="5"/>
                <c:pt idx="0">
                  <c:v>43101</c:v>
                </c:pt>
                <c:pt idx="1">
                  <c:v>43102</c:v>
                </c:pt>
                <c:pt idx="2">
                  <c:v>43103</c:v>
                </c:pt>
                <c:pt idx="3">
                  <c:v>43104</c:v>
                </c:pt>
                <c:pt idx="4">
                  <c:v>43105</c:v>
                </c:pt>
              </c:numCache>
            </c:numRef>
          </c:cat>
          <c:val>
            <c:numRef>
              <c:f>Sheet1!$C$2:$C$6</c:f>
              <c:numCache>
                <c:formatCode>General</c:formatCode>
                <c:ptCount val="5"/>
                <c:pt idx="0">
                  <c:v>242306</c:v>
                </c:pt>
                <c:pt idx="1">
                  <c:v>269562</c:v>
                </c:pt>
                <c:pt idx="2">
                  <c:v>421411</c:v>
                </c:pt>
                <c:pt idx="3">
                  <c:v>207518</c:v>
                </c:pt>
                <c:pt idx="4">
                  <c:v>107602</c:v>
                </c:pt>
              </c:numCache>
            </c:numRef>
          </c:val>
          <c:extLst>
            <c:ext xmlns:c16="http://schemas.microsoft.com/office/drawing/2014/chart" uri="{C3380CC4-5D6E-409C-BE32-E72D297353CC}">
              <c16:uniqueId val="{00000001-532A-4EEF-AC5F-004C564650E6}"/>
            </c:ext>
          </c:extLst>
        </c:ser>
        <c:dLbls>
          <c:showLegendKey val="0"/>
          <c:showVal val="0"/>
          <c:showCatName val="0"/>
          <c:showSerName val="0"/>
          <c:showPercent val="0"/>
          <c:showBubbleSize val="0"/>
        </c:dLbls>
        <c:gapWidth val="182"/>
        <c:axId val="342545544"/>
        <c:axId val="342546200"/>
      </c:barChart>
      <c:dateAx>
        <c:axId val="342545544"/>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546200"/>
        <c:crosses val="autoZero"/>
        <c:auto val="1"/>
        <c:lblOffset val="100"/>
        <c:baseTimeUnit val="days"/>
      </c:dateAx>
      <c:valAx>
        <c:axId val="34254620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545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Sheet1!$A$2:$A$6</c:f>
              <c:numCache>
                <c:formatCode>m/d/yyyy</c:formatCode>
                <c:ptCount val="5"/>
                <c:pt idx="0">
                  <c:v>43101</c:v>
                </c:pt>
                <c:pt idx="1">
                  <c:v>43102</c:v>
                </c:pt>
                <c:pt idx="2">
                  <c:v>43103</c:v>
                </c:pt>
                <c:pt idx="3">
                  <c:v>43104</c:v>
                </c:pt>
                <c:pt idx="4">
                  <c:v>43105</c:v>
                </c:pt>
              </c:numCache>
            </c:numRef>
          </c:cat>
          <c:val>
            <c:numRef>
              <c:f>Sheet1!$B$2:$B$6</c:f>
              <c:numCache>
                <c:formatCode>General</c:formatCode>
                <c:ptCount val="5"/>
                <c:pt idx="0">
                  <c:v>266743</c:v>
                </c:pt>
                <c:pt idx="1">
                  <c:v>309482</c:v>
                </c:pt>
                <c:pt idx="2">
                  <c:v>464955</c:v>
                </c:pt>
                <c:pt idx="3">
                  <c:v>251158</c:v>
                </c:pt>
                <c:pt idx="4">
                  <c:v>127857</c:v>
                </c:pt>
              </c:numCache>
            </c:numRef>
          </c:val>
          <c:extLst>
            <c:ext xmlns:c16="http://schemas.microsoft.com/office/drawing/2014/chart" uri="{C3380CC4-5D6E-409C-BE32-E72D297353CC}">
              <c16:uniqueId val="{00000000-5D54-4366-8AC9-CAD70C6AA02D}"/>
            </c:ext>
          </c:extLst>
        </c:ser>
        <c:dLbls>
          <c:showLegendKey val="0"/>
          <c:showVal val="0"/>
          <c:showCatName val="0"/>
          <c:showSerName val="0"/>
          <c:showPercent val="0"/>
          <c:showBubbleSize val="0"/>
        </c:dLbls>
        <c:gapWidth val="182"/>
        <c:axId val="343414160"/>
        <c:axId val="343413176"/>
      </c:barChart>
      <c:dateAx>
        <c:axId val="34341416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413176"/>
        <c:crosses val="autoZero"/>
        <c:auto val="1"/>
        <c:lblOffset val="100"/>
        <c:baseTimeUnit val="days"/>
      </c:dateAx>
      <c:valAx>
        <c:axId val="34341317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414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shangrilamauritius</c:v>
                </c:pt>
              </c:strCache>
            </c:strRef>
          </c:tx>
          <c:spPr>
            <a:solidFill>
              <a:schemeClr val="accent1"/>
            </a:solidFill>
            <a:ln>
              <a:noFill/>
            </a:ln>
            <a:effectLst/>
          </c:spPr>
          <c:invertIfNegative val="0"/>
          <c:cat>
            <c:numRef>
              <c:f>Sheet1!$A$2:$A$6</c:f>
              <c:numCache>
                <c:formatCode>m/d/yyyy</c:formatCode>
                <c:ptCount val="5"/>
                <c:pt idx="0">
                  <c:v>43101</c:v>
                </c:pt>
                <c:pt idx="1">
                  <c:v>43102</c:v>
                </c:pt>
                <c:pt idx="2">
                  <c:v>43103</c:v>
                </c:pt>
                <c:pt idx="3">
                  <c:v>43104</c:v>
                </c:pt>
                <c:pt idx="4">
                  <c:v>43105</c:v>
                </c:pt>
              </c:numCache>
            </c:numRef>
          </c:cat>
          <c:val>
            <c:numRef>
              <c:f>Sheet1!$B$2:$B$6</c:f>
              <c:numCache>
                <c:formatCode>General</c:formatCode>
                <c:ptCount val="5"/>
                <c:pt idx="0">
                  <c:v>45124</c:v>
                </c:pt>
                <c:pt idx="1">
                  <c:v>45697</c:v>
                </c:pt>
                <c:pt idx="2">
                  <c:v>46370</c:v>
                </c:pt>
                <c:pt idx="3">
                  <c:v>47111</c:v>
                </c:pt>
                <c:pt idx="4">
                  <c:v>48545</c:v>
                </c:pt>
              </c:numCache>
            </c:numRef>
          </c:val>
          <c:extLst>
            <c:ext xmlns:c16="http://schemas.microsoft.com/office/drawing/2014/chart" uri="{C3380CC4-5D6E-409C-BE32-E72D297353CC}">
              <c16:uniqueId val="{00000000-FB73-44AB-9C2F-E6E73D8FE840}"/>
            </c:ext>
          </c:extLst>
        </c:ser>
        <c:dLbls>
          <c:showLegendKey val="0"/>
          <c:showVal val="0"/>
          <c:showCatName val="0"/>
          <c:showSerName val="0"/>
          <c:showPercent val="0"/>
          <c:showBubbleSize val="0"/>
        </c:dLbls>
        <c:gapWidth val="182"/>
        <c:axId val="488772824"/>
        <c:axId val="488769216"/>
      </c:barChart>
      <c:dateAx>
        <c:axId val="488772824"/>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769216"/>
        <c:crosses val="autoZero"/>
        <c:auto val="1"/>
        <c:lblOffset val="100"/>
        <c:baseTimeUnit val="days"/>
      </c:dateAx>
      <c:valAx>
        <c:axId val="48876921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772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shangrilamauritius</c:v>
                </c:pt>
              </c:strCache>
            </c:strRef>
          </c:tx>
          <c:spPr>
            <a:solidFill>
              <a:schemeClr val="accent1"/>
            </a:solidFill>
            <a:ln>
              <a:noFill/>
            </a:ln>
            <a:effectLst/>
          </c:spPr>
          <c:invertIfNegative val="0"/>
          <c:cat>
            <c:numRef>
              <c:f>Sheet1!$A$2:$A$6</c:f>
              <c:numCache>
                <c:formatCode>m/d/yyyy</c:formatCode>
                <c:ptCount val="5"/>
                <c:pt idx="0">
                  <c:v>43101</c:v>
                </c:pt>
                <c:pt idx="1">
                  <c:v>43102</c:v>
                </c:pt>
                <c:pt idx="2">
                  <c:v>43103</c:v>
                </c:pt>
                <c:pt idx="3">
                  <c:v>43104</c:v>
                </c:pt>
                <c:pt idx="4">
                  <c:v>43105</c:v>
                </c:pt>
              </c:numCache>
            </c:numRef>
          </c:cat>
          <c:val>
            <c:numRef>
              <c:f>Sheet1!$B$2:$B$6</c:f>
              <c:numCache>
                <c:formatCode>General</c:formatCode>
                <c:ptCount val="5"/>
                <c:pt idx="0">
                  <c:v>571</c:v>
                </c:pt>
                <c:pt idx="1">
                  <c:v>573</c:v>
                </c:pt>
                <c:pt idx="2">
                  <c:v>673</c:v>
                </c:pt>
                <c:pt idx="3">
                  <c:v>741</c:v>
                </c:pt>
                <c:pt idx="4">
                  <c:v>1434</c:v>
                </c:pt>
              </c:numCache>
            </c:numRef>
          </c:val>
          <c:extLst>
            <c:ext xmlns:c16="http://schemas.microsoft.com/office/drawing/2014/chart" uri="{C3380CC4-5D6E-409C-BE32-E72D297353CC}">
              <c16:uniqueId val="{00000000-ABC5-482E-81B2-EC0AFC0B5C2B}"/>
            </c:ext>
          </c:extLst>
        </c:ser>
        <c:dLbls>
          <c:showLegendKey val="0"/>
          <c:showVal val="0"/>
          <c:showCatName val="0"/>
          <c:showSerName val="0"/>
          <c:showPercent val="0"/>
          <c:showBubbleSize val="0"/>
        </c:dLbls>
        <c:gapWidth val="182"/>
        <c:axId val="481807456"/>
        <c:axId val="481802536"/>
      </c:barChart>
      <c:dateAx>
        <c:axId val="481807456"/>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802536"/>
        <c:crosses val="autoZero"/>
        <c:auto val="1"/>
        <c:lblOffset val="100"/>
        <c:baseTimeUnit val="days"/>
      </c:dateAx>
      <c:valAx>
        <c:axId val="48180253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807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shangrilamauritius</c:v>
                </c:pt>
              </c:strCache>
            </c:strRef>
          </c:tx>
          <c:spPr>
            <a:solidFill>
              <a:schemeClr val="accent1"/>
            </a:solidFill>
            <a:ln>
              <a:noFill/>
            </a:ln>
            <a:effectLst/>
          </c:spPr>
          <c:invertIfNegative val="0"/>
          <c:cat>
            <c:numRef>
              <c:f>Sheet1!$A$2:$A$5</c:f>
              <c:numCache>
                <c:formatCode>m/d/yyyy</c:formatCode>
                <c:ptCount val="4"/>
                <c:pt idx="0">
                  <c:v>43101</c:v>
                </c:pt>
                <c:pt idx="1">
                  <c:v>43102</c:v>
                </c:pt>
                <c:pt idx="2">
                  <c:v>43103</c:v>
                </c:pt>
                <c:pt idx="3">
                  <c:v>43104</c:v>
                </c:pt>
              </c:numCache>
            </c:numRef>
          </c:cat>
          <c:val>
            <c:numRef>
              <c:f>Sheet1!$B$2:$B$5</c:f>
              <c:numCache>
                <c:formatCode>General</c:formatCode>
                <c:ptCount val="4"/>
                <c:pt idx="0">
                  <c:v>48572</c:v>
                </c:pt>
                <c:pt idx="1">
                  <c:v>42449</c:v>
                </c:pt>
                <c:pt idx="2">
                  <c:v>40503</c:v>
                </c:pt>
                <c:pt idx="3">
                  <c:v>48604</c:v>
                </c:pt>
              </c:numCache>
            </c:numRef>
          </c:val>
          <c:extLst>
            <c:ext xmlns:c16="http://schemas.microsoft.com/office/drawing/2014/chart" uri="{C3380CC4-5D6E-409C-BE32-E72D297353CC}">
              <c16:uniqueId val="{00000000-7480-415A-858A-85CF2A188407}"/>
            </c:ext>
          </c:extLst>
        </c:ser>
        <c:dLbls>
          <c:showLegendKey val="0"/>
          <c:showVal val="0"/>
          <c:showCatName val="0"/>
          <c:showSerName val="0"/>
          <c:showPercent val="0"/>
          <c:showBubbleSize val="0"/>
        </c:dLbls>
        <c:gapWidth val="182"/>
        <c:axId val="481804176"/>
        <c:axId val="481804504"/>
      </c:barChart>
      <c:dateAx>
        <c:axId val="481804176"/>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804504"/>
        <c:crosses val="autoZero"/>
        <c:auto val="1"/>
        <c:lblOffset val="100"/>
        <c:baseTimeUnit val="days"/>
      </c:dateAx>
      <c:valAx>
        <c:axId val="48180450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804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Sheet1!$A$2:$A$6</c:f>
              <c:numCache>
                <c:formatCode>m/d/yyyy</c:formatCode>
                <c:ptCount val="5"/>
                <c:pt idx="0">
                  <c:v>43101</c:v>
                </c:pt>
                <c:pt idx="1">
                  <c:v>43102</c:v>
                </c:pt>
                <c:pt idx="2">
                  <c:v>43103</c:v>
                </c:pt>
                <c:pt idx="3">
                  <c:v>43104</c:v>
                </c:pt>
                <c:pt idx="4">
                  <c:v>43105</c:v>
                </c:pt>
              </c:numCache>
            </c:num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D46A-4541-9CED-F72083C13180}"/>
            </c:ext>
          </c:extLst>
        </c:ser>
        <c:ser>
          <c:idx val="1"/>
          <c:order val="1"/>
          <c:tx>
            <c:strRef>
              <c:f>Sheet1!$C$1</c:f>
              <c:strCache>
                <c:ptCount val="1"/>
                <c:pt idx="0">
                  <c:v>Twitter</c:v>
                </c:pt>
              </c:strCache>
            </c:strRef>
          </c:tx>
          <c:spPr>
            <a:solidFill>
              <a:schemeClr val="accent2"/>
            </a:solidFill>
            <a:ln>
              <a:noFill/>
            </a:ln>
            <a:effectLst/>
          </c:spPr>
          <c:invertIfNegative val="0"/>
          <c:cat>
            <c:numRef>
              <c:f>Sheet1!$A$2:$A$6</c:f>
              <c:numCache>
                <c:formatCode>m/d/yyyy</c:formatCode>
                <c:ptCount val="5"/>
                <c:pt idx="0">
                  <c:v>43101</c:v>
                </c:pt>
                <c:pt idx="1">
                  <c:v>43102</c:v>
                </c:pt>
                <c:pt idx="2">
                  <c:v>43103</c:v>
                </c:pt>
                <c:pt idx="3">
                  <c:v>43104</c:v>
                </c:pt>
                <c:pt idx="4">
                  <c:v>43105</c:v>
                </c:pt>
              </c:numCache>
            </c:numRef>
          </c:cat>
          <c:val>
            <c:numRef>
              <c:f>Sheet1!$C$2:$C$6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D46A-4541-9CED-F72083C13180}"/>
            </c:ext>
          </c:extLst>
        </c:ser>
        <c:ser>
          <c:idx val="2"/>
          <c:order val="2"/>
          <c:tx>
            <c:strRef>
              <c:f>Sheet1!$D$1</c:f>
              <c:strCache>
                <c:ptCount val="1"/>
                <c:pt idx="0">
                  <c:v>YouTube</c:v>
                </c:pt>
              </c:strCache>
            </c:strRef>
          </c:tx>
          <c:spPr>
            <a:solidFill>
              <a:schemeClr val="accent3"/>
            </a:solidFill>
            <a:ln>
              <a:noFill/>
            </a:ln>
            <a:effectLst/>
          </c:spPr>
          <c:invertIfNegative val="0"/>
          <c:cat>
            <c:numRef>
              <c:f>Sheet1!$A$2:$A$6</c:f>
              <c:numCache>
                <c:formatCode>m/d/yyyy</c:formatCode>
                <c:ptCount val="5"/>
                <c:pt idx="0">
                  <c:v>43101</c:v>
                </c:pt>
                <c:pt idx="1">
                  <c:v>43102</c:v>
                </c:pt>
                <c:pt idx="2">
                  <c:v>43103</c:v>
                </c:pt>
                <c:pt idx="3">
                  <c:v>43104</c:v>
                </c:pt>
                <c:pt idx="4">
                  <c:v>43105</c:v>
                </c:pt>
              </c:numCache>
            </c:numRef>
          </c:cat>
          <c:val>
            <c:numRef>
              <c:f>Sheet1!$D$2:$D$6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2-D46A-4541-9CED-F72083C13180}"/>
            </c:ext>
          </c:extLst>
        </c:ser>
        <c:ser>
          <c:idx val="3"/>
          <c:order val="3"/>
          <c:tx>
            <c:strRef>
              <c:f>Sheet1!$E$1</c:f>
              <c:strCache>
                <c:ptCount val="1"/>
                <c:pt idx="0">
                  <c:v>Google+</c:v>
                </c:pt>
              </c:strCache>
            </c:strRef>
          </c:tx>
          <c:spPr>
            <a:solidFill>
              <a:schemeClr val="accent4"/>
            </a:solidFill>
            <a:ln>
              <a:noFill/>
            </a:ln>
            <a:effectLst/>
          </c:spPr>
          <c:invertIfNegative val="0"/>
          <c:cat>
            <c:numRef>
              <c:f>Sheet1!$A$2:$A$6</c:f>
              <c:numCache>
                <c:formatCode>m/d/yyyy</c:formatCode>
                <c:ptCount val="5"/>
                <c:pt idx="0">
                  <c:v>43101</c:v>
                </c:pt>
                <c:pt idx="1">
                  <c:v>43102</c:v>
                </c:pt>
                <c:pt idx="2">
                  <c:v>43103</c:v>
                </c:pt>
                <c:pt idx="3">
                  <c:v>43104</c:v>
                </c:pt>
                <c:pt idx="4">
                  <c:v>43105</c:v>
                </c:pt>
              </c:numCache>
            </c:numRef>
          </c:cat>
          <c:val>
            <c:numRef>
              <c:f>Sheet1!$E$2:$E$6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3-D46A-4541-9CED-F72083C13180}"/>
            </c:ext>
          </c:extLst>
        </c:ser>
        <c:ser>
          <c:idx val="4"/>
          <c:order val="4"/>
          <c:tx>
            <c:strRef>
              <c:f>Sheet1!$F$1</c:f>
              <c:strCache>
                <c:ptCount val="1"/>
                <c:pt idx="0">
                  <c:v>LinkedIn</c:v>
                </c:pt>
              </c:strCache>
            </c:strRef>
          </c:tx>
          <c:spPr>
            <a:solidFill>
              <a:schemeClr val="accent5"/>
            </a:solidFill>
            <a:ln>
              <a:noFill/>
            </a:ln>
            <a:effectLst/>
          </c:spPr>
          <c:invertIfNegative val="0"/>
          <c:cat>
            <c:numRef>
              <c:f>Sheet1!$A$2:$A$6</c:f>
              <c:numCache>
                <c:formatCode>m/d/yyyy</c:formatCode>
                <c:ptCount val="5"/>
                <c:pt idx="0">
                  <c:v>43101</c:v>
                </c:pt>
                <c:pt idx="1">
                  <c:v>43102</c:v>
                </c:pt>
                <c:pt idx="2">
                  <c:v>43103</c:v>
                </c:pt>
                <c:pt idx="3">
                  <c:v>43104</c:v>
                </c:pt>
                <c:pt idx="4">
                  <c:v>43105</c:v>
                </c:pt>
              </c:numCache>
            </c:numRef>
          </c:cat>
          <c:val>
            <c:numRef>
              <c:f>Sheet1!$F$2:$F$6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4-D46A-4541-9CED-F72083C13180}"/>
            </c:ext>
          </c:extLst>
        </c:ser>
        <c:ser>
          <c:idx val="5"/>
          <c:order val="5"/>
          <c:tx>
            <c:strRef>
              <c:f>Sheet1!$G$1</c:f>
              <c:strCache>
                <c:ptCount val="1"/>
                <c:pt idx="0">
                  <c:v>Instagram</c:v>
                </c:pt>
              </c:strCache>
            </c:strRef>
          </c:tx>
          <c:spPr>
            <a:solidFill>
              <a:schemeClr val="accent6"/>
            </a:solidFill>
            <a:ln>
              <a:noFill/>
            </a:ln>
            <a:effectLst/>
          </c:spPr>
          <c:invertIfNegative val="0"/>
          <c:cat>
            <c:numRef>
              <c:f>Sheet1!$A$2:$A$6</c:f>
              <c:numCache>
                <c:formatCode>m/d/yyyy</c:formatCode>
                <c:ptCount val="5"/>
                <c:pt idx="0">
                  <c:v>43101</c:v>
                </c:pt>
                <c:pt idx="1">
                  <c:v>43102</c:v>
                </c:pt>
                <c:pt idx="2">
                  <c:v>43103</c:v>
                </c:pt>
                <c:pt idx="3">
                  <c:v>43104</c:v>
                </c:pt>
                <c:pt idx="4">
                  <c:v>43105</c:v>
                </c:pt>
              </c:numCache>
            </c:numRef>
          </c:cat>
          <c:val>
            <c:numRef>
              <c:f>Sheet1!$G$2:$G$6</c:f>
              <c:numCache>
                <c:formatCode>General</c:formatCode>
                <c:ptCount val="5"/>
                <c:pt idx="0">
                  <c:v>33974</c:v>
                </c:pt>
                <c:pt idx="1">
                  <c:v>28376</c:v>
                </c:pt>
                <c:pt idx="2">
                  <c:v>32328</c:v>
                </c:pt>
                <c:pt idx="3">
                  <c:v>27581</c:v>
                </c:pt>
                <c:pt idx="4">
                  <c:v>23658</c:v>
                </c:pt>
              </c:numCache>
            </c:numRef>
          </c:val>
          <c:extLst>
            <c:ext xmlns:c16="http://schemas.microsoft.com/office/drawing/2014/chart" uri="{C3380CC4-5D6E-409C-BE32-E72D297353CC}">
              <c16:uniqueId val="{00000005-D46A-4541-9CED-F72083C13180}"/>
            </c:ext>
          </c:extLst>
        </c:ser>
        <c:dLbls>
          <c:showLegendKey val="0"/>
          <c:showVal val="0"/>
          <c:showCatName val="0"/>
          <c:showSerName val="0"/>
          <c:showPercent val="0"/>
          <c:showBubbleSize val="0"/>
        </c:dLbls>
        <c:gapWidth val="182"/>
        <c:axId val="273070192"/>
        <c:axId val="273071176"/>
      </c:barChart>
      <c:dateAx>
        <c:axId val="273070192"/>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071176"/>
        <c:crosses val="autoZero"/>
        <c:auto val="1"/>
        <c:lblOffset val="100"/>
        <c:baseTimeUnit val="days"/>
      </c:dateAx>
      <c:valAx>
        <c:axId val="27307117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070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c:v>
                </c:pt>
              </c:strCache>
            </c:strRef>
          </c:tx>
          <c:spPr>
            <a:solidFill>
              <a:schemeClr val="accent1"/>
            </a:solidFill>
            <a:ln>
              <a:noFill/>
            </a:ln>
            <a:effectLst/>
          </c:spPr>
          <c:invertIfNegative val="0"/>
          <c:cat>
            <c:numRef>
              <c:f>Sheet1!$A$2:$A$6</c:f>
              <c:numCache>
                <c:formatCode>m/d/yyyy</c:formatCode>
                <c:ptCount val="5"/>
                <c:pt idx="0">
                  <c:v>43101</c:v>
                </c:pt>
                <c:pt idx="1">
                  <c:v>43102</c:v>
                </c:pt>
                <c:pt idx="2">
                  <c:v>43103</c:v>
                </c:pt>
                <c:pt idx="3">
                  <c:v>43104</c:v>
                </c:pt>
                <c:pt idx="4">
                  <c:v>43105</c:v>
                </c:pt>
              </c:numCache>
            </c:numRef>
          </c:cat>
          <c:val>
            <c:numRef>
              <c:f>Sheet1!$B$2:$B$6</c:f>
              <c:numCache>
                <c:formatCode>General</c:formatCode>
                <c:ptCount val="5"/>
                <c:pt idx="0">
                  <c:v>2494</c:v>
                </c:pt>
                <c:pt idx="1">
                  <c:v>2509</c:v>
                </c:pt>
                <c:pt idx="2">
                  <c:v>2544</c:v>
                </c:pt>
                <c:pt idx="3">
                  <c:v>2588</c:v>
                </c:pt>
                <c:pt idx="4">
                  <c:v>2595</c:v>
                </c:pt>
              </c:numCache>
            </c:numRef>
          </c:val>
          <c:extLst>
            <c:ext xmlns:c16="http://schemas.microsoft.com/office/drawing/2014/chart" uri="{C3380CC4-5D6E-409C-BE32-E72D297353CC}">
              <c16:uniqueId val="{00000000-2354-4BF3-AB37-BE328379C071}"/>
            </c:ext>
          </c:extLst>
        </c:ser>
        <c:dLbls>
          <c:showLegendKey val="0"/>
          <c:showVal val="0"/>
          <c:showCatName val="0"/>
          <c:showSerName val="0"/>
          <c:showPercent val="0"/>
          <c:showBubbleSize val="0"/>
        </c:dLbls>
        <c:gapWidth val="182"/>
        <c:axId val="522911832"/>
        <c:axId val="522912160"/>
      </c:barChart>
      <c:dateAx>
        <c:axId val="522911832"/>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912160"/>
        <c:crosses val="autoZero"/>
        <c:auto val="1"/>
        <c:lblOffset val="100"/>
        <c:baseTimeUnit val="days"/>
      </c:dateAx>
      <c:valAx>
        <c:axId val="52291216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911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c:v>
                </c:pt>
              </c:strCache>
            </c:strRef>
          </c:tx>
          <c:spPr>
            <a:solidFill>
              <a:schemeClr val="accent1"/>
            </a:solidFill>
            <a:ln>
              <a:noFill/>
            </a:ln>
            <a:effectLst/>
          </c:spPr>
          <c:invertIfNegative val="0"/>
          <c:cat>
            <c:numRef>
              <c:f>Sheet1!$A$2:$A$6</c:f>
              <c:numCache>
                <c:formatCode>m/d/yyyy</c:formatCode>
                <c:ptCount val="5"/>
                <c:pt idx="0">
                  <c:v>43101</c:v>
                </c:pt>
                <c:pt idx="1">
                  <c:v>43102</c:v>
                </c:pt>
                <c:pt idx="2">
                  <c:v>43103</c:v>
                </c:pt>
                <c:pt idx="3">
                  <c:v>43104</c:v>
                </c:pt>
                <c:pt idx="4">
                  <c:v>43105</c:v>
                </c:pt>
              </c:numCache>
            </c:numRef>
          </c:cat>
          <c:val>
            <c:numRef>
              <c:f>Sheet1!$B$2:$B$6</c:f>
              <c:numCache>
                <c:formatCode>General</c:formatCode>
                <c:ptCount val="5"/>
                <c:pt idx="0">
                  <c:v>44</c:v>
                </c:pt>
                <c:pt idx="1">
                  <c:v>15</c:v>
                </c:pt>
                <c:pt idx="2">
                  <c:v>35</c:v>
                </c:pt>
                <c:pt idx="3">
                  <c:v>44</c:v>
                </c:pt>
                <c:pt idx="4">
                  <c:v>7</c:v>
                </c:pt>
              </c:numCache>
            </c:numRef>
          </c:val>
          <c:extLst>
            <c:ext xmlns:c16="http://schemas.microsoft.com/office/drawing/2014/chart" uri="{C3380CC4-5D6E-409C-BE32-E72D297353CC}">
              <c16:uniqueId val="{00000000-04AB-4378-B262-DCB444C1F65B}"/>
            </c:ext>
          </c:extLst>
        </c:ser>
        <c:dLbls>
          <c:showLegendKey val="0"/>
          <c:showVal val="0"/>
          <c:showCatName val="0"/>
          <c:showSerName val="0"/>
          <c:showPercent val="0"/>
          <c:showBubbleSize val="0"/>
        </c:dLbls>
        <c:gapWidth val="182"/>
        <c:axId val="522913144"/>
        <c:axId val="522916424"/>
      </c:barChart>
      <c:dateAx>
        <c:axId val="522913144"/>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916424"/>
        <c:crosses val="autoZero"/>
        <c:auto val="1"/>
        <c:lblOffset val="100"/>
        <c:baseTimeUnit val="days"/>
      </c:dateAx>
      <c:valAx>
        <c:axId val="52291642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913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Sheet1!$A$2:$A$6</c:f>
              <c:numCache>
                <c:formatCode>m/d/yyyy</c:formatCode>
                <c:ptCount val="5"/>
                <c:pt idx="0">
                  <c:v>43101</c:v>
                </c:pt>
                <c:pt idx="1">
                  <c:v>43102</c:v>
                </c:pt>
                <c:pt idx="2">
                  <c:v>43103</c:v>
                </c:pt>
                <c:pt idx="3">
                  <c:v>43104</c:v>
                </c:pt>
                <c:pt idx="4">
                  <c:v>43105</c:v>
                </c:pt>
              </c:numCache>
            </c:num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A4EB-4E2B-ADD7-93BE46C5CAD8}"/>
            </c:ext>
          </c:extLst>
        </c:ser>
        <c:ser>
          <c:idx val="1"/>
          <c:order val="1"/>
          <c:tx>
            <c:strRef>
              <c:f>Sheet1!$C$1</c:f>
              <c:strCache>
                <c:ptCount val="1"/>
                <c:pt idx="0">
                  <c:v>Twitter</c:v>
                </c:pt>
              </c:strCache>
            </c:strRef>
          </c:tx>
          <c:spPr>
            <a:solidFill>
              <a:schemeClr val="accent2"/>
            </a:solidFill>
            <a:ln>
              <a:noFill/>
            </a:ln>
            <a:effectLst/>
          </c:spPr>
          <c:invertIfNegative val="0"/>
          <c:cat>
            <c:numRef>
              <c:f>Sheet1!$A$2:$A$6</c:f>
              <c:numCache>
                <c:formatCode>m/d/yyyy</c:formatCode>
                <c:ptCount val="5"/>
                <c:pt idx="0">
                  <c:v>43101</c:v>
                </c:pt>
                <c:pt idx="1">
                  <c:v>43102</c:v>
                </c:pt>
                <c:pt idx="2">
                  <c:v>43103</c:v>
                </c:pt>
                <c:pt idx="3">
                  <c:v>43104</c:v>
                </c:pt>
                <c:pt idx="4">
                  <c:v>43105</c:v>
                </c:pt>
              </c:numCache>
            </c:numRef>
          </c:cat>
          <c:val>
            <c:numRef>
              <c:f>Sheet1!$C$2:$C$6</c:f>
              <c:numCache>
                <c:formatCode>General</c:formatCode>
                <c:ptCount val="5"/>
                <c:pt idx="0">
                  <c:v>244</c:v>
                </c:pt>
                <c:pt idx="1">
                  <c:v>207</c:v>
                </c:pt>
                <c:pt idx="2">
                  <c:v>224</c:v>
                </c:pt>
                <c:pt idx="3">
                  <c:v>278</c:v>
                </c:pt>
                <c:pt idx="4">
                  <c:v>170</c:v>
                </c:pt>
              </c:numCache>
            </c:numRef>
          </c:val>
          <c:extLst>
            <c:ext xmlns:c16="http://schemas.microsoft.com/office/drawing/2014/chart" uri="{C3380CC4-5D6E-409C-BE32-E72D297353CC}">
              <c16:uniqueId val="{00000001-A4EB-4E2B-ADD7-93BE46C5CAD8}"/>
            </c:ext>
          </c:extLst>
        </c:ser>
        <c:ser>
          <c:idx val="2"/>
          <c:order val="2"/>
          <c:tx>
            <c:strRef>
              <c:f>Sheet1!$D$1</c:f>
              <c:strCache>
                <c:ptCount val="1"/>
                <c:pt idx="0">
                  <c:v>YouTube</c:v>
                </c:pt>
              </c:strCache>
            </c:strRef>
          </c:tx>
          <c:spPr>
            <a:solidFill>
              <a:schemeClr val="accent3"/>
            </a:solidFill>
            <a:ln>
              <a:noFill/>
            </a:ln>
            <a:effectLst/>
          </c:spPr>
          <c:invertIfNegative val="0"/>
          <c:cat>
            <c:numRef>
              <c:f>Sheet1!$A$2:$A$6</c:f>
              <c:numCache>
                <c:formatCode>m/d/yyyy</c:formatCode>
                <c:ptCount val="5"/>
                <c:pt idx="0">
                  <c:v>43101</c:v>
                </c:pt>
                <c:pt idx="1">
                  <c:v>43102</c:v>
                </c:pt>
                <c:pt idx="2">
                  <c:v>43103</c:v>
                </c:pt>
                <c:pt idx="3">
                  <c:v>43104</c:v>
                </c:pt>
                <c:pt idx="4">
                  <c:v>43105</c:v>
                </c:pt>
              </c:numCache>
            </c:numRef>
          </c:cat>
          <c:val>
            <c:numRef>
              <c:f>Sheet1!$D$2:$D$6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2-A4EB-4E2B-ADD7-93BE46C5CAD8}"/>
            </c:ext>
          </c:extLst>
        </c:ser>
        <c:ser>
          <c:idx val="3"/>
          <c:order val="3"/>
          <c:tx>
            <c:strRef>
              <c:f>Sheet1!$E$1</c:f>
              <c:strCache>
                <c:ptCount val="1"/>
                <c:pt idx="0">
                  <c:v>Google+</c:v>
                </c:pt>
              </c:strCache>
            </c:strRef>
          </c:tx>
          <c:spPr>
            <a:solidFill>
              <a:schemeClr val="accent4"/>
            </a:solidFill>
            <a:ln>
              <a:noFill/>
            </a:ln>
            <a:effectLst/>
          </c:spPr>
          <c:invertIfNegative val="0"/>
          <c:cat>
            <c:numRef>
              <c:f>Sheet1!$A$2:$A$6</c:f>
              <c:numCache>
                <c:formatCode>m/d/yyyy</c:formatCode>
                <c:ptCount val="5"/>
                <c:pt idx="0">
                  <c:v>43101</c:v>
                </c:pt>
                <c:pt idx="1">
                  <c:v>43102</c:v>
                </c:pt>
                <c:pt idx="2">
                  <c:v>43103</c:v>
                </c:pt>
                <c:pt idx="3">
                  <c:v>43104</c:v>
                </c:pt>
                <c:pt idx="4">
                  <c:v>43105</c:v>
                </c:pt>
              </c:numCache>
            </c:numRef>
          </c:cat>
          <c:val>
            <c:numRef>
              <c:f>Sheet1!$E$2:$E$6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3-A4EB-4E2B-ADD7-93BE46C5CAD8}"/>
            </c:ext>
          </c:extLst>
        </c:ser>
        <c:ser>
          <c:idx val="4"/>
          <c:order val="4"/>
          <c:tx>
            <c:strRef>
              <c:f>Sheet1!$F$1</c:f>
              <c:strCache>
                <c:ptCount val="1"/>
                <c:pt idx="0">
                  <c:v>LinkedIn</c:v>
                </c:pt>
              </c:strCache>
            </c:strRef>
          </c:tx>
          <c:spPr>
            <a:solidFill>
              <a:schemeClr val="accent5"/>
            </a:solidFill>
            <a:ln>
              <a:noFill/>
            </a:ln>
            <a:effectLst/>
          </c:spPr>
          <c:invertIfNegative val="0"/>
          <c:cat>
            <c:numRef>
              <c:f>Sheet1!$A$2:$A$6</c:f>
              <c:numCache>
                <c:formatCode>m/d/yyyy</c:formatCode>
                <c:ptCount val="5"/>
                <c:pt idx="0">
                  <c:v>43101</c:v>
                </c:pt>
                <c:pt idx="1">
                  <c:v>43102</c:v>
                </c:pt>
                <c:pt idx="2">
                  <c:v>43103</c:v>
                </c:pt>
                <c:pt idx="3">
                  <c:v>43104</c:v>
                </c:pt>
                <c:pt idx="4">
                  <c:v>43105</c:v>
                </c:pt>
              </c:numCache>
            </c:numRef>
          </c:cat>
          <c:val>
            <c:numRef>
              <c:f>Sheet1!$F$2:$F$6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4-A4EB-4E2B-ADD7-93BE46C5CAD8}"/>
            </c:ext>
          </c:extLst>
        </c:ser>
        <c:ser>
          <c:idx val="5"/>
          <c:order val="5"/>
          <c:tx>
            <c:strRef>
              <c:f>Sheet1!$G$1</c:f>
              <c:strCache>
                <c:ptCount val="1"/>
                <c:pt idx="0">
                  <c:v>Instagram</c:v>
                </c:pt>
              </c:strCache>
            </c:strRef>
          </c:tx>
          <c:spPr>
            <a:solidFill>
              <a:schemeClr val="accent6"/>
            </a:solidFill>
            <a:ln>
              <a:noFill/>
            </a:ln>
            <a:effectLst/>
          </c:spPr>
          <c:invertIfNegative val="0"/>
          <c:cat>
            <c:numRef>
              <c:f>Sheet1!$A$2:$A$6</c:f>
              <c:numCache>
                <c:formatCode>m/d/yyyy</c:formatCode>
                <c:ptCount val="5"/>
                <c:pt idx="0">
                  <c:v>43101</c:v>
                </c:pt>
                <c:pt idx="1">
                  <c:v>43102</c:v>
                </c:pt>
                <c:pt idx="2">
                  <c:v>43103</c:v>
                </c:pt>
                <c:pt idx="3">
                  <c:v>43104</c:v>
                </c:pt>
                <c:pt idx="4">
                  <c:v>43105</c:v>
                </c:pt>
              </c:numCache>
            </c:numRef>
          </c:cat>
          <c:val>
            <c:numRef>
              <c:f>Sheet1!$G$2:$G$6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5-A4EB-4E2B-ADD7-93BE46C5CAD8}"/>
            </c:ext>
          </c:extLst>
        </c:ser>
        <c:dLbls>
          <c:showLegendKey val="0"/>
          <c:showVal val="0"/>
          <c:showCatName val="0"/>
          <c:showSerName val="0"/>
          <c:showPercent val="0"/>
          <c:showBubbleSize val="0"/>
        </c:dLbls>
        <c:gapWidth val="182"/>
        <c:axId val="522911176"/>
        <c:axId val="522915768"/>
      </c:barChart>
      <c:dateAx>
        <c:axId val="522911176"/>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915768"/>
        <c:crosses val="autoZero"/>
        <c:auto val="1"/>
        <c:lblOffset val="100"/>
        <c:baseTimeUnit val="days"/>
      </c:dateAx>
      <c:valAx>
        <c:axId val="52291576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911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Shangri-La's Le Touessrok Resort &amp; Spa, Mauritius</c:v>
                </c:pt>
              </c:strCache>
            </c:strRef>
          </c:tx>
          <c:spPr>
            <a:ln w="28575" cap="rnd">
              <a:solidFill>
                <a:schemeClr val="accent1"/>
              </a:solidFill>
              <a:round/>
            </a:ln>
            <a:effectLst/>
          </c:spPr>
          <c:marker>
            <c:symbol val="none"/>
          </c:marker>
          <c:cat>
            <c:numRef>
              <c:f>Sheet1!$A$2:$A$6</c:f>
              <c:numCache>
                <c:formatCode>m/d/yyyy</c:formatCode>
                <c:ptCount val="5"/>
                <c:pt idx="0">
                  <c:v>43101</c:v>
                </c:pt>
                <c:pt idx="1">
                  <c:v>43102</c:v>
                </c:pt>
                <c:pt idx="2">
                  <c:v>43103</c:v>
                </c:pt>
                <c:pt idx="3">
                  <c:v>43104</c:v>
                </c:pt>
                <c:pt idx="4">
                  <c:v>43105</c:v>
                </c:pt>
              </c:numCache>
            </c:numRef>
          </c:cat>
          <c:val>
            <c:numRef>
              <c:f>Sheet1!$B$2:$B$6</c:f>
              <c:numCache>
                <c:formatCode>General</c:formatCode>
                <c:ptCount val="5"/>
                <c:pt idx="0">
                  <c:v>46910</c:v>
                </c:pt>
                <c:pt idx="1">
                  <c:v>48853</c:v>
                </c:pt>
                <c:pt idx="2">
                  <c:v>50665</c:v>
                </c:pt>
                <c:pt idx="3">
                  <c:v>51681</c:v>
                </c:pt>
                <c:pt idx="4">
                  <c:v>52395</c:v>
                </c:pt>
              </c:numCache>
            </c:numRef>
          </c:val>
          <c:smooth val="0"/>
          <c:extLst>
            <c:ext xmlns:c16="http://schemas.microsoft.com/office/drawing/2014/chart" uri="{C3380CC4-5D6E-409C-BE32-E72D297353CC}">
              <c16:uniqueId val="{00000000-DEA7-457F-90C9-DC9E7F626909}"/>
            </c:ext>
          </c:extLst>
        </c:ser>
        <c:dLbls>
          <c:showLegendKey val="0"/>
          <c:showVal val="0"/>
          <c:showCatName val="0"/>
          <c:showSerName val="0"/>
          <c:showPercent val="0"/>
          <c:showBubbleSize val="0"/>
        </c:dLbls>
        <c:smooth val="0"/>
        <c:axId val="522908552"/>
        <c:axId val="522909208"/>
      </c:lineChart>
      <c:dateAx>
        <c:axId val="522908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909208"/>
        <c:crosses val="autoZero"/>
        <c:auto val="1"/>
        <c:lblOffset val="100"/>
        <c:baseTimeUnit val="days"/>
      </c:dateAx>
      <c:valAx>
        <c:axId val="522909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908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Shangri-La's Le Touessrok Resort &amp; Spa, Mauritius</c:v>
                </c:pt>
              </c:strCache>
            </c:strRef>
          </c:tx>
          <c:spPr>
            <a:ln w="28575" cap="rnd">
              <a:solidFill>
                <a:schemeClr val="accent1"/>
              </a:solidFill>
              <a:round/>
            </a:ln>
            <a:effectLst/>
          </c:spPr>
          <c:marker>
            <c:symbol val="none"/>
          </c:marker>
          <c:cat>
            <c:numRef>
              <c:f>Sheet1!$A$2:$A$6</c:f>
              <c:numCache>
                <c:formatCode>m/d/yyyy</c:formatCode>
                <c:ptCount val="5"/>
                <c:pt idx="0">
                  <c:v>43101</c:v>
                </c:pt>
                <c:pt idx="1">
                  <c:v>43102</c:v>
                </c:pt>
                <c:pt idx="2">
                  <c:v>43103</c:v>
                </c:pt>
                <c:pt idx="3">
                  <c:v>43104</c:v>
                </c:pt>
                <c:pt idx="4">
                  <c:v>43105</c:v>
                </c:pt>
              </c:numCache>
            </c:numRef>
          </c:cat>
          <c:val>
            <c:numRef>
              <c:f>Sheet1!$B$2:$B$6</c:f>
              <c:numCache>
                <c:formatCode>General</c:formatCode>
                <c:ptCount val="5"/>
                <c:pt idx="0">
                  <c:v>46910</c:v>
                </c:pt>
                <c:pt idx="1">
                  <c:v>48853</c:v>
                </c:pt>
                <c:pt idx="2">
                  <c:v>50665</c:v>
                </c:pt>
                <c:pt idx="3">
                  <c:v>51681</c:v>
                </c:pt>
                <c:pt idx="4">
                  <c:v>52395</c:v>
                </c:pt>
              </c:numCache>
            </c:numRef>
          </c:val>
          <c:smooth val="0"/>
          <c:extLst>
            <c:ext xmlns:c16="http://schemas.microsoft.com/office/drawing/2014/chart" uri="{C3380CC4-5D6E-409C-BE32-E72D297353CC}">
              <c16:uniqueId val="{00000000-4590-4DF6-9AD1-CEF849A43E0E}"/>
            </c:ext>
          </c:extLst>
        </c:ser>
        <c:dLbls>
          <c:showLegendKey val="0"/>
          <c:showVal val="0"/>
          <c:showCatName val="0"/>
          <c:showSerName val="0"/>
          <c:showPercent val="0"/>
          <c:showBubbleSize val="0"/>
        </c:dLbls>
        <c:smooth val="0"/>
        <c:axId val="522892808"/>
        <c:axId val="522887560"/>
      </c:lineChart>
      <c:dateAx>
        <c:axId val="522892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887560"/>
        <c:crosses val="autoZero"/>
        <c:auto val="1"/>
        <c:lblOffset val="100"/>
        <c:baseTimeUnit val="days"/>
      </c:dateAx>
      <c:valAx>
        <c:axId val="522887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892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5/27/2018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5/27/2018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5/27/2018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E9808-B320-4F1D-AC3D-AE0B6DF3756F}"/>
              </a:ext>
            </a:extLst>
          </p:cNvPr>
          <p:cNvSpPr>
            <a:spLocks noGrp="1"/>
          </p:cNvSpPr>
          <p:nvPr>
            <p:ph type="ctrTitle"/>
          </p:nvPr>
        </p:nvSpPr>
        <p:spPr/>
        <p:txBody>
          <a:bodyPr/>
          <a:lstStyle/>
          <a:p>
            <a:r>
              <a:rPr lang="en-US"/>
              <a:t>SLTR</a:t>
            </a:r>
          </a:p>
        </p:txBody>
      </p:sp>
      <p:sp>
        <p:nvSpPr>
          <p:cNvPr id="3" name="Subtitle 2">
            <a:extLst>
              <a:ext uri="{FF2B5EF4-FFF2-40B4-BE49-F238E27FC236}">
                <a16:creationId xmlns:a16="http://schemas.microsoft.com/office/drawing/2014/main" id="{F181AA6A-F945-4D5A-B4DE-1621E5DC1EA3}"/>
              </a:ext>
            </a:extLst>
          </p:cNvPr>
          <p:cNvSpPr>
            <a:spLocks noGrp="1"/>
          </p:cNvSpPr>
          <p:nvPr>
            <p:ph type="subTitle" idx="1"/>
          </p:nvPr>
        </p:nvSpPr>
        <p:spPr/>
        <p:txBody>
          <a:bodyPr/>
          <a:lstStyle/>
          <a:p>
            <a:r>
              <a:rPr lang="en-US"/>
              <a:t>Tactical</a:t>
            </a:r>
          </a:p>
        </p:txBody>
      </p:sp>
    </p:spTree>
    <p:extLst>
      <p:ext uri="{BB962C8B-B14F-4D97-AF65-F5344CB8AC3E}">
        <p14:creationId xmlns:p14="http://schemas.microsoft.com/office/powerpoint/2010/main" val="40954126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3C3B9-FFD4-465E-876A-B5D495F70E25}"/>
              </a:ext>
            </a:extLst>
          </p:cNvPr>
          <p:cNvSpPr>
            <a:spLocks noGrp="1"/>
          </p:cNvSpPr>
          <p:nvPr>
            <p:ph type="title"/>
          </p:nvPr>
        </p:nvSpPr>
        <p:spPr/>
        <p:txBody>
          <a:bodyPr/>
          <a:lstStyle/>
          <a:p>
            <a:r>
              <a:rPr lang="en-US"/>
              <a:t>FB Insights Fans Total (Bar Chart) | SLTR</a:t>
            </a:r>
          </a:p>
        </p:txBody>
      </p:sp>
      <p:graphicFrame>
        <p:nvGraphicFramePr>
          <p:cNvPr id="6" name="Chart Placeholder 5">
            <a:extLst>
              <a:ext uri="{FF2B5EF4-FFF2-40B4-BE49-F238E27FC236}">
                <a16:creationId xmlns:a16="http://schemas.microsoft.com/office/drawing/2014/main" id="{C424A9EA-72D7-4A36-8B3C-2A25BBB372DE}"/>
              </a:ext>
            </a:extLst>
          </p:cNvPr>
          <p:cNvGraphicFramePr>
            <a:graphicFrameLocks noGrp="1"/>
          </p:cNvGraphicFramePr>
          <p:nvPr>
            <p:ph type="chart" sz="quarter" idx="13"/>
            <p:extLst>
              <p:ext uri="{D42A27DB-BD31-4B8C-83A1-F6EECF244321}">
                <p14:modId xmlns:p14="http://schemas.microsoft.com/office/powerpoint/2010/main" val="3184229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A31438-6ECD-476B-935A-A947C03F4B90}"/>
              </a:ext>
            </a:extLst>
          </p:cNvPr>
          <p:cNvSpPr>
            <a:spLocks noGrp="1"/>
          </p:cNvSpPr>
          <p:nvPr>
            <p:ph type="body" sz="quarter" idx="14"/>
          </p:nvPr>
        </p:nvSpPr>
        <p:spPr/>
        <p:txBody>
          <a:bodyPr/>
          <a:lstStyle/>
          <a:p>
            <a:r>
              <a:rPr lang="en-US"/>
              <a:t>01/01/2018 - 31/05/2018</a:t>
            </a:r>
          </a:p>
        </p:txBody>
      </p:sp>
      <p:sp>
        <p:nvSpPr>
          <p:cNvPr id="5" name="Footer Placeholder 4">
            <a:extLst>
              <a:ext uri="{FF2B5EF4-FFF2-40B4-BE49-F238E27FC236}">
                <a16:creationId xmlns:a16="http://schemas.microsoft.com/office/drawing/2014/main" id="{4B3F547E-8A29-4956-A19A-6829334AD1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42281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24236-4E05-4CCE-AAA1-C40E86FEA5FB}"/>
              </a:ext>
            </a:extLst>
          </p:cNvPr>
          <p:cNvSpPr>
            <a:spLocks noGrp="1"/>
          </p:cNvSpPr>
          <p:nvPr>
            <p:ph type="title"/>
          </p:nvPr>
        </p:nvSpPr>
        <p:spPr/>
        <p:txBody>
          <a:bodyPr/>
          <a:lstStyle/>
          <a:p>
            <a:r>
              <a:rPr lang="en-US"/>
              <a:t>FB Fans Change (Bar Chart) | SLTR</a:t>
            </a:r>
          </a:p>
        </p:txBody>
      </p:sp>
      <p:graphicFrame>
        <p:nvGraphicFramePr>
          <p:cNvPr id="6" name="Chart Placeholder 5">
            <a:extLst>
              <a:ext uri="{FF2B5EF4-FFF2-40B4-BE49-F238E27FC236}">
                <a16:creationId xmlns:a16="http://schemas.microsoft.com/office/drawing/2014/main" id="{497010B1-6598-4CC8-B881-2800BE6717BC}"/>
              </a:ext>
            </a:extLst>
          </p:cNvPr>
          <p:cNvGraphicFramePr>
            <a:graphicFrameLocks noGrp="1"/>
          </p:cNvGraphicFramePr>
          <p:nvPr>
            <p:ph type="chart" sz="quarter" idx="13"/>
            <p:extLst>
              <p:ext uri="{D42A27DB-BD31-4B8C-83A1-F6EECF244321}">
                <p14:modId xmlns:p14="http://schemas.microsoft.com/office/powerpoint/2010/main" val="37608805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3AAB06-F028-47E8-91E3-63E830F8D480}"/>
              </a:ext>
            </a:extLst>
          </p:cNvPr>
          <p:cNvSpPr>
            <a:spLocks noGrp="1"/>
          </p:cNvSpPr>
          <p:nvPr>
            <p:ph type="body" sz="quarter" idx="14"/>
          </p:nvPr>
        </p:nvSpPr>
        <p:spPr/>
        <p:txBody>
          <a:bodyPr/>
          <a:lstStyle/>
          <a:p>
            <a:r>
              <a:rPr lang="en-US"/>
              <a:t>01/01/2018 - 31/05/2018</a:t>
            </a:r>
          </a:p>
        </p:txBody>
      </p:sp>
      <p:sp>
        <p:nvSpPr>
          <p:cNvPr id="5" name="Footer Placeholder 4">
            <a:extLst>
              <a:ext uri="{FF2B5EF4-FFF2-40B4-BE49-F238E27FC236}">
                <a16:creationId xmlns:a16="http://schemas.microsoft.com/office/drawing/2014/main" id="{8D26870F-BD53-400C-B882-4282760C66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296108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186AB-529D-4925-81BC-EB4223EC6A1B}"/>
              </a:ext>
            </a:extLst>
          </p:cNvPr>
          <p:cNvSpPr>
            <a:spLocks noGrp="1"/>
          </p:cNvSpPr>
          <p:nvPr>
            <p:ph type="title"/>
          </p:nvPr>
        </p:nvSpPr>
        <p:spPr/>
        <p:txBody>
          <a:bodyPr/>
          <a:lstStyle/>
          <a:p>
            <a:r>
              <a:rPr lang="en-US"/>
              <a:t>FB Reach (Bar Chart) | SLTR</a:t>
            </a:r>
          </a:p>
        </p:txBody>
      </p:sp>
      <p:graphicFrame>
        <p:nvGraphicFramePr>
          <p:cNvPr id="6" name="Chart Placeholder 5">
            <a:extLst>
              <a:ext uri="{FF2B5EF4-FFF2-40B4-BE49-F238E27FC236}">
                <a16:creationId xmlns:a16="http://schemas.microsoft.com/office/drawing/2014/main" id="{BC586677-CE88-48B5-A049-9BE82E4381FA}"/>
              </a:ext>
            </a:extLst>
          </p:cNvPr>
          <p:cNvGraphicFramePr>
            <a:graphicFrameLocks noGrp="1"/>
          </p:cNvGraphicFramePr>
          <p:nvPr>
            <p:ph type="chart" sz="quarter" idx="13"/>
            <p:extLst>
              <p:ext uri="{D42A27DB-BD31-4B8C-83A1-F6EECF244321}">
                <p14:modId xmlns:p14="http://schemas.microsoft.com/office/powerpoint/2010/main" val="2549505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F1124B-22A9-4CA4-B360-C32E6C437A67}"/>
              </a:ext>
            </a:extLst>
          </p:cNvPr>
          <p:cNvSpPr>
            <a:spLocks noGrp="1"/>
          </p:cNvSpPr>
          <p:nvPr>
            <p:ph type="body" sz="quarter" idx="14"/>
          </p:nvPr>
        </p:nvSpPr>
        <p:spPr/>
        <p:txBody>
          <a:bodyPr/>
          <a:lstStyle/>
          <a:p>
            <a:r>
              <a:rPr lang="en-US"/>
              <a:t>01/01/2018 - 31/05/2018</a:t>
            </a:r>
          </a:p>
        </p:txBody>
      </p:sp>
      <p:sp>
        <p:nvSpPr>
          <p:cNvPr id="5" name="Footer Placeholder 4">
            <a:extLst>
              <a:ext uri="{FF2B5EF4-FFF2-40B4-BE49-F238E27FC236}">
                <a16:creationId xmlns:a16="http://schemas.microsoft.com/office/drawing/2014/main" id="{8E9C12AE-3C80-40BF-8F38-16CFABA910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264228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0D339-DEBE-4897-B13D-4F20CD632958}"/>
              </a:ext>
            </a:extLst>
          </p:cNvPr>
          <p:cNvSpPr>
            <a:spLocks noGrp="1"/>
          </p:cNvSpPr>
          <p:nvPr>
            <p:ph type="title"/>
          </p:nvPr>
        </p:nvSpPr>
        <p:spPr/>
        <p:txBody>
          <a:bodyPr/>
          <a:lstStyle/>
          <a:p>
            <a:r>
              <a:rPr lang="en-US"/>
              <a:t>FB Total Interactions (Bar Chart) | SLTR</a:t>
            </a:r>
          </a:p>
        </p:txBody>
      </p:sp>
      <p:graphicFrame>
        <p:nvGraphicFramePr>
          <p:cNvPr id="6" name="Chart Placeholder 5">
            <a:extLst>
              <a:ext uri="{FF2B5EF4-FFF2-40B4-BE49-F238E27FC236}">
                <a16:creationId xmlns:a16="http://schemas.microsoft.com/office/drawing/2014/main" id="{33C825F7-EF59-4F26-AF5D-767A813F19D6}"/>
              </a:ext>
            </a:extLst>
          </p:cNvPr>
          <p:cNvGraphicFramePr>
            <a:graphicFrameLocks noGrp="1"/>
          </p:cNvGraphicFramePr>
          <p:nvPr>
            <p:ph type="chart" sz="quarter" idx="13"/>
            <p:extLst>
              <p:ext uri="{D42A27DB-BD31-4B8C-83A1-F6EECF244321}">
                <p14:modId xmlns:p14="http://schemas.microsoft.com/office/powerpoint/2010/main" val="22505371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E6EDBF-40AC-46FE-9C0F-327E7CAB828F}"/>
              </a:ext>
            </a:extLst>
          </p:cNvPr>
          <p:cNvSpPr>
            <a:spLocks noGrp="1"/>
          </p:cNvSpPr>
          <p:nvPr>
            <p:ph type="body" sz="quarter" idx="14"/>
          </p:nvPr>
        </p:nvSpPr>
        <p:spPr/>
        <p:txBody>
          <a:bodyPr/>
          <a:lstStyle/>
          <a:p>
            <a:r>
              <a:rPr lang="en-US"/>
              <a:t>01/01/2018 - 31/05/2018</a:t>
            </a:r>
          </a:p>
        </p:txBody>
      </p:sp>
      <p:sp>
        <p:nvSpPr>
          <p:cNvPr id="5" name="Footer Placeholder 4">
            <a:extLst>
              <a:ext uri="{FF2B5EF4-FFF2-40B4-BE49-F238E27FC236}">
                <a16:creationId xmlns:a16="http://schemas.microsoft.com/office/drawing/2014/main" id="{610ABB9D-0D3F-4029-91CF-34F2EAA94B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435474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52D33-1AF8-4D03-BD6E-4B30F9A845A1}"/>
              </a:ext>
            </a:extLst>
          </p:cNvPr>
          <p:cNvSpPr>
            <a:spLocks noGrp="1"/>
          </p:cNvSpPr>
          <p:nvPr>
            <p:ph type="title"/>
          </p:nvPr>
        </p:nvSpPr>
        <p:spPr/>
        <p:txBody>
          <a:bodyPr/>
          <a:lstStyle/>
          <a:p>
            <a:r>
              <a:rPr lang="en-US"/>
              <a:t>FB Organic Vs Paid Reach (Bar Chart) | SLTR</a:t>
            </a:r>
          </a:p>
        </p:txBody>
      </p:sp>
      <p:graphicFrame>
        <p:nvGraphicFramePr>
          <p:cNvPr id="6" name="Chart Placeholder 5">
            <a:extLst>
              <a:ext uri="{FF2B5EF4-FFF2-40B4-BE49-F238E27FC236}">
                <a16:creationId xmlns:a16="http://schemas.microsoft.com/office/drawing/2014/main" id="{0D9FABDC-B6C3-415B-9D26-4824D1D30C50}"/>
              </a:ext>
            </a:extLst>
          </p:cNvPr>
          <p:cNvGraphicFramePr>
            <a:graphicFrameLocks noGrp="1"/>
          </p:cNvGraphicFramePr>
          <p:nvPr>
            <p:ph type="chart" sz="quarter" idx="13"/>
            <p:extLst>
              <p:ext uri="{D42A27DB-BD31-4B8C-83A1-F6EECF244321}">
                <p14:modId xmlns:p14="http://schemas.microsoft.com/office/powerpoint/2010/main" val="16742361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A61F9B-EDAD-487E-B826-5A42401B8915}"/>
              </a:ext>
            </a:extLst>
          </p:cNvPr>
          <p:cNvSpPr>
            <a:spLocks noGrp="1"/>
          </p:cNvSpPr>
          <p:nvPr>
            <p:ph type="body" sz="quarter" idx="14"/>
          </p:nvPr>
        </p:nvSpPr>
        <p:spPr/>
        <p:txBody>
          <a:bodyPr/>
          <a:lstStyle/>
          <a:p>
            <a:r>
              <a:rPr lang="en-US"/>
              <a:t>01/01/2018 - 31/05/2018</a:t>
            </a:r>
          </a:p>
        </p:txBody>
      </p:sp>
      <p:sp>
        <p:nvSpPr>
          <p:cNvPr id="5" name="Footer Placeholder 4">
            <a:extLst>
              <a:ext uri="{FF2B5EF4-FFF2-40B4-BE49-F238E27FC236}">
                <a16:creationId xmlns:a16="http://schemas.microsoft.com/office/drawing/2014/main" id="{838844DD-17C1-4DB8-9857-B7F19A69EA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893849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C64E0-FEDC-4596-A25C-7A0781C041BB}"/>
              </a:ext>
            </a:extLst>
          </p:cNvPr>
          <p:cNvSpPr>
            <a:spLocks noGrp="1"/>
          </p:cNvSpPr>
          <p:nvPr>
            <p:ph type="title"/>
          </p:nvPr>
        </p:nvSpPr>
        <p:spPr/>
        <p:txBody>
          <a:bodyPr/>
          <a:lstStyle/>
          <a:p>
            <a:r>
              <a:rPr lang="en-US"/>
              <a:t>FB Post Reach (Bar Chart) | SLTR</a:t>
            </a:r>
          </a:p>
        </p:txBody>
      </p:sp>
      <p:graphicFrame>
        <p:nvGraphicFramePr>
          <p:cNvPr id="6" name="Chart Placeholder 5">
            <a:extLst>
              <a:ext uri="{FF2B5EF4-FFF2-40B4-BE49-F238E27FC236}">
                <a16:creationId xmlns:a16="http://schemas.microsoft.com/office/drawing/2014/main" id="{4D0A2C8C-9D2D-4755-AB64-D407E9A1C73C}"/>
              </a:ext>
            </a:extLst>
          </p:cNvPr>
          <p:cNvGraphicFramePr>
            <a:graphicFrameLocks noGrp="1"/>
          </p:cNvGraphicFramePr>
          <p:nvPr>
            <p:ph type="chart" sz="quarter" idx="13"/>
            <p:extLst>
              <p:ext uri="{D42A27DB-BD31-4B8C-83A1-F6EECF244321}">
                <p14:modId xmlns:p14="http://schemas.microsoft.com/office/powerpoint/2010/main" val="11636865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06B8A8-A4E7-448B-8A77-1AA6AE2959A6}"/>
              </a:ext>
            </a:extLst>
          </p:cNvPr>
          <p:cNvSpPr>
            <a:spLocks noGrp="1"/>
          </p:cNvSpPr>
          <p:nvPr>
            <p:ph type="body" sz="quarter" idx="14"/>
          </p:nvPr>
        </p:nvSpPr>
        <p:spPr/>
        <p:txBody>
          <a:bodyPr/>
          <a:lstStyle/>
          <a:p>
            <a:r>
              <a:rPr lang="en-US"/>
              <a:t>01/01/2018 - 31/05/2018</a:t>
            </a:r>
          </a:p>
        </p:txBody>
      </p:sp>
      <p:sp>
        <p:nvSpPr>
          <p:cNvPr id="5" name="Footer Placeholder 4">
            <a:extLst>
              <a:ext uri="{FF2B5EF4-FFF2-40B4-BE49-F238E27FC236}">
                <a16:creationId xmlns:a16="http://schemas.microsoft.com/office/drawing/2014/main" id="{28FF9C37-B1CF-4335-8D7C-A1C279DAAC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551730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74C26-2F17-40D5-A1A1-C2700C7D3D92}"/>
              </a:ext>
            </a:extLst>
          </p:cNvPr>
          <p:cNvSpPr>
            <a:spLocks noGrp="1"/>
          </p:cNvSpPr>
          <p:nvPr>
            <p:ph type="title"/>
          </p:nvPr>
        </p:nvSpPr>
        <p:spPr/>
        <p:txBody>
          <a:bodyPr/>
          <a:lstStyle/>
          <a:p>
            <a:r>
              <a:rPr lang="en-US"/>
              <a:t>FB Own Posts Table with views | SLTR - 1 of 25</a:t>
            </a:r>
          </a:p>
        </p:txBody>
      </p:sp>
      <p:graphicFrame>
        <p:nvGraphicFramePr>
          <p:cNvPr id="5" name="Table Placeholder 4">
            <a:extLst>
              <a:ext uri="{FF2B5EF4-FFF2-40B4-BE49-F238E27FC236}">
                <a16:creationId xmlns:a16="http://schemas.microsoft.com/office/drawing/2014/main" id="{131B81EF-0104-4CCA-A30B-6A82079A2BEA}"/>
              </a:ext>
            </a:extLst>
          </p:cNvPr>
          <p:cNvGraphicFramePr>
            <a:graphicFrameLocks noGrp="1"/>
          </p:cNvGraphicFramePr>
          <p:nvPr>
            <p:ph type="tbl" sz="quarter" idx="13"/>
            <p:extLst>
              <p:ext uri="{D42A27DB-BD31-4B8C-83A1-F6EECF244321}">
                <p14:modId xmlns:p14="http://schemas.microsoft.com/office/powerpoint/2010/main" val="2141974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31068217"/>
                    </a:ext>
                  </a:extLst>
                </a:gridCol>
                <a:gridCol w="576072">
                  <a:extLst>
                    <a:ext uri="{9D8B030D-6E8A-4147-A177-3AD203B41FA5}">
                      <a16:colId xmlns:a16="http://schemas.microsoft.com/office/drawing/2014/main" val="3347076375"/>
                    </a:ext>
                  </a:extLst>
                </a:gridCol>
                <a:gridCol w="576072">
                  <a:extLst>
                    <a:ext uri="{9D8B030D-6E8A-4147-A177-3AD203B41FA5}">
                      <a16:colId xmlns:a16="http://schemas.microsoft.com/office/drawing/2014/main" val="2419447402"/>
                    </a:ext>
                  </a:extLst>
                </a:gridCol>
                <a:gridCol w="576072">
                  <a:extLst>
                    <a:ext uri="{9D8B030D-6E8A-4147-A177-3AD203B41FA5}">
                      <a16:colId xmlns:a16="http://schemas.microsoft.com/office/drawing/2014/main" val="4166575795"/>
                    </a:ext>
                  </a:extLst>
                </a:gridCol>
                <a:gridCol w="576072">
                  <a:extLst>
                    <a:ext uri="{9D8B030D-6E8A-4147-A177-3AD203B41FA5}">
                      <a16:colId xmlns:a16="http://schemas.microsoft.com/office/drawing/2014/main" val="3300936380"/>
                    </a:ext>
                  </a:extLst>
                </a:gridCol>
                <a:gridCol w="576072">
                  <a:extLst>
                    <a:ext uri="{9D8B030D-6E8A-4147-A177-3AD203B41FA5}">
                      <a16:colId xmlns:a16="http://schemas.microsoft.com/office/drawing/2014/main" val="2115738540"/>
                    </a:ext>
                  </a:extLst>
                </a:gridCol>
                <a:gridCol w="576072">
                  <a:extLst>
                    <a:ext uri="{9D8B030D-6E8A-4147-A177-3AD203B41FA5}">
                      <a16:colId xmlns:a16="http://schemas.microsoft.com/office/drawing/2014/main" val="3520725687"/>
                    </a:ext>
                  </a:extLst>
                </a:gridCol>
                <a:gridCol w="576072">
                  <a:extLst>
                    <a:ext uri="{9D8B030D-6E8A-4147-A177-3AD203B41FA5}">
                      <a16:colId xmlns:a16="http://schemas.microsoft.com/office/drawing/2014/main" val="3577924192"/>
                    </a:ext>
                  </a:extLst>
                </a:gridCol>
                <a:gridCol w="576072">
                  <a:extLst>
                    <a:ext uri="{9D8B030D-6E8A-4147-A177-3AD203B41FA5}">
                      <a16:colId xmlns:a16="http://schemas.microsoft.com/office/drawing/2014/main" val="497830200"/>
                    </a:ext>
                  </a:extLst>
                </a:gridCol>
                <a:gridCol w="576072">
                  <a:extLst>
                    <a:ext uri="{9D8B030D-6E8A-4147-A177-3AD203B41FA5}">
                      <a16:colId xmlns:a16="http://schemas.microsoft.com/office/drawing/2014/main" val="2630659112"/>
                    </a:ext>
                  </a:extLst>
                </a:gridCol>
                <a:gridCol w="576072">
                  <a:extLst>
                    <a:ext uri="{9D8B030D-6E8A-4147-A177-3AD203B41FA5}">
                      <a16:colId xmlns:a16="http://schemas.microsoft.com/office/drawing/2014/main" val="2394642703"/>
                    </a:ext>
                  </a:extLst>
                </a:gridCol>
                <a:gridCol w="658368">
                  <a:extLst>
                    <a:ext uri="{9D8B030D-6E8A-4147-A177-3AD203B41FA5}">
                      <a16:colId xmlns:a16="http://schemas.microsoft.com/office/drawing/2014/main" val="23389781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37805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- 2018-03-21 12:05:14 </a:t>
                      </a:r>
                      <a:r>
                        <a:rPr kumimoji="0" lang="en-US" sz="1000" b="0" i="0" u="none" strike="noStrike" kern="1200" cap="none" spc="0" normalizeH="0" baseline="0" noProof="0">
                          <a:ln>
                            <a:noFill/>
                          </a:ln>
                          <a:solidFill>
                            <a:prstClr val="black"/>
                          </a:solidFill>
                          <a:effectLst/>
                          <a:uLnTx/>
                          <a:uFillTx/>
                          <a:latin typeface="+mn-lt"/>
                          <a:ea typeface="+mn-ea"/>
                          <a:cs typeface="+mn-cs"/>
                        </a:rPr>
                        <a:t> 
 Brunch, Bubbles &amp; Beats is getting a chocolate injection this month, as we celebrate Easter! 
And YOU could WIN brunch for two people on April 1st! 
Simply post a 🍫 below and tell us who your brunch buddy is!  
Or to book: 52591441 / 5255 3892 / 4027400 or email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34572867"/>
                  </a:ext>
                </a:extLst>
              </a:tr>
            </a:tbl>
          </a:graphicData>
        </a:graphic>
      </p:graphicFrame>
      <p:sp>
        <p:nvSpPr>
          <p:cNvPr id="4" name="Text Placeholder 3">
            <a:extLst>
              <a:ext uri="{FF2B5EF4-FFF2-40B4-BE49-F238E27FC236}">
                <a16:creationId xmlns:a16="http://schemas.microsoft.com/office/drawing/2014/main" id="{5715123F-47BB-4562-A554-19A34647C5A7}"/>
              </a:ext>
            </a:extLst>
          </p:cNvPr>
          <p:cNvSpPr>
            <a:spLocks noGrp="1"/>
          </p:cNvSpPr>
          <p:nvPr>
            <p:ph type="body" sz="quarter" idx="14"/>
          </p:nvPr>
        </p:nvSpPr>
        <p:spPr/>
        <p:txBody>
          <a:bodyPr/>
          <a:lstStyle/>
          <a:p>
            <a:r>
              <a:rPr lang="en-US"/>
              <a:t>01/01/2018 - 27/05/2018</a:t>
            </a:r>
          </a:p>
        </p:txBody>
      </p:sp>
    </p:spTree>
    <p:extLst>
      <p:ext uri="{BB962C8B-B14F-4D97-AF65-F5344CB8AC3E}">
        <p14:creationId xmlns:p14="http://schemas.microsoft.com/office/powerpoint/2010/main" val="30626587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A2ECA-D49B-4DB8-910D-4B989F7FC155}"/>
              </a:ext>
            </a:extLst>
          </p:cNvPr>
          <p:cNvSpPr>
            <a:spLocks noGrp="1"/>
          </p:cNvSpPr>
          <p:nvPr>
            <p:ph type="title"/>
          </p:nvPr>
        </p:nvSpPr>
        <p:spPr/>
        <p:txBody>
          <a:bodyPr/>
          <a:lstStyle/>
          <a:p>
            <a:r>
              <a:rPr lang="en-US"/>
              <a:t>FB Own Posts Table with views | SLTR - 2 of 25</a:t>
            </a:r>
          </a:p>
        </p:txBody>
      </p:sp>
      <p:graphicFrame>
        <p:nvGraphicFramePr>
          <p:cNvPr id="5" name="Table Placeholder 4">
            <a:extLst>
              <a:ext uri="{FF2B5EF4-FFF2-40B4-BE49-F238E27FC236}">
                <a16:creationId xmlns:a16="http://schemas.microsoft.com/office/drawing/2014/main" id="{44EEF561-E3A9-4D1A-B8DF-BFAA5CA0F716}"/>
              </a:ext>
            </a:extLst>
          </p:cNvPr>
          <p:cNvGraphicFramePr>
            <a:graphicFrameLocks noGrp="1"/>
          </p:cNvGraphicFramePr>
          <p:nvPr>
            <p:ph type="tbl" sz="quarter" idx="13"/>
            <p:extLst>
              <p:ext uri="{D42A27DB-BD31-4B8C-83A1-F6EECF244321}">
                <p14:modId xmlns:p14="http://schemas.microsoft.com/office/powerpoint/2010/main" val="30068483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23303416"/>
                    </a:ext>
                  </a:extLst>
                </a:gridCol>
                <a:gridCol w="576072">
                  <a:extLst>
                    <a:ext uri="{9D8B030D-6E8A-4147-A177-3AD203B41FA5}">
                      <a16:colId xmlns:a16="http://schemas.microsoft.com/office/drawing/2014/main" val="2025589241"/>
                    </a:ext>
                  </a:extLst>
                </a:gridCol>
                <a:gridCol w="576072">
                  <a:extLst>
                    <a:ext uri="{9D8B030D-6E8A-4147-A177-3AD203B41FA5}">
                      <a16:colId xmlns:a16="http://schemas.microsoft.com/office/drawing/2014/main" val="1836937055"/>
                    </a:ext>
                  </a:extLst>
                </a:gridCol>
                <a:gridCol w="576072">
                  <a:extLst>
                    <a:ext uri="{9D8B030D-6E8A-4147-A177-3AD203B41FA5}">
                      <a16:colId xmlns:a16="http://schemas.microsoft.com/office/drawing/2014/main" val="4212592596"/>
                    </a:ext>
                  </a:extLst>
                </a:gridCol>
                <a:gridCol w="576072">
                  <a:extLst>
                    <a:ext uri="{9D8B030D-6E8A-4147-A177-3AD203B41FA5}">
                      <a16:colId xmlns:a16="http://schemas.microsoft.com/office/drawing/2014/main" val="1026277928"/>
                    </a:ext>
                  </a:extLst>
                </a:gridCol>
                <a:gridCol w="576072">
                  <a:extLst>
                    <a:ext uri="{9D8B030D-6E8A-4147-A177-3AD203B41FA5}">
                      <a16:colId xmlns:a16="http://schemas.microsoft.com/office/drawing/2014/main" val="1674379946"/>
                    </a:ext>
                  </a:extLst>
                </a:gridCol>
                <a:gridCol w="576072">
                  <a:extLst>
                    <a:ext uri="{9D8B030D-6E8A-4147-A177-3AD203B41FA5}">
                      <a16:colId xmlns:a16="http://schemas.microsoft.com/office/drawing/2014/main" val="3085191186"/>
                    </a:ext>
                  </a:extLst>
                </a:gridCol>
                <a:gridCol w="576072">
                  <a:extLst>
                    <a:ext uri="{9D8B030D-6E8A-4147-A177-3AD203B41FA5}">
                      <a16:colId xmlns:a16="http://schemas.microsoft.com/office/drawing/2014/main" val="1369626857"/>
                    </a:ext>
                  </a:extLst>
                </a:gridCol>
                <a:gridCol w="576072">
                  <a:extLst>
                    <a:ext uri="{9D8B030D-6E8A-4147-A177-3AD203B41FA5}">
                      <a16:colId xmlns:a16="http://schemas.microsoft.com/office/drawing/2014/main" val="3377160819"/>
                    </a:ext>
                  </a:extLst>
                </a:gridCol>
                <a:gridCol w="576072">
                  <a:extLst>
                    <a:ext uri="{9D8B030D-6E8A-4147-A177-3AD203B41FA5}">
                      <a16:colId xmlns:a16="http://schemas.microsoft.com/office/drawing/2014/main" val="313184739"/>
                    </a:ext>
                  </a:extLst>
                </a:gridCol>
                <a:gridCol w="576072">
                  <a:extLst>
                    <a:ext uri="{9D8B030D-6E8A-4147-A177-3AD203B41FA5}">
                      <a16:colId xmlns:a16="http://schemas.microsoft.com/office/drawing/2014/main" val="1718749368"/>
                    </a:ext>
                  </a:extLst>
                </a:gridCol>
                <a:gridCol w="658368">
                  <a:extLst>
                    <a:ext uri="{9D8B030D-6E8A-4147-A177-3AD203B41FA5}">
                      <a16:colId xmlns:a16="http://schemas.microsoft.com/office/drawing/2014/main" val="24601916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75634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- 2018-02-23 13:14:40 </a:t>
                      </a:r>
                      <a:r>
                        <a:rPr kumimoji="0" lang="en-US" sz="1000" b="0" i="0" u="none" strike="noStrike" kern="1200" cap="none" spc="0" normalizeH="0" baseline="0" noProof="0">
                          <a:ln>
                            <a:noFill/>
                          </a:ln>
                          <a:solidFill>
                            <a:prstClr val="black"/>
                          </a:solidFill>
                          <a:effectLst/>
                          <a:uLnTx/>
                          <a:uFillTx/>
                          <a:latin typeface="+mn-lt"/>
                          <a:ea typeface="+mn-ea"/>
                          <a:cs typeface="+mn-cs"/>
                        </a:rPr>
                        <a:t> 
 Sunrise yoga sessions to lead you into the day, or sunset warrior yoga beside the Indian Ocean... Celeb yogi Aria Crescendo has begun her time with us! To book a spot, call 402 7400 &amp; 5941 0987 or email chispa.sltr@shangri-la.com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44329915"/>
                  </a:ext>
                </a:extLst>
              </a:tr>
            </a:tbl>
          </a:graphicData>
        </a:graphic>
      </p:graphicFrame>
      <p:sp>
        <p:nvSpPr>
          <p:cNvPr id="4" name="Text Placeholder 3">
            <a:extLst>
              <a:ext uri="{FF2B5EF4-FFF2-40B4-BE49-F238E27FC236}">
                <a16:creationId xmlns:a16="http://schemas.microsoft.com/office/drawing/2014/main" id="{1DF2D0A0-63BB-49F2-A0FD-F1C50286F626}"/>
              </a:ext>
            </a:extLst>
          </p:cNvPr>
          <p:cNvSpPr>
            <a:spLocks noGrp="1"/>
          </p:cNvSpPr>
          <p:nvPr>
            <p:ph type="body" sz="quarter" idx="14"/>
          </p:nvPr>
        </p:nvSpPr>
        <p:spPr/>
        <p:txBody>
          <a:bodyPr/>
          <a:lstStyle/>
          <a:p>
            <a:r>
              <a:rPr lang="en-US"/>
              <a:t>01/01/2018 - 27/05/2018</a:t>
            </a:r>
          </a:p>
        </p:txBody>
      </p:sp>
    </p:spTree>
    <p:extLst>
      <p:ext uri="{BB962C8B-B14F-4D97-AF65-F5344CB8AC3E}">
        <p14:creationId xmlns:p14="http://schemas.microsoft.com/office/powerpoint/2010/main" val="6072608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03841-21CC-46D9-85A0-4D231BEE101E}"/>
              </a:ext>
            </a:extLst>
          </p:cNvPr>
          <p:cNvSpPr>
            <a:spLocks noGrp="1"/>
          </p:cNvSpPr>
          <p:nvPr>
            <p:ph type="title"/>
          </p:nvPr>
        </p:nvSpPr>
        <p:spPr/>
        <p:txBody>
          <a:bodyPr/>
          <a:lstStyle/>
          <a:p>
            <a:r>
              <a:rPr lang="en-US"/>
              <a:t>FB Own Posts Table with views | SLTR - 3 of 25</a:t>
            </a:r>
          </a:p>
        </p:txBody>
      </p:sp>
      <p:graphicFrame>
        <p:nvGraphicFramePr>
          <p:cNvPr id="5" name="Table Placeholder 4">
            <a:extLst>
              <a:ext uri="{FF2B5EF4-FFF2-40B4-BE49-F238E27FC236}">
                <a16:creationId xmlns:a16="http://schemas.microsoft.com/office/drawing/2014/main" id="{170BFDD7-E2AB-4A99-864B-7027B3760889}"/>
              </a:ext>
            </a:extLst>
          </p:cNvPr>
          <p:cNvGraphicFramePr>
            <a:graphicFrameLocks noGrp="1"/>
          </p:cNvGraphicFramePr>
          <p:nvPr>
            <p:ph type="tbl" sz="quarter" idx="13"/>
            <p:extLst>
              <p:ext uri="{D42A27DB-BD31-4B8C-83A1-F6EECF244321}">
                <p14:modId xmlns:p14="http://schemas.microsoft.com/office/powerpoint/2010/main" val="34055889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80559964"/>
                    </a:ext>
                  </a:extLst>
                </a:gridCol>
                <a:gridCol w="576072">
                  <a:extLst>
                    <a:ext uri="{9D8B030D-6E8A-4147-A177-3AD203B41FA5}">
                      <a16:colId xmlns:a16="http://schemas.microsoft.com/office/drawing/2014/main" val="467091901"/>
                    </a:ext>
                  </a:extLst>
                </a:gridCol>
                <a:gridCol w="576072">
                  <a:extLst>
                    <a:ext uri="{9D8B030D-6E8A-4147-A177-3AD203B41FA5}">
                      <a16:colId xmlns:a16="http://schemas.microsoft.com/office/drawing/2014/main" val="2285491370"/>
                    </a:ext>
                  </a:extLst>
                </a:gridCol>
                <a:gridCol w="576072">
                  <a:extLst>
                    <a:ext uri="{9D8B030D-6E8A-4147-A177-3AD203B41FA5}">
                      <a16:colId xmlns:a16="http://schemas.microsoft.com/office/drawing/2014/main" val="3555729067"/>
                    </a:ext>
                  </a:extLst>
                </a:gridCol>
                <a:gridCol w="576072">
                  <a:extLst>
                    <a:ext uri="{9D8B030D-6E8A-4147-A177-3AD203B41FA5}">
                      <a16:colId xmlns:a16="http://schemas.microsoft.com/office/drawing/2014/main" val="292411822"/>
                    </a:ext>
                  </a:extLst>
                </a:gridCol>
                <a:gridCol w="576072">
                  <a:extLst>
                    <a:ext uri="{9D8B030D-6E8A-4147-A177-3AD203B41FA5}">
                      <a16:colId xmlns:a16="http://schemas.microsoft.com/office/drawing/2014/main" val="1920873079"/>
                    </a:ext>
                  </a:extLst>
                </a:gridCol>
                <a:gridCol w="576072">
                  <a:extLst>
                    <a:ext uri="{9D8B030D-6E8A-4147-A177-3AD203B41FA5}">
                      <a16:colId xmlns:a16="http://schemas.microsoft.com/office/drawing/2014/main" val="4187558889"/>
                    </a:ext>
                  </a:extLst>
                </a:gridCol>
                <a:gridCol w="576072">
                  <a:extLst>
                    <a:ext uri="{9D8B030D-6E8A-4147-A177-3AD203B41FA5}">
                      <a16:colId xmlns:a16="http://schemas.microsoft.com/office/drawing/2014/main" val="67815437"/>
                    </a:ext>
                  </a:extLst>
                </a:gridCol>
                <a:gridCol w="576072">
                  <a:extLst>
                    <a:ext uri="{9D8B030D-6E8A-4147-A177-3AD203B41FA5}">
                      <a16:colId xmlns:a16="http://schemas.microsoft.com/office/drawing/2014/main" val="2946430802"/>
                    </a:ext>
                  </a:extLst>
                </a:gridCol>
                <a:gridCol w="576072">
                  <a:extLst>
                    <a:ext uri="{9D8B030D-6E8A-4147-A177-3AD203B41FA5}">
                      <a16:colId xmlns:a16="http://schemas.microsoft.com/office/drawing/2014/main" val="1860378468"/>
                    </a:ext>
                  </a:extLst>
                </a:gridCol>
                <a:gridCol w="576072">
                  <a:extLst>
                    <a:ext uri="{9D8B030D-6E8A-4147-A177-3AD203B41FA5}">
                      <a16:colId xmlns:a16="http://schemas.microsoft.com/office/drawing/2014/main" val="1302333634"/>
                    </a:ext>
                  </a:extLst>
                </a:gridCol>
                <a:gridCol w="658368">
                  <a:extLst>
                    <a:ext uri="{9D8B030D-6E8A-4147-A177-3AD203B41FA5}">
                      <a16:colId xmlns:a16="http://schemas.microsoft.com/office/drawing/2014/main" val="9462991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2456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- 2018-01-17 11:36:57 </a:t>
                      </a:r>
                      <a:r>
                        <a:rPr kumimoji="0" lang="en-US" sz="1000" b="0" i="0" u="none" strike="noStrike" kern="1200" cap="none" spc="0" normalizeH="0" baseline="0" noProof="0">
                          <a:ln>
                            <a:noFill/>
                          </a:ln>
                          <a:solidFill>
                            <a:prstClr val="black"/>
                          </a:solidFill>
                          <a:effectLst/>
                          <a:uLnTx/>
                          <a:uFillTx/>
                          <a:latin typeface="+mn-lt"/>
                          <a:ea typeface="+mn-ea"/>
                          <a:cs typeface="+mn-cs"/>
                        </a:rPr>
                        <a:t> 
 Look what's waiting for you after the cyclone... A free meal for 2 at Brunch, Bubbles &amp; Beats on the 4th Feb! Share your fav image of the hotel below (yours or ours!) for a chance to win!
Or guarantee your spot through 52591441 / 5255 3892 / 4027400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38782718"/>
                  </a:ext>
                </a:extLst>
              </a:tr>
            </a:tbl>
          </a:graphicData>
        </a:graphic>
      </p:graphicFrame>
      <p:sp>
        <p:nvSpPr>
          <p:cNvPr id="4" name="Text Placeholder 3">
            <a:extLst>
              <a:ext uri="{FF2B5EF4-FFF2-40B4-BE49-F238E27FC236}">
                <a16:creationId xmlns:a16="http://schemas.microsoft.com/office/drawing/2014/main" id="{DC4D374D-3382-4E95-A00D-65B87A02C25B}"/>
              </a:ext>
            </a:extLst>
          </p:cNvPr>
          <p:cNvSpPr>
            <a:spLocks noGrp="1"/>
          </p:cNvSpPr>
          <p:nvPr>
            <p:ph type="body" sz="quarter" idx="14"/>
          </p:nvPr>
        </p:nvSpPr>
        <p:spPr/>
        <p:txBody>
          <a:bodyPr/>
          <a:lstStyle/>
          <a:p>
            <a:r>
              <a:rPr lang="en-US"/>
              <a:t>01/01/2018 - 27/05/2018</a:t>
            </a:r>
          </a:p>
        </p:txBody>
      </p:sp>
    </p:spTree>
    <p:extLst>
      <p:ext uri="{BB962C8B-B14F-4D97-AF65-F5344CB8AC3E}">
        <p14:creationId xmlns:p14="http://schemas.microsoft.com/office/powerpoint/2010/main" val="28982894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BF7C0-134B-4B99-BE4B-538CCFB818F1}"/>
              </a:ext>
            </a:extLst>
          </p:cNvPr>
          <p:cNvSpPr>
            <a:spLocks noGrp="1"/>
          </p:cNvSpPr>
          <p:nvPr>
            <p:ph type="title"/>
          </p:nvPr>
        </p:nvSpPr>
        <p:spPr/>
        <p:txBody>
          <a:bodyPr/>
          <a:lstStyle/>
          <a:p>
            <a:r>
              <a:rPr lang="en-US"/>
              <a:t>FB Own Posts Table with views | SLTR - 4 of 25</a:t>
            </a:r>
          </a:p>
        </p:txBody>
      </p:sp>
      <p:graphicFrame>
        <p:nvGraphicFramePr>
          <p:cNvPr id="5" name="Table Placeholder 4">
            <a:extLst>
              <a:ext uri="{FF2B5EF4-FFF2-40B4-BE49-F238E27FC236}">
                <a16:creationId xmlns:a16="http://schemas.microsoft.com/office/drawing/2014/main" id="{928E9C4D-403C-4C3E-A04F-3B90C2748B6F}"/>
              </a:ext>
            </a:extLst>
          </p:cNvPr>
          <p:cNvGraphicFramePr>
            <a:graphicFrameLocks noGrp="1"/>
          </p:cNvGraphicFramePr>
          <p:nvPr>
            <p:ph type="tbl" sz="quarter" idx="13"/>
            <p:extLst>
              <p:ext uri="{D42A27DB-BD31-4B8C-83A1-F6EECF244321}">
                <p14:modId xmlns:p14="http://schemas.microsoft.com/office/powerpoint/2010/main" val="42212428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98136275"/>
                    </a:ext>
                  </a:extLst>
                </a:gridCol>
                <a:gridCol w="576072">
                  <a:extLst>
                    <a:ext uri="{9D8B030D-6E8A-4147-A177-3AD203B41FA5}">
                      <a16:colId xmlns:a16="http://schemas.microsoft.com/office/drawing/2014/main" val="1148372728"/>
                    </a:ext>
                  </a:extLst>
                </a:gridCol>
                <a:gridCol w="576072">
                  <a:extLst>
                    <a:ext uri="{9D8B030D-6E8A-4147-A177-3AD203B41FA5}">
                      <a16:colId xmlns:a16="http://schemas.microsoft.com/office/drawing/2014/main" val="571154658"/>
                    </a:ext>
                  </a:extLst>
                </a:gridCol>
                <a:gridCol w="576072">
                  <a:extLst>
                    <a:ext uri="{9D8B030D-6E8A-4147-A177-3AD203B41FA5}">
                      <a16:colId xmlns:a16="http://schemas.microsoft.com/office/drawing/2014/main" val="4263016077"/>
                    </a:ext>
                  </a:extLst>
                </a:gridCol>
                <a:gridCol w="576072">
                  <a:extLst>
                    <a:ext uri="{9D8B030D-6E8A-4147-A177-3AD203B41FA5}">
                      <a16:colId xmlns:a16="http://schemas.microsoft.com/office/drawing/2014/main" val="386581352"/>
                    </a:ext>
                  </a:extLst>
                </a:gridCol>
                <a:gridCol w="576072">
                  <a:extLst>
                    <a:ext uri="{9D8B030D-6E8A-4147-A177-3AD203B41FA5}">
                      <a16:colId xmlns:a16="http://schemas.microsoft.com/office/drawing/2014/main" val="1323453300"/>
                    </a:ext>
                  </a:extLst>
                </a:gridCol>
                <a:gridCol w="576072">
                  <a:extLst>
                    <a:ext uri="{9D8B030D-6E8A-4147-A177-3AD203B41FA5}">
                      <a16:colId xmlns:a16="http://schemas.microsoft.com/office/drawing/2014/main" val="711937670"/>
                    </a:ext>
                  </a:extLst>
                </a:gridCol>
                <a:gridCol w="576072">
                  <a:extLst>
                    <a:ext uri="{9D8B030D-6E8A-4147-A177-3AD203B41FA5}">
                      <a16:colId xmlns:a16="http://schemas.microsoft.com/office/drawing/2014/main" val="3683682129"/>
                    </a:ext>
                  </a:extLst>
                </a:gridCol>
                <a:gridCol w="576072">
                  <a:extLst>
                    <a:ext uri="{9D8B030D-6E8A-4147-A177-3AD203B41FA5}">
                      <a16:colId xmlns:a16="http://schemas.microsoft.com/office/drawing/2014/main" val="3797914822"/>
                    </a:ext>
                  </a:extLst>
                </a:gridCol>
                <a:gridCol w="576072">
                  <a:extLst>
                    <a:ext uri="{9D8B030D-6E8A-4147-A177-3AD203B41FA5}">
                      <a16:colId xmlns:a16="http://schemas.microsoft.com/office/drawing/2014/main" val="3777706503"/>
                    </a:ext>
                  </a:extLst>
                </a:gridCol>
                <a:gridCol w="576072">
                  <a:extLst>
                    <a:ext uri="{9D8B030D-6E8A-4147-A177-3AD203B41FA5}">
                      <a16:colId xmlns:a16="http://schemas.microsoft.com/office/drawing/2014/main" val="1056784070"/>
                    </a:ext>
                  </a:extLst>
                </a:gridCol>
                <a:gridCol w="658368">
                  <a:extLst>
                    <a:ext uri="{9D8B030D-6E8A-4147-A177-3AD203B41FA5}">
                      <a16:colId xmlns:a16="http://schemas.microsoft.com/office/drawing/2014/main" val="39166364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00908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- 2018-01-21 13:00:00 </a:t>
                      </a:r>
                      <a:r>
                        <a:rPr kumimoji="0" lang="en-US" sz="1000" b="0" i="0" u="none" strike="noStrike" kern="1200" cap="none" spc="0" normalizeH="0" baseline="0" noProof="0">
                          <a:ln>
                            <a:noFill/>
                          </a:ln>
                          <a:solidFill>
                            <a:prstClr val="black"/>
                          </a:solidFill>
                          <a:effectLst/>
                          <a:uLnTx/>
                          <a:uFillTx/>
                          <a:latin typeface="+mn-lt"/>
                          <a:ea typeface="+mn-ea"/>
                          <a:cs typeface="+mn-cs"/>
                        </a:rPr>
                        <a:t> 
 We are cleansing the soul this February, with a specially designed Wellness Month! Our menus will include extra health conscious options 🌱  fitness activities will be available 🚴🏽‍♀️ and celeb yogi Aria Crescendo leads revitalizing classes 🤸🏽‍♀️ 
Book a session: +230 402 7400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93431178"/>
                  </a:ext>
                </a:extLst>
              </a:tr>
            </a:tbl>
          </a:graphicData>
        </a:graphic>
      </p:graphicFrame>
      <p:sp>
        <p:nvSpPr>
          <p:cNvPr id="4" name="Text Placeholder 3">
            <a:extLst>
              <a:ext uri="{FF2B5EF4-FFF2-40B4-BE49-F238E27FC236}">
                <a16:creationId xmlns:a16="http://schemas.microsoft.com/office/drawing/2014/main" id="{55F71A9C-FFD0-4832-86B8-49EC3F21CF98}"/>
              </a:ext>
            </a:extLst>
          </p:cNvPr>
          <p:cNvSpPr>
            <a:spLocks noGrp="1"/>
          </p:cNvSpPr>
          <p:nvPr>
            <p:ph type="body" sz="quarter" idx="14"/>
          </p:nvPr>
        </p:nvSpPr>
        <p:spPr/>
        <p:txBody>
          <a:bodyPr/>
          <a:lstStyle/>
          <a:p>
            <a:r>
              <a:rPr lang="en-US"/>
              <a:t>01/01/2018 - 27/05/2018</a:t>
            </a:r>
          </a:p>
        </p:txBody>
      </p:sp>
    </p:spTree>
    <p:extLst>
      <p:ext uri="{BB962C8B-B14F-4D97-AF65-F5344CB8AC3E}">
        <p14:creationId xmlns:p14="http://schemas.microsoft.com/office/powerpoint/2010/main" val="25899121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316DE3-F901-41F7-A061-B50F0BA84AB6}"/>
              </a:ext>
            </a:extLst>
          </p:cNvPr>
          <p:cNvSpPr>
            <a:spLocks noGrp="1"/>
          </p:cNvSpPr>
          <p:nvPr>
            <p:ph type="title"/>
          </p:nvPr>
        </p:nvSpPr>
        <p:spPr/>
        <p:txBody>
          <a:bodyPr/>
          <a:lstStyle/>
          <a:p>
            <a:r>
              <a:rPr lang="en-US"/>
              <a:t>FB Own Posts Table with views | SLTR - 5 of 25</a:t>
            </a:r>
          </a:p>
        </p:txBody>
      </p:sp>
      <p:graphicFrame>
        <p:nvGraphicFramePr>
          <p:cNvPr id="5" name="Table Placeholder 4">
            <a:extLst>
              <a:ext uri="{FF2B5EF4-FFF2-40B4-BE49-F238E27FC236}">
                <a16:creationId xmlns:a16="http://schemas.microsoft.com/office/drawing/2014/main" id="{B1781F06-6A2F-4C14-A89E-EB806C7F12CA}"/>
              </a:ext>
            </a:extLst>
          </p:cNvPr>
          <p:cNvGraphicFramePr>
            <a:graphicFrameLocks noGrp="1"/>
          </p:cNvGraphicFramePr>
          <p:nvPr>
            <p:ph type="tbl" sz="quarter" idx="13"/>
            <p:extLst>
              <p:ext uri="{D42A27DB-BD31-4B8C-83A1-F6EECF244321}">
                <p14:modId xmlns:p14="http://schemas.microsoft.com/office/powerpoint/2010/main" val="13894065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56026720"/>
                    </a:ext>
                  </a:extLst>
                </a:gridCol>
                <a:gridCol w="576072">
                  <a:extLst>
                    <a:ext uri="{9D8B030D-6E8A-4147-A177-3AD203B41FA5}">
                      <a16:colId xmlns:a16="http://schemas.microsoft.com/office/drawing/2014/main" val="1452783397"/>
                    </a:ext>
                  </a:extLst>
                </a:gridCol>
                <a:gridCol w="576072">
                  <a:extLst>
                    <a:ext uri="{9D8B030D-6E8A-4147-A177-3AD203B41FA5}">
                      <a16:colId xmlns:a16="http://schemas.microsoft.com/office/drawing/2014/main" val="2412212633"/>
                    </a:ext>
                  </a:extLst>
                </a:gridCol>
                <a:gridCol w="576072">
                  <a:extLst>
                    <a:ext uri="{9D8B030D-6E8A-4147-A177-3AD203B41FA5}">
                      <a16:colId xmlns:a16="http://schemas.microsoft.com/office/drawing/2014/main" val="3485295292"/>
                    </a:ext>
                  </a:extLst>
                </a:gridCol>
                <a:gridCol w="576072">
                  <a:extLst>
                    <a:ext uri="{9D8B030D-6E8A-4147-A177-3AD203B41FA5}">
                      <a16:colId xmlns:a16="http://schemas.microsoft.com/office/drawing/2014/main" val="1651772461"/>
                    </a:ext>
                  </a:extLst>
                </a:gridCol>
                <a:gridCol w="576072">
                  <a:extLst>
                    <a:ext uri="{9D8B030D-6E8A-4147-A177-3AD203B41FA5}">
                      <a16:colId xmlns:a16="http://schemas.microsoft.com/office/drawing/2014/main" val="2862987148"/>
                    </a:ext>
                  </a:extLst>
                </a:gridCol>
                <a:gridCol w="576072">
                  <a:extLst>
                    <a:ext uri="{9D8B030D-6E8A-4147-A177-3AD203B41FA5}">
                      <a16:colId xmlns:a16="http://schemas.microsoft.com/office/drawing/2014/main" val="1784805057"/>
                    </a:ext>
                  </a:extLst>
                </a:gridCol>
                <a:gridCol w="576072">
                  <a:extLst>
                    <a:ext uri="{9D8B030D-6E8A-4147-A177-3AD203B41FA5}">
                      <a16:colId xmlns:a16="http://schemas.microsoft.com/office/drawing/2014/main" val="531944298"/>
                    </a:ext>
                  </a:extLst>
                </a:gridCol>
                <a:gridCol w="576072">
                  <a:extLst>
                    <a:ext uri="{9D8B030D-6E8A-4147-A177-3AD203B41FA5}">
                      <a16:colId xmlns:a16="http://schemas.microsoft.com/office/drawing/2014/main" val="1550436534"/>
                    </a:ext>
                  </a:extLst>
                </a:gridCol>
                <a:gridCol w="576072">
                  <a:extLst>
                    <a:ext uri="{9D8B030D-6E8A-4147-A177-3AD203B41FA5}">
                      <a16:colId xmlns:a16="http://schemas.microsoft.com/office/drawing/2014/main" val="3854132845"/>
                    </a:ext>
                  </a:extLst>
                </a:gridCol>
                <a:gridCol w="576072">
                  <a:extLst>
                    <a:ext uri="{9D8B030D-6E8A-4147-A177-3AD203B41FA5}">
                      <a16:colId xmlns:a16="http://schemas.microsoft.com/office/drawing/2014/main" val="1917141103"/>
                    </a:ext>
                  </a:extLst>
                </a:gridCol>
                <a:gridCol w="658368">
                  <a:extLst>
                    <a:ext uri="{9D8B030D-6E8A-4147-A177-3AD203B41FA5}">
                      <a16:colId xmlns:a16="http://schemas.microsoft.com/office/drawing/2014/main" val="3073381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64765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- 2018-03-18 18:40:58 </a:t>
                      </a:r>
                      <a:r>
                        <a:rPr kumimoji="0" lang="en-US" sz="1000" b="0" i="0" u="none" strike="noStrike" kern="1200" cap="none" spc="0" normalizeH="0" baseline="0" noProof="0">
                          <a:ln>
                            <a:noFill/>
                          </a:ln>
                          <a:solidFill>
                            <a:prstClr val="black"/>
                          </a:solidFill>
                          <a:effectLst/>
                          <a:uLnTx/>
                          <a:uFillTx/>
                          <a:latin typeface="+mn-lt"/>
                          <a:ea typeface="+mn-ea"/>
                          <a:cs typeface="+mn-cs"/>
                        </a:rPr>
                        <a:t> 
 ✨ WIN dinner for 2 at the amazing The Test Kitchen Mauritius AND a luxury night's stay! ✨
￼
To celebrate this award winning restaurant's arrival on Mauritian sand, simply answer the below question to enter: 
What award did The Test Kitchen win at the Eat Out Mercedes-Benz Restaurant Awards 2017? 
Answer below to enter! 
￼
T&amp;Cs apply: http://bit.ly/2FJ5Tzm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81197009"/>
                  </a:ext>
                </a:extLst>
              </a:tr>
            </a:tbl>
          </a:graphicData>
        </a:graphic>
      </p:graphicFrame>
      <p:sp>
        <p:nvSpPr>
          <p:cNvPr id="4" name="Text Placeholder 3">
            <a:extLst>
              <a:ext uri="{FF2B5EF4-FFF2-40B4-BE49-F238E27FC236}">
                <a16:creationId xmlns:a16="http://schemas.microsoft.com/office/drawing/2014/main" id="{5E82CD15-B9FB-426A-830A-30373287A14A}"/>
              </a:ext>
            </a:extLst>
          </p:cNvPr>
          <p:cNvSpPr>
            <a:spLocks noGrp="1"/>
          </p:cNvSpPr>
          <p:nvPr>
            <p:ph type="body" sz="quarter" idx="14"/>
          </p:nvPr>
        </p:nvSpPr>
        <p:spPr/>
        <p:txBody>
          <a:bodyPr/>
          <a:lstStyle/>
          <a:p>
            <a:r>
              <a:rPr lang="en-US"/>
              <a:t>01/01/2018 - 27/05/2018</a:t>
            </a:r>
          </a:p>
        </p:txBody>
      </p:sp>
    </p:spTree>
    <p:extLst>
      <p:ext uri="{BB962C8B-B14F-4D97-AF65-F5344CB8AC3E}">
        <p14:creationId xmlns:p14="http://schemas.microsoft.com/office/powerpoint/2010/main" val="7362030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5CE60-E986-46DF-A1A1-F905710A9C36}"/>
              </a:ext>
            </a:extLst>
          </p:cNvPr>
          <p:cNvSpPr>
            <a:spLocks noGrp="1"/>
          </p:cNvSpPr>
          <p:nvPr>
            <p:ph type="title"/>
          </p:nvPr>
        </p:nvSpPr>
        <p:spPr/>
        <p:txBody>
          <a:bodyPr/>
          <a:lstStyle/>
          <a:p>
            <a:r>
              <a:rPr lang="en-US"/>
              <a:t>FB Own Posts Table with views | SLTR - 6 of 25</a:t>
            </a:r>
          </a:p>
        </p:txBody>
      </p:sp>
      <p:graphicFrame>
        <p:nvGraphicFramePr>
          <p:cNvPr id="5" name="Table Placeholder 4">
            <a:extLst>
              <a:ext uri="{FF2B5EF4-FFF2-40B4-BE49-F238E27FC236}">
                <a16:creationId xmlns:a16="http://schemas.microsoft.com/office/drawing/2014/main" id="{45EE7CBB-DBD6-4FB7-9779-A11452D5BB47}"/>
              </a:ext>
            </a:extLst>
          </p:cNvPr>
          <p:cNvGraphicFramePr>
            <a:graphicFrameLocks noGrp="1"/>
          </p:cNvGraphicFramePr>
          <p:nvPr>
            <p:ph type="tbl" sz="quarter" idx="13"/>
            <p:extLst>
              <p:ext uri="{D42A27DB-BD31-4B8C-83A1-F6EECF244321}">
                <p14:modId xmlns:p14="http://schemas.microsoft.com/office/powerpoint/2010/main" val="35410511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67300473"/>
                    </a:ext>
                  </a:extLst>
                </a:gridCol>
                <a:gridCol w="576072">
                  <a:extLst>
                    <a:ext uri="{9D8B030D-6E8A-4147-A177-3AD203B41FA5}">
                      <a16:colId xmlns:a16="http://schemas.microsoft.com/office/drawing/2014/main" val="1736779960"/>
                    </a:ext>
                  </a:extLst>
                </a:gridCol>
                <a:gridCol w="576072">
                  <a:extLst>
                    <a:ext uri="{9D8B030D-6E8A-4147-A177-3AD203B41FA5}">
                      <a16:colId xmlns:a16="http://schemas.microsoft.com/office/drawing/2014/main" val="2467475758"/>
                    </a:ext>
                  </a:extLst>
                </a:gridCol>
                <a:gridCol w="576072">
                  <a:extLst>
                    <a:ext uri="{9D8B030D-6E8A-4147-A177-3AD203B41FA5}">
                      <a16:colId xmlns:a16="http://schemas.microsoft.com/office/drawing/2014/main" val="2636844312"/>
                    </a:ext>
                  </a:extLst>
                </a:gridCol>
                <a:gridCol w="576072">
                  <a:extLst>
                    <a:ext uri="{9D8B030D-6E8A-4147-A177-3AD203B41FA5}">
                      <a16:colId xmlns:a16="http://schemas.microsoft.com/office/drawing/2014/main" val="3176539537"/>
                    </a:ext>
                  </a:extLst>
                </a:gridCol>
                <a:gridCol w="576072">
                  <a:extLst>
                    <a:ext uri="{9D8B030D-6E8A-4147-A177-3AD203B41FA5}">
                      <a16:colId xmlns:a16="http://schemas.microsoft.com/office/drawing/2014/main" val="1777786060"/>
                    </a:ext>
                  </a:extLst>
                </a:gridCol>
                <a:gridCol w="576072">
                  <a:extLst>
                    <a:ext uri="{9D8B030D-6E8A-4147-A177-3AD203B41FA5}">
                      <a16:colId xmlns:a16="http://schemas.microsoft.com/office/drawing/2014/main" val="2435566411"/>
                    </a:ext>
                  </a:extLst>
                </a:gridCol>
                <a:gridCol w="576072">
                  <a:extLst>
                    <a:ext uri="{9D8B030D-6E8A-4147-A177-3AD203B41FA5}">
                      <a16:colId xmlns:a16="http://schemas.microsoft.com/office/drawing/2014/main" val="3356448247"/>
                    </a:ext>
                  </a:extLst>
                </a:gridCol>
                <a:gridCol w="576072">
                  <a:extLst>
                    <a:ext uri="{9D8B030D-6E8A-4147-A177-3AD203B41FA5}">
                      <a16:colId xmlns:a16="http://schemas.microsoft.com/office/drawing/2014/main" val="4234145266"/>
                    </a:ext>
                  </a:extLst>
                </a:gridCol>
                <a:gridCol w="576072">
                  <a:extLst>
                    <a:ext uri="{9D8B030D-6E8A-4147-A177-3AD203B41FA5}">
                      <a16:colId xmlns:a16="http://schemas.microsoft.com/office/drawing/2014/main" val="3908595302"/>
                    </a:ext>
                  </a:extLst>
                </a:gridCol>
                <a:gridCol w="576072">
                  <a:extLst>
                    <a:ext uri="{9D8B030D-6E8A-4147-A177-3AD203B41FA5}">
                      <a16:colId xmlns:a16="http://schemas.microsoft.com/office/drawing/2014/main" val="915198586"/>
                    </a:ext>
                  </a:extLst>
                </a:gridCol>
                <a:gridCol w="658368">
                  <a:extLst>
                    <a:ext uri="{9D8B030D-6E8A-4147-A177-3AD203B41FA5}">
                      <a16:colId xmlns:a16="http://schemas.microsoft.com/office/drawing/2014/main" val="9709955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56625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- 2018-03-23 09:11:19 </a:t>
                      </a:r>
                      <a:r>
                        <a:rPr kumimoji="0" lang="en-US" sz="1000" b="0" i="0" u="none" strike="noStrike" kern="1200" cap="none" spc="0" normalizeH="0" baseline="0" noProof="0">
                          <a:ln>
                            <a:noFill/>
                          </a:ln>
                          <a:solidFill>
                            <a:prstClr val="black"/>
                          </a:solidFill>
                          <a:effectLst/>
                          <a:uLnTx/>
                          <a:uFillTx/>
                          <a:latin typeface="+mn-lt"/>
                          <a:ea typeface="+mn-ea"/>
                          <a:cs typeface="+mn-cs"/>
                        </a:rPr>
                        <a:t> 
 Experience the coveted cuisine from The Test Kitchen right here in Mauritius, and stay over in a Deluxe Ocean View Room! Book for between 11th &amp; 22nd April at local rates, starting from Rs. 18,500/night. 
Call 402 7400 or email reservations.sltr@shangri-la.com and quote PLOCALTTK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07737251"/>
                  </a:ext>
                </a:extLst>
              </a:tr>
            </a:tbl>
          </a:graphicData>
        </a:graphic>
      </p:graphicFrame>
      <p:sp>
        <p:nvSpPr>
          <p:cNvPr id="4" name="Text Placeholder 3">
            <a:extLst>
              <a:ext uri="{FF2B5EF4-FFF2-40B4-BE49-F238E27FC236}">
                <a16:creationId xmlns:a16="http://schemas.microsoft.com/office/drawing/2014/main" id="{B34FFEC0-A193-430A-AE1D-F636ABDC423C}"/>
              </a:ext>
            </a:extLst>
          </p:cNvPr>
          <p:cNvSpPr>
            <a:spLocks noGrp="1"/>
          </p:cNvSpPr>
          <p:nvPr>
            <p:ph type="body" sz="quarter" idx="14"/>
          </p:nvPr>
        </p:nvSpPr>
        <p:spPr/>
        <p:txBody>
          <a:bodyPr/>
          <a:lstStyle/>
          <a:p>
            <a:r>
              <a:rPr lang="en-US"/>
              <a:t>01/01/2018 - 27/05/2018</a:t>
            </a:r>
          </a:p>
        </p:txBody>
      </p:sp>
    </p:spTree>
    <p:extLst>
      <p:ext uri="{BB962C8B-B14F-4D97-AF65-F5344CB8AC3E}">
        <p14:creationId xmlns:p14="http://schemas.microsoft.com/office/powerpoint/2010/main" val="34174355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E7DDC-22E5-4B5F-9FAC-7BBC22152AF6}"/>
              </a:ext>
            </a:extLst>
          </p:cNvPr>
          <p:cNvSpPr>
            <a:spLocks noGrp="1"/>
          </p:cNvSpPr>
          <p:nvPr>
            <p:ph type="title"/>
          </p:nvPr>
        </p:nvSpPr>
        <p:spPr/>
        <p:txBody>
          <a:bodyPr/>
          <a:lstStyle/>
          <a:p>
            <a:r>
              <a:rPr lang="en-US"/>
              <a:t>FB Own Posts Table with views | SLTR - 7 of 25</a:t>
            </a:r>
          </a:p>
        </p:txBody>
      </p:sp>
      <p:graphicFrame>
        <p:nvGraphicFramePr>
          <p:cNvPr id="5" name="Table Placeholder 4">
            <a:extLst>
              <a:ext uri="{FF2B5EF4-FFF2-40B4-BE49-F238E27FC236}">
                <a16:creationId xmlns:a16="http://schemas.microsoft.com/office/drawing/2014/main" id="{C28779B4-CD6E-4798-88F4-EA05C08A6470}"/>
              </a:ext>
            </a:extLst>
          </p:cNvPr>
          <p:cNvGraphicFramePr>
            <a:graphicFrameLocks noGrp="1"/>
          </p:cNvGraphicFramePr>
          <p:nvPr>
            <p:ph type="tbl" sz="quarter" idx="13"/>
            <p:extLst>
              <p:ext uri="{D42A27DB-BD31-4B8C-83A1-F6EECF244321}">
                <p14:modId xmlns:p14="http://schemas.microsoft.com/office/powerpoint/2010/main" val="34359781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23612372"/>
                    </a:ext>
                  </a:extLst>
                </a:gridCol>
                <a:gridCol w="576072">
                  <a:extLst>
                    <a:ext uri="{9D8B030D-6E8A-4147-A177-3AD203B41FA5}">
                      <a16:colId xmlns:a16="http://schemas.microsoft.com/office/drawing/2014/main" val="2646429682"/>
                    </a:ext>
                  </a:extLst>
                </a:gridCol>
                <a:gridCol w="576072">
                  <a:extLst>
                    <a:ext uri="{9D8B030D-6E8A-4147-A177-3AD203B41FA5}">
                      <a16:colId xmlns:a16="http://schemas.microsoft.com/office/drawing/2014/main" val="1207674679"/>
                    </a:ext>
                  </a:extLst>
                </a:gridCol>
                <a:gridCol w="576072">
                  <a:extLst>
                    <a:ext uri="{9D8B030D-6E8A-4147-A177-3AD203B41FA5}">
                      <a16:colId xmlns:a16="http://schemas.microsoft.com/office/drawing/2014/main" val="1082706746"/>
                    </a:ext>
                  </a:extLst>
                </a:gridCol>
                <a:gridCol w="576072">
                  <a:extLst>
                    <a:ext uri="{9D8B030D-6E8A-4147-A177-3AD203B41FA5}">
                      <a16:colId xmlns:a16="http://schemas.microsoft.com/office/drawing/2014/main" val="1120465991"/>
                    </a:ext>
                  </a:extLst>
                </a:gridCol>
                <a:gridCol w="576072">
                  <a:extLst>
                    <a:ext uri="{9D8B030D-6E8A-4147-A177-3AD203B41FA5}">
                      <a16:colId xmlns:a16="http://schemas.microsoft.com/office/drawing/2014/main" val="1162009361"/>
                    </a:ext>
                  </a:extLst>
                </a:gridCol>
                <a:gridCol w="576072">
                  <a:extLst>
                    <a:ext uri="{9D8B030D-6E8A-4147-A177-3AD203B41FA5}">
                      <a16:colId xmlns:a16="http://schemas.microsoft.com/office/drawing/2014/main" val="1254459767"/>
                    </a:ext>
                  </a:extLst>
                </a:gridCol>
                <a:gridCol w="576072">
                  <a:extLst>
                    <a:ext uri="{9D8B030D-6E8A-4147-A177-3AD203B41FA5}">
                      <a16:colId xmlns:a16="http://schemas.microsoft.com/office/drawing/2014/main" val="325245634"/>
                    </a:ext>
                  </a:extLst>
                </a:gridCol>
                <a:gridCol w="576072">
                  <a:extLst>
                    <a:ext uri="{9D8B030D-6E8A-4147-A177-3AD203B41FA5}">
                      <a16:colId xmlns:a16="http://schemas.microsoft.com/office/drawing/2014/main" val="573007357"/>
                    </a:ext>
                  </a:extLst>
                </a:gridCol>
                <a:gridCol w="576072">
                  <a:extLst>
                    <a:ext uri="{9D8B030D-6E8A-4147-A177-3AD203B41FA5}">
                      <a16:colId xmlns:a16="http://schemas.microsoft.com/office/drawing/2014/main" val="2709377061"/>
                    </a:ext>
                  </a:extLst>
                </a:gridCol>
                <a:gridCol w="576072">
                  <a:extLst>
                    <a:ext uri="{9D8B030D-6E8A-4147-A177-3AD203B41FA5}">
                      <a16:colId xmlns:a16="http://schemas.microsoft.com/office/drawing/2014/main" val="2566086222"/>
                    </a:ext>
                  </a:extLst>
                </a:gridCol>
                <a:gridCol w="658368">
                  <a:extLst>
                    <a:ext uri="{9D8B030D-6E8A-4147-A177-3AD203B41FA5}">
                      <a16:colId xmlns:a16="http://schemas.microsoft.com/office/drawing/2014/main" val="8429327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05255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- 2018-01-03 13:00:00 </a:t>
                      </a:r>
                      <a:r>
                        <a:rPr kumimoji="0" lang="en-US" sz="1000" b="0" i="0" u="none" strike="noStrike" kern="1200" cap="none" spc="0" normalizeH="0" baseline="0" noProof="0">
                          <a:ln>
                            <a:noFill/>
                          </a:ln>
                          <a:solidFill>
                            <a:prstClr val="black"/>
                          </a:solidFill>
                          <a:effectLst/>
                          <a:uLnTx/>
                          <a:uFillTx/>
                          <a:latin typeface="+mn-lt"/>
                          <a:ea typeface="+mn-ea"/>
                          <a:cs typeface="+mn-cs"/>
                        </a:rPr>
                        <a:t> 
 Shake off the cobwebs and get back on the bandwagon, as we go straight into our Brunch, Bubbles &amp; Beats this Sunday! Great food, glorious entertainment and plenty of bubbles! 
Book: 52591441 / 5255 3892 / 4027400 / restaurant-reservations.sltr@shangri-la.com
📷: Joel Capillaire / VeuveCliquotBrasil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80299357"/>
                  </a:ext>
                </a:extLst>
              </a:tr>
            </a:tbl>
          </a:graphicData>
        </a:graphic>
      </p:graphicFrame>
      <p:sp>
        <p:nvSpPr>
          <p:cNvPr id="4" name="Text Placeholder 3">
            <a:extLst>
              <a:ext uri="{FF2B5EF4-FFF2-40B4-BE49-F238E27FC236}">
                <a16:creationId xmlns:a16="http://schemas.microsoft.com/office/drawing/2014/main" id="{5BA1DE0A-F809-438E-933D-4C335861164D}"/>
              </a:ext>
            </a:extLst>
          </p:cNvPr>
          <p:cNvSpPr>
            <a:spLocks noGrp="1"/>
          </p:cNvSpPr>
          <p:nvPr>
            <p:ph type="body" sz="quarter" idx="14"/>
          </p:nvPr>
        </p:nvSpPr>
        <p:spPr/>
        <p:txBody>
          <a:bodyPr/>
          <a:lstStyle/>
          <a:p>
            <a:r>
              <a:rPr lang="en-US"/>
              <a:t>01/01/2018 - 27/05/2018</a:t>
            </a:r>
          </a:p>
        </p:txBody>
      </p:sp>
    </p:spTree>
    <p:extLst>
      <p:ext uri="{BB962C8B-B14F-4D97-AF65-F5344CB8AC3E}">
        <p14:creationId xmlns:p14="http://schemas.microsoft.com/office/powerpoint/2010/main" val="7934460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C06B9-41EC-4AF0-8F4D-7243B5143077}"/>
              </a:ext>
            </a:extLst>
          </p:cNvPr>
          <p:cNvSpPr>
            <a:spLocks noGrp="1"/>
          </p:cNvSpPr>
          <p:nvPr>
            <p:ph type="title"/>
          </p:nvPr>
        </p:nvSpPr>
        <p:spPr/>
        <p:txBody>
          <a:bodyPr/>
          <a:lstStyle/>
          <a:p>
            <a:r>
              <a:rPr lang="en-US"/>
              <a:t>FB Own Posts Table with views | SLTR - 8 of 25</a:t>
            </a:r>
          </a:p>
        </p:txBody>
      </p:sp>
      <p:graphicFrame>
        <p:nvGraphicFramePr>
          <p:cNvPr id="5" name="Table Placeholder 4">
            <a:extLst>
              <a:ext uri="{FF2B5EF4-FFF2-40B4-BE49-F238E27FC236}">
                <a16:creationId xmlns:a16="http://schemas.microsoft.com/office/drawing/2014/main" id="{8A2DB368-B45E-4D41-BDCA-45A632D4BF10}"/>
              </a:ext>
            </a:extLst>
          </p:cNvPr>
          <p:cNvGraphicFramePr>
            <a:graphicFrameLocks noGrp="1"/>
          </p:cNvGraphicFramePr>
          <p:nvPr>
            <p:ph type="tbl" sz="quarter" idx="13"/>
            <p:extLst>
              <p:ext uri="{D42A27DB-BD31-4B8C-83A1-F6EECF244321}">
                <p14:modId xmlns:p14="http://schemas.microsoft.com/office/powerpoint/2010/main" val="34889080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45972759"/>
                    </a:ext>
                  </a:extLst>
                </a:gridCol>
                <a:gridCol w="576072">
                  <a:extLst>
                    <a:ext uri="{9D8B030D-6E8A-4147-A177-3AD203B41FA5}">
                      <a16:colId xmlns:a16="http://schemas.microsoft.com/office/drawing/2014/main" val="3982667772"/>
                    </a:ext>
                  </a:extLst>
                </a:gridCol>
                <a:gridCol w="576072">
                  <a:extLst>
                    <a:ext uri="{9D8B030D-6E8A-4147-A177-3AD203B41FA5}">
                      <a16:colId xmlns:a16="http://schemas.microsoft.com/office/drawing/2014/main" val="1488097876"/>
                    </a:ext>
                  </a:extLst>
                </a:gridCol>
                <a:gridCol w="576072">
                  <a:extLst>
                    <a:ext uri="{9D8B030D-6E8A-4147-A177-3AD203B41FA5}">
                      <a16:colId xmlns:a16="http://schemas.microsoft.com/office/drawing/2014/main" val="35743292"/>
                    </a:ext>
                  </a:extLst>
                </a:gridCol>
                <a:gridCol w="576072">
                  <a:extLst>
                    <a:ext uri="{9D8B030D-6E8A-4147-A177-3AD203B41FA5}">
                      <a16:colId xmlns:a16="http://schemas.microsoft.com/office/drawing/2014/main" val="2330666147"/>
                    </a:ext>
                  </a:extLst>
                </a:gridCol>
                <a:gridCol w="576072">
                  <a:extLst>
                    <a:ext uri="{9D8B030D-6E8A-4147-A177-3AD203B41FA5}">
                      <a16:colId xmlns:a16="http://schemas.microsoft.com/office/drawing/2014/main" val="1363405947"/>
                    </a:ext>
                  </a:extLst>
                </a:gridCol>
                <a:gridCol w="576072">
                  <a:extLst>
                    <a:ext uri="{9D8B030D-6E8A-4147-A177-3AD203B41FA5}">
                      <a16:colId xmlns:a16="http://schemas.microsoft.com/office/drawing/2014/main" val="3419087328"/>
                    </a:ext>
                  </a:extLst>
                </a:gridCol>
                <a:gridCol w="576072">
                  <a:extLst>
                    <a:ext uri="{9D8B030D-6E8A-4147-A177-3AD203B41FA5}">
                      <a16:colId xmlns:a16="http://schemas.microsoft.com/office/drawing/2014/main" val="1133560077"/>
                    </a:ext>
                  </a:extLst>
                </a:gridCol>
                <a:gridCol w="576072">
                  <a:extLst>
                    <a:ext uri="{9D8B030D-6E8A-4147-A177-3AD203B41FA5}">
                      <a16:colId xmlns:a16="http://schemas.microsoft.com/office/drawing/2014/main" val="3933281431"/>
                    </a:ext>
                  </a:extLst>
                </a:gridCol>
                <a:gridCol w="576072">
                  <a:extLst>
                    <a:ext uri="{9D8B030D-6E8A-4147-A177-3AD203B41FA5}">
                      <a16:colId xmlns:a16="http://schemas.microsoft.com/office/drawing/2014/main" val="3046077677"/>
                    </a:ext>
                  </a:extLst>
                </a:gridCol>
                <a:gridCol w="576072">
                  <a:extLst>
                    <a:ext uri="{9D8B030D-6E8A-4147-A177-3AD203B41FA5}">
                      <a16:colId xmlns:a16="http://schemas.microsoft.com/office/drawing/2014/main" val="3516875220"/>
                    </a:ext>
                  </a:extLst>
                </a:gridCol>
                <a:gridCol w="658368">
                  <a:extLst>
                    <a:ext uri="{9D8B030D-6E8A-4147-A177-3AD203B41FA5}">
                      <a16:colId xmlns:a16="http://schemas.microsoft.com/office/drawing/2014/main" val="25682792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26833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- 2018-02-19 10:09:41 </a:t>
                      </a:r>
                      <a:r>
                        <a:rPr kumimoji="0" lang="en-US" sz="1000" b="0" i="0" u="none" strike="noStrike" kern="1200" cap="none" spc="0" normalizeH="0" baseline="0" noProof="0">
                          <a:ln>
                            <a:noFill/>
                          </a:ln>
                          <a:solidFill>
                            <a:prstClr val="black"/>
                          </a:solidFill>
                          <a:effectLst/>
                          <a:uLnTx/>
                          <a:uFillTx/>
                          <a:latin typeface="+mn-lt"/>
                          <a:ea typeface="+mn-ea"/>
                          <a:cs typeface="+mn-cs"/>
                        </a:rPr>
                        <a:t> 
 WIN Brunch for 2 on Sunday 4th March! 
To enter, head to our Instagram @Shangrilamauritius and comment "I ❤️ Brunch, Bubbles &amp; Beats" on the image that matches this one! 👇🏾
T&amp;C: http://bit.ly/2BDeW1F
To book for brunch call: 52591441 / 5255 3892 / 4027400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4293188"/>
                  </a:ext>
                </a:extLst>
              </a:tr>
            </a:tbl>
          </a:graphicData>
        </a:graphic>
      </p:graphicFrame>
      <p:sp>
        <p:nvSpPr>
          <p:cNvPr id="4" name="Text Placeholder 3">
            <a:extLst>
              <a:ext uri="{FF2B5EF4-FFF2-40B4-BE49-F238E27FC236}">
                <a16:creationId xmlns:a16="http://schemas.microsoft.com/office/drawing/2014/main" id="{83FCD635-50BC-49C8-A2DD-2C458AA93D38}"/>
              </a:ext>
            </a:extLst>
          </p:cNvPr>
          <p:cNvSpPr>
            <a:spLocks noGrp="1"/>
          </p:cNvSpPr>
          <p:nvPr>
            <p:ph type="body" sz="quarter" idx="14"/>
          </p:nvPr>
        </p:nvSpPr>
        <p:spPr/>
        <p:txBody>
          <a:bodyPr/>
          <a:lstStyle/>
          <a:p>
            <a:r>
              <a:rPr lang="en-US"/>
              <a:t>01/01/2018 - 27/05/2018</a:t>
            </a:r>
          </a:p>
        </p:txBody>
      </p:sp>
    </p:spTree>
    <p:extLst>
      <p:ext uri="{BB962C8B-B14F-4D97-AF65-F5344CB8AC3E}">
        <p14:creationId xmlns:p14="http://schemas.microsoft.com/office/powerpoint/2010/main" val="20442841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EE26B-3954-4C9F-822A-9330C765E816}"/>
              </a:ext>
            </a:extLst>
          </p:cNvPr>
          <p:cNvSpPr>
            <a:spLocks noGrp="1"/>
          </p:cNvSpPr>
          <p:nvPr>
            <p:ph type="title"/>
          </p:nvPr>
        </p:nvSpPr>
        <p:spPr/>
        <p:txBody>
          <a:bodyPr/>
          <a:lstStyle/>
          <a:p>
            <a:r>
              <a:rPr lang="en-US"/>
              <a:t>FB Own Posts Table with views | SLTR - 9 of 25</a:t>
            </a:r>
          </a:p>
        </p:txBody>
      </p:sp>
      <p:graphicFrame>
        <p:nvGraphicFramePr>
          <p:cNvPr id="5" name="Table Placeholder 4">
            <a:extLst>
              <a:ext uri="{FF2B5EF4-FFF2-40B4-BE49-F238E27FC236}">
                <a16:creationId xmlns:a16="http://schemas.microsoft.com/office/drawing/2014/main" id="{AE4E8ED3-AD88-47CD-8D87-FCD243DDA677}"/>
              </a:ext>
            </a:extLst>
          </p:cNvPr>
          <p:cNvGraphicFramePr>
            <a:graphicFrameLocks noGrp="1"/>
          </p:cNvGraphicFramePr>
          <p:nvPr>
            <p:ph type="tbl" sz="quarter" idx="13"/>
            <p:extLst>
              <p:ext uri="{D42A27DB-BD31-4B8C-83A1-F6EECF244321}">
                <p14:modId xmlns:p14="http://schemas.microsoft.com/office/powerpoint/2010/main" val="37081960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58961119"/>
                    </a:ext>
                  </a:extLst>
                </a:gridCol>
                <a:gridCol w="576072">
                  <a:extLst>
                    <a:ext uri="{9D8B030D-6E8A-4147-A177-3AD203B41FA5}">
                      <a16:colId xmlns:a16="http://schemas.microsoft.com/office/drawing/2014/main" val="2963732055"/>
                    </a:ext>
                  </a:extLst>
                </a:gridCol>
                <a:gridCol w="576072">
                  <a:extLst>
                    <a:ext uri="{9D8B030D-6E8A-4147-A177-3AD203B41FA5}">
                      <a16:colId xmlns:a16="http://schemas.microsoft.com/office/drawing/2014/main" val="1469727693"/>
                    </a:ext>
                  </a:extLst>
                </a:gridCol>
                <a:gridCol w="576072">
                  <a:extLst>
                    <a:ext uri="{9D8B030D-6E8A-4147-A177-3AD203B41FA5}">
                      <a16:colId xmlns:a16="http://schemas.microsoft.com/office/drawing/2014/main" val="2808804181"/>
                    </a:ext>
                  </a:extLst>
                </a:gridCol>
                <a:gridCol w="576072">
                  <a:extLst>
                    <a:ext uri="{9D8B030D-6E8A-4147-A177-3AD203B41FA5}">
                      <a16:colId xmlns:a16="http://schemas.microsoft.com/office/drawing/2014/main" val="3483897782"/>
                    </a:ext>
                  </a:extLst>
                </a:gridCol>
                <a:gridCol w="576072">
                  <a:extLst>
                    <a:ext uri="{9D8B030D-6E8A-4147-A177-3AD203B41FA5}">
                      <a16:colId xmlns:a16="http://schemas.microsoft.com/office/drawing/2014/main" val="2627179673"/>
                    </a:ext>
                  </a:extLst>
                </a:gridCol>
                <a:gridCol w="576072">
                  <a:extLst>
                    <a:ext uri="{9D8B030D-6E8A-4147-A177-3AD203B41FA5}">
                      <a16:colId xmlns:a16="http://schemas.microsoft.com/office/drawing/2014/main" val="1201189690"/>
                    </a:ext>
                  </a:extLst>
                </a:gridCol>
                <a:gridCol w="576072">
                  <a:extLst>
                    <a:ext uri="{9D8B030D-6E8A-4147-A177-3AD203B41FA5}">
                      <a16:colId xmlns:a16="http://schemas.microsoft.com/office/drawing/2014/main" val="3592316568"/>
                    </a:ext>
                  </a:extLst>
                </a:gridCol>
                <a:gridCol w="576072">
                  <a:extLst>
                    <a:ext uri="{9D8B030D-6E8A-4147-A177-3AD203B41FA5}">
                      <a16:colId xmlns:a16="http://schemas.microsoft.com/office/drawing/2014/main" val="1343481157"/>
                    </a:ext>
                  </a:extLst>
                </a:gridCol>
                <a:gridCol w="576072">
                  <a:extLst>
                    <a:ext uri="{9D8B030D-6E8A-4147-A177-3AD203B41FA5}">
                      <a16:colId xmlns:a16="http://schemas.microsoft.com/office/drawing/2014/main" val="1135903148"/>
                    </a:ext>
                  </a:extLst>
                </a:gridCol>
                <a:gridCol w="576072">
                  <a:extLst>
                    <a:ext uri="{9D8B030D-6E8A-4147-A177-3AD203B41FA5}">
                      <a16:colId xmlns:a16="http://schemas.microsoft.com/office/drawing/2014/main" val="3394053796"/>
                    </a:ext>
                  </a:extLst>
                </a:gridCol>
                <a:gridCol w="658368">
                  <a:extLst>
                    <a:ext uri="{9D8B030D-6E8A-4147-A177-3AD203B41FA5}">
                      <a16:colId xmlns:a16="http://schemas.microsoft.com/office/drawing/2014/main" val="30813843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96422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- 2018-01-12 19:00:00 </a:t>
                      </a:r>
                      <a:r>
                        <a:rPr kumimoji="0" lang="en-US" sz="1000" b="0" i="0" u="none" strike="noStrike" kern="1200" cap="none" spc="0" normalizeH="0" baseline="0" noProof="0">
                          <a:ln>
                            <a:noFill/>
                          </a:ln>
                          <a:solidFill>
                            <a:prstClr val="black"/>
                          </a:solidFill>
                          <a:effectLst/>
                          <a:uLnTx/>
                          <a:uFillTx/>
                          <a:latin typeface="+mn-lt"/>
                          <a:ea typeface="+mn-ea"/>
                          <a:cs typeface="+mn-cs"/>
                        </a:rPr>
                        <a:t> 
 Our collaboration with the legendary MAMO Le Michelangelo restaurant has begun! 
Republik has been transformed with the iconic decor, as Italian aromas fill the air!  
Bellissimo! 
Book a special dinner this week: 52591441 / 5255 3892 / 4027400 / restaurant-reservations.sltr@shangri-la.com
📷: renovationista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34930765"/>
                  </a:ext>
                </a:extLst>
              </a:tr>
            </a:tbl>
          </a:graphicData>
        </a:graphic>
      </p:graphicFrame>
      <p:sp>
        <p:nvSpPr>
          <p:cNvPr id="4" name="Text Placeholder 3">
            <a:extLst>
              <a:ext uri="{FF2B5EF4-FFF2-40B4-BE49-F238E27FC236}">
                <a16:creationId xmlns:a16="http://schemas.microsoft.com/office/drawing/2014/main" id="{5D28E486-B685-422F-BD6F-B7C44F60D4CA}"/>
              </a:ext>
            </a:extLst>
          </p:cNvPr>
          <p:cNvSpPr>
            <a:spLocks noGrp="1"/>
          </p:cNvSpPr>
          <p:nvPr>
            <p:ph type="body" sz="quarter" idx="14"/>
          </p:nvPr>
        </p:nvSpPr>
        <p:spPr/>
        <p:txBody>
          <a:bodyPr/>
          <a:lstStyle/>
          <a:p>
            <a:r>
              <a:rPr lang="en-US"/>
              <a:t>01/01/2018 - 27/05/2018</a:t>
            </a:r>
          </a:p>
        </p:txBody>
      </p:sp>
    </p:spTree>
    <p:extLst>
      <p:ext uri="{BB962C8B-B14F-4D97-AF65-F5344CB8AC3E}">
        <p14:creationId xmlns:p14="http://schemas.microsoft.com/office/powerpoint/2010/main" val="21033910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CBB51-1641-462B-A764-B300EFAD2CD8}"/>
              </a:ext>
            </a:extLst>
          </p:cNvPr>
          <p:cNvSpPr>
            <a:spLocks noGrp="1"/>
          </p:cNvSpPr>
          <p:nvPr>
            <p:ph type="title"/>
          </p:nvPr>
        </p:nvSpPr>
        <p:spPr/>
        <p:txBody>
          <a:bodyPr/>
          <a:lstStyle/>
          <a:p>
            <a:r>
              <a:rPr lang="en-US"/>
              <a:t>FB Own Posts Table with views | SLTR - 10 of 25</a:t>
            </a:r>
          </a:p>
        </p:txBody>
      </p:sp>
      <p:graphicFrame>
        <p:nvGraphicFramePr>
          <p:cNvPr id="5" name="Table Placeholder 4">
            <a:extLst>
              <a:ext uri="{FF2B5EF4-FFF2-40B4-BE49-F238E27FC236}">
                <a16:creationId xmlns:a16="http://schemas.microsoft.com/office/drawing/2014/main" id="{81B0F677-4DEF-43BE-AA0B-650955CBE30E}"/>
              </a:ext>
            </a:extLst>
          </p:cNvPr>
          <p:cNvGraphicFramePr>
            <a:graphicFrameLocks noGrp="1"/>
          </p:cNvGraphicFramePr>
          <p:nvPr>
            <p:ph type="tbl" sz="quarter" idx="13"/>
            <p:extLst>
              <p:ext uri="{D42A27DB-BD31-4B8C-83A1-F6EECF244321}">
                <p14:modId xmlns:p14="http://schemas.microsoft.com/office/powerpoint/2010/main" val="3580616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01868739"/>
                    </a:ext>
                  </a:extLst>
                </a:gridCol>
                <a:gridCol w="576072">
                  <a:extLst>
                    <a:ext uri="{9D8B030D-6E8A-4147-A177-3AD203B41FA5}">
                      <a16:colId xmlns:a16="http://schemas.microsoft.com/office/drawing/2014/main" val="4181481585"/>
                    </a:ext>
                  </a:extLst>
                </a:gridCol>
                <a:gridCol w="576072">
                  <a:extLst>
                    <a:ext uri="{9D8B030D-6E8A-4147-A177-3AD203B41FA5}">
                      <a16:colId xmlns:a16="http://schemas.microsoft.com/office/drawing/2014/main" val="2071148010"/>
                    </a:ext>
                  </a:extLst>
                </a:gridCol>
                <a:gridCol w="576072">
                  <a:extLst>
                    <a:ext uri="{9D8B030D-6E8A-4147-A177-3AD203B41FA5}">
                      <a16:colId xmlns:a16="http://schemas.microsoft.com/office/drawing/2014/main" val="3822956457"/>
                    </a:ext>
                  </a:extLst>
                </a:gridCol>
                <a:gridCol w="576072">
                  <a:extLst>
                    <a:ext uri="{9D8B030D-6E8A-4147-A177-3AD203B41FA5}">
                      <a16:colId xmlns:a16="http://schemas.microsoft.com/office/drawing/2014/main" val="892154043"/>
                    </a:ext>
                  </a:extLst>
                </a:gridCol>
                <a:gridCol w="576072">
                  <a:extLst>
                    <a:ext uri="{9D8B030D-6E8A-4147-A177-3AD203B41FA5}">
                      <a16:colId xmlns:a16="http://schemas.microsoft.com/office/drawing/2014/main" val="1621040497"/>
                    </a:ext>
                  </a:extLst>
                </a:gridCol>
                <a:gridCol w="576072">
                  <a:extLst>
                    <a:ext uri="{9D8B030D-6E8A-4147-A177-3AD203B41FA5}">
                      <a16:colId xmlns:a16="http://schemas.microsoft.com/office/drawing/2014/main" val="3402471938"/>
                    </a:ext>
                  </a:extLst>
                </a:gridCol>
                <a:gridCol w="576072">
                  <a:extLst>
                    <a:ext uri="{9D8B030D-6E8A-4147-A177-3AD203B41FA5}">
                      <a16:colId xmlns:a16="http://schemas.microsoft.com/office/drawing/2014/main" val="1612967262"/>
                    </a:ext>
                  </a:extLst>
                </a:gridCol>
                <a:gridCol w="576072">
                  <a:extLst>
                    <a:ext uri="{9D8B030D-6E8A-4147-A177-3AD203B41FA5}">
                      <a16:colId xmlns:a16="http://schemas.microsoft.com/office/drawing/2014/main" val="1537841531"/>
                    </a:ext>
                  </a:extLst>
                </a:gridCol>
                <a:gridCol w="576072">
                  <a:extLst>
                    <a:ext uri="{9D8B030D-6E8A-4147-A177-3AD203B41FA5}">
                      <a16:colId xmlns:a16="http://schemas.microsoft.com/office/drawing/2014/main" val="2433547965"/>
                    </a:ext>
                  </a:extLst>
                </a:gridCol>
                <a:gridCol w="576072">
                  <a:extLst>
                    <a:ext uri="{9D8B030D-6E8A-4147-A177-3AD203B41FA5}">
                      <a16:colId xmlns:a16="http://schemas.microsoft.com/office/drawing/2014/main" val="527447824"/>
                    </a:ext>
                  </a:extLst>
                </a:gridCol>
                <a:gridCol w="658368">
                  <a:extLst>
                    <a:ext uri="{9D8B030D-6E8A-4147-A177-3AD203B41FA5}">
                      <a16:colId xmlns:a16="http://schemas.microsoft.com/office/drawing/2014/main" val="9323669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36922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- 2018-01-29 12:06:03 </a:t>
                      </a:r>
                      <a:r>
                        <a:rPr kumimoji="0" lang="en-US" sz="1000" b="0" i="0" u="none" strike="noStrike" kern="1200" cap="none" spc="0" normalizeH="0" baseline="0" noProof="0">
                          <a:ln>
                            <a:noFill/>
                          </a:ln>
                          <a:solidFill>
                            <a:prstClr val="black"/>
                          </a:solidFill>
                          <a:effectLst/>
                          <a:uLnTx/>
                          <a:uFillTx/>
                          <a:latin typeface="+mn-lt"/>
                          <a:ea typeface="+mn-ea"/>
                          <a:cs typeface="+mn-cs"/>
                        </a:rPr>
                        <a:t> 
 💕  Pure romance 💕  Spend Valentine's Day cosied up with your loved one, sipping on bubbles and enjoying fine-dining, as a strolling violin serenades you! 
A heavenly evening awaits..: 52591441 / 5255 3892 / 4027400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08500857"/>
                  </a:ext>
                </a:extLst>
              </a:tr>
            </a:tbl>
          </a:graphicData>
        </a:graphic>
      </p:graphicFrame>
      <p:sp>
        <p:nvSpPr>
          <p:cNvPr id="4" name="Text Placeholder 3">
            <a:extLst>
              <a:ext uri="{FF2B5EF4-FFF2-40B4-BE49-F238E27FC236}">
                <a16:creationId xmlns:a16="http://schemas.microsoft.com/office/drawing/2014/main" id="{B448AEBF-0613-4252-9D0F-7770279308EA}"/>
              </a:ext>
            </a:extLst>
          </p:cNvPr>
          <p:cNvSpPr>
            <a:spLocks noGrp="1"/>
          </p:cNvSpPr>
          <p:nvPr>
            <p:ph type="body" sz="quarter" idx="14"/>
          </p:nvPr>
        </p:nvSpPr>
        <p:spPr/>
        <p:txBody>
          <a:bodyPr/>
          <a:lstStyle/>
          <a:p>
            <a:r>
              <a:rPr lang="en-US"/>
              <a:t>01/01/2018 - 27/05/2018</a:t>
            </a:r>
          </a:p>
        </p:txBody>
      </p:sp>
    </p:spTree>
    <p:extLst>
      <p:ext uri="{BB962C8B-B14F-4D97-AF65-F5344CB8AC3E}">
        <p14:creationId xmlns:p14="http://schemas.microsoft.com/office/powerpoint/2010/main" val="40423426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E18BF-B6B1-42BE-9D99-52224BCE3056}"/>
              </a:ext>
            </a:extLst>
          </p:cNvPr>
          <p:cNvSpPr>
            <a:spLocks noGrp="1"/>
          </p:cNvSpPr>
          <p:nvPr>
            <p:ph type="title"/>
          </p:nvPr>
        </p:nvSpPr>
        <p:spPr/>
        <p:txBody>
          <a:bodyPr/>
          <a:lstStyle/>
          <a:p>
            <a:r>
              <a:rPr lang="en-US"/>
              <a:t>FB Own Posts Table with views | SLTR - 11 of 25</a:t>
            </a:r>
          </a:p>
        </p:txBody>
      </p:sp>
      <p:graphicFrame>
        <p:nvGraphicFramePr>
          <p:cNvPr id="5" name="Table Placeholder 4">
            <a:extLst>
              <a:ext uri="{FF2B5EF4-FFF2-40B4-BE49-F238E27FC236}">
                <a16:creationId xmlns:a16="http://schemas.microsoft.com/office/drawing/2014/main" id="{79900851-E886-4768-88C5-ECBCC3970F91}"/>
              </a:ext>
            </a:extLst>
          </p:cNvPr>
          <p:cNvGraphicFramePr>
            <a:graphicFrameLocks noGrp="1"/>
          </p:cNvGraphicFramePr>
          <p:nvPr>
            <p:ph type="tbl" sz="quarter" idx="13"/>
            <p:extLst>
              <p:ext uri="{D42A27DB-BD31-4B8C-83A1-F6EECF244321}">
                <p14:modId xmlns:p14="http://schemas.microsoft.com/office/powerpoint/2010/main" val="14943060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87505524"/>
                    </a:ext>
                  </a:extLst>
                </a:gridCol>
                <a:gridCol w="576072">
                  <a:extLst>
                    <a:ext uri="{9D8B030D-6E8A-4147-A177-3AD203B41FA5}">
                      <a16:colId xmlns:a16="http://schemas.microsoft.com/office/drawing/2014/main" val="1918207299"/>
                    </a:ext>
                  </a:extLst>
                </a:gridCol>
                <a:gridCol w="576072">
                  <a:extLst>
                    <a:ext uri="{9D8B030D-6E8A-4147-A177-3AD203B41FA5}">
                      <a16:colId xmlns:a16="http://schemas.microsoft.com/office/drawing/2014/main" val="1344259634"/>
                    </a:ext>
                  </a:extLst>
                </a:gridCol>
                <a:gridCol w="576072">
                  <a:extLst>
                    <a:ext uri="{9D8B030D-6E8A-4147-A177-3AD203B41FA5}">
                      <a16:colId xmlns:a16="http://schemas.microsoft.com/office/drawing/2014/main" val="2813295458"/>
                    </a:ext>
                  </a:extLst>
                </a:gridCol>
                <a:gridCol w="576072">
                  <a:extLst>
                    <a:ext uri="{9D8B030D-6E8A-4147-A177-3AD203B41FA5}">
                      <a16:colId xmlns:a16="http://schemas.microsoft.com/office/drawing/2014/main" val="1171637613"/>
                    </a:ext>
                  </a:extLst>
                </a:gridCol>
                <a:gridCol w="576072">
                  <a:extLst>
                    <a:ext uri="{9D8B030D-6E8A-4147-A177-3AD203B41FA5}">
                      <a16:colId xmlns:a16="http://schemas.microsoft.com/office/drawing/2014/main" val="1500852027"/>
                    </a:ext>
                  </a:extLst>
                </a:gridCol>
                <a:gridCol w="576072">
                  <a:extLst>
                    <a:ext uri="{9D8B030D-6E8A-4147-A177-3AD203B41FA5}">
                      <a16:colId xmlns:a16="http://schemas.microsoft.com/office/drawing/2014/main" val="939941257"/>
                    </a:ext>
                  </a:extLst>
                </a:gridCol>
                <a:gridCol w="576072">
                  <a:extLst>
                    <a:ext uri="{9D8B030D-6E8A-4147-A177-3AD203B41FA5}">
                      <a16:colId xmlns:a16="http://schemas.microsoft.com/office/drawing/2014/main" val="772933187"/>
                    </a:ext>
                  </a:extLst>
                </a:gridCol>
                <a:gridCol w="576072">
                  <a:extLst>
                    <a:ext uri="{9D8B030D-6E8A-4147-A177-3AD203B41FA5}">
                      <a16:colId xmlns:a16="http://schemas.microsoft.com/office/drawing/2014/main" val="1680436013"/>
                    </a:ext>
                  </a:extLst>
                </a:gridCol>
                <a:gridCol w="576072">
                  <a:extLst>
                    <a:ext uri="{9D8B030D-6E8A-4147-A177-3AD203B41FA5}">
                      <a16:colId xmlns:a16="http://schemas.microsoft.com/office/drawing/2014/main" val="3950991943"/>
                    </a:ext>
                  </a:extLst>
                </a:gridCol>
                <a:gridCol w="576072">
                  <a:extLst>
                    <a:ext uri="{9D8B030D-6E8A-4147-A177-3AD203B41FA5}">
                      <a16:colId xmlns:a16="http://schemas.microsoft.com/office/drawing/2014/main" val="2777490369"/>
                    </a:ext>
                  </a:extLst>
                </a:gridCol>
                <a:gridCol w="658368">
                  <a:extLst>
                    <a:ext uri="{9D8B030D-6E8A-4147-A177-3AD203B41FA5}">
                      <a16:colId xmlns:a16="http://schemas.microsoft.com/office/drawing/2014/main" val="12009948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37883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- 2018-03-03 17:13:24 </a:t>
                      </a:r>
                      <a:r>
                        <a:rPr kumimoji="0" lang="en-US" sz="1000" b="0" i="0" u="none" strike="noStrike" kern="1200" cap="none" spc="0" normalizeH="0" baseline="0" noProof="0">
                          <a:ln>
                            <a:noFill/>
                          </a:ln>
                          <a:solidFill>
                            <a:prstClr val="black"/>
                          </a:solidFill>
                          <a:effectLst/>
                          <a:uLnTx/>
                          <a:uFillTx/>
                          <a:latin typeface="+mn-lt"/>
                          <a:ea typeface="+mn-ea"/>
                          <a:cs typeface="+mn-cs"/>
                        </a:rPr>
                        <a:t> 
 Namaste! 🤸🏾‍♂️
We are loving learning some moves with ARIA Crescendo and her partner Gus! 
Complete wellbeing begins with looking after yourself, and Aria is here until the 9th March with daily yoga sessions to help you do just that! 
Book: 402 7400 &amp; 5941 0987 or email chispa.sltr@shangri-la.com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668332982"/>
                  </a:ext>
                </a:extLst>
              </a:tr>
            </a:tbl>
          </a:graphicData>
        </a:graphic>
      </p:graphicFrame>
      <p:sp>
        <p:nvSpPr>
          <p:cNvPr id="4" name="Text Placeholder 3">
            <a:extLst>
              <a:ext uri="{FF2B5EF4-FFF2-40B4-BE49-F238E27FC236}">
                <a16:creationId xmlns:a16="http://schemas.microsoft.com/office/drawing/2014/main" id="{41E68BE4-4D10-40EE-8BB7-08F527775659}"/>
              </a:ext>
            </a:extLst>
          </p:cNvPr>
          <p:cNvSpPr>
            <a:spLocks noGrp="1"/>
          </p:cNvSpPr>
          <p:nvPr>
            <p:ph type="body" sz="quarter" idx="14"/>
          </p:nvPr>
        </p:nvSpPr>
        <p:spPr/>
        <p:txBody>
          <a:bodyPr/>
          <a:lstStyle/>
          <a:p>
            <a:r>
              <a:rPr lang="en-US"/>
              <a:t>01/01/2018 - 27/05/2018</a:t>
            </a:r>
          </a:p>
        </p:txBody>
      </p:sp>
    </p:spTree>
    <p:extLst>
      <p:ext uri="{BB962C8B-B14F-4D97-AF65-F5344CB8AC3E}">
        <p14:creationId xmlns:p14="http://schemas.microsoft.com/office/powerpoint/2010/main" val="8396717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9F548-63AB-488B-A1B7-652EA3631DB2}"/>
              </a:ext>
            </a:extLst>
          </p:cNvPr>
          <p:cNvSpPr>
            <a:spLocks noGrp="1"/>
          </p:cNvSpPr>
          <p:nvPr>
            <p:ph type="title"/>
          </p:nvPr>
        </p:nvSpPr>
        <p:spPr/>
        <p:txBody>
          <a:bodyPr/>
          <a:lstStyle/>
          <a:p>
            <a:r>
              <a:rPr lang="en-US"/>
              <a:t>FB Own Posts Table with views | SLTR - 12 of 25</a:t>
            </a:r>
          </a:p>
        </p:txBody>
      </p:sp>
      <p:graphicFrame>
        <p:nvGraphicFramePr>
          <p:cNvPr id="5" name="Table Placeholder 4">
            <a:extLst>
              <a:ext uri="{FF2B5EF4-FFF2-40B4-BE49-F238E27FC236}">
                <a16:creationId xmlns:a16="http://schemas.microsoft.com/office/drawing/2014/main" id="{2BA691FD-13C4-488C-A424-7AE2F87F9168}"/>
              </a:ext>
            </a:extLst>
          </p:cNvPr>
          <p:cNvGraphicFramePr>
            <a:graphicFrameLocks noGrp="1"/>
          </p:cNvGraphicFramePr>
          <p:nvPr>
            <p:ph type="tbl" sz="quarter" idx="13"/>
            <p:extLst>
              <p:ext uri="{D42A27DB-BD31-4B8C-83A1-F6EECF244321}">
                <p14:modId xmlns:p14="http://schemas.microsoft.com/office/powerpoint/2010/main" val="15424639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45707041"/>
                    </a:ext>
                  </a:extLst>
                </a:gridCol>
                <a:gridCol w="576072">
                  <a:extLst>
                    <a:ext uri="{9D8B030D-6E8A-4147-A177-3AD203B41FA5}">
                      <a16:colId xmlns:a16="http://schemas.microsoft.com/office/drawing/2014/main" val="1975508545"/>
                    </a:ext>
                  </a:extLst>
                </a:gridCol>
                <a:gridCol w="576072">
                  <a:extLst>
                    <a:ext uri="{9D8B030D-6E8A-4147-A177-3AD203B41FA5}">
                      <a16:colId xmlns:a16="http://schemas.microsoft.com/office/drawing/2014/main" val="632578593"/>
                    </a:ext>
                  </a:extLst>
                </a:gridCol>
                <a:gridCol w="576072">
                  <a:extLst>
                    <a:ext uri="{9D8B030D-6E8A-4147-A177-3AD203B41FA5}">
                      <a16:colId xmlns:a16="http://schemas.microsoft.com/office/drawing/2014/main" val="2239638768"/>
                    </a:ext>
                  </a:extLst>
                </a:gridCol>
                <a:gridCol w="576072">
                  <a:extLst>
                    <a:ext uri="{9D8B030D-6E8A-4147-A177-3AD203B41FA5}">
                      <a16:colId xmlns:a16="http://schemas.microsoft.com/office/drawing/2014/main" val="3678740199"/>
                    </a:ext>
                  </a:extLst>
                </a:gridCol>
                <a:gridCol w="576072">
                  <a:extLst>
                    <a:ext uri="{9D8B030D-6E8A-4147-A177-3AD203B41FA5}">
                      <a16:colId xmlns:a16="http://schemas.microsoft.com/office/drawing/2014/main" val="27241908"/>
                    </a:ext>
                  </a:extLst>
                </a:gridCol>
                <a:gridCol w="576072">
                  <a:extLst>
                    <a:ext uri="{9D8B030D-6E8A-4147-A177-3AD203B41FA5}">
                      <a16:colId xmlns:a16="http://schemas.microsoft.com/office/drawing/2014/main" val="1444208218"/>
                    </a:ext>
                  </a:extLst>
                </a:gridCol>
                <a:gridCol w="576072">
                  <a:extLst>
                    <a:ext uri="{9D8B030D-6E8A-4147-A177-3AD203B41FA5}">
                      <a16:colId xmlns:a16="http://schemas.microsoft.com/office/drawing/2014/main" val="2564057698"/>
                    </a:ext>
                  </a:extLst>
                </a:gridCol>
                <a:gridCol w="576072">
                  <a:extLst>
                    <a:ext uri="{9D8B030D-6E8A-4147-A177-3AD203B41FA5}">
                      <a16:colId xmlns:a16="http://schemas.microsoft.com/office/drawing/2014/main" val="3863202168"/>
                    </a:ext>
                  </a:extLst>
                </a:gridCol>
                <a:gridCol w="576072">
                  <a:extLst>
                    <a:ext uri="{9D8B030D-6E8A-4147-A177-3AD203B41FA5}">
                      <a16:colId xmlns:a16="http://schemas.microsoft.com/office/drawing/2014/main" val="991613020"/>
                    </a:ext>
                  </a:extLst>
                </a:gridCol>
                <a:gridCol w="576072">
                  <a:extLst>
                    <a:ext uri="{9D8B030D-6E8A-4147-A177-3AD203B41FA5}">
                      <a16:colId xmlns:a16="http://schemas.microsoft.com/office/drawing/2014/main" val="1244058671"/>
                    </a:ext>
                  </a:extLst>
                </a:gridCol>
                <a:gridCol w="658368">
                  <a:extLst>
                    <a:ext uri="{9D8B030D-6E8A-4147-A177-3AD203B41FA5}">
                      <a16:colId xmlns:a16="http://schemas.microsoft.com/office/drawing/2014/main" val="15270160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82013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- 2018-05-09 13:24:38 </a:t>
                      </a:r>
                      <a:r>
                        <a:rPr kumimoji="0" lang="en-US" sz="1000" b="0" i="0" u="none" strike="noStrike" kern="1200" cap="none" spc="0" normalizeH="0" baseline="0" noProof="0">
                          <a:ln>
                            <a:noFill/>
                          </a:ln>
                          <a:solidFill>
                            <a:prstClr val="black"/>
                          </a:solidFill>
                          <a:effectLst/>
                          <a:uLnTx/>
                          <a:uFillTx/>
                          <a:latin typeface="+mn-lt"/>
                          <a:ea typeface="+mn-ea"/>
                          <a:cs typeface="+mn-cs"/>
                        </a:rPr>
                        <a:t> 
 Stay over any time before 26th May AND experience The Test Kitchen Mauritius, at special local rates. 
A Deluxe Ocean View Room, award winning cuisine and breakfast for 2, from Rs. 16,000. 
For info or booking, call 402 7400 or email reservations.sltr@shangri-la.com quoting PLOCALTTK2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57050482"/>
                  </a:ext>
                </a:extLst>
              </a:tr>
            </a:tbl>
          </a:graphicData>
        </a:graphic>
      </p:graphicFrame>
      <p:sp>
        <p:nvSpPr>
          <p:cNvPr id="4" name="Text Placeholder 3">
            <a:extLst>
              <a:ext uri="{FF2B5EF4-FFF2-40B4-BE49-F238E27FC236}">
                <a16:creationId xmlns:a16="http://schemas.microsoft.com/office/drawing/2014/main" id="{8F3BDFF2-05EB-4A5B-9FF3-5D3052B69975}"/>
              </a:ext>
            </a:extLst>
          </p:cNvPr>
          <p:cNvSpPr>
            <a:spLocks noGrp="1"/>
          </p:cNvSpPr>
          <p:nvPr>
            <p:ph type="body" sz="quarter" idx="14"/>
          </p:nvPr>
        </p:nvSpPr>
        <p:spPr/>
        <p:txBody>
          <a:bodyPr/>
          <a:lstStyle/>
          <a:p>
            <a:r>
              <a:rPr lang="en-US"/>
              <a:t>01/01/2018 - 27/05/2018</a:t>
            </a:r>
          </a:p>
        </p:txBody>
      </p:sp>
    </p:spTree>
    <p:extLst>
      <p:ext uri="{BB962C8B-B14F-4D97-AF65-F5344CB8AC3E}">
        <p14:creationId xmlns:p14="http://schemas.microsoft.com/office/powerpoint/2010/main" val="3642917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368B4-7E82-4BFA-834D-1C0C888C1E0A}"/>
              </a:ext>
            </a:extLst>
          </p:cNvPr>
          <p:cNvSpPr>
            <a:spLocks noGrp="1"/>
          </p:cNvSpPr>
          <p:nvPr>
            <p:ph type="title"/>
          </p:nvPr>
        </p:nvSpPr>
        <p:spPr/>
        <p:txBody>
          <a:bodyPr/>
          <a:lstStyle/>
          <a:p>
            <a:r>
              <a:rPr lang="en-US"/>
              <a:t>FB Own Posts Table with views | SLTR - 13 of 25</a:t>
            </a:r>
          </a:p>
        </p:txBody>
      </p:sp>
      <p:graphicFrame>
        <p:nvGraphicFramePr>
          <p:cNvPr id="5" name="Table Placeholder 4">
            <a:extLst>
              <a:ext uri="{FF2B5EF4-FFF2-40B4-BE49-F238E27FC236}">
                <a16:creationId xmlns:a16="http://schemas.microsoft.com/office/drawing/2014/main" id="{D4182407-C32A-4D98-852A-6F8CF3670C02}"/>
              </a:ext>
            </a:extLst>
          </p:cNvPr>
          <p:cNvGraphicFramePr>
            <a:graphicFrameLocks noGrp="1"/>
          </p:cNvGraphicFramePr>
          <p:nvPr>
            <p:ph type="tbl" sz="quarter" idx="13"/>
            <p:extLst>
              <p:ext uri="{D42A27DB-BD31-4B8C-83A1-F6EECF244321}">
                <p14:modId xmlns:p14="http://schemas.microsoft.com/office/powerpoint/2010/main" val="3587048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03470989"/>
                    </a:ext>
                  </a:extLst>
                </a:gridCol>
                <a:gridCol w="576072">
                  <a:extLst>
                    <a:ext uri="{9D8B030D-6E8A-4147-A177-3AD203B41FA5}">
                      <a16:colId xmlns:a16="http://schemas.microsoft.com/office/drawing/2014/main" val="2430529116"/>
                    </a:ext>
                  </a:extLst>
                </a:gridCol>
                <a:gridCol w="576072">
                  <a:extLst>
                    <a:ext uri="{9D8B030D-6E8A-4147-A177-3AD203B41FA5}">
                      <a16:colId xmlns:a16="http://schemas.microsoft.com/office/drawing/2014/main" val="3287570785"/>
                    </a:ext>
                  </a:extLst>
                </a:gridCol>
                <a:gridCol w="576072">
                  <a:extLst>
                    <a:ext uri="{9D8B030D-6E8A-4147-A177-3AD203B41FA5}">
                      <a16:colId xmlns:a16="http://schemas.microsoft.com/office/drawing/2014/main" val="2564478647"/>
                    </a:ext>
                  </a:extLst>
                </a:gridCol>
                <a:gridCol w="576072">
                  <a:extLst>
                    <a:ext uri="{9D8B030D-6E8A-4147-A177-3AD203B41FA5}">
                      <a16:colId xmlns:a16="http://schemas.microsoft.com/office/drawing/2014/main" val="63213536"/>
                    </a:ext>
                  </a:extLst>
                </a:gridCol>
                <a:gridCol w="576072">
                  <a:extLst>
                    <a:ext uri="{9D8B030D-6E8A-4147-A177-3AD203B41FA5}">
                      <a16:colId xmlns:a16="http://schemas.microsoft.com/office/drawing/2014/main" val="3020097368"/>
                    </a:ext>
                  </a:extLst>
                </a:gridCol>
                <a:gridCol w="576072">
                  <a:extLst>
                    <a:ext uri="{9D8B030D-6E8A-4147-A177-3AD203B41FA5}">
                      <a16:colId xmlns:a16="http://schemas.microsoft.com/office/drawing/2014/main" val="20598818"/>
                    </a:ext>
                  </a:extLst>
                </a:gridCol>
                <a:gridCol w="576072">
                  <a:extLst>
                    <a:ext uri="{9D8B030D-6E8A-4147-A177-3AD203B41FA5}">
                      <a16:colId xmlns:a16="http://schemas.microsoft.com/office/drawing/2014/main" val="3775403943"/>
                    </a:ext>
                  </a:extLst>
                </a:gridCol>
                <a:gridCol w="576072">
                  <a:extLst>
                    <a:ext uri="{9D8B030D-6E8A-4147-A177-3AD203B41FA5}">
                      <a16:colId xmlns:a16="http://schemas.microsoft.com/office/drawing/2014/main" val="1068964801"/>
                    </a:ext>
                  </a:extLst>
                </a:gridCol>
                <a:gridCol w="576072">
                  <a:extLst>
                    <a:ext uri="{9D8B030D-6E8A-4147-A177-3AD203B41FA5}">
                      <a16:colId xmlns:a16="http://schemas.microsoft.com/office/drawing/2014/main" val="2031105767"/>
                    </a:ext>
                  </a:extLst>
                </a:gridCol>
                <a:gridCol w="576072">
                  <a:extLst>
                    <a:ext uri="{9D8B030D-6E8A-4147-A177-3AD203B41FA5}">
                      <a16:colId xmlns:a16="http://schemas.microsoft.com/office/drawing/2014/main" val="3972217004"/>
                    </a:ext>
                  </a:extLst>
                </a:gridCol>
                <a:gridCol w="658368">
                  <a:extLst>
                    <a:ext uri="{9D8B030D-6E8A-4147-A177-3AD203B41FA5}">
                      <a16:colId xmlns:a16="http://schemas.microsoft.com/office/drawing/2014/main" val="6496308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04841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- 2018-01-25 17:31:43 </a:t>
                      </a:r>
                      <a:r>
                        <a:rPr kumimoji="0" lang="en-US" sz="1000" b="0" i="0" u="none" strike="noStrike" kern="1200" cap="none" spc="0" normalizeH="0" baseline="0" noProof="0">
                          <a:ln>
                            <a:noFill/>
                          </a:ln>
                          <a:solidFill>
                            <a:prstClr val="black"/>
                          </a:solidFill>
                          <a:effectLst/>
                          <a:uLnTx/>
                          <a:uFillTx/>
                          <a:latin typeface="+mn-lt"/>
                          <a:ea typeface="+mn-ea"/>
                          <a:cs typeface="+mn-cs"/>
                        </a:rPr>
                        <a:t> 
 Drinks, food and music, the ONLY way to spend a Sunday afternoon don't you think?
Book a legendary Brunch, Bubbles &amp; Beats for Feb 4th: 52591441 / 5255 3892 / 4027400 / restaurant-reservations.sltr@shangri-la.com
📷: Agnes Spel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64977737"/>
                  </a:ext>
                </a:extLst>
              </a:tr>
            </a:tbl>
          </a:graphicData>
        </a:graphic>
      </p:graphicFrame>
      <p:sp>
        <p:nvSpPr>
          <p:cNvPr id="4" name="Text Placeholder 3">
            <a:extLst>
              <a:ext uri="{FF2B5EF4-FFF2-40B4-BE49-F238E27FC236}">
                <a16:creationId xmlns:a16="http://schemas.microsoft.com/office/drawing/2014/main" id="{69BA6DB3-17B9-4D40-AB17-2757E35B6D27}"/>
              </a:ext>
            </a:extLst>
          </p:cNvPr>
          <p:cNvSpPr>
            <a:spLocks noGrp="1"/>
          </p:cNvSpPr>
          <p:nvPr>
            <p:ph type="body" sz="quarter" idx="14"/>
          </p:nvPr>
        </p:nvSpPr>
        <p:spPr/>
        <p:txBody>
          <a:bodyPr/>
          <a:lstStyle/>
          <a:p>
            <a:r>
              <a:rPr lang="en-US"/>
              <a:t>01/01/2018 - 27/05/2018</a:t>
            </a:r>
          </a:p>
        </p:txBody>
      </p:sp>
    </p:spTree>
    <p:extLst>
      <p:ext uri="{BB962C8B-B14F-4D97-AF65-F5344CB8AC3E}">
        <p14:creationId xmlns:p14="http://schemas.microsoft.com/office/powerpoint/2010/main" val="30794214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3B9BF-CB28-4D46-94F5-821A53585BBB}"/>
              </a:ext>
            </a:extLst>
          </p:cNvPr>
          <p:cNvSpPr>
            <a:spLocks noGrp="1"/>
          </p:cNvSpPr>
          <p:nvPr>
            <p:ph type="title"/>
          </p:nvPr>
        </p:nvSpPr>
        <p:spPr/>
        <p:txBody>
          <a:bodyPr/>
          <a:lstStyle/>
          <a:p>
            <a:r>
              <a:rPr lang="en-US"/>
              <a:t>FB Own Posts Table with views | SLTR - 14 of 25</a:t>
            </a:r>
          </a:p>
        </p:txBody>
      </p:sp>
      <p:graphicFrame>
        <p:nvGraphicFramePr>
          <p:cNvPr id="5" name="Table Placeholder 4">
            <a:extLst>
              <a:ext uri="{FF2B5EF4-FFF2-40B4-BE49-F238E27FC236}">
                <a16:creationId xmlns:a16="http://schemas.microsoft.com/office/drawing/2014/main" id="{C148F663-61BD-4930-8349-57C9ECF72EDA}"/>
              </a:ext>
            </a:extLst>
          </p:cNvPr>
          <p:cNvGraphicFramePr>
            <a:graphicFrameLocks noGrp="1"/>
          </p:cNvGraphicFramePr>
          <p:nvPr>
            <p:ph type="tbl" sz="quarter" idx="13"/>
            <p:extLst>
              <p:ext uri="{D42A27DB-BD31-4B8C-83A1-F6EECF244321}">
                <p14:modId xmlns:p14="http://schemas.microsoft.com/office/powerpoint/2010/main" val="33653674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99327821"/>
                    </a:ext>
                  </a:extLst>
                </a:gridCol>
                <a:gridCol w="576072">
                  <a:extLst>
                    <a:ext uri="{9D8B030D-6E8A-4147-A177-3AD203B41FA5}">
                      <a16:colId xmlns:a16="http://schemas.microsoft.com/office/drawing/2014/main" val="4182694955"/>
                    </a:ext>
                  </a:extLst>
                </a:gridCol>
                <a:gridCol w="576072">
                  <a:extLst>
                    <a:ext uri="{9D8B030D-6E8A-4147-A177-3AD203B41FA5}">
                      <a16:colId xmlns:a16="http://schemas.microsoft.com/office/drawing/2014/main" val="3873223155"/>
                    </a:ext>
                  </a:extLst>
                </a:gridCol>
                <a:gridCol w="576072">
                  <a:extLst>
                    <a:ext uri="{9D8B030D-6E8A-4147-A177-3AD203B41FA5}">
                      <a16:colId xmlns:a16="http://schemas.microsoft.com/office/drawing/2014/main" val="2670173507"/>
                    </a:ext>
                  </a:extLst>
                </a:gridCol>
                <a:gridCol w="576072">
                  <a:extLst>
                    <a:ext uri="{9D8B030D-6E8A-4147-A177-3AD203B41FA5}">
                      <a16:colId xmlns:a16="http://schemas.microsoft.com/office/drawing/2014/main" val="3560206339"/>
                    </a:ext>
                  </a:extLst>
                </a:gridCol>
                <a:gridCol w="576072">
                  <a:extLst>
                    <a:ext uri="{9D8B030D-6E8A-4147-A177-3AD203B41FA5}">
                      <a16:colId xmlns:a16="http://schemas.microsoft.com/office/drawing/2014/main" val="2461577898"/>
                    </a:ext>
                  </a:extLst>
                </a:gridCol>
                <a:gridCol w="576072">
                  <a:extLst>
                    <a:ext uri="{9D8B030D-6E8A-4147-A177-3AD203B41FA5}">
                      <a16:colId xmlns:a16="http://schemas.microsoft.com/office/drawing/2014/main" val="3752760820"/>
                    </a:ext>
                  </a:extLst>
                </a:gridCol>
                <a:gridCol w="576072">
                  <a:extLst>
                    <a:ext uri="{9D8B030D-6E8A-4147-A177-3AD203B41FA5}">
                      <a16:colId xmlns:a16="http://schemas.microsoft.com/office/drawing/2014/main" val="3800779375"/>
                    </a:ext>
                  </a:extLst>
                </a:gridCol>
                <a:gridCol w="576072">
                  <a:extLst>
                    <a:ext uri="{9D8B030D-6E8A-4147-A177-3AD203B41FA5}">
                      <a16:colId xmlns:a16="http://schemas.microsoft.com/office/drawing/2014/main" val="3223919054"/>
                    </a:ext>
                  </a:extLst>
                </a:gridCol>
                <a:gridCol w="576072">
                  <a:extLst>
                    <a:ext uri="{9D8B030D-6E8A-4147-A177-3AD203B41FA5}">
                      <a16:colId xmlns:a16="http://schemas.microsoft.com/office/drawing/2014/main" val="138555214"/>
                    </a:ext>
                  </a:extLst>
                </a:gridCol>
                <a:gridCol w="576072">
                  <a:extLst>
                    <a:ext uri="{9D8B030D-6E8A-4147-A177-3AD203B41FA5}">
                      <a16:colId xmlns:a16="http://schemas.microsoft.com/office/drawing/2014/main" val="214006418"/>
                    </a:ext>
                  </a:extLst>
                </a:gridCol>
                <a:gridCol w="658368">
                  <a:extLst>
                    <a:ext uri="{9D8B030D-6E8A-4147-A177-3AD203B41FA5}">
                      <a16:colId xmlns:a16="http://schemas.microsoft.com/office/drawing/2014/main" val="23902820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00011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- 2018-02-26 10:00:00 </a:t>
                      </a:r>
                      <a:r>
                        <a:rPr kumimoji="0" lang="en-US" sz="1000" b="0" i="0" u="none" strike="noStrike" kern="1200" cap="none" spc="0" normalizeH="0" baseline="0" noProof="0">
                          <a:ln>
                            <a:noFill/>
                          </a:ln>
                          <a:solidFill>
                            <a:prstClr val="black"/>
                          </a:solidFill>
                          <a:effectLst/>
                          <a:uLnTx/>
                          <a:uFillTx/>
                          <a:latin typeface="+mn-lt"/>
                          <a:ea typeface="+mn-ea"/>
                          <a:cs typeface="+mn-cs"/>
                        </a:rPr>
                        <a:t> 
 The monthly fun continues! 
Join the Rum &amp; Jazz Band with Toto Lebrasse and Philippe Thomas as we party through the afternoon on Sunday March 4th! 
Book for Brunch, Bubbles &amp; Beats: call 52591441 / 5255 3892 / 4027400  or email restaurant-reservations.sltr@shangri-la.com
📷: Joel Capillaire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61684941"/>
                  </a:ext>
                </a:extLst>
              </a:tr>
            </a:tbl>
          </a:graphicData>
        </a:graphic>
      </p:graphicFrame>
      <p:sp>
        <p:nvSpPr>
          <p:cNvPr id="4" name="Text Placeholder 3">
            <a:extLst>
              <a:ext uri="{FF2B5EF4-FFF2-40B4-BE49-F238E27FC236}">
                <a16:creationId xmlns:a16="http://schemas.microsoft.com/office/drawing/2014/main" id="{BE3574A0-6938-4B6D-9BB5-96894695100E}"/>
              </a:ext>
            </a:extLst>
          </p:cNvPr>
          <p:cNvSpPr>
            <a:spLocks noGrp="1"/>
          </p:cNvSpPr>
          <p:nvPr>
            <p:ph type="body" sz="quarter" idx="14"/>
          </p:nvPr>
        </p:nvSpPr>
        <p:spPr/>
        <p:txBody>
          <a:bodyPr/>
          <a:lstStyle/>
          <a:p>
            <a:r>
              <a:rPr lang="en-US"/>
              <a:t>01/01/2018 - 27/05/2018</a:t>
            </a:r>
          </a:p>
        </p:txBody>
      </p:sp>
    </p:spTree>
    <p:extLst>
      <p:ext uri="{BB962C8B-B14F-4D97-AF65-F5344CB8AC3E}">
        <p14:creationId xmlns:p14="http://schemas.microsoft.com/office/powerpoint/2010/main" val="36663037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A2D0A-5812-4BDB-BEDC-29EC82119EA1}"/>
              </a:ext>
            </a:extLst>
          </p:cNvPr>
          <p:cNvSpPr>
            <a:spLocks noGrp="1"/>
          </p:cNvSpPr>
          <p:nvPr>
            <p:ph type="title"/>
          </p:nvPr>
        </p:nvSpPr>
        <p:spPr/>
        <p:txBody>
          <a:bodyPr/>
          <a:lstStyle/>
          <a:p>
            <a:r>
              <a:rPr lang="en-US"/>
              <a:t>FB Own Posts Table with views | SLTR - 15 of 25</a:t>
            </a:r>
          </a:p>
        </p:txBody>
      </p:sp>
      <p:graphicFrame>
        <p:nvGraphicFramePr>
          <p:cNvPr id="5" name="Table Placeholder 4">
            <a:extLst>
              <a:ext uri="{FF2B5EF4-FFF2-40B4-BE49-F238E27FC236}">
                <a16:creationId xmlns:a16="http://schemas.microsoft.com/office/drawing/2014/main" id="{D4F0271B-9444-446E-BBB7-174784F623FF}"/>
              </a:ext>
            </a:extLst>
          </p:cNvPr>
          <p:cNvGraphicFramePr>
            <a:graphicFrameLocks noGrp="1"/>
          </p:cNvGraphicFramePr>
          <p:nvPr>
            <p:ph type="tbl" sz="quarter" idx="13"/>
            <p:extLst>
              <p:ext uri="{D42A27DB-BD31-4B8C-83A1-F6EECF244321}">
                <p14:modId xmlns:p14="http://schemas.microsoft.com/office/powerpoint/2010/main" val="13299142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37595893"/>
                    </a:ext>
                  </a:extLst>
                </a:gridCol>
                <a:gridCol w="576072">
                  <a:extLst>
                    <a:ext uri="{9D8B030D-6E8A-4147-A177-3AD203B41FA5}">
                      <a16:colId xmlns:a16="http://schemas.microsoft.com/office/drawing/2014/main" val="426404207"/>
                    </a:ext>
                  </a:extLst>
                </a:gridCol>
                <a:gridCol w="576072">
                  <a:extLst>
                    <a:ext uri="{9D8B030D-6E8A-4147-A177-3AD203B41FA5}">
                      <a16:colId xmlns:a16="http://schemas.microsoft.com/office/drawing/2014/main" val="3997420239"/>
                    </a:ext>
                  </a:extLst>
                </a:gridCol>
                <a:gridCol w="576072">
                  <a:extLst>
                    <a:ext uri="{9D8B030D-6E8A-4147-A177-3AD203B41FA5}">
                      <a16:colId xmlns:a16="http://schemas.microsoft.com/office/drawing/2014/main" val="4260916835"/>
                    </a:ext>
                  </a:extLst>
                </a:gridCol>
                <a:gridCol w="576072">
                  <a:extLst>
                    <a:ext uri="{9D8B030D-6E8A-4147-A177-3AD203B41FA5}">
                      <a16:colId xmlns:a16="http://schemas.microsoft.com/office/drawing/2014/main" val="2443057621"/>
                    </a:ext>
                  </a:extLst>
                </a:gridCol>
                <a:gridCol w="576072">
                  <a:extLst>
                    <a:ext uri="{9D8B030D-6E8A-4147-A177-3AD203B41FA5}">
                      <a16:colId xmlns:a16="http://schemas.microsoft.com/office/drawing/2014/main" val="1221694371"/>
                    </a:ext>
                  </a:extLst>
                </a:gridCol>
                <a:gridCol w="576072">
                  <a:extLst>
                    <a:ext uri="{9D8B030D-6E8A-4147-A177-3AD203B41FA5}">
                      <a16:colId xmlns:a16="http://schemas.microsoft.com/office/drawing/2014/main" val="1672669786"/>
                    </a:ext>
                  </a:extLst>
                </a:gridCol>
                <a:gridCol w="576072">
                  <a:extLst>
                    <a:ext uri="{9D8B030D-6E8A-4147-A177-3AD203B41FA5}">
                      <a16:colId xmlns:a16="http://schemas.microsoft.com/office/drawing/2014/main" val="2450295374"/>
                    </a:ext>
                  </a:extLst>
                </a:gridCol>
                <a:gridCol w="576072">
                  <a:extLst>
                    <a:ext uri="{9D8B030D-6E8A-4147-A177-3AD203B41FA5}">
                      <a16:colId xmlns:a16="http://schemas.microsoft.com/office/drawing/2014/main" val="2034154067"/>
                    </a:ext>
                  </a:extLst>
                </a:gridCol>
                <a:gridCol w="576072">
                  <a:extLst>
                    <a:ext uri="{9D8B030D-6E8A-4147-A177-3AD203B41FA5}">
                      <a16:colId xmlns:a16="http://schemas.microsoft.com/office/drawing/2014/main" val="1214938241"/>
                    </a:ext>
                  </a:extLst>
                </a:gridCol>
                <a:gridCol w="576072">
                  <a:extLst>
                    <a:ext uri="{9D8B030D-6E8A-4147-A177-3AD203B41FA5}">
                      <a16:colId xmlns:a16="http://schemas.microsoft.com/office/drawing/2014/main" val="2076254878"/>
                    </a:ext>
                  </a:extLst>
                </a:gridCol>
                <a:gridCol w="658368">
                  <a:extLst>
                    <a:ext uri="{9D8B030D-6E8A-4147-A177-3AD203B41FA5}">
                      <a16:colId xmlns:a16="http://schemas.microsoft.com/office/drawing/2014/main" val="24124257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77651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- 2018-02-01 11:23:54 </a:t>
                      </a:r>
                      <a:r>
                        <a:rPr kumimoji="0" lang="en-US" sz="1000" b="0" i="0" u="none" strike="noStrike" kern="1200" cap="none" spc="0" normalizeH="0" baseline="0" noProof="0">
                          <a:ln>
                            <a:noFill/>
                          </a:ln>
                          <a:solidFill>
                            <a:prstClr val="black"/>
                          </a:solidFill>
                          <a:effectLst/>
                          <a:uLnTx/>
                          <a:uFillTx/>
                          <a:latin typeface="+mn-lt"/>
                          <a:ea typeface="+mn-ea"/>
                          <a:cs typeface="+mn-cs"/>
                        </a:rPr>
                        <a:t> 
 Welcome to a month of wellness! We're celebrating positivity and wellbeing, with healthy food including a special 3-course menu for lunch and dinner at Republik! 
And health fans can start limbering up those limbs in time for celeb yogi ARIA Crescendo's arrival on Feb 25th for exclusive classes!
For info: 402 7400 / 5941 0987 or email chispa.sltr@shangri-la.com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76138244"/>
                  </a:ext>
                </a:extLst>
              </a:tr>
            </a:tbl>
          </a:graphicData>
        </a:graphic>
      </p:graphicFrame>
      <p:sp>
        <p:nvSpPr>
          <p:cNvPr id="4" name="Text Placeholder 3">
            <a:extLst>
              <a:ext uri="{FF2B5EF4-FFF2-40B4-BE49-F238E27FC236}">
                <a16:creationId xmlns:a16="http://schemas.microsoft.com/office/drawing/2014/main" id="{201D28FD-7EFE-4925-8E40-365DD62CC32D}"/>
              </a:ext>
            </a:extLst>
          </p:cNvPr>
          <p:cNvSpPr>
            <a:spLocks noGrp="1"/>
          </p:cNvSpPr>
          <p:nvPr>
            <p:ph type="body" sz="quarter" idx="14"/>
          </p:nvPr>
        </p:nvSpPr>
        <p:spPr/>
        <p:txBody>
          <a:bodyPr/>
          <a:lstStyle/>
          <a:p>
            <a:r>
              <a:rPr lang="en-US"/>
              <a:t>01/01/2018 - 27/05/2018</a:t>
            </a:r>
          </a:p>
        </p:txBody>
      </p:sp>
    </p:spTree>
    <p:extLst>
      <p:ext uri="{BB962C8B-B14F-4D97-AF65-F5344CB8AC3E}">
        <p14:creationId xmlns:p14="http://schemas.microsoft.com/office/powerpoint/2010/main" val="12396783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F0E89-69DF-4B70-820E-704F74D7A257}"/>
              </a:ext>
            </a:extLst>
          </p:cNvPr>
          <p:cNvSpPr>
            <a:spLocks noGrp="1"/>
          </p:cNvSpPr>
          <p:nvPr>
            <p:ph type="title"/>
          </p:nvPr>
        </p:nvSpPr>
        <p:spPr/>
        <p:txBody>
          <a:bodyPr/>
          <a:lstStyle/>
          <a:p>
            <a:r>
              <a:rPr lang="en-US"/>
              <a:t>FB Own Posts Table with views | SLTR - 16 of 25</a:t>
            </a:r>
          </a:p>
        </p:txBody>
      </p:sp>
      <p:graphicFrame>
        <p:nvGraphicFramePr>
          <p:cNvPr id="5" name="Table Placeholder 4">
            <a:extLst>
              <a:ext uri="{FF2B5EF4-FFF2-40B4-BE49-F238E27FC236}">
                <a16:creationId xmlns:a16="http://schemas.microsoft.com/office/drawing/2014/main" id="{AA708F5D-D608-45AD-8DF9-CC6A69F23960}"/>
              </a:ext>
            </a:extLst>
          </p:cNvPr>
          <p:cNvGraphicFramePr>
            <a:graphicFrameLocks noGrp="1"/>
          </p:cNvGraphicFramePr>
          <p:nvPr>
            <p:ph type="tbl" sz="quarter" idx="13"/>
            <p:extLst>
              <p:ext uri="{D42A27DB-BD31-4B8C-83A1-F6EECF244321}">
                <p14:modId xmlns:p14="http://schemas.microsoft.com/office/powerpoint/2010/main" val="21132790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01048761"/>
                    </a:ext>
                  </a:extLst>
                </a:gridCol>
                <a:gridCol w="576072">
                  <a:extLst>
                    <a:ext uri="{9D8B030D-6E8A-4147-A177-3AD203B41FA5}">
                      <a16:colId xmlns:a16="http://schemas.microsoft.com/office/drawing/2014/main" val="2703871674"/>
                    </a:ext>
                  </a:extLst>
                </a:gridCol>
                <a:gridCol w="576072">
                  <a:extLst>
                    <a:ext uri="{9D8B030D-6E8A-4147-A177-3AD203B41FA5}">
                      <a16:colId xmlns:a16="http://schemas.microsoft.com/office/drawing/2014/main" val="88146381"/>
                    </a:ext>
                  </a:extLst>
                </a:gridCol>
                <a:gridCol w="576072">
                  <a:extLst>
                    <a:ext uri="{9D8B030D-6E8A-4147-A177-3AD203B41FA5}">
                      <a16:colId xmlns:a16="http://schemas.microsoft.com/office/drawing/2014/main" val="2021175575"/>
                    </a:ext>
                  </a:extLst>
                </a:gridCol>
                <a:gridCol w="576072">
                  <a:extLst>
                    <a:ext uri="{9D8B030D-6E8A-4147-A177-3AD203B41FA5}">
                      <a16:colId xmlns:a16="http://schemas.microsoft.com/office/drawing/2014/main" val="1637350161"/>
                    </a:ext>
                  </a:extLst>
                </a:gridCol>
                <a:gridCol w="576072">
                  <a:extLst>
                    <a:ext uri="{9D8B030D-6E8A-4147-A177-3AD203B41FA5}">
                      <a16:colId xmlns:a16="http://schemas.microsoft.com/office/drawing/2014/main" val="2995203005"/>
                    </a:ext>
                  </a:extLst>
                </a:gridCol>
                <a:gridCol w="576072">
                  <a:extLst>
                    <a:ext uri="{9D8B030D-6E8A-4147-A177-3AD203B41FA5}">
                      <a16:colId xmlns:a16="http://schemas.microsoft.com/office/drawing/2014/main" val="1321524986"/>
                    </a:ext>
                  </a:extLst>
                </a:gridCol>
                <a:gridCol w="576072">
                  <a:extLst>
                    <a:ext uri="{9D8B030D-6E8A-4147-A177-3AD203B41FA5}">
                      <a16:colId xmlns:a16="http://schemas.microsoft.com/office/drawing/2014/main" val="1456633194"/>
                    </a:ext>
                  </a:extLst>
                </a:gridCol>
                <a:gridCol w="576072">
                  <a:extLst>
                    <a:ext uri="{9D8B030D-6E8A-4147-A177-3AD203B41FA5}">
                      <a16:colId xmlns:a16="http://schemas.microsoft.com/office/drawing/2014/main" val="2435224708"/>
                    </a:ext>
                  </a:extLst>
                </a:gridCol>
                <a:gridCol w="576072">
                  <a:extLst>
                    <a:ext uri="{9D8B030D-6E8A-4147-A177-3AD203B41FA5}">
                      <a16:colId xmlns:a16="http://schemas.microsoft.com/office/drawing/2014/main" val="392159080"/>
                    </a:ext>
                  </a:extLst>
                </a:gridCol>
                <a:gridCol w="576072">
                  <a:extLst>
                    <a:ext uri="{9D8B030D-6E8A-4147-A177-3AD203B41FA5}">
                      <a16:colId xmlns:a16="http://schemas.microsoft.com/office/drawing/2014/main" val="1722957409"/>
                    </a:ext>
                  </a:extLst>
                </a:gridCol>
                <a:gridCol w="658368">
                  <a:extLst>
                    <a:ext uri="{9D8B030D-6E8A-4147-A177-3AD203B41FA5}">
                      <a16:colId xmlns:a16="http://schemas.microsoft.com/office/drawing/2014/main" val="1394385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78870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- 2018-01-06 12:00:00 </a:t>
                      </a:r>
                      <a:r>
                        <a:rPr kumimoji="0" lang="en-US" sz="1000" b="0" i="0" u="none" strike="noStrike" kern="1200" cap="none" spc="0" normalizeH="0" baseline="0" noProof="0">
                          <a:ln>
                            <a:noFill/>
                          </a:ln>
                          <a:solidFill>
                            <a:prstClr val="black"/>
                          </a:solidFill>
                          <a:effectLst/>
                          <a:uLnTx/>
                          <a:uFillTx/>
                          <a:latin typeface="+mn-lt"/>
                          <a:ea typeface="+mn-ea"/>
                          <a:cs typeface="+mn-cs"/>
                        </a:rPr>
                        <a:t> 
 Bring a touch of Cannes glam to your January, and dine like the superstars! We are collaborating with the FAMOUS MAMO Le Michelangelo restaurant for exceptional lunch and dinner experiences that are out of this world! 
Details: http://bit.ly/2C8hd5k or booking: 52591441 / 5255 3892 / 4027400 / restaurant-reservations.sltr@shangri-la.com
📷: hildasigurdsson / parmesan.parmesan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74795550"/>
                  </a:ext>
                </a:extLst>
              </a:tr>
            </a:tbl>
          </a:graphicData>
        </a:graphic>
      </p:graphicFrame>
      <p:sp>
        <p:nvSpPr>
          <p:cNvPr id="4" name="Text Placeholder 3">
            <a:extLst>
              <a:ext uri="{FF2B5EF4-FFF2-40B4-BE49-F238E27FC236}">
                <a16:creationId xmlns:a16="http://schemas.microsoft.com/office/drawing/2014/main" id="{B2EC7605-9A8B-4AD1-A852-316ED7EBE1F1}"/>
              </a:ext>
            </a:extLst>
          </p:cNvPr>
          <p:cNvSpPr>
            <a:spLocks noGrp="1"/>
          </p:cNvSpPr>
          <p:nvPr>
            <p:ph type="body" sz="quarter" idx="14"/>
          </p:nvPr>
        </p:nvSpPr>
        <p:spPr/>
        <p:txBody>
          <a:bodyPr/>
          <a:lstStyle/>
          <a:p>
            <a:r>
              <a:rPr lang="en-US"/>
              <a:t>01/01/2018 - 27/05/2018</a:t>
            </a:r>
          </a:p>
        </p:txBody>
      </p:sp>
    </p:spTree>
    <p:extLst>
      <p:ext uri="{BB962C8B-B14F-4D97-AF65-F5344CB8AC3E}">
        <p14:creationId xmlns:p14="http://schemas.microsoft.com/office/powerpoint/2010/main" val="28540237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D959B-5D01-41DE-909E-5FC1A924ED80}"/>
              </a:ext>
            </a:extLst>
          </p:cNvPr>
          <p:cNvSpPr>
            <a:spLocks noGrp="1"/>
          </p:cNvSpPr>
          <p:nvPr>
            <p:ph type="title"/>
          </p:nvPr>
        </p:nvSpPr>
        <p:spPr/>
        <p:txBody>
          <a:bodyPr/>
          <a:lstStyle/>
          <a:p>
            <a:r>
              <a:rPr lang="en-US"/>
              <a:t>FB Own Posts Table with views | SLTR - 17 of 25</a:t>
            </a:r>
          </a:p>
        </p:txBody>
      </p:sp>
      <p:graphicFrame>
        <p:nvGraphicFramePr>
          <p:cNvPr id="5" name="Table Placeholder 4">
            <a:extLst>
              <a:ext uri="{FF2B5EF4-FFF2-40B4-BE49-F238E27FC236}">
                <a16:creationId xmlns:a16="http://schemas.microsoft.com/office/drawing/2014/main" id="{831572D0-7E81-4232-97A8-0747EED77E10}"/>
              </a:ext>
            </a:extLst>
          </p:cNvPr>
          <p:cNvGraphicFramePr>
            <a:graphicFrameLocks noGrp="1"/>
          </p:cNvGraphicFramePr>
          <p:nvPr>
            <p:ph type="tbl" sz="quarter" idx="13"/>
            <p:extLst>
              <p:ext uri="{D42A27DB-BD31-4B8C-83A1-F6EECF244321}">
                <p14:modId xmlns:p14="http://schemas.microsoft.com/office/powerpoint/2010/main" val="3634628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71328859"/>
                    </a:ext>
                  </a:extLst>
                </a:gridCol>
                <a:gridCol w="576072">
                  <a:extLst>
                    <a:ext uri="{9D8B030D-6E8A-4147-A177-3AD203B41FA5}">
                      <a16:colId xmlns:a16="http://schemas.microsoft.com/office/drawing/2014/main" val="3356386953"/>
                    </a:ext>
                  </a:extLst>
                </a:gridCol>
                <a:gridCol w="576072">
                  <a:extLst>
                    <a:ext uri="{9D8B030D-6E8A-4147-A177-3AD203B41FA5}">
                      <a16:colId xmlns:a16="http://schemas.microsoft.com/office/drawing/2014/main" val="3885277642"/>
                    </a:ext>
                  </a:extLst>
                </a:gridCol>
                <a:gridCol w="576072">
                  <a:extLst>
                    <a:ext uri="{9D8B030D-6E8A-4147-A177-3AD203B41FA5}">
                      <a16:colId xmlns:a16="http://schemas.microsoft.com/office/drawing/2014/main" val="728552354"/>
                    </a:ext>
                  </a:extLst>
                </a:gridCol>
                <a:gridCol w="576072">
                  <a:extLst>
                    <a:ext uri="{9D8B030D-6E8A-4147-A177-3AD203B41FA5}">
                      <a16:colId xmlns:a16="http://schemas.microsoft.com/office/drawing/2014/main" val="2162254767"/>
                    </a:ext>
                  </a:extLst>
                </a:gridCol>
                <a:gridCol w="576072">
                  <a:extLst>
                    <a:ext uri="{9D8B030D-6E8A-4147-A177-3AD203B41FA5}">
                      <a16:colId xmlns:a16="http://schemas.microsoft.com/office/drawing/2014/main" val="1886337301"/>
                    </a:ext>
                  </a:extLst>
                </a:gridCol>
                <a:gridCol w="576072">
                  <a:extLst>
                    <a:ext uri="{9D8B030D-6E8A-4147-A177-3AD203B41FA5}">
                      <a16:colId xmlns:a16="http://schemas.microsoft.com/office/drawing/2014/main" val="4102979396"/>
                    </a:ext>
                  </a:extLst>
                </a:gridCol>
                <a:gridCol w="576072">
                  <a:extLst>
                    <a:ext uri="{9D8B030D-6E8A-4147-A177-3AD203B41FA5}">
                      <a16:colId xmlns:a16="http://schemas.microsoft.com/office/drawing/2014/main" val="305157784"/>
                    </a:ext>
                  </a:extLst>
                </a:gridCol>
                <a:gridCol w="576072">
                  <a:extLst>
                    <a:ext uri="{9D8B030D-6E8A-4147-A177-3AD203B41FA5}">
                      <a16:colId xmlns:a16="http://schemas.microsoft.com/office/drawing/2014/main" val="2065290024"/>
                    </a:ext>
                  </a:extLst>
                </a:gridCol>
                <a:gridCol w="576072">
                  <a:extLst>
                    <a:ext uri="{9D8B030D-6E8A-4147-A177-3AD203B41FA5}">
                      <a16:colId xmlns:a16="http://schemas.microsoft.com/office/drawing/2014/main" val="1110035837"/>
                    </a:ext>
                  </a:extLst>
                </a:gridCol>
                <a:gridCol w="576072">
                  <a:extLst>
                    <a:ext uri="{9D8B030D-6E8A-4147-A177-3AD203B41FA5}">
                      <a16:colId xmlns:a16="http://schemas.microsoft.com/office/drawing/2014/main" val="323807827"/>
                    </a:ext>
                  </a:extLst>
                </a:gridCol>
                <a:gridCol w="658368">
                  <a:extLst>
                    <a:ext uri="{9D8B030D-6E8A-4147-A177-3AD203B41FA5}">
                      <a16:colId xmlns:a16="http://schemas.microsoft.com/office/drawing/2014/main" val="7302783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59974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- 2018-04-02 13:59:56 </a:t>
                      </a:r>
                      <a:r>
                        <a:rPr kumimoji="0" lang="en-US" sz="1000" b="0" i="0" u="none" strike="noStrike" kern="1200" cap="none" spc="0" normalizeH="0" baseline="0" noProof="0">
                          <a:ln>
                            <a:noFill/>
                          </a:ln>
                          <a:solidFill>
                            <a:prstClr val="black"/>
                          </a:solidFill>
                          <a:effectLst/>
                          <a:uLnTx/>
                          <a:uFillTx/>
                          <a:latin typeface="+mn-lt"/>
                          <a:ea typeface="+mn-ea"/>
                          <a:cs typeface="+mn-cs"/>
                        </a:rPr>
                        <a:t> 
 ✨ WIN an out-of-this-world dining experience at The Test Kitchen Mauritius AND a 3 night stay in luxury!* ✨
The Test Kitchen are a force to be reckoned with in Cape Town! How many years in a row did they win the Eat Out 'Restaurant of the Year' award? 
Answer below to enter, and tell us who you'd bring!
*T&amp;Cs apply: http://bit.ly/2Goq4Ts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51275091"/>
                  </a:ext>
                </a:extLst>
              </a:tr>
            </a:tbl>
          </a:graphicData>
        </a:graphic>
      </p:graphicFrame>
      <p:sp>
        <p:nvSpPr>
          <p:cNvPr id="4" name="Text Placeholder 3">
            <a:extLst>
              <a:ext uri="{FF2B5EF4-FFF2-40B4-BE49-F238E27FC236}">
                <a16:creationId xmlns:a16="http://schemas.microsoft.com/office/drawing/2014/main" id="{6CFF837E-458C-4307-B94C-6528FB4987F8}"/>
              </a:ext>
            </a:extLst>
          </p:cNvPr>
          <p:cNvSpPr>
            <a:spLocks noGrp="1"/>
          </p:cNvSpPr>
          <p:nvPr>
            <p:ph type="body" sz="quarter" idx="14"/>
          </p:nvPr>
        </p:nvSpPr>
        <p:spPr/>
        <p:txBody>
          <a:bodyPr/>
          <a:lstStyle/>
          <a:p>
            <a:r>
              <a:rPr lang="en-US"/>
              <a:t>01/01/2018 - 27/05/2018</a:t>
            </a:r>
          </a:p>
        </p:txBody>
      </p:sp>
    </p:spTree>
    <p:extLst>
      <p:ext uri="{BB962C8B-B14F-4D97-AF65-F5344CB8AC3E}">
        <p14:creationId xmlns:p14="http://schemas.microsoft.com/office/powerpoint/2010/main" val="36914583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1F24F-473D-4839-8A2C-52A6E21561CB}"/>
              </a:ext>
            </a:extLst>
          </p:cNvPr>
          <p:cNvSpPr>
            <a:spLocks noGrp="1"/>
          </p:cNvSpPr>
          <p:nvPr>
            <p:ph type="title"/>
          </p:nvPr>
        </p:nvSpPr>
        <p:spPr/>
        <p:txBody>
          <a:bodyPr/>
          <a:lstStyle/>
          <a:p>
            <a:r>
              <a:rPr lang="en-US"/>
              <a:t>FB Own Posts Table with views | SLTR - 18 of 25</a:t>
            </a:r>
          </a:p>
        </p:txBody>
      </p:sp>
      <p:graphicFrame>
        <p:nvGraphicFramePr>
          <p:cNvPr id="5" name="Table Placeholder 4">
            <a:extLst>
              <a:ext uri="{FF2B5EF4-FFF2-40B4-BE49-F238E27FC236}">
                <a16:creationId xmlns:a16="http://schemas.microsoft.com/office/drawing/2014/main" id="{A8D525FE-8B04-4975-91CE-5871323CFEA9}"/>
              </a:ext>
            </a:extLst>
          </p:cNvPr>
          <p:cNvGraphicFramePr>
            <a:graphicFrameLocks noGrp="1"/>
          </p:cNvGraphicFramePr>
          <p:nvPr>
            <p:ph type="tbl" sz="quarter" idx="13"/>
            <p:extLst>
              <p:ext uri="{D42A27DB-BD31-4B8C-83A1-F6EECF244321}">
                <p14:modId xmlns:p14="http://schemas.microsoft.com/office/powerpoint/2010/main" val="40110889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24544205"/>
                    </a:ext>
                  </a:extLst>
                </a:gridCol>
                <a:gridCol w="576072">
                  <a:extLst>
                    <a:ext uri="{9D8B030D-6E8A-4147-A177-3AD203B41FA5}">
                      <a16:colId xmlns:a16="http://schemas.microsoft.com/office/drawing/2014/main" val="3941113746"/>
                    </a:ext>
                  </a:extLst>
                </a:gridCol>
                <a:gridCol w="576072">
                  <a:extLst>
                    <a:ext uri="{9D8B030D-6E8A-4147-A177-3AD203B41FA5}">
                      <a16:colId xmlns:a16="http://schemas.microsoft.com/office/drawing/2014/main" val="648849202"/>
                    </a:ext>
                  </a:extLst>
                </a:gridCol>
                <a:gridCol w="576072">
                  <a:extLst>
                    <a:ext uri="{9D8B030D-6E8A-4147-A177-3AD203B41FA5}">
                      <a16:colId xmlns:a16="http://schemas.microsoft.com/office/drawing/2014/main" val="3031260864"/>
                    </a:ext>
                  </a:extLst>
                </a:gridCol>
                <a:gridCol w="576072">
                  <a:extLst>
                    <a:ext uri="{9D8B030D-6E8A-4147-A177-3AD203B41FA5}">
                      <a16:colId xmlns:a16="http://schemas.microsoft.com/office/drawing/2014/main" val="2574744316"/>
                    </a:ext>
                  </a:extLst>
                </a:gridCol>
                <a:gridCol w="576072">
                  <a:extLst>
                    <a:ext uri="{9D8B030D-6E8A-4147-A177-3AD203B41FA5}">
                      <a16:colId xmlns:a16="http://schemas.microsoft.com/office/drawing/2014/main" val="2957821593"/>
                    </a:ext>
                  </a:extLst>
                </a:gridCol>
                <a:gridCol w="576072">
                  <a:extLst>
                    <a:ext uri="{9D8B030D-6E8A-4147-A177-3AD203B41FA5}">
                      <a16:colId xmlns:a16="http://schemas.microsoft.com/office/drawing/2014/main" val="1721693908"/>
                    </a:ext>
                  </a:extLst>
                </a:gridCol>
                <a:gridCol w="576072">
                  <a:extLst>
                    <a:ext uri="{9D8B030D-6E8A-4147-A177-3AD203B41FA5}">
                      <a16:colId xmlns:a16="http://schemas.microsoft.com/office/drawing/2014/main" val="721532641"/>
                    </a:ext>
                  </a:extLst>
                </a:gridCol>
                <a:gridCol w="576072">
                  <a:extLst>
                    <a:ext uri="{9D8B030D-6E8A-4147-A177-3AD203B41FA5}">
                      <a16:colId xmlns:a16="http://schemas.microsoft.com/office/drawing/2014/main" val="59837509"/>
                    </a:ext>
                  </a:extLst>
                </a:gridCol>
                <a:gridCol w="576072">
                  <a:extLst>
                    <a:ext uri="{9D8B030D-6E8A-4147-A177-3AD203B41FA5}">
                      <a16:colId xmlns:a16="http://schemas.microsoft.com/office/drawing/2014/main" val="1166835170"/>
                    </a:ext>
                  </a:extLst>
                </a:gridCol>
                <a:gridCol w="576072">
                  <a:extLst>
                    <a:ext uri="{9D8B030D-6E8A-4147-A177-3AD203B41FA5}">
                      <a16:colId xmlns:a16="http://schemas.microsoft.com/office/drawing/2014/main" val="344704140"/>
                    </a:ext>
                  </a:extLst>
                </a:gridCol>
                <a:gridCol w="658368">
                  <a:extLst>
                    <a:ext uri="{9D8B030D-6E8A-4147-A177-3AD203B41FA5}">
                      <a16:colId xmlns:a16="http://schemas.microsoft.com/office/drawing/2014/main" val="13460097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35826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- 2018-01-09 19:11:58 </a:t>
                      </a:r>
                      <a:r>
                        <a:rPr kumimoji="0" lang="en-US" sz="1000" b="0" i="0" u="none" strike="noStrike" kern="1200" cap="none" spc="0" normalizeH="0" baseline="0" noProof="0">
                          <a:ln>
                            <a:noFill/>
                          </a:ln>
                          <a:solidFill>
                            <a:prstClr val="black"/>
                          </a:solidFill>
                          <a:effectLst/>
                          <a:uLnTx/>
                          <a:uFillTx/>
                          <a:latin typeface="+mn-lt"/>
                          <a:ea typeface="+mn-ea"/>
                          <a:cs typeface="+mn-cs"/>
                        </a:rPr>
                        <a:t> 
 In the world of exquisite dining, MAMO is up there with the greats! Come and enjoy our very special buffet lunches on 13th, 14th, 20th and 21st of January for a true taste of Italy! 
Info: http://bit.ly/2C8hd5k
Book: 52591441 / 5255 3892 / 4027400 / restaurant-reservations.sltr@shangri-la.com
📷: thecocozaza / veronika.guseva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69848471"/>
                  </a:ext>
                </a:extLst>
              </a:tr>
            </a:tbl>
          </a:graphicData>
        </a:graphic>
      </p:graphicFrame>
      <p:sp>
        <p:nvSpPr>
          <p:cNvPr id="4" name="Text Placeholder 3">
            <a:extLst>
              <a:ext uri="{FF2B5EF4-FFF2-40B4-BE49-F238E27FC236}">
                <a16:creationId xmlns:a16="http://schemas.microsoft.com/office/drawing/2014/main" id="{DE07E699-8C33-44C5-BECC-04E65C12DEDA}"/>
              </a:ext>
            </a:extLst>
          </p:cNvPr>
          <p:cNvSpPr>
            <a:spLocks noGrp="1"/>
          </p:cNvSpPr>
          <p:nvPr>
            <p:ph type="body" sz="quarter" idx="14"/>
          </p:nvPr>
        </p:nvSpPr>
        <p:spPr/>
        <p:txBody>
          <a:bodyPr/>
          <a:lstStyle/>
          <a:p>
            <a:r>
              <a:rPr lang="en-US"/>
              <a:t>01/01/2018 - 27/05/2018</a:t>
            </a:r>
          </a:p>
        </p:txBody>
      </p:sp>
    </p:spTree>
    <p:extLst>
      <p:ext uri="{BB962C8B-B14F-4D97-AF65-F5344CB8AC3E}">
        <p14:creationId xmlns:p14="http://schemas.microsoft.com/office/powerpoint/2010/main" val="268057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E92B0-F892-4A1D-97BE-9B9228027B91}"/>
              </a:ext>
            </a:extLst>
          </p:cNvPr>
          <p:cNvSpPr>
            <a:spLocks noGrp="1"/>
          </p:cNvSpPr>
          <p:nvPr>
            <p:ph type="title"/>
          </p:nvPr>
        </p:nvSpPr>
        <p:spPr/>
        <p:txBody>
          <a:bodyPr/>
          <a:lstStyle/>
          <a:p>
            <a:r>
              <a:rPr lang="en-US"/>
              <a:t>FB Own Posts Table with views | SLTR - 19 of 25</a:t>
            </a:r>
          </a:p>
        </p:txBody>
      </p:sp>
      <p:graphicFrame>
        <p:nvGraphicFramePr>
          <p:cNvPr id="5" name="Table Placeholder 4">
            <a:extLst>
              <a:ext uri="{FF2B5EF4-FFF2-40B4-BE49-F238E27FC236}">
                <a16:creationId xmlns:a16="http://schemas.microsoft.com/office/drawing/2014/main" id="{3082B227-2906-4057-9C1A-473B33C58396}"/>
              </a:ext>
            </a:extLst>
          </p:cNvPr>
          <p:cNvGraphicFramePr>
            <a:graphicFrameLocks noGrp="1"/>
          </p:cNvGraphicFramePr>
          <p:nvPr>
            <p:ph type="tbl" sz="quarter" idx="13"/>
            <p:extLst>
              <p:ext uri="{D42A27DB-BD31-4B8C-83A1-F6EECF244321}">
                <p14:modId xmlns:p14="http://schemas.microsoft.com/office/powerpoint/2010/main" val="35809641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09122664"/>
                    </a:ext>
                  </a:extLst>
                </a:gridCol>
                <a:gridCol w="576072">
                  <a:extLst>
                    <a:ext uri="{9D8B030D-6E8A-4147-A177-3AD203B41FA5}">
                      <a16:colId xmlns:a16="http://schemas.microsoft.com/office/drawing/2014/main" val="3124434034"/>
                    </a:ext>
                  </a:extLst>
                </a:gridCol>
                <a:gridCol w="576072">
                  <a:extLst>
                    <a:ext uri="{9D8B030D-6E8A-4147-A177-3AD203B41FA5}">
                      <a16:colId xmlns:a16="http://schemas.microsoft.com/office/drawing/2014/main" val="4230641893"/>
                    </a:ext>
                  </a:extLst>
                </a:gridCol>
                <a:gridCol w="576072">
                  <a:extLst>
                    <a:ext uri="{9D8B030D-6E8A-4147-A177-3AD203B41FA5}">
                      <a16:colId xmlns:a16="http://schemas.microsoft.com/office/drawing/2014/main" val="3468982667"/>
                    </a:ext>
                  </a:extLst>
                </a:gridCol>
                <a:gridCol w="576072">
                  <a:extLst>
                    <a:ext uri="{9D8B030D-6E8A-4147-A177-3AD203B41FA5}">
                      <a16:colId xmlns:a16="http://schemas.microsoft.com/office/drawing/2014/main" val="2889319333"/>
                    </a:ext>
                  </a:extLst>
                </a:gridCol>
                <a:gridCol w="576072">
                  <a:extLst>
                    <a:ext uri="{9D8B030D-6E8A-4147-A177-3AD203B41FA5}">
                      <a16:colId xmlns:a16="http://schemas.microsoft.com/office/drawing/2014/main" val="2772855417"/>
                    </a:ext>
                  </a:extLst>
                </a:gridCol>
                <a:gridCol w="576072">
                  <a:extLst>
                    <a:ext uri="{9D8B030D-6E8A-4147-A177-3AD203B41FA5}">
                      <a16:colId xmlns:a16="http://schemas.microsoft.com/office/drawing/2014/main" val="1667213045"/>
                    </a:ext>
                  </a:extLst>
                </a:gridCol>
                <a:gridCol w="576072">
                  <a:extLst>
                    <a:ext uri="{9D8B030D-6E8A-4147-A177-3AD203B41FA5}">
                      <a16:colId xmlns:a16="http://schemas.microsoft.com/office/drawing/2014/main" val="4228556620"/>
                    </a:ext>
                  </a:extLst>
                </a:gridCol>
                <a:gridCol w="576072">
                  <a:extLst>
                    <a:ext uri="{9D8B030D-6E8A-4147-A177-3AD203B41FA5}">
                      <a16:colId xmlns:a16="http://schemas.microsoft.com/office/drawing/2014/main" val="3968234464"/>
                    </a:ext>
                  </a:extLst>
                </a:gridCol>
                <a:gridCol w="576072">
                  <a:extLst>
                    <a:ext uri="{9D8B030D-6E8A-4147-A177-3AD203B41FA5}">
                      <a16:colId xmlns:a16="http://schemas.microsoft.com/office/drawing/2014/main" val="3640518978"/>
                    </a:ext>
                  </a:extLst>
                </a:gridCol>
                <a:gridCol w="576072">
                  <a:extLst>
                    <a:ext uri="{9D8B030D-6E8A-4147-A177-3AD203B41FA5}">
                      <a16:colId xmlns:a16="http://schemas.microsoft.com/office/drawing/2014/main" val="3401456940"/>
                    </a:ext>
                  </a:extLst>
                </a:gridCol>
                <a:gridCol w="658368">
                  <a:extLst>
                    <a:ext uri="{9D8B030D-6E8A-4147-A177-3AD203B41FA5}">
                      <a16:colId xmlns:a16="http://schemas.microsoft.com/office/drawing/2014/main" val="11681431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14100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- 2018-02-14 10:36:00 </a:t>
                      </a:r>
                      <a:r>
                        <a:rPr kumimoji="0" lang="en-US" sz="1000" b="0" i="0" u="none" strike="noStrike" kern="1200" cap="none" spc="0" normalizeH="0" baseline="0" noProof="0">
                          <a:ln>
                            <a:noFill/>
                          </a:ln>
                          <a:solidFill>
                            <a:prstClr val="black"/>
                          </a:solidFill>
                          <a:effectLst/>
                          <a:uLnTx/>
                          <a:uFillTx/>
                          <a:latin typeface="+mn-lt"/>
                          <a:ea typeface="+mn-ea"/>
                          <a:cs typeface="+mn-cs"/>
                        </a:rPr>
                        <a:t> 
 Two weeks into Wellness Month and we're feeling great! Have you sampled our deliciously healthy 3 course dinner at Republik? Or booked yourself in for a sunrise yoga session? For details and booking, please contact 402 7400 &amp; 5941 0987 or email chispa.sltr@shangri-la.com
📷: ARIA Crescendo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3792424"/>
                  </a:ext>
                </a:extLst>
              </a:tr>
            </a:tbl>
          </a:graphicData>
        </a:graphic>
      </p:graphicFrame>
      <p:sp>
        <p:nvSpPr>
          <p:cNvPr id="4" name="Text Placeholder 3">
            <a:extLst>
              <a:ext uri="{FF2B5EF4-FFF2-40B4-BE49-F238E27FC236}">
                <a16:creationId xmlns:a16="http://schemas.microsoft.com/office/drawing/2014/main" id="{C29F7D25-3239-4AF8-AC85-46AAD0D5D9F9}"/>
              </a:ext>
            </a:extLst>
          </p:cNvPr>
          <p:cNvSpPr>
            <a:spLocks noGrp="1"/>
          </p:cNvSpPr>
          <p:nvPr>
            <p:ph type="body" sz="quarter" idx="14"/>
          </p:nvPr>
        </p:nvSpPr>
        <p:spPr/>
        <p:txBody>
          <a:bodyPr/>
          <a:lstStyle/>
          <a:p>
            <a:r>
              <a:rPr lang="en-US"/>
              <a:t>01/01/2018 - 27/05/2018</a:t>
            </a:r>
          </a:p>
        </p:txBody>
      </p:sp>
    </p:spTree>
    <p:extLst>
      <p:ext uri="{BB962C8B-B14F-4D97-AF65-F5344CB8AC3E}">
        <p14:creationId xmlns:p14="http://schemas.microsoft.com/office/powerpoint/2010/main" val="29172547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79166-7E5E-49A6-B120-55ACAB49AD72}"/>
              </a:ext>
            </a:extLst>
          </p:cNvPr>
          <p:cNvSpPr>
            <a:spLocks noGrp="1"/>
          </p:cNvSpPr>
          <p:nvPr>
            <p:ph type="title"/>
          </p:nvPr>
        </p:nvSpPr>
        <p:spPr/>
        <p:txBody>
          <a:bodyPr/>
          <a:lstStyle/>
          <a:p>
            <a:r>
              <a:rPr lang="en-US"/>
              <a:t>FB Own Posts Table with views | SLTR - 20 of 25</a:t>
            </a:r>
          </a:p>
        </p:txBody>
      </p:sp>
      <p:graphicFrame>
        <p:nvGraphicFramePr>
          <p:cNvPr id="5" name="Table Placeholder 4">
            <a:extLst>
              <a:ext uri="{FF2B5EF4-FFF2-40B4-BE49-F238E27FC236}">
                <a16:creationId xmlns:a16="http://schemas.microsoft.com/office/drawing/2014/main" id="{AAE6989D-17CE-44FC-AA34-7AB2B07BEF2B}"/>
              </a:ext>
            </a:extLst>
          </p:cNvPr>
          <p:cNvGraphicFramePr>
            <a:graphicFrameLocks noGrp="1"/>
          </p:cNvGraphicFramePr>
          <p:nvPr>
            <p:ph type="tbl" sz="quarter" idx="13"/>
            <p:extLst>
              <p:ext uri="{D42A27DB-BD31-4B8C-83A1-F6EECF244321}">
                <p14:modId xmlns:p14="http://schemas.microsoft.com/office/powerpoint/2010/main" val="31911738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22107038"/>
                    </a:ext>
                  </a:extLst>
                </a:gridCol>
                <a:gridCol w="576072">
                  <a:extLst>
                    <a:ext uri="{9D8B030D-6E8A-4147-A177-3AD203B41FA5}">
                      <a16:colId xmlns:a16="http://schemas.microsoft.com/office/drawing/2014/main" val="2175318346"/>
                    </a:ext>
                  </a:extLst>
                </a:gridCol>
                <a:gridCol w="576072">
                  <a:extLst>
                    <a:ext uri="{9D8B030D-6E8A-4147-A177-3AD203B41FA5}">
                      <a16:colId xmlns:a16="http://schemas.microsoft.com/office/drawing/2014/main" val="568169151"/>
                    </a:ext>
                  </a:extLst>
                </a:gridCol>
                <a:gridCol w="576072">
                  <a:extLst>
                    <a:ext uri="{9D8B030D-6E8A-4147-A177-3AD203B41FA5}">
                      <a16:colId xmlns:a16="http://schemas.microsoft.com/office/drawing/2014/main" val="4216972837"/>
                    </a:ext>
                  </a:extLst>
                </a:gridCol>
                <a:gridCol w="576072">
                  <a:extLst>
                    <a:ext uri="{9D8B030D-6E8A-4147-A177-3AD203B41FA5}">
                      <a16:colId xmlns:a16="http://schemas.microsoft.com/office/drawing/2014/main" val="2298210109"/>
                    </a:ext>
                  </a:extLst>
                </a:gridCol>
                <a:gridCol w="576072">
                  <a:extLst>
                    <a:ext uri="{9D8B030D-6E8A-4147-A177-3AD203B41FA5}">
                      <a16:colId xmlns:a16="http://schemas.microsoft.com/office/drawing/2014/main" val="997635941"/>
                    </a:ext>
                  </a:extLst>
                </a:gridCol>
                <a:gridCol w="576072">
                  <a:extLst>
                    <a:ext uri="{9D8B030D-6E8A-4147-A177-3AD203B41FA5}">
                      <a16:colId xmlns:a16="http://schemas.microsoft.com/office/drawing/2014/main" val="223350643"/>
                    </a:ext>
                  </a:extLst>
                </a:gridCol>
                <a:gridCol w="576072">
                  <a:extLst>
                    <a:ext uri="{9D8B030D-6E8A-4147-A177-3AD203B41FA5}">
                      <a16:colId xmlns:a16="http://schemas.microsoft.com/office/drawing/2014/main" val="3577329527"/>
                    </a:ext>
                  </a:extLst>
                </a:gridCol>
                <a:gridCol w="576072">
                  <a:extLst>
                    <a:ext uri="{9D8B030D-6E8A-4147-A177-3AD203B41FA5}">
                      <a16:colId xmlns:a16="http://schemas.microsoft.com/office/drawing/2014/main" val="3298589717"/>
                    </a:ext>
                  </a:extLst>
                </a:gridCol>
                <a:gridCol w="576072">
                  <a:extLst>
                    <a:ext uri="{9D8B030D-6E8A-4147-A177-3AD203B41FA5}">
                      <a16:colId xmlns:a16="http://schemas.microsoft.com/office/drawing/2014/main" val="665182938"/>
                    </a:ext>
                  </a:extLst>
                </a:gridCol>
                <a:gridCol w="576072">
                  <a:extLst>
                    <a:ext uri="{9D8B030D-6E8A-4147-A177-3AD203B41FA5}">
                      <a16:colId xmlns:a16="http://schemas.microsoft.com/office/drawing/2014/main" val="513534497"/>
                    </a:ext>
                  </a:extLst>
                </a:gridCol>
                <a:gridCol w="658368">
                  <a:extLst>
                    <a:ext uri="{9D8B030D-6E8A-4147-A177-3AD203B41FA5}">
                      <a16:colId xmlns:a16="http://schemas.microsoft.com/office/drawing/2014/main" val="27469869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45604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- 2018-04-18 14:03:29 </a:t>
                      </a:r>
                      <a:r>
                        <a:rPr kumimoji="0" lang="en-US" sz="1000" b="0" i="0" u="none" strike="noStrike" kern="1200" cap="none" spc="0" normalizeH="0" baseline="0" noProof="0">
                          <a:ln>
                            <a:noFill/>
                          </a:ln>
                          <a:solidFill>
                            <a:prstClr val="black"/>
                          </a:solidFill>
                          <a:effectLst/>
                          <a:uLnTx/>
                          <a:uFillTx/>
                          <a:latin typeface="+mn-lt"/>
                          <a:ea typeface="+mn-ea"/>
                          <a:cs typeface="+mn-cs"/>
                        </a:rPr>
                        <a:t> 
 Win Brunch, Bubbles &amp; Beats for 2 on May 6th! 
Choose your favourite from the culinary highlights and tell us who you'd bring below 👇🏾 to enter! 
🦐 Sweet water prawns flambéed with rum 
🍗 Cuisine from the special Live Ofyr Grill
 🔥 Delicious Red onion pakodas with dips and naans
Booking and info:  52591441 / 5255 3892 / 4027400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44514588"/>
                  </a:ext>
                </a:extLst>
              </a:tr>
            </a:tbl>
          </a:graphicData>
        </a:graphic>
      </p:graphicFrame>
      <p:sp>
        <p:nvSpPr>
          <p:cNvPr id="4" name="Text Placeholder 3">
            <a:extLst>
              <a:ext uri="{FF2B5EF4-FFF2-40B4-BE49-F238E27FC236}">
                <a16:creationId xmlns:a16="http://schemas.microsoft.com/office/drawing/2014/main" id="{F6681F9C-496F-4121-8F05-B16889BBA039}"/>
              </a:ext>
            </a:extLst>
          </p:cNvPr>
          <p:cNvSpPr>
            <a:spLocks noGrp="1"/>
          </p:cNvSpPr>
          <p:nvPr>
            <p:ph type="body" sz="quarter" idx="14"/>
          </p:nvPr>
        </p:nvSpPr>
        <p:spPr/>
        <p:txBody>
          <a:bodyPr/>
          <a:lstStyle/>
          <a:p>
            <a:r>
              <a:rPr lang="en-US"/>
              <a:t>01/01/2018 - 27/05/2018</a:t>
            </a:r>
          </a:p>
        </p:txBody>
      </p:sp>
    </p:spTree>
    <p:extLst>
      <p:ext uri="{BB962C8B-B14F-4D97-AF65-F5344CB8AC3E}">
        <p14:creationId xmlns:p14="http://schemas.microsoft.com/office/powerpoint/2010/main" val="14303400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D811B-0D20-4942-8D5B-C8516AD4C144}"/>
              </a:ext>
            </a:extLst>
          </p:cNvPr>
          <p:cNvSpPr>
            <a:spLocks noGrp="1"/>
          </p:cNvSpPr>
          <p:nvPr>
            <p:ph type="title"/>
          </p:nvPr>
        </p:nvSpPr>
        <p:spPr/>
        <p:txBody>
          <a:bodyPr/>
          <a:lstStyle/>
          <a:p>
            <a:r>
              <a:rPr lang="en-US"/>
              <a:t>FB Own Posts Table with views | SLTR - 21 of 25</a:t>
            </a:r>
          </a:p>
        </p:txBody>
      </p:sp>
      <p:graphicFrame>
        <p:nvGraphicFramePr>
          <p:cNvPr id="5" name="Table Placeholder 4">
            <a:extLst>
              <a:ext uri="{FF2B5EF4-FFF2-40B4-BE49-F238E27FC236}">
                <a16:creationId xmlns:a16="http://schemas.microsoft.com/office/drawing/2014/main" id="{4A991449-266B-4699-B4C9-5DC09E31C276}"/>
              </a:ext>
            </a:extLst>
          </p:cNvPr>
          <p:cNvGraphicFramePr>
            <a:graphicFrameLocks noGrp="1"/>
          </p:cNvGraphicFramePr>
          <p:nvPr>
            <p:ph type="tbl" sz="quarter" idx="13"/>
            <p:extLst>
              <p:ext uri="{D42A27DB-BD31-4B8C-83A1-F6EECF244321}">
                <p14:modId xmlns:p14="http://schemas.microsoft.com/office/powerpoint/2010/main" val="7465544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12124605"/>
                    </a:ext>
                  </a:extLst>
                </a:gridCol>
                <a:gridCol w="576072">
                  <a:extLst>
                    <a:ext uri="{9D8B030D-6E8A-4147-A177-3AD203B41FA5}">
                      <a16:colId xmlns:a16="http://schemas.microsoft.com/office/drawing/2014/main" val="1735642456"/>
                    </a:ext>
                  </a:extLst>
                </a:gridCol>
                <a:gridCol w="576072">
                  <a:extLst>
                    <a:ext uri="{9D8B030D-6E8A-4147-A177-3AD203B41FA5}">
                      <a16:colId xmlns:a16="http://schemas.microsoft.com/office/drawing/2014/main" val="1707930845"/>
                    </a:ext>
                  </a:extLst>
                </a:gridCol>
                <a:gridCol w="576072">
                  <a:extLst>
                    <a:ext uri="{9D8B030D-6E8A-4147-A177-3AD203B41FA5}">
                      <a16:colId xmlns:a16="http://schemas.microsoft.com/office/drawing/2014/main" val="3983391571"/>
                    </a:ext>
                  </a:extLst>
                </a:gridCol>
                <a:gridCol w="576072">
                  <a:extLst>
                    <a:ext uri="{9D8B030D-6E8A-4147-A177-3AD203B41FA5}">
                      <a16:colId xmlns:a16="http://schemas.microsoft.com/office/drawing/2014/main" val="2082583357"/>
                    </a:ext>
                  </a:extLst>
                </a:gridCol>
                <a:gridCol w="576072">
                  <a:extLst>
                    <a:ext uri="{9D8B030D-6E8A-4147-A177-3AD203B41FA5}">
                      <a16:colId xmlns:a16="http://schemas.microsoft.com/office/drawing/2014/main" val="1049240257"/>
                    </a:ext>
                  </a:extLst>
                </a:gridCol>
                <a:gridCol w="576072">
                  <a:extLst>
                    <a:ext uri="{9D8B030D-6E8A-4147-A177-3AD203B41FA5}">
                      <a16:colId xmlns:a16="http://schemas.microsoft.com/office/drawing/2014/main" val="2643481150"/>
                    </a:ext>
                  </a:extLst>
                </a:gridCol>
                <a:gridCol w="576072">
                  <a:extLst>
                    <a:ext uri="{9D8B030D-6E8A-4147-A177-3AD203B41FA5}">
                      <a16:colId xmlns:a16="http://schemas.microsoft.com/office/drawing/2014/main" val="3985028595"/>
                    </a:ext>
                  </a:extLst>
                </a:gridCol>
                <a:gridCol w="576072">
                  <a:extLst>
                    <a:ext uri="{9D8B030D-6E8A-4147-A177-3AD203B41FA5}">
                      <a16:colId xmlns:a16="http://schemas.microsoft.com/office/drawing/2014/main" val="830006500"/>
                    </a:ext>
                  </a:extLst>
                </a:gridCol>
                <a:gridCol w="576072">
                  <a:extLst>
                    <a:ext uri="{9D8B030D-6E8A-4147-A177-3AD203B41FA5}">
                      <a16:colId xmlns:a16="http://schemas.microsoft.com/office/drawing/2014/main" val="1995704776"/>
                    </a:ext>
                  </a:extLst>
                </a:gridCol>
                <a:gridCol w="576072">
                  <a:extLst>
                    <a:ext uri="{9D8B030D-6E8A-4147-A177-3AD203B41FA5}">
                      <a16:colId xmlns:a16="http://schemas.microsoft.com/office/drawing/2014/main" val="2131619339"/>
                    </a:ext>
                  </a:extLst>
                </a:gridCol>
                <a:gridCol w="658368">
                  <a:extLst>
                    <a:ext uri="{9D8B030D-6E8A-4147-A177-3AD203B41FA5}">
                      <a16:colId xmlns:a16="http://schemas.microsoft.com/office/drawing/2014/main" val="40787569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57806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- 2018-01-14 17:09:15 </a:t>
                      </a:r>
                      <a:r>
                        <a:rPr kumimoji="0" lang="en-US" sz="1000" b="0" i="0" u="none" strike="noStrike" kern="1200" cap="none" spc="0" normalizeH="0" baseline="0" noProof="0">
                          <a:ln>
                            <a:noFill/>
                          </a:ln>
                          <a:solidFill>
                            <a:prstClr val="black"/>
                          </a:solidFill>
                          <a:effectLst/>
                          <a:uLnTx/>
                          <a:uFillTx/>
                          <a:latin typeface="+mn-lt"/>
                          <a:ea typeface="+mn-ea"/>
                          <a:cs typeface="+mn-cs"/>
                        </a:rPr>
                        <a:t> 
 Are you a truffle aficionado? We've got just the thing to pique your culinary curiosity... A very special truffle menu from the fabulous MAMO Le Michelangelo on Tues 16th Jan! 
Expect Raviolini with Truffle, Lobster with Truffle and more!
For info &amp; booking, contact: 5259 1441 / 5255 3892 / 402 7400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55512199"/>
                  </a:ext>
                </a:extLst>
              </a:tr>
            </a:tbl>
          </a:graphicData>
        </a:graphic>
      </p:graphicFrame>
      <p:sp>
        <p:nvSpPr>
          <p:cNvPr id="4" name="Text Placeholder 3">
            <a:extLst>
              <a:ext uri="{FF2B5EF4-FFF2-40B4-BE49-F238E27FC236}">
                <a16:creationId xmlns:a16="http://schemas.microsoft.com/office/drawing/2014/main" id="{64EC353B-60DA-49AD-8A3A-1349E1914AB0}"/>
              </a:ext>
            </a:extLst>
          </p:cNvPr>
          <p:cNvSpPr>
            <a:spLocks noGrp="1"/>
          </p:cNvSpPr>
          <p:nvPr>
            <p:ph type="body" sz="quarter" idx="14"/>
          </p:nvPr>
        </p:nvSpPr>
        <p:spPr/>
        <p:txBody>
          <a:bodyPr/>
          <a:lstStyle/>
          <a:p>
            <a:r>
              <a:rPr lang="en-US"/>
              <a:t>01/01/2018 - 27/05/2018</a:t>
            </a:r>
          </a:p>
        </p:txBody>
      </p:sp>
    </p:spTree>
    <p:extLst>
      <p:ext uri="{BB962C8B-B14F-4D97-AF65-F5344CB8AC3E}">
        <p14:creationId xmlns:p14="http://schemas.microsoft.com/office/powerpoint/2010/main" val="22297475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46035-F939-4BCC-92BF-691D0E35998C}"/>
              </a:ext>
            </a:extLst>
          </p:cNvPr>
          <p:cNvSpPr>
            <a:spLocks noGrp="1"/>
          </p:cNvSpPr>
          <p:nvPr>
            <p:ph type="title"/>
          </p:nvPr>
        </p:nvSpPr>
        <p:spPr/>
        <p:txBody>
          <a:bodyPr/>
          <a:lstStyle/>
          <a:p>
            <a:r>
              <a:rPr lang="en-US"/>
              <a:t>FB Own Posts Table with views | SLTR - 22 of 25</a:t>
            </a:r>
          </a:p>
        </p:txBody>
      </p:sp>
      <p:graphicFrame>
        <p:nvGraphicFramePr>
          <p:cNvPr id="5" name="Table Placeholder 4">
            <a:extLst>
              <a:ext uri="{FF2B5EF4-FFF2-40B4-BE49-F238E27FC236}">
                <a16:creationId xmlns:a16="http://schemas.microsoft.com/office/drawing/2014/main" id="{9A5E826C-0D5E-4EC2-B3A1-7C227F288B9D}"/>
              </a:ext>
            </a:extLst>
          </p:cNvPr>
          <p:cNvGraphicFramePr>
            <a:graphicFrameLocks noGrp="1"/>
          </p:cNvGraphicFramePr>
          <p:nvPr>
            <p:ph type="tbl" sz="quarter" idx="13"/>
            <p:extLst>
              <p:ext uri="{D42A27DB-BD31-4B8C-83A1-F6EECF244321}">
                <p14:modId xmlns:p14="http://schemas.microsoft.com/office/powerpoint/2010/main" val="6828047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61200645"/>
                    </a:ext>
                  </a:extLst>
                </a:gridCol>
                <a:gridCol w="576072">
                  <a:extLst>
                    <a:ext uri="{9D8B030D-6E8A-4147-A177-3AD203B41FA5}">
                      <a16:colId xmlns:a16="http://schemas.microsoft.com/office/drawing/2014/main" val="2771764860"/>
                    </a:ext>
                  </a:extLst>
                </a:gridCol>
                <a:gridCol w="576072">
                  <a:extLst>
                    <a:ext uri="{9D8B030D-6E8A-4147-A177-3AD203B41FA5}">
                      <a16:colId xmlns:a16="http://schemas.microsoft.com/office/drawing/2014/main" val="3356804956"/>
                    </a:ext>
                  </a:extLst>
                </a:gridCol>
                <a:gridCol w="576072">
                  <a:extLst>
                    <a:ext uri="{9D8B030D-6E8A-4147-A177-3AD203B41FA5}">
                      <a16:colId xmlns:a16="http://schemas.microsoft.com/office/drawing/2014/main" val="3974208695"/>
                    </a:ext>
                  </a:extLst>
                </a:gridCol>
                <a:gridCol w="576072">
                  <a:extLst>
                    <a:ext uri="{9D8B030D-6E8A-4147-A177-3AD203B41FA5}">
                      <a16:colId xmlns:a16="http://schemas.microsoft.com/office/drawing/2014/main" val="3514696166"/>
                    </a:ext>
                  </a:extLst>
                </a:gridCol>
                <a:gridCol w="576072">
                  <a:extLst>
                    <a:ext uri="{9D8B030D-6E8A-4147-A177-3AD203B41FA5}">
                      <a16:colId xmlns:a16="http://schemas.microsoft.com/office/drawing/2014/main" val="896135793"/>
                    </a:ext>
                  </a:extLst>
                </a:gridCol>
                <a:gridCol w="576072">
                  <a:extLst>
                    <a:ext uri="{9D8B030D-6E8A-4147-A177-3AD203B41FA5}">
                      <a16:colId xmlns:a16="http://schemas.microsoft.com/office/drawing/2014/main" val="3317789656"/>
                    </a:ext>
                  </a:extLst>
                </a:gridCol>
                <a:gridCol w="576072">
                  <a:extLst>
                    <a:ext uri="{9D8B030D-6E8A-4147-A177-3AD203B41FA5}">
                      <a16:colId xmlns:a16="http://schemas.microsoft.com/office/drawing/2014/main" val="3714036669"/>
                    </a:ext>
                  </a:extLst>
                </a:gridCol>
                <a:gridCol w="576072">
                  <a:extLst>
                    <a:ext uri="{9D8B030D-6E8A-4147-A177-3AD203B41FA5}">
                      <a16:colId xmlns:a16="http://schemas.microsoft.com/office/drawing/2014/main" val="2298804801"/>
                    </a:ext>
                  </a:extLst>
                </a:gridCol>
                <a:gridCol w="576072">
                  <a:extLst>
                    <a:ext uri="{9D8B030D-6E8A-4147-A177-3AD203B41FA5}">
                      <a16:colId xmlns:a16="http://schemas.microsoft.com/office/drawing/2014/main" val="2185384855"/>
                    </a:ext>
                  </a:extLst>
                </a:gridCol>
                <a:gridCol w="576072">
                  <a:extLst>
                    <a:ext uri="{9D8B030D-6E8A-4147-A177-3AD203B41FA5}">
                      <a16:colId xmlns:a16="http://schemas.microsoft.com/office/drawing/2014/main" val="2438248371"/>
                    </a:ext>
                  </a:extLst>
                </a:gridCol>
                <a:gridCol w="658368">
                  <a:extLst>
                    <a:ext uri="{9D8B030D-6E8A-4147-A177-3AD203B41FA5}">
                      <a16:colId xmlns:a16="http://schemas.microsoft.com/office/drawing/2014/main" val="40316580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93539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- 2018-02-08 13:00:00 </a:t>
                      </a:r>
                      <a:r>
                        <a:rPr kumimoji="0" lang="en-US" sz="1000" b="0" i="0" u="none" strike="noStrike" kern="1200" cap="none" spc="0" normalizeH="0" baseline="0" noProof="0">
                          <a:ln>
                            <a:noFill/>
                          </a:ln>
                          <a:solidFill>
                            <a:prstClr val="black"/>
                          </a:solidFill>
                          <a:effectLst/>
                          <a:uLnTx/>
                          <a:uFillTx/>
                          <a:latin typeface="+mn-lt"/>
                          <a:ea typeface="+mn-ea"/>
                          <a:cs typeface="+mn-cs"/>
                        </a:rPr>
                        <a:t> 
 Our Chinese New Year Brunch, Bubbles &amp; Beats will celebrate a prosperous 2018, with a dramatic Lion Dance show! 
Make a weekend of it, and step into the Year of the Dog with us on Friday 16th Feb, staying over at exclusive rates. 
For room info and booking call 402 7400 or email us at reservations.sltr@shangri-la.com quoting: PLOCAL
📷 : @mowili_na_nia_slonce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68247553"/>
                  </a:ext>
                </a:extLst>
              </a:tr>
            </a:tbl>
          </a:graphicData>
        </a:graphic>
      </p:graphicFrame>
      <p:sp>
        <p:nvSpPr>
          <p:cNvPr id="4" name="Text Placeholder 3">
            <a:extLst>
              <a:ext uri="{FF2B5EF4-FFF2-40B4-BE49-F238E27FC236}">
                <a16:creationId xmlns:a16="http://schemas.microsoft.com/office/drawing/2014/main" id="{A0B76D2D-3353-4534-AE02-9275FFBFBC7D}"/>
              </a:ext>
            </a:extLst>
          </p:cNvPr>
          <p:cNvSpPr>
            <a:spLocks noGrp="1"/>
          </p:cNvSpPr>
          <p:nvPr>
            <p:ph type="body" sz="quarter" idx="14"/>
          </p:nvPr>
        </p:nvSpPr>
        <p:spPr/>
        <p:txBody>
          <a:bodyPr/>
          <a:lstStyle/>
          <a:p>
            <a:r>
              <a:rPr lang="en-US"/>
              <a:t>01/01/2018 - 27/05/2018</a:t>
            </a:r>
          </a:p>
        </p:txBody>
      </p:sp>
    </p:spTree>
    <p:extLst>
      <p:ext uri="{BB962C8B-B14F-4D97-AF65-F5344CB8AC3E}">
        <p14:creationId xmlns:p14="http://schemas.microsoft.com/office/powerpoint/2010/main" val="23002653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9C857-91B9-44F6-A72B-576F2818631D}"/>
              </a:ext>
            </a:extLst>
          </p:cNvPr>
          <p:cNvSpPr>
            <a:spLocks noGrp="1"/>
          </p:cNvSpPr>
          <p:nvPr>
            <p:ph type="title"/>
          </p:nvPr>
        </p:nvSpPr>
        <p:spPr/>
        <p:txBody>
          <a:bodyPr/>
          <a:lstStyle/>
          <a:p>
            <a:r>
              <a:rPr lang="en-US"/>
              <a:t>FB Own Posts Table with views | SLTR - 23 of 25</a:t>
            </a:r>
          </a:p>
        </p:txBody>
      </p:sp>
      <p:graphicFrame>
        <p:nvGraphicFramePr>
          <p:cNvPr id="5" name="Table Placeholder 4">
            <a:extLst>
              <a:ext uri="{FF2B5EF4-FFF2-40B4-BE49-F238E27FC236}">
                <a16:creationId xmlns:a16="http://schemas.microsoft.com/office/drawing/2014/main" id="{27D24158-B374-48B8-8E28-E6FFCBE3E729}"/>
              </a:ext>
            </a:extLst>
          </p:cNvPr>
          <p:cNvGraphicFramePr>
            <a:graphicFrameLocks noGrp="1"/>
          </p:cNvGraphicFramePr>
          <p:nvPr>
            <p:ph type="tbl" sz="quarter" idx="13"/>
            <p:extLst>
              <p:ext uri="{D42A27DB-BD31-4B8C-83A1-F6EECF244321}">
                <p14:modId xmlns:p14="http://schemas.microsoft.com/office/powerpoint/2010/main" val="13771695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19300115"/>
                    </a:ext>
                  </a:extLst>
                </a:gridCol>
                <a:gridCol w="576072">
                  <a:extLst>
                    <a:ext uri="{9D8B030D-6E8A-4147-A177-3AD203B41FA5}">
                      <a16:colId xmlns:a16="http://schemas.microsoft.com/office/drawing/2014/main" val="3687151032"/>
                    </a:ext>
                  </a:extLst>
                </a:gridCol>
                <a:gridCol w="576072">
                  <a:extLst>
                    <a:ext uri="{9D8B030D-6E8A-4147-A177-3AD203B41FA5}">
                      <a16:colId xmlns:a16="http://schemas.microsoft.com/office/drawing/2014/main" val="1927262375"/>
                    </a:ext>
                  </a:extLst>
                </a:gridCol>
                <a:gridCol w="576072">
                  <a:extLst>
                    <a:ext uri="{9D8B030D-6E8A-4147-A177-3AD203B41FA5}">
                      <a16:colId xmlns:a16="http://schemas.microsoft.com/office/drawing/2014/main" val="1507367257"/>
                    </a:ext>
                  </a:extLst>
                </a:gridCol>
                <a:gridCol w="576072">
                  <a:extLst>
                    <a:ext uri="{9D8B030D-6E8A-4147-A177-3AD203B41FA5}">
                      <a16:colId xmlns:a16="http://schemas.microsoft.com/office/drawing/2014/main" val="962974717"/>
                    </a:ext>
                  </a:extLst>
                </a:gridCol>
                <a:gridCol w="576072">
                  <a:extLst>
                    <a:ext uri="{9D8B030D-6E8A-4147-A177-3AD203B41FA5}">
                      <a16:colId xmlns:a16="http://schemas.microsoft.com/office/drawing/2014/main" val="2011750940"/>
                    </a:ext>
                  </a:extLst>
                </a:gridCol>
                <a:gridCol w="576072">
                  <a:extLst>
                    <a:ext uri="{9D8B030D-6E8A-4147-A177-3AD203B41FA5}">
                      <a16:colId xmlns:a16="http://schemas.microsoft.com/office/drawing/2014/main" val="1509759285"/>
                    </a:ext>
                  </a:extLst>
                </a:gridCol>
                <a:gridCol w="576072">
                  <a:extLst>
                    <a:ext uri="{9D8B030D-6E8A-4147-A177-3AD203B41FA5}">
                      <a16:colId xmlns:a16="http://schemas.microsoft.com/office/drawing/2014/main" val="3222481755"/>
                    </a:ext>
                  </a:extLst>
                </a:gridCol>
                <a:gridCol w="576072">
                  <a:extLst>
                    <a:ext uri="{9D8B030D-6E8A-4147-A177-3AD203B41FA5}">
                      <a16:colId xmlns:a16="http://schemas.microsoft.com/office/drawing/2014/main" val="3219334896"/>
                    </a:ext>
                  </a:extLst>
                </a:gridCol>
                <a:gridCol w="576072">
                  <a:extLst>
                    <a:ext uri="{9D8B030D-6E8A-4147-A177-3AD203B41FA5}">
                      <a16:colId xmlns:a16="http://schemas.microsoft.com/office/drawing/2014/main" val="1714739670"/>
                    </a:ext>
                  </a:extLst>
                </a:gridCol>
                <a:gridCol w="576072">
                  <a:extLst>
                    <a:ext uri="{9D8B030D-6E8A-4147-A177-3AD203B41FA5}">
                      <a16:colId xmlns:a16="http://schemas.microsoft.com/office/drawing/2014/main" val="2804242614"/>
                    </a:ext>
                  </a:extLst>
                </a:gridCol>
                <a:gridCol w="658368">
                  <a:extLst>
                    <a:ext uri="{9D8B030D-6E8A-4147-A177-3AD203B41FA5}">
                      <a16:colId xmlns:a16="http://schemas.microsoft.com/office/drawing/2014/main" val="9437071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99603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- 2018-03-05 16:39:21 </a:t>
                      </a:r>
                      <a:r>
                        <a:rPr kumimoji="0" lang="en-US" sz="1000" b="0" i="0" u="none" strike="noStrike" kern="1200" cap="none" spc="0" normalizeH="0" baseline="0" noProof="0">
                          <a:ln>
                            <a:noFill/>
                          </a:ln>
                          <a:solidFill>
                            <a:prstClr val="black"/>
                          </a:solidFill>
                          <a:effectLst/>
                          <a:uLnTx/>
                          <a:uFillTx/>
                          <a:latin typeface="+mn-lt"/>
                          <a:ea typeface="+mn-ea"/>
                          <a:cs typeface="+mn-cs"/>
                        </a:rPr>
                        <a:t> 
 What do you get when you combine the hottest restaurant in Cape Town, their award winning chef, and the most luxurious resort in Mauritius? 
Introducing The Test Kitchen Mauritius, the culinary combo that's revolutionising fine dining on the island. 
World class food, a new stunning setting. 
April 12th - May 26th
For info and booking: 52591441 / 5255 3892 / 4027400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09373731"/>
                  </a:ext>
                </a:extLst>
              </a:tr>
            </a:tbl>
          </a:graphicData>
        </a:graphic>
      </p:graphicFrame>
      <p:sp>
        <p:nvSpPr>
          <p:cNvPr id="4" name="Text Placeholder 3">
            <a:extLst>
              <a:ext uri="{FF2B5EF4-FFF2-40B4-BE49-F238E27FC236}">
                <a16:creationId xmlns:a16="http://schemas.microsoft.com/office/drawing/2014/main" id="{CDB780E6-470D-411B-B30F-F02D660A24DD}"/>
              </a:ext>
            </a:extLst>
          </p:cNvPr>
          <p:cNvSpPr>
            <a:spLocks noGrp="1"/>
          </p:cNvSpPr>
          <p:nvPr>
            <p:ph type="body" sz="quarter" idx="14"/>
          </p:nvPr>
        </p:nvSpPr>
        <p:spPr/>
        <p:txBody>
          <a:bodyPr/>
          <a:lstStyle/>
          <a:p>
            <a:r>
              <a:rPr lang="en-US"/>
              <a:t>01/01/2018 - 27/05/2018</a:t>
            </a:r>
          </a:p>
        </p:txBody>
      </p:sp>
    </p:spTree>
    <p:extLst>
      <p:ext uri="{BB962C8B-B14F-4D97-AF65-F5344CB8AC3E}">
        <p14:creationId xmlns:p14="http://schemas.microsoft.com/office/powerpoint/2010/main" val="25851734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84AEE-0984-45B0-A4EA-017982DE2B1A}"/>
              </a:ext>
            </a:extLst>
          </p:cNvPr>
          <p:cNvSpPr>
            <a:spLocks noGrp="1"/>
          </p:cNvSpPr>
          <p:nvPr>
            <p:ph type="title"/>
          </p:nvPr>
        </p:nvSpPr>
        <p:spPr/>
        <p:txBody>
          <a:bodyPr/>
          <a:lstStyle/>
          <a:p>
            <a:r>
              <a:rPr lang="en-US"/>
              <a:t>FB Own Posts Table with views | SLTR - 24 of 25</a:t>
            </a:r>
          </a:p>
        </p:txBody>
      </p:sp>
      <p:graphicFrame>
        <p:nvGraphicFramePr>
          <p:cNvPr id="5" name="Table Placeholder 4">
            <a:extLst>
              <a:ext uri="{FF2B5EF4-FFF2-40B4-BE49-F238E27FC236}">
                <a16:creationId xmlns:a16="http://schemas.microsoft.com/office/drawing/2014/main" id="{BF53C3E1-A80A-4164-ADAB-6AF0EA54F14B}"/>
              </a:ext>
            </a:extLst>
          </p:cNvPr>
          <p:cNvGraphicFramePr>
            <a:graphicFrameLocks noGrp="1"/>
          </p:cNvGraphicFramePr>
          <p:nvPr>
            <p:ph type="tbl" sz="quarter" idx="13"/>
            <p:extLst>
              <p:ext uri="{D42A27DB-BD31-4B8C-83A1-F6EECF244321}">
                <p14:modId xmlns:p14="http://schemas.microsoft.com/office/powerpoint/2010/main" val="29889627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02711968"/>
                    </a:ext>
                  </a:extLst>
                </a:gridCol>
                <a:gridCol w="576072">
                  <a:extLst>
                    <a:ext uri="{9D8B030D-6E8A-4147-A177-3AD203B41FA5}">
                      <a16:colId xmlns:a16="http://schemas.microsoft.com/office/drawing/2014/main" val="2549698523"/>
                    </a:ext>
                  </a:extLst>
                </a:gridCol>
                <a:gridCol w="576072">
                  <a:extLst>
                    <a:ext uri="{9D8B030D-6E8A-4147-A177-3AD203B41FA5}">
                      <a16:colId xmlns:a16="http://schemas.microsoft.com/office/drawing/2014/main" val="4282176301"/>
                    </a:ext>
                  </a:extLst>
                </a:gridCol>
                <a:gridCol w="576072">
                  <a:extLst>
                    <a:ext uri="{9D8B030D-6E8A-4147-A177-3AD203B41FA5}">
                      <a16:colId xmlns:a16="http://schemas.microsoft.com/office/drawing/2014/main" val="916622551"/>
                    </a:ext>
                  </a:extLst>
                </a:gridCol>
                <a:gridCol w="576072">
                  <a:extLst>
                    <a:ext uri="{9D8B030D-6E8A-4147-A177-3AD203B41FA5}">
                      <a16:colId xmlns:a16="http://schemas.microsoft.com/office/drawing/2014/main" val="1875597322"/>
                    </a:ext>
                  </a:extLst>
                </a:gridCol>
                <a:gridCol w="576072">
                  <a:extLst>
                    <a:ext uri="{9D8B030D-6E8A-4147-A177-3AD203B41FA5}">
                      <a16:colId xmlns:a16="http://schemas.microsoft.com/office/drawing/2014/main" val="4155547979"/>
                    </a:ext>
                  </a:extLst>
                </a:gridCol>
                <a:gridCol w="576072">
                  <a:extLst>
                    <a:ext uri="{9D8B030D-6E8A-4147-A177-3AD203B41FA5}">
                      <a16:colId xmlns:a16="http://schemas.microsoft.com/office/drawing/2014/main" val="1491748534"/>
                    </a:ext>
                  </a:extLst>
                </a:gridCol>
                <a:gridCol w="576072">
                  <a:extLst>
                    <a:ext uri="{9D8B030D-6E8A-4147-A177-3AD203B41FA5}">
                      <a16:colId xmlns:a16="http://schemas.microsoft.com/office/drawing/2014/main" val="453883269"/>
                    </a:ext>
                  </a:extLst>
                </a:gridCol>
                <a:gridCol w="576072">
                  <a:extLst>
                    <a:ext uri="{9D8B030D-6E8A-4147-A177-3AD203B41FA5}">
                      <a16:colId xmlns:a16="http://schemas.microsoft.com/office/drawing/2014/main" val="1594803411"/>
                    </a:ext>
                  </a:extLst>
                </a:gridCol>
                <a:gridCol w="576072">
                  <a:extLst>
                    <a:ext uri="{9D8B030D-6E8A-4147-A177-3AD203B41FA5}">
                      <a16:colId xmlns:a16="http://schemas.microsoft.com/office/drawing/2014/main" val="1069122879"/>
                    </a:ext>
                  </a:extLst>
                </a:gridCol>
                <a:gridCol w="576072">
                  <a:extLst>
                    <a:ext uri="{9D8B030D-6E8A-4147-A177-3AD203B41FA5}">
                      <a16:colId xmlns:a16="http://schemas.microsoft.com/office/drawing/2014/main" val="607547503"/>
                    </a:ext>
                  </a:extLst>
                </a:gridCol>
                <a:gridCol w="658368">
                  <a:extLst>
                    <a:ext uri="{9D8B030D-6E8A-4147-A177-3AD203B41FA5}">
                      <a16:colId xmlns:a16="http://schemas.microsoft.com/office/drawing/2014/main" val="19768547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00341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- 2018-04-30 13:30:00 </a:t>
                      </a:r>
                      <a:r>
                        <a:rPr kumimoji="0" lang="en-US" sz="1000" b="0" i="0" u="none" strike="noStrike" kern="1200" cap="none" spc="0" normalizeH="0" baseline="0" noProof="0">
                          <a:ln>
                            <a:noFill/>
                          </a:ln>
                          <a:solidFill>
                            <a:prstClr val="black"/>
                          </a:solidFill>
                          <a:effectLst/>
                          <a:uLnTx/>
                          <a:uFillTx/>
                          <a:latin typeface="+mn-lt"/>
                          <a:ea typeface="+mn-ea"/>
                          <a:cs typeface="+mn-cs"/>
                        </a:rPr>
                        <a:t> 
 Brunch, Bubbles &amp; Beats will be alive with the sounds of Les Inkonus, as brunchers tuck in to delicious food from our buffet and LIVE ofyr grill! 
Book for May 6th: 52591441 / 5255 3892 / 4027400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83206661"/>
                  </a:ext>
                </a:extLst>
              </a:tr>
            </a:tbl>
          </a:graphicData>
        </a:graphic>
      </p:graphicFrame>
      <p:sp>
        <p:nvSpPr>
          <p:cNvPr id="4" name="Text Placeholder 3">
            <a:extLst>
              <a:ext uri="{FF2B5EF4-FFF2-40B4-BE49-F238E27FC236}">
                <a16:creationId xmlns:a16="http://schemas.microsoft.com/office/drawing/2014/main" id="{257FEDA9-2E29-4ECF-B7F5-960137DB1F67}"/>
              </a:ext>
            </a:extLst>
          </p:cNvPr>
          <p:cNvSpPr>
            <a:spLocks noGrp="1"/>
          </p:cNvSpPr>
          <p:nvPr>
            <p:ph type="body" sz="quarter" idx="14"/>
          </p:nvPr>
        </p:nvSpPr>
        <p:spPr/>
        <p:txBody>
          <a:bodyPr/>
          <a:lstStyle/>
          <a:p>
            <a:r>
              <a:rPr lang="en-US"/>
              <a:t>01/01/2018 - 27/05/2018</a:t>
            </a:r>
          </a:p>
        </p:txBody>
      </p:sp>
    </p:spTree>
    <p:extLst>
      <p:ext uri="{BB962C8B-B14F-4D97-AF65-F5344CB8AC3E}">
        <p14:creationId xmlns:p14="http://schemas.microsoft.com/office/powerpoint/2010/main" val="37341599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88FDB-5287-425A-A6FB-2694AEB65BE9}"/>
              </a:ext>
            </a:extLst>
          </p:cNvPr>
          <p:cNvSpPr>
            <a:spLocks noGrp="1"/>
          </p:cNvSpPr>
          <p:nvPr>
            <p:ph type="title"/>
          </p:nvPr>
        </p:nvSpPr>
        <p:spPr/>
        <p:txBody>
          <a:bodyPr/>
          <a:lstStyle/>
          <a:p>
            <a:r>
              <a:rPr lang="en-US"/>
              <a:t>FB Own Posts Table with views | SLTR - 25 of 25</a:t>
            </a:r>
          </a:p>
        </p:txBody>
      </p:sp>
      <p:graphicFrame>
        <p:nvGraphicFramePr>
          <p:cNvPr id="5" name="Table Placeholder 4">
            <a:extLst>
              <a:ext uri="{FF2B5EF4-FFF2-40B4-BE49-F238E27FC236}">
                <a16:creationId xmlns:a16="http://schemas.microsoft.com/office/drawing/2014/main" id="{A0FDB402-470E-4A8D-9D0B-19E92E33211E}"/>
              </a:ext>
            </a:extLst>
          </p:cNvPr>
          <p:cNvGraphicFramePr>
            <a:graphicFrameLocks noGrp="1"/>
          </p:cNvGraphicFramePr>
          <p:nvPr>
            <p:ph type="tbl" sz="quarter" idx="13"/>
            <p:extLst>
              <p:ext uri="{D42A27DB-BD31-4B8C-83A1-F6EECF244321}">
                <p14:modId xmlns:p14="http://schemas.microsoft.com/office/powerpoint/2010/main" val="21407160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14464831"/>
                    </a:ext>
                  </a:extLst>
                </a:gridCol>
                <a:gridCol w="576072">
                  <a:extLst>
                    <a:ext uri="{9D8B030D-6E8A-4147-A177-3AD203B41FA5}">
                      <a16:colId xmlns:a16="http://schemas.microsoft.com/office/drawing/2014/main" val="1466423110"/>
                    </a:ext>
                  </a:extLst>
                </a:gridCol>
                <a:gridCol w="576072">
                  <a:extLst>
                    <a:ext uri="{9D8B030D-6E8A-4147-A177-3AD203B41FA5}">
                      <a16:colId xmlns:a16="http://schemas.microsoft.com/office/drawing/2014/main" val="2808969462"/>
                    </a:ext>
                  </a:extLst>
                </a:gridCol>
                <a:gridCol w="576072">
                  <a:extLst>
                    <a:ext uri="{9D8B030D-6E8A-4147-A177-3AD203B41FA5}">
                      <a16:colId xmlns:a16="http://schemas.microsoft.com/office/drawing/2014/main" val="2901267905"/>
                    </a:ext>
                  </a:extLst>
                </a:gridCol>
                <a:gridCol w="576072">
                  <a:extLst>
                    <a:ext uri="{9D8B030D-6E8A-4147-A177-3AD203B41FA5}">
                      <a16:colId xmlns:a16="http://schemas.microsoft.com/office/drawing/2014/main" val="2692714025"/>
                    </a:ext>
                  </a:extLst>
                </a:gridCol>
                <a:gridCol w="576072">
                  <a:extLst>
                    <a:ext uri="{9D8B030D-6E8A-4147-A177-3AD203B41FA5}">
                      <a16:colId xmlns:a16="http://schemas.microsoft.com/office/drawing/2014/main" val="2880240619"/>
                    </a:ext>
                  </a:extLst>
                </a:gridCol>
                <a:gridCol w="576072">
                  <a:extLst>
                    <a:ext uri="{9D8B030D-6E8A-4147-A177-3AD203B41FA5}">
                      <a16:colId xmlns:a16="http://schemas.microsoft.com/office/drawing/2014/main" val="3229237674"/>
                    </a:ext>
                  </a:extLst>
                </a:gridCol>
                <a:gridCol w="576072">
                  <a:extLst>
                    <a:ext uri="{9D8B030D-6E8A-4147-A177-3AD203B41FA5}">
                      <a16:colId xmlns:a16="http://schemas.microsoft.com/office/drawing/2014/main" val="2914469262"/>
                    </a:ext>
                  </a:extLst>
                </a:gridCol>
                <a:gridCol w="576072">
                  <a:extLst>
                    <a:ext uri="{9D8B030D-6E8A-4147-A177-3AD203B41FA5}">
                      <a16:colId xmlns:a16="http://schemas.microsoft.com/office/drawing/2014/main" val="1054261073"/>
                    </a:ext>
                  </a:extLst>
                </a:gridCol>
                <a:gridCol w="576072">
                  <a:extLst>
                    <a:ext uri="{9D8B030D-6E8A-4147-A177-3AD203B41FA5}">
                      <a16:colId xmlns:a16="http://schemas.microsoft.com/office/drawing/2014/main" val="3325289878"/>
                    </a:ext>
                  </a:extLst>
                </a:gridCol>
                <a:gridCol w="576072">
                  <a:extLst>
                    <a:ext uri="{9D8B030D-6E8A-4147-A177-3AD203B41FA5}">
                      <a16:colId xmlns:a16="http://schemas.microsoft.com/office/drawing/2014/main" val="3271545855"/>
                    </a:ext>
                  </a:extLst>
                </a:gridCol>
                <a:gridCol w="658368">
                  <a:extLst>
                    <a:ext uri="{9D8B030D-6E8A-4147-A177-3AD203B41FA5}">
                      <a16:colId xmlns:a16="http://schemas.microsoft.com/office/drawing/2014/main" val="7262658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03566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- 2018-04-26 11:02:56 </a:t>
                      </a:r>
                      <a:r>
                        <a:rPr kumimoji="0" lang="en-US" sz="1000" b="0" i="0" u="none" strike="noStrike" kern="1200" cap="none" spc="0" normalizeH="0" baseline="0" noProof="0">
                          <a:ln>
                            <a:noFill/>
                          </a:ln>
                          <a:solidFill>
                            <a:prstClr val="black"/>
                          </a:solidFill>
                          <a:effectLst/>
                          <a:uLnTx/>
                          <a:uFillTx/>
                          <a:latin typeface="+mn-lt"/>
                          <a:ea typeface="+mn-ea"/>
                          <a:cs typeface="+mn-cs"/>
                        </a:rPr>
                        <a:t> 
 🍴WIN an evening of fine dining at The Test Kitchen Mauritius for you and a loved one! 🍴
Simply find us on Twitter (@ShangriLaMaur) and Retweet the competition post to enter! 
Or to book a spot now, call 52591441 / 5255 3892 / 4027400 / restaurant-reservations.sltr@shangri-la.com
air mauritius Mauritius Tourism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17900634"/>
                  </a:ext>
                </a:extLst>
              </a:tr>
            </a:tbl>
          </a:graphicData>
        </a:graphic>
      </p:graphicFrame>
      <p:sp>
        <p:nvSpPr>
          <p:cNvPr id="4" name="Text Placeholder 3">
            <a:extLst>
              <a:ext uri="{FF2B5EF4-FFF2-40B4-BE49-F238E27FC236}">
                <a16:creationId xmlns:a16="http://schemas.microsoft.com/office/drawing/2014/main" id="{BB7C91CA-9FB9-41DF-B669-2176003F676D}"/>
              </a:ext>
            </a:extLst>
          </p:cNvPr>
          <p:cNvSpPr>
            <a:spLocks noGrp="1"/>
          </p:cNvSpPr>
          <p:nvPr>
            <p:ph type="body" sz="quarter" idx="14"/>
          </p:nvPr>
        </p:nvSpPr>
        <p:spPr/>
        <p:txBody>
          <a:bodyPr/>
          <a:lstStyle/>
          <a:p>
            <a:r>
              <a:rPr lang="en-US"/>
              <a:t>01/01/2018 - 27/05/2018</a:t>
            </a:r>
          </a:p>
        </p:txBody>
      </p:sp>
    </p:spTree>
    <p:extLst>
      <p:ext uri="{BB962C8B-B14F-4D97-AF65-F5344CB8AC3E}">
        <p14:creationId xmlns:p14="http://schemas.microsoft.com/office/powerpoint/2010/main" val="12672470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F75617-0E9D-42D4-ADED-1B14C3B913A5}"/>
              </a:ext>
            </a:extLst>
          </p:cNvPr>
          <p:cNvSpPr>
            <a:spLocks noGrp="1"/>
          </p:cNvSpPr>
          <p:nvPr>
            <p:ph type="title"/>
          </p:nvPr>
        </p:nvSpPr>
        <p:spPr/>
        <p:txBody>
          <a:bodyPr/>
          <a:lstStyle/>
          <a:p>
            <a:r>
              <a:rPr lang="en-US"/>
              <a:t>IG Followers Total (Bar Chart) | SLTR</a:t>
            </a:r>
          </a:p>
        </p:txBody>
      </p:sp>
      <p:graphicFrame>
        <p:nvGraphicFramePr>
          <p:cNvPr id="6" name="Chart Placeholder 5">
            <a:extLst>
              <a:ext uri="{FF2B5EF4-FFF2-40B4-BE49-F238E27FC236}">
                <a16:creationId xmlns:a16="http://schemas.microsoft.com/office/drawing/2014/main" id="{7F2FCE3D-B64A-4A4C-83CE-65B919DD0E6A}"/>
              </a:ext>
            </a:extLst>
          </p:cNvPr>
          <p:cNvGraphicFramePr>
            <a:graphicFrameLocks noGrp="1"/>
          </p:cNvGraphicFramePr>
          <p:nvPr>
            <p:ph type="chart" sz="quarter" idx="13"/>
            <p:extLst>
              <p:ext uri="{D42A27DB-BD31-4B8C-83A1-F6EECF244321}">
                <p14:modId xmlns:p14="http://schemas.microsoft.com/office/powerpoint/2010/main" val="35712053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C9B304-3177-4EDB-A05C-5304B5581E0A}"/>
              </a:ext>
            </a:extLst>
          </p:cNvPr>
          <p:cNvSpPr>
            <a:spLocks noGrp="1"/>
          </p:cNvSpPr>
          <p:nvPr>
            <p:ph type="body" sz="quarter" idx="14"/>
          </p:nvPr>
        </p:nvSpPr>
        <p:spPr/>
        <p:txBody>
          <a:bodyPr/>
          <a:lstStyle/>
          <a:p>
            <a:r>
              <a:rPr lang="en-US"/>
              <a:t>01/01/2018 - 31/05/2018</a:t>
            </a:r>
          </a:p>
        </p:txBody>
      </p:sp>
      <p:sp>
        <p:nvSpPr>
          <p:cNvPr id="5" name="Footer Placeholder 4">
            <a:extLst>
              <a:ext uri="{FF2B5EF4-FFF2-40B4-BE49-F238E27FC236}">
                <a16:creationId xmlns:a16="http://schemas.microsoft.com/office/drawing/2014/main" id="{F5F195A6-1E50-441B-BBAC-6B52A9C062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415680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733BE-4DF2-47FA-BBE3-53C6B49D247D}"/>
              </a:ext>
            </a:extLst>
          </p:cNvPr>
          <p:cNvSpPr>
            <a:spLocks noGrp="1"/>
          </p:cNvSpPr>
          <p:nvPr>
            <p:ph type="title"/>
          </p:nvPr>
        </p:nvSpPr>
        <p:spPr/>
        <p:txBody>
          <a:bodyPr/>
          <a:lstStyle/>
          <a:p>
            <a:r>
              <a:rPr lang="en-US"/>
              <a:t>IG Followers Change (Bar Chart) | SLTR</a:t>
            </a:r>
          </a:p>
        </p:txBody>
      </p:sp>
      <p:graphicFrame>
        <p:nvGraphicFramePr>
          <p:cNvPr id="6" name="Chart Placeholder 5">
            <a:extLst>
              <a:ext uri="{FF2B5EF4-FFF2-40B4-BE49-F238E27FC236}">
                <a16:creationId xmlns:a16="http://schemas.microsoft.com/office/drawing/2014/main" id="{1F9D83F9-E7EA-458F-9A94-733D59DD8203}"/>
              </a:ext>
            </a:extLst>
          </p:cNvPr>
          <p:cNvGraphicFramePr>
            <a:graphicFrameLocks noGrp="1"/>
          </p:cNvGraphicFramePr>
          <p:nvPr>
            <p:ph type="chart" sz="quarter" idx="13"/>
            <p:extLst>
              <p:ext uri="{D42A27DB-BD31-4B8C-83A1-F6EECF244321}">
                <p14:modId xmlns:p14="http://schemas.microsoft.com/office/powerpoint/2010/main" val="7976686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B863BE-67EB-4E89-9765-7733B36680DB}"/>
              </a:ext>
            </a:extLst>
          </p:cNvPr>
          <p:cNvSpPr>
            <a:spLocks noGrp="1"/>
          </p:cNvSpPr>
          <p:nvPr>
            <p:ph type="body" sz="quarter" idx="14"/>
          </p:nvPr>
        </p:nvSpPr>
        <p:spPr/>
        <p:txBody>
          <a:bodyPr/>
          <a:lstStyle/>
          <a:p>
            <a:r>
              <a:rPr lang="en-US"/>
              <a:t>01/01/2018 - 31/05/2018</a:t>
            </a:r>
          </a:p>
        </p:txBody>
      </p:sp>
      <p:sp>
        <p:nvSpPr>
          <p:cNvPr id="5" name="Footer Placeholder 4">
            <a:extLst>
              <a:ext uri="{FF2B5EF4-FFF2-40B4-BE49-F238E27FC236}">
                <a16:creationId xmlns:a16="http://schemas.microsoft.com/office/drawing/2014/main" id="{F6D0B93A-33C6-496C-A9C7-90D4F2C4A2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530552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9ED00-4BCB-4874-AFA8-003ECDC3AA33}"/>
              </a:ext>
            </a:extLst>
          </p:cNvPr>
          <p:cNvSpPr>
            <a:spLocks noGrp="1"/>
          </p:cNvSpPr>
          <p:nvPr>
            <p:ph type="title"/>
          </p:nvPr>
        </p:nvSpPr>
        <p:spPr/>
        <p:txBody>
          <a:bodyPr/>
          <a:lstStyle/>
          <a:p>
            <a:r>
              <a:rPr lang="en-US"/>
              <a:t>Reach  | SLTR</a:t>
            </a:r>
          </a:p>
        </p:txBody>
      </p:sp>
      <p:graphicFrame>
        <p:nvGraphicFramePr>
          <p:cNvPr id="6" name="Chart Placeholder 5">
            <a:extLst>
              <a:ext uri="{FF2B5EF4-FFF2-40B4-BE49-F238E27FC236}">
                <a16:creationId xmlns:a16="http://schemas.microsoft.com/office/drawing/2014/main" id="{817BEF91-445E-41C9-A7D3-0378D4B10126}"/>
              </a:ext>
            </a:extLst>
          </p:cNvPr>
          <p:cNvGraphicFramePr>
            <a:graphicFrameLocks noGrp="1"/>
          </p:cNvGraphicFramePr>
          <p:nvPr>
            <p:ph type="chart" sz="quarter" idx="13"/>
            <p:extLst>
              <p:ext uri="{D42A27DB-BD31-4B8C-83A1-F6EECF244321}">
                <p14:modId xmlns:p14="http://schemas.microsoft.com/office/powerpoint/2010/main" val="32699237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103C96-B8F8-46B6-91E6-930AF4E32048}"/>
              </a:ext>
            </a:extLst>
          </p:cNvPr>
          <p:cNvSpPr>
            <a:spLocks noGrp="1"/>
          </p:cNvSpPr>
          <p:nvPr>
            <p:ph type="body" sz="quarter" idx="14"/>
          </p:nvPr>
        </p:nvSpPr>
        <p:spPr/>
        <p:txBody>
          <a:bodyPr/>
          <a:lstStyle/>
          <a:p>
            <a:r>
              <a:rPr lang="en-US"/>
              <a:t>01/01/2018 - 31/05/2018</a:t>
            </a:r>
          </a:p>
        </p:txBody>
      </p:sp>
      <p:sp>
        <p:nvSpPr>
          <p:cNvPr id="5" name="Footer Placeholder 4">
            <a:extLst>
              <a:ext uri="{FF2B5EF4-FFF2-40B4-BE49-F238E27FC236}">
                <a16:creationId xmlns:a16="http://schemas.microsoft.com/office/drawing/2014/main" id="{FFDDF791-18FB-4A1E-B640-879AF6BFBD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583370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F7CDA-A8EF-436D-95DB-BB5A38EB01D9}"/>
              </a:ext>
            </a:extLst>
          </p:cNvPr>
          <p:cNvSpPr>
            <a:spLocks noGrp="1"/>
          </p:cNvSpPr>
          <p:nvPr>
            <p:ph type="title"/>
          </p:nvPr>
        </p:nvSpPr>
        <p:spPr/>
        <p:txBody>
          <a:bodyPr/>
          <a:lstStyle/>
          <a:p>
            <a:r>
              <a:rPr lang="en-US"/>
              <a:t>IG Total Interactions (Bar Chart) | shangrilamauritius</a:t>
            </a:r>
          </a:p>
        </p:txBody>
      </p:sp>
      <p:graphicFrame>
        <p:nvGraphicFramePr>
          <p:cNvPr id="6" name="Chart Placeholder 5">
            <a:extLst>
              <a:ext uri="{FF2B5EF4-FFF2-40B4-BE49-F238E27FC236}">
                <a16:creationId xmlns:a16="http://schemas.microsoft.com/office/drawing/2014/main" id="{A5C9FA60-F7D4-4746-B50C-A701D518FCD6}"/>
              </a:ext>
            </a:extLst>
          </p:cNvPr>
          <p:cNvGraphicFramePr>
            <a:graphicFrameLocks noGrp="1"/>
          </p:cNvGraphicFramePr>
          <p:nvPr>
            <p:ph type="chart" sz="quarter" idx="13"/>
            <p:extLst>
              <p:ext uri="{D42A27DB-BD31-4B8C-83A1-F6EECF244321}">
                <p14:modId xmlns:p14="http://schemas.microsoft.com/office/powerpoint/2010/main" val="32398466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E074A5-D804-44FF-913B-BCBAAFCB8A19}"/>
              </a:ext>
            </a:extLst>
          </p:cNvPr>
          <p:cNvSpPr>
            <a:spLocks noGrp="1"/>
          </p:cNvSpPr>
          <p:nvPr>
            <p:ph type="body" sz="quarter" idx="14"/>
          </p:nvPr>
        </p:nvSpPr>
        <p:spPr/>
        <p:txBody>
          <a:bodyPr/>
          <a:lstStyle/>
          <a:p>
            <a:r>
              <a:rPr lang="en-US"/>
              <a:t>01/01/2018 - 31/05/2018</a:t>
            </a:r>
          </a:p>
        </p:txBody>
      </p:sp>
      <p:sp>
        <p:nvSpPr>
          <p:cNvPr id="5" name="Footer Placeholder 4">
            <a:extLst>
              <a:ext uri="{FF2B5EF4-FFF2-40B4-BE49-F238E27FC236}">
                <a16:creationId xmlns:a16="http://schemas.microsoft.com/office/drawing/2014/main" id="{758FE966-F97C-4F53-BE8F-D59086FFAB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322010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3C99D-A57E-449A-B29B-90492AF10FE1}"/>
              </a:ext>
            </a:extLst>
          </p:cNvPr>
          <p:cNvSpPr>
            <a:spLocks noGrp="1"/>
          </p:cNvSpPr>
          <p:nvPr>
            <p:ph type="title"/>
          </p:nvPr>
        </p:nvSpPr>
        <p:spPr/>
        <p:txBody>
          <a:bodyPr/>
          <a:lstStyle/>
          <a:p>
            <a:r>
              <a:rPr lang="en-US"/>
              <a:t>Instagram Posts Table | SLTR - 1 of 3</a:t>
            </a:r>
          </a:p>
        </p:txBody>
      </p:sp>
      <p:graphicFrame>
        <p:nvGraphicFramePr>
          <p:cNvPr id="5" name="Table Placeholder 4">
            <a:extLst>
              <a:ext uri="{FF2B5EF4-FFF2-40B4-BE49-F238E27FC236}">
                <a16:creationId xmlns:a16="http://schemas.microsoft.com/office/drawing/2014/main" id="{33690EBE-601C-42DA-80D4-FFD8C044647B}"/>
              </a:ext>
            </a:extLst>
          </p:cNvPr>
          <p:cNvGraphicFramePr>
            <a:graphicFrameLocks noGrp="1"/>
          </p:cNvGraphicFramePr>
          <p:nvPr>
            <p:ph type="tbl" sz="quarter" idx="13"/>
            <p:extLst>
              <p:ext uri="{D42A27DB-BD31-4B8C-83A1-F6EECF244321}">
                <p14:modId xmlns:p14="http://schemas.microsoft.com/office/powerpoint/2010/main" val="12717806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125634202"/>
                    </a:ext>
                  </a:extLst>
                </a:gridCol>
                <a:gridCol w="987552">
                  <a:extLst>
                    <a:ext uri="{9D8B030D-6E8A-4147-A177-3AD203B41FA5}">
                      <a16:colId xmlns:a16="http://schemas.microsoft.com/office/drawing/2014/main" val="1728580709"/>
                    </a:ext>
                  </a:extLst>
                </a:gridCol>
                <a:gridCol w="987552">
                  <a:extLst>
                    <a:ext uri="{9D8B030D-6E8A-4147-A177-3AD203B41FA5}">
                      <a16:colId xmlns:a16="http://schemas.microsoft.com/office/drawing/2014/main" val="480582164"/>
                    </a:ext>
                  </a:extLst>
                </a:gridCol>
                <a:gridCol w="987552">
                  <a:extLst>
                    <a:ext uri="{9D8B030D-6E8A-4147-A177-3AD203B41FA5}">
                      <a16:colId xmlns:a16="http://schemas.microsoft.com/office/drawing/2014/main" val="3978980074"/>
                    </a:ext>
                  </a:extLst>
                </a:gridCol>
                <a:gridCol w="987552">
                  <a:extLst>
                    <a:ext uri="{9D8B030D-6E8A-4147-A177-3AD203B41FA5}">
                      <a16:colId xmlns:a16="http://schemas.microsoft.com/office/drawing/2014/main" val="4998972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27361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- 2018-02-08 10:01:04 </a:t>
                      </a:r>
                      <a:r>
                        <a:rPr kumimoji="0" lang="en-US" sz="1000" b="0" i="0" u="none" strike="noStrike" kern="1200" cap="none" spc="0" normalizeH="0" baseline="0" noProof="0">
                          <a:ln>
                            <a:noFill/>
                          </a:ln>
                          <a:solidFill>
                            <a:prstClr val="black"/>
                          </a:solidFill>
                          <a:effectLst/>
                          <a:uLnTx/>
                          <a:uFillTx/>
                          <a:latin typeface="+mn-lt"/>
                          <a:ea typeface="+mn-ea"/>
                          <a:cs typeface="+mn-cs"/>
                        </a:rPr>
                        <a:t>
 Just nipping to the bar... 📷 : @hotel_planet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8110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- 2018-02-26 15:23:36 </a:t>
                      </a:r>
                      <a:r>
                        <a:rPr kumimoji="0" lang="en-US" sz="1000" b="0" i="0" u="none" strike="noStrike" kern="1200" cap="none" spc="0" normalizeH="0" baseline="0" noProof="0">
                          <a:ln>
                            <a:noFill/>
                          </a:ln>
                          <a:solidFill>
                            <a:prstClr val="black"/>
                          </a:solidFill>
                          <a:effectLst/>
                          <a:uLnTx/>
                          <a:uFillTx/>
                          <a:latin typeface="+mn-lt"/>
                          <a:ea typeface="+mn-ea"/>
                          <a:cs typeface="+mn-cs"/>
                        </a:rPr>
                        <a:t>
 Ilot Mangénie will steal a pizza your heart... 📷: @scarlett.delatorre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26448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- 2018-04-27 13:38:29 </a:t>
                      </a:r>
                      <a:r>
                        <a:rPr kumimoji="0" lang="en-US" sz="1000" b="0" i="0" u="none" strike="noStrike" kern="1200" cap="none" spc="0" normalizeH="0" baseline="0" noProof="0">
                          <a:ln>
                            <a:noFill/>
                          </a:ln>
                          <a:solidFill>
                            <a:prstClr val="black"/>
                          </a:solidFill>
                          <a:effectLst/>
                          <a:uLnTx/>
                          <a:uFillTx/>
                          <a:latin typeface="+mn-lt"/>
                          <a:ea typeface="+mn-ea"/>
                          <a:cs typeface="+mn-cs"/>
                        </a:rPr>
                        <a:t>
 The sand is always whiter on the other side 📷 @mycasainteriors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37559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- 2018-02-22 14:23:01 </a:t>
                      </a:r>
                      <a:r>
                        <a:rPr kumimoji="0" lang="en-US" sz="1000" b="0" i="0" u="none" strike="noStrike" kern="1200" cap="none" spc="0" normalizeH="0" baseline="0" noProof="0">
                          <a:ln>
                            <a:noFill/>
                          </a:ln>
                          <a:solidFill>
                            <a:prstClr val="black"/>
                          </a:solidFill>
                          <a:effectLst/>
                          <a:uLnTx/>
                          <a:uFillTx/>
                          <a:latin typeface="+mn-lt"/>
                          <a:ea typeface="+mn-ea"/>
                          <a:cs typeface="+mn-cs"/>
                        </a:rPr>
                        <a:t>
 One of those pics made for the gram! 📷: @studiomalka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97320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- 2018-03-31 09:47:48 </a:t>
                      </a:r>
                      <a:r>
                        <a:rPr kumimoji="0" lang="en-US" sz="1000" b="0" i="0" u="none" strike="noStrike" kern="1200" cap="none" spc="0" normalizeH="0" baseline="0" noProof="0">
                          <a:ln>
                            <a:noFill/>
                          </a:ln>
                          <a:solidFill>
                            <a:prstClr val="black"/>
                          </a:solidFill>
                          <a:effectLst/>
                          <a:uLnTx/>
                          <a:uFillTx/>
                          <a:latin typeface="+mn-lt"/>
                          <a:ea typeface="+mn-ea"/>
                          <a:cs typeface="+mn-cs"/>
                        </a:rPr>
                        <a:t>
 Drama free zone 🚫 📷: @theeverydaytravellers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35363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- 2018-01-20 10:48:08 </a:t>
                      </a:r>
                      <a:r>
                        <a:rPr kumimoji="0" lang="en-US" sz="1000" b="0" i="0" u="none" strike="noStrike" kern="1200" cap="none" spc="0" normalizeH="0" baseline="0" noProof="0">
                          <a:ln>
                            <a:noFill/>
                          </a:ln>
                          <a:solidFill>
                            <a:prstClr val="black"/>
                          </a:solidFill>
                          <a:effectLst/>
                          <a:uLnTx/>
                          <a:uFillTx/>
                          <a:latin typeface="+mn-lt"/>
                          <a:ea typeface="+mn-ea"/>
                          <a:cs typeface="+mn-cs"/>
                        </a:rPr>
                        <a:t>
 Running to the sea like... 📷 @scarlett.delatorre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21875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- 2018-02-19 10:02:55 </a:t>
                      </a:r>
                      <a:r>
                        <a:rPr kumimoji="0" lang="en-US" sz="1000" b="0" i="0" u="none" strike="noStrike" kern="1200" cap="none" spc="0" normalizeH="0" baseline="0" noProof="0">
                          <a:ln>
                            <a:noFill/>
                          </a:ln>
                          <a:solidFill>
                            <a:prstClr val="black"/>
                          </a:solidFill>
                          <a:effectLst/>
                          <a:uLnTx/>
                          <a:uFillTx/>
                          <a:latin typeface="+mn-lt"/>
                          <a:ea typeface="+mn-ea"/>
                          <a:cs typeface="+mn-cs"/>
                        </a:rPr>
                        <a:t>
 We ❤️ Brunch, Bubbles &amp; Beats!
📷 @takethatflight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67933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- 2018-03-15 12:38:06 </a:t>
                      </a:r>
                      <a:r>
                        <a:rPr kumimoji="0" lang="en-US" sz="1000" b="0" i="0" u="none" strike="noStrike" kern="1200" cap="none" spc="0" normalizeH="0" baseline="0" noProof="0">
                          <a:ln>
                            <a:noFill/>
                          </a:ln>
                          <a:solidFill>
                            <a:prstClr val="black"/>
                          </a:solidFill>
                          <a:effectLst/>
                          <a:uLnTx/>
                          <a:uFillTx/>
                          <a:latin typeface="+mn-lt"/>
                          <a:ea typeface="+mn-ea"/>
                          <a:cs typeface="+mn-cs"/>
                        </a:rPr>
                        <a:t>
 You know you're living your best life when you're having breakfast in the Indian Ocean 📷: @aljabitenc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32868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- 2018-03-24 10:14:03 </a:t>
                      </a:r>
                      <a:r>
                        <a:rPr kumimoji="0" lang="en-US" sz="1000" b="0" i="0" u="none" strike="noStrike" kern="1200" cap="none" spc="0" normalizeH="0" baseline="0" noProof="0">
                          <a:ln>
                            <a:noFill/>
                          </a:ln>
                          <a:solidFill>
                            <a:prstClr val="black"/>
                          </a:solidFill>
                          <a:effectLst/>
                          <a:uLnTx/>
                          <a:uFillTx/>
                          <a:latin typeface="+mn-lt"/>
                          <a:ea typeface="+mn-ea"/>
                          <a:cs typeface="+mn-cs"/>
                        </a:rPr>
                        <a:t>
 Do we need a caption for this one? 😀
📷: @joel_capillaire / @_katia_m_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53110567"/>
                  </a:ext>
                </a:extLst>
              </a:tr>
            </a:tbl>
          </a:graphicData>
        </a:graphic>
      </p:graphicFrame>
      <p:sp>
        <p:nvSpPr>
          <p:cNvPr id="4" name="Text Placeholder 3">
            <a:extLst>
              <a:ext uri="{FF2B5EF4-FFF2-40B4-BE49-F238E27FC236}">
                <a16:creationId xmlns:a16="http://schemas.microsoft.com/office/drawing/2014/main" id="{DA78DBE1-3D4E-47DD-832A-9BF0C7241C0D}"/>
              </a:ext>
            </a:extLst>
          </p:cNvPr>
          <p:cNvSpPr>
            <a:spLocks noGrp="1"/>
          </p:cNvSpPr>
          <p:nvPr>
            <p:ph type="body" sz="quarter" idx="14"/>
          </p:nvPr>
        </p:nvSpPr>
        <p:spPr/>
        <p:txBody>
          <a:bodyPr/>
          <a:lstStyle/>
          <a:p>
            <a:r>
              <a:rPr lang="en-US"/>
              <a:t>01/01/2018 - 27/05/2018</a:t>
            </a:r>
          </a:p>
        </p:txBody>
      </p:sp>
    </p:spTree>
    <p:extLst>
      <p:ext uri="{BB962C8B-B14F-4D97-AF65-F5344CB8AC3E}">
        <p14:creationId xmlns:p14="http://schemas.microsoft.com/office/powerpoint/2010/main" val="7887420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94E31-3669-41F0-8365-207EB4CF0AC3}"/>
              </a:ext>
            </a:extLst>
          </p:cNvPr>
          <p:cNvSpPr>
            <a:spLocks noGrp="1"/>
          </p:cNvSpPr>
          <p:nvPr>
            <p:ph type="title"/>
          </p:nvPr>
        </p:nvSpPr>
        <p:spPr/>
        <p:txBody>
          <a:bodyPr/>
          <a:lstStyle/>
          <a:p>
            <a:r>
              <a:rPr lang="en-US"/>
              <a:t>Instagram Posts Table | SLTR - 2 of 3</a:t>
            </a:r>
          </a:p>
        </p:txBody>
      </p:sp>
      <p:graphicFrame>
        <p:nvGraphicFramePr>
          <p:cNvPr id="5" name="Table Placeholder 4">
            <a:extLst>
              <a:ext uri="{FF2B5EF4-FFF2-40B4-BE49-F238E27FC236}">
                <a16:creationId xmlns:a16="http://schemas.microsoft.com/office/drawing/2014/main" id="{24F03325-F2A8-457D-8449-D3BE582044AD}"/>
              </a:ext>
            </a:extLst>
          </p:cNvPr>
          <p:cNvGraphicFramePr>
            <a:graphicFrameLocks noGrp="1"/>
          </p:cNvGraphicFramePr>
          <p:nvPr>
            <p:ph type="tbl" sz="quarter" idx="13"/>
            <p:extLst>
              <p:ext uri="{D42A27DB-BD31-4B8C-83A1-F6EECF244321}">
                <p14:modId xmlns:p14="http://schemas.microsoft.com/office/powerpoint/2010/main" val="20998724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86578239"/>
                    </a:ext>
                  </a:extLst>
                </a:gridCol>
                <a:gridCol w="987552">
                  <a:extLst>
                    <a:ext uri="{9D8B030D-6E8A-4147-A177-3AD203B41FA5}">
                      <a16:colId xmlns:a16="http://schemas.microsoft.com/office/drawing/2014/main" val="1709097184"/>
                    </a:ext>
                  </a:extLst>
                </a:gridCol>
                <a:gridCol w="987552">
                  <a:extLst>
                    <a:ext uri="{9D8B030D-6E8A-4147-A177-3AD203B41FA5}">
                      <a16:colId xmlns:a16="http://schemas.microsoft.com/office/drawing/2014/main" val="1302732835"/>
                    </a:ext>
                  </a:extLst>
                </a:gridCol>
                <a:gridCol w="987552">
                  <a:extLst>
                    <a:ext uri="{9D8B030D-6E8A-4147-A177-3AD203B41FA5}">
                      <a16:colId xmlns:a16="http://schemas.microsoft.com/office/drawing/2014/main" val="2109454296"/>
                    </a:ext>
                  </a:extLst>
                </a:gridCol>
                <a:gridCol w="987552">
                  <a:extLst>
                    <a:ext uri="{9D8B030D-6E8A-4147-A177-3AD203B41FA5}">
                      <a16:colId xmlns:a16="http://schemas.microsoft.com/office/drawing/2014/main" val="37745007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01080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- 2018-03-27 12:35:18 </a:t>
                      </a:r>
                      <a:r>
                        <a:rPr kumimoji="0" lang="en-US" sz="1000" b="0" i="0" u="none" strike="noStrike" kern="1200" cap="none" spc="0" normalizeH="0" baseline="0" noProof="0">
                          <a:ln>
                            <a:noFill/>
                          </a:ln>
                          <a:solidFill>
                            <a:prstClr val="black"/>
                          </a:solidFill>
                          <a:effectLst/>
                          <a:uLnTx/>
                          <a:uFillTx/>
                          <a:latin typeface="+mn-lt"/>
                          <a:ea typeface="+mn-ea"/>
                          <a:cs typeface="+mn-cs"/>
                        </a:rPr>
                        <a:t>
 We can feel an adventure coming your way! 📷: @melissa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1498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- 2018-01-24 09:38:08 </a:t>
                      </a:r>
                      <a:r>
                        <a:rPr kumimoji="0" lang="en-US" sz="1000" b="0" i="0" u="none" strike="noStrike" kern="1200" cap="none" spc="0" normalizeH="0" baseline="0" noProof="0">
                          <a:ln>
                            <a:noFill/>
                          </a:ln>
                          <a:solidFill>
                            <a:prstClr val="black"/>
                          </a:solidFill>
                          <a:effectLst/>
                          <a:uLnTx/>
                          <a:uFillTx/>
                          <a:latin typeface="+mn-lt"/>
                          <a:ea typeface="+mn-ea"/>
                          <a:cs typeface="+mn-cs"/>
                        </a:rPr>
                        <a:t>
 If you're lucky enough to score a window seat... 📷 @dacaf via @mauritius__explored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08607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- 2018-02-23 13:28:02 </a:t>
                      </a:r>
                      <a:r>
                        <a:rPr kumimoji="0" lang="en-US" sz="1000" b="0" i="0" u="none" strike="noStrike" kern="1200" cap="none" spc="0" normalizeH="0" baseline="0" noProof="0">
                          <a:ln>
                            <a:noFill/>
                          </a:ln>
                          <a:solidFill>
                            <a:prstClr val="black"/>
                          </a:solidFill>
                          <a:effectLst/>
                          <a:uLnTx/>
                          <a:uFillTx/>
                          <a:latin typeface="+mn-lt"/>
                          <a:ea typeface="+mn-ea"/>
                          <a:cs typeface="+mn-cs"/>
                        </a:rPr>
                        <a:t>
 A big YES to yellow 💛 📷 : @thecutlercollective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39002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- 2018-05-09 13:28:08 </a:t>
                      </a:r>
                      <a:r>
                        <a:rPr kumimoji="0" lang="en-US" sz="1000" b="0" i="0" u="none" strike="noStrike" kern="1200" cap="none" spc="0" normalizeH="0" baseline="0" noProof="0">
                          <a:ln>
                            <a:noFill/>
                          </a:ln>
                          <a:solidFill>
                            <a:prstClr val="black"/>
                          </a:solidFill>
                          <a:effectLst/>
                          <a:uLnTx/>
                          <a:uFillTx/>
                          <a:latin typeface="+mn-lt"/>
                          <a:ea typeface="+mn-ea"/>
                          <a:cs typeface="+mn-cs"/>
                        </a:rPr>
                        <a:t>
 Sun Shine, Pool Side, Down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9024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- 2018-02-02 11:07:19 </a:t>
                      </a:r>
                      <a:r>
                        <a:rPr kumimoji="0" lang="en-US" sz="1000" b="0" i="0" u="none" strike="noStrike" kern="1200" cap="none" spc="0" normalizeH="0" baseline="0" noProof="0">
                          <a:ln>
                            <a:noFill/>
                          </a:ln>
                          <a:solidFill>
                            <a:prstClr val="black"/>
                          </a:solidFill>
                          <a:effectLst/>
                          <a:uLnTx/>
                          <a:uFillTx/>
                          <a:latin typeface="+mn-lt"/>
                          <a:ea typeface="+mn-ea"/>
                          <a:cs typeface="+mn-cs"/>
                        </a:rPr>
                        <a:t>
 Valentine’s Day is approaching... 📷 @theeverydaytravellers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93734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- 2018-05-05 10:04:44 </a:t>
                      </a:r>
                      <a:r>
                        <a:rPr kumimoji="0" lang="en-US" sz="1000" b="0" i="0" u="none" strike="noStrike" kern="1200" cap="none" spc="0" normalizeH="0" baseline="0" noProof="0">
                          <a:ln>
                            <a:noFill/>
                          </a:ln>
                          <a:solidFill>
                            <a:prstClr val="black"/>
                          </a:solidFill>
                          <a:effectLst/>
                          <a:uLnTx/>
                          <a:uFillTx/>
                          <a:latin typeface="+mn-lt"/>
                          <a:ea typeface="+mn-ea"/>
                          <a:cs typeface="+mn-cs"/>
                        </a:rPr>
                        <a:t>
 Live your best life, in Mauritius! 📷: @faridaisrail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40529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- 2018-01-19 10:09:03 </a:t>
                      </a:r>
                      <a:r>
                        <a:rPr kumimoji="0" lang="en-US" sz="1000" b="0" i="0" u="none" strike="noStrike" kern="1200" cap="none" spc="0" normalizeH="0" baseline="0" noProof="0">
                          <a:ln>
                            <a:noFill/>
                          </a:ln>
                          <a:solidFill>
                            <a:prstClr val="black"/>
                          </a:solidFill>
                          <a:effectLst/>
                          <a:uLnTx/>
                          <a:uFillTx/>
                          <a:latin typeface="+mn-lt"/>
                          <a:ea typeface="+mn-ea"/>
                          <a:cs typeface="+mn-cs"/>
                        </a:rPr>
                        <a:t>
 Drinks in a boat, on a beach. Obviously. 📷 : @irenccloset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17283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- 2018-01-23 11:36:11 </a:t>
                      </a:r>
                      <a:r>
                        <a:rPr kumimoji="0" lang="en-US" sz="1000" b="0" i="0" u="none" strike="noStrike" kern="1200" cap="none" spc="0" normalizeH="0" baseline="0" noProof="0">
                          <a:ln>
                            <a:noFill/>
                          </a:ln>
                          <a:solidFill>
                            <a:prstClr val="black"/>
                          </a:solidFill>
                          <a:effectLst/>
                          <a:uLnTx/>
                          <a:uFillTx/>
                          <a:latin typeface="+mn-lt"/>
                          <a:ea typeface="+mn-ea"/>
                          <a:cs typeface="+mn-cs"/>
                        </a:rPr>
                        <a:t>
 Para para paradiiseeee! 🌴 📷 @varunkewal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21107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- 2018-05-18 10:43:39 </a:t>
                      </a:r>
                      <a:r>
                        <a:rPr kumimoji="0" lang="en-US" sz="1000" b="0" i="0" u="none" strike="noStrike" kern="1200" cap="none" spc="0" normalizeH="0" baseline="0" noProof="0">
                          <a:ln>
                            <a:noFill/>
                          </a:ln>
                          <a:solidFill>
                            <a:prstClr val="black"/>
                          </a:solidFill>
                          <a:effectLst/>
                          <a:uLnTx/>
                          <a:uFillTx/>
                          <a:latin typeface="+mn-lt"/>
                          <a:ea typeface="+mn-ea"/>
                          <a:cs typeface="+mn-cs"/>
                        </a:rPr>
                        <a:t>
 I've got sun shine on my mind! 📷 @saraerandles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60826580"/>
                  </a:ext>
                </a:extLst>
              </a:tr>
            </a:tbl>
          </a:graphicData>
        </a:graphic>
      </p:graphicFrame>
      <p:sp>
        <p:nvSpPr>
          <p:cNvPr id="4" name="Text Placeholder 3">
            <a:extLst>
              <a:ext uri="{FF2B5EF4-FFF2-40B4-BE49-F238E27FC236}">
                <a16:creationId xmlns:a16="http://schemas.microsoft.com/office/drawing/2014/main" id="{7828C313-0B49-49C0-8E2E-A5CCB347E8C2}"/>
              </a:ext>
            </a:extLst>
          </p:cNvPr>
          <p:cNvSpPr>
            <a:spLocks noGrp="1"/>
          </p:cNvSpPr>
          <p:nvPr>
            <p:ph type="body" sz="quarter" idx="14"/>
          </p:nvPr>
        </p:nvSpPr>
        <p:spPr/>
        <p:txBody>
          <a:bodyPr/>
          <a:lstStyle/>
          <a:p>
            <a:r>
              <a:rPr lang="en-US"/>
              <a:t>01/01/2018 - 27/05/2018</a:t>
            </a:r>
          </a:p>
        </p:txBody>
      </p:sp>
    </p:spTree>
    <p:extLst>
      <p:ext uri="{BB962C8B-B14F-4D97-AF65-F5344CB8AC3E}">
        <p14:creationId xmlns:p14="http://schemas.microsoft.com/office/powerpoint/2010/main" val="4511445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3A3AE-0510-4420-BA22-88451D0A5C53}"/>
              </a:ext>
            </a:extLst>
          </p:cNvPr>
          <p:cNvSpPr>
            <a:spLocks noGrp="1"/>
          </p:cNvSpPr>
          <p:nvPr>
            <p:ph type="title"/>
          </p:nvPr>
        </p:nvSpPr>
        <p:spPr/>
        <p:txBody>
          <a:bodyPr/>
          <a:lstStyle/>
          <a:p>
            <a:r>
              <a:rPr lang="en-US"/>
              <a:t>Instagram Posts Table | SLTR - 3 of 3</a:t>
            </a:r>
          </a:p>
        </p:txBody>
      </p:sp>
      <p:graphicFrame>
        <p:nvGraphicFramePr>
          <p:cNvPr id="5" name="Table Placeholder 4">
            <a:extLst>
              <a:ext uri="{FF2B5EF4-FFF2-40B4-BE49-F238E27FC236}">
                <a16:creationId xmlns:a16="http://schemas.microsoft.com/office/drawing/2014/main" id="{2594F41E-58BE-4D48-B9F7-0CF0F768EABD}"/>
              </a:ext>
            </a:extLst>
          </p:cNvPr>
          <p:cNvGraphicFramePr>
            <a:graphicFrameLocks noGrp="1"/>
          </p:cNvGraphicFramePr>
          <p:nvPr>
            <p:ph type="tbl" sz="quarter" idx="13"/>
            <p:extLst>
              <p:ext uri="{D42A27DB-BD31-4B8C-83A1-F6EECF244321}">
                <p14:modId xmlns:p14="http://schemas.microsoft.com/office/powerpoint/2010/main" val="35138871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611583449"/>
                    </a:ext>
                  </a:extLst>
                </a:gridCol>
                <a:gridCol w="987552">
                  <a:extLst>
                    <a:ext uri="{9D8B030D-6E8A-4147-A177-3AD203B41FA5}">
                      <a16:colId xmlns:a16="http://schemas.microsoft.com/office/drawing/2014/main" val="2039204230"/>
                    </a:ext>
                  </a:extLst>
                </a:gridCol>
                <a:gridCol w="987552">
                  <a:extLst>
                    <a:ext uri="{9D8B030D-6E8A-4147-A177-3AD203B41FA5}">
                      <a16:colId xmlns:a16="http://schemas.microsoft.com/office/drawing/2014/main" val="113410754"/>
                    </a:ext>
                  </a:extLst>
                </a:gridCol>
                <a:gridCol w="987552">
                  <a:extLst>
                    <a:ext uri="{9D8B030D-6E8A-4147-A177-3AD203B41FA5}">
                      <a16:colId xmlns:a16="http://schemas.microsoft.com/office/drawing/2014/main" val="455842880"/>
                    </a:ext>
                  </a:extLst>
                </a:gridCol>
                <a:gridCol w="987552">
                  <a:extLst>
                    <a:ext uri="{9D8B030D-6E8A-4147-A177-3AD203B41FA5}">
                      <a16:colId xmlns:a16="http://schemas.microsoft.com/office/drawing/2014/main" val="32268254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75238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- 2018-05-08 11:01:16 </a:t>
                      </a:r>
                      <a:r>
                        <a:rPr kumimoji="0" lang="en-US" sz="1000" b="0" i="0" u="none" strike="noStrike" kern="1200" cap="none" spc="0" normalizeH="0" baseline="0" noProof="0">
                          <a:ln>
                            <a:noFill/>
                          </a:ln>
                          <a:solidFill>
                            <a:prstClr val="black"/>
                          </a:solidFill>
                          <a:effectLst/>
                          <a:uLnTx/>
                          <a:uFillTx/>
                          <a:latin typeface="+mn-lt"/>
                          <a:ea typeface="+mn-ea"/>
                          <a:cs typeface="+mn-cs"/>
                        </a:rPr>
                        <a:t>
 The gateway to heaven on earth! 📷 @theeverydaytravellers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48995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- 2018-01-24 17:17:05 </a:t>
                      </a:r>
                      <a:r>
                        <a:rPr kumimoji="0" lang="en-US" sz="1000" b="0" i="0" u="none" strike="noStrike" kern="1200" cap="none" spc="0" normalizeH="0" baseline="0" noProof="0">
                          <a:ln>
                            <a:noFill/>
                          </a:ln>
                          <a:solidFill>
                            <a:prstClr val="black"/>
                          </a:solidFill>
                          <a:effectLst/>
                          <a:uLnTx/>
                          <a:uFillTx/>
                          <a:latin typeface="+mn-lt"/>
                          <a:ea typeface="+mn-ea"/>
                          <a:cs typeface="+mn-cs"/>
                        </a:rPr>
                        <a:t>
 💛💚💙 Feelin’ that colour scheme! 📷 @warrickgautier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58676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- 2018-03-17 11:01:17 </a:t>
                      </a:r>
                      <a:r>
                        <a:rPr kumimoji="0" lang="en-US" sz="1000" b="0" i="0" u="none" strike="noStrike" kern="1200" cap="none" spc="0" normalizeH="0" baseline="0" noProof="0">
                          <a:ln>
                            <a:noFill/>
                          </a:ln>
                          <a:solidFill>
                            <a:prstClr val="black"/>
                          </a:solidFill>
                          <a:effectLst/>
                          <a:uLnTx/>
                          <a:uFillTx/>
                          <a:latin typeface="+mn-lt"/>
                          <a:ea typeface="+mn-ea"/>
                          <a:cs typeface="+mn-cs"/>
                        </a:rPr>
                        <a:t>
 Live the dream, take the flight ✈️ 📷: @mauritius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66845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- 2018-05-25 14:43:13 </a:t>
                      </a:r>
                      <a:r>
                        <a:rPr kumimoji="0" lang="en-US" sz="1000" b="0" i="0" u="none" strike="noStrike" kern="1200" cap="none" spc="0" normalizeH="0" baseline="0" noProof="0">
                          <a:ln>
                            <a:noFill/>
                          </a:ln>
                          <a:solidFill>
                            <a:prstClr val="black"/>
                          </a:solidFill>
                          <a:effectLst/>
                          <a:uLnTx/>
                          <a:uFillTx/>
                          <a:latin typeface="+mn-lt"/>
                          <a:ea typeface="+mn-ea"/>
                          <a:cs typeface="+mn-cs"/>
                        </a:rPr>
                        <a:t>
 Our pool's perfect for the 'Gram!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58598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- 2018-05-15 13:48:12 </a:t>
                      </a:r>
                      <a:r>
                        <a:rPr kumimoji="0" lang="en-US" sz="1000" b="0" i="0" u="none" strike="noStrike" kern="1200" cap="none" spc="0" normalizeH="0" baseline="0" noProof="0">
                          <a:ln>
                            <a:noFill/>
                          </a:ln>
                          <a:solidFill>
                            <a:prstClr val="black"/>
                          </a:solidFill>
                          <a:effectLst/>
                          <a:uLnTx/>
                          <a:uFillTx/>
                          <a:latin typeface="+mn-lt"/>
                          <a:ea typeface="+mn-ea"/>
                          <a:cs typeface="+mn-cs"/>
                        </a:rPr>
                        <a:t>
 We dig the holes, you relax in them.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78304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- 2018-01-14 09:52:09 </a:t>
                      </a:r>
                      <a:r>
                        <a:rPr kumimoji="0" lang="en-US" sz="1000" b="0" i="0" u="none" strike="noStrike" kern="1200" cap="none" spc="0" normalizeH="0" baseline="0" noProof="0">
                          <a:ln>
                            <a:noFill/>
                          </a:ln>
                          <a:solidFill>
                            <a:prstClr val="black"/>
                          </a:solidFill>
                          <a:effectLst/>
                          <a:uLnTx/>
                          <a:uFillTx/>
                          <a:latin typeface="+mn-lt"/>
                          <a:ea typeface="+mn-ea"/>
                          <a:cs typeface="+mn-cs"/>
                        </a:rPr>
                        <a:t>
 When you know where this leads... you know it’s gonna be a good day. 📷 @sukainarajabali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72918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- 2018-04-03 09:57:05 </a:t>
                      </a:r>
                      <a:r>
                        <a:rPr kumimoji="0" lang="en-US" sz="1000" b="0" i="0" u="none" strike="noStrike" kern="1200" cap="none" spc="0" normalizeH="0" baseline="0" noProof="0">
                          <a:ln>
                            <a:noFill/>
                          </a:ln>
                          <a:solidFill>
                            <a:prstClr val="black"/>
                          </a:solidFill>
                          <a:effectLst/>
                          <a:uLnTx/>
                          <a:uFillTx/>
                          <a:latin typeface="+mn-lt"/>
                          <a:ea typeface="+mn-ea"/>
                          <a:cs typeface="+mn-cs"/>
                        </a:rPr>
                        <a:t>
 What a breath-taking view to wake up to! 📷: @damiendemolder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36041961"/>
                  </a:ext>
                </a:extLst>
              </a:tr>
            </a:tbl>
          </a:graphicData>
        </a:graphic>
      </p:graphicFrame>
      <p:sp>
        <p:nvSpPr>
          <p:cNvPr id="4" name="Text Placeholder 3">
            <a:extLst>
              <a:ext uri="{FF2B5EF4-FFF2-40B4-BE49-F238E27FC236}">
                <a16:creationId xmlns:a16="http://schemas.microsoft.com/office/drawing/2014/main" id="{942E24A1-FC99-4F26-8222-AEDAD2EBB81C}"/>
              </a:ext>
            </a:extLst>
          </p:cNvPr>
          <p:cNvSpPr>
            <a:spLocks noGrp="1"/>
          </p:cNvSpPr>
          <p:nvPr>
            <p:ph type="body" sz="quarter" idx="14"/>
          </p:nvPr>
        </p:nvSpPr>
        <p:spPr/>
        <p:txBody>
          <a:bodyPr/>
          <a:lstStyle/>
          <a:p>
            <a:r>
              <a:rPr lang="en-US"/>
              <a:t>01/01/2018 - 27/05/2018</a:t>
            </a:r>
          </a:p>
        </p:txBody>
      </p:sp>
    </p:spTree>
    <p:extLst>
      <p:ext uri="{BB962C8B-B14F-4D97-AF65-F5344CB8AC3E}">
        <p14:creationId xmlns:p14="http://schemas.microsoft.com/office/powerpoint/2010/main" val="31581051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8F3CB-F866-4140-8644-AE55EC3BB6E9}"/>
              </a:ext>
            </a:extLst>
          </p:cNvPr>
          <p:cNvSpPr>
            <a:spLocks noGrp="1"/>
          </p:cNvSpPr>
          <p:nvPr>
            <p:ph type="title"/>
          </p:nvPr>
        </p:nvSpPr>
        <p:spPr/>
        <p:txBody>
          <a:bodyPr/>
          <a:lstStyle/>
          <a:p>
            <a:r>
              <a:rPr lang="en-US"/>
              <a:t>TW Followers Total (Bar Chart) | SLTR</a:t>
            </a:r>
          </a:p>
        </p:txBody>
      </p:sp>
      <p:graphicFrame>
        <p:nvGraphicFramePr>
          <p:cNvPr id="6" name="Chart Placeholder 5">
            <a:extLst>
              <a:ext uri="{FF2B5EF4-FFF2-40B4-BE49-F238E27FC236}">
                <a16:creationId xmlns:a16="http://schemas.microsoft.com/office/drawing/2014/main" id="{47C366E6-6E08-4FED-A105-7F24AE85D578}"/>
              </a:ext>
            </a:extLst>
          </p:cNvPr>
          <p:cNvGraphicFramePr>
            <a:graphicFrameLocks noGrp="1"/>
          </p:cNvGraphicFramePr>
          <p:nvPr>
            <p:ph type="chart" sz="quarter" idx="13"/>
            <p:extLst>
              <p:ext uri="{D42A27DB-BD31-4B8C-83A1-F6EECF244321}">
                <p14:modId xmlns:p14="http://schemas.microsoft.com/office/powerpoint/2010/main" val="795461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D7FB20-E027-40A6-8559-EA3AD05EE914}"/>
              </a:ext>
            </a:extLst>
          </p:cNvPr>
          <p:cNvSpPr>
            <a:spLocks noGrp="1"/>
          </p:cNvSpPr>
          <p:nvPr>
            <p:ph type="body" sz="quarter" idx="14"/>
          </p:nvPr>
        </p:nvSpPr>
        <p:spPr/>
        <p:txBody>
          <a:bodyPr/>
          <a:lstStyle/>
          <a:p>
            <a:r>
              <a:rPr lang="en-US"/>
              <a:t>01/01/2018 - 31/05/2018</a:t>
            </a:r>
          </a:p>
        </p:txBody>
      </p:sp>
      <p:sp>
        <p:nvSpPr>
          <p:cNvPr id="5" name="Footer Placeholder 4">
            <a:extLst>
              <a:ext uri="{FF2B5EF4-FFF2-40B4-BE49-F238E27FC236}">
                <a16:creationId xmlns:a16="http://schemas.microsoft.com/office/drawing/2014/main" id="{9E426D3E-9782-424C-A317-2C01F59277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432671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D0B9B-8490-48DC-8199-25754C4BDCF5}"/>
              </a:ext>
            </a:extLst>
          </p:cNvPr>
          <p:cNvSpPr>
            <a:spLocks noGrp="1"/>
          </p:cNvSpPr>
          <p:nvPr>
            <p:ph type="title"/>
          </p:nvPr>
        </p:nvSpPr>
        <p:spPr/>
        <p:txBody>
          <a:bodyPr/>
          <a:lstStyle/>
          <a:p>
            <a:r>
              <a:rPr lang="en-US"/>
              <a:t>TW Followers Change (Bar Chart) | SLTR</a:t>
            </a:r>
          </a:p>
        </p:txBody>
      </p:sp>
      <p:graphicFrame>
        <p:nvGraphicFramePr>
          <p:cNvPr id="6" name="Chart Placeholder 5">
            <a:extLst>
              <a:ext uri="{FF2B5EF4-FFF2-40B4-BE49-F238E27FC236}">
                <a16:creationId xmlns:a16="http://schemas.microsoft.com/office/drawing/2014/main" id="{798BA412-9E44-43F5-8397-DA3B0F4DC6B1}"/>
              </a:ext>
            </a:extLst>
          </p:cNvPr>
          <p:cNvGraphicFramePr>
            <a:graphicFrameLocks noGrp="1"/>
          </p:cNvGraphicFramePr>
          <p:nvPr>
            <p:ph type="chart" sz="quarter" idx="13"/>
            <p:extLst>
              <p:ext uri="{D42A27DB-BD31-4B8C-83A1-F6EECF244321}">
                <p14:modId xmlns:p14="http://schemas.microsoft.com/office/powerpoint/2010/main" val="42897712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53F541-A260-4F0D-8F72-C34F3F20C4CD}"/>
              </a:ext>
            </a:extLst>
          </p:cNvPr>
          <p:cNvSpPr>
            <a:spLocks noGrp="1"/>
          </p:cNvSpPr>
          <p:nvPr>
            <p:ph type="body" sz="quarter" idx="14"/>
          </p:nvPr>
        </p:nvSpPr>
        <p:spPr/>
        <p:txBody>
          <a:bodyPr/>
          <a:lstStyle/>
          <a:p>
            <a:r>
              <a:rPr lang="en-US"/>
              <a:t>01/01/2018 - 31/05/2018</a:t>
            </a:r>
          </a:p>
        </p:txBody>
      </p:sp>
      <p:sp>
        <p:nvSpPr>
          <p:cNvPr id="5" name="Footer Placeholder 4">
            <a:extLst>
              <a:ext uri="{FF2B5EF4-FFF2-40B4-BE49-F238E27FC236}">
                <a16:creationId xmlns:a16="http://schemas.microsoft.com/office/drawing/2014/main" id="{F16D9DC4-4C0A-44F9-A05A-957504EC00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31990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1CC3F-52E7-4F37-A8EB-A86D12C41824}"/>
              </a:ext>
            </a:extLst>
          </p:cNvPr>
          <p:cNvSpPr>
            <a:spLocks noGrp="1"/>
          </p:cNvSpPr>
          <p:nvPr>
            <p:ph type="title"/>
          </p:nvPr>
        </p:nvSpPr>
        <p:spPr/>
        <p:txBody>
          <a:bodyPr/>
          <a:lstStyle/>
          <a:p>
            <a:r>
              <a:rPr lang="fr-FR"/>
              <a:t>TW Total Interactions (Bar Chart) | Shangri-La Mauritius</a:t>
            </a:r>
            <a:endParaRPr lang="en-US"/>
          </a:p>
        </p:txBody>
      </p:sp>
      <p:graphicFrame>
        <p:nvGraphicFramePr>
          <p:cNvPr id="6" name="Chart Placeholder 5">
            <a:extLst>
              <a:ext uri="{FF2B5EF4-FFF2-40B4-BE49-F238E27FC236}">
                <a16:creationId xmlns:a16="http://schemas.microsoft.com/office/drawing/2014/main" id="{429E874A-5A83-4233-B01B-388FBEB00F65}"/>
              </a:ext>
            </a:extLst>
          </p:cNvPr>
          <p:cNvGraphicFramePr>
            <a:graphicFrameLocks noGrp="1"/>
          </p:cNvGraphicFramePr>
          <p:nvPr>
            <p:ph type="chart" sz="quarter" idx="13"/>
            <p:extLst>
              <p:ext uri="{D42A27DB-BD31-4B8C-83A1-F6EECF244321}">
                <p14:modId xmlns:p14="http://schemas.microsoft.com/office/powerpoint/2010/main" val="20294493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C0A79D-2297-4E1F-867C-507A46270CA3}"/>
              </a:ext>
            </a:extLst>
          </p:cNvPr>
          <p:cNvSpPr>
            <a:spLocks noGrp="1"/>
          </p:cNvSpPr>
          <p:nvPr>
            <p:ph type="body" sz="quarter" idx="14"/>
          </p:nvPr>
        </p:nvSpPr>
        <p:spPr/>
        <p:txBody>
          <a:bodyPr/>
          <a:lstStyle/>
          <a:p>
            <a:r>
              <a:rPr lang="en-US"/>
              <a:t>01/01/2018 - 31/05/2018</a:t>
            </a:r>
          </a:p>
        </p:txBody>
      </p:sp>
      <p:sp>
        <p:nvSpPr>
          <p:cNvPr id="5" name="Footer Placeholder 4">
            <a:extLst>
              <a:ext uri="{FF2B5EF4-FFF2-40B4-BE49-F238E27FC236}">
                <a16:creationId xmlns:a16="http://schemas.microsoft.com/office/drawing/2014/main" id="{13F17ACD-D772-4DD3-AF6B-434CB249184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1381818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A096B-E2EE-435B-8FD0-39B7E6D2470E}"/>
              </a:ext>
            </a:extLst>
          </p:cNvPr>
          <p:cNvSpPr>
            <a:spLocks noGrp="1"/>
          </p:cNvSpPr>
          <p:nvPr>
            <p:ph type="title"/>
          </p:nvPr>
        </p:nvSpPr>
        <p:spPr/>
        <p:txBody>
          <a:bodyPr/>
          <a:lstStyle/>
          <a:p>
            <a:r>
              <a:rPr lang="en-US"/>
              <a:t>Facebook Fans Total | SLTR</a:t>
            </a:r>
          </a:p>
        </p:txBody>
      </p:sp>
      <p:graphicFrame>
        <p:nvGraphicFramePr>
          <p:cNvPr id="6" name="Chart Placeholder 5">
            <a:extLst>
              <a:ext uri="{FF2B5EF4-FFF2-40B4-BE49-F238E27FC236}">
                <a16:creationId xmlns:a16="http://schemas.microsoft.com/office/drawing/2014/main" id="{A8272C14-B38D-4630-B4B3-418759670332}"/>
              </a:ext>
            </a:extLst>
          </p:cNvPr>
          <p:cNvGraphicFramePr>
            <a:graphicFrameLocks noGrp="1"/>
          </p:cNvGraphicFramePr>
          <p:nvPr>
            <p:ph type="chart" sz="quarter" idx="13"/>
            <p:extLst>
              <p:ext uri="{D42A27DB-BD31-4B8C-83A1-F6EECF244321}">
                <p14:modId xmlns:p14="http://schemas.microsoft.com/office/powerpoint/2010/main" val="30817038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0ABEB3-549C-4321-9E8A-C9093DBC9757}"/>
              </a:ext>
            </a:extLst>
          </p:cNvPr>
          <p:cNvSpPr>
            <a:spLocks noGrp="1"/>
          </p:cNvSpPr>
          <p:nvPr>
            <p:ph type="body" sz="quarter" idx="14"/>
          </p:nvPr>
        </p:nvSpPr>
        <p:spPr/>
        <p:txBody>
          <a:bodyPr/>
          <a:lstStyle/>
          <a:p>
            <a:r>
              <a:rPr lang="en-US"/>
              <a:t>01/01/2018 - 31/05/2018</a:t>
            </a:r>
          </a:p>
        </p:txBody>
      </p:sp>
      <p:sp>
        <p:nvSpPr>
          <p:cNvPr id="5" name="Footer Placeholder 4">
            <a:extLst>
              <a:ext uri="{FF2B5EF4-FFF2-40B4-BE49-F238E27FC236}">
                <a16:creationId xmlns:a16="http://schemas.microsoft.com/office/drawing/2014/main" id="{F6ECADA6-A698-42E0-8551-CC00ED0D59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86970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8F50C-149D-45E5-907B-5A7B4A32CB47}"/>
              </a:ext>
            </a:extLst>
          </p:cNvPr>
          <p:cNvSpPr>
            <a:spLocks noGrp="1"/>
          </p:cNvSpPr>
          <p:nvPr>
            <p:ph type="title"/>
          </p:nvPr>
        </p:nvSpPr>
        <p:spPr/>
        <p:txBody>
          <a:bodyPr/>
          <a:lstStyle/>
          <a:p>
            <a:r>
              <a:rPr lang="en-US"/>
              <a:t>Facebook Fans Total | SLTR</a:t>
            </a:r>
          </a:p>
        </p:txBody>
      </p:sp>
      <p:graphicFrame>
        <p:nvGraphicFramePr>
          <p:cNvPr id="6" name="Chart Placeholder 5">
            <a:extLst>
              <a:ext uri="{FF2B5EF4-FFF2-40B4-BE49-F238E27FC236}">
                <a16:creationId xmlns:a16="http://schemas.microsoft.com/office/drawing/2014/main" id="{1EC59154-6B83-410A-8A86-B86B8CE3CE33}"/>
              </a:ext>
            </a:extLst>
          </p:cNvPr>
          <p:cNvGraphicFramePr>
            <a:graphicFrameLocks noGrp="1"/>
          </p:cNvGraphicFramePr>
          <p:nvPr>
            <p:ph type="chart" sz="quarter" idx="13"/>
            <p:extLst>
              <p:ext uri="{D42A27DB-BD31-4B8C-83A1-F6EECF244321}">
                <p14:modId xmlns:p14="http://schemas.microsoft.com/office/powerpoint/2010/main" val="36727415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56E898-CBBD-4483-9966-561B2AE9733C}"/>
              </a:ext>
            </a:extLst>
          </p:cNvPr>
          <p:cNvSpPr>
            <a:spLocks noGrp="1"/>
          </p:cNvSpPr>
          <p:nvPr>
            <p:ph type="body" sz="quarter" idx="14"/>
          </p:nvPr>
        </p:nvSpPr>
        <p:spPr/>
        <p:txBody>
          <a:bodyPr/>
          <a:lstStyle/>
          <a:p>
            <a:r>
              <a:rPr lang="en-US"/>
              <a:t>01/01/2018 - 31/05/2018</a:t>
            </a:r>
          </a:p>
        </p:txBody>
      </p:sp>
      <p:sp>
        <p:nvSpPr>
          <p:cNvPr id="5" name="Footer Placeholder 4">
            <a:extLst>
              <a:ext uri="{FF2B5EF4-FFF2-40B4-BE49-F238E27FC236}">
                <a16:creationId xmlns:a16="http://schemas.microsoft.com/office/drawing/2014/main" id="{52513F7C-0E4E-4EFF-B610-92BD7DC315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5287332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1968</Words>
  <Application>Microsoft Office PowerPoint</Application>
  <PresentationFormat>On-screen Show (4:3)</PresentationFormat>
  <Paragraphs>843</Paragraphs>
  <Slides>44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Calibri</vt:lpstr>
      <vt:lpstr>Arial</vt:lpstr>
      <vt:lpstr>quintly_template</vt:lpstr>
      <vt:lpstr>SLTR</vt:lpstr>
      <vt:lpstr>FB Insights Fans Total (Bar Chart) | SLTR</vt:lpstr>
      <vt:lpstr>FB Fans Change (Bar Chart) | SLTR</vt:lpstr>
      <vt:lpstr>FB Reach (Bar Chart) | SLTR</vt:lpstr>
      <vt:lpstr>FB Total Interactions (Bar Chart) | SLTR</vt:lpstr>
      <vt:lpstr>FB Organic Vs Paid Reach (Bar Chart) | SLTR</vt:lpstr>
      <vt:lpstr>FB Post Reach (Bar Chart) | SLTR</vt:lpstr>
      <vt:lpstr>FB Own Posts Table with views | SLTR - 1 of 25</vt:lpstr>
      <vt:lpstr>FB Own Posts Table with views | SLTR - 2 of 25</vt:lpstr>
      <vt:lpstr>FB Own Posts Table with views | SLTR - 3 of 25</vt:lpstr>
      <vt:lpstr>FB Own Posts Table with views | SLTR - 4 of 25</vt:lpstr>
      <vt:lpstr>FB Own Posts Table with views | SLTR - 5 of 25</vt:lpstr>
      <vt:lpstr>FB Own Posts Table with views | SLTR - 6 of 25</vt:lpstr>
      <vt:lpstr>FB Own Posts Table with views | SLTR - 7 of 25</vt:lpstr>
      <vt:lpstr>FB Own Posts Table with views | SLTR - 8 of 25</vt:lpstr>
      <vt:lpstr>FB Own Posts Table with views | SLTR - 9 of 25</vt:lpstr>
      <vt:lpstr>FB Own Posts Table with views | SLTR - 10 of 25</vt:lpstr>
      <vt:lpstr>FB Own Posts Table with views | SLTR - 11 of 25</vt:lpstr>
      <vt:lpstr>FB Own Posts Table with views | SLTR - 12 of 25</vt:lpstr>
      <vt:lpstr>FB Own Posts Table with views | SLTR - 13 of 25</vt:lpstr>
      <vt:lpstr>FB Own Posts Table with views | SLTR - 14 of 25</vt:lpstr>
      <vt:lpstr>FB Own Posts Table with views | SLTR - 15 of 25</vt:lpstr>
      <vt:lpstr>FB Own Posts Table with views | SLTR - 16 of 25</vt:lpstr>
      <vt:lpstr>FB Own Posts Table with views | SLTR - 17 of 25</vt:lpstr>
      <vt:lpstr>FB Own Posts Table with views | SLTR - 18 of 25</vt:lpstr>
      <vt:lpstr>FB Own Posts Table with views | SLTR - 19 of 25</vt:lpstr>
      <vt:lpstr>FB Own Posts Table with views | SLTR - 20 of 25</vt:lpstr>
      <vt:lpstr>FB Own Posts Table with views | SLTR - 21 of 25</vt:lpstr>
      <vt:lpstr>FB Own Posts Table with views | SLTR - 22 of 25</vt:lpstr>
      <vt:lpstr>FB Own Posts Table with views | SLTR - 23 of 25</vt:lpstr>
      <vt:lpstr>FB Own Posts Table with views | SLTR - 24 of 25</vt:lpstr>
      <vt:lpstr>FB Own Posts Table with views | SLTR - 25 of 25</vt:lpstr>
      <vt:lpstr>IG Followers Total (Bar Chart) | SLTR</vt:lpstr>
      <vt:lpstr>IG Followers Change (Bar Chart) | SLTR</vt:lpstr>
      <vt:lpstr>Reach  | SLTR</vt:lpstr>
      <vt:lpstr>IG Total Interactions (Bar Chart) | shangrilamauritius</vt:lpstr>
      <vt:lpstr>Instagram Posts Table | SLTR - 1 of 3</vt:lpstr>
      <vt:lpstr>Instagram Posts Table | SLTR - 2 of 3</vt:lpstr>
      <vt:lpstr>Instagram Posts Table | SLTR - 3 of 3</vt:lpstr>
      <vt:lpstr>TW Followers Total (Bar Chart) | SLTR</vt:lpstr>
      <vt:lpstr>TW Followers Change (Bar Chart) | SLTR</vt:lpstr>
      <vt:lpstr>TW Total Interactions (Bar Chart) | Shangri-La Mauritius</vt:lpstr>
      <vt:lpstr>Facebook Fans Total | SLTR</vt:lpstr>
      <vt:lpstr>Facebook Fans Total | SLTR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SLTR</dc:title>
  <dc:creator>Administrator</dc:creator>
  <cp:lastModifiedBy>Administrator</cp:lastModifiedBy>
  <cp:revision>1</cp:revision>
  <dcterms:created xsi:type="dcterms:W3CDTF">2018-05-27T10:11:31Z</dcterms:created>
  <dcterms:modified xsi:type="dcterms:W3CDTF">2018-05-27T10:12:56Z</dcterms:modified>
</cp:coreProperties>
</file>