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50659</c:v>
                </c:pt>
                <c:pt idx="1">
                  <c:v>51672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B7-4206-852A-D2637BEFF0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566416"/>
        <c:axId val="271184168"/>
      </c:barChart>
      <c:dateAx>
        <c:axId val="27656641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84168"/>
        <c:crosses val="autoZero"/>
        <c:auto val="1"/>
        <c:lblOffset val="100"/>
        <c:baseTimeUnit val="days"/>
      </c:dateAx>
      <c:valAx>
        <c:axId val="2711841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6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1812</c:v>
                </c:pt>
                <c:pt idx="1">
                  <c:v>1016</c:v>
                </c:pt>
                <c:pt idx="2">
                  <c:v>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ED-4691-9786-4BE120F4C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2081752"/>
        <c:axId val="161994432"/>
      </c:barChart>
      <c:dateAx>
        <c:axId val="27208175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994432"/>
        <c:crosses val="autoZero"/>
        <c:auto val="1"/>
        <c:lblOffset val="100"/>
        <c:baseTimeUnit val="days"/>
      </c:dateAx>
      <c:valAx>
        <c:axId val="161994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81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554834</c:v>
                </c:pt>
                <c:pt idx="1">
                  <c:v>381764</c:v>
                </c:pt>
                <c:pt idx="2">
                  <c:v>213957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5E-4FB2-9FE7-9144949A3F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1185152"/>
        <c:axId val="271187120"/>
      </c:barChart>
      <c:dateAx>
        <c:axId val="27118515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87120"/>
        <c:crosses val="autoZero"/>
        <c:auto val="1"/>
        <c:lblOffset val="100"/>
        <c:baseTimeUnit val="days"/>
      </c:dateAx>
      <c:valAx>
        <c:axId val="271187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18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121422</c:v>
                </c:pt>
                <c:pt idx="1">
                  <c:v>32147</c:v>
                </c:pt>
                <c:pt idx="2">
                  <c:v>24466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3-4506-9876-C44DF3CFB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518112"/>
        <c:axId val="276524344"/>
      </c:barChart>
      <c:dateAx>
        <c:axId val="27651811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4344"/>
        <c:crosses val="autoZero"/>
        <c:auto val="1"/>
        <c:lblOffset val="100"/>
        <c:baseTimeUnit val="days"/>
      </c:dateAx>
      <c:valAx>
        <c:axId val="2765243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17509</c:v>
                </c:pt>
                <c:pt idx="1">
                  <c:v>12288</c:v>
                </c:pt>
                <c:pt idx="2">
                  <c:v>13988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0-422F-A97D-BA4D47E0B6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421411</c:v>
                </c:pt>
                <c:pt idx="1">
                  <c:v>207518</c:v>
                </c:pt>
                <c:pt idx="2">
                  <c:v>103497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50-422F-A97D-BA4D47E0B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34068736"/>
        <c:axId val="334066112"/>
      </c:barChart>
      <c:dateAx>
        <c:axId val="33406873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66112"/>
        <c:crosses val="autoZero"/>
        <c:auto val="1"/>
        <c:lblOffset val="100"/>
        <c:baseTimeUnit val="days"/>
      </c:dateAx>
      <c:valAx>
        <c:axId val="3340661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06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464955</c:v>
                </c:pt>
                <c:pt idx="1">
                  <c:v>251158</c:v>
                </c:pt>
                <c:pt idx="2">
                  <c:v>122540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3E-4848-AC44-2BE565E039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76522376"/>
        <c:axId val="276519096"/>
      </c:barChart>
      <c:dateAx>
        <c:axId val="2765223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19096"/>
        <c:crosses val="autoZero"/>
        <c:auto val="1"/>
        <c:lblOffset val="100"/>
        <c:baseTimeUnit val="days"/>
      </c:dateAx>
      <c:valAx>
        <c:axId val="2765190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52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46370</c:v>
                </c:pt>
                <c:pt idx="1">
                  <c:v>47111</c:v>
                </c:pt>
                <c:pt idx="2">
                  <c:v>48444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A-4A18-A834-5E76705E6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4683768"/>
        <c:axId val="464686064"/>
      </c:barChart>
      <c:dateAx>
        <c:axId val="46468376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86064"/>
        <c:crosses val="autoZero"/>
        <c:auto val="1"/>
        <c:lblOffset val="100"/>
        <c:baseTimeUnit val="days"/>
      </c:dateAx>
      <c:valAx>
        <c:axId val="4646860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8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673</c:v>
                </c:pt>
                <c:pt idx="1">
                  <c:v>741</c:v>
                </c:pt>
                <c:pt idx="2">
                  <c:v>1333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BD-470C-B79A-446580C13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4687704"/>
        <c:axId val="464689016"/>
      </c:barChart>
      <c:dateAx>
        <c:axId val="46468770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89016"/>
        <c:crosses val="autoZero"/>
        <c:auto val="1"/>
        <c:lblOffset val="100"/>
        <c:baseTimeUnit val="days"/>
      </c:dateAx>
      <c:valAx>
        <c:axId val="464689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8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10appofficial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m/d/yyyy</c:formatCode>
                <c:ptCount val="2"/>
                <c:pt idx="0">
                  <c:v>43103</c:v>
                </c:pt>
                <c:pt idx="1">
                  <c:v>43104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7916</c:v>
                </c:pt>
                <c:pt idx="1">
                  <c:v>10135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43-4466-A0D7-D1A92779E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4699512"/>
        <c:axId val="464698528"/>
      </c:barChart>
      <c:dateAx>
        <c:axId val="46469951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98528"/>
        <c:crosses val="autoZero"/>
        <c:auto val="1"/>
        <c:lblOffset val="100"/>
        <c:baseTimeUnit val="days"/>
      </c:dateAx>
      <c:valAx>
        <c:axId val="4646985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9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92-4FB3-811E-D626F1CE47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92-4FB3-811E-D626F1CE47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92-4FB3-811E-D626F1CE47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92-4FB3-811E-D626F1CE47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292-4FB3-811E-D626F1CE47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0">
                  <c:v>32328</c:v>
                </c:pt>
                <c:pt idx="1">
                  <c:v>27572</c:v>
                </c:pt>
                <c:pt idx="2">
                  <c:v>20810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292-4FB3-811E-D626F1CE4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4700168"/>
        <c:axId val="464696232"/>
      </c:barChart>
      <c:dateAx>
        <c:axId val="46470016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696232"/>
        <c:crosses val="autoZero"/>
        <c:auto val="1"/>
        <c:lblOffset val="100"/>
        <c:baseTimeUnit val="days"/>
      </c:dateAx>
      <c:valAx>
        <c:axId val="464696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70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2544</c:v>
                </c:pt>
                <c:pt idx="1">
                  <c:v>2588</c:v>
                </c:pt>
                <c:pt idx="2">
                  <c:v>2596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BA-4BFE-B8C4-073E3BAA05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72861664"/>
        <c:axId val="472852808"/>
      </c:barChart>
      <c:dateAx>
        <c:axId val="4728616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852808"/>
        <c:crosses val="autoZero"/>
        <c:auto val="1"/>
        <c:lblOffset val="100"/>
        <c:baseTimeUnit val="days"/>
      </c:dateAx>
      <c:valAx>
        <c:axId val="4728528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286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</c:v>
                </c:pt>
                <c:pt idx="1">
                  <c:v>44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00-44C9-8EF1-A11641B95B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9697040"/>
        <c:axId val="489697696"/>
      </c:barChart>
      <c:dateAx>
        <c:axId val="48969704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697696"/>
        <c:crosses val="autoZero"/>
        <c:auto val="1"/>
        <c:lblOffset val="100"/>
        <c:baseTimeUnit val="days"/>
      </c:dateAx>
      <c:valAx>
        <c:axId val="489697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69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54-4629-AF57-39A6F44CF2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224</c:v>
                </c:pt>
                <c:pt idx="1">
                  <c:v>278</c:v>
                </c:pt>
                <c:pt idx="2">
                  <c:v>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54-4629-AF57-39A6F44CF2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54-4629-AF57-39A6F44CF2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454-4629-AF57-39A6F44CF22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454-4629-AF57-39A6F44CF22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454-4629-AF57-39A6F44CF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9700976"/>
        <c:axId val="489701632"/>
      </c:barChart>
      <c:dateAx>
        <c:axId val="4897009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701632"/>
        <c:crosses val="autoZero"/>
        <c:auto val="1"/>
        <c:lblOffset val="100"/>
        <c:baseTimeUnit val="days"/>
      </c:dateAx>
      <c:valAx>
        <c:axId val="489701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70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207766</c:v>
                </c:pt>
                <c:pt idx="1">
                  <c:v>207268</c:v>
                </c:pt>
                <c:pt idx="2">
                  <c:v>206989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F6-4FBE-8BEF-F8405712ED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703600"/>
        <c:axId val="489699008"/>
      </c:lineChart>
      <c:dateAx>
        <c:axId val="48970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699008"/>
        <c:crosses val="autoZero"/>
        <c:auto val="1"/>
        <c:lblOffset val="100"/>
        <c:baseTimeUnit val="days"/>
      </c:dateAx>
      <c:valAx>
        <c:axId val="489699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70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10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43103</c:v>
                </c:pt>
                <c:pt idx="1">
                  <c:v>43104</c:v>
                </c:pt>
                <c:pt idx="2">
                  <c:v>43105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207766</c:v>
                </c:pt>
                <c:pt idx="1">
                  <c:v>207268</c:v>
                </c:pt>
                <c:pt idx="2">
                  <c:v>206989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41-4E7A-9CCD-883EEFD2F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9694088"/>
        <c:axId val="489695072"/>
      </c:lineChart>
      <c:dateAx>
        <c:axId val="48969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695072"/>
        <c:crosses val="autoZero"/>
        <c:auto val="1"/>
        <c:lblOffset val="100"/>
        <c:baseTimeUnit val="days"/>
      </c:dateAx>
      <c:valAx>
        <c:axId val="48969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69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0E12E-B161-4942-A87D-B34B394161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8F80A9-EE36-4B74-B0A7-790BD4390B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2809493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C9075-A758-4B25-B047-343111B0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0379EF-5B5F-4B00-A4F6-81D8E6127A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72188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72E9A-3509-4C24-8661-522351F6BB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53A347-37FC-442D-AF28-823BDA9E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639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D7908-235C-40A4-8287-0A2ECAF89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F74A4-DB20-479E-8192-65100E4F52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9317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1BA75-24B1-4C41-B77D-920D81B2D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C5F60-8CEA-421E-BA8C-73594BC0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04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2B3B1-2AC2-4C9C-B52A-97FD46713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46FCCA-68C9-4C71-8ABA-F00C12B1A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477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09A66-2650-4DB2-ABC0-5A9DA61629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C0AD6-3EC5-4150-AD0C-EF71EEE84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EF4F-565E-4608-B1D9-240BA769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ED8A15-261B-4083-A67E-B84CBACC67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2081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A75CD-C02C-4C15-84E4-2C5C52220D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3D5CD6-8DDF-46BA-87FC-7C589150D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418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F30EA-579B-428E-9F7F-32D97489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7DE5E6-6FD4-4209-8F6C-E2177565E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5241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4A0A2-3078-41F7-A883-9C6FBDD57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4F4B52-F64B-4C0A-B7A7-F6B56EADD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77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5E3D9-4FCF-41D0-BA99-11786BAB5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517B34-5378-458A-A948-EAEE56B9DB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2079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3D049-0CA7-4622-9888-B58014E038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183C8-4448-4E5B-A5E9-BAF3A90A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6612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070AE-0B8D-40EC-A54C-2C6932D10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4B22D4-E59A-46F7-93D9-B3B35B1DE8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2305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07240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9710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5567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33096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5209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9846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0316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3987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161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6507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3852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8781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72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- 2018-04-02 13:59:56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WIN an out-of-this-world dining experience at The Test Kitchen Mauritius AND a 3 night stay in luxury!* ✨
The Test Kitchen are a force to be reckoned with in Cape Town! How many years in a row did they win the Eat Out 'Restaurant of the Year' award? 
Answer below to enter, and tell us who you'd bring!
*T&amp;Cs apply: http://bit.ly/2Goq4Ts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867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279F4-1762-45ED-9B9F-C84ECAA45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643885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2853-0B37-4312-995F-001DEC66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AEC72-84A2-4FF1-AC31-DC94512AED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8030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49831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56703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4657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4584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30337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538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2593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7667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7196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3738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2958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419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85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- 2018-04-18 14:03:29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Win Brunch, Bubbles &amp; Beats for 2 on May 6th! 
Choose your favourite from the culinary highlights and tell us who you'd bring below 👇🏾 to enter! 
🦐 Sweet water prawns flambéed with rum 
🍗 Cuisine from the special Live Ofyr Grill
 🔥 Delicious Red onion pakodas with dips and naans
Booking and info:  52591441 / 5255 3892 / 4027400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14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2EB2C-23B0-487A-92DC-55DC8C4D0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807488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F18E-87D5-4F7B-BA96-6339E47D1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C4BA61-1B08-483C-939D-965B76CF19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866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48173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0893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018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609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4893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61883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5257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08082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3275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9158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7464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414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0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- 2018-04-30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will be alive with the sounds of Les Inkonus, as brunchers tuck in to delicious food from our buffet and LIVE ofyr grill! 
Book for May 6th: 52591441 / 5255 3892 / 4027400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577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1926D4-BEA4-428B-90C1-D3B7EA4EB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639242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76BD8-BD40-484C-A85C-BAD983AB9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00F487-D380-44A9-917A-B542C5C8F4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258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35012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8059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9743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446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9988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91119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2198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82580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7010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7627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6797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5122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408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- 2018-04-26 11:02:56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🍴WIN an evening of fine dining at The Test Kitchen Mauritius for you and a loved one! 🍴
Simply find us on Twitter (@ShangriLaMaur) and Retweet the competition post to enter! 
Or to book a spot now, call 52591441 / 5255 3892 / 4027400 / restaurant-reservations.sltr@shangri-la.com
air mauritius Mauritius 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777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8B410-5EDA-46E1-9A17-9F8F2FD25F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95533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D437A-4019-4347-912F-BFDD4207A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A6CB4-A183-4E80-A415-EB4412E6B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593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87829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37733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46596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5734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60270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362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7293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9226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361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26533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4071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893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391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- 2018-04-11 17:10:00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little taste of what's to come... The Test Kitchen is nearly ready to launch their first international outpost right here in Republik! 
For info or to book: 52591441 / 5255 3892 / 4027400 / restaurant-reservations.sltr@shangri-la.com
MauritiusTourism air mauritius Bacchanale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593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CADD6-95C3-4FFE-94C6-9F0B8BD4C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6469873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CAA2C-B65E-48C7-BEE3-0B5C8DCC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E67451-CBE5-4616-88FD-F02D70C027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52949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643907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2615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4868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1706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6035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9250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8253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65323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3332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5915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79687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8153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26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- 2018-04-11 16:27:41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YOUR CHANCE to WIN a dinner for 2 at The Test Kitchen Mauritius!🍴
Just fill in the blank below to enter: 
"Canapés in the Dark Room, 5 course meal in the Light Room, the Indian Ocean and _________  makes the perfect night!"
For info or to book: 52591441 / 5255 3892 / 4027400 / restaurant-reservations.sltr@shangri-la.com
MauritiusTourism air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643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5578C-5F9C-4263-97F9-079480E8CE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0534929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BDC15-2D9E-4A80-B625-F8F4990E0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ABE64-B20D-421C-B028-9DC12231F5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1366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6964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5839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731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8457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59636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3665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0519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88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755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2232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59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554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95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- 2018-04-19 11:24:13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fantastic launch and first week of The Test Kitchen Mauritius! 
Fresh Mauritian ingredients, a menu created by Chef Luke Dale Roberts and his fantastic team, and assisted by the wonderful chefs at Republik Beach Club and Grill. 
Book a spot right here in Mauritius, until 26th May:
52591441 / 5255 3892 / 4027400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806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3F4C5C-3C7E-4303-8723-063869F18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741433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8E26A-7C27-46B6-B0A8-C6A63612B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E2E82-88EA-4DB8-A48D-1215B8ABA1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645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586054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56449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04295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27689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72307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4024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100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0005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19953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4939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2904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1879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388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- 2018-04-12 16:21:54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table is set, the ambience is perfect, and the world famous restaurant The Test Kitchen is opening right here in Republik tonight! 
April 12th - May 26 
For info or to book: 52591441 / 5255 3892 / 4027400 / restaurant-reservations.sltr@shangri-la.com
MauritiusTourism air mauritius Bacchanale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1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- 2018-04-02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Love, Sun &amp; Fun! Now that's what I call a holiday!
📷: @Mauritius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19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EB2C0-79E9-4C58-AD2E-5734CEDDD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82542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57DF6-9660-40B9-94FD-A0624741C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8CB65C-FAC7-4886-AE12-391E61213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97445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70210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2022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64038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5072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1669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3059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06559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8252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84629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6809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0371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204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20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- 2018-04-03 19:43:53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Love, Sun &amp; Fun! Now that's what I call a holiday!
📷: @Mauritius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90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- 2018-04-15 17:17:29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Paradise behind the palms... 
📷: kevin__is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45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- 2018-04-21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view will never get old!
📷: melsutton85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560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AA7D9-B317-49BB-BED9-F936E09CE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738552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E634A-A1D2-4439-AE43-66ED61B50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F39BC-20B0-4D88-A840-8DDA6167F9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385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44667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3230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86380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5315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5003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1483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1195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9472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4250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77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359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6487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074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- 2018-04-11 11:27:49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Want a little sneak peek into the preparations for The Test Kitchen Mauritius?! 🍴 
Tomorrow night we open, and have the opportunity to experience legendary Chef Luke Dale Roberts' food amazing cuisine! 
For info &amp; booking: 52591441 / 5255 3892 / 4027400 / restaurant-reservations.sltr@shangri-la.com
MauritiusTourism air mauritius Bacchanale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13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59599-7149-4B47-A202-93E2AB179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4838191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8F8C9-D052-41EA-B43D-5CBEA9A88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03EFB8-0F69-461C-A60F-A4107CED43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0318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64094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31682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31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5776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5361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646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8078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5547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41360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250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20441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11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9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- 2018-04-01 14:35:31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hope you are having a very happy Easter, from Shangri-La’s Le Touessrok Resort &amp; Spa!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492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- 2018-04-13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spoonful of Vitamin Sea keeps the worries away! 📷 tashychacha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86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- 2018-04-03 19:44:48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Hour on the beach, is the best hour!
📷: davylegrand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299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C5628-3FCE-4278-8C3A-4F661B4C42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2116775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607D4-684C-4B02-A907-E08858E9E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00FFB-73EF-43F6-8319-CC423CE61F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064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610869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77390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4303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832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7123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5650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52018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1986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0041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6983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7730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008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45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- 2018-04-09 09:51:19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delighted to announce that Shangri-La's Le Touessrok Resort &amp; Spa has been awarded a 2018 Golf Digest Editors’ Choice Award for Best International Resort in Mauritius!🏅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98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- 2018-04-22 10:27:00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 the vacation starts now!
📷: kevmarkxlvii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03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4FF5E-7C4B-4144-BC07-C5AF96FF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225029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B8788-1EF2-468D-AB04-DF14F6501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816598-23BD-480F-AEC4-9D7B16700C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6754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885234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4213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4822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4174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052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148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5444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98944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6301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2435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9346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221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- 2018-04-12 19:59:44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culinary adventure begins tonight! Are you one of the lucky diners who will experience the award winning food from The Test Kitchen right here in Mauritius? 
MauritiusTourism air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98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- 2018-04-07 13:05:00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Weekend get away? Sorted. 
📷: mhovind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840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6A9A2-00AB-4296-BDF2-733100F5F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7594201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829EE-F929-46CF-A6E8-B9DDC3E28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9FE222-0480-44BC-A111-9F6E32AA7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863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76354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89999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2163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9131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0640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367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46113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30383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2160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58976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551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1264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5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- 2018-04-29 11:43:45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Looking for amazing escapes? 
Let your #Islandian Expert Olivia guide you to experience the Indian Ocean as locals do. 
Your trip will be nothing short of amazing! 
Find out more: https://www.islandian.com/i-want-to
Islandian #TheTestKitchenMauritius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441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- 2018-04-13 22:39:17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4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58851-739F-494C-922E-768F6DAE0C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507410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DC995-E9B6-412C-BDD7-561D72495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A5DC9-D5E1-4242-8B25-803C8671DD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122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02905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8235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5800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308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011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2618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29833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934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1733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16186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8253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8047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48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- 2018-04-09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Imagine looking out the window and seeing this view! It's Paradise on Earth! 📷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89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- 2018-04-20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small treasures you can find at the beach! 
📷: soyouregettingmarried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773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- 2018-04-05 16:04:00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the sun goes down, that's when the real fun starts!
📷: willsnotebook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78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D5F4F-9B8E-4436-8CCC-7FF60E49F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090634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D22F-3032-4A9D-B0C7-3A919D45E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3A96DA-020C-4F9D-8027-C59C1F60F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9265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20053-05CF-4438-A190-A45DE51D04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F2A34-93E9-4DB4-A0FE-5BBC0E610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889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7065-908F-41BE-90B9-2010093D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23CCE2-1737-452A-A2D2-166D5DCEAB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2217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1F9ACE-4377-4BAD-AA94-6AEA57A83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49002-B73C-4940-A62F-9E90CB6A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2190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203BC-E5EE-4FD7-B3C4-E2467D4B8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10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3ADD5-434F-4686-ABFC-47C31087BF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0733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A87294-F33E-4DA3-A479-C461B6A3C5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C73A5-A403-458C-BFD0-0551B70A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930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4DF44-5670-425A-B369-633131E04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EDFECB-7F47-4185-921E-165E14DF42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840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9F01B-D306-4761-A476-4F1E64ECC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7964E3-D9FE-4318-81FA-3167C15B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167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16057-E0A1-4B74-B0A6-5F19FFAF3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7EF4E-7C4E-4DEE-A5DD-C729981663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7572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87496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33940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72683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54276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4069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55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- 2018-04-27 13:38:29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sand is always whiter on the other side 📷 @mycasainteriors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7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- 2018-04-03 09:57:05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breath-taking view to wake up to! 📷: @damiendemolder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40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- 2018-04-01 14:26:26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Easter 🐣 from Shangri-La’s Le Touessrok Resort &amp; Spa! 📷 @traveljunkiediary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04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- 2018-04-11 11:01:10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Tropical Fairy-Tale! 📷 @melnymendel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73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- 2018-04-23 18:05:41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Everything is better with an ocean view! 📷: @clerkenwellboyec1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83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- 2018-04-07 14:34:17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#winningatlife 📷: @80daysdk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832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- 2018-04-15 18:29:54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 up to 40% off your redemption when you book your dream vacation now with GC Award Points. Stay with us before 31 Dec.
📷 @ireneccloset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44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- 2018-04-20 13:32:37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are now entering a flip-flop zone!
📷: @lee_pearson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918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2A0D5-C85D-44BA-BEBD-2E5E88AFF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0899839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26653-916C-499C-BA97-B7A5B7932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98896A-9162-48AA-9E3D-E5FCE67CF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716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505894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34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7665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48617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5731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98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- 2018-04-18 11:46:59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Never want to leave this place! 📷 @marielilyfoulon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53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- 2018-04-30 14:44:52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Salt, Sand, Sea; That sounds like paradise to me! 📷 : @saraerandles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044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- 2018-04-05 17:17:46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Blue Skies, Turquoise Water &amp; Golden Sand! 📷: @millykr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26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- 2018-04-03 12:30:43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this place to the sea &amp; back!
📷: @theeverydaytravellers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73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- 2018-04-13 10:40:15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50 shades of blue! 📷 akilliano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63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- 2018-04-17 08:49:18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glimpse of true happiness! 📷: itstheislandlifestyle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657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- 2018-04-20 17:49:30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in doubt, plan a Vacation!
📷: @selinajulien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5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- 2018-04-15 17:06:53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Wavy wonderland 🌊 📷 @fraeuleinksagtja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27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- 2018-04-10 16:37:02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no place I’d rather be... 📷: @nael_abu_alteen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2490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9E884-0358-4A33-830A-CC71416E6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6674217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87CD8-7671-4FD2-8AA2-500B87138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055D8A-AA9B-4D4C-9A28-5DEF3F99BE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73686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062909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55294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91207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51116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44345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38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- 2018-04-04 12:26:03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Jackpot! #pooltoyourself 📷: @aljabitenc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605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- 2018-04-28 16:24:02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Weekend wanderlust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14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- 2018-04-29 16:17:54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Aquaholic! 📷: @younghun474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5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- 2018-04-08 12:59:28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But first, cocktails! 📷 @clerkenwellboyec1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32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- 2018-04-06 12:43:26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a dream? 📷: @fraeuleinksagtja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17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- 2018-04-24 17:01:27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Sunsets are proof that no matter what happens, every day can end beautifully! 📷: @waelalteen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- 2018-04-14 18:12:48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many more fantastic nights ahead at The Test Kitchen Mauritius! @thetestkitchenct  Book a spot until 26th May: 52591441 / 5255 3892 / 4027400 / 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720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- 2018-04-16 19:18:50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Only positive vibes allowed! 📷 @davylegrand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086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75432-53A6-4414-A0E8-2DA3D30A56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865833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15356-C6C4-4AB0-A33A-C87660685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7C8632-A882-458E-98F7-CFAB7283E3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1737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CA748-7541-401E-A7B4-E54E9E000A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7701E-A9AE-4AAA-A42B-22176D5AE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135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504EA-38C9-417B-A645-386EFB8A1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3CD8B6-2973-478F-A918-F086588B938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1356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790D2-9261-466C-9C64-BC5A848CB2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FC0EB-7B94-4B5F-B82D-73389E553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295829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9B20-C21E-42BE-8010-A9781D82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 Total Interactions (Bar Chart) | Shangri-La Mauritius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41BF27-17AA-4985-882D-529880D5EE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763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255ED-1331-4843-86E1-842B26669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15B8AB-DCFF-407D-8275-03E049E39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7723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4189C-B348-481B-81C2-6D22015AD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10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69D52B-BAB9-4D75-A3C6-D9E4C1C18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9030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5D2C3-1CA3-4D56-957C-80C606D79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93A72-8CFD-476D-B01A-82162D648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532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274ED-2A3C-4F19-86D0-0D908B85D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10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8C9380-5B00-4BC4-844C-15CE40E90D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8193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F1B52-F1CD-44CE-8CFD-C79D96B26D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01/03/2018 - 31/05/2018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9CC20-7865-46FF-8E93-C02E7D197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928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1610</Words>
  <Application>Microsoft Office PowerPoint</Application>
  <PresentationFormat>On-screen Show (4:3)</PresentationFormat>
  <Paragraphs>703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SLTR</vt:lpstr>
      <vt:lpstr>FB Insights Fans Total (Bar Chart) | SLTR</vt:lpstr>
      <vt:lpstr>FB Fans Change (Bar Chart) | SLTR</vt:lpstr>
      <vt:lpstr>FB Reach (Bar Chart) | SLTR</vt:lpstr>
      <vt:lpstr>FB Total Interactions (Bar Chart) | SLTR</vt:lpstr>
      <vt:lpstr>FB Organic Vs Paid Reach (Bar Chart) | SLTR</vt:lpstr>
      <vt:lpstr>FB Post Reach (Bar Chart) | SLTR</vt:lpstr>
      <vt:lpstr>FB Own Posts Table with views | SLTR - 1 of 15</vt:lpstr>
      <vt:lpstr>FB Own Posts Table with views | SLTR - 2 of 15</vt:lpstr>
      <vt:lpstr>FB Own Posts Table with views | SLTR - 3 of 15</vt:lpstr>
      <vt:lpstr>FB Own Posts Table with views | SLTR - 4 of 15</vt:lpstr>
      <vt:lpstr>FB Own Posts Table with views | SLTR - 5 of 15</vt:lpstr>
      <vt:lpstr>FB Own Posts Table with views | SLTR - 6 of 15</vt:lpstr>
      <vt:lpstr>FB Own Posts Table with views | SLTR - 7 of 15</vt:lpstr>
      <vt:lpstr>FB Own Posts Table with views | SLTR - 8 of 15</vt:lpstr>
      <vt:lpstr>FB Own Posts Table with views | SLTR - 9 of 15</vt:lpstr>
      <vt:lpstr>FB Own Posts Table with views | SLTR - 10 of 15</vt:lpstr>
      <vt:lpstr>FB Own Posts Table with views | SLTR - 11 of 15</vt:lpstr>
      <vt:lpstr>FB Own Posts Table with views | SLTR - 12 of 15</vt:lpstr>
      <vt:lpstr>FB Own Posts Table with views | SLTR - 13 of 15</vt:lpstr>
      <vt:lpstr>FB Own Posts Table with views | SLTR - 14 of 15</vt:lpstr>
      <vt:lpstr>FB Own Posts Table with views | SLTR - 15 of 15</vt:lpstr>
      <vt:lpstr>IG Followers Total (Bar Chart) | SLTR</vt:lpstr>
      <vt:lpstr>IG Followers Change (Bar Chart) | SLTR</vt:lpstr>
      <vt:lpstr>Reach  | 10</vt:lpstr>
      <vt:lpstr>IG Total Interactions (Bar Chart) | shangrilamauritius</vt:lpstr>
      <vt:lpstr>Instagram Posts Table | SLTR - 1 of 3</vt:lpstr>
      <vt:lpstr>Instagram Posts Table | SLTR - 2 of 3</vt:lpstr>
      <vt:lpstr>Instagram Posts Table | SLTR - 3 of 3</vt:lpstr>
      <vt:lpstr>TW Followers Total (Bar Chart) | SLTR</vt:lpstr>
      <vt:lpstr>TW Followers Change (Bar Chart) | SLTR</vt:lpstr>
      <vt:lpstr>TW Total Interactions (Bar Chart) | Shangri-La Mauritius</vt:lpstr>
      <vt:lpstr>Facebook Fans Total | 10</vt:lpstr>
      <vt:lpstr>Facebook Fans Total |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Administrator</dc:creator>
  <cp:lastModifiedBy>Administrator</cp:lastModifiedBy>
  <cp:revision>1</cp:revision>
  <dcterms:created xsi:type="dcterms:W3CDTF">2018-05-24T05:49:25Z</dcterms:created>
  <dcterms:modified xsi:type="dcterms:W3CDTF">2018-05-24T05:50:37Z</dcterms:modified>
</cp:coreProperties>
</file>