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5"/>
      <p:bold r:id="rId36"/>
      <p:italic r:id="rId37"/>
      <p:boldItalic r:id="rId3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3.fntdata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42487</c:v>
                </c:pt>
                <c:pt idx="1">
                  <c:v>44373</c:v>
                </c:pt>
                <c:pt idx="2">
                  <c:v>46831</c:v>
                </c:pt>
                <c:pt idx="3">
                  <c:v>48792</c:v>
                </c:pt>
                <c:pt idx="4">
                  <c:v>50659</c:v>
                </c:pt>
                <c:pt idx="5">
                  <c:v>51674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9B-48DE-A886-CD5C6C9224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6167680"/>
        <c:axId val="354768824"/>
      </c:barChart>
      <c:dateAx>
        <c:axId val="15616768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68824"/>
        <c:crosses val="autoZero"/>
        <c:auto val="1"/>
        <c:lblOffset val="100"/>
        <c:baseTimeUnit val="days"/>
      </c:dateAx>
      <c:valAx>
        <c:axId val="3547688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16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1977</c:v>
                </c:pt>
                <c:pt idx="1">
                  <c:v>1885</c:v>
                </c:pt>
                <c:pt idx="2">
                  <c:v>2489</c:v>
                </c:pt>
                <c:pt idx="3">
                  <c:v>1943</c:v>
                </c:pt>
                <c:pt idx="4">
                  <c:v>1812</c:v>
                </c:pt>
                <c:pt idx="5">
                  <c:v>1016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520-4957-A258-8AB8023C05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4766856"/>
        <c:axId val="354767184"/>
      </c:barChart>
      <c:dateAx>
        <c:axId val="35476685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67184"/>
        <c:crosses val="autoZero"/>
        <c:auto val="1"/>
        <c:lblOffset val="100"/>
        <c:baseTimeUnit val="days"/>
      </c:dateAx>
      <c:valAx>
        <c:axId val="3547671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4766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295843</c:v>
                </c:pt>
                <c:pt idx="1">
                  <c:v>324103</c:v>
                </c:pt>
                <c:pt idx="2">
                  <c:v>527096</c:v>
                </c:pt>
                <c:pt idx="3">
                  <c:v>474517</c:v>
                </c:pt>
                <c:pt idx="4">
                  <c:v>554834</c:v>
                </c:pt>
                <c:pt idx="5">
                  <c:v>381764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60-4CB9-AFCD-29E40D7218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5963488"/>
        <c:axId val="355960864"/>
      </c:barChart>
      <c:dateAx>
        <c:axId val="35596348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60864"/>
        <c:crosses val="autoZero"/>
        <c:auto val="1"/>
        <c:lblOffset val="100"/>
        <c:baseTimeUnit val="days"/>
      </c:dateAx>
      <c:valAx>
        <c:axId val="3559608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5963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53052</c:v>
                </c:pt>
                <c:pt idx="1">
                  <c:v>126352</c:v>
                </c:pt>
                <c:pt idx="2">
                  <c:v>35498</c:v>
                </c:pt>
                <c:pt idx="3">
                  <c:v>110754</c:v>
                </c:pt>
                <c:pt idx="4">
                  <c:v>121419</c:v>
                </c:pt>
                <c:pt idx="5">
                  <c:v>30923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67-4430-BB6C-3D0E08D7BA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87841536"/>
        <c:axId val="156164072"/>
      </c:barChart>
      <c:dateAx>
        <c:axId val="28784153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6164072"/>
        <c:crosses val="autoZero"/>
        <c:auto val="1"/>
        <c:lblOffset val="100"/>
        <c:baseTimeUnit val="days"/>
      </c:dateAx>
      <c:valAx>
        <c:axId val="15616407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84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21665</c:v>
                </c:pt>
                <c:pt idx="1">
                  <c:v>27027</c:v>
                </c:pt>
                <c:pt idx="2">
                  <c:v>21909</c:v>
                </c:pt>
                <c:pt idx="3">
                  <c:v>19343</c:v>
                </c:pt>
                <c:pt idx="4">
                  <c:v>17509</c:v>
                </c:pt>
                <c:pt idx="5">
                  <c:v>12288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F7-4498-8447-24E5BD98D0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Paid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164671</c:v>
                </c:pt>
                <c:pt idx="1">
                  <c:v>170118</c:v>
                </c:pt>
                <c:pt idx="2">
                  <c:v>242306</c:v>
                </c:pt>
                <c:pt idx="3">
                  <c:v>269562</c:v>
                </c:pt>
                <c:pt idx="4">
                  <c:v>421411</c:v>
                </c:pt>
                <c:pt idx="5">
                  <c:v>207518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F7-4498-8447-24E5BD98D0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5897208"/>
        <c:axId val="155890976"/>
      </c:barChart>
      <c:dateAx>
        <c:axId val="15589720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90976"/>
        <c:crosses val="autoZero"/>
        <c:auto val="1"/>
        <c:lblOffset val="100"/>
        <c:baseTimeUnit val="days"/>
      </c:dateAx>
      <c:valAx>
        <c:axId val="1558909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9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200825</c:v>
                </c:pt>
                <c:pt idx="1">
                  <c:v>203237</c:v>
                </c:pt>
                <c:pt idx="2">
                  <c:v>266743</c:v>
                </c:pt>
                <c:pt idx="3">
                  <c:v>309482</c:v>
                </c:pt>
                <c:pt idx="4">
                  <c:v>464955</c:v>
                </c:pt>
                <c:pt idx="5">
                  <c:v>251158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5A-40FB-BD51-3152008459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5896224"/>
        <c:axId val="155891304"/>
      </c:barChart>
      <c:dateAx>
        <c:axId val="15589622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91304"/>
        <c:crosses val="autoZero"/>
        <c:auto val="1"/>
        <c:lblOffset val="100"/>
        <c:baseTimeUnit val="days"/>
      </c:dateAx>
      <c:valAx>
        <c:axId val="155891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589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43445</c:v>
                </c:pt>
                <c:pt idx="1">
                  <c:v>44553</c:v>
                </c:pt>
                <c:pt idx="2">
                  <c:v>45124</c:v>
                </c:pt>
                <c:pt idx="3">
                  <c:v>45697</c:v>
                </c:pt>
                <c:pt idx="4">
                  <c:v>46370</c:v>
                </c:pt>
                <c:pt idx="5">
                  <c:v>47111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90-4F66-AD2F-ED16D900A7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21741728"/>
        <c:axId val="221743040"/>
      </c:barChart>
      <c:dateAx>
        <c:axId val="22174172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743040"/>
        <c:crosses val="autoZero"/>
        <c:auto val="1"/>
        <c:lblOffset val="100"/>
        <c:baseTimeUnit val="days"/>
      </c:dateAx>
      <c:valAx>
        <c:axId val="2217430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741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514</c:v>
                </c:pt>
                <c:pt idx="1">
                  <c:v>1108</c:v>
                </c:pt>
                <c:pt idx="2">
                  <c:v>571</c:v>
                </c:pt>
                <c:pt idx="3">
                  <c:v>573</c:v>
                </c:pt>
                <c:pt idx="4">
                  <c:v>673</c:v>
                </c:pt>
                <c:pt idx="5">
                  <c:v>741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F5-42AD-9AC4-1CA330DD68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21753208"/>
        <c:axId val="221755832"/>
      </c:barChart>
      <c:dateAx>
        <c:axId val="22175320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755832"/>
        <c:crosses val="autoZero"/>
        <c:auto val="1"/>
        <c:lblOffset val="100"/>
        <c:baseTimeUnit val="days"/>
      </c:dateAx>
      <c:valAx>
        <c:axId val="2217558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753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shangrilamauritius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30358</c:v>
                </c:pt>
                <c:pt idx="1">
                  <c:v>46888</c:v>
                </c:pt>
                <c:pt idx="2">
                  <c:v>48572</c:v>
                </c:pt>
                <c:pt idx="3">
                  <c:v>42449</c:v>
                </c:pt>
                <c:pt idx="4">
                  <c:v>40503</c:v>
                </c:pt>
                <c:pt idx="5">
                  <c:v>48567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AF-47CF-897E-A20CFFF6A0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21749928"/>
        <c:axId val="221758784"/>
      </c:barChart>
      <c:dateAx>
        <c:axId val="22174992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758784"/>
        <c:crosses val="autoZero"/>
        <c:auto val="1"/>
        <c:lblOffset val="100"/>
        <c:baseTimeUnit val="days"/>
      </c:dateAx>
      <c:valAx>
        <c:axId val="22175878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749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76-4E3C-8298-D22F246992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F76-4E3C-8298-D22F246992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76-4E3C-8298-D22F246992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F76-4E3C-8298-D22F24699244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76-4E3C-8298-D22F24699244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Sheet1!$G$2:$G$7</c:f>
              <c:numCache>
                <c:formatCode>General</c:formatCode>
                <c:ptCount val="6"/>
                <c:pt idx="0">
                  <c:v>33766</c:v>
                </c:pt>
                <c:pt idx="1">
                  <c:v>31833</c:v>
                </c:pt>
                <c:pt idx="2">
                  <c:v>33974</c:v>
                </c:pt>
                <c:pt idx="3">
                  <c:v>28376</c:v>
                </c:pt>
                <c:pt idx="4">
                  <c:v>32299</c:v>
                </c:pt>
                <c:pt idx="5">
                  <c:v>27187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F76-4E3C-8298-D22F246992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21756488"/>
        <c:axId val="221752552"/>
      </c:barChart>
      <c:dateAx>
        <c:axId val="22175648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752552"/>
        <c:crosses val="autoZero"/>
        <c:auto val="1"/>
        <c:lblOffset val="100"/>
        <c:baseTimeUnit val="days"/>
      </c:dateAx>
      <c:valAx>
        <c:axId val="2217525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1756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@ShangriLaMaur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2415</c:v>
                </c:pt>
                <c:pt idx="1">
                  <c:v>2450</c:v>
                </c:pt>
                <c:pt idx="2">
                  <c:v>2494</c:v>
                </c:pt>
                <c:pt idx="3">
                  <c:v>2509</c:v>
                </c:pt>
                <c:pt idx="4">
                  <c:v>2544</c:v>
                </c:pt>
                <c:pt idx="5">
                  <c:v>2588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EB-46F4-8C9D-F3ACED8439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84339392"/>
        <c:axId val="484341032"/>
      </c:barChart>
      <c:dateAx>
        <c:axId val="484339392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341032"/>
        <c:crosses val="autoZero"/>
        <c:auto val="1"/>
        <c:lblOffset val="100"/>
        <c:baseTimeUnit val="days"/>
      </c:dateAx>
      <c:valAx>
        <c:axId val="484341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33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@ShangriLaMaur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51</c:v>
                </c:pt>
                <c:pt idx="1">
                  <c:v>35</c:v>
                </c:pt>
                <c:pt idx="2">
                  <c:v>44</c:v>
                </c:pt>
                <c:pt idx="3">
                  <c:v>15</c:v>
                </c:pt>
                <c:pt idx="4">
                  <c:v>35</c:v>
                </c:pt>
                <c:pt idx="5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62-4B07-8D4B-75BFED3FF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84338080"/>
        <c:axId val="484345296"/>
      </c:barChart>
      <c:dateAx>
        <c:axId val="484338080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345296"/>
        <c:crosses val="autoZero"/>
        <c:auto val="1"/>
        <c:lblOffset val="100"/>
        <c:baseTimeUnit val="days"/>
      </c:dateAx>
      <c:valAx>
        <c:axId val="4843452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33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Facebook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88D-4182-9541-915F9B766A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Twitter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Sheet1!$C$2:$C$7</c:f>
              <c:numCache>
                <c:formatCode>General</c:formatCode>
                <c:ptCount val="6"/>
                <c:pt idx="0">
                  <c:v>313</c:v>
                </c:pt>
                <c:pt idx="1">
                  <c:v>450</c:v>
                </c:pt>
                <c:pt idx="2">
                  <c:v>244</c:v>
                </c:pt>
                <c:pt idx="3">
                  <c:v>207</c:v>
                </c:pt>
                <c:pt idx="4">
                  <c:v>224</c:v>
                </c:pt>
                <c:pt idx="5">
                  <c:v>268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8D-4182-9541-915F9B766A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YouTube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Sheet1!$D$2:$D$7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8D-4182-9541-915F9B766A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Google+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Sheet1!$E$2:$E$7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88D-4182-9541-915F9B766A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LinkedIn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Sheet1!$F$2:$F$7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8D-4182-9541-915F9B766AC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Instagram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Sheet1!$G$2:$G$7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88D-4182-9541-915F9B766A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84348576"/>
        <c:axId val="484351856"/>
      </c:barChart>
      <c:dateAx>
        <c:axId val="484348576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351856"/>
        <c:crosses val="autoZero"/>
        <c:auto val="1"/>
        <c:lblOffset val="100"/>
        <c:baseTimeUnit val="days"/>
      </c:dateAx>
      <c:valAx>
        <c:axId val="48435185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348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42536</c:v>
                </c:pt>
                <c:pt idx="1">
                  <c:v>44421</c:v>
                </c:pt>
                <c:pt idx="2">
                  <c:v>46910</c:v>
                </c:pt>
                <c:pt idx="3">
                  <c:v>48853</c:v>
                </c:pt>
                <c:pt idx="4">
                  <c:v>50665</c:v>
                </c:pt>
                <c:pt idx="5">
                  <c:v>51681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F6-4592-A30F-A2ECA4A4E5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4346280"/>
        <c:axId val="484352840"/>
      </c:lineChart>
      <c:dateAx>
        <c:axId val="4843462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352840"/>
        <c:crosses val="autoZero"/>
        <c:auto val="1"/>
        <c:lblOffset val="100"/>
        <c:baseTimeUnit val="days"/>
      </c:dateAx>
      <c:valAx>
        <c:axId val="484352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346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Shangri-La's Le Touessrok Resort &amp; Spa, Mauritius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Sheet1!$A$2:$A$7</c:f>
              <c:numCache>
                <c:formatCode>m/d/yyyy</c:formatCode>
                <c:ptCount val="6"/>
                <c:pt idx="0">
                  <c:v>42746</c:v>
                </c:pt>
                <c:pt idx="1">
                  <c:v>42747</c:v>
                </c:pt>
                <c:pt idx="2">
                  <c:v>43101</c:v>
                </c:pt>
                <c:pt idx="3">
                  <c:v>43102</c:v>
                </c:pt>
                <c:pt idx="4">
                  <c:v>43103</c:v>
                </c:pt>
                <c:pt idx="5">
                  <c:v>43104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42536</c:v>
                </c:pt>
                <c:pt idx="1">
                  <c:v>44421</c:v>
                </c:pt>
                <c:pt idx="2">
                  <c:v>46910</c:v>
                </c:pt>
                <c:pt idx="3">
                  <c:v>48853</c:v>
                </c:pt>
                <c:pt idx="4">
                  <c:v>50665</c:v>
                </c:pt>
                <c:pt idx="5">
                  <c:v>51681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31-4A82-9A93-18CFBE4BC2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4349232"/>
        <c:axId val="484357104"/>
      </c:lineChart>
      <c:dateAx>
        <c:axId val="484349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357104"/>
        <c:crosses val="autoZero"/>
        <c:auto val="1"/>
        <c:lblOffset val="100"/>
        <c:baseTimeUnit val="days"/>
      </c:dateAx>
      <c:valAx>
        <c:axId val="484357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4349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67DEE-BF84-4592-BAA1-D67A0F987B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SLTR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FA1454C-5447-41C6-9002-5B880846285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Tactical</a:t>
            </a:r>
          </a:p>
        </p:txBody>
      </p:sp>
    </p:spTree>
    <p:extLst>
      <p:ext uri="{BB962C8B-B14F-4D97-AF65-F5344CB8AC3E}">
        <p14:creationId xmlns:p14="http://schemas.microsoft.com/office/powerpoint/2010/main" val="16972413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8B0BE5-115C-432E-93A5-34EB7AD8E0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Fans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5BFA8F9-9BDD-4122-BB62-72238ED739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20153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D549FF-48A3-4E07-806E-B7229A18BA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51CA8-0297-4698-AA93-B73A0D1615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796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50838-0692-4AB1-B738-BEBC41BD5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Fans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09EBF6-619C-4FE0-9C32-1AD247C543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25834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7C3F1D-C55D-4457-875E-013AEB0FBF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E07D84-1199-481A-B21A-9774F8583E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922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7F104-8F66-4DD3-B773-9C8ADBB5D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7F8FA3C-C0F5-47A0-8977-BD13F2FD67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75765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BBD5C2-0273-42C3-82F2-2CDC66BEE7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A0BC3F-708C-4CCE-92D1-B3C69383CB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8650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8584E5-6E88-4CE6-9E77-0CF3FD06C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Total Interactions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B2661D-3AB5-4D9A-BD38-F55085757B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98959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5F3063-0F13-4F46-AE42-E074216960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F0A07-DCDB-4844-9243-82B941C74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9236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378B9-188F-491A-87B8-2746D324F2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Organic Vs Paid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EF25EC-28CF-4464-842D-B803EED420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86316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0646AB-FDFD-4BD3-8B4B-1B2FEC0D89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6D5919-3F0B-436F-84B8-F2457E7F21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0875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212EE-1990-427A-B1A4-B4D6D5D24C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Post Reach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2AE016-B880-4D17-8135-1A65D46EA2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23425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BA0148-0327-47FA-B283-ED2CA9DBC2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B85504-F10D-4F92-9EEF-144B3FAB2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5101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DF022-7C85-4F17-A555-EE2AC3F97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1A52F1-43B2-4FF4-B336-23949C8C9C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47024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2900395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130377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94348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4277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567458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48948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1609764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803593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0361864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809547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213795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4057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88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- 2018-04-02 13:59:56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✨ WIN an out-of-this-world dining experience at The Test Kitchen Mauritius AND a 3 night stay in luxury!* ✨
The Test Kitchen are a force to be reckoned with in Cape Town! How many years in a row did they win the Eat Out 'Restaurant of the Year' award? 
Answer below to enter, and tell us who you'd bring!
*T&amp;Cs apply: http://bit.ly/2Goq4Ts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8317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BE6614-7FD0-49CB-9BD1-58D3C3A7EA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1670993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75A4A5-A48A-4CD4-AB0C-B4B40AF74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36E36B-AF7F-4166-9D99-D12C7539D2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7776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1458372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13212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88286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07374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252489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592168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1000274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93501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753606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389919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23091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4638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1943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- 2018-04-18 14:03:29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Win Brunch, Bubbles &amp; Beats for 2 on May 6th! 
Choose your favourite from the culinary highlights and tell us who you'd bring below 👇🏾 to enter! 
🦐 Sweet water prawns flambéed with rum 
🍗 Cuisine from the special Live Ofyr Grill
 🔥 Delicious Red onion pakodas with dips and naans
Booking and info:  52591441 / 5255 3892 / 4027400 /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176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2B0F44-4911-4BAB-B06D-65D4735BFE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2247337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09DBE-D798-41CF-8E00-25FA2496F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AEB2FB-2A98-47D6-9FAC-99BB3F62E5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4671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566722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724971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69698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609970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26784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490785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6613909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2409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60553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806622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033209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2083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4089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- 2018-04-11 17:10:00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little taste of what's to come... The Test Kitchen is nearly ready to launch their first international outpost right here in Republik! 
For info or to book: 52591441 / 5255 3892 / 4027400 / restaurant-reservations.sltr@shangri-la.com
MauritiusTourism air mauritius Bacchanale Ltd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8943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44947E-DFB5-4868-AB56-323A68B5B6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14227242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C933C6-6104-4A12-9837-58EB992055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CE00EF0-A54E-4204-B015-500AC072E4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84231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9852412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4503550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157949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53499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165127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021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465399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37226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4252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02309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15793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27118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2349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- 2018-04-26 11:02:56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🍴WIN an evening of fine dining at The Test Kitchen Mauritius for you and a loved one! 🍴
Simply find us on Twitter (@ShangriLaMaur) and Retweet the competition post to enter! 
Or to book a spot now, call 52591441 / 5255 3892 / 4027400 / restaurant-reservations.sltr@shangri-la.com
air mauritius Mauritius Tourism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5371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5E6775-85B0-4062-913D-40D5A730465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415214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E617DD-EE4B-49DE-965E-8F8423B357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0156C7-B6B6-48A7-BFD5-BABAB2345F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160198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9963747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042391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40055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309688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216062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333678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168050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956363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855216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9697013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42915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04849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813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- 2018-04-30 13:30:00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Brunch, Bubbles &amp; Beats will be alive with the sounds of Les Inkonus, as brunchers tuck in to delicious food from our buffet and LIVE ofyr grill! 
Book for May 6th: 52591441 / 5255 3892 / 4027400 /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09387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0AC02D-2719-4CFD-B769-332047D43E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1193760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FF34A-BB39-4E2A-A8D3-C07A64E1C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9A2ADA-2969-4259-9F50-329151D8DD9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3437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6152623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962267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78441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015230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082615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7669616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066576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898833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235642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262636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11561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74794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733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- 2018-04-11 16:27:41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YOUR CHANCE to WIN a dinner for 2 at The Test Kitchen Mauritius!🍴
Just fill in the blank below to enter: 
"Canapés in the Dark Room, 5 course meal in the Light Room, the Indian Ocean and _________  makes the perfect night!"
For info or to book: 52591441 / 5255 3892 / 4027400 / restaurant-reservations.sltr@shangri-la.com
MauritiusTourism air 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5012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41E181-3248-4877-8D3F-0CEB190B8B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26769303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EBE6F2-E9E2-483C-8ABB-3F75DD9827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6E9F8CB-18AC-4CA4-9449-8DBEB1CE73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1725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3138282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601769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9259079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9001281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17182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079376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418494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016955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071080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363745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460491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5442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450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- 2018-04-19 11:24:13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fantastic launch and first week of The Test Kitchen Mauritius! 
Fresh Mauritian ingredients, a menu created by Chef Luke Dale Roberts and his fantastic team, and assisted by the wonderful chefs at Republik Beach Club and Grill. 
Book a spot right here in Mauritius, until 26th May:
52591441 / 5255 3892 / 4027400 /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4568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CF1D32-C8D5-4D13-A3E1-17430498E7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18283244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14E8DB-0D34-4737-99FE-C486F7449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E97CA6-E946-480E-9E63-50B0A27B785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95990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694574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68279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610936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006937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85978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033642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028204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9706752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711098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997854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69357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08478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8353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- 2018-04-12 16:21:54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table is set, the ambience is perfect, and the world famous restaurant The Test Kitchen is opening right here in Republik tonight! 
April 12th - May 26 
For info or to book: 52591441 / 5255 3892 / 4027400 / restaurant-reservations.sltr@shangri-la.com
MauritiusTourism air mauritius Bacchanale Ltd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708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- 2018-04-03 19:43:53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Love, Sun &amp; Fun! Now that's what I call a holiday!
📷: @Mauritius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95794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6FABA5-F015-409A-8B13-175C2868FC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7494214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159E-0358-4814-A903-DEBF0936F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4A425F-3123-48A6-A135-6972EA2DC5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10436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2529425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135411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11189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253190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5248078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519493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60595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535404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9759999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59718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267545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18390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9022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- 2018-04-02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Love, Sun &amp; Fun! Now that's what I call a holiday!
📷: @Mauritius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3391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- 2018-04-15 17:17:29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Paradise behind the palms... 
📷: kevin__is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1933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- 2018-04-21 11:00:00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This view will never get old!
📷: melsutton85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0384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- 2018-04-01 14:35:31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hope you are having a very happy Easter, from Shangri-La’s Le Touessrok Resort &amp; Spa!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4326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3BD529-BC3C-4825-A3D6-7DE79EB2A1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10534110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BD21C-2568-4925-A6BC-8F79894567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F4FB16-1D2D-42A1-A48A-75BDBEA644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5501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047083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20273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97516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7368827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363471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377936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097017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3813267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2182627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90233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4949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4081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4747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- 2018-04-11 11:27:49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Want a little sneak peek into the preparations for The Test Kitchen Mauritius?! 🍴 
Tomorrow night we open, and have the opportunity to experience legendary Chef Luke Dale Roberts' food amazing cuisine! 
For info &amp; booking: 52591441 / 5255 3892 / 4027400 / restaurant-reservations.sltr@shangri-la.com
MauritiusTourism air mauritius Bacchanale Ltd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300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C3E70D-97EF-495C-8553-EEDB4D070A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1417464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84746-D919-4ADA-9711-E36EAAA6E8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FB0401-76AB-44C2-9E8D-64F324A544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422628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40915413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39740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319653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264981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6575898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055275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872432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146099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971148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233368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6130270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07539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796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- 2018-04-13 10:30:00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spoonful of Vitamin Sea keeps the worries away! 📷 tashychacha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725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- 2018-04-09 09:51:19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 are delighted to announce that Shangri-La's Le Touessrok Resort &amp; Spa has been awarded a 2018 Golf Digest Editors’ Choice Award for Best International Resort in Mauritius!🏅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92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- 2018-04-03 19:44:48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Happy Hour on the beach, is the best hour!
📷: davylegrand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2259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C7DDDC-55E4-4FCF-B650-E4514AD1E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12128835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C5186-CDB6-43C2-B63B-E24D30D6A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730F8E-316C-444E-95EF-2030264EB1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5303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5552702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3791549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22977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205806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215486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41698297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123809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866829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6300371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854463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130821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54960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8104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- 2018-04-22 10:27:00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And the vacation starts now!
📷: kevmarkxlvii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4411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- 2018-04-12 19:59:44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culinary adventure begins tonight! Are you one of the lucky diners who will experience the award winning food from The Test Kitchen right here in Mauritius? 
MauritiusTourism air 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0305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- 2018-04-07 13:05:00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Weekend get away? Sorted. 
📷: mhovind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083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8A6494-3DBC-4A96-A804-04E8BEF23A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4106903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1A66B-CCA9-43A5-9836-B1EB23240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DD79EF-A6FE-4724-BC66-42F5064C40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76264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20952856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008786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0473415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719604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190906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05998916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2502784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5701361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349120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700601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311806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79328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814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- 2018-04-09 10:30:00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Imagine looking out the window and seeing this view! It's Paradise on Earth! 📷 mauritius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8087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- 2018-04-13 22:39:17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924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- 2018-04-20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small treasures you can find at the beach! 
📷: soyouregettingmarried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2344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962442-FE82-43F5-9521-B56E5E7BF9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39943832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69A94-F082-4EA6-99EF-3F8C0030C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Own Posts Table with views | SLTR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CCB9DF-BDD9-45EB-A263-6FBA5CF8DB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27606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459537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729795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6041894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51987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890376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86649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3456831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4509596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719767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961588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78040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3317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0553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- 2018-04-05 16:04:00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When the sun goes down, that's when the real fun starts!
📷: willsnotebook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6157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Shangri-La's Le Touessrok Resort &amp; Spa, Mauritius - 2018-04-06 14:05:00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Beach: A place of relaxation, rest &amp; tranquility.
📷: rvk_loves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9680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E10818-6DE9-44B8-9278-23B91225A0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34757257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7BC92-F749-46ED-ADC7-4F57575469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 Followers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D4A7D9-B163-4173-87A6-A15E602DDDE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00334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83864-FD73-48BB-9061-F50DF40479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86A86E-4B37-4715-9DB2-BAB379B4D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66807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B7C63-B0CE-4022-BE5C-FE7426508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 Followers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5A621F-EA54-411E-95EA-BCF2598BED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09895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47109-906F-4604-BEFC-44587A678E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9C4E31-D05A-4068-82C7-3928D4FF9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66210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4F597-0581-46B0-8B6E-B2A7CFCAED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Reach 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D199398-6300-4B7D-9A3D-A6B692811A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44084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639CE8-9137-49BF-91BF-106BE03A1F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A6411D-C08E-40B5-9212-849FFE1E7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82849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EE4DB-F9D5-4F02-88A4-6581FAE62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IG Total Interactions (Bar Chart) | shangrilamauritius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647E4D8-706E-48C7-80A2-BBB251E94B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4443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D83A19-DC1E-4197-950C-BEE7E4E993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D277A-FD7E-43E3-A969-2A5E88592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60544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E3ABD-C4B5-4399-A1DA-28C0493057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A5978B-8A71-4AE5-A94D-8DF5E12BCA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643938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6331086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5217406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590152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46771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25533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24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- 2018-04-27 13:38:29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 sand is always whiter on the other side 📷 @mycasainteriors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3.5337 %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76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- 2018-04-03 09:57:05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 breath-taking view to wake up to! 📷: @damiendemolder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2.6874 %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578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- 2018-04-01 14:26:26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Happy Easter 🐣 from Shangri-La’s Le Touessrok Resort &amp; Spa! 📷 @traveljunkiediary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8702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- 2018-04-11 11:01:10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Tropical Fairy-Tale! 📷 @melnymendel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2.5505 %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8505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- 2018-04-23 18:05:41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Everything is better with an ocean view! 📷: @clerkenwellboyec1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2.3911 %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331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- 2018-04-07 14:34:17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#winningatlife 📷: @80daysdk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554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- 2018-04-15 18:29:54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Enjoy up to 40% off your redemption when you book your dream vacation now with GC Award Points. Stay with us before 31 Dec.
📷 @ireneccloset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2.3005 %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198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- 2018-04-18 11:46:59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Never want to leave this place! 📷 @marielilyfoulon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2.2452 %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2542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BA7836-6935-42C0-B41B-D716F2E9D9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28565093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BADDCF-8F19-4963-9922-2E951C63B5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5DEF4E-5950-43F8-8772-0BACCC4196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02999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8007162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378328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9891237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204055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75694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441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- 2018-04-20 13:32:37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You are now entering a flip-flop zone!
📷: @lee_pearson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2.2376 %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5597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- 2018-04-30 14:44:52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Salt, Sand, Sea; That sounds like paradise to me! 📷 : @saraerandles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35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- 2018-04-05 17:17:46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Blue Skies, Turquoise Water &amp; Golden Sand! 📷: @millykr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154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- 2018-04-03 12:30:43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Love this place to the sea &amp; back!
📷: @theeverydaytravellers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59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- 2018-04-13 10:40:15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50 shades of blue! 📷 akilliano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2.0325 %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442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- 2018-04-17 08:49:18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glimpse of true happiness! 📷: itstheislandlifestyle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1.9549 %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876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- 2018-04-20 17:49:30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When in doubt, plan a Vacation!
📷: @selinajulien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5163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- 2018-04-15 17:06:53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Wavy wonderland 🌊 📷 @fraeuleinksagtja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1.9096 %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9534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- 2018-04-10 16:37:02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There’s no place I’d rather be... 📷: @nael_abu_alteen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1.8785 %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9719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7A2E57-2C36-414E-ABD7-78D4ED4D5A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3482924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2974D-3E47-4A50-AEC5-34CBF3EF39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SLTR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E0078E6-411C-4383-8C2F-71B05F9AD0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0892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777716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198346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014342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8578429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453447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9149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- 2018-04-04 12:26:03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Jackpot! #pooltoyourself 📷: @aljabitenc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1.8290 %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7719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- 2018-04-28 16:24:02 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Weekend wanderlust 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1.7908 %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103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- 2018-04-29 16:17:54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Aquaholic! 📷: @younghun474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1.6266 %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5295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- 2018-04-08 12:59:28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But first, cocktails! 📷 @clerkenwellboyec1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1.5921 %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1819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- 2018-04-06 12:43:26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Is this a dream? 📷: @fraeuleinksagtja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1.5030 %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588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- 2018-04-24 17:01:27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Sunsets are proof that no matter what happens, every day can end beautifully! 📷: @waelalteen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1.3695 %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535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- 2018-04-14 18:12:48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So many more fantastic nights ahead at The Test Kitchen Mauritius! @thetestkitchenct  Book a spot until 26th May: 52591441 / 5255 3892 / 4027400 /  restaurant-reservations.sltr@shangri-la.com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1.3092 %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5009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shangrilamauritius - 2018-04-16 19:18:50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Only positive vibes allowed! 📷 @davylegrand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3319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60A963-73FF-45BD-9C5A-5FAA5CA052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01/04/2018 - 30/04/2018</a:t>
            </a:r>
          </a:p>
        </p:txBody>
      </p:sp>
    </p:spTree>
    <p:extLst>
      <p:ext uri="{BB962C8B-B14F-4D97-AF65-F5344CB8AC3E}">
        <p14:creationId xmlns:p14="http://schemas.microsoft.com/office/powerpoint/2010/main" val="276179864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3679E5-99C0-4172-AD9F-9F21EAE8D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Followers Total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18355F-AF1E-47CB-9C19-C63647B2A9B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2142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CB6383-30E3-4CC2-8719-41522F36E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74FEC9-F018-4A09-BB85-495F146E0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6494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79B4B-A75F-4263-B4DD-B814E339F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 Followers Change (Bar Chart)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DBB035F-2D11-4FC9-AD4D-7DFD4BD2A9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00518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50788-AF3D-4A36-A02C-33E716F80A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7BB79-1DD7-46A9-A54E-42F50125A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4005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BCD6A-8415-4A53-A053-1CEA83144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TW Total Interactions (Bar Chart) | Shangri-La Mauritius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89CF22C-B99F-463C-98EE-940B8A03EA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3216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6D7DD7-9FDB-4D1B-BDEA-4D7FDB1E42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14223-98D1-4877-80A3-2B9B017F4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9473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9CDA4-6BDD-4D6A-BC8C-7DF14A1533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9B24A4-C41C-4251-A3F5-0C4D86FBAAE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6765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F9ADB-3175-49E4-8058-8D1F086C8B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8DD93-948F-482F-8680-3E3D9A562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91738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D9A22-6486-4703-B789-2B339704CE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SLTR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59A61D-8D5C-44C9-B402-467982714EA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314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C677E-72B3-4CCD-9B72-A937BCAC2F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01/11/2017 - 30/04/2018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42456-75D3-4D08-BD98-E28A242FF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98148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1574</Words>
  <Application>Microsoft Office PowerPoint</Application>
  <PresentationFormat>On-screen Show (4:3)</PresentationFormat>
  <Paragraphs>689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6" baseType="lpstr">
      <vt:lpstr>Arial</vt:lpstr>
      <vt:lpstr>Calibri</vt:lpstr>
      <vt:lpstr>quintly_template</vt:lpstr>
      <vt:lpstr>SLTR</vt:lpstr>
      <vt:lpstr>FB Insights Fans Total (Bar Chart) | SLTR</vt:lpstr>
      <vt:lpstr>FB Fans Change (Bar Chart) | SLTR</vt:lpstr>
      <vt:lpstr>FB Reach (Bar Chart) | SLTR</vt:lpstr>
      <vt:lpstr>FB Total Interactions (Bar Chart) | SLTR</vt:lpstr>
      <vt:lpstr>FB Organic Vs Paid Reach (Bar Chart) | SLTR</vt:lpstr>
      <vt:lpstr>FB Post Reach (Bar Chart) | SLTR</vt:lpstr>
      <vt:lpstr>FB Own Posts Table with views | SLTR - 1 of 14</vt:lpstr>
      <vt:lpstr>FB Own Posts Table with views | SLTR - 2 of 14</vt:lpstr>
      <vt:lpstr>FB Own Posts Table with views | SLTR - 3 of 14</vt:lpstr>
      <vt:lpstr>FB Own Posts Table with views | SLTR - 4 of 14</vt:lpstr>
      <vt:lpstr>FB Own Posts Table with views | SLTR - 5 of 14</vt:lpstr>
      <vt:lpstr>FB Own Posts Table with views | SLTR - 6 of 14</vt:lpstr>
      <vt:lpstr>FB Own Posts Table with views | SLTR - 7 of 14</vt:lpstr>
      <vt:lpstr>FB Own Posts Table with views | SLTR - 8 of 14</vt:lpstr>
      <vt:lpstr>FB Own Posts Table with views | SLTR - 9 of 14</vt:lpstr>
      <vt:lpstr>FB Own Posts Table with views | SLTR - 10 of 14</vt:lpstr>
      <vt:lpstr>FB Own Posts Table with views | SLTR - 11 of 14</vt:lpstr>
      <vt:lpstr>FB Own Posts Table with views | SLTR - 12 of 14</vt:lpstr>
      <vt:lpstr>FB Own Posts Table with views | SLTR - 13 of 14</vt:lpstr>
      <vt:lpstr>FB Own Posts Table with views | SLTR - 14 of 14</vt:lpstr>
      <vt:lpstr>IG Followers Total (Bar Chart) | SLTR</vt:lpstr>
      <vt:lpstr>IG Followers Change (Bar Chart) | SLTR</vt:lpstr>
      <vt:lpstr>Reach  | SLTR</vt:lpstr>
      <vt:lpstr>IG Total Interactions (Bar Chart) | shangrilamauritius</vt:lpstr>
      <vt:lpstr>Instagram Posts Table | SLTR - 1 of 3</vt:lpstr>
      <vt:lpstr>Instagram Posts Table | SLTR - 2 of 3</vt:lpstr>
      <vt:lpstr>Instagram Posts Table | SLTR - 3 of 3</vt:lpstr>
      <vt:lpstr>TW Followers Total (Bar Chart) | SLTR</vt:lpstr>
      <vt:lpstr>TW Followers Change (Bar Chart) | SLTR</vt:lpstr>
      <vt:lpstr>TW Total Interactions (Bar Chart) | Shangri-La Mauritius</vt:lpstr>
      <vt:lpstr>Facebook Fans Total | SLTR</vt:lpstr>
      <vt:lpstr>Facebook Fans Total | SLTR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SLTR</dc:title>
  <dc:creator>Administrator</dc:creator>
  <cp:lastModifiedBy>Administrator</cp:lastModifiedBy>
  <cp:revision>1</cp:revision>
  <dcterms:created xsi:type="dcterms:W3CDTF">2018-05-03T10:02:12Z</dcterms:created>
  <dcterms:modified xsi:type="dcterms:W3CDTF">2018-05-03T10:03:20Z</dcterms:modified>
</cp:coreProperties>
</file>