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43101</c:v>
                </c:pt>
                <c:pt idx="1">
                  <c:v>43102</c:v>
                </c:pt>
                <c:pt idx="2">
                  <c:v>43103</c:v>
                </c:pt>
              </c:numCache>
            </c:numRef>
          </c:cat>
          <c:val>
            <c:numRef>
              <c:f>Sheet1!$B$2:$B$4</c:f>
              <c:numCache>
                <c:formatCode>General</c:formatCode>
                <c:ptCount val="3"/>
                <c:pt idx="0">
                  <c:v>46831</c:v>
                </c:pt>
                <c:pt idx="1">
                  <c:v>48792</c:v>
                </c:pt>
                <c:pt idx="2">
                  <c:v>50661</c:v>
                </c:pt>
              </c:numCache>
            </c:numRef>
          </c:val>
          <c:extLst>
            <c:ext xmlns:c16="http://schemas.microsoft.com/office/drawing/2014/chart" uri="{C3380CC4-5D6E-409C-BE32-E72D297353CC}">
              <c16:uniqueId val="{00000000-D642-42B0-9779-2018049ACAE3}"/>
            </c:ext>
          </c:extLst>
        </c:ser>
        <c:dLbls>
          <c:showLegendKey val="0"/>
          <c:showVal val="0"/>
          <c:showCatName val="0"/>
          <c:showSerName val="0"/>
          <c:showPercent val="0"/>
          <c:showBubbleSize val="0"/>
        </c:dLbls>
        <c:gapWidth val="182"/>
        <c:axId val="251626520"/>
        <c:axId val="251626848"/>
      </c:barChart>
      <c:dateAx>
        <c:axId val="2516265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626848"/>
        <c:crosses val="autoZero"/>
        <c:auto val="1"/>
        <c:lblOffset val="100"/>
        <c:baseTimeUnit val="days"/>
      </c:dateAx>
      <c:valAx>
        <c:axId val="2516268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62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43101</c:v>
                </c:pt>
                <c:pt idx="1">
                  <c:v>43102</c:v>
                </c:pt>
                <c:pt idx="2">
                  <c:v>43103</c:v>
                </c:pt>
              </c:numCache>
            </c:numRef>
          </c:cat>
          <c:val>
            <c:numRef>
              <c:f>Sheet1!$B$2:$B$4</c:f>
              <c:numCache>
                <c:formatCode>General</c:formatCode>
                <c:ptCount val="3"/>
                <c:pt idx="0">
                  <c:v>2489</c:v>
                </c:pt>
                <c:pt idx="1">
                  <c:v>1943</c:v>
                </c:pt>
                <c:pt idx="2">
                  <c:v>1812</c:v>
                </c:pt>
              </c:numCache>
            </c:numRef>
          </c:val>
          <c:extLst>
            <c:ext xmlns:c16="http://schemas.microsoft.com/office/drawing/2014/chart" uri="{C3380CC4-5D6E-409C-BE32-E72D297353CC}">
              <c16:uniqueId val="{00000000-315C-4760-980E-5CC633B8693D}"/>
            </c:ext>
          </c:extLst>
        </c:ser>
        <c:dLbls>
          <c:showLegendKey val="0"/>
          <c:showVal val="0"/>
          <c:showCatName val="0"/>
          <c:showSerName val="0"/>
          <c:showPercent val="0"/>
          <c:showBubbleSize val="0"/>
        </c:dLbls>
        <c:gapWidth val="182"/>
        <c:axId val="254468120"/>
        <c:axId val="254467136"/>
      </c:barChart>
      <c:dateAx>
        <c:axId val="2544681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467136"/>
        <c:crosses val="autoZero"/>
        <c:auto val="1"/>
        <c:lblOffset val="100"/>
        <c:baseTimeUnit val="days"/>
      </c:dateAx>
      <c:valAx>
        <c:axId val="2544671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46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43101</c:v>
                </c:pt>
                <c:pt idx="1">
                  <c:v>43102</c:v>
                </c:pt>
                <c:pt idx="2">
                  <c:v>43103</c:v>
                </c:pt>
              </c:numCache>
            </c:numRef>
          </c:cat>
          <c:val>
            <c:numRef>
              <c:f>Sheet1!$B$2:$B$4</c:f>
              <c:numCache>
                <c:formatCode>General</c:formatCode>
                <c:ptCount val="3"/>
                <c:pt idx="0">
                  <c:v>527096</c:v>
                </c:pt>
                <c:pt idx="1">
                  <c:v>474517</c:v>
                </c:pt>
                <c:pt idx="2">
                  <c:v>554834</c:v>
                </c:pt>
              </c:numCache>
            </c:numRef>
          </c:val>
          <c:extLst>
            <c:ext xmlns:c16="http://schemas.microsoft.com/office/drawing/2014/chart" uri="{C3380CC4-5D6E-409C-BE32-E72D297353CC}">
              <c16:uniqueId val="{00000000-757E-45A8-9098-56596CFB3496}"/>
            </c:ext>
          </c:extLst>
        </c:ser>
        <c:dLbls>
          <c:showLegendKey val="0"/>
          <c:showVal val="0"/>
          <c:showCatName val="0"/>
          <c:showSerName val="0"/>
          <c:showPercent val="0"/>
          <c:showBubbleSize val="0"/>
        </c:dLbls>
        <c:gapWidth val="182"/>
        <c:axId val="322611464"/>
        <c:axId val="322614416"/>
      </c:barChart>
      <c:dateAx>
        <c:axId val="32261146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614416"/>
        <c:crosses val="autoZero"/>
        <c:auto val="1"/>
        <c:lblOffset val="100"/>
        <c:baseTimeUnit val="days"/>
      </c:dateAx>
      <c:valAx>
        <c:axId val="3226144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61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43101</c:v>
                </c:pt>
                <c:pt idx="1">
                  <c:v>43102</c:v>
                </c:pt>
                <c:pt idx="2">
                  <c:v>43103</c:v>
                </c:pt>
              </c:numCache>
            </c:numRef>
          </c:cat>
          <c:val>
            <c:numRef>
              <c:f>Sheet1!$B$2:$B$4</c:f>
              <c:numCache>
                <c:formatCode>General</c:formatCode>
                <c:ptCount val="3"/>
                <c:pt idx="0">
                  <c:v>35498</c:v>
                </c:pt>
                <c:pt idx="1">
                  <c:v>110742</c:v>
                </c:pt>
                <c:pt idx="2">
                  <c:v>121333</c:v>
                </c:pt>
              </c:numCache>
            </c:numRef>
          </c:val>
          <c:extLst>
            <c:ext xmlns:c16="http://schemas.microsoft.com/office/drawing/2014/chart" uri="{C3380CC4-5D6E-409C-BE32-E72D297353CC}">
              <c16:uniqueId val="{00000000-212E-41FE-B791-C436319E2AA3}"/>
            </c:ext>
          </c:extLst>
        </c:ser>
        <c:dLbls>
          <c:showLegendKey val="0"/>
          <c:showVal val="0"/>
          <c:showCatName val="0"/>
          <c:showSerName val="0"/>
          <c:showPercent val="0"/>
          <c:showBubbleSize val="0"/>
        </c:dLbls>
        <c:gapWidth val="182"/>
        <c:axId val="322610480"/>
        <c:axId val="322610808"/>
      </c:barChart>
      <c:dateAx>
        <c:axId val="3226104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610808"/>
        <c:crosses val="autoZero"/>
        <c:auto val="1"/>
        <c:lblOffset val="100"/>
        <c:baseTimeUnit val="days"/>
      </c:dateAx>
      <c:valAx>
        <c:axId val="3226108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61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Organic</c:v>
                </c:pt>
              </c:strCache>
            </c:strRef>
          </c:tx>
          <c:spPr>
            <a:solidFill>
              <a:schemeClr val="accent1"/>
            </a:solidFill>
            <a:ln>
              <a:noFill/>
            </a:ln>
            <a:effectLst/>
          </c:spPr>
          <c:invertIfNegative val="0"/>
          <c:cat>
            <c:numRef>
              <c:f>Sheet1!$A$2:$A$4</c:f>
              <c:numCache>
                <c:formatCode>m/d/yyyy</c:formatCode>
                <c:ptCount val="3"/>
                <c:pt idx="0">
                  <c:v>43101</c:v>
                </c:pt>
                <c:pt idx="1">
                  <c:v>43102</c:v>
                </c:pt>
                <c:pt idx="2">
                  <c:v>43103</c:v>
                </c:pt>
              </c:numCache>
            </c:numRef>
          </c:cat>
          <c:val>
            <c:numRef>
              <c:f>Sheet1!$B$2:$B$4</c:f>
              <c:numCache>
                <c:formatCode>General</c:formatCode>
                <c:ptCount val="3"/>
                <c:pt idx="0">
                  <c:v>21909</c:v>
                </c:pt>
                <c:pt idx="1">
                  <c:v>19343</c:v>
                </c:pt>
                <c:pt idx="2">
                  <c:v>17509</c:v>
                </c:pt>
              </c:numCache>
            </c:numRef>
          </c:val>
          <c:extLst>
            <c:ext xmlns:c16="http://schemas.microsoft.com/office/drawing/2014/chart" uri="{C3380CC4-5D6E-409C-BE32-E72D297353CC}">
              <c16:uniqueId val="{00000000-F193-4E93-9290-9D5828CDBD82}"/>
            </c:ext>
          </c:extLst>
        </c:ser>
        <c:ser>
          <c:idx val="1"/>
          <c:order val="1"/>
          <c:tx>
            <c:strRef>
              <c:f>Sheet1!$C$1</c:f>
              <c:strCache>
                <c:ptCount val="1"/>
                <c:pt idx="0">
                  <c:v>Paid</c:v>
                </c:pt>
              </c:strCache>
            </c:strRef>
          </c:tx>
          <c:spPr>
            <a:solidFill>
              <a:schemeClr val="accent2"/>
            </a:solidFill>
            <a:ln>
              <a:noFill/>
            </a:ln>
            <a:effectLst/>
          </c:spPr>
          <c:invertIfNegative val="0"/>
          <c:cat>
            <c:numRef>
              <c:f>Sheet1!$A$2:$A$4</c:f>
              <c:numCache>
                <c:formatCode>m/d/yyyy</c:formatCode>
                <c:ptCount val="3"/>
                <c:pt idx="0">
                  <c:v>43101</c:v>
                </c:pt>
                <c:pt idx="1">
                  <c:v>43102</c:v>
                </c:pt>
                <c:pt idx="2">
                  <c:v>43103</c:v>
                </c:pt>
              </c:numCache>
            </c:numRef>
          </c:cat>
          <c:val>
            <c:numRef>
              <c:f>Sheet1!$C$2:$C$4</c:f>
              <c:numCache>
                <c:formatCode>General</c:formatCode>
                <c:ptCount val="3"/>
                <c:pt idx="0">
                  <c:v>242306</c:v>
                </c:pt>
                <c:pt idx="1">
                  <c:v>269562</c:v>
                </c:pt>
                <c:pt idx="2">
                  <c:v>421411</c:v>
                </c:pt>
              </c:numCache>
            </c:numRef>
          </c:val>
          <c:extLst>
            <c:ext xmlns:c16="http://schemas.microsoft.com/office/drawing/2014/chart" uri="{C3380CC4-5D6E-409C-BE32-E72D297353CC}">
              <c16:uniqueId val="{00000001-F193-4E93-9290-9D5828CDBD82}"/>
            </c:ext>
          </c:extLst>
        </c:ser>
        <c:dLbls>
          <c:showLegendKey val="0"/>
          <c:showVal val="0"/>
          <c:showCatName val="0"/>
          <c:showSerName val="0"/>
          <c:showPercent val="0"/>
          <c:showBubbleSize val="0"/>
        </c:dLbls>
        <c:gapWidth val="182"/>
        <c:axId val="323947240"/>
        <c:axId val="323945928"/>
      </c:barChart>
      <c:dateAx>
        <c:axId val="3239472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45928"/>
        <c:crosses val="autoZero"/>
        <c:auto val="1"/>
        <c:lblOffset val="100"/>
        <c:baseTimeUnit val="days"/>
      </c:dateAx>
      <c:valAx>
        <c:axId val="3239459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4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43101</c:v>
                </c:pt>
                <c:pt idx="1">
                  <c:v>43102</c:v>
                </c:pt>
                <c:pt idx="2">
                  <c:v>43103</c:v>
                </c:pt>
              </c:numCache>
            </c:numRef>
          </c:cat>
          <c:val>
            <c:numRef>
              <c:f>Sheet1!$B$2:$B$4</c:f>
              <c:numCache>
                <c:formatCode>General</c:formatCode>
                <c:ptCount val="3"/>
                <c:pt idx="0">
                  <c:v>266743</c:v>
                </c:pt>
                <c:pt idx="1">
                  <c:v>309482</c:v>
                </c:pt>
                <c:pt idx="2">
                  <c:v>464955</c:v>
                </c:pt>
              </c:numCache>
            </c:numRef>
          </c:val>
          <c:extLst>
            <c:ext xmlns:c16="http://schemas.microsoft.com/office/drawing/2014/chart" uri="{C3380CC4-5D6E-409C-BE32-E72D297353CC}">
              <c16:uniqueId val="{00000000-15CE-4F73-9CB7-95C36B33CF2A}"/>
            </c:ext>
          </c:extLst>
        </c:ser>
        <c:dLbls>
          <c:showLegendKey val="0"/>
          <c:showVal val="0"/>
          <c:showCatName val="0"/>
          <c:showSerName val="0"/>
          <c:showPercent val="0"/>
          <c:showBubbleSize val="0"/>
        </c:dLbls>
        <c:gapWidth val="182"/>
        <c:axId val="324035400"/>
        <c:axId val="324040648"/>
      </c:barChart>
      <c:dateAx>
        <c:axId val="32403540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040648"/>
        <c:crosses val="autoZero"/>
        <c:auto val="1"/>
        <c:lblOffset val="100"/>
        <c:baseTimeUnit val="days"/>
      </c:dateAx>
      <c:valAx>
        <c:axId val="3240406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03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(Shangri-La Hotel, Mauritius)</c:v>
                </c:pt>
              </c:strCache>
            </c:strRef>
          </c:tx>
          <c:spPr>
            <a:solidFill>
              <a:schemeClr val="accent1"/>
            </a:solidFill>
            <a:ln>
              <a:noFill/>
            </a:ln>
            <a:effectLst/>
          </c:spPr>
          <c:invertIfNegative val="0"/>
          <c:cat>
            <c:numRef>
              <c:f>Sheet1!$A$2:$A$4</c:f>
              <c:numCache>
                <c:formatCode>m/d/yyyy</c:formatCode>
                <c:ptCount val="3"/>
                <c:pt idx="0">
                  <c:v>43101</c:v>
                </c:pt>
                <c:pt idx="1">
                  <c:v>43102</c:v>
                </c:pt>
                <c:pt idx="2">
                  <c:v>43103</c:v>
                </c:pt>
              </c:numCache>
            </c:numRef>
          </c:cat>
          <c:val>
            <c:numRef>
              <c:f>Sheet1!$B$2:$B$4</c:f>
              <c:numCache>
                <c:formatCode>General</c:formatCode>
                <c:ptCount val="3"/>
                <c:pt idx="0">
                  <c:v>45124</c:v>
                </c:pt>
                <c:pt idx="1">
                  <c:v>45697</c:v>
                </c:pt>
                <c:pt idx="2">
                  <c:v>46370</c:v>
                </c:pt>
              </c:numCache>
            </c:numRef>
          </c:val>
          <c:extLst>
            <c:ext xmlns:c16="http://schemas.microsoft.com/office/drawing/2014/chart" uri="{C3380CC4-5D6E-409C-BE32-E72D297353CC}">
              <c16:uniqueId val="{00000000-B2C5-4032-94F4-347702818843}"/>
            </c:ext>
          </c:extLst>
        </c:ser>
        <c:dLbls>
          <c:showLegendKey val="0"/>
          <c:showVal val="0"/>
          <c:showCatName val="0"/>
          <c:showSerName val="0"/>
          <c:showPercent val="0"/>
          <c:showBubbleSize val="0"/>
        </c:dLbls>
        <c:gapWidth val="182"/>
        <c:axId val="413965408"/>
        <c:axId val="413964752"/>
      </c:barChart>
      <c:dateAx>
        <c:axId val="41396540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964752"/>
        <c:crosses val="autoZero"/>
        <c:auto val="1"/>
        <c:lblOffset val="100"/>
        <c:baseTimeUnit val="days"/>
      </c:dateAx>
      <c:valAx>
        <c:axId val="4139647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96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(Shangri-La Hotel, Mauritius)</c:v>
                </c:pt>
              </c:strCache>
            </c:strRef>
          </c:tx>
          <c:spPr>
            <a:solidFill>
              <a:schemeClr val="accent1"/>
            </a:solidFill>
            <a:ln>
              <a:noFill/>
            </a:ln>
            <a:effectLst/>
          </c:spPr>
          <c:invertIfNegative val="0"/>
          <c:cat>
            <c:numRef>
              <c:f>Sheet1!$A$2:$A$4</c:f>
              <c:numCache>
                <c:formatCode>m/d/yyyy</c:formatCode>
                <c:ptCount val="3"/>
                <c:pt idx="0">
                  <c:v>43101</c:v>
                </c:pt>
                <c:pt idx="1">
                  <c:v>43102</c:v>
                </c:pt>
                <c:pt idx="2">
                  <c:v>43103</c:v>
                </c:pt>
              </c:numCache>
            </c:numRef>
          </c:cat>
          <c:val>
            <c:numRef>
              <c:f>Sheet1!$B$2:$B$4</c:f>
              <c:numCache>
                <c:formatCode>General</c:formatCode>
                <c:ptCount val="3"/>
                <c:pt idx="0">
                  <c:v>571</c:v>
                </c:pt>
                <c:pt idx="1">
                  <c:v>573</c:v>
                </c:pt>
                <c:pt idx="2">
                  <c:v>673</c:v>
                </c:pt>
              </c:numCache>
            </c:numRef>
          </c:val>
          <c:extLst>
            <c:ext xmlns:c16="http://schemas.microsoft.com/office/drawing/2014/chart" uri="{C3380CC4-5D6E-409C-BE32-E72D297353CC}">
              <c16:uniqueId val="{00000000-41BC-4774-A4A9-C9C3DEBF2573}"/>
            </c:ext>
          </c:extLst>
        </c:ser>
        <c:dLbls>
          <c:showLegendKey val="0"/>
          <c:showVal val="0"/>
          <c:showCatName val="0"/>
          <c:showSerName val="0"/>
          <c:showPercent val="0"/>
          <c:showBubbleSize val="0"/>
        </c:dLbls>
        <c:gapWidth val="182"/>
        <c:axId val="413963440"/>
        <c:axId val="413956224"/>
      </c:barChart>
      <c:dateAx>
        <c:axId val="4139634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956224"/>
        <c:crosses val="autoZero"/>
        <c:auto val="1"/>
        <c:lblOffset val="100"/>
        <c:baseTimeUnit val="days"/>
      </c:dateAx>
      <c:valAx>
        <c:axId val="4139562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96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(Shangri-La Hotel, Mauritius)</c:v>
                </c:pt>
              </c:strCache>
            </c:strRef>
          </c:tx>
          <c:spPr>
            <a:solidFill>
              <a:schemeClr val="accent1"/>
            </a:solidFill>
            <a:ln>
              <a:noFill/>
            </a:ln>
            <a:effectLst/>
          </c:spPr>
          <c:invertIfNegative val="0"/>
          <c:cat>
            <c:strRef>
              <c:f>Sheet1!$A$2:$A$4</c:f>
              <c:strCache>
                <c:ptCount val="3"/>
                <c:pt idx="0">
                  <c:v>31/12/2017</c:v>
                </c:pt>
                <c:pt idx="1">
                  <c:v>31/01/2018</c:v>
                </c:pt>
                <c:pt idx="2">
                  <c:v>28/02/2018</c:v>
                </c:pt>
              </c:strCache>
            </c:strRef>
          </c:cat>
          <c:val>
            <c:numRef>
              <c:f>Sheet1!$B$2:$B$4</c:f>
              <c:numCache>
                <c:formatCode>General</c:formatCode>
                <c:ptCount val="3"/>
                <c:pt idx="0">
                  <c:v>48883</c:v>
                </c:pt>
                <c:pt idx="1">
                  <c:v>43004</c:v>
                </c:pt>
                <c:pt idx="2">
                  <c:v>38841</c:v>
                </c:pt>
              </c:numCache>
            </c:numRef>
          </c:val>
          <c:extLst>
            <c:ext xmlns:c16="http://schemas.microsoft.com/office/drawing/2014/chart" uri="{C3380CC4-5D6E-409C-BE32-E72D297353CC}">
              <c16:uniqueId val="{00000000-A219-4A4E-9E74-2E0A4B09158A}"/>
            </c:ext>
          </c:extLst>
        </c:ser>
        <c:dLbls>
          <c:showLegendKey val="0"/>
          <c:showVal val="0"/>
          <c:showCatName val="0"/>
          <c:showSerName val="0"/>
          <c:showPercent val="0"/>
          <c:showBubbleSize val="0"/>
        </c:dLbls>
        <c:gapWidth val="182"/>
        <c:axId val="413975576"/>
        <c:axId val="413969344"/>
      </c:barChart>
      <c:catAx>
        <c:axId val="4139755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969344"/>
        <c:crosses val="autoZero"/>
        <c:auto val="1"/>
        <c:lblAlgn val="ctr"/>
        <c:lblOffset val="100"/>
        <c:noMultiLvlLbl val="0"/>
      </c:catAx>
      <c:valAx>
        <c:axId val="4139693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97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43101</c:v>
                </c:pt>
                <c:pt idx="1">
                  <c:v>43102</c:v>
                </c:pt>
                <c:pt idx="2">
                  <c:v>43103</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DE8C-4CAF-A02E-73300CD3B004}"/>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43101</c:v>
                </c:pt>
                <c:pt idx="1">
                  <c:v>43102</c:v>
                </c:pt>
                <c:pt idx="2">
                  <c:v>43103</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DE8C-4CAF-A02E-73300CD3B004}"/>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43101</c:v>
                </c:pt>
                <c:pt idx="1">
                  <c:v>43102</c:v>
                </c:pt>
                <c:pt idx="2">
                  <c:v>43103</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DE8C-4CAF-A02E-73300CD3B004}"/>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43101</c:v>
                </c:pt>
                <c:pt idx="1">
                  <c:v>43102</c:v>
                </c:pt>
                <c:pt idx="2">
                  <c:v>43103</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DE8C-4CAF-A02E-73300CD3B004}"/>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43101</c:v>
                </c:pt>
                <c:pt idx="1">
                  <c:v>43102</c:v>
                </c:pt>
                <c:pt idx="2">
                  <c:v>43103</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DE8C-4CAF-A02E-73300CD3B004}"/>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43101</c:v>
                </c:pt>
                <c:pt idx="1">
                  <c:v>43102</c:v>
                </c:pt>
                <c:pt idx="2">
                  <c:v>43103</c:v>
                </c:pt>
              </c:numCache>
            </c:numRef>
          </c:cat>
          <c:val>
            <c:numRef>
              <c:f>Sheet1!$G$2:$G$4</c:f>
              <c:numCache>
                <c:formatCode>General</c:formatCode>
                <c:ptCount val="3"/>
                <c:pt idx="0">
                  <c:v>33872</c:v>
                </c:pt>
                <c:pt idx="1">
                  <c:v>28335</c:v>
                </c:pt>
                <c:pt idx="2">
                  <c:v>32097</c:v>
                </c:pt>
              </c:numCache>
            </c:numRef>
          </c:val>
          <c:extLst>
            <c:ext xmlns:c16="http://schemas.microsoft.com/office/drawing/2014/chart" uri="{C3380CC4-5D6E-409C-BE32-E72D297353CC}">
              <c16:uniqueId val="{00000005-DE8C-4CAF-A02E-73300CD3B004}"/>
            </c:ext>
          </c:extLst>
        </c:ser>
        <c:dLbls>
          <c:showLegendKey val="0"/>
          <c:showVal val="0"/>
          <c:showCatName val="0"/>
          <c:showSerName val="0"/>
          <c:showPercent val="0"/>
          <c:showBubbleSize val="0"/>
        </c:dLbls>
        <c:gapWidth val="182"/>
        <c:axId val="413967048"/>
        <c:axId val="413967376"/>
      </c:barChart>
      <c:dateAx>
        <c:axId val="41396704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967376"/>
        <c:crosses val="autoZero"/>
        <c:auto val="1"/>
        <c:lblOffset val="100"/>
        <c:baseTimeUnit val="days"/>
      </c:dateAx>
      <c:valAx>
        <c:axId val="4139673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96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43101</c:v>
                </c:pt>
                <c:pt idx="1">
                  <c:v>43102</c:v>
                </c:pt>
                <c:pt idx="2">
                  <c:v>43103</c:v>
                </c:pt>
              </c:numCache>
            </c:numRef>
          </c:cat>
          <c:val>
            <c:numRef>
              <c:f>Sheet1!$B$2:$B$4</c:f>
              <c:numCache>
                <c:formatCode>General</c:formatCode>
                <c:ptCount val="3"/>
                <c:pt idx="0">
                  <c:v>2494</c:v>
                </c:pt>
                <c:pt idx="1">
                  <c:v>2509</c:v>
                </c:pt>
                <c:pt idx="2">
                  <c:v>2544</c:v>
                </c:pt>
              </c:numCache>
            </c:numRef>
          </c:val>
          <c:extLst>
            <c:ext xmlns:c16="http://schemas.microsoft.com/office/drawing/2014/chart" uri="{C3380CC4-5D6E-409C-BE32-E72D297353CC}">
              <c16:uniqueId val="{00000000-904B-4A6D-AC4B-629BDCDDA6CC}"/>
            </c:ext>
          </c:extLst>
        </c:ser>
        <c:dLbls>
          <c:showLegendKey val="0"/>
          <c:showVal val="0"/>
          <c:showCatName val="0"/>
          <c:showSerName val="0"/>
          <c:showPercent val="0"/>
          <c:showBubbleSize val="0"/>
        </c:dLbls>
        <c:gapWidth val="182"/>
        <c:axId val="444361368"/>
        <c:axId val="444364976"/>
      </c:barChart>
      <c:dateAx>
        <c:axId val="44436136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364976"/>
        <c:crosses val="autoZero"/>
        <c:auto val="1"/>
        <c:lblOffset val="100"/>
        <c:baseTimeUnit val="days"/>
      </c:dateAx>
      <c:valAx>
        <c:axId val="4443649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361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43101</c:v>
                </c:pt>
                <c:pt idx="1">
                  <c:v>43102</c:v>
                </c:pt>
                <c:pt idx="2">
                  <c:v>43103</c:v>
                </c:pt>
              </c:numCache>
            </c:numRef>
          </c:cat>
          <c:val>
            <c:numRef>
              <c:f>Sheet1!$B$2:$B$4</c:f>
              <c:numCache>
                <c:formatCode>General</c:formatCode>
                <c:ptCount val="3"/>
                <c:pt idx="0">
                  <c:v>44</c:v>
                </c:pt>
                <c:pt idx="1">
                  <c:v>15</c:v>
                </c:pt>
                <c:pt idx="2">
                  <c:v>35</c:v>
                </c:pt>
              </c:numCache>
            </c:numRef>
          </c:val>
          <c:extLst>
            <c:ext xmlns:c16="http://schemas.microsoft.com/office/drawing/2014/chart" uri="{C3380CC4-5D6E-409C-BE32-E72D297353CC}">
              <c16:uniqueId val="{00000000-957E-4A56-B790-38B1F141BAE0}"/>
            </c:ext>
          </c:extLst>
        </c:ser>
        <c:dLbls>
          <c:showLegendKey val="0"/>
          <c:showVal val="0"/>
          <c:showCatName val="0"/>
          <c:showSerName val="0"/>
          <c:showPercent val="0"/>
          <c:showBubbleSize val="0"/>
        </c:dLbls>
        <c:gapWidth val="182"/>
        <c:axId val="444365304"/>
        <c:axId val="444365632"/>
      </c:barChart>
      <c:dateAx>
        <c:axId val="4443653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365632"/>
        <c:crosses val="autoZero"/>
        <c:auto val="1"/>
        <c:lblOffset val="100"/>
        <c:baseTimeUnit val="days"/>
      </c:dateAx>
      <c:valAx>
        <c:axId val="4443656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36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43101</c:v>
                </c:pt>
                <c:pt idx="1">
                  <c:v>43102</c:v>
                </c:pt>
                <c:pt idx="2">
                  <c:v>43103</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DB3E-4C23-BC05-C4637E35AD90}"/>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43101</c:v>
                </c:pt>
                <c:pt idx="1">
                  <c:v>43102</c:v>
                </c:pt>
                <c:pt idx="2">
                  <c:v>43103</c:v>
                </c:pt>
              </c:numCache>
            </c:numRef>
          </c:cat>
          <c:val>
            <c:numRef>
              <c:f>Sheet1!$C$2:$C$4</c:f>
              <c:numCache>
                <c:formatCode>General</c:formatCode>
                <c:ptCount val="3"/>
                <c:pt idx="0">
                  <c:v>244</c:v>
                </c:pt>
                <c:pt idx="1">
                  <c:v>205</c:v>
                </c:pt>
                <c:pt idx="2">
                  <c:v>224</c:v>
                </c:pt>
              </c:numCache>
            </c:numRef>
          </c:val>
          <c:extLst>
            <c:ext xmlns:c16="http://schemas.microsoft.com/office/drawing/2014/chart" uri="{C3380CC4-5D6E-409C-BE32-E72D297353CC}">
              <c16:uniqueId val="{00000001-DB3E-4C23-BC05-C4637E35AD90}"/>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43101</c:v>
                </c:pt>
                <c:pt idx="1">
                  <c:v>43102</c:v>
                </c:pt>
                <c:pt idx="2">
                  <c:v>43103</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DB3E-4C23-BC05-C4637E35AD90}"/>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43101</c:v>
                </c:pt>
                <c:pt idx="1">
                  <c:v>43102</c:v>
                </c:pt>
                <c:pt idx="2">
                  <c:v>43103</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DB3E-4C23-BC05-C4637E35AD90}"/>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43101</c:v>
                </c:pt>
                <c:pt idx="1">
                  <c:v>43102</c:v>
                </c:pt>
                <c:pt idx="2">
                  <c:v>43103</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DB3E-4C23-BC05-C4637E35AD90}"/>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43101</c:v>
                </c:pt>
                <c:pt idx="1">
                  <c:v>43102</c:v>
                </c:pt>
                <c:pt idx="2">
                  <c:v>43103</c:v>
                </c:pt>
              </c:numCache>
            </c:num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DB3E-4C23-BC05-C4637E35AD90}"/>
            </c:ext>
          </c:extLst>
        </c:ser>
        <c:dLbls>
          <c:showLegendKey val="0"/>
          <c:showVal val="0"/>
          <c:showCatName val="0"/>
          <c:showSerName val="0"/>
          <c:showPercent val="0"/>
          <c:showBubbleSize val="0"/>
        </c:dLbls>
        <c:gapWidth val="182"/>
        <c:axId val="444371864"/>
        <c:axId val="444374488"/>
      </c:barChart>
      <c:dateAx>
        <c:axId val="44437186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374488"/>
        <c:crosses val="autoZero"/>
        <c:auto val="1"/>
        <c:lblOffset val="100"/>
        <c:baseTimeUnit val="days"/>
      </c:dateAx>
      <c:valAx>
        <c:axId val="4443744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37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73BA2-B052-4E9C-9F45-292C35F7F339}"/>
              </a:ext>
            </a:extLst>
          </p:cNvPr>
          <p:cNvSpPr>
            <a:spLocks noGrp="1"/>
          </p:cNvSpPr>
          <p:nvPr>
            <p:ph type="ctrTitle"/>
          </p:nvPr>
        </p:nvSpPr>
        <p:spPr/>
        <p:txBody>
          <a:bodyPr/>
          <a:lstStyle/>
          <a:p>
            <a:r>
              <a:rPr lang="en-US"/>
              <a:t>SLTR</a:t>
            </a:r>
          </a:p>
        </p:txBody>
      </p:sp>
      <p:sp>
        <p:nvSpPr>
          <p:cNvPr id="3" name="Subtitle 2">
            <a:extLst>
              <a:ext uri="{FF2B5EF4-FFF2-40B4-BE49-F238E27FC236}">
                <a16:creationId xmlns:a16="http://schemas.microsoft.com/office/drawing/2014/main" id="{881B5401-23E2-4403-8650-96303653F538}"/>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3832266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AE838-6A3E-4195-AB72-295EE03B8A63}"/>
              </a:ext>
            </a:extLst>
          </p:cNvPr>
          <p:cNvSpPr>
            <a:spLocks noGrp="1"/>
          </p:cNvSpPr>
          <p:nvPr>
            <p:ph type="title"/>
          </p:nvPr>
        </p:nvSpPr>
        <p:spPr/>
        <p:txBody>
          <a:bodyPr/>
          <a:lstStyle/>
          <a:p>
            <a:r>
              <a:rPr lang="en-US"/>
              <a:t>FB Insights Fans Total (Bar Chart)</a:t>
            </a:r>
          </a:p>
        </p:txBody>
      </p:sp>
      <p:graphicFrame>
        <p:nvGraphicFramePr>
          <p:cNvPr id="6" name="Chart Placeholder 5">
            <a:extLst>
              <a:ext uri="{FF2B5EF4-FFF2-40B4-BE49-F238E27FC236}">
                <a16:creationId xmlns:a16="http://schemas.microsoft.com/office/drawing/2014/main" id="{6F796537-A3A1-4F9F-8106-BC61F3DCEB0C}"/>
              </a:ext>
            </a:extLst>
          </p:cNvPr>
          <p:cNvGraphicFramePr>
            <a:graphicFrameLocks noGrp="1"/>
          </p:cNvGraphicFramePr>
          <p:nvPr>
            <p:ph type="chart" sz="quarter" idx="13"/>
            <p:extLst>
              <p:ext uri="{D42A27DB-BD31-4B8C-83A1-F6EECF244321}">
                <p14:modId xmlns:p14="http://schemas.microsoft.com/office/powerpoint/2010/main" val="1514385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38E5FF-2681-4D81-911D-7A1C74E944B1}"/>
              </a:ext>
            </a:extLst>
          </p:cNvPr>
          <p:cNvSpPr>
            <a:spLocks noGrp="1"/>
          </p:cNvSpPr>
          <p:nvPr>
            <p:ph type="body" sz="quarter" idx="14"/>
          </p:nvPr>
        </p:nvSpPr>
        <p:spPr/>
        <p:txBody>
          <a:bodyPr/>
          <a:lstStyle/>
          <a:p>
            <a:r>
              <a:rPr lang="en-US"/>
              <a:t>01/01/2018 - 31/03/2018</a:t>
            </a:r>
          </a:p>
        </p:txBody>
      </p:sp>
      <p:sp>
        <p:nvSpPr>
          <p:cNvPr id="5" name="Footer Placeholder 4">
            <a:extLst>
              <a:ext uri="{FF2B5EF4-FFF2-40B4-BE49-F238E27FC236}">
                <a16:creationId xmlns:a16="http://schemas.microsoft.com/office/drawing/2014/main" id="{1F6A8ED2-CB03-4BB6-AFAA-FAFF2707BC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5651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502D2-8584-485D-84C7-58C0FF7FB0D2}"/>
              </a:ext>
            </a:extLst>
          </p:cNvPr>
          <p:cNvSpPr>
            <a:spLocks noGrp="1"/>
          </p:cNvSpPr>
          <p:nvPr>
            <p:ph type="title"/>
          </p:nvPr>
        </p:nvSpPr>
        <p:spPr/>
        <p:txBody>
          <a:bodyPr/>
          <a:lstStyle/>
          <a:p>
            <a:r>
              <a:rPr lang="en-US"/>
              <a:t>FB Fans Change (Bar Chart)</a:t>
            </a:r>
          </a:p>
        </p:txBody>
      </p:sp>
      <p:graphicFrame>
        <p:nvGraphicFramePr>
          <p:cNvPr id="6" name="Chart Placeholder 5">
            <a:extLst>
              <a:ext uri="{FF2B5EF4-FFF2-40B4-BE49-F238E27FC236}">
                <a16:creationId xmlns:a16="http://schemas.microsoft.com/office/drawing/2014/main" id="{726037CA-689A-4077-9CFC-B11D38FE881A}"/>
              </a:ext>
            </a:extLst>
          </p:cNvPr>
          <p:cNvGraphicFramePr>
            <a:graphicFrameLocks noGrp="1"/>
          </p:cNvGraphicFramePr>
          <p:nvPr>
            <p:ph type="chart" sz="quarter" idx="13"/>
            <p:extLst>
              <p:ext uri="{D42A27DB-BD31-4B8C-83A1-F6EECF244321}">
                <p14:modId xmlns:p14="http://schemas.microsoft.com/office/powerpoint/2010/main" val="3800013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AECA2E-2FB5-4967-88B1-A1AEDB1DFBA8}"/>
              </a:ext>
            </a:extLst>
          </p:cNvPr>
          <p:cNvSpPr>
            <a:spLocks noGrp="1"/>
          </p:cNvSpPr>
          <p:nvPr>
            <p:ph type="body" sz="quarter" idx="14"/>
          </p:nvPr>
        </p:nvSpPr>
        <p:spPr/>
        <p:txBody>
          <a:bodyPr/>
          <a:lstStyle/>
          <a:p>
            <a:r>
              <a:rPr lang="en-US"/>
              <a:t>01/01/2018 - 31/03/2018</a:t>
            </a:r>
          </a:p>
        </p:txBody>
      </p:sp>
      <p:sp>
        <p:nvSpPr>
          <p:cNvPr id="5" name="Footer Placeholder 4">
            <a:extLst>
              <a:ext uri="{FF2B5EF4-FFF2-40B4-BE49-F238E27FC236}">
                <a16:creationId xmlns:a16="http://schemas.microsoft.com/office/drawing/2014/main" id="{A519ACFB-6E91-4106-B467-62355FC5DC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5671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2787E-D36D-48F7-8955-EAB9CF3DBEC5}"/>
              </a:ext>
            </a:extLst>
          </p:cNvPr>
          <p:cNvSpPr>
            <a:spLocks noGrp="1"/>
          </p:cNvSpPr>
          <p:nvPr>
            <p:ph type="title"/>
          </p:nvPr>
        </p:nvSpPr>
        <p:spPr/>
        <p:txBody>
          <a:bodyPr/>
          <a:lstStyle/>
          <a:p>
            <a:r>
              <a:rPr lang="en-US"/>
              <a:t>FB Reach (Bar Chart)</a:t>
            </a:r>
          </a:p>
        </p:txBody>
      </p:sp>
      <p:graphicFrame>
        <p:nvGraphicFramePr>
          <p:cNvPr id="6" name="Chart Placeholder 5">
            <a:extLst>
              <a:ext uri="{FF2B5EF4-FFF2-40B4-BE49-F238E27FC236}">
                <a16:creationId xmlns:a16="http://schemas.microsoft.com/office/drawing/2014/main" id="{C8BB47BD-23CD-43BF-9D85-626A30105F3F}"/>
              </a:ext>
            </a:extLst>
          </p:cNvPr>
          <p:cNvGraphicFramePr>
            <a:graphicFrameLocks noGrp="1"/>
          </p:cNvGraphicFramePr>
          <p:nvPr>
            <p:ph type="chart" sz="quarter" idx="13"/>
            <p:extLst>
              <p:ext uri="{D42A27DB-BD31-4B8C-83A1-F6EECF244321}">
                <p14:modId xmlns:p14="http://schemas.microsoft.com/office/powerpoint/2010/main" val="857613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A3AE57-3791-4C3E-978C-814533778F6D}"/>
              </a:ext>
            </a:extLst>
          </p:cNvPr>
          <p:cNvSpPr>
            <a:spLocks noGrp="1"/>
          </p:cNvSpPr>
          <p:nvPr>
            <p:ph type="body" sz="quarter" idx="14"/>
          </p:nvPr>
        </p:nvSpPr>
        <p:spPr/>
        <p:txBody>
          <a:bodyPr/>
          <a:lstStyle/>
          <a:p>
            <a:r>
              <a:rPr lang="en-US"/>
              <a:t>01/01/2018 - 31/03/2018</a:t>
            </a:r>
          </a:p>
        </p:txBody>
      </p:sp>
      <p:sp>
        <p:nvSpPr>
          <p:cNvPr id="5" name="Footer Placeholder 4">
            <a:extLst>
              <a:ext uri="{FF2B5EF4-FFF2-40B4-BE49-F238E27FC236}">
                <a16:creationId xmlns:a16="http://schemas.microsoft.com/office/drawing/2014/main" id="{DB92B058-9ECA-424D-B14C-0B3153D454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5317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C1C4D-F57C-4647-906A-2D96CCB88CB5}"/>
              </a:ext>
            </a:extLst>
          </p:cNvPr>
          <p:cNvSpPr>
            <a:spLocks noGrp="1"/>
          </p:cNvSpPr>
          <p:nvPr>
            <p:ph type="title"/>
          </p:nvPr>
        </p:nvSpPr>
        <p:spPr/>
        <p:txBody>
          <a:bodyPr/>
          <a:lstStyle/>
          <a:p>
            <a:r>
              <a:rPr lang="en-US"/>
              <a:t>FB Total Interactions (Bar Chart)</a:t>
            </a:r>
          </a:p>
        </p:txBody>
      </p:sp>
      <p:graphicFrame>
        <p:nvGraphicFramePr>
          <p:cNvPr id="6" name="Chart Placeholder 5">
            <a:extLst>
              <a:ext uri="{FF2B5EF4-FFF2-40B4-BE49-F238E27FC236}">
                <a16:creationId xmlns:a16="http://schemas.microsoft.com/office/drawing/2014/main" id="{A689E034-E3DE-4EEB-896B-4EB7FEDB0962}"/>
              </a:ext>
            </a:extLst>
          </p:cNvPr>
          <p:cNvGraphicFramePr>
            <a:graphicFrameLocks noGrp="1"/>
          </p:cNvGraphicFramePr>
          <p:nvPr>
            <p:ph type="chart" sz="quarter" idx="13"/>
            <p:extLst>
              <p:ext uri="{D42A27DB-BD31-4B8C-83A1-F6EECF244321}">
                <p14:modId xmlns:p14="http://schemas.microsoft.com/office/powerpoint/2010/main" val="2664769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563A6D-5459-4500-B76A-96D3CC5D18D3}"/>
              </a:ext>
            </a:extLst>
          </p:cNvPr>
          <p:cNvSpPr>
            <a:spLocks noGrp="1"/>
          </p:cNvSpPr>
          <p:nvPr>
            <p:ph type="body" sz="quarter" idx="14"/>
          </p:nvPr>
        </p:nvSpPr>
        <p:spPr/>
        <p:txBody>
          <a:bodyPr/>
          <a:lstStyle/>
          <a:p>
            <a:r>
              <a:rPr lang="en-US"/>
              <a:t>01/01/2018 - 31/03/2018</a:t>
            </a:r>
          </a:p>
        </p:txBody>
      </p:sp>
      <p:sp>
        <p:nvSpPr>
          <p:cNvPr id="5" name="Footer Placeholder 4">
            <a:extLst>
              <a:ext uri="{FF2B5EF4-FFF2-40B4-BE49-F238E27FC236}">
                <a16:creationId xmlns:a16="http://schemas.microsoft.com/office/drawing/2014/main" id="{9920A566-2F81-463E-8B6A-5AA8944184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7657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6EAA8-A2D1-4C50-9864-AF9FE19085EF}"/>
              </a:ext>
            </a:extLst>
          </p:cNvPr>
          <p:cNvSpPr>
            <a:spLocks noGrp="1"/>
          </p:cNvSpPr>
          <p:nvPr>
            <p:ph type="title"/>
          </p:nvPr>
        </p:nvSpPr>
        <p:spPr/>
        <p:txBody>
          <a:bodyPr/>
          <a:lstStyle/>
          <a:p>
            <a:r>
              <a:rPr lang="en-US"/>
              <a:t>FB Organic Vs Paid Reach (Bar Chart)</a:t>
            </a:r>
          </a:p>
        </p:txBody>
      </p:sp>
      <p:graphicFrame>
        <p:nvGraphicFramePr>
          <p:cNvPr id="6" name="Chart Placeholder 5">
            <a:extLst>
              <a:ext uri="{FF2B5EF4-FFF2-40B4-BE49-F238E27FC236}">
                <a16:creationId xmlns:a16="http://schemas.microsoft.com/office/drawing/2014/main" id="{820F00E1-1A5D-4FBF-B29D-2305670684F2}"/>
              </a:ext>
            </a:extLst>
          </p:cNvPr>
          <p:cNvGraphicFramePr>
            <a:graphicFrameLocks noGrp="1"/>
          </p:cNvGraphicFramePr>
          <p:nvPr>
            <p:ph type="chart" sz="quarter" idx="13"/>
            <p:extLst>
              <p:ext uri="{D42A27DB-BD31-4B8C-83A1-F6EECF244321}">
                <p14:modId xmlns:p14="http://schemas.microsoft.com/office/powerpoint/2010/main" val="3523051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EEEFF6-AC33-48CE-9165-18D98F9CEAD5}"/>
              </a:ext>
            </a:extLst>
          </p:cNvPr>
          <p:cNvSpPr>
            <a:spLocks noGrp="1"/>
          </p:cNvSpPr>
          <p:nvPr>
            <p:ph type="body" sz="quarter" idx="14"/>
          </p:nvPr>
        </p:nvSpPr>
        <p:spPr/>
        <p:txBody>
          <a:bodyPr/>
          <a:lstStyle/>
          <a:p>
            <a:r>
              <a:rPr lang="en-US"/>
              <a:t>01/01/2018 - 31/03/2018</a:t>
            </a:r>
          </a:p>
        </p:txBody>
      </p:sp>
      <p:sp>
        <p:nvSpPr>
          <p:cNvPr id="5" name="Footer Placeholder 4">
            <a:extLst>
              <a:ext uri="{FF2B5EF4-FFF2-40B4-BE49-F238E27FC236}">
                <a16:creationId xmlns:a16="http://schemas.microsoft.com/office/drawing/2014/main" id="{78D9C715-9262-47A3-9891-A1F8CD4CC3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640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FC151-B919-487F-8A17-780D87AB7EF9}"/>
              </a:ext>
            </a:extLst>
          </p:cNvPr>
          <p:cNvSpPr>
            <a:spLocks noGrp="1"/>
          </p:cNvSpPr>
          <p:nvPr>
            <p:ph type="title"/>
          </p:nvPr>
        </p:nvSpPr>
        <p:spPr/>
        <p:txBody>
          <a:bodyPr/>
          <a:lstStyle/>
          <a:p>
            <a:r>
              <a:rPr lang="en-US"/>
              <a:t>FB Post Reach (Bar Chart)</a:t>
            </a:r>
          </a:p>
        </p:txBody>
      </p:sp>
      <p:graphicFrame>
        <p:nvGraphicFramePr>
          <p:cNvPr id="6" name="Chart Placeholder 5">
            <a:extLst>
              <a:ext uri="{FF2B5EF4-FFF2-40B4-BE49-F238E27FC236}">
                <a16:creationId xmlns:a16="http://schemas.microsoft.com/office/drawing/2014/main" id="{0161FC6D-742D-4A52-AEBB-3042DC115655}"/>
              </a:ext>
            </a:extLst>
          </p:cNvPr>
          <p:cNvGraphicFramePr>
            <a:graphicFrameLocks noGrp="1"/>
          </p:cNvGraphicFramePr>
          <p:nvPr>
            <p:ph type="chart" sz="quarter" idx="13"/>
            <p:extLst>
              <p:ext uri="{D42A27DB-BD31-4B8C-83A1-F6EECF244321}">
                <p14:modId xmlns:p14="http://schemas.microsoft.com/office/powerpoint/2010/main" val="1833555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4B1EDF-45F9-41EB-A7AC-078161E3D7D9}"/>
              </a:ext>
            </a:extLst>
          </p:cNvPr>
          <p:cNvSpPr>
            <a:spLocks noGrp="1"/>
          </p:cNvSpPr>
          <p:nvPr>
            <p:ph type="body" sz="quarter" idx="14"/>
          </p:nvPr>
        </p:nvSpPr>
        <p:spPr/>
        <p:txBody>
          <a:bodyPr/>
          <a:lstStyle/>
          <a:p>
            <a:r>
              <a:rPr lang="en-US"/>
              <a:t>01/01/2018 - 31/03/2018</a:t>
            </a:r>
          </a:p>
        </p:txBody>
      </p:sp>
      <p:sp>
        <p:nvSpPr>
          <p:cNvPr id="5" name="Footer Placeholder 4">
            <a:extLst>
              <a:ext uri="{FF2B5EF4-FFF2-40B4-BE49-F238E27FC236}">
                <a16:creationId xmlns:a16="http://schemas.microsoft.com/office/drawing/2014/main" id="{798A2262-D5A9-4DA8-98BF-5F17113C64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3803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5DDC7-A311-422B-84AB-C52E1ABE5ECC}"/>
              </a:ext>
            </a:extLst>
          </p:cNvPr>
          <p:cNvSpPr>
            <a:spLocks noGrp="1"/>
          </p:cNvSpPr>
          <p:nvPr>
            <p:ph type="title"/>
          </p:nvPr>
        </p:nvSpPr>
        <p:spPr/>
        <p:txBody>
          <a:bodyPr/>
          <a:lstStyle/>
          <a:p>
            <a:r>
              <a:rPr lang="en-US"/>
              <a:t>FB Own Posts Table with views - 1 of 16</a:t>
            </a:r>
          </a:p>
        </p:txBody>
      </p:sp>
      <p:graphicFrame>
        <p:nvGraphicFramePr>
          <p:cNvPr id="5" name="Table Placeholder 4">
            <a:extLst>
              <a:ext uri="{FF2B5EF4-FFF2-40B4-BE49-F238E27FC236}">
                <a16:creationId xmlns:a16="http://schemas.microsoft.com/office/drawing/2014/main" id="{1017C83A-3AA6-4E76-AC82-79C64AB9049E}"/>
              </a:ext>
            </a:extLst>
          </p:cNvPr>
          <p:cNvGraphicFramePr>
            <a:graphicFrameLocks noGrp="1"/>
          </p:cNvGraphicFramePr>
          <p:nvPr>
            <p:ph type="tbl" sz="quarter" idx="13"/>
            <p:extLst>
              <p:ext uri="{D42A27DB-BD31-4B8C-83A1-F6EECF244321}">
                <p14:modId xmlns:p14="http://schemas.microsoft.com/office/powerpoint/2010/main" val="881830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49682503"/>
                    </a:ext>
                  </a:extLst>
                </a:gridCol>
                <a:gridCol w="576072">
                  <a:extLst>
                    <a:ext uri="{9D8B030D-6E8A-4147-A177-3AD203B41FA5}">
                      <a16:colId xmlns:a16="http://schemas.microsoft.com/office/drawing/2014/main" val="426352209"/>
                    </a:ext>
                  </a:extLst>
                </a:gridCol>
                <a:gridCol w="576072">
                  <a:extLst>
                    <a:ext uri="{9D8B030D-6E8A-4147-A177-3AD203B41FA5}">
                      <a16:colId xmlns:a16="http://schemas.microsoft.com/office/drawing/2014/main" val="2310375128"/>
                    </a:ext>
                  </a:extLst>
                </a:gridCol>
                <a:gridCol w="576072">
                  <a:extLst>
                    <a:ext uri="{9D8B030D-6E8A-4147-A177-3AD203B41FA5}">
                      <a16:colId xmlns:a16="http://schemas.microsoft.com/office/drawing/2014/main" val="800309835"/>
                    </a:ext>
                  </a:extLst>
                </a:gridCol>
                <a:gridCol w="576072">
                  <a:extLst>
                    <a:ext uri="{9D8B030D-6E8A-4147-A177-3AD203B41FA5}">
                      <a16:colId xmlns:a16="http://schemas.microsoft.com/office/drawing/2014/main" val="510004683"/>
                    </a:ext>
                  </a:extLst>
                </a:gridCol>
                <a:gridCol w="576072">
                  <a:extLst>
                    <a:ext uri="{9D8B030D-6E8A-4147-A177-3AD203B41FA5}">
                      <a16:colId xmlns:a16="http://schemas.microsoft.com/office/drawing/2014/main" val="2676713122"/>
                    </a:ext>
                  </a:extLst>
                </a:gridCol>
                <a:gridCol w="576072">
                  <a:extLst>
                    <a:ext uri="{9D8B030D-6E8A-4147-A177-3AD203B41FA5}">
                      <a16:colId xmlns:a16="http://schemas.microsoft.com/office/drawing/2014/main" val="1687274566"/>
                    </a:ext>
                  </a:extLst>
                </a:gridCol>
                <a:gridCol w="576072">
                  <a:extLst>
                    <a:ext uri="{9D8B030D-6E8A-4147-A177-3AD203B41FA5}">
                      <a16:colId xmlns:a16="http://schemas.microsoft.com/office/drawing/2014/main" val="584429710"/>
                    </a:ext>
                  </a:extLst>
                </a:gridCol>
                <a:gridCol w="576072">
                  <a:extLst>
                    <a:ext uri="{9D8B030D-6E8A-4147-A177-3AD203B41FA5}">
                      <a16:colId xmlns:a16="http://schemas.microsoft.com/office/drawing/2014/main" val="1450788124"/>
                    </a:ext>
                  </a:extLst>
                </a:gridCol>
                <a:gridCol w="576072">
                  <a:extLst>
                    <a:ext uri="{9D8B030D-6E8A-4147-A177-3AD203B41FA5}">
                      <a16:colId xmlns:a16="http://schemas.microsoft.com/office/drawing/2014/main" val="163456887"/>
                    </a:ext>
                  </a:extLst>
                </a:gridCol>
                <a:gridCol w="576072">
                  <a:extLst>
                    <a:ext uri="{9D8B030D-6E8A-4147-A177-3AD203B41FA5}">
                      <a16:colId xmlns:a16="http://schemas.microsoft.com/office/drawing/2014/main" val="281811007"/>
                    </a:ext>
                  </a:extLst>
                </a:gridCol>
                <a:gridCol w="658368">
                  <a:extLst>
                    <a:ext uri="{9D8B030D-6E8A-4147-A177-3AD203B41FA5}">
                      <a16:colId xmlns:a16="http://schemas.microsoft.com/office/drawing/2014/main" val="328126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1679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- 2018-03-21 12:05:14</a:t>
                      </a:r>
                      <a:r>
                        <a:rPr kumimoji="0" lang="en-US" sz="1000" b="0" i="0" u="none" strike="noStrike" kern="1200" cap="none" spc="0" normalizeH="0" baseline="0" noProof="0">
                          <a:ln>
                            <a:noFill/>
                          </a:ln>
                          <a:solidFill>
                            <a:prstClr val="black"/>
                          </a:solidFill>
                          <a:effectLst/>
                          <a:uLnTx/>
                          <a:uFillTx/>
                          <a:latin typeface="+mn-lt"/>
                          <a:ea typeface="+mn-ea"/>
                          <a:cs typeface="+mn-cs"/>
                        </a:rPr>
                        <a:t>
Brunch, Bubbles &amp; Beats is getting a chocolate injection this month, as we celebrate Easter! 
And YOU could WIN brunch for two people on April 1st! 
Simply post a 🍫 below and tell us who your brunch buddy is!  
Or to book: 52591441 / 5255 3892 / 4027400 or email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5257466"/>
                  </a:ext>
                </a:extLst>
              </a:tr>
            </a:tbl>
          </a:graphicData>
        </a:graphic>
      </p:graphicFrame>
      <p:sp>
        <p:nvSpPr>
          <p:cNvPr id="4" name="Text Placeholder 3">
            <a:extLst>
              <a:ext uri="{FF2B5EF4-FFF2-40B4-BE49-F238E27FC236}">
                <a16:creationId xmlns:a16="http://schemas.microsoft.com/office/drawing/2014/main" id="{1C2A1DA2-6E3F-4037-8D1C-A0FAD439187E}"/>
              </a:ext>
            </a:extLst>
          </p:cNvPr>
          <p:cNvSpPr>
            <a:spLocks noGrp="1"/>
          </p:cNvSpPr>
          <p:nvPr>
            <p:ph type="body" sz="quarter" idx="14"/>
          </p:nvPr>
        </p:nvSpPr>
        <p:spPr/>
        <p:txBody>
          <a:bodyPr/>
          <a:lstStyle/>
          <a:p>
            <a:r>
              <a:rPr lang="en-US"/>
              <a:t>01/03/2018 - 31/03/2018</a:t>
            </a:r>
          </a:p>
        </p:txBody>
      </p:sp>
    </p:spTree>
    <p:extLst>
      <p:ext uri="{BB962C8B-B14F-4D97-AF65-F5344CB8AC3E}">
        <p14:creationId xmlns:p14="http://schemas.microsoft.com/office/powerpoint/2010/main" val="2158345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30D37-2388-4F12-9FED-048E6565E082}"/>
              </a:ext>
            </a:extLst>
          </p:cNvPr>
          <p:cNvSpPr>
            <a:spLocks noGrp="1"/>
          </p:cNvSpPr>
          <p:nvPr>
            <p:ph type="title"/>
          </p:nvPr>
        </p:nvSpPr>
        <p:spPr/>
        <p:txBody>
          <a:bodyPr/>
          <a:lstStyle/>
          <a:p>
            <a:r>
              <a:rPr lang="en-US"/>
              <a:t>FB Own Posts Table with views - 2 of 16</a:t>
            </a:r>
          </a:p>
        </p:txBody>
      </p:sp>
      <p:graphicFrame>
        <p:nvGraphicFramePr>
          <p:cNvPr id="5" name="Table Placeholder 4">
            <a:extLst>
              <a:ext uri="{FF2B5EF4-FFF2-40B4-BE49-F238E27FC236}">
                <a16:creationId xmlns:a16="http://schemas.microsoft.com/office/drawing/2014/main" id="{2B0160BB-5187-4C9C-A80B-FA55AEA3A86E}"/>
              </a:ext>
            </a:extLst>
          </p:cNvPr>
          <p:cNvGraphicFramePr>
            <a:graphicFrameLocks noGrp="1"/>
          </p:cNvGraphicFramePr>
          <p:nvPr>
            <p:ph type="tbl" sz="quarter" idx="13"/>
            <p:extLst>
              <p:ext uri="{D42A27DB-BD31-4B8C-83A1-F6EECF244321}">
                <p14:modId xmlns:p14="http://schemas.microsoft.com/office/powerpoint/2010/main" val="1354278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47215263"/>
                    </a:ext>
                  </a:extLst>
                </a:gridCol>
                <a:gridCol w="576072">
                  <a:extLst>
                    <a:ext uri="{9D8B030D-6E8A-4147-A177-3AD203B41FA5}">
                      <a16:colId xmlns:a16="http://schemas.microsoft.com/office/drawing/2014/main" val="981891606"/>
                    </a:ext>
                  </a:extLst>
                </a:gridCol>
                <a:gridCol w="576072">
                  <a:extLst>
                    <a:ext uri="{9D8B030D-6E8A-4147-A177-3AD203B41FA5}">
                      <a16:colId xmlns:a16="http://schemas.microsoft.com/office/drawing/2014/main" val="1537752379"/>
                    </a:ext>
                  </a:extLst>
                </a:gridCol>
                <a:gridCol w="576072">
                  <a:extLst>
                    <a:ext uri="{9D8B030D-6E8A-4147-A177-3AD203B41FA5}">
                      <a16:colId xmlns:a16="http://schemas.microsoft.com/office/drawing/2014/main" val="2771210649"/>
                    </a:ext>
                  </a:extLst>
                </a:gridCol>
                <a:gridCol w="576072">
                  <a:extLst>
                    <a:ext uri="{9D8B030D-6E8A-4147-A177-3AD203B41FA5}">
                      <a16:colId xmlns:a16="http://schemas.microsoft.com/office/drawing/2014/main" val="2994049929"/>
                    </a:ext>
                  </a:extLst>
                </a:gridCol>
                <a:gridCol w="576072">
                  <a:extLst>
                    <a:ext uri="{9D8B030D-6E8A-4147-A177-3AD203B41FA5}">
                      <a16:colId xmlns:a16="http://schemas.microsoft.com/office/drawing/2014/main" val="3638168350"/>
                    </a:ext>
                  </a:extLst>
                </a:gridCol>
                <a:gridCol w="576072">
                  <a:extLst>
                    <a:ext uri="{9D8B030D-6E8A-4147-A177-3AD203B41FA5}">
                      <a16:colId xmlns:a16="http://schemas.microsoft.com/office/drawing/2014/main" val="2293040994"/>
                    </a:ext>
                  </a:extLst>
                </a:gridCol>
                <a:gridCol w="576072">
                  <a:extLst>
                    <a:ext uri="{9D8B030D-6E8A-4147-A177-3AD203B41FA5}">
                      <a16:colId xmlns:a16="http://schemas.microsoft.com/office/drawing/2014/main" val="1660582428"/>
                    </a:ext>
                  </a:extLst>
                </a:gridCol>
                <a:gridCol w="576072">
                  <a:extLst>
                    <a:ext uri="{9D8B030D-6E8A-4147-A177-3AD203B41FA5}">
                      <a16:colId xmlns:a16="http://schemas.microsoft.com/office/drawing/2014/main" val="3627294852"/>
                    </a:ext>
                  </a:extLst>
                </a:gridCol>
                <a:gridCol w="576072">
                  <a:extLst>
                    <a:ext uri="{9D8B030D-6E8A-4147-A177-3AD203B41FA5}">
                      <a16:colId xmlns:a16="http://schemas.microsoft.com/office/drawing/2014/main" val="3174762560"/>
                    </a:ext>
                  </a:extLst>
                </a:gridCol>
                <a:gridCol w="576072">
                  <a:extLst>
                    <a:ext uri="{9D8B030D-6E8A-4147-A177-3AD203B41FA5}">
                      <a16:colId xmlns:a16="http://schemas.microsoft.com/office/drawing/2014/main" val="2554338572"/>
                    </a:ext>
                  </a:extLst>
                </a:gridCol>
                <a:gridCol w="658368">
                  <a:extLst>
                    <a:ext uri="{9D8B030D-6E8A-4147-A177-3AD203B41FA5}">
                      <a16:colId xmlns:a16="http://schemas.microsoft.com/office/drawing/2014/main" val="1448202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6288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- 2018-03-18 18:40:58</a:t>
                      </a:r>
                      <a:r>
                        <a:rPr kumimoji="0" lang="en-US" sz="1000" b="0" i="0" u="none" strike="noStrike" kern="1200" cap="none" spc="0" normalizeH="0" baseline="0" noProof="0">
                          <a:ln>
                            <a:noFill/>
                          </a:ln>
                          <a:solidFill>
                            <a:prstClr val="black"/>
                          </a:solidFill>
                          <a:effectLst/>
                          <a:uLnTx/>
                          <a:uFillTx/>
                          <a:latin typeface="+mn-lt"/>
                          <a:ea typeface="+mn-ea"/>
                          <a:cs typeface="+mn-cs"/>
                        </a:rPr>
                        <a:t>
✨ WIN dinner for 2 at the amazing The Test Kitchen Mauritius AND a luxury night's stay! ✨
￼
To celebrate this award winning restaurant's arrival on Mauritian sand, simply answer the below question to enter: 
What award did The Test Kitchen win at the Eat Out Mercedes-Benz Restaurant Awards 2017? 
Answer below to enter! 
￼
T&amp;Cs apply: http://bit.ly/2FJ5Tzm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28743568"/>
                  </a:ext>
                </a:extLst>
              </a:tr>
            </a:tbl>
          </a:graphicData>
        </a:graphic>
      </p:graphicFrame>
      <p:sp>
        <p:nvSpPr>
          <p:cNvPr id="4" name="Text Placeholder 3">
            <a:extLst>
              <a:ext uri="{FF2B5EF4-FFF2-40B4-BE49-F238E27FC236}">
                <a16:creationId xmlns:a16="http://schemas.microsoft.com/office/drawing/2014/main" id="{900E2DCB-CACA-45C6-AA59-6183EC8C28EC}"/>
              </a:ext>
            </a:extLst>
          </p:cNvPr>
          <p:cNvSpPr>
            <a:spLocks noGrp="1"/>
          </p:cNvSpPr>
          <p:nvPr>
            <p:ph type="body" sz="quarter" idx="14"/>
          </p:nvPr>
        </p:nvSpPr>
        <p:spPr/>
        <p:txBody>
          <a:bodyPr/>
          <a:lstStyle/>
          <a:p>
            <a:r>
              <a:rPr lang="en-US"/>
              <a:t>01/03/2018 - 31/03/2018</a:t>
            </a:r>
          </a:p>
        </p:txBody>
      </p:sp>
    </p:spTree>
    <p:extLst>
      <p:ext uri="{BB962C8B-B14F-4D97-AF65-F5344CB8AC3E}">
        <p14:creationId xmlns:p14="http://schemas.microsoft.com/office/powerpoint/2010/main" val="3068365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4BBB3-C590-415A-B8BD-1F135537FC5C}"/>
              </a:ext>
            </a:extLst>
          </p:cNvPr>
          <p:cNvSpPr>
            <a:spLocks noGrp="1"/>
          </p:cNvSpPr>
          <p:nvPr>
            <p:ph type="title"/>
          </p:nvPr>
        </p:nvSpPr>
        <p:spPr/>
        <p:txBody>
          <a:bodyPr/>
          <a:lstStyle/>
          <a:p>
            <a:r>
              <a:rPr lang="en-US"/>
              <a:t>FB Own Posts Table with views - 3 of 16</a:t>
            </a:r>
          </a:p>
        </p:txBody>
      </p:sp>
      <p:graphicFrame>
        <p:nvGraphicFramePr>
          <p:cNvPr id="5" name="Table Placeholder 4">
            <a:extLst>
              <a:ext uri="{FF2B5EF4-FFF2-40B4-BE49-F238E27FC236}">
                <a16:creationId xmlns:a16="http://schemas.microsoft.com/office/drawing/2014/main" id="{A124B555-8200-477F-9556-AF6AD13EF975}"/>
              </a:ext>
            </a:extLst>
          </p:cNvPr>
          <p:cNvGraphicFramePr>
            <a:graphicFrameLocks noGrp="1"/>
          </p:cNvGraphicFramePr>
          <p:nvPr>
            <p:ph type="tbl" sz="quarter" idx="13"/>
            <p:extLst>
              <p:ext uri="{D42A27DB-BD31-4B8C-83A1-F6EECF244321}">
                <p14:modId xmlns:p14="http://schemas.microsoft.com/office/powerpoint/2010/main" val="956746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57657294"/>
                    </a:ext>
                  </a:extLst>
                </a:gridCol>
                <a:gridCol w="576072">
                  <a:extLst>
                    <a:ext uri="{9D8B030D-6E8A-4147-A177-3AD203B41FA5}">
                      <a16:colId xmlns:a16="http://schemas.microsoft.com/office/drawing/2014/main" val="1257926690"/>
                    </a:ext>
                  </a:extLst>
                </a:gridCol>
                <a:gridCol w="576072">
                  <a:extLst>
                    <a:ext uri="{9D8B030D-6E8A-4147-A177-3AD203B41FA5}">
                      <a16:colId xmlns:a16="http://schemas.microsoft.com/office/drawing/2014/main" val="1023728728"/>
                    </a:ext>
                  </a:extLst>
                </a:gridCol>
                <a:gridCol w="576072">
                  <a:extLst>
                    <a:ext uri="{9D8B030D-6E8A-4147-A177-3AD203B41FA5}">
                      <a16:colId xmlns:a16="http://schemas.microsoft.com/office/drawing/2014/main" val="2468541525"/>
                    </a:ext>
                  </a:extLst>
                </a:gridCol>
                <a:gridCol w="576072">
                  <a:extLst>
                    <a:ext uri="{9D8B030D-6E8A-4147-A177-3AD203B41FA5}">
                      <a16:colId xmlns:a16="http://schemas.microsoft.com/office/drawing/2014/main" val="2701588030"/>
                    </a:ext>
                  </a:extLst>
                </a:gridCol>
                <a:gridCol w="576072">
                  <a:extLst>
                    <a:ext uri="{9D8B030D-6E8A-4147-A177-3AD203B41FA5}">
                      <a16:colId xmlns:a16="http://schemas.microsoft.com/office/drawing/2014/main" val="3807876930"/>
                    </a:ext>
                  </a:extLst>
                </a:gridCol>
                <a:gridCol w="576072">
                  <a:extLst>
                    <a:ext uri="{9D8B030D-6E8A-4147-A177-3AD203B41FA5}">
                      <a16:colId xmlns:a16="http://schemas.microsoft.com/office/drawing/2014/main" val="3279890690"/>
                    </a:ext>
                  </a:extLst>
                </a:gridCol>
                <a:gridCol w="576072">
                  <a:extLst>
                    <a:ext uri="{9D8B030D-6E8A-4147-A177-3AD203B41FA5}">
                      <a16:colId xmlns:a16="http://schemas.microsoft.com/office/drawing/2014/main" val="2517108556"/>
                    </a:ext>
                  </a:extLst>
                </a:gridCol>
                <a:gridCol w="576072">
                  <a:extLst>
                    <a:ext uri="{9D8B030D-6E8A-4147-A177-3AD203B41FA5}">
                      <a16:colId xmlns:a16="http://schemas.microsoft.com/office/drawing/2014/main" val="1614188164"/>
                    </a:ext>
                  </a:extLst>
                </a:gridCol>
                <a:gridCol w="576072">
                  <a:extLst>
                    <a:ext uri="{9D8B030D-6E8A-4147-A177-3AD203B41FA5}">
                      <a16:colId xmlns:a16="http://schemas.microsoft.com/office/drawing/2014/main" val="3883628797"/>
                    </a:ext>
                  </a:extLst>
                </a:gridCol>
                <a:gridCol w="576072">
                  <a:extLst>
                    <a:ext uri="{9D8B030D-6E8A-4147-A177-3AD203B41FA5}">
                      <a16:colId xmlns:a16="http://schemas.microsoft.com/office/drawing/2014/main" val="1471212624"/>
                    </a:ext>
                  </a:extLst>
                </a:gridCol>
                <a:gridCol w="658368">
                  <a:extLst>
                    <a:ext uri="{9D8B030D-6E8A-4147-A177-3AD203B41FA5}">
                      <a16:colId xmlns:a16="http://schemas.microsoft.com/office/drawing/2014/main" val="361494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782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- 2018-03-03 17:13:24</a:t>
                      </a:r>
                      <a:r>
                        <a:rPr kumimoji="0" lang="en-US" sz="1000" b="0" i="0" u="none" strike="noStrike" kern="1200" cap="none" spc="0" normalizeH="0" baseline="0" noProof="0">
                          <a:ln>
                            <a:noFill/>
                          </a:ln>
                          <a:solidFill>
                            <a:prstClr val="black"/>
                          </a:solidFill>
                          <a:effectLst/>
                          <a:uLnTx/>
                          <a:uFillTx/>
                          <a:latin typeface="+mn-lt"/>
                          <a:ea typeface="+mn-ea"/>
                          <a:cs typeface="+mn-cs"/>
                        </a:rPr>
                        <a:t>
Namaste! 🤸🏾‍♂️
We are loving learning some moves with ARIA Crescendo and her partner Gus! 
Complete wellbeing begins with looking after yourself, and Aria is here until the 9th March with daily yoga sessions to help you do just that! 
Book: 402 7400 &amp; 5941 0987 or email chispa.sltr@shangri-la.com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0063169"/>
                  </a:ext>
                </a:extLst>
              </a:tr>
            </a:tbl>
          </a:graphicData>
        </a:graphic>
      </p:graphicFrame>
      <p:sp>
        <p:nvSpPr>
          <p:cNvPr id="4" name="Text Placeholder 3">
            <a:extLst>
              <a:ext uri="{FF2B5EF4-FFF2-40B4-BE49-F238E27FC236}">
                <a16:creationId xmlns:a16="http://schemas.microsoft.com/office/drawing/2014/main" id="{925D56B6-56CA-4D08-8AF7-EB4DD4CDFDD6}"/>
              </a:ext>
            </a:extLst>
          </p:cNvPr>
          <p:cNvSpPr>
            <a:spLocks noGrp="1"/>
          </p:cNvSpPr>
          <p:nvPr>
            <p:ph type="body" sz="quarter" idx="14"/>
          </p:nvPr>
        </p:nvSpPr>
        <p:spPr/>
        <p:txBody>
          <a:bodyPr/>
          <a:lstStyle/>
          <a:p>
            <a:r>
              <a:rPr lang="en-US"/>
              <a:t>01/03/2018 - 31/03/2018</a:t>
            </a:r>
          </a:p>
        </p:txBody>
      </p:sp>
    </p:spTree>
    <p:extLst>
      <p:ext uri="{BB962C8B-B14F-4D97-AF65-F5344CB8AC3E}">
        <p14:creationId xmlns:p14="http://schemas.microsoft.com/office/powerpoint/2010/main" val="1342707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21413-FF53-4948-AEE5-E6FE179D75D2}"/>
              </a:ext>
            </a:extLst>
          </p:cNvPr>
          <p:cNvSpPr>
            <a:spLocks noGrp="1"/>
          </p:cNvSpPr>
          <p:nvPr>
            <p:ph type="title"/>
          </p:nvPr>
        </p:nvSpPr>
        <p:spPr/>
        <p:txBody>
          <a:bodyPr/>
          <a:lstStyle/>
          <a:p>
            <a:r>
              <a:rPr lang="en-US"/>
              <a:t>FB Own Posts Table with views - 4 of 16</a:t>
            </a:r>
          </a:p>
        </p:txBody>
      </p:sp>
      <p:graphicFrame>
        <p:nvGraphicFramePr>
          <p:cNvPr id="5" name="Table Placeholder 4">
            <a:extLst>
              <a:ext uri="{FF2B5EF4-FFF2-40B4-BE49-F238E27FC236}">
                <a16:creationId xmlns:a16="http://schemas.microsoft.com/office/drawing/2014/main" id="{CA88F301-4598-4DA5-A1AB-35E23E1FDE32}"/>
              </a:ext>
            </a:extLst>
          </p:cNvPr>
          <p:cNvGraphicFramePr>
            <a:graphicFrameLocks noGrp="1"/>
          </p:cNvGraphicFramePr>
          <p:nvPr>
            <p:ph type="tbl" sz="quarter" idx="13"/>
            <p:extLst>
              <p:ext uri="{D42A27DB-BD31-4B8C-83A1-F6EECF244321}">
                <p14:modId xmlns:p14="http://schemas.microsoft.com/office/powerpoint/2010/main" val="4182834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48710056"/>
                    </a:ext>
                  </a:extLst>
                </a:gridCol>
                <a:gridCol w="576072">
                  <a:extLst>
                    <a:ext uri="{9D8B030D-6E8A-4147-A177-3AD203B41FA5}">
                      <a16:colId xmlns:a16="http://schemas.microsoft.com/office/drawing/2014/main" val="53877201"/>
                    </a:ext>
                  </a:extLst>
                </a:gridCol>
                <a:gridCol w="576072">
                  <a:extLst>
                    <a:ext uri="{9D8B030D-6E8A-4147-A177-3AD203B41FA5}">
                      <a16:colId xmlns:a16="http://schemas.microsoft.com/office/drawing/2014/main" val="450415575"/>
                    </a:ext>
                  </a:extLst>
                </a:gridCol>
                <a:gridCol w="576072">
                  <a:extLst>
                    <a:ext uri="{9D8B030D-6E8A-4147-A177-3AD203B41FA5}">
                      <a16:colId xmlns:a16="http://schemas.microsoft.com/office/drawing/2014/main" val="1751184415"/>
                    </a:ext>
                  </a:extLst>
                </a:gridCol>
                <a:gridCol w="576072">
                  <a:extLst>
                    <a:ext uri="{9D8B030D-6E8A-4147-A177-3AD203B41FA5}">
                      <a16:colId xmlns:a16="http://schemas.microsoft.com/office/drawing/2014/main" val="2262572653"/>
                    </a:ext>
                  </a:extLst>
                </a:gridCol>
                <a:gridCol w="576072">
                  <a:extLst>
                    <a:ext uri="{9D8B030D-6E8A-4147-A177-3AD203B41FA5}">
                      <a16:colId xmlns:a16="http://schemas.microsoft.com/office/drawing/2014/main" val="1161599775"/>
                    </a:ext>
                  </a:extLst>
                </a:gridCol>
                <a:gridCol w="576072">
                  <a:extLst>
                    <a:ext uri="{9D8B030D-6E8A-4147-A177-3AD203B41FA5}">
                      <a16:colId xmlns:a16="http://schemas.microsoft.com/office/drawing/2014/main" val="3282270940"/>
                    </a:ext>
                  </a:extLst>
                </a:gridCol>
                <a:gridCol w="576072">
                  <a:extLst>
                    <a:ext uri="{9D8B030D-6E8A-4147-A177-3AD203B41FA5}">
                      <a16:colId xmlns:a16="http://schemas.microsoft.com/office/drawing/2014/main" val="3542467861"/>
                    </a:ext>
                  </a:extLst>
                </a:gridCol>
                <a:gridCol w="576072">
                  <a:extLst>
                    <a:ext uri="{9D8B030D-6E8A-4147-A177-3AD203B41FA5}">
                      <a16:colId xmlns:a16="http://schemas.microsoft.com/office/drawing/2014/main" val="2536738696"/>
                    </a:ext>
                  </a:extLst>
                </a:gridCol>
                <a:gridCol w="576072">
                  <a:extLst>
                    <a:ext uri="{9D8B030D-6E8A-4147-A177-3AD203B41FA5}">
                      <a16:colId xmlns:a16="http://schemas.microsoft.com/office/drawing/2014/main" val="606709336"/>
                    </a:ext>
                  </a:extLst>
                </a:gridCol>
                <a:gridCol w="576072">
                  <a:extLst>
                    <a:ext uri="{9D8B030D-6E8A-4147-A177-3AD203B41FA5}">
                      <a16:colId xmlns:a16="http://schemas.microsoft.com/office/drawing/2014/main" val="4058093528"/>
                    </a:ext>
                  </a:extLst>
                </a:gridCol>
                <a:gridCol w="658368">
                  <a:extLst>
                    <a:ext uri="{9D8B030D-6E8A-4147-A177-3AD203B41FA5}">
                      <a16:colId xmlns:a16="http://schemas.microsoft.com/office/drawing/2014/main" val="3980958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6318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- 2018-03-23 09:11:19</a:t>
                      </a:r>
                      <a:r>
                        <a:rPr kumimoji="0" lang="en-US" sz="1000" b="0" i="0" u="none" strike="noStrike" kern="1200" cap="none" spc="0" normalizeH="0" baseline="0" noProof="0">
                          <a:ln>
                            <a:noFill/>
                          </a:ln>
                          <a:solidFill>
                            <a:prstClr val="black"/>
                          </a:solidFill>
                          <a:effectLst/>
                          <a:uLnTx/>
                          <a:uFillTx/>
                          <a:latin typeface="+mn-lt"/>
                          <a:ea typeface="+mn-ea"/>
                          <a:cs typeface="+mn-cs"/>
                        </a:rPr>
                        <a:t>
Experience the coveted cuisine from The Test Kitchen right here in Mauritius, and stay over in a Deluxe Ocean View Room! Book for between 11th &amp; 22nd April at local rates, starting from Rs. 18,500/night. 
Call 402 7400 or email reservations.sltr@shangri-la.com and quote PLOCALTTK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2340814"/>
                  </a:ext>
                </a:extLst>
              </a:tr>
            </a:tbl>
          </a:graphicData>
        </a:graphic>
      </p:graphicFrame>
      <p:sp>
        <p:nvSpPr>
          <p:cNvPr id="4" name="Text Placeholder 3">
            <a:extLst>
              <a:ext uri="{FF2B5EF4-FFF2-40B4-BE49-F238E27FC236}">
                <a16:creationId xmlns:a16="http://schemas.microsoft.com/office/drawing/2014/main" id="{5B87C10A-7D5E-4844-9EB8-B38F7E6A0753}"/>
              </a:ext>
            </a:extLst>
          </p:cNvPr>
          <p:cNvSpPr>
            <a:spLocks noGrp="1"/>
          </p:cNvSpPr>
          <p:nvPr>
            <p:ph type="body" sz="quarter" idx="14"/>
          </p:nvPr>
        </p:nvSpPr>
        <p:spPr/>
        <p:txBody>
          <a:bodyPr/>
          <a:lstStyle/>
          <a:p>
            <a:r>
              <a:rPr lang="en-US"/>
              <a:t>01/03/2018 - 31/03/2018</a:t>
            </a:r>
          </a:p>
        </p:txBody>
      </p:sp>
    </p:spTree>
    <p:extLst>
      <p:ext uri="{BB962C8B-B14F-4D97-AF65-F5344CB8AC3E}">
        <p14:creationId xmlns:p14="http://schemas.microsoft.com/office/powerpoint/2010/main" val="3564355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37E99-1D7F-4A37-BDED-B0992E2186DF}"/>
              </a:ext>
            </a:extLst>
          </p:cNvPr>
          <p:cNvSpPr>
            <a:spLocks noGrp="1"/>
          </p:cNvSpPr>
          <p:nvPr>
            <p:ph type="title"/>
          </p:nvPr>
        </p:nvSpPr>
        <p:spPr/>
        <p:txBody>
          <a:bodyPr/>
          <a:lstStyle/>
          <a:p>
            <a:r>
              <a:rPr lang="en-US"/>
              <a:t>FB Own Posts Table with views - 5 of 16</a:t>
            </a:r>
          </a:p>
        </p:txBody>
      </p:sp>
      <p:graphicFrame>
        <p:nvGraphicFramePr>
          <p:cNvPr id="5" name="Table Placeholder 4">
            <a:extLst>
              <a:ext uri="{FF2B5EF4-FFF2-40B4-BE49-F238E27FC236}">
                <a16:creationId xmlns:a16="http://schemas.microsoft.com/office/drawing/2014/main" id="{FD92946B-DDD9-45DD-808D-C49EF6A9B250}"/>
              </a:ext>
            </a:extLst>
          </p:cNvPr>
          <p:cNvGraphicFramePr>
            <a:graphicFrameLocks noGrp="1"/>
          </p:cNvGraphicFramePr>
          <p:nvPr>
            <p:ph type="tbl" sz="quarter" idx="13"/>
            <p:extLst>
              <p:ext uri="{D42A27DB-BD31-4B8C-83A1-F6EECF244321}">
                <p14:modId xmlns:p14="http://schemas.microsoft.com/office/powerpoint/2010/main" val="3948090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82925456"/>
                    </a:ext>
                  </a:extLst>
                </a:gridCol>
                <a:gridCol w="576072">
                  <a:extLst>
                    <a:ext uri="{9D8B030D-6E8A-4147-A177-3AD203B41FA5}">
                      <a16:colId xmlns:a16="http://schemas.microsoft.com/office/drawing/2014/main" val="767252243"/>
                    </a:ext>
                  </a:extLst>
                </a:gridCol>
                <a:gridCol w="576072">
                  <a:extLst>
                    <a:ext uri="{9D8B030D-6E8A-4147-A177-3AD203B41FA5}">
                      <a16:colId xmlns:a16="http://schemas.microsoft.com/office/drawing/2014/main" val="3924356858"/>
                    </a:ext>
                  </a:extLst>
                </a:gridCol>
                <a:gridCol w="576072">
                  <a:extLst>
                    <a:ext uri="{9D8B030D-6E8A-4147-A177-3AD203B41FA5}">
                      <a16:colId xmlns:a16="http://schemas.microsoft.com/office/drawing/2014/main" val="1396745018"/>
                    </a:ext>
                  </a:extLst>
                </a:gridCol>
                <a:gridCol w="576072">
                  <a:extLst>
                    <a:ext uri="{9D8B030D-6E8A-4147-A177-3AD203B41FA5}">
                      <a16:colId xmlns:a16="http://schemas.microsoft.com/office/drawing/2014/main" val="179869309"/>
                    </a:ext>
                  </a:extLst>
                </a:gridCol>
                <a:gridCol w="576072">
                  <a:extLst>
                    <a:ext uri="{9D8B030D-6E8A-4147-A177-3AD203B41FA5}">
                      <a16:colId xmlns:a16="http://schemas.microsoft.com/office/drawing/2014/main" val="1247231548"/>
                    </a:ext>
                  </a:extLst>
                </a:gridCol>
                <a:gridCol w="576072">
                  <a:extLst>
                    <a:ext uri="{9D8B030D-6E8A-4147-A177-3AD203B41FA5}">
                      <a16:colId xmlns:a16="http://schemas.microsoft.com/office/drawing/2014/main" val="3041833812"/>
                    </a:ext>
                  </a:extLst>
                </a:gridCol>
                <a:gridCol w="576072">
                  <a:extLst>
                    <a:ext uri="{9D8B030D-6E8A-4147-A177-3AD203B41FA5}">
                      <a16:colId xmlns:a16="http://schemas.microsoft.com/office/drawing/2014/main" val="4139014036"/>
                    </a:ext>
                  </a:extLst>
                </a:gridCol>
                <a:gridCol w="576072">
                  <a:extLst>
                    <a:ext uri="{9D8B030D-6E8A-4147-A177-3AD203B41FA5}">
                      <a16:colId xmlns:a16="http://schemas.microsoft.com/office/drawing/2014/main" val="3898551776"/>
                    </a:ext>
                  </a:extLst>
                </a:gridCol>
                <a:gridCol w="576072">
                  <a:extLst>
                    <a:ext uri="{9D8B030D-6E8A-4147-A177-3AD203B41FA5}">
                      <a16:colId xmlns:a16="http://schemas.microsoft.com/office/drawing/2014/main" val="2949043516"/>
                    </a:ext>
                  </a:extLst>
                </a:gridCol>
                <a:gridCol w="576072">
                  <a:extLst>
                    <a:ext uri="{9D8B030D-6E8A-4147-A177-3AD203B41FA5}">
                      <a16:colId xmlns:a16="http://schemas.microsoft.com/office/drawing/2014/main" val="716392585"/>
                    </a:ext>
                  </a:extLst>
                </a:gridCol>
                <a:gridCol w="658368">
                  <a:extLst>
                    <a:ext uri="{9D8B030D-6E8A-4147-A177-3AD203B41FA5}">
                      <a16:colId xmlns:a16="http://schemas.microsoft.com/office/drawing/2014/main" val="1434445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8793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- 2018-03-05 16:39:21</a:t>
                      </a:r>
                      <a:r>
                        <a:rPr kumimoji="0" lang="en-US" sz="1000" b="0" i="0" u="none" strike="noStrike" kern="1200" cap="none" spc="0" normalizeH="0" baseline="0" noProof="0">
                          <a:ln>
                            <a:noFill/>
                          </a:ln>
                          <a:solidFill>
                            <a:prstClr val="black"/>
                          </a:solidFill>
                          <a:effectLst/>
                          <a:uLnTx/>
                          <a:uFillTx/>
                          <a:latin typeface="+mn-lt"/>
                          <a:ea typeface="+mn-ea"/>
                          <a:cs typeface="+mn-cs"/>
                        </a:rPr>
                        <a:t>
What do you get when you combine the hottest restaurant in Cape Town, their award winning chef, and the most luxurious resort in Mauritius? 
Introducing The Test Kitchen Mauritius, the culinary combo that's revolutionising fine dining on the island. 
World class food, a new stunning setting. 
April 12th - May 26th
For info and booking: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0755652"/>
                  </a:ext>
                </a:extLst>
              </a:tr>
            </a:tbl>
          </a:graphicData>
        </a:graphic>
      </p:graphicFrame>
      <p:sp>
        <p:nvSpPr>
          <p:cNvPr id="4" name="Text Placeholder 3">
            <a:extLst>
              <a:ext uri="{FF2B5EF4-FFF2-40B4-BE49-F238E27FC236}">
                <a16:creationId xmlns:a16="http://schemas.microsoft.com/office/drawing/2014/main" id="{62CEAC81-25EE-4B25-A230-E4570FB215A9}"/>
              </a:ext>
            </a:extLst>
          </p:cNvPr>
          <p:cNvSpPr>
            <a:spLocks noGrp="1"/>
          </p:cNvSpPr>
          <p:nvPr>
            <p:ph type="body" sz="quarter" idx="14"/>
          </p:nvPr>
        </p:nvSpPr>
        <p:spPr/>
        <p:txBody>
          <a:bodyPr/>
          <a:lstStyle/>
          <a:p>
            <a:r>
              <a:rPr lang="en-US"/>
              <a:t>01/03/2018 - 31/03/2018</a:t>
            </a:r>
          </a:p>
        </p:txBody>
      </p:sp>
    </p:spTree>
    <p:extLst>
      <p:ext uri="{BB962C8B-B14F-4D97-AF65-F5344CB8AC3E}">
        <p14:creationId xmlns:p14="http://schemas.microsoft.com/office/powerpoint/2010/main" val="1434062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9A23C-255C-401B-AA1D-3ED792AF1520}"/>
              </a:ext>
            </a:extLst>
          </p:cNvPr>
          <p:cNvSpPr>
            <a:spLocks noGrp="1"/>
          </p:cNvSpPr>
          <p:nvPr>
            <p:ph type="title"/>
          </p:nvPr>
        </p:nvSpPr>
        <p:spPr/>
        <p:txBody>
          <a:bodyPr/>
          <a:lstStyle/>
          <a:p>
            <a:r>
              <a:rPr lang="en-US"/>
              <a:t>FB Own Posts Table with views - 6 of 16</a:t>
            </a:r>
          </a:p>
        </p:txBody>
      </p:sp>
      <p:graphicFrame>
        <p:nvGraphicFramePr>
          <p:cNvPr id="5" name="Table Placeholder 4">
            <a:extLst>
              <a:ext uri="{FF2B5EF4-FFF2-40B4-BE49-F238E27FC236}">
                <a16:creationId xmlns:a16="http://schemas.microsoft.com/office/drawing/2014/main" id="{DA59B7C8-0C29-40F9-9A2A-11DBFF2E1D77}"/>
              </a:ext>
            </a:extLst>
          </p:cNvPr>
          <p:cNvGraphicFramePr>
            <a:graphicFrameLocks noGrp="1"/>
          </p:cNvGraphicFramePr>
          <p:nvPr>
            <p:ph type="tbl" sz="quarter" idx="13"/>
            <p:extLst>
              <p:ext uri="{D42A27DB-BD31-4B8C-83A1-F6EECF244321}">
                <p14:modId xmlns:p14="http://schemas.microsoft.com/office/powerpoint/2010/main" val="1230827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21575915"/>
                    </a:ext>
                  </a:extLst>
                </a:gridCol>
                <a:gridCol w="576072">
                  <a:extLst>
                    <a:ext uri="{9D8B030D-6E8A-4147-A177-3AD203B41FA5}">
                      <a16:colId xmlns:a16="http://schemas.microsoft.com/office/drawing/2014/main" val="2491442707"/>
                    </a:ext>
                  </a:extLst>
                </a:gridCol>
                <a:gridCol w="576072">
                  <a:extLst>
                    <a:ext uri="{9D8B030D-6E8A-4147-A177-3AD203B41FA5}">
                      <a16:colId xmlns:a16="http://schemas.microsoft.com/office/drawing/2014/main" val="3135974966"/>
                    </a:ext>
                  </a:extLst>
                </a:gridCol>
                <a:gridCol w="576072">
                  <a:extLst>
                    <a:ext uri="{9D8B030D-6E8A-4147-A177-3AD203B41FA5}">
                      <a16:colId xmlns:a16="http://schemas.microsoft.com/office/drawing/2014/main" val="3855511925"/>
                    </a:ext>
                  </a:extLst>
                </a:gridCol>
                <a:gridCol w="576072">
                  <a:extLst>
                    <a:ext uri="{9D8B030D-6E8A-4147-A177-3AD203B41FA5}">
                      <a16:colId xmlns:a16="http://schemas.microsoft.com/office/drawing/2014/main" val="2226680535"/>
                    </a:ext>
                  </a:extLst>
                </a:gridCol>
                <a:gridCol w="576072">
                  <a:extLst>
                    <a:ext uri="{9D8B030D-6E8A-4147-A177-3AD203B41FA5}">
                      <a16:colId xmlns:a16="http://schemas.microsoft.com/office/drawing/2014/main" val="593974899"/>
                    </a:ext>
                  </a:extLst>
                </a:gridCol>
                <a:gridCol w="576072">
                  <a:extLst>
                    <a:ext uri="{9D8B030D-6E8A-4147-A177-3AD203B41FA5}">
                      <a16:colId xmlns:a16="http://schemas.microsoft.com/office/drawing/2014/main" val="4030825294"/>
                    </a:ext>
                  </a:extLst>
                </a:gridCol>
                <a:gridCol w="576072">
                  <a:extLst>
                    <a:ext uri="{9D8B030D-6E8A-4147-A177-3AD203B41FA5}">
                      <a16:colId xmlns:a16="http://schemas.microsoft.com/office/drawing/2014/main" val="2438538515"/>
                    </a:ext>
                  </a:extLst>
                </a:gridCol>
                <a:gridCol w="576072">
                  <a:extLst>
                    <a:ext uri="{9D8B030D-6E8A-4147-A177-3AD203B41FA5}">
                      <a16:colId xmlns:a16="http://schemas.microsoft.com/office/drawing/2014/main" val="2094639936"/>
                    </a:ext>
                  </a:extLst>
                </a:gridCol>
                <a:gridCol w="576072">
                  <a:extLst>
                    <a:ext uri="{9D8B030D-6E8A-4147-A177-3AD203B41FA5}">
                      <a16:colId xmlns:a16="http://schemas.microsoft.com/office/drawing/2014/main" val="3853873755"/>
                    </a:ext>
                  </a:extLst>
                </a:gridCol>
                <a:gridCol w="576072">
                  <a:extLst>
                    <a:ext uri="{9D8B030D-6E8A-4147-A177-3AD203B41FA5}">
                      <a16:colId xmlns:a16="http://schemas.microsoft.com/office/drawing/2014/main" val="2375264678"/>
                    </a:ext>
                  </a:extLst>
                </a:gridCol>
                <a:gridCol w="658368">
                  <a:extLst>
                    <a:ext uri="{9D8B030D-6E8A-4147-A177-3AD203B41FA5}">
                      <a16:colId xmlns:a16="http://schemas.microsoft.com/office/drawing/2014/main" val="3053388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7108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- 2018-03-07 13:56:28</a:t>
                      </a:r>
                      <a:r>
                        <a:rPr kumimoji="0" lang="en-US" sz="1000" b="0" i="0" u="none" strike="noStrike" kern="1200" cap="none" spc="0" normalizeH="0" baseline="0" noProof="0">
                          <a:ln>
                            <a:noFill/>
                          </a:ln>
                          <a:solidFill>
                            <a:prstClr val="black"/>
                          </a:solidFill>
                          <a:effectLst/>
                          <a:uLnTx/>
                          <a:uFillTx/>
                          <a:latin typeface="+mn-lt"/>
                          <a:ea typeface="+mn-ea"/>
                          <a:cs typeface="+mn-cs"/>
                        </a:rPr>
                        <a:t>
Fine dining so special, you'd consider a FLIGHT just to have a bite... ✈️
Famed Cape Town restaurant The Test Kitchen and their award-winning chef Luke Dale Roberts are coming to Mauritius! 
From April 12 - May 26, 'skip' the waiting list, and taste the innovative cuisine that earned them #22 Best Restaurant in the World (2016), right here in Mauritius.
Info and booking: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15799437"/>
                  </a:ext>
                </a:extLst>
              </a:tr>
            </a:tbl>
          </a:graphicData>
        </a:graphic>
      </p:graphicFrame>
      <p:sp>
        <p:nvSpPr>
          <p:cNvPr id="4" name="Text Placeholder 3">
            <a:extLst>
              <a:ext uri="{FF2B5EF4-FFF2-40B4-BE49-F238E27FC236}">
                <a16:creationId xmlns:a16="http://schemas.microsoft.com/office/drawing/2014/main" id="{780B2D5F-97AF-43AD-99A1-BC48FBB1091C}"/>
              </a:ext>
            </a:extLst>
          </p:cNvPr>
          <p:cNvSpPr>
            <a:spLocks noGrp="1"/>
          </p:cNvSpPr>
          <p:nvPr>
            <p:ph type="body" sz="quarter" idx="14"/>
          </p:nvPr>
        </p:nvSpPr>
        <p:spPr/>
        <p:txBody>
          <a:bodyPr/>
          <a:lstStyle/>
          <a:p>
            <a:r>
              <a:rPr lang="en-US"/>
              <a:t>01/03/2018 - 31/03/2018</a:t>
            </a:r>
          </a:p>
        </p:txBody>
      </p:sp>
    </p:spTree>
    <p:extLst>
      <p:ext uri="{BB962C8B-B14F-4D97-AF65-F5344CB8AC3E}">
        <p14:creationId xmlns:p14="http://schemas.microsoft.com/office/powerpoint/2010/main" val="3433190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39E52-50E6-4D96-8D27-E5D85DFACDFE}"/>
              </a:ext>
            </a:extLst>
          </p:cNvPr>
          <p:cNvSpPr>
            <a:spLocks noGrp="1"/>
          </p:cNvSpPr>
          <p:nvPr>
            <p:ph type="title"/>
          </p:nvPr>
        </p:nvSpPr>
        <p:spPr/>
        <p:txBody>
          <a:bodyPr/>
          <a:lstStyle/>
          <a:p>
            <a:r>
              <a:rPr lang="en-US"/>
              <a:t>FB Own Posts Table with views - 7 of 16</a:t>
            </a:r>
          </a:p>
        </p:txBody>
      </p:sp>
      <p:graphicFrame>
        <p:nvGraphicFramePr>
          <p:cNvPr id="5" name="Table Placeholder 4">
            <a:extLst>
              <a:ext uri="{FF2B5EF4-FFF2-40B4-BE49-F238E27FC236}">
                <a16:creationId xmlns:a16="http://schemas.microsoft.com/office/drawing/2014/main" id="{01382FDA-BC17-4821-887A-C94909DBD491}"/>
              </a:ext>
            </a:extLst>
          </p:cNvPr>
          <p:cNvGraphicFramePr>
            <a:graphicFrameLocks noGrp="1"/>
          </p:cNvGraphicFramePr>
          <p:nvPr>
            <p:ph type="tbl" sz="quarter" idx="13"/>
            <p:extLst>
              <p:ext uri="{D42A27DB-BD31-4B8C-83A1-F6EECF244321}">
                <p14:modId xmlns:p14="http://schemas.microsoft.com/office/powerpoint/2010/main" val="2144874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65337644"/>
                    </a:ext>
                  </a:extLst>
                </a:gridCol>
                <a:gridCol w="576072">
                  <a:extLst>
                    <a:ext uri="{9D8B030D-6E8A-4147-A177-3AD203B41FA5}">
                      <a16:colId xmlns:a16="http://schemas.microsoft.com/office/drawing/2014/main" val="2287921085"/>
                    </a:ext>
                  </a:extLst>
                </a:gridCol>
                <a:gridCol w="576072">
                  <a:extLst>
                    <a:ext uri="{9D8B030D-6E8A-4147-A177-3AD203B41FA5}">
                      <a16:colId xmlns:a16="http://schemas.microsoft.com/office/drawing/2014/main" val="2052450682"/>
                    </a:ext>
                  </a:extLst>
                </a:gridCol>
                <a:gridCol w="576072">
                  <a:extLst>
                    <a:ext uri="{9D8B030D-6E8A-4147-A177-3AD203B41FA5}">
                      <a16:colId xmlns:a16="http://schemas.microsoft.com/office/drawing/2014/main" val="77266717"/>
                    </a:ext>
                  </a:extLst>
                </a:gridCol>
                <a:gridCol w="576072">
                  <a:extLst>
                    <a:ext uri="{9D8B030D-6E8A-4147-A177-3AD203B41FA5}">
                      <a16:colId xmlns:a16="http://schemas.microsoft.com/office/drawing/2014/main" val="358199083"/>
                    </a:ext>
                  </a:extLst>
                </a:gridCol>
                <a:gridCol w="576072">
                  <a:extLst>
                    <a:ext uri="{9D8B030D-6E8A-4147-A177-3AD203B41FA5}">
                      <a16:colId xmlns:a16="http://schemas.microsoft.com/office/drawing/2014/main" val="3933399152"/>
                    </a:ext>
                  </a:extLst>
                </a:gridCol>
                <a:gridCol w="576072">
                  <a:extLst>
                    <a:ext uri="{9D8B030D-6E8A-4147-A177-3AD203B41FA5}">
                      <a16:colId xmlns:a16="http://schemas.microsoft.com/office/drawing/2014/main" val="563023545"/>
                    </a:ext>
                  </a:extLst>
                </a:gridCol>
                <a:gridCol w="576072">
                  <a:extLst>
                    <a:ext uri="{9D8B030D-6E8A-4147-A177-3AD203B41FA5}">
                      <a16:colId xmlns:a16="http://schemas.microsoft.com/office/drawing/2014/main" val="4136638510"/>
                    </a:ext>
                  </a:extLst>
                </a:gridCol>
                <a:gridCol w="576072">
                  <a:extLst>
                    <a:ext uri="{9D8B030D-6E8A-4147-A177-3AD203B41FA5}">
                      <a16:colId xmlns:a16="http://schemas.microsoft.com/office/drawing/2014/main" val="3958339278"/>
                    </a:ext>
                  </a:extLst>
                </a:gridCol>
                <a:gridCol w="576072">
                  <a:extLst>
                    <a:ext uri="{9D8B030D-6E8A-4147-A177-3AD203B41FA5}">
                      <a16:colId xmlns:a16="http://schemas.microsoft.com/office/drawing/2014/main" val="4135518099"/>
                    </a:ext>
                  </a:extLst>
                </a:gridCol>
                <a:gridCol w="576072">
                  <a:extLst>
                    <a:ext uri="{9D8B030D-6E8A-4147-A177-3AD203B41FA5}">
                      <a16:colId xmlns:a16="http://schemas.microsoft.com/office/drawing/2014/main" val="3555040439"/>
                    </a:ext>
                  </a:extLst>
                </a:gridCol>
                <a:gridCol w="658368">
                  <a:extLst>
                    <a:ext uri="{9D8B030D-6E8A-4147-A177-3AD203B41FA5}">
                      <a16:colId xmlns:a16="http://schemas.microsoft.com/office/drawing/2014/main" val="3507413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0660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- 2018-03-26 16:16:18</a:t>
                      </a:r>
                      <a:r>
                        <a:rPr kumimoji="0" lang="en-US" sz="1000" b="0" i="0" u="none" strike="noStrike" kern="1200" cap="none" spc="0" normalizeH="0" baseline="0" noProof="0">
                          <a:ln>
                            <a:noFill/>
                          </a:ln>
                          <a:solidFill>
                            <a:prstClr val="black"/>
                          </a:solidFill>
                          <a:effectLst/>
                          <a:uLnTx/>
                          <a:uFillTx/>
                          <a:latin typeface="+mn-lt"/>
                          <a:ea typeface="+mn-ea"/>
                          <a:cs typeface="+mn-cs"/>
                        </a:rPr>
                        <a:t>
Living in a chocolate Paradise this April 1st! 
A whole room of chocolate, Faya Sound System playing live, and laughter filling the air! THAT's Easter Brunch, Bubbles &amp; Beats at Shangri-la's Le Touessrok Resort &amp; Spa! 
Book: 52591441 / 5255 3892 / 4027400 or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77366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- 2018-03-15 12:04:00</a:t>
                      </a:r>
                      <a:r>
                        <a:rPr kumimoji="0" lang="en-US" sz="1000" b="0" i="0" u="none" strike="noStrike" kern="1200" cap="none" spc="0" normalizeH="0" baseline="0" noProof="0">
                          <a:ln>
                            <a:noFill/>
                          </a:ln>
                          <a:solidFill>
                            <a:prstClr val="black"/>
                          </a:solidFill>
                          <a:effectLst/>
                          <a:uLnTx/>
                          <a:uFillTx/>
                          <a:latin typeface="+mn-lt"/>
                          <a:ea typeface="+mn-ea"/>
                          <a:cs typeface="+mn-cs"/>
                        </a:rPr>
                        <a:t>
Stay tuned, we have a competition coming up that you won't want to miss...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80550606"/>
                  </a:ext>
                </a:extLst>
              </a:tr>
            </a:tbl>
          </a:graphicData>
        </a:graphic>
      </p:graphicFrame>
      <p:sp>
        <p:nvSpPr>
          <p:cNvPr id="4" name="Text Placeholder 3">
            <a:extLst>
              <a:ext uri="{FF2B5EF4-FFF2-40B4-BE49-F238E27FC236}">
                <a16:creationId xmlns:a16="http://schemas.microsoft.com/office/drawing/2014/main" id="{38CD8918-F7D8-4E94-9391-562AC20532F9}"/>
              </a:ext>
            </a:extLst>
          </p:cNvPr>
          <p:cNvSpPr>
            <a:spLocks noGrp="1"/>
          </p:cNvSpPr>
          <p:nvPr>
            <p:ph type="body" sz="quarter" idx="14"/>
          </p:nvPr>
        </p:nvSpPr>
        <p:spPr/>
        <p:txBody>
          <a:bodyPr/>
          <a:lstStyle/>
          <a:p>
            <a:r>
              <a:rPr lang="en-US"/>
              <a:t>01/03/2018 - 31/03/2018</a:t>
            </a:r>
          </a:p>
        </p:txBody>
      </p:sp>
    </p:spTree>
    <p:extLst>
      <p:ext uri="{BB962C8B-B14F-4D97-AF65-F5344CB8AC3E}">
        <p14:creationId xmlns:p14="http://schemas.microsoft.com/office/powerpoint/2010/main" val="3762016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109F8-CAB7-4E90-9623-7E9D684A98B9}"/>
              </a:ext>
            </a:extLst>
          </p:cNvPr>
          <p:cNvSpPr>
            <a:spLocks noGrp="1"/>
          </p:cNvSpPr>
          <p:nvPr>
            <p:ph type="title"/>
          </p:nvPr>
        </p:nvSpPr>
        <p:spPr/>
        <p:txBody>
          <a:bodyPr/>
          <a:lstStyle/>
          <a:p>
            <a:r>
              <a:rPr lang="en-US"/>
              <a:t>FB Own Posts Table with views - 8 of 16</a:t>
            </a:r>
          </a:p>
        </p:txBody>
      </p:sp>
      <p:graphicFrame>
        <p:nvGraphicFramePr>
          <p:cNvPr id="5" name="Table Placeholder 4">
            <a:extLst>
              <a:ext uri="{FF2B5EF4-FFF2-40B4-BE49-F238E27FC236}">
                <a16:creationId xmlns:a16="http://schemas.microsoft.com/office/drawing/2014/main" id="{A55920F4-51F7-4F65-AEB4-6B5F387EF74E}"/>
              </a:ext>
            </a:extLst>
          </p:cNvPr>
          <p:cNvGraphicFramePr>
            <a:graphicFrameLocks noGrp="1"/>
          </p:cNvGraphicFramePr>
          <p:nvPr>
            <p:ph type="tbl" sz="quarter" idx="13"/>
            <p:extLst>
              <p:ext uri="{D42A27DB-BD31-4B8C-83A1-F6EECF244321}">
                <p14:modId xmlns:p14="http://schemas.microsoft.com/office/powerpoint/2010/main" val="3997761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06208449"/>
                    </a:ext>
                  </a:extLst>
                </a:gridCol>
                <a:gridCol w="576072">
                  <a:extLst>
                    <a:ext uri="{9D8B030D-6E8A-4147-A177-3AD203B41FA5}">
                      <a16:colId xmlns:a16="http://schemas.microsoft.com/office/drawing/2014/main" val="3874083599"/>
                    </a:ext>
                  </a:extLst>
                </a:gridCol>
                <a:gridCol w="576072">
                  <a:extLst>
                    <a:ext uri="{9D8B030D-6E8A-4147-A177-3AD203B41FA5}">
                      <a16:colId xmlns:a16="http://schemas.microsoft.com/office/drawing/2014/main" val="805899359"/>
                    </a:ext>
                  </a:extLst>
                </a:gridCol>
                <a:gridCol w="576072">
                  <a:extLst>
                    <a:ext uri="{9D8B030D-6E8A-4147-A177-3AD203B41FA5}">
                      <a16:colId xmlns:a16="http://schemas.microsoft.com/office/drawing/2014/main" val="1959177980"/>
                    </a:ext>
                  </a:extLst>
                </a:gridCol>
                <a:gridCol w="576072">
                  <a:extLst>
                    <a:ext uri="{9D8B030D-6E8A-4147-A177-3AD203B41FA5}">
                      <a16:colId xmlns:a16="http://schemas.microsoft.com/office/drawing/2014/main" val="1814756877"/>
                    </a:ext>
                  </a:extLst>
                </a:gridCol>
                <a:gridCol w="576072">
                  <a:extLst>
                    <a:ext uri="{9D8B030D-6E8A-4147-A177-3AD203B41FA5}">
                      <a16:colId xmlns:a16="http://schemas.microsoft.com/office/drawing/2014/main" val="1536523116"/>
                    </a:ext>
                  </a:extLst>
                </a:gridCol>
                <a:gridCol w="576072">
                  <a:extLst>
                    <a:ext uri="{9D8B030D-6E8A-4147-A177-3AD203B41FA5}">
                      <a16:colId xmlns:a16="http://schemas.microsoft.com/office/drawing/2014/main" val="1562079132"/>
                    </a:ext>
                  </a:extLst>
                </a:gridCol>
                <a:gridCol w="576072">
                  <a:extLst>
                    <a:ext uri="{9D8B030D-6E8A-4147-A177-3AD203B41FA5}">
                      <a16:colId xmlns:a16="http://schemas.microsoft.com/office/drawing/2014/main" val="3931050043"/>
                    </a:ext>
                  </a:extLst>
                </a:gridCol>
                <a:gridCol w="576072">
                  <a:extLst>
                    <a:ext uri="{9D8B030D-6E8A-4147-A177-3AD203B41FA5}">
                      <a16:colId xmlns:a16="http://schemas.microsoft.com/office/drawing/2014/main" val="3986662477"/>
                    </a:ext>
                  </a:extLst>
                </a:gridCol>
                <a:gridCol w="576072">
                  <a:extLst>
                    <a:ext uri="{9D8B030D-6E8A-4147-A177-3AD203B41FA5}">
                      <a16:colId xmlns:a16="http://schemas.microsoft.com/office/drawing/2014/main" val="2011199809"/>
                    </a:ext>
                  </a:extLst>
                </a:gridCol>
                <a:gridCol w="576072">
                  <a:extLst>
                    <a:ext uri="{9D8B030D-6E8A-4147-A177-3AD203B41FA5}">
                      <a16:colId xmlns:a16="http://schemas.microsoft.com/office/drawing/2014/main" val="4085188600"/>
                    </a:ext>
                  </a:extLst>
                </a:gridCol>
                <a:gridCol w="658368">
                  <a:extLst>
                    <a:ext uri="{9D8B030D-6E8A-4147-A177-3AD203B41FA5}">
                      <a16:colId xmlns:a16="http://schemas.microsoft.com/office/drawing/2014/main" val="3766675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677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- 2018-03-21 15:19:40</a:t>
                      </a:r>
                      <a:r>
                        <a:rPr kumimoji="0" lang="en-US" sz="1000" b="0" i="0" u="none" strike="noStrike" kern="1200" cap="none" spc="0" normalizeH="0" baseline="0" noProof="0">
                          <a:ln>
                            <a:noFill/>
                          </a:ln>
                          <a:solidFill>
                            <a:prstClr val="black"/>
                          </a:solidFill>
                          <a:effectLst/>
                          <a:uLnTx/>
                          <a:uFillTx/>
                          <a:latin typeface="+mn-lt"/>
                          <a:ea typeface="+mn-ea"/>
                          <a:cs typeface="+mn-cs"/>
                        </a:rPr>
                        <a:t>
26th Mar - 1st Apr cocoa addicts can celebrate Easter at an opulent 5-course dinner crafted with chocolate! 
And one very lucky diner will find a Poncini Sun diamond sparkling in their desert... 💎 
Want to win dinner for 2? Just tell us your favourite chocolate treat in the comments below to enter! 
Or to book: 52591441 / 5255 3892 / 4027400 or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1713875"/>
                  </a:ext>
                </a:extLst>
              </a:tr>
            </a:tbl>
          </a:graphicData>
        </a:graphic>
      </p:graphicFrame>
      <p:sp>
        <p:nvSpPr>
          <p:cNvPr id="4" name="Text Placeholder 3">
            <a:extLst>
              <a:ext uri="{FF2B5EF4-FFF2-40B4-BE49-F238E27FC236}">
                <a16:creationId xmlns:a16="http://schemas.microsoft.com/office/drawing/2014/main" id="{6C30241E-9F81-4D7A-9A82-07B1488D4D26}"/>
              </a:ext>
            </a:extLst>
          </p:cNvPr>
          <p:cNvSpPr>
            <a:spLocks noGrp="1"/>
          </p:cNvSpPr>
          <p:nvPr>
            <p:ph type="body" sz="quarter" idx="14"/>
          </p:nvPr>
        </p:nvSpPr>
        <p:spPr/>
        <p:txBody>
          <a:bodyPr/>
          <a:lstStyle/>
          <a:p>
            <a:r>
              <a:rPr lang="en-US"/>
              <a:t>01/03/2018 - 31/03/2018</a:t>
            </a:r>
          </a:p>
        </p:txBody>
      </p:sp>
    </p:spTree>
    <p:extLst>
      <p:ext uri="{BB962C8B-B14F-4D97-AF65-F5344CB8AC3E}">
        <p14:creationId xmlns:p14="http://schemas.microsoft.com/office/powerpoint/2010/main" val="1209529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6052E-77B1-4D9F-8F30-21892627FA6E}"/>
              </a:ext>
            </a:extLst>
          </p:cNvPr>
          <p:cNvSpPr>
            <a:spLocks noGrp="1"/>
          </p:cNvSpPr>
          <p:nvPr>
            <p:ph type="title"/>
          </p:nvPr>
        </p:nvSpPr>
        <p:spPr/>
        <p:txBody>
          <a:bodyPr/>
          <a:lstStyle/>
          <a:p>
            <a:r>
              <a:rPr lang="en-US"/>
              <a:t>FB Own Posts Table with views - 9 of 16</a:t>
            </a:r>
          </a:p>
        </p:txBody>
      </p:sp>
      <p:graphicFrame>
        <p:nvGraphicFramePr>
          <p:cNvPr id="5" name="Table Placeholder 4">
            <a:extLst>
              <a:ext uri="{FF2B5EF4-FFF2-40B4-BE49-F238E27FC236}">
                <a16:creationId xmlns:a16="http://schemas.microsoft.com/office/drawing/2014/main" id="{97FB0545-40C6-4A25-8952-F9A582E6DBDE}"/>
              </a:ext>
            </a:extLst>
          </p:cNvPr>
          <p:cNvGraphicFramePr>
            <a:graphicFrameLocks noGrp="1"/>
          </p:cNvGraphicFramePr>
          <p:nvPr>
            <p:ph type="tbl" sz="quarter" idx="13"/>
            <p:extLst>
              <p:ext uri="{D42A27DB-BD31-4B8C-83A1-F6EECF244321}">
                <p14:modId xmlns:p14="http://schemas.microsoft.com/office/powerpoint/2010/main" val="1239139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93329752"/>
                    </a:ext>
                  </a:extLst>
                </a:gridCol>
                <a:gridCol w="576072">
                  <a:extLst>
                    <a:ext uri="{9D8B030D-6E8A-4147-A177-3AD203B41FA5}">
                      <a16:colId xmlns:a16="http://schemas.microsoft.com/office/drawing/2014/main" val="2865761122"/>
                    </a:ext>
                  </a:extLst>
                </a:gridCol>
                <a:gridCol w="576072">
                  <a:extLst>
                    <a:ext uri="{9D8B030D-6E8A-4147-A177-3AD203B41FA5}">
                      <a16:colId xmlns:a16="http://schemas.microsoft.com/office/drawing/2014/main" val="1992011442"/>
                    </a:ext>
                  </a:extLst>
                </a:gridCol>
                <a:gridCol w="576072">
                  <a:extLst>
                    <a:ext uri="{9D8B030D-6E8A-4147-A177-3AD203B41FA5}">
                      <a16:colId xmlns:a16="http://schemas.microsoft.com/office/drawing/2014/main" val="2117581424"/>
                    </a:ext>
                  </a:extLst>
                </a:gridCol>
                <a:gridCol w="576072">
                  <a:extLst>
                    <a:ext uri="{9D8B030D-6E8A-4147-A177-3AD203B41FA5}">
                      <a16:colId xmlns:a16="http://schemas.microsoft.com/office/drawing/2014/main" val="704162852"/>
                    </a:ext>
                  </a:extLst>
                </a:gridCol>
                <a:gridCol w="576072">
                  <a:extLst>
                    <a:ext uri="{9D8B030D-6E8A-4147-A177-3AD203B41FA5}">
                      <a16:colId xmlns:a16="http://schemas.microsoft.com/office/drawing/2014/main" val="2865037952"/>
                    </a:ext>
                  </a:extLst>
                </a:gridCol>
                <a:gridCol w="576072">
                  <a:extLst>
                    <a:ext uri="{9D8B030D-6E8A-4147-A177-3AD203B41FA5}">
                      <a16:colId xmlns:a16="http://schemas.microsoft.com/office/drawing/2014/main" val="184267534"/>
                    </a:ext>
                  </a:extLst>
                </a:gridCol>
                <a:gridCol w="576072">
                  <a:extLst>
                    <a:ext uri="{9D8B030D-6E8A-4147-A177-3AD203B41FA5}">
                      <a16:colId xmlns:a16="http://schemas.microsoft.com/office/drawing/2014/main" val="2548375804"/>
                    </a:ext>
                  </a:extLst>
                </a:gridCol>
                <a:gridCol w="576072">
                  <a:extLst>
                    <a:ext uri="{9D8B030D-6E8A-4147-A177-3AD203B41FA5}">
                      <a16:colId xmlns:a16="http://schemas.microsoft.com/office/drawing/2014/main" val="1259473192"/>
                    </a:ext>
                  </a:extLst>
                </a:gridCol>
                <a:gridCol w="576072">
                  <a:extLst>
                    <a:ext uri="{9D8B030D-6E8A-4147-A177-3AD203B41FA5}">
                      <a16:colId xmlns:a16="http://schemas.microsoft.com/office/drawing/2014/main" val="3988343417"/>
                    </a:ext>
                  </a:extLst>
                </a:gridCol>
                <a:gridCol w="576072">
                  <a:extLst>
                    <a:ext uri="{9D8B030D-6E8A-4147-A177-3AD203B41FA5}">
                      <a16:colId xmlns:a16="http://schemas.microsoft.com/office/drawing/2014/main" val="3847468551"/>
                    </a:ext>
                  </a:extLst>
                </a:gridCol>
                <a:gridCol w="658368">
                  <a:extLst>
                    <a:ext uri="{9D8B030D-6E8A-4147-A177-3AD203B41FA5}">
                      <a16:colId xmlns:a16="http://schemas.microsoft.com/office/drawing/2014/main" val="1332601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4960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- 2018-03-09 14:17:00</a:t>
                      </a:r>
                      <a:r>
                        <a:rPr kumimoji="0" lang="en-US" sz="1000" b="0" i="0" u="none" strike="noStrike" kern="1200" cap="none" spc="0" normalizeH="0" baseline="0" noProof="0">
                          <a:ln>
                            <a:noFill/>
                          </a:ln>
                          <a:solidFill>
                            <a:prstClr val="black"/>
                          </a:solidFill>
                          <a:effectLst/>
                          <a:uLnTx/>
                          <a:uFillTx/>
                          <a:latin typeface="+mn-lt"/>
                          <a:ea typeface="+mn-ea"/>
                          <a:cs typeface="+mn-cs"/>
                        </a:rPr>
                        <a:t>
Calling epicureans! Fancy award winning food by The Test Kitchen ✔️ designed by acclaimed Chef Luke Dale Roberts ✔️ in Stunning Mauritian scenery? ✔️
This is an amazing opportunity to discover Cape Town's finest restaurant, right here! 
April 12th - May 26th
For info and booking: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80210958"/>
                  </a:ext>
                </a:extLst>
              </a:tr>
            </a:tbl>
          </a:graphicData>
        </a:graphic>
      </p:graphicFrame>
      <p:sp>
        <p:nvSpPr>
          <p:cNvPr id="4" name="Text Placeholder 3">
            <a:extLst>
              <a:ext uri="{FF2B5EF4-FFF2-40B4-BE49-F238E27FC236}">
                <a16:creationId xmlns:a16="http://schemas.microsoft.com/office/drawing/2014/main" id="{D44433C2-A6D4-4EF7-9B23-F9218B6B9B00}"/>
              </a:ext>
            </a:extLst>
          </p:cNvPr>
          <p:cNvSpPr>
            <a:spLocks noGrp="1"/>
          </p:cNvSpPr>
          <p:nvPr>
            <p:ph type="body" sz="quarter" idx="14"/>
          </p:nvPr>
        </p:nvSpPr>
        <p:spPr/>
        <p:txBody>
          <a:bodyPr/>
          <a:lstStyle/>
          <a:p>
            <a:r>
              <a:rPr lang="en-US"/>
              <a:t>01/03/2018 - 31/03/2018</a:t>
            </a:r>
          </a:p>
        </p:txBody>
      </p:sp>
    </p:spTree>
    <p:extLst>
      <p:ext uri="{BB962C8B-B14F-4D97-AF65-F5344CB8AC3E}">
        <p14:creationId xmlns:p14="http://schemas.microsoft.com/office/powerpoint/2010/main" val="1063373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C2042-916A-4D7C-BC78-D1C58A2E8690}"/>
              </a:ext>
            </a:extLst>
          </p:cNvPr>
          <p:cNvSpPr>
            <a:spLocks noGrp="1"/>
          </p:cNvSpPr>
          <p:nvPr>
            <p:ph type="title"/>
          </p:nvPr>
        </p:nvSpPr>
        <p:spPr/>
        <p:txBody>
          <a:bodyPr/>
          <a:lstStyle/>
          <a:p>
            <a:r>
              <a:rPr lang="en-US"/>
              <a:t>FB Own Posts Table with views - 10 of 16</a:t>
            </a:r>
          </a:p>
        </p:txBody>
      </p:sp>
      <p:graphicFrame>
        <p:nvGraphicFramePr>
          <p:cNvPr id="5" name="Table Placeholder 4">
            <a:extLst>
              <a:ext uri="{FF2B5EF4-FFF2-40B4-BE49-F238E27FC236}">
                <a16:creationId xmlns:a16="http://schemas.microsoft.com/office/drawing/2014/main" id="{F4DF4F26-25FB-4B3B-9BD3-C381A4A76263}"/>
              </a:ext>
            </a:extLst>
          </p:cNvPr>
          <p:cNvGraphicFramePr>
            <a:graphicFrameLocks noGrp="1"/>
          </p:cNvGraphicFramePr>
          <p:nvPr>
            <p:ph type="tbl" sz="quarter" idx="13"/>
            <p:extLst>
              <p:ext uri="{D42A27DB-BD31-4B8C-83A1-F6EECF244321}">
                <p14:modId xmlns:p14="http://schemas.microsoft.com/office/powerpoint/2010/main" val="1442598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83575152"/>
                    </a:ext>
                  </a:extLst>
                </a:gridCol>
                <a:gridCol w="576072">
                  <a:extLst>
                    <a:ext uri="{9D8B030D-6E8A-4147-A177-3AD203B41FA5}">
                      <a16:colId xmlns:a16="http://schemas.microsoft.com/office/drawing/2014/main" val="1612376549"/>
                    </a:ext>
                  </a:extLst>
                </a:gridCol>
                <a:gridCol w="576072">
                  <a:extLst>
                    <a:ext uri="{9D8B030D-6E8A-4147-A177-3AD203B41FA5}">
                      <a16:colId xmlns:a16="http://schemas.microsoft.com/office/drawing/2014/main" val="2793657255"/>
                    </a:ext>
                  </a:extLst>
                </a:gridCol>
                <a:gridCol w="576072">
                  <a:extLst>
                    <a:ext uri="{9D8B030D-6E8A-4147-A177-3AD203B41FA5}">
                      <a16:colId xmlns:a16="http://schemas.microsoft.com/office/drawing/2014/main" val="2960453269"/>
                    </a:ext>
                  </a:extLst>
                </a:gridCol>
                <a:gridCol w="576072">
                  <a:extLst>
                    <a:ext uri="{9D8B030D-6E8A-4147-A177-3AD203B41FA5}">
                      <a16:colId xmlns:a16="http://schemas.microsoft.com/office/drawing/2014/main" val="1777394897"/>
                    </a:ext>
                  </a:extLst>
                </a:gridCol>
                <a:gridCol w="576072">
                  <a:extLst>
                    <a:ext uri="{9D8B030D-6E8A-4147-A177-3AD203B41FA5}">
                      <a16:colId xmlns:a16="http://schemas.microsoft.com/office/drawing/2014/main" val="4264985243"/>
                    </a:ext>
                  </a:extLst>
                </a:gridCol>
                <a:gridCol w="576072">
                  <a:extLst>
                    <a:ext uri="{9D8B030D-6E8A-4147-A177-3AD203B41FA5}">
                      <a16:colId xmlns:a16="http://schemas.microsoft.com/office/drawing/2014/main" val="3936457400"/>
                    </a:ext>
                  </a:extLst>
                </a:gridCol>
                <a:gridCol w="576072">
                  <a:extLst>
                    <a:ext uri="{9D8B030D-6E8A-4147-A177-3AD203B41FA5}">
                      <a16:colId xmlns:a16="http://schemas.microsoft.com/office/drawing/2014/main" val="4060456361"/>
                    </a:ext>
                  </a:extLst>
                </a:gridCol>
                <a:gridCol w="576072">
                  <a:extLst>
                    <a:ext uri="{9D8B030D-6E8A-4147-A177-3AD203B41FA5}">
                      <a16:colId xmlns:a16="http://schemas.microsoft.com/office/drawing/2014/main" val="1181959097"/>
                    </a:ext>
                  </a:extLst>
                </a:gridCol>
                <a:gridCol w="576072">
                  <a:extLst>
                    <a:ext uri="{9D8B030D-6E8A-4147-A177-3AD203B41FA5}">
                      <a16:colId xmlns:a16="http://schemas.microsoft.com/office/drawing/2014/main" val="3772609290"/>
                    </a:ext>
                  </a:extLst>
                </a:gridCol>
                <a:gridCol w="576072">
                  <a:extLst>
                    <a:ext uri="{9D8B030D-6E8A-4147-A177-3AD203B41FA5}">
                      <a16:colId xmlns:a16="http://schemas.microsoft.com/office/drawing/2014/main" val="3969291482"/>
                    </a:ext>
                  </a:extLst>
                </a:gridCol>
                <a:gridCol w="658368">
                  <a:extLst>
                    <a:ext uri="{9D8B030D-6E8A-4147-A177-3AD203B41FA5}">
                      <a16:colId xmlns:a16="http://schemas.microsoft.com/office/drawing/2014/main" val="1669732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3747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- 2018-03-17 13:08:00</a:t>
                      </a:r>
                      <a:r>
                        <a:rPr kumimoji="0" lang="en-US" sz="1000" b="0" i="0" u="none" strike="noStrike" kern="1200" cap="none" spc="0" normalizeH="0" baseline="0" noProof="0">
                          <a:ln>
                            <a:noFill/>
                          </a:ln>
                          <a:solidFill>
                            <a:prstClr val="black"/>
                          </a:solidFill>
                          <a:effectLst/>
                          <a:uLnTx/>
                          <a:uFillTx/>
                          <a:latin typeface="+mn-lt"/>
                          <a:ea typeface="+mn-ea"/>
                          <a:cs typeface="+mn-cs"/>
                        </a:rPr>
                        <a:t>
The talented JCapillaire Photography always captures the beauty of this resort with every visit!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8136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- 2018-03-10 13:07:00</a:t>
                      </a:r>
                      <a:r>
                        <a:rPr kumimoji="0" lang="en-US" sz="1000" b="0" i="0" u="none" strike="noStrike" kern="1200" cap="none" spc="0" normalizeH="0" baseline="0" noProof="0">
                          <a:ln>
                            <a:noFill/>
                          </a:ln>
                          <a:solidFill>
                            <a:prstClr val="black"/>
                          </a:solidFill>
                          <a:effectLst/>
                          <a:uLnTx/>
                          <a:uFillTx/>
                          <a:latin typeface="+mn-lt"/>
                          <a:ea typeface="+mn-ea"/>
                          <a:cs typeface="+mn-cs"/>
                        </a:rPr>
                        <a:t>
Living on full indulgence mode right now. 
📷: aljabitenc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9138399"/>
                  </a:ext>
                </a:extLst>
              </a:tr>
            </a:tbl>
          </a:graphicData>
        </a:graphic>
      </p:graphicFrame>
      <p:sp>
        <p:nvSpPr>
          <p:cNvPr id="4" name="Text Placeholder 3">
            <a:extLst>
              <a:ext uri="{FF2B5EF4-FFF2-40B4-BE49-F238E27FC236}">
                <a16:creationId xmlns:a16="http://schemas.microsoft.com/office/drawing/2014/main" id="{FD6CC55A-E7DB-417C-BA81-6F8A2009A1E4}"/>
              </a:ext>
            </a:extLst>
          </p:cNvPr>
          <p:cNvSpPr>
            <a:spLocks noGrp="1"/>
          </p:cNvSpPr>
          <p:nvPr>
            <p:ph type="body" sz="quarter" idx="14"/>
          </p:nvPr>
        </p:nvSpPr>
        <p:spPr/>
        <p:txBody>
          <a:bodyPr/>
          <a:lstStyle/>
          <a:p>
            <a:r>
              <a:rPr lang="en-US"/>
              <a:t>01/03/2018 - 31/03/2018</a:t>
            </a:r>
          </a:p>
        </p:txBody>
      </p:sp>
    </p:spTree>
    <p:extLst>
      <p:ext uri="{BB962C8B-B14F-4D97-AF65-F5344CB8AC3E}">
        <p14:creationId xmlns:p14="http://schemas.microsoft.com/office/powerpoint/2010/main" val="563362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22D8D-FE29-4E43-9EEB-438BF2A7E2FB}"/>
              </a:ext>
            </a:extLst>
          </p:cNvPr>
          <p:cNvSpPr>
            <a:spLocks noGrp="1"/>
          </p:cNvSpPr>
          <p:nvPr>
            <p:ph type="title"/>
          </p:nvPr>
        </p:nvSpPr>
        <p:spPr/>
        <p:txBody>
          <a:bodyPr/>
          <a:lstStyle/>
          <a:p>
            <a:r>
              <a:rPr lang="en-US"/>
              <a:t>FB Own Posts Table with views - 11 of 16</a:t>
            </a:r>
          </a:p>
        </p:txBody>
      </p:sp>
      <p:graphicFrame>
        <p:nvGraphicFramePr>
          <p:cNvPr id="5" name="Table Placeholder 4">
            <a:extLst>
              <a:ext uri="{FF2B5EF4-FFF2-40B4-BE49-F238E27FC236}">
                <a16:creationId xmlns:a16="http://schemas.microsoft.com/office/drawing/2014/main" id="{5C08EEE4-1C0E-471F-A011-189306FD62C4}"/>
              </a:ext>
            </a:extLst>
          </p:cNvPr>
          <p:cNvGraphicFramePr>
            <a:graphicFrameLocks noGrp="1"/>
          </p:cNvGraphicFramePr>
          <p:nvPr>
            <p:ph type="tbl" sz="quarter" idx="13"/>
            <p:extLst>
              <p:ext uri="{D42A27DB-BD31-4B8C-83A1-F6EECF244321}">
                <p14:modId xmlns:p14="http://schemas.microsoft.com/office/powerpoint/2010/main" val="1039373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77586363"/>
                    </a:ext>
                  </a:extLst>
                </a:gridCol>
                <a:gridCol w="576072">
                  <a:extLst>
                    <a:ext uri="{9D8B030D-6E8A-4147-A177-3AD203B41FA5}">
                      <a16:colId xmlns:a16="http://schemas.microsoft.com/office/drawing/2014/main" val="4271566647"/>
                    </a:ext>
                  </a:extLst>
                </a:gridCol>
                <a:gridCol w="576072">
                  <a:extLst>
                    <a:ext uri="{9D8B030D-6E8A-4147-A177-3AD203B41FA5}">
                      <a16:colId xmlns:a16="http://schemas.microsoft.com/office/drawing/2014/main" val="2829722292"/>
                    </a:ext>
                  </a:extLst>
                </a:gridCol>
                <a:gridCol w="576072">
                  <a:extLst>
                    <a:ext uri="{9D8B030D-6E8A-4147-A177-3AD203B41FA5}">
                      <a16:colId xmlns:a16="http://schemas.microsoft.com/office/drawing/2014/main" val="1316997183"/>
                    </a:ext>
                  </a:extLst>
                </a:gridCol>
                <a:gridCol w="576072">
                  <a:extLst>
                    <a:ext uri="{9D8B030D-6E8A-4147-A177-3AD203B41FA5}">
                      <a16:colId xmlns:a16="http://schemas.microsoft.com/office/drawing/2014/main" val="1531433201"/>
                    </a:ext>
                  </a:extLst>
                </a:gridCol>
                <a:gridCol w="576072">
                  <a:extLst>
                    <a:ext uri="{9D8B030D-6E8A-4147-A177-3AD203B41FA5}">
                      <a16:colId xmlns:a16="http://schemas.microsoft.com/office/drawing/2014/main" val="2468884626"/>
                    </a:ext>
                  </a:extLst>
                </a:gridCol>
                <a:gridCol w="576072">
                  <a:extLst>
                    <a:ext uri="{9D8B030D-6E8A-4147-A177-3AD203B41FA5}">
                      <a16:colId xmlns:a16="http://schemas.microsoft.com/office/drawing/2014/main" val="3086967109"/>
                    </a:ext>
                  </a:extLst>
                </a:gridCol>
                <a:gridCol w="576072">
                  <a:extLst>
                    <a:ext uri="{9D8B030D-6E8A-4147-A177-3AD203B41FA5}">
                      <a16:colId xmlns:a16="http://schemas.microsoft.com/office/drawing/2014/main" val="4185133595"/>
                    </a:ext>
                  </a:extLst>
                </a:gridCol>
                <a:gridCol w="576072">
                  <a:extLst>
                    <a:ext uri="{9D8B030D-6E8A-4147-A177-3AD203B41FA5}">
                      <a16:colId xmlns:a16="http://schemas.microsoft.com/office/drawing/2014/main" val="1870457300"/>
                    </a:ext>
                  </a:extLst>
                </a:gridCol>
                <a:gridCol w="576072">
                  <a:extLst>
                    <a:ext uri="{9D8B030D-6E8A-4147-A177-3AD203B41FA5}">
                      <a16:colId xmlns:a16="http://schemas.microsoft.com/office/drawing/2014/main" val="3187372094"/>
                    </a:ext>
                  </a:extLst>
                </a:gridCol>
                <a:gridCol w="576072">
                  <a:extLst>
                    <a:ext uri="{9D8B030D-6E8A-4147-A177-3AD203B41FA5}">
                      <a16:colId xmlns:a16="http://schemas.microsoft.com/office/drawing/2014/main" val="3023137989"/>
                    </a:ext>
                  </a:extLst>
                </a:gridCol>
                <a:gridCol w="658368">
                  <a:extLst>
                    <a:ext uri="{9D8B030D-6E8A-4147-A177-3AD203B41FA5}">
                      <a16:colId xmlns:a16="http://schemas.microsoft.com/office/drawing/2014/main" val="1155044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3297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- 2018-03-13 15:44:57</a:t>
                      </a:r>
                      <a:r>
                        <a:rPr kumimoji="0" lang="en-US" sz="1000" b="0" i="0" u="none" strike="noStrike" kern="1200" cap="none" spc="0" normalizeH="0" baseline="0" noProof="0">
                          <a:ln>
                            <a:noFill/>
                          </a:ln>
                          <a:solidFill>
                            <a:prstClr val="black"/>
                          </a:solidFill>
                          <a:effectLst/>
                          <a:uLnTx/>
                          <a:uFillTx/>
                          <a:latin typeface="+mn-lt"/>
                          <a:ea typeface="+mn-ea"/>
                          <a:cs typeface="+mn-cs"/>
                        </a:rPr>
                        <a:t>
Fine Dining on another level! The Test Kitchen is prestigious, innovative, award winning... and coming to Mauritius! Book a spot at their first International Outpost - an opportunity you NOT want to miss! Tantalizing tastes await! 
April 12th - May 26
Book: (230)52591441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379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- 2018-03-14 12:34:09</a:t>
                      </a:r>
                      <a:r>
                        <a:rPr kumimoji="0" lang="en-US" sz="1000" b="0" i="0" u="none" strike="noStrike" kern="1200" cap="none" spc="0" normalizeH="0" baseline="0" noProof="0">
                          <a:ln>
                            <a:noFill/>
                          </a:ln>
                          <a:solidFill>
                            <a:prstClr val="black"/>
                          </a:solidFill>
                          <a:effectLst/>
                          <a:uLnTx/>
                          <a:uFillTx/>
                          <a:latin typeface="+mn-lt"/>
                          <a:ea typeface="+mn-ea"/>
                          <a:cs typeface="+mn-cs"/>
                        </a:rPr>
                        <a:t>
Eat. Beach. Sleep. Repeat.
📹:  @_rebeccamccarthy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49041486"/>
                  </a:ext>
                </a:extLst>
              </a:tr>
            </a:tbl>
          </a:graphicData>
        </a:graphic>
      </p:graphicFrame>
      <p:sp>
        <p:nvSpPr>
          <p:cNvPr id="4" name="Text Placeholder 3">
            <a:extLst>
              <a:ext uri="{FF2B5EF4-FFF2-40B4-BE49-F238E27FC236}">
                <a16:creationId xmlns:a16="http://schemas.microsoft.com/office/drawing/2014/main" id="{D837741E-2A6F-449E-8A99-E7383ED90E20}"/>
              </a:ext>
            </a:extLst>
          </p:cNvPr>
          <p:cNvSpPr>
            <a:spLocks noGrp="1"/>
          </p:cNvSpPr>
          <p:nvPr>
            <p:ph type="body" sz="quarter" idx="14"/>
          </p:nvPr>
        </p:nvSpPr>
        <p:spPr/>
        <p:txBody>
          <a:bodyPr/>
          <a:lstStyle/>
          <a:p>
            <a:r>
              <a:rPr lang="en-US"/>
              <a:t>01/03/2018 - 31/03/2018</a:t>
            </a:r>
          </a:p>
        </p:txBody>
      </p:sp>
    </p:spTree>
    <p:extLst>
      <p:ext uri="{BB962C8B-B14F-4D97-AF65-F5344CB8AC3E}">
        <p14:creationId xmlns:p14="http://schemas.microsoft.com/office/powerpoint/2010/main" val="1655786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01ACD-2561-4CBE-9A5C-97D4F774680A}"/>
              </a:ext>
            </a:extLst>
          </p:cNvPr>
          <p:cNvSpPr>
            <a:spLocks noGrp="1"/>
          </p:cNvSpPr>
          <p:nvPr>
            <p:ph type="title"/>
          </p:nvPr>
        </p:nvSpPr>
        <p:spPr/>
        <p:txBody>
          <a:bodyPr/>
          <a:lstStyle/>
          <a:p>
            <a:r>
              <a:rPr lang="en-US"/>
              <a:t>FB Own Posts Table with views - 12 of 16</a:t>
            </a:r>
          </a:p>
        </p:txBody>
      </p:sp>
      <p:graphicFrame>
        <p:nvGraphicFramePr>
          <p:cNvPr id="5" name="Table Placeholder 4">
            <a:extLst>
              <a:ext uri="{FF2B5EF4-FFF2-40B4-BE49-F238E27FC236}">
                <a16:creationId xmlns:a16="http://schemas.microsoft.com/office/drawing/2014/main" id="{FA526E8A-8F8A-4363-BF9A-1F508A2F45C1}"/>
              </a:ext>
            </a:extLst>
          </p:cNvPr>
          <p:cNvGraphicFramePr>
            <a:graphicFrameLocks noGrp="1"/>
          </p:cNvGraphicFramePr>
          <p:nvPr>
            <p:ph type="tbl" sz="quarter" idx="13"/>
            <p:extLst>
              <p:ext uri="{D42A27DB-BD31-4B8C-83A1-F6EECF244321}">
                <p14:modId xmlns:p14="http://schemas.microsoft.com/office/powerpoint/2010/main" val="153837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22800772"/>
                    </a:ext>
                  </a:extLst>
                </a:gridCol>
                <a:gridCol w="576072">
                  <a:extLst>
                    <a:ext uri="{9D8B030D-6E8A-4147-A177-3AD203B41FA5}">
                      <a16:colId xmlns:a16="http://schemas.microsoft.com/office/drawing/2014/main" val="1720169155"/>
                    </a:ext>
                  </a:extLst>
                </a:gridCol>
                <a:gridCol w="576072">
                  <a:extLst>
                    <a:ext uri="{9D8B030D-6E8A-4147-A177-3AD203B41FA5}">
                      <a16:colId xmlns:a16="http://schemas.microsoft.com/office/drawing/2014/main" val="3034114636"/>
                    </a:ext>
                  </a:extLst>
                </a:gridCol>
                <a:gridCol w="576072">
                  <a:extLst>
                    <a:ext uri="{9D8B030D-6E8A-4147-A177-3AD203B41FA5}">
                      <a16:colId xmlns:a16="http://schemas.microsoft.com/office/drawing/2014/main" val="1184349173"/>
                    </a:ext>
                  </a:extLst>
                </a:gridCol>
                <a:gridCol w="576072">
                  <a:extLst>
                    <a:ext uri="{9D8B030D-6E8A-4147-A177-3AD203B41FA5}">
                      <a16:colId xmlns:a16="http://schemas.microsoft.com/office/drawing/2014/main" val="584048383"/>
                    </a:ext>
                  </a:extLst>
                </a:gridCol>
                <a:gridCol w="576072">
                  <a:extLst>
                    <a:ext uri="{9D8B030D-6E8A-4147-A177-3AD203B41FA5}">
                      <a16:colId xmlns:a16="http://schemas.microsoft.com/office/drawing/2014/main" val="3272082733"/>
                    </a:ext>
                  </a:extLst>
                </a:gridCol>
                <a:gridCol w="576072">
                  <a:extLst>
                    <a:ext uri="{9D8B030D-6E8A-4147-A177-3AD203B41FA5}">
                      <a16:colId xmlns:a16="http://schemas.microsoft.com/office/drawing/2014/main" val="3845619242"/>
                    </a:ext>
                  </a:extLst>
                </a:gridCol>
                <a:gridCol w="576072">
                  <a:extLst>
                    <a:ext uri="{9D8B030D-6E8A-4147-A177-3AD203B41FA5}">
                      <a16:colId xmlns:a16="http://schemas.microsoft.com/office/drawing/2014/main" val="1076246886"/>
                    </a:ext>
                  </a:extLst>
                </a:gridCol>
                <a:gridCol w="576072">
                  <a:extLst>
                    <a:ext uri="{9D8B030D-6E8A-4147-A177-3AD203B41FA5}">
                      <a16:colId xmlns:a16="http://schemas.microsoft.com/office/drawing/2014/main" val="2631646741"/>
                    </a:ext>
                  </a:extLst>
                </a:gridCol>
                <a:gridCol w="576072">
                  <a:extLst>
                    <a:ext uri="{9D8B030D-6E8A-4147-A177-3AD203B41FA5}">
                      <a16:colId xmlns:a16="http://schemas.microsoft.com/office/drawing/2014/main" val="2391287103"/>
                    </a:ext>
                  </a:extLst>
                </a:gridCol>
                <a:gridCol w="576072">
                  <a:extLst>
                    <a:ext uri="{9D8B030D-6E8A-4147-A177-3AD203B41FA5}">
                      <a16:colId xmlns:a16="http://schemas.microsoft.com/office/drawing/2014/main" val="3707334316"/>
                    </a:ext>
                  </a:extLst>
                </a:gridCol>
                <a:gridCol w="658368">
                  <a:extLst>
                    <a:ext uri="{9D8B030D-6E8A-4147-A177-3AD203B41FA5}">
                      <a16:colId xmlns:a16="http://schemas.microsoft.com/office/drawing/2014/main" val="924056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0928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- 2018-03-28 17:42:30</a:t>
                      </a:r>
                      <a:r>
                        <a:rPr kumimoji="0" lang="en-US" sz="1000" b="0" i="0" u="none" strike="noStrike" kern="1200" cap="none" spc="0" normalizeH="0" baseline="0" noProof="0">
                          <a:ln>
                            <a:noFill/>
                          </a:ln>
                          <a:solidFill>
                            <a:prstClr val="black"/>
                          </a:solidFill>
                          <a:effectLst/>
                          <a:uLnTx/>
                          <a:uFillTx/>
                          <a:latin typeface="+mn-lt"/>
                          <a:ea typeface="+mn-ea"/>
                          <a:cs typeface="+mn-cs"/>
                        </a:rPr>
                        <a:t>
A chocolate DREAM! 
🍫 5 courses, dedicated to the sumptuous tastes of cocoa! Available until Sunday 1st April at Republik, Rs. 2,900 per person... AND one lucky diner will find a 💎 diamond surprise from Poncini Sun in their dessert! 
Book: 52591441 / 5255 3892 / 4027400 or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43106519"/>
                  </a:ext>
                </a:extLst>
              </a:tr>
            </a:tbl>
          </a:graphicData>
        </a:graphic>
      </p:graphicFrame>
      <p:sp>
        <p:nvSpPr>
          <p:cNvPr id="4" name="Text Placeholder 3">
            <a:extLst>
              <a:ext uri="{FF2B5EF4-FFF2-40B4-BE49-F238E27FC236}">
                <a16:creationId xmlns:a16="http://schemas.microsoft.com/office/drawing/2014/main" id="{A1A2F11B-E686-4308-9BDD-B9C927765B9E}"/>
              </a:ext>
            </a:extLst>
          </p:cNvPr>
          <p:cNvSpPr>
            <a:spLocks noGrp="1"/>
          </p:cNvSpPr>
          <p:nvPr>
            <p:ph type="body" sz="quarter" idx="14"/>
          </p:nvPr>
        </p:nvSpPr>
        <p:spPr/>
        <p:txBody>
          <a:bodyPr/>
          <a:lstStyle/>
          <a:p>
            <a:r>
              <a:rPr lang="en-US"/>
              <a:t>01/03/2018 - 31/03/2018</a:t>
            </a:r>
          </a:p>
        </p:txBody>
      </p:sp>
    </p:spTree>
    <p:extLst>
      <p:ext uri="{BB962C8B-B14F-4D97-AF65-F5344CB8AC3E}">
        <p14:creationId xmlns:p14="http://schemas.microsoft.com/office/powerpoint/2010/main" val="917508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E08D-02BB-4AD8-974A-C938FF10DFC5}"/>
              </a:ext>
            </a:extLst>
          </p:cNvPr>
          <p:cNvSpPr>
            <a:spLocks noGrp="1"/>
          </p:cNvSpPr>
          <p:nvPr>
            <p:ph type="title"/>
          </p:nvPr>
        </p:nvSpPr>
        <p:spPr/>
        <p:txBody>
          <a:bodyPr/>
          <a:lstStyle/>
          <a:p>
            <a:r>
              <a:rPr lang="en-US"/>
              <a:t>FB Own Posts Table with views - 13 of 16</a:t>
            </a:r>
          </a:p>
        </p:txBody>
      </p:sp>
      <p:graphicFrame>
        <p:nvGraphicFramePr>
          <p:cNvPr id="5" name="Table Placeholder 4">
            <a:extLst>
              <a:ext uri="{FF2B5EF4-FFF2-40B4-BE49-F238E27FC236}">
                <a16:creationId xmlns:a16="http://schemas.microsoft.com/office/drawing/2014/main" id="{F1798C3D-0A58-4C88-8E9F-3140A2F88ACA}"/>
              </a:ext>
            </a:extLst>
          </p:cNvPr>
          <p:cNvGraphicFramePr>
            <a:graphicFrameLocks noGrp="1"/>
          </p:cNvGraphicFramePr>
          <p:nvPr>
            <p:ph type="tbl" sz="quarter" idx="13"/>
            <p:extLst>
              <p:ext uri="{D42A27DB-BD31-4B8C-83A1-F6EECF244321}">
                <p14:modId xmlns:p14="http://schemas.microsoft.com/office/powerpoint/2010/main" val="4177239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00425265"/>
                    </a:ext>
                  </a:extLst>
                </a:gridCol>
                <a:gridCol w="576072">
                  <a:extLst>
                    <a:ext uri="{9D8B030D-6E8A-4147-A177-3AD203B41FA5}">
                      <a16:colId xmlns:a16="http://schemas.microsoft.com/office/drawing/2014/main" val="2989801561"/>
                    </a:ext>
                  </a:extLst>
                </a:gridCol>
                <a:gridCol w="576072">
                  <a:extLst>
                    <a:ext uri="{9D8B030D-6E8A-4147-A177-3AD203B41FA5}">
                      <a16:colId xmlns:a16="http://schemas.microsoft.com/office/drawing/2014/main" val="1733536100"/>
                    </a:ext>
                  </a:extLst>
                </a:gridCol>
                <a:gridCol w="576072">
                  <a:extLst>
                    <a:ext uri="{9D8B030D-6E8A-4147-A177-3AD203B41FA5}">
                      <a16:colId xmlns:a16="http://schemas.microsoft.com/office/drawing/2014/main" val="37679656"/>
                    </a:ext>
                  </a:extLst>
                </a:gridCol>
                <a:gridCol w="576072">
                  <a:extLst>
                    <a:ext uri="{9D8B030D-6E8A-4147-A177-3AD203B41FA5}">
                      <a16:colId xmlns:a16="http://schemas.microsoft.com/office/drawing/2014/main" val="1698706197"/>
                    </a:ext>
                  </a:extLst>
                </a:gridCol>
                <a:gridCol w="576072">
                  <a:extLst>
                    <a:ext uri="{9D8B030D-6E8A-4147-A177-3AD203B41FA5}">
                      <a16:colId xmlns:a16="http://schemas.microsoft.com/office/drawing/2014/main" val="3484977420"/>
                    </a:ext>
                  </a:extLst>
                </a:gridCol>
                <a:gridCol w="576072">
                  <a:extLst>
                    <a:ext uri="{9D8B030D-6E8A-4147-A177-3AD203B41FA5}">
                      <a16:colId xmlns:a16="http://schemas.microsoft.com/office/drawing/2014/main" val="3619944762"/>
                    </a:ext>
                  </a:extLst>
                </a:gridCol>
                <a:gridCol w="576072">
                  <a:extLst>
                    <a:ext uri="{9D8B030D-6E8A-4147-A177-3AD203B41FA5}">
                      <a16:colId xmlns:a16="http://schemas.microsoft.com/office/drawing/2014/main" val="2401951921"/>
                    </a:ext>
                  </a:extLst>
                </a:gridCol>
                <a:gridCol w="576072">
                  <a:extLst>
                    <a:ext uri="{9D8B030D-6E8A-4147-A177-3AD203B41FA5}">
                      <a16:colId xmlns:a16="http://schemas.microsoft.com/office/drawing/2014/main" val="880257407"/>
                    </a:ext>
                  </a:extLst>
                </a:gridCol>
                <a:gridCol w="576072">
                  <a:extLst>
                    <a:ext uri="{9D8B030D-6E8A-4147-A177-3AD203B41FA5}">
                      <a16:colId xmlns:a16="http://schemas.microsoft.com/office/drawing/2014/main" val="3305046148"/>
                    </a:ext>
                  </a:extLst>
                </a:gridCol>
                <a:gridCol w="576072">
                  <a:extLst>
                    <a:ext uri="{9D8B030D-6E8A-4147-A177-3AD203B41FA5}">
                      <a16:colId xmlns:a16="http://schemas.microsoft.com/office/drawing/2014/main" val="908964529"/>
                    </a:ext>
                  </a:extLst>
                </a:gridCol>
                <a:gridCol w="658368">
                  <a:extLst>
                    <a:ext uri="{9D8B030D-6E8A-4147-A177-3AD203B41FA5}">
                      <a16:colId xmlns:a16="http://schemas.microsoft.com/office/drawing/2014/main" val="343566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3345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- 2018-03-11 14:00:34</a:t>
                      </a:r>
                      <a:r>
                        <a:rPr kumimoji="0" lang="en-US" sz="1000" b="0" i="0" u="none" strike="noStrike" kern="1200" cap="none" spc="0" normalizeH="0" baseline="0" noProof="0">
                          <a:ln>
                            <a:noFill/>
                          </a:ln>
                          <a:solidFill>
                            <a:prstClr val="black"/>
                          </a:solidFill>
                          <a:effectLst/>
                          <a:uLnTx/>
                          <a:uFillTx/>
                          <a:latin typeface="+mn-lt"/>
                          <a:ea typeface="+mn-ea"/>
                          <a:cs typeface="+mn-cs"/>
                        </a:rPr>
                        <a:t>
Finding the perfect balance of sun, fun &amp; relaxation! 
📷: Enzo_gd / Scarlett de la Torre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47270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- 2018-03-06 11:47:41</a:t>
                      </a:r>
                      <a:r>
                        <a:rPr kumimoji="0" lang="en-US" sz="1000" b="0" i="0" u="none" strike="noStrike" kern="1200" cap="none" spc="0" normalizeH="0" baseline="0" noProof="0">
                          <a:ln>
                            <a:noFill/>
                          </a:ln>
                          <a:solidFill>
                            <a:prstClr val="black"/>
                          </a:solidFill>
                          <a:effectLst/>
                          <a:uLnTx/>
                          <a:uFillTx/>
                          <a:latin typeface="+mn-lt"/>
                          <a:ea typeface="+mn-ea"/>
                          <a:cs typeface="+mn-cs"/>
                        </a:rPr>
                        <a:t>
The most important meal of the day, don't you agree?
📷: aljabitenc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7630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- 2018-03-06 10:00:00</a:t>
                      </a:r>
                      <a:r>
                        <a:rPr kumimoji="0" lang="en-US" sz="1000" b="0" i="0" u="none" strike="noStrike" kern="1200" cap="none" spc="0" normalizeH="0" baseline="0" noProof="0">
                          <a:ln>
                            <a:noFill/>
                          </a:ln>
                          <a:solidFill>
                            <a:prstClr val="black"/>
                          </a:solidFill>
                          <a:effectLst/>
                          <a:uLnTx/>
                          <a:uFillTx/>
                          <a:latin typeface="+mn-lt"/>
                          <a:ea typeface="+mn-ea"/>
                          <a:cs typeface="+mn-cs"/>
                        </a:rPr>
                        <a:t>
The most important meal of the day, don't you agree?
📷: aljabitenc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0127568"/>
                  </a:ext>
                </a:extLst>
              </a:tr>
            </a:tbl>
          </a:graphicData>
        </a:graphic>
      </p:graphicFrame>
      <p:sp>
        <p:nvSpPr>
          <p:cNvPr id="4" name="Text Placeholder 3">
            <a:extLst>
              <a:ext uri="{FF2B5EF4-FFF2-40B4-BE49-F238E27FC236}">
                <a16:creationId xmlns:a16="http://schemas.microsoft.com/office/drawing/2014/main" id="{B4B5913E-B547-46CF-AAD9-B78B0343375D}"/>
              </a:ext>
            </a:extLst>
          </p:cNvPr>
          <p:cNvSpPr>
            <a:spLocks noGrp="1"/>
          </p:cNvSpPr>
          <p:nvPr>
            <p:ph type="body" sz="quarter" idx="14"/>
          </p:nvPr>
        </p:nvSpPr>
        <p:spPr/>
        <p:txBody>
          <a:bodyPr/>
          <a:lstStyle/>
          <a:p>
            <a:r>
              <a:rPr lang="en-US"/>
              <a:t>01/03/2018 - 31/03/2018</a:t>
            </a:r>
          </a:p>
        </p:txBody>
      </p:sp>
    </p:spTree>
    <p:extLst>
      <p:ext uri="{BB962C8B-B14F-4D97-AF65-F5344CB8AC3E}">
        <p14:creationId xmlns:p14="http://schemas.microsoft.com/office/powerpoint/2010/main" val="14273146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B67BE-D97A-4DEE-8C8A-BB0BA2B54CA9}"/>
              </a:ext>
            </a:extLst>
          </p:cNvPr>
          <p:cNvSpPr>
            <a:spLocks noGrp="1"/>
          </p:cNvSpPr>
          <p:nvPr>
            <p:ph type="title"/>
          </p:nvPr>
        </p:nvSpPr>
        <p:spPr/>
        <p:txBody>
          <a:bodyPr/>
          <a:lstStyle/>
          <a:p>
            <a:r>
              <a:rPr lang="en-US"/>
              <a:t>FB Own Posts Table with views - 14 of 16</a:t>
            </a:r>
          </a:p>
        </p:txBody>
      </p:sp>
      <p:graphicFrame>
        <p:nvGraphicFramePr>
          <p:cNvPr id="5" name="Table Placeholder 4">
            <a:extLst>
              <a:ext uri="{FF2B5EF4-FFF2-40B4-BE49-F238E27FC236}">
                <a16:creationId xmlns:a16="http://schemas.microsoft.com/office/drawing/2014/main" id="{9F25AADB-A751-4F25-8D92-3450D11951C5}"/>
              </a:ext>
            </a:extLst>
          </p:cNvPr>
          <p:cNvGraphicFramePr>
            <a:graphicFrameLocks noGrp="1"/>
          </p:cNvGraphicFramePr>
          <p:nvPr>
            <p:ph type="tbl" sz="quarter" idx="13"/>
            <p:extLst>
              <p:ext uri="{D42A27DB-BD31-4B8C-83A1-F6EECF244321}">
                <p14:modId xmlns:p14="http://schemas.microsoft.com/office/powerpoint/2010/main" val="3483764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66859756"/>
                    </a:ext>
                  </a:extLst>
                </a:gridCol>
                <a:gridCol w="576072">
                  <a:extLst>
                    <a:ext uri="{9D8B030D-6E8A-4147-A177-3AD203B41FA5}">
                      <a16:colId xmlns:a16="http://schemas.microsoft.com/office/drawing/2014/main" val="3052707494"/>
                    </a:ext>
                  </a:extLst>
                </a:gridCol>
                <a:gridCol w="576072">
                  <a:extLst>
                    <a:ext uri="{9D8B030D-6E8A-4147-A177-3AD203B41FA5}">
                      <a16:colId xmlns:a16="http://schemas.microsoft.com/office/drawing/2014/main" val="3529182173"/>
                    </a:ext>
                  </a:extLst>
                </a:gridCol>
                <a:gridCol w="576072">
                  <a:extLst>
                    <a:ext uri="{9D8B030D-6E8A-4147-A177-3AD203B41FA5}">
                      <a16:colId xmlns:a16="http://schemas.microsoft.com/office/drawing/2014/main" val="2161553623"/>
                    </a:ext>
                  </a:extLst>
                </a:gridCol>
                <a:gridCol w="576072">
                  <a:extLst>
                    <a:ext uri="{9D8B030D-6E8A-4147-A177-3AD203B41FA5}">
                      <a16:colId xmlns:a16="http://schemas.microsoft.com/office/drawing/2014/main" val="1880958061"/>
                    </a:ext>
                  </a:extLst>
                </a:gridCol>
                <a:gridCol w="576072">
                  <a:extLst>
                    <a:ext uri="{9D8B030D-6E8A-4147-A177-3AD203B41FA5}">
                      <a16:colId xmlns:a16="http://schemas.microsoft.com/office/drawing/2014/main" val="2002150476"/>
                    </a:ext>
                  </a:extLst>
                </a:gridCol>
                <a:gridCol w="576072">
                  <a:extLst>
                    <a:ext uri="{9D8B030D-6E8A-4147-A177-3AD203B41FA5}">
                      <a16:colId xmlns:a16="http://schemas.microsoft.com/office/drawing/2014/main" val="3306081331"/>
                    </a:ext>
                  </a:extLst>
                </a:gridCol>
                <a:gridCol w="576072">
                  <a:extLst>
                    <a:ext uri="{9D8B030D-6E8A-4147-A177-3AD203B41FA5}">
                      <a16:colId xmlns:a16="http://schemas.microsoft.com/office/drawing/2014/main" val="2254829367"/>
                    </a:ext>
                  </a:extLst>
                </a:gridCol>
                <a:gridCol w="576072">
                  <a:extLst>
                    <a:ext uri="{9D8B030D-6E8A-4147-A177-3AD203B41FA5}">
                      <a16:colId xmlns:a16="http://schemas.microsoft.com/office/drawing/2014/main" val="1196092513"/>
                    </a:ext>
                  </a:extLst>
                </a:gridCol>
                <a:gridCol w="576072">
                  <a:extLst>
                    <a:ext uri="{9D8B030D-6E8A-4147-A177-3AD203B41FA5}">
                      <a16:colId xmlns:a16="http://schemas.microsoft.com/office/drawing/2014/main" val="3127022240"/>
                    </a:ext>
                  </a:extLst>
                </a:gridCol>
                <a:gridCol w="576072">
                  <a:extLst>
                    <a:ext uri="{9D8B030D-6E8A-4147-A177-3AD203B41FA5}">
                      <a16:colId xmlns:a16="http://schemas.microsoft.com/office/drawing/2014/main" val="3323083319"/>
                    </a:ext>
                  </a:extLst>
                </a:gridCol>
                <a:gridCol w="658368">
                  <a:extLst>
                    <a:ext uri="{9D8B030D-6E8A-4147-A177-3AD203B41FA5}">
                      <a16:colId xmlns:a16="http://schemas.microsoft.com/office/drawing/2014/main" val="1144642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1630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- 2018-03-04 11:04:07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43289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- 2018-03-12 09:49:06</a:t>
                      </a:r>
                      <a:r>
                        <a:rPr kumimoji="0" lang="en-US" sz="1000" b="0" i="0" u="none" strike="noStrike" kern="1200" cap="none" spc="0" normalizeH="0" baseline="0" noProof="0">
                          <a:ln>
                            <a:noFill/>
                          </a:ln>
                          <a:solidFill>
                            <a:prstClr val="black"/>
                          </a:solidFill>
                          <a:effectLst/>
                          <a:uLnTx/>
                          <a:uFillTx/>
                          <a:latin typeface="+mn-lt"/>
                          <a:ea typeface="+mn-ea"/>
                          <a:cs typeface="+mn-cs"/>
                        </a:rPr>
                        <a:t>
Cheers to 50 years of Independence for our beautiful country of Mauritius! 
As we celebrate the 50th Independence Day, we are also preparing to celebrate 40 years of Le Touessrok this year too! 
📷: giardialoveslamblia / beautiesofmauritius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06619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- 2018-03-03 13:44:00</a:t>
                      </a:r>
                      <a:r>
                        <a:rPr kumimoji="0" lang="en-US" sz="1000" b="0" i="0" u="none" strike="noStrike" kern="1200" cap="none" spc="0" normalizeH="0" baseline="0" noProof="0">
                          <a:ln>
                            <a:noFill/>
                          </a:ln>
                          <a:solidFill>
                            <a:prstClr val="black"/>
                          </a:solidFill>
                          <a:effectLst/>
                          <a:uLnTx/>
                          <a:uFillTx/>
                          <a:latin typeface="+mn-lt"/>
                          <a:ea typeface="+mn-ea"/>
                          <a:cs typeface="+mn-cs"/>
                        </a:rPr>
                        <a:t>
If you don't go, you'll never know... #MagicofMauritius 
📷: gerry_trinkl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8882158"/>
                  </a:ext>
                </a:extLst>
              </a:tr>
            </a:tbl>
          </a:graphicData>
        </a:graphic>
      </p:graphicFrame>
      <p:sp>
        <p:nvSpPr>
          <p:cNvPr id="4" name="Text Placeholder 3">
            <a:extLst>
              <a:ext uri="{FF2B5EF4-FFF2-40B4-BE49-F238E27FC236}">
                <a16:creationId xmlns:a16="http://schemas.microsoft.com/office/drawing/2014/main" id="{F04C74F2-76F9-4C1E-ACAE-7C0B84E84B98}"/>
              </a:ext>
            </a:extLst>
          </p:cNvPr>
          <p:cNvSpPr>
            <a:spLocks noGrp="1"/>
          </p:cNvSpPr>
          <p:nvPr>
            <p:ph type="body" sz="quarter" idx="14"/>
          </p:nvPr>
        </p:nvSpPr>
        <p:spPr/>
        <p:txBody>
          <a:bodyPr/>
          <a:lstStyle/>
          <a:p>
            <a:r>
              <a:rPr lang="en-US"/>
              <a:t>01/03/2018 - 31/03/2018</a:t>
            </a:r>
          </a:p>
        </p:txBody>
      </p:sp>
    </p:spTree>
    <p:extLst>
      <p:ext uri="{BB962C8B-B14F-4D97-AF65-F5344CB8AC3E}">
        <p14:creationId xmlns:p14="http://schemas.microsoft.com/office/powerpoint/2010/main" val="1829476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EA0E5-1B71-4C81-B431-D7454878E483}"/>
              </a:ext>
            </a:extLst>
          </p:cNvPr>
          <p:cNvSpPr>
            <a:spLocks noGrp="1"/>
          </p:cNvSpPr>
          <p:nvPr>
            <p:ph type="title"/>
          </p:nvPr>
        </p:nvSpPr>
        <p:spPr/>
        <p:txBody>
          <a:bodyPr/>
          <a:lstStyle/>
          <a:p>
            <a:r>
              <a:rPr lang="en-US"/>
              <a:t>FB Own Posts Table with views - 15 of 16</a:t>
            </a:r>
          </a:p>
        </p:txBody>
      </p:sp>
      <p:graphicFrame>
        <p:nvGraphicFramePr>
          <p:cNvPr id="5" name="Table Placeholder 4">
            <a:extLst>
              <a:ext uri="{FF2B5EF4-FFF2-40B4-BE49-F238E27FC236}">
                <a16:creationId xmlns:a16="http://schemas.microsoft.com/office/drawing/2014/main" id="{5DC26792-5824-40AD-A78F-6959CF6141D2}"/>
              </a:ext>
            </a:extLst>
          </p:cNvPr>
          <p:cNvGraphicFramePr>
            <a:graphicFrameLocks noGrp="1"/>
          </p:cNvGraphicFramePr>
          <p:nvPr>
            <p:ph type="tbl" sz="quarter" idx="13"/>
            <p:extLst>
              <p:ext uri="{D42A27DB-BD31-4B8C-83A1-F6EECF244321}">
                <p14:modId xmlns:p14="http://schemas.microsoft.com/office/powerpoint/2010/main" val="1990029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64186542"/>
                    </a:ext>
                  </a:extLst>
                </a:gridCol>
                <a:gridCol w="576072">
                  <a:extLst>
                    <a:ext uri="{9D8B030D-6E8A-4147-A177-3AD203B41FA5}">
                      <a16:colId xmlns:a16="http://schemas.microsoft.com/office/drawing/2014/main" val="1619610378"/>
                    </a:ext>
                  </a:extLst>
                </a:gridCol>
                <a:gridCol w="576072">
                  <a:extLst>
                    <a:ext uri="{9D8B030D-6E8A-4147-A177-3AD203B41FA5}">
                      <a16:colId xmlns:a16="http://schemas.microsoft.com/office/drawing/2014/main" val="2194756858"/>
                    </a:ext>
                  </a:extLst>
                </a:gridCol>
                <a:gridCol w="576072">
                  <a:extLst>
                    <a:ext uri="{9D8B030D-6E8A-4147-A177-3AD203B41FA5}">
                      <a16:colId xmlns:a16="http://schemas.microsoft.com/office/drawing/2014/main" val="2263765250"/>
                    </a:ext>
                  </a:extLst>
                </a:gridCol>
                <a:gridCol w="576072">
                  <a:extLst>
                    <a:ext uri="{9D8B030D-6E8A-4147-A177-3AD203B41FA5}">
                      <a16:colId xmlns:a16="http://schemas.microsoft.com/office/drawing/2014/main" val="2271341730"/>
                    </a:ext>
                  </a:extLst>
                </a:gridCol>
                <a:gridCol w="576072">
                  <a:extLst>
                    <a:ext uri="{9D8B030D-6E8A-4147-A177-3AD203B41FA5}">
                      <a16:colId xmlns:a16="http://schemas.microsoft.com/office/drawing/2014/main" val="3995079810"/>
                    </a:ext>
                  </a:extLst>
                </a:gridCol>
                <a:gridCol w="576072">
                  <a:extLst>
                    <a:ext uri="{9D8B030D-6E8A-4147-A177-3AD203B41FA5}">
                      <a16:colId xmlns:a16="http://schemas.microsoft.com/office/drawing/2014/main" val="1658679871"/>
                    </a:ext>
                  </a:extLst>
                </a:gridCol>
                <a:gridCol w="576072">
                  <a:extLst>
                    <a:ext uri="{9D8B030D-6E8A-4147-A177-3AD203B41FA5}">
                      <a16:colId xmlns:a16="http://schemas.microsoft.com/office/drawing/2014/main" val="2246844702"/>
                    </a:ext>
                  </a:extLst>
                </a:gridCol>
                <a:gridCol w="576072">
                  <a:extLst>
                    <a:ext uri="{9D8B030D-6E8A-4147-A177-3AD203B41FA5}">
                      <a16:colId xmlns:a16="http://schemas.microsoft.com/office/drawing/2014/main" val="1533187185"/>
                    </a:ext>
                  </a:extLst>
                </a:gridCol>
                <a:gridCol w="576072">
                  <a:extLst>
                    <a:ext uri="{9D8B030D-6E8A-4147-A177-3AD203B41FA5}">
                      <a16:colId xmlns:a16="http://schemas.microsoft.com/office/drawing/2014/main" val="473831351"/>
                    </a:ext>
                  </a:extLst>
                </a:gridCol>
                <a:gridCol w="576072">
                  <a:extLst>
                    <a:ext uri="{9D8B030D-6E8A-4147-A177-3AD203B41FA5}">
                      <a16:colId xmlns:a16="http://schemas.microsoft.com/office/drawing/2014/main" val="3494841133"/>
                    </a:ext>
                  </a:extLst>
                </a:gridCol>
                <a:gridCol w="658368">
                  <a:extLst>
                    <a:ext uri="{9D8B030D-6E8A-4147-A177-3AD203B41FA5}">
                      <a16:colId xmlns:a16="http://schemas.microsoft.com/office/drawing/2014/main" val="2499673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4091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- 2018-03-08 15:03:00</a:t>
                      </a:r>
                      <a:r>
                        <a:rPr kumimoji="0" lang="en-US" sz="1000" b="0" i="0" u="none" strike="noStrike" kern="1200" cap="none" spc="0" normalizeH="0" baseline="0" noProof="0">
                          <a:ln>
                            <a:noFill/>
                          </a:ln>
                          <a:solidFill>
                            <a:prstClr val="black"/>
                          </a:solidFill>
                          <a:effectLst/>
                          <a:uLnTx/>
                          <a:uFillTx/>
                          <a:latin typeface="+mn-lt"/>
                          <a:ea typeface="+mn-ea"/>
                          <a:cs typeface="+mn-cs"/>
                        </a:rPr>
                        <a:t>
Something to help you through your work day. Just imagine you're here, instead! 
📷: sweetcandydreamer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8456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- 2018-03-20 13:50:36</a:t>
                      </a:r>
                      <a:r>
                        <a:rPr kumimoji="0" lang="en-US" sz="1000" b="0" i="0" u="none" strike="noStrike" kern="1200" cap="none" spc="0" normalizeH="0" baseline="0" noProof="0">
                          <a:ln>
                            <a:noFill/>
                          </a:ln>
                          <a:solidFill>
                            <a:prstClr val="black"/>
                          </a:solidFill>
                          <a:effectLst/>
                          <a:uLnTx/>
                          <a:uFillTx/>
                          <a:latin typeface="+mn-lt"/>
                          <a:ea typeface="+mn-ea"/>
                          <a:cs typeface="+mn-cs"/>
                        </a:rPr>
                        <a:t>
Just wait until you experience a Private Beach Villa... 
Personal pool? Check. Total Privacy? Check. Outdoor shower? Check. On hand butler?? Check!! 
📷: JCapillaire Photography / Katia Moochooram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79150306"/>
                  </a:ext>
                </a:extLst>
              </a:tr>
            </a:tbl>
          </a:graphicData>
        </a:graphic>
      </p:graphicFrame>
      <p:sp>
        <p:nvSpPr>
          <p:cNvPr id="4" name="Text Placeholder 3">
            <a:extLst>
              <a:ext uri="{FF2B5EF4-FFF2-40B4-BE49-F238E27FC236}">
                <a16:creationId xmlns:a16="http://schemas.microsoft.com/office/drawing/2014/main" id="{3DE5D1B2-670C-4E61-ADFD-6AAEF134B305}"/>
              </a:ext>
            </a:extLst>
          </p:cNvPr>
          <p:cNvSpPr>
            <a:spLocks noGrp="1"/>
          </p:cNvSpPr>
          <p:nvPr>
            <p:ph type="body" sz="quarter" idx="14"/>
          </p:nvPr>
        </p:nvSpPr>
        <p:spPr/>
        <p:txBody>
          <a:bodyPr/>
          <a:lstStyle/>
          <a:p>
            <a:r>
              <a:rPr lang="en-US"/>
              <a:t>01/03/2018 - 31/03/2018</a:t>
            </a:r>
          </a:p>
        </p:txBody>
      </p:sp>
    </p:spTree>
    <p:extLst>
      <p:ext uri="{BB962C8B-B14F-4D97-AF65-F5344CB8AC3E}">
        <p14:creationId xmlns:p14="http://schemas.microsoft.com/office/powerpoint/2010/main" val="3253353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B8B6E-C6E0-4B18-8902-582EB51BE4A8}"/>
              </a:ext>
            </a:extLst>
          </p:cNvPr>
          <p:cNvSpPr>
            <a:spLocks noGrp="1"/>
          </p:cNvSpPr>
          <p:nvPr>
            <p:ph type="title"/>
          </p:nvPr>
        </p:nvSpPr>
        <p:spPr/>
        <p:txBody>
          <a:bodyPr/>
          <a:lstStyle/>
          <a:p>
            <a:r>
              <a:rPr lang="en-US"/>
              <a:t>FB Own Posts Table with views - 16 of 16</a:t>
            </a:r>
          </a:p>
        </p:txBody>
      </p:sp>
      <p:graphicFrame>
        <p:nvGraphicFramePr>
          <p:cNvPr id="5" name="Table Placeholder 4">
            <a:extLst>
              <a:ext uri="{FF2B5EF4-FFF2-40B4-BE49-F238E27FC236}">
                <a16:creationId xmlns:a16="http://schemas.microsoft.com/office/drawing/2014/main" id="{A02D0D85-782B-4E64-8B8D-2EBB224A2721}"/>
              </a:ext>
            </a:extLst>
          </p:cNvPr>
          <p:cNvGraphicFramePr>
            <a:graphicFrameLocks noGrp="1"/>
          </p:cNvGraphicFramePr>
          <p:nvPr>
            <p:ph type="tbl" sz="quarter" idx="13"/>
            <p:extLst>
              <p:ext uri="{D42A27DB-BD31-4B8C-83A1-F6EECF244321}">
                <p14:modId xmlns:p14="http://schemas.microsoft.com/office/powerpoint/2010/main" val="1516010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1391959"/>
                    </a:ext>
                  </a:extLst>
                </a:gridCol>
                <a:gridCol w="576072">
                  <a:extLst>
                    <a:ext uri="{9D8B030D-6E8A-4147-A177-3AD203B41FA5}">
                      <a16:colId xmlns:a16="http://schemas.microsoft.com/office/drawing/2014/main" val="4230741280"/>
                    </a:ext>
                  </a:extLst>
                </a:gridCol>
                <a:gridCol w="576072">
                  <a:extLst>
                    <a:ext uri="{9D8B030D-6E8A-4147-A177-3AD203B41FA5}">
                      <a16:colId xmlns:a16="http://schemas.microsoft.com/office/drawing/2014/main" val="2401587266"/>
                    </a:ext>
                  </a:extLst>
                </a:gridCol>
                <a:gridCol w="576072">
                  <a:extLst>
                    <a:ext uri="{9D8B030D-6E8A-4147-A177-3AD203B41FA5}">
                      <a16:colId xmlns:a16="http://schemas.microsoft.com/office/drawing/2014/main" val="613391758"/>
                    </a:ext>
                  </a:extLst>
                </a:gridCol>
                <a:gridCol w="576072">
                  <a:extLst>
                    <a:ext uri="{9D8B030D-6E8A-4147-A177-3AD203B41FA5}">
                      <a16:colId xmlns:a16="http://schemas.microsoft.com/office/drawing/2014/main" val="1546669677"/>
                    </a:ext>
                  </a:extLst>
                </a:gridCol>
                <a:gridCol w="576072">
                  <a:extLst>
                    <a:ext uri="{9D8B030D-6E8A-4147-A177-3AD203B41FA5}">
                      <a16:colId xmlns:a16="http://schemas.microsoft.com/office/drawing/2014/main" val="251769163"/>
                    </a:ext>
                  </a:extLst>
                </a:gridCol>
                <a:gridCol w="576072">
                  <a:extLst>
                    <a:ext uri="{9D8B030D-6E8A-4147-A177-3AD203B41FA5}">
                      <a16:colId xmlns:a16="http://schemas.microsoft.com/office/drawing/2014/main" val="3334065244"/>
                    </a:ext>
                  </a:extLst>
                </a:gridCol>
                <a:gridCol w="576072">
                  <a:extLst>
                    <a:ext uri="{9D8B030D-6E8A-4147-A177-3AD203B41FA5}">
                      <a16:colId xmlns:a16="http://schemas.microsoft.com/office/drawing/2014/main" val="3619168664"/>
                    </a:ext>
                  </a:extLst>
                </a:gridCol>
                <a:gridCol w="576072">
                  <a:extLst>
                    <a:ext uri="{9D8B030D-6E8A-4147-A177-3AD203B41FA5}">
                      <a16:colId xmlns:a16="http://schemas.microsoft.com/office/drawing/2014/main" val="720450350"/>
                    </a:ext>
                  </a:extLst>
                </a:gridCol>
                <a:gridCol w="576072">
                  <a:extLst>
                    <a:ext uri="{9D8B030D-6E8A-4147-A177-3AD203B41FA5}">
                      <a16:colId xmlns:a16="http://schemas.microsoft.com/office/drawing/2014/main" val="2941740391"/>
                    </a:ext>
                  </a:extLst>
                </a:gridCol>
                <a:gridCol w="576072">
                  <a:extLst>
                    <a:ext uri="{9D8B030D-6E8A-4147-A177-3AD203B41FA5}">
                      <a16:colId xmlns:a16="http://schemas.microsoft.com/office/drawing/2014/main" val="2757435810"/>
                    </a:ext>
                  </a:extLst>
                </a:gridCol>
                <a:gridCol w="658368">
                  <a:extLst>
                    <a:ext uri="{9D8B030D-6E8A-4147-A177-3AD203B41FA5}">
                      <a16:colId xmlns:a16="http://schemas.microsoft.com/office/drawing/2014/main" val="1736884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0747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- 2018-03-23 15:02:00</a:t>
                      </a:r>
                      <a:r>
                        <a:rPr kumimoji="0" lang="en-US" sz="1000" b="0" i="0" u="none" strike="noStrike" kern="1200" cap="none" spc="0" normalizeH="0" baseline="0" noProof="0">
                          <a:ln>
                            <a:noFill/>
                          </a:ln>
                          <a:solidFill>
                            <a:prstClr val="black"/>
                          </a:solidFill>
                          <a:effectLst/>
                          <a:uLnTx/>
                          <a:uFillTx/>
                          <a:latin typeface="+mn-lt"/>
                          <a:ea typeface="+mn-ea"/>
                          <a:cs typeface="+mn-cs"/>
                        </a:rPr>
                        <a:t>
Wanderlust (noun): A strong desire or urge to travel &amp; explore the world
📹: Melissa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77058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- 2018-03-15 12:47:00</a:t>
                      </a:r>
                      <a:r>
                        <a:rPr kumimoji="0" lang="en-US" sz="1000" b="0" i="0" u="none" strike="noStrike" kern="1200" cap="none" spc="0" normalizeH="0" baseline="0" noProof="0">
                          <a:ln>
                            <a:noFill/>
                          </a:ln>
                          <a:solidFill>
                            <a:prstClr val="black"/>
                          </a:solidFill>
                          <a:effectLst/>
                          <a:uLnTx/>
                          <a:uFillTx/>
                          <a:latin typeface="+mn-lt"/>
                          <a:ea typeface="+mn-ea"/>
                          <a:cs typeface="+mn-cs"/>
                        </a:rPr>
                        <a:t>
Taking a dip sounds sublime right about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7128947"/>
                  </a:ext>
                </a:extLst>
              </a:tr>
            </a:tbl>
          </a:graphicData>
        </a:graphic>
      </p:graphicFrame>
      <p:sp>
        <p:nvSpPr>
          <p:cNvPr id="4" name="Text Placeholder 3">
            <a:extLst>
              <a:ext uri="{FF2B5EF4-FFF2-40B4-BE49-F238E27FC236}">
                <a16:creationId xmlns:a16="http://schemas.microsoft.com/office/drawing/2014/main" id="{49CF537E-4F50-44EB-8938-C6EBF2819919}"/>
              </a:ext>
            </a:extLst>
          </p:cNvPr>
          <p:cNvSpPr>
            <a:spLocks noGrp="1"/>
          </p:cNvSpPr>
          <p:nvPr>
            <p:ph type="body" sz="quarter" idx="14"/>
          </p:nvPr>
        </p:nvSpPr>
        <p:spPr/>
        <p:txBody>
          <a:bodyPr/>
          <a:lstStyle/>
          <a:p>
            <a:r>
              <a:rPr lang="en-US"/>
              <a:t>01/03/2018 - 31/03/2018</a:t>
            </a:r>
          </a:p>
        </p:txBody>
      </p:sp>
    </p:spTree>
    <p:extLst>
      <p:ext uri="{BB962C8B-B14F-4D97-AF65-F5344CB8AC3E}">
        <p14:creationId xmlns:p14="http://schemas.microsoft.com/office/powerpoint/2010/main" val="511489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60CD0-E729-48CC-9A6C-C81F6C2320D1}"/>
              </a:ext>
            </a:extLst>
          </p:cNvPr>
          <p:cNvSpPr>
            <a:spLocks noGrp="1"/>
          </p:cNvSpPr>
          <p:nvPr>
            <p:ph type="title"/>
          </p:nvPr>
        </p:nvSpPr>
        <p:spPr/>
        <p:txBody>
          <a:bodyPr/>
          <a:lstStyle/>
          <a:p>
            <a:r>
              <a:rPr lang="en-US"/>
              <a:t>IG Followers Total (Bar Chart)</a:t>
            </a:r>
          </a:p>
        </p:txBody>
      </p:sp>
      <p:graphicFrame>
        <p:nvGraphicFramePr>
          <p:cNvPr id="6" name="Chart Placeholder 5">
            <a:extLst>
              <a:ext uri="{FF2B5EF4-FFF2-40B4-BE49-F238E27FC236}">
                <a16:creationId xmlns:a16="http://schemas.microsoft.com/office/drawing/2014/main" id="{F3526618-57CF-4A48-B0E9-494E1166BCAF}"/>
              </a:ext>
            </a:extLst>
          </p:cNvPr>
          <p:cNvGraphicFramePr>
            <a:graphicFrameLocks noGrp="1"/>
          </p:cNvGraphicFramePr>
          <p:nvPr>
            <p:ph type="chart" sz="quarter" idx="13"/>
            <p:extLst>
              <p:ext uri="{D42A27DB-BD31-4B8C-83A1-F6EECF244321}">
                <p14:modId xmlns:p14="http://schemas.microsoft.com/office/powerpoint/2010/main" val="802749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F26534-E885-4ECA-BC72-F78B31CBE608}"/>
              </a:ext>
            </a:extLst>
          </p:cNvPr>
          <p:cNvSpPr>
            <a:spLocks noGrp="1"/>
          </p:cNvSpPr>
          <p:nvPr>
            <p:ph type="body" sz="quarter" idx="14"/>
          </p:nvPr>
        </p:nvSpPr>
        <p:spPr/>
        <p:txBody>
          <a:bodyPr/>
          <a:lstStyle/>
          <a:p>
            <a:r>
              <a:rPr lang="en-US"/>
              <a:t>01/01/2018 - 31/03/2018</a:t>
            </a:r>
          </a:p>
        </p:txBody>
      </p:sp>
      <p:sp>
        <p:nvSpPr>
          <p:cNvPr id="5" name="Footer Placeholder 4">
            <a:extLst>
              <a:ext uri="{FF2B5EF4-FFF2-40B4-BE49-F238E27FC236}">
                <a16:creationId xmlns:a16="http://schemas.microsoft.com/office/drawing/2014/main" id="{FA4943A3-3903-449B-9B36-C876901EAE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7924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8A0D0-F311-4BF9-9F14-AEA5DE19257C}"/>
              </a:ext>
            </a:extLst>
          </p:cNvPr>
          <p:cNvSpPr>
            <a:spLocks noGrp="1"/>
          </p:cNvSpPr>
          <p:nvPr>
            <p:ph type="title"/>
          </p:nvPr>
        </p:nvSpPr>
        <p:spPr/>
        <p:txBody>
          <a:bodyPr/>
          <a:lstStyle/>
          <a:p>
            <a:r>
              <a:rPr lang="en-US"/>
              <a:t>IG Followers Change (Bar Chart)</a:t>
            </a:r>
          </a:p>
        </p:txBody>
      </p:sp>
      <p:graphicFrame>
        <p:nvGraphicFramePr>
          <p:cNvPr id="6" name="Chart Placeholder 5">
            <a:extLst>
              <a:ext uri="{FF2B5EF4-FFF2-40B4-BE49-F238E27FC236}">
                <a16:creationId xmlns:a16="http://schemas.microsoft.com/office/drawing/2014/main" id="{D544B722-E793-4670-8833-2E7DBBA5AB99}"/>
              </a:ext>
            </a:extLst>
          </p:cNvPr>
          <p:cNvGraphicFramePr>
            <a:graphicFrameLocks noGrp="1"/>
          </p:cNvGraphicFramePr>
          <p:nvPr>
            <p:ph type="chart" sz="quarter" idx="13"/>
            <p:extLst>
              <p:ext uri="{D42A27DB-BD31-4B8C-83A1-F6EECF244321}">
                <p14:modId xmlns:p14="http://schemas.microsoft.com/office/powerpoint/2010/main" val="1950095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4CF76C-B65B-4B25-8569-C95612FB8DD6}"/>
              </a:ext>
            </a:extLst>
          </p:cNvPr>
          <p:cNvSpPr>
            <a:spLocks noGrp="1"/>
          </p:cNvSpPr>
          <p:nvPr>
            <p:ph type="body" sz="quarter" idx="14"/>
          </p:nvPr>
        </p:nvSpPr>
        <p:spPr/>
        <p:txBody>
          <a:bodyPr/>
          <a:lstStyle/>
          <a:p>
            <a:r>
              <a:rPr lang="en-US"/>
              <a:t>01/01/2018 - 31/03/2018</a:t>
            </a:r>
          </a:p>
        </p:txBody>
      </p:sp>
      <p:sp>
        <p:nvSpPr>
          <p:cNvPr id="5" name="Footer Placeholder 4">
            <a:extLst>
              <a:ext uri="{FF2B5EF4-FFF2-40B4-BE49-F238E27FC236}">
                <a16:creationId xmlns:a16="http://schemas.microsoft.com/office/drawing/2014/main" id="{E3E045EA-15A6-4B92-BF9D-2CB46E9A49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6934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8EB1D-475A-40E3-8467-378D89B6F6E2}"/>
              </a:ext>
            </a:extLst>
          </p:cNvPr>
          <p:cNvSpPr>
            <a:spLocks noGrp="1"/>
          </p:cNvSpPr>
          <p:nvPr>
            <p:ph type="title"/>
          </p:nvPr>
        </p:nvSpPr>
        <p:spPr/>
        <p:txBody>
          <a:bodyPr/>
          <a:lstStyle/>
          <a:p>
            <a:r>
              <a:rPr lang="en-US"/>
              <a:t>Reach </a:t>
            </a:r>
          </a:p>
        </p:txBody>
      </p:sp>
      <p:graphicFrame>
        <p:nvGraphicFramePr>
          <p:cNvPr id="6" name="Chart Placeholder 5">
            <a:extLst>
              <a:ext uri="{FF2B5EF4-FFF2-40B4-BE49-F238E27FC236}">
                <a16:creationId xmlns:a16="http://schemas.microsoft.com/office/drawing/2014/main" id="{CCEACF47-1853-4DD2-A465-6B80B567514F}"/>
              </a:ext>
            </a:extLst>
          </p:cNvPr>
          <p:cNvGraphicFramePr>
            <a:graphicFrameLocks noGrp="1"/>
          </p:cNvGraphicFramePr>
          <p:nvPr>
            <p:ph type="chart" sz="quarter" idx="13"/>
            <p:extLst>
              <p:ext uri="{D42A27DB-BD31-4B8C-83A1-F6EECF244321}">
                <p14:modId xmlns:p14="http://schemas.microsoft.com/office/powerpoint/2010/main" val="3186723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9F8E42-E726-49CA-B420-3154E2FA76AD}"/>
              </a:ext>
            </a:extLst>
          </p:cNvPr>
          <p:cNvSpPr>
            <a:spLocks noGrp="1"/>
          </p:cNvSpPr>
          <p:nvPr>
            <p:ph type="body" sz="quarter" idx="14"/>
          </p:nvPr>
        </p:nvSpPr>
        <p:spPr/>
        <p:txBody>
          <a:bodyPr/>
          <a:lstStyle/>
          <a:p>
            <a:r>
              <a:rPr lang="en-US"/>
              <a:t>01/01/2018 - 31/03/2018</a:t>
            </a:r>
          </a:p>
        </p:txBody>
      </p:sp>
      <p:sp>
        <p:nvSpPr>
          <p:cNvPr id="5" name="Footer Placeholder 4">
            <a:extLst>
              <a:ext uri="{FF2B5EF4-FFF2-40B4-BE49-F238E27FC236}">
                <a16:creationId xmlns:a16="http://schemas.microsoft.com/office/drawing/2014/main" id="{67C17874-C0C3-4E31-B535-A7933C3C5A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1701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EFE74-E3B4-49FC-98AD-A0454391A930}"/>
              </a:ext>
            </a:extLst>
          </p:cNvPr>
          <p:cNvSpPr>
            <a:spLocks noGrp="1"/>
          </p:cNvSpPr>
          <p:nvPr>
            <p:ph type="title"/>
          </p:nvPr>
        </p:nvSpPr>
        <p:spPr/>
        <p:txBody>
          <a:bodyPr/>
          <a:lstStyle/>
          <a:p>
            <a:r>
              <a:rPr lang="en-US"/>
              <a:t>IG Total Interactions (Bar Chart)</a:t>
            </a:r>
          </a:p>
        </p:txBody>
      </p:sp>
      <p:graphicFrame>
        <p:nvGraphicFramePr>
          <p:cNvPr id="6" name="Chart Placeholder 5">
            <a:extLst>
              <a:ext uri="{FF2B5EF4-FFF2-40B4-BE49-F238E27FC236}">
                <a16:creationId xmlns:a16="http://schemas.microsoft.com/office/drawing/2014/main" id="{72229911-35E2-4C42-9781-AFFC583D5C37}"/>
              </a:ext>
            </a:extLst>
          </p:cNvPr>
          <p:cNvGraphicFramePr>
            <a:graphicFrameLocks noGrp="1"/>
          </p:cNvGraphicFramePr>
          <p:nvPr>
            <p:ph type="chart" sz="quarter" idx="13"/>
            <p:extLst>
              <p:ext uri="{D42A27DB-BD31-4B8C-83A1-F6EECF244321}">
                <p14:modId xmlns:p14="http://schemas.microsoft.com/office/powerpoint/2010/main" val="2493258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21F441-9A20-4867-BF45-E870F7D94515}"/>
              </a:ext>
            </a:extLst>
          </p:cNvPr>
          <p:cNvSpPr>
            <a:spLocks noGrp="1"/>
          </p:cNvSpPr>
          <p:nvPr>
            <p:ph type="body" sz="quarter" idx="14"/>
          </p:nvPr>
        </p:nvSpPr>
        <p:spPr/>
        <p:txBody>
          <a:bodyPr/>
          <a:lstStyle/>
          <a:p>
            <a:r>
              <a:rPr lang="en-US"/>
              <a:t>01/01/2018 - 31/03/2018</a:t>
            </a:r>
          </a:p>
        </p:txBody>
      </p:sp>
      <p:sp>
        <p:nvSpPr>
          <p:cNvPr id="5" name="Footer Placeholder 4">
            <a:extLst>
              <a:ext uri="{FF2B5EF4-FFF2-40B4-BE49-F238E27FC236}">
                <a16:creationId xmlns:a16="http://schemas.microsoft.com/office/drawing/2014/main" id="{421BD52E-25FB-427B-AF5F-8FAA10A380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22632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2B31D-DF75-4DF2-B951-8AB39FD82455}"/>
              </a:ext>
            </a:extLst>
          </p:cNvPr>
          <p:cNvSpPr>
            <a:spLocks noGrp="1"/>
          </p:cNvSpPr>
          <p:nvPr>
            <p:ph type="title"/>
          </p:nvPr>
        </p:nvSpPr>
        <p:spPr/>
        <p:txBody>
          <a:bodyPr/>
          <a:lstStyle/>
          <a:p>
            <a:r>
              <a:rPr lang="en-US"/>
              <a:t>Instagram Posts Table - 1 of 3</a:t>
            </a:r>
          </a:p>
        </p:txBody>
      </p:sp>
      <p:graphicFrame>
        <p:nvGraphicFramePr>
          <p:cNvPr id="5" name="Table Placeholder 4">
            <a:extLst>
              <a:ext uri="{FF2B5EF4-FFF2-40B4-BE49-F238E27FC236}">
                <a16:creationId xmlns:a16="http://schemas.microsoft.com/office/drawing/2014/main" id="{FE7D12B5-026D-484A-963C-F2FA2BDE8837}"/>
              </a:ext>
            </a:extLst>
          </p:cNvPr>
          <p:cNvGraphicFramePr>
            <a:graphicFrameLocks noGrp="1"/>
          </p:cNvGraphicFramePr>
          <p:nvPr>
            <p:ph type="tbl" sz="quarter" idx="13"/>
            <p:extLst>
              <p:ext uri="{D42A27DB-BD31-4B8C-83A1-F6EECF244321}">
                <p14:modId xmlns:p14="http://schemas.microsoft.com/office/powerpoint/2010/main" val="4239181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7362651"/>
                    </a:ext>
                  </a:extLst>
                </a:gridCol>
                <a:gridCol w="987552">
                  <a:extLst>
                    <a:ext uri="{9D8B030D-6E8A-4147-A177-3AD203B41FA5}">
                      <a16:colId xmlns:a16="http://schemas.microsoft.com/office/drawing/2014/main" val="848297858"/>
                    </a:ext>
                  </a:extLst>
                </a:gridCol>
                <a:gridCol w="987552">
                  <a:extLst>
                    <a:ext uri="{9D8B030D-6E8A-4147-A177-3AD203B41FA5}">
                      <a16:colId xmlns:a16="http://schemas.microsoft.com/office/drawing/2014/main" val="1586656924"/>
                    </a:ext>
                  </a:extLst>
                </a:gridCol>
                <a:gridCol w="987552">
                  <a:extLst>
                    <a:ext uri="{9D8B030D-6E8A-4147-A177-3AD203B41FA5}">
                      <a16:colId xmlns:a16="http://schemas.microsoft.com/office/drawing/2014/main" val="3695293700"/>
                    </a:ext>
                  </a:extLst>
                </a:gridCol>
                <a:gridCol w="987552">
                  <a:extLst>
                    <a:ext uri="{9D8B030D-6E8A-4147-A177-3AD203B41FA5}">
                      <a16:colId xmlns:a16="http://schemas.microsoft.com/office/drawing/2014/main" val="4154988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2433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- 2018-02-08 10:01:04</a:t>
                      </a:r>
                      <a:r>
                        <a:rPr kumimoji="0" lang="en-US" sz="1000" b="0" i="0" u="none" strike="noStrike" kern="1200" cap="none" spc="0" normalizeH="0" baseline="0" noProof="0">
                          <a:ln>
                            <a:noFill/>
                          </a:ln>
                          <a:solidFill>
                            <a:prstClr val="black"/>
                          </a:solidFill>
                          <a:effectLst/>
                          <a:uLnTx/>
                          <a:uFillTx/>
                          <a:latin typeface="+mn-lt"/>
                          <a:ea typeface="+mn-ea"/>
                          <a:cs typeface="+mn-cs"/>
                        </a:rPr>
                        <a:t>
Just nipping to the bar... 📷 : @hotel_planet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2261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- 2018-02-26 15:23:36</a:t>
                      </a:r>
                      <a:r>
                        <a:rPr kumimoji="0" lang="en-US" sz="1000" b="0" i="0" u="none" strike="noStrike" kern="1200" cap="none" spc="0" normalizeH="0" baseline="0" noProof="0">
                          <a:ln>
                            <a:noFill/>
                          </a:ln>
                          <a:solidFill>
                            <a:prstClr val="black"/>
                          </a:solidFill>
                          <a:effectLst/>
                          <a:uLnTx/>
                          <a:uFillTx/>
                          <a:latin typeface="+mn-lt"/>
                          <a:ea typeface="+mn-ea"/>
                          <a:cs typeface="+mn-cs"/>
                        </a:rPr>
                        <a:t>
Ilot Mangénie will steal a pizza your heart... 📷: @scarlett.delatorre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49999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- 2017-12-21 10:33:07</a:t>
                      </a:r>
                      <a:r>
                        <a:rPr kumimoji="0" lang="en-US" sz="1000" b="0" i="0" u="none" strike="noStrike" kern="1200" cap="none" spc="0" normalizeH="0" baseline="0" noProof="0">
                          <a:ln>
                            <a:noFill/>
                          </a:ln>
                          <a:solidFill>
                            <a:prstClr val="black"/>
                          </a:solidFill>
                          <a:effectLst/>
                          <a:uLnTx/>
                          <a:uFillTx/>
                          <a:latin typeface="+mn-lt"/>
                          <a:ea typeface="+mn-ea"/>
                          <a:cs typeface="+mn-cs"/>
                        </a:rPr>
                        <a:t>
Just a casual dinner... 📷 @seb_m_mc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5071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- 2017-08-03 09:08:11</a:t>
                      </a:r>
                      <a:r>
                        <a:rPr kumimoji="0" lang="en-US" sz="1000" b="0" i="0" u="none" strike="noStrike" kern="1200" cap="none" spc="0" normalizeH="0" baseline="0" noProof="0">
                          <a:ln>
                            <a:noFill/>
                          </a:ln>
                          <a:solidFill>
                            <a:prstClr val="black"/>
                          </a:solidFill>
                          <a:effectLst/>
                          <a:uLnTx/>
                          <a:uFillTx/>
                          <a:latin typeface="+mn-lt"/>
                          <a:ea typeface="+mn-ea"/>
                          <a:cs typeface="+mn-cs"/>
                        </a:rPr>
                        <a:t>
Beach goals 📷: @mauritius__explored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8013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- 2018-02-22 14:23:01</a:t>
                      </a:r>
                      <a:r>
                        <a:rPr kumimoji="0" lang="en-US" sz="1000" b="0" i="0" u="none" strike="noStrike" kern="1200" cap="none" spc="0" normalizeH="0" baseline="0" noProof="0">
                          <a:ln>
                            <a:noFill/>
                          </a:ln>
                          <a:solidFill>
                            <a:prstClr val="black"/>
                          </a:solidFill>
                          <a:effectLst/>
                          <a:uLnTx/>
                          <a:uFillTx/>
                          <a:latin typeface="+mn-lt"/>
                          <a:ea typeface="+mn-ea"/>
                          <a:cs typeface="+mn-cs"/>
                        </a:rPr>
                        <a:t>
One of those pics made for the gram! 📷: @studiomalka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4515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- 2017-08-06 11:16:53</a:t>
                      </a:r>
                      <a:r>
                        <a:rPr kumimoji="0" lang="en-US" sz="1000" b="0" i="0" u="none" strike="noStrike" kern="1200" cap="none" spc="0" normalizeH="0" baseline="0" noProof="0">
                          <a:ln>
                            <a:noFill/>
                          </a:ln>
                          <a:solidFill>
                            <a:prstClr val="black"/>
                          </a:solidFill>
                          <a:effectLst/>
                          <a:uLnTx/>
                          <a:uFillTx/>
                          <a:latin typeface="+mn-lt"/>
                          <a:ea typeface="+mn-ea"/>
                          <a:cs typeface="+mn-cs"/>
                        </a:rPr>
                        <a:t>
Sometimes the best views require a climb! 📷 @radu_travels via @mauritius__explored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02508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- 2017-12-06 09:54:27</a:t>
                      </a:r>
                      <a:r>
                        <a:rPr kumimoji="0" lang="en-US" sz="1000" b="0" i="0" u="none" strike="noStrike" kern="1200" cap="none" spc="0" normalizeH="0" baseline="0" noProof="0">
                          <a:ln>
                            <a:noFill/>
                          </a:ln>
                          <a:solidFill>
                            <a:prstClr val="black"/>
                          </a:solidFill>
                          <a:effectLst/>
                          <a:uLnTx/>
                          <a:uFillTx/>
                          <a:latin typeface="+mn-lt"/>
                          <a:ea typeface="+mn-ea"/>
                          <a:cs typeface="+mn-cs"/>
                        </a:rPr>
                        <a:t>
Snorkel out to Crystal Rock 🐠🐟
📷 @mauritius__explored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38355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- 2018-01-20 10:48:08</a:t>
                      </a:r>
                      <a:r>
                        <a:rPr kumimoji="0" lang="en-US" sz="1000" b="0" i="0" u="none" strike="noStrike" kern="1200" cap="none" spc="0" normalizeH="0" baseline="0" noProof="0">
                          <a:ln>
                            <a:noFill/>
                          </a:ln>
                          <a:solidFill>
                            <a:prstClr val="black"/>
                          </a:solidFill>
                          <a:effectLst/>
                          <a:uLnTx/>
                          <a:uFillTx/>
                          <a:latin typeface="+mn-lt"/>
                          <a:ea typeface="+mn-ea"/>
                          <a:cs typeface="+mn-cs"/>
                        </a:rPr>
                        <a:t>
Running to the sea like... 📷 @scarlett.delatorre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4229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- 2018-02-19 10:02:55</a:t>
                      </a:r>
                      <a:r>
                        <a:rPr kumimoji="0" lang="en-US" sz="1000" b="0" i="0" u="none" strike="noStrike" kern="1200" cap="none" spc="0" normalizeH="0" baseline="0" noProof="0">
                          <a:ln>
                            <a:noFill/>
                          </a:ln>
                          <a:solidFill>
                            <a:prstClr val="black"/>
                          </a:solidFill>
                          <a:effectLst/>
                          <a:uLnTx/>
                          <a:uFillTx/>
                          <a:latin typeface="+mn-lt"/>
                          <a:ea typeface="+mn-ea"/>
                          <a:cs typeface="+mn-cs"/>
                        </a:rPr>
                        <a:t>
We ❤️ Brunch, Bubbles &amp; Beats!
📷 @takethatflight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16834895"/>
                  </a:ext>
                </a:extLst>
              </a:tr>
            </a:tbl>
          </a:graphicData>
        </a:graphic>
      </p:graphicFrame>
      <p:sp>
        <p:nvSpPr>
          <p:cNvPr id="4" name="Text Placeholder 3">
            <a:extLst>
              <a:ext uri="{FF2B5EF4-FFF2-40B4-BE49-F238E27FC236}">
                <a16:creationId xmlns:a16="http://schemas.microsoft.com/office/drawing/2014/main" id="{DD1603DC-FF7D-4924-835D-945B50DDF8C4}"/>
              </a:ext>
            </a:extLst>
          </p:cNvPr>
          <p:cNvSpPr>
            <a:spLocks noGrp="1"/>
          </p:cNvSpPr>
          <p:nvPr>
            <p:ph type="body" sz="quarter" idx="14"/>
          </p:nvPr>
        </p:nvSpPr>
        <p:spPr/>
        <p:txBody>
          <a:bodyPr/>
          <a:lstStyle/>
          <a:p>
            <a:r>
              <a:rPr lang="en-US"/>
              <a:t>01/07/2017 - 28/02/2018</a:t>
            </a:r>
          </a:p>
        </p:txBody>
      </p:sp>
    </p:spTree>
    <p:extLst>
      <p:ext uri="{BB962C8B-B14F-4D97-AF65-F5344CB8AC3E}">
        <p14:creationId xmlns:p14="http://schemas.microsoft.com/office/powerpoint/2010/main" val="8765899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40395-525F-4367-BD1B-D763DA53750F}"/>
              </a:ext>
            </a:extLst>
          </p:cNvPr>
          <p:cNvSpPr>
            <a:spLocks noGrp="1"/>
          </p:cNvSpPr>
          <p:nvPr>
            <p:ph type="title"/>
          </p:nvPr>
        </p:nvSpPr>
        <p:spPr/>
        <p:txBody>
          <a:bodyPr/>
          <a:lstStyle/>
          <a:p>
            <a:r>
              <a:rPr lang="en-US"/>
              <a:t>Instagram Posts Table - 2 of 3</a:t>
            </a:r>
          </a:p>
        </p:txBody>
      </p:sp>
      <p:graphicFrame>
        <p:nvGraphicFramePr>
          <p:cNvPr id="5" name="Table Placeholder 4">
            <a:extLst>
              <a:ext uri="{FF2B5EF4-FFF2-40B4-BE49-F238E27FC236}">
                <a16:creationId xmlns:a16="http://schemas.microsoft.com/office/drawing/2014/main" id="{CD7E34F8-5364-4527-AE5F-DE283CDED041}"/>
              </a:ext>
            </a:extLst>
          </p:cNvPr>
          <p:cNvGraphicFramePr>
            <a:graphicFrameLocks noGrp="1"/>
          </p:cNvGraphicFramePr>
          <p:nvPr>
            <p:ph type="tbl" sz="quarter" idx="13"/>
            <p:extLst>
              <p:ext uri="{D42A27DB-BD31-4B8C-83A1-F6EECF244321}">
                <p14:modId xmlns:p14="http://schemas.microsoft.com/office/powerpoint/2010/main" val="3885499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57688066"/>
                    </a:ext>
                  </a:extLst>
                </a:gridCol>
                <a:gridCol w="987552">
                  <a:extLst>
                    <a:ext uri="{9D8B030D-6E8A-4147-A177-3AD203B41FA5}">
                      <a16:colId xmlns:a16="http://schemas.microsoft.com/office/drawing/2014/main" val="1786504253"/>
                    </a:ext>
                  </a:extLst>
                </a:gridCol>
                <a:gridCol w="987552">
                  <a:extLst>
                    <a:ext uri="{9D8B030D-6E8A-4147-A177-3AD203B41FA5}">
                      <a16:colId xmlns:a16="http://schemas.microsoft.com/office/drawing/2014/main" val="60926968"/>
                    </a:ext>
                  </a:extLst>
                </a:gridCol>
                <a:gridCol w="987552">
                  <a:extLst>
                    <a:ext uri="{9D8B030D-6E8A-4147-A177-3AD203B41FA5}">
                      <a16:colId xmlns:a16="http://schemas.microsoft.com/office/drawing/2014/main" val="2192232254"/>
                    </a:ext>
                  </a:extLst>
                </a:gridCol>
                <a:gridCol w="987552">
                  <a:extLst>
                    <a:ext uri="{9D8B030D-6E8A-4147-A177-3AD203B41FA5}">
                      <a16:colId xmlns:a16="http://schemas.microsoft.com/office/drawing/2014/main" val="2336263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6649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- 2018-01-24 09:38:08</a:t>
                      </a:r>
                      <a:r>
                        <a:rPr kumimoji="0" lang="en-US" sz="1000" b="0" i="0" u="none" strike="noStrike" kern="1200" cap="none" spc="0" normalizeH="0" baseline="0" noProof="0">
                          <a:ln>
                            <a:noFill/>
                          </a:ln>
                          <a:solidFill>
                            <a:prstClr val="black"/>
                          </a:solidFill>
                          <a:effectLst/>
                          <a:uLnTx/>
                          <a:uFillTx/>
                          <a:latin typeface="+mn-lt"/>
                          <a:ea typeface="+mn-ea"/>
                          <a:cs typeface="+mn-cs"/>
                        </a:rPr>
                        <a:t>
If you're lucky enough to score a window seat... 📷 @dacaf via @mauritius__explored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28141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- 2017-09-18 08:44:59</a:t>
                      </a:r>
                      <a:r>
                        <a:rPr kumimoji="0" lang="en-US" sz="1000" b="0" i="0" u="none" strike="noStrike" kern="1200" cap="none" spc="0" normalizeH="0" baseline="0" noProof="0">
                          <a:ln>
                            <a:noFill/>
                          </a:ln>
                          <a:solidFill>
                            <a:prstClr val="black"/>
                          </a:solidFill>
                          <a:effectLst/>
                          <a:uLnTx/>
                          <a:uFillTx/>
                          <a:latin typeface="+mn-lt"/>
                          <a:ea typeface="+mn-ea"/>
                          <a:cs typeface="+mn-cs"/>
                        </a:rPr>
                        <a:t>
Private Villa = Private Pool ✔️ Private butler ✔️ Private Chefs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84096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- 2018-02-23 13:28:02</a:t>
                      </a:r>
                      <a:r>
                        <a:rPr kumimoji="0" lang="en-US" sz="1000" b="0" i="0" u="none" strike="noStrike" kern="1200" cap="none" spc="0" normalizeH="0" baseline="0" noProof="0">
                          <a:ln>
                            <a:noFill/>
                          </a:ln>
                          <a:solidFill>
                            <a:prstClr val="black"/>
                          </a:solidFill>
                          <a:effectLst/>
                          <a:uLnTx/>
                          <a:uFillTx/>
                          <a:latin typeface="+mn-lt"/>
                          <a:ea typeface="+mn-ea"/>
                          <a:cs typeface="+mn-cs"/>
                        </a:rPr>
                        <a:t>
A big YES to yellow 💛 📷 : @thecutlercollective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7705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- 2017-11-15 10:54:43</a:t>
                      </a:r>
                      <a:r>
                        <a:rPr kumimoji="0" lang="en-US" sz="1000" b="0" i="0" u="none" strike="noStrike" kern="1200" cap="none" spc="0" normalizeH="0" baseline="0" noProof="0">
                          <a:ln>
                            <a:noFill/>
                          </a:ln>
                          <a:solidFill>
                            <a:prstClr val="black"/>
                          </a:solidFill>
                          <a:effectLst/>
                          <a:uLnTx/>
                          <a:uFillTx/>
                          <a:latin typeface="+mn-lt"/>
                          <a:ea typeface="+mn-ea"/>
                          <a:cs typeface="+mn-cs"/>
                        </a:rPr>
                        <a:t>
Ever flown by heli over Mauritius? 📷 @nonoken3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8096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- 2017-10-08 13:11:17</a:t>
                      </a:r>
                      <a:r>
                        <a:rPr kumimoji="0" lang="en-US" sz="1000" b="0" i="0" u="none" strike="noStrike" kern="1200" cap="none" spc="0" normalizeH="0" baseline="0" noProof="0">
                          <a:ln>
                            <a:noFill/>
                          </a:ln>
                          <a:solidFill>
                            <a:prstClr val="black"/>
                          </a:solidFill>
                          <a:effectLst/>
                          <a:uLnTx/>
                          <a:uFillTx/>
                          <a:latin typeface="+mn-lt"/>
                          <a:ea typeface="+mn-ea"/>
                          <a:cs typeface="+mn-cs"/>
                        </a:rPr>
                        <a:t>
Just another day at the office... 📷 @daveihk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8478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- 2018-02-02 11:07:19</a:t>
                      </a:r>
                      <a:r>
                        <a:rPr kumimoji="0" lang="en-US" sz="1000" b="0" i="0" u="none" strike="noStrike" kern="1200" cap="none" spc="0" normalizeH="0" baseline="0" noProof="0">
                          <a:ln>
                            <a:noFill/>
                          </a:ln>
                          <a:solidFill>
                            <a:prstClr val="black"/>
                          </a:solidFill>
                          <a:effectLst/>
                          <a:uLnTx/>
                          <a:uFillTx/>
                          <a:latin typeface="+mn-lt"/>
                          <a:ea typeface="+mn-ea"/>
                          <a:cs typeface="+mn-cs"/>
                        </a:rPr>
                        <a:t>
Valentine’s Day is approaching... 📷 @theeverydaytravellers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63539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- 2017-11-27 10:05:16</a:t>
                      </a:r>
                      <a:r>
                        <a:rPr kumimoji="0" lang="en-US" sz="1000" b="0" i="0" u="none" strike="noStrike" kern="1200" cap="none" spc="0" normalizeH="0" baseline="0" noProof="0">
                          <a:ln>
                            <a:noFill/>
                          </a:ln>
                          <a:solidFill>
                            <a:prstClr val="black"/>
                          </a:solidFill>
                          <a:effectLst/>
                          <a:uLnTx/>
                          <a:uFillTx/>
                          <a:latin typeface="+mn-lt"/>
                          <a:ea typeface="+mn-ea"/>
                          <a:cs typeface="+mn-cs"/>
                        </a:rPr>
                        <a:t>
The window to Heaven 📷 @fernyc89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01260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- 2017-07-16 10:54:10</a:t>
                      </a:r>
                      <a:r>
                        <a:rPr kumimoji="0" lang="en-US" sz="1000" b="0" i="0" u="none" strike="noStrike" kern="1200" cap="none" spc="0" normalizeH="0" baseline="0" noProof="0">
                          <a:ln>
                            <a:noFill/>
                          </a:ln>
                          <a:solidFill>
                            <a:prstClr val="black"/>
                          </a:solidFill>
                          <a:effectLst/>
                          <a:uLnTx/>
                          <a:uFillTx/>
                          <a:latin typeface="+mn-lt"/>
                          <a:ea typeface="+mn-ea"/>
                          <a:cs typeface="+mn-cs"/>
                        </a:rPr>
                        <a:t>
Wishing every Sunday started this way...
📷 Emily Garvey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6925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- 2018-01-19 10:09:03</a:t>
                      </a:r>
                      <a:r>
                        <a:rPr kumimoji="0" lang="en-US" sz="1000" b="0" i="0" u="none" strike="noStrike" kern="1200" cap="none" spc="0" normalizeH="0" baseline="0" noProof="0">
                          <a:ln>
                            <a:noFill/>
                          </a:ln>
                          <a:solidFill>
                            <a:prstClr val="black"/>
                          </a:solidFill>
                          <a:effectLst/>
                          <a:uLnTx/>
                          <a:uFillTx/>
                          <a:latin typeface="+mn-lt"/>
                          <a:ea typeface="+mn-ea"/>
                          <a:cs typeface="+mn-cs"/>
                        </a:rPr>
                        <a:t>
Drinks in a boat, on a beach. Obviously. 📷 : @irenccloset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2052184"/>
                  </a:ext>
                </a:extLst>
              </a:tr>
            </a:tbl>
          </a:graphicData>
        </a:graphic>
      </p:graphicFrame>
      <p:sp>
        <p:nvSpPr>
          <p:cNvPr id="4" name="Text Placeholder 3">
            <a:extLst>
              <a:ext uri="{FF2B5EF4-FFF2-40B4-BE49-F238E27FC236}">
                <a16:creationId xmlns:a16="http://schemas.microsoft.com/office/drawing/2014/main" id="{E1EBC4DE-F268-4FC3-9259-77D96A6CA379}"/>
              </a:ext>
            </a:extLst>
          </p:cNvPr>
          <p:cNvSpPr>
            <a:spLocks noGrp="1"/>
          </p:cNvSpPr>
          <p:nvPr>
            <p:ph type="body" sz="quarter" idx="14"/>
          </p:nvPr>
        </p:nvSpPr>
        <p:spPr/>
        <p:txBody>
          <a:bodyPr/>
          <a:lstStyle/>
          <a:p>
            <a:r>
              <a:rPr lang="en-US"/>
              <a:t>01/07/2017 - 28/02/2018</a:t>
            </a:r>
          </a:p>
        </p:txBody>
      </p:sp>
    </p:spTree>
    <p:extLst>
      <p:ext uri="{BB962C8B-B14F-4D97-AF65-F5344CB8AC3E}">
        <p14:creationId xmlns:p14="http://schemas.microsoft.com/office/powerpoint/2010/main" val="14813725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01C16-B53D-464D-B6E0-E124A97C17C2}"/>
              </a:ext>
            </a:extLst>
          </p:cNvPr>
          <p:cNvSpPr>
            <a:spLocks noGrp="1"/>
          </p:cNvSpPr>
          <p:nvPr>
            <p:ph type="title"/>
          </p:nvPr>
        </p:nvSpPr>
        <p:spPr/>
        <p:txBody>
          <a:bodyPr/>
          <a:lstStyle/>
          <a:p>
            <a:r>
              <a:rPr lang="en-US"/>
              <a:t>Instagram Posts Table - 3 of 3</a:t>
            </a:r>
          </a:p>
        </p:txBody>
      </p:sp>
      <p:graphicFrame>
        <p:nvGraphicFramePr>
          <p:cNvPr id="5" name="Table Placeholder 4">
            <a:extLst>
              <a:ext uri="{FF2B5EF4-FFF2-40B4-BE49-F238E27FC236}">
                <a16:creationId xmlns:a16="http://schemas.microsoft.com/office/drawing/2014/main" id="{C439B89E-17C8-4F46-AF49-3820650A9A6F}"/>
              </a:ext>
            </a:extLst>
          </p:cNvPr>
          <p:cNvGraphicFramePr>
            <a:graphicFrameLocks noGrp="1"/>
          </p:cNvGraphicFramePr>
          <p:nvPr>
            <p:ph type="tbl" sz="quarter" idx="13"/>
            <p:extLst>
              <p:ext uri="{D42A27DB-BD31-4B8C-83A1-F6EECF244321}">
                <p14:modId xmlns:p14="http://schemas.microsoft.com/office/powerpoint/2010/main" val="1801598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55693351"/>
                    </a:ext>
                  </a:extLst>
                </a:gridCol>
                <a:gridCol w="987552">
                  <a:extLst>
                    <a:ext uri="{9D8B030D-6E8A-4147-A177-3AD203B41FA5}">
                      <a16:colId xmlns:a16="http://schemas.microsoft.com/office/drawing/2014/main" val="2222807297"/>
                    </a:ext>
                  </a:extLst>
                </a:gridCol>
                <a:gridCol w="987552">
                  <a:extLst>
                    <a:ext uri="{9D8B030D-6E8A-4147-A177-3AD203B41FA5}">
                      <a16:colId xmlns:a16="http://schemas.microsoft.com/office/drawing/2014/main" val="1901199104"/>
                    </a:ext>
                  </a:extLst>
                </a:gridCol>
                <a:gridCol w="987552">
                  <a:extLst>
                    <a:ext uri="{9D8B030D-6E8A-4147-A177-3AD203B41FA5}">
                      <a16:colId xmlns:a16="http://schemas.microsoft.com/office/drawing/2014/main" val="377822683"/>
                    </a:ext>
                  </a:extLst>
                </a:gridCol>
                <a:gridCol w="987552">
                  <a:extLst>
                    <a:ext uri="{9D8B030D-6E8A-4147-A177-3AD203B41FA5}">
                      <a16:colId xmlns:a16="http://schemas.microsoft.com/office/drawing/2014/main" val="256805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0731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- 2018-01-23 11:36:11</a:t>
                      </a:r>
                      <a:r>
                        <a:rPr kumimoji="0" lang="en-US" sz="1000" b="0" i="0" u="none" strike="noStrike" kern="1200" cap="none" spc="0" normalizeH="0" baseline="0" noProof="0">
                          <a:ln>
                            <a:noFill/>
                          </a:ln>
                          <a:solidFill>
                            <a:prstClr val="black"/>
                          </a:solidFill>
                          <a:effectLst/>
                          <a:uLnTx/>
                          <a:uFillTx/>
                          <a:latin typeface="+mn-lt"/>
                          <a:ea typeface="+mn-ea"/>
                          <a:cs typeface="+mn-cs"/>
                        </a:rPr>
                        <a:t>
Para para paradiiseeee! 🌴 📷 @varunkewal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48320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- 2017-12-15 14:12:45</a:t>
                      </a:r>
                      <a:r>
                        <a:rPr kumimoji="0" lang="en-US" sz="1000" b="0" i="0" u="none" strike="noStrike" kern="1200" cap="none" spc="0" normalizeH="0" baseline="0" noProof="0">
                          <a:ln>
                            <a:noFill/>
                          </a:ln>
                          <a:solidFill>
                            <a:prstClr val="black"/>
                          </a:solidFill>
                          <a:effectLst/>
                          <a:uLnTx/>
                          <a:uFillTx/>
                          <a:latin typeface="+mn-lt"/>
                          <a:ea typeface="+mn-ea"/>
                          <a:cs typeface="+mn-cs"/>
                        </a:rPr>
                        <a:t>
Leave your woes at the door!
📷 @sovka_cent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6754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- 2017-12-01 09:43:24</a:t>
                      </a:r>
                      <a:r>
                        <a:rPr kumimoji="0" lang="en-US" sz="1000" b="0" i="0" u="none" strike="noStrike" kern="1200" cap="none" spc="0" normalizeH="0" baseline="0" noProof="0">
                          <a:ln>
                            <a:noFill/>
                          </a:ln>
                          <a:solidFill>
                            <a:prstClr val="black"/>
                          </a:solidFill>
                          <a:effectLst/>
                          <a:uLnTx/>
                          <a:uFillTx/>
                          <a:latin typeface="+mn-lt"/>
                          <a:ea typeface="+mn-ea"/>
                          <a:cs typeface="+mn-cs"/>
                        </a:rPr>
                        <a:t>
This is the life 🌴 📷 @millykr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03580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- 2017-08-20 10:17:35</a:t>
                      </a:r>
                      <a:r>
                        <a:rPr kumimoji="0" lang="en-US" sz="1000" b="0" i="0" u="none" strike="noStrike" kern="1200" cap="none" spc="0" normalizeH="0" baseline="0" noProof="0">
                          <a:ln>
                            <a:noFill/>
                          </a:ln>
                          <a:solidFill>
                            <a:prstClr val="black"/>
                          </a:solidFill>
                          <a:effectLst/>
                          <a:uLnTx/>
                          <a:uFillTx/>
                          <a:latin typeface="+mn-lt"/>
                          <a:ea typeface="+mn-ea"/>
                          <a:cs typeface="+mn-cs"/>
                        </a:rPr>
                        <a:t>
Watching the waves, from the pool 🌊
📷 @becca.390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2793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- 2017-11-28 12:40:49</a:t>
                      </a:r>
                      <a:r>
                        <a:rPr kumimoji="0" lang="en-US" sz="1000" b="0" i="0" u="none" strike="noStrike" kern="1200" cap="none" spc="0" normalizeH="0" baseline="0" noProof="0">
                          <a:ln>
                            <a:noFill/>
                          </a:ln>
                          <a:solidFill>
                            <a:prstClr val="black"/>
                          </a:solidFill>
                          <a:effectLst/>
                          <a:uLnTx/>
                          <a:uFillTx/>
                          <a:latin typeface="+mn-lt"/>
                          <a:ea typeface="+mn-ea"/>
                          <a:cs typeface="+mn-cs"/>
                        </a:rPr>
                        <a:t>
Mauritian Novembers 📷 @mariebisgaard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9222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- 2018-01-24 17:17:05</a:t>
                      </a:r>
                      <a:r>
                        <a:rPr kumimoji="0" lang="en-US" sz="1000" b="0" i="0" u="none" strike="noStrike" kern="1200" cap="none" spc="0" normalizeH="0" baseline="0" noProof="0">
                          <a:ln>
                            <a:noFill/>
                          </a:ln>
                          <a:solidFill>
                            <a:prstClr val="black"/>
                          </a:solidFill>
                          <a:effectLst/>
                          <a:uLnTx/>
                          <a:uFillTx/>
                          <a:latin typeface="+mn-lt"/>
                          <a:ea typeface="+mn-ea"/>
                          <a:cs typeface="+mn-cs"/>
                        </a:rPr>
                        <a:t>
💛💚💙 Feelin’ that colour scheme! 📷 @warrickgautier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2225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- 2017-10-04 09:51:49</a:t>
                      </a:r>
                      <a:r>
                        <a:rPr kumimoji="0" lang="en-US" sz="1000" b="0" i="0" u="none" strike="noStrike" kern="1200" cap="none" spc="0" normalizeH="0" baseline="0" noProof="0">
                          <a:ln>
                            <a:noFill/>
                          </a:ln>
                          <a:solidFill>
                            <a:prstClr val="black"/>
                          </a:solidFill>
                          <a:effectLst/>
                          <a:uLnTx/>
                          <a:uFillTx/>
                          <a:latin typeface="+mn-lt"/>
                          <a:ea typeface="+mn-ea"/>
                          <a:cs typeface="+mn-cs"/>
                        </a:rPr>
                        <a:t>
Gateway to serenity 📷 @hcorver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4349756"/>
                  </a:ext>
                </a:extLst>
              </a:tr>
            </a:tbl>
          </a:graphicData>
        </a:graphic>
      </p:graphicFrame>
      <p:sp>
        <p:nvSpPr>
          <p:cNvPr id="4" name="Text Placeholder 3">
            <a:extLst>
              <a:ext uri="{FF2B5EF4-FFF2-40B4-BE49-F238E27FC236}">
                <a16:creationId xmlns:a16="http://schemas.microsoft.com/office/drawing/2014/main" id="{F1776396-E288-47B4-8EEB-5DF26CAF6767}"/>
              </a:ext>
            </a:extLst>
          </p:cNvPr>
          <p:cNvSpPr>
            <a:spLocks noGrp="1"/>
          </p:cNvSpPr>
          <p:nvPr>
            <p:ph type="body" sz="quarter" idx="14"/>
          </p:nvPr>
        </p:nvSpPr>
        <p:spPr/>
        <p:txBody>
          <a:bodyPr/>
          <a:lstStyle/>
          <a:p>
            <a:r>
              <a:rPr lang="en-US"/>
              <a:t>01/07/2017 - 28/02/2018</a:t>
            </a:r>
          </a:p>
        </p:txBody>
      </p:sp>
    </p:spTree>
    <p:extLst>
      <p:ext uri="{BB962C8B-B14F-4D97-AF65-F5344CB8AC3E}">
        <p14:creationId xmlns:p14="http://schemas.microsoft.com/office/powerpoint/2010/main" val="1988083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0CEB7-40BC-4602-B77E-BE814DBCFA9B}"/>
              </a:ext>
            </a:extLst>
          </p:cNvPr>
          <p:cNvSpPr>
            <a:spLocks noGrp="1"/>
          </p:cNvSpPr>
          <p:nvPr>
            <p:ph type="title"/>
          </p:nvPr>
        </p:nvSpPr>
        <p:spPr/>
        <p:txBody>
          <a:bodyPr/>
          <a:lstStyle/>
          <a:p>
            <a:r>
              <a:rPr lang="en-US"/>
              <a:t>TW Followers Total (Bar Chart)</a:t>
            </a:r>
          </a:p>
        </p:txBody>
      </p:sp>
      <p:graphicFrame>
        <p:nvGraphicFramePr>
          <p:cNvPr id="6" name="Chart Placeholder 5">
            <a:extLst>
              <a:ext uri="{FF2B5EF4-FFF2-40B4-BE49-F238E27FC236}">
                <a16:creationId xmlns:a16="http://schemas.microsoft.com/office/drawing/2014/main" id="{ABEF238B-D4D3-47CC-85AF-244D8FAD899D}"/>
              </a:ext>
            </a:extLst>
          </p:cNvPr>
          <p:cNvGraphicFramePr>
            <a:graphicFrameLocks noGrp="1"/>
          </p:cNvGraphicFramePr>
          <p:nvPr>
            <p:ph type="chart" sz="quarter" idx="13"/>
            <p:extLst>
              <p:ext uri="{D42A27DB-BD31-4B8C-83A1-F6EECF244321}">
                <p14:modId xmlns:p14="http://schemas.microsoft.com/office/powerpoint/2010/main" val="3823709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202935-9F4A-41F7-8AFA-0DD298006A98}"/>
              </a:ext>
            </a:extLst>
          </p:cNvPr>
          <p:cNvSpPr>
            <a:spLocks noGrp="1"/>
          </p:cNvSpPr>
          <p:nvPr>
            <p:ph type="body" sz="quarter" idx="14"/>
          </p:nvPr>
        </p:nvSpPr>
        <p:spPr/>
        <p:txBody>
          <a:bodyPr/>
          <a:lstStyle/>
          <a:p>
            <a:r>
              <a:rPr lang="en-US"/>
              <a:t>01/01/2018 - 31/03/2018</a:t>
            </a:r>
          </a:p>
        </p:txBody>
      </p:sp>
      <p:sp>
        <p:nvSpPr>
          <p:cNvPr id="5" name="Footer Placeholder 4">
            <a:extLst>
              <a:ext uri="{FF2B5EF4-FFF2-40B4-BE49-F238E27FC236}">
                <a16:creationId xmlns:a16="http://schemas.microsoft.com/office/drawing/2014/main" id="{825A6500-2608-47DF-B039-2CC932945C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70078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508C5-A619-4E68-871B-2AC65E0E8ED6}"/>
              </a:ext>
            </a:extLst>
          </p:cNvPr>
          <p:cNvSpPr>
            <a:spLocks noGrp="1"/>
          </p:cNvSpPr>
          <p:nvPr>
            <p:ph type="title"/>
          </p:nvPr>
        </p:nvSpPr>
        <p:spPr/>
        <p:txBody>
          <a:bodyPr/>
          <a:lstStyle/>
          <a:p>
            <a:r>
              <a:rPr lang="en-US"/>
              <a:t>TW Followers Change (Bar Chart)</a:t>
            </a:r>
          </a:p>
        </p:txBody>
      </p:sp>
      <p:graphicFrame>
        <p:nvGraphicFramePr>
          <p:cNvPr id="6" name="Chart Placeholder 5">
            <a:extLst>
              <a:ext uri="{FF2B5EF4-FFF2-40B4-BE49-F238E27FC236}">
                <a16:creationId xmlns:a16="http://schemas.microsoft.com/office/drawing/2014/main" id="{FB84B38B-15D3-48FC-8DA7-4D45AF62E0BD}"/>
              </a:ext>
            </a:extLst>
          </p:cNvPr>
          <p:cNvGraphicFramePr>
            <a:graphicFrameLocks noGrp="1"/>
          </p:cNvGraphicFramePr>
          <p:nvPr>
            <p:ph type="chart" sz="quarter" idx="13"/>
            <p:extLst>
              <p:ext uri="{D42A27DB-BD31-4B8C-83A1-F6EECF244321}">
                <p14:modId xmlns:p14="http://schemas.microsoft.com/office/powerpoint/2010/main" val="930343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B07C8E-38E4-4DA9-A0E7-7D769E5E39B4}"/>
              </a:ext>
            </a:extLst>
          </p:cNvPr>
          <p:cNvSpPr>
            <a:spLocks noGrp="1"/>
          </p:cNvSpPr>
          <p:nvPr>
            <p:ph type="body" sz="quarter" idx="14"/>
          </p:nvPr>
        </p:nvSpPr>
        <p:spPr/>
        <p:txBody>
          <a:bodyPr/>
          <a:lstStyle/>
          <a:p>
            <a:r>
              <a:rPr lang="en-US"/>
              <a:t>01/01/2018 - 31/03/2018</a:t>
            </a:r>
          </a:p>
        </p:txBody>
      </p:sp>
      <p:sp>
        <p:nvSpPr>
          <p:cNvPr id="5" name="Footer Placeholder 4">
            <a:extLst>
              <a:ext uri="{FF2B5EF4-FFF2-40B4-BE49-F238E27FC236}">
                <a16:creationId xmlns:a16="http://schemas.microsoft.com/office/drawing/2014/main" id="{D421EC93-E97C-4026-96FD-6CE52AEAED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70340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E4245-0094-4984-9268-E22F848D167D}"/>
              </a:ext>
            </a:extLst>
          </p:cNvPr>
          <p:cNvSpPr>
            <a:spLocks noGrp="1"/>
          </p:cNvSpPr>
          <p:nvPr>
            <p:ph type="title"/>
          </p:nvPr>
        </p:nvSpPr>
        <p:spPr/>
        <p:txBody>
          <a:bodyPr/>
          <a:lstStyle/>
          <a:p>
            <a:r>
              <a:rPr lang="en-US"/>
              <a:t>TW Total Interactions (Bar Chart)</a:t>
            </a:r>
          </a:p>
        </p:txBody>
      </p:sp>
      <p:graphicFrame>
        <p:nvGraphicFramePr>
          <p:cNvPr id="6" name="Chart Placeholder 5">
            <a:extLst>
              <a:ext uri="{FF2B5EF4-FFF2-40B4-BE49-F238E27FC236}">
                <a16:creationId xmlns:a16="http://schemas.microsoft.com/office/drawing/2014/main" id="{3B19D52E-DC35-4769-A8A6-2D45BCD5C5C5}"/>
              </a:ext>
            </a:extLst>
          </p:cNvPr>
          <p:cNvGraphicFramePr>
            <a:graphicFrameLocks noGrp="1"/>
          </p:cNvGraphicFramePr>
          <p:nvPr>
            <p:ph type="chart" sz="quarter" idx="13"/>
            <p:extLst>
              <p:ext uri="{D42A27DB-BD31-4B8C-83A1-F6EECF244321}">
                <p14:modId xmlns:p14="http://schemas.microsoft.com/office/powerpoint/2010/main" val="1008555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4F1250-06B9-4CC8-AB35-21E09758F1BE}"/>
              </a:ext>
            </a:extLst>
          </p:cNvPr>
          <p:cNvSpPr>
            <a:spLocks noGrp="1"/>
          </p:cNvSpPr>
          <p:nvPr>
            <p:ph type="body" sz="quarter" idx="14"/>
          </p:nvPr>
        </p:nvSpPr>
        <p:spPr/>
        <p:txBody>
          <a:bodyPr/>
          <a:lstStyle/>
          <a:p>
            <a:r>
              <a:rPr lang="en-US"/>
              <a:t>01/01/2018 - 31/03/2018</a:t>
            </a:r>
          </a:p>
        </p:txBody>
      </p:sp>
      <p:sp>
        <p:nvSpPr>
          <p:cNvPr id="5" name="Footer Placeholder 4">
            <a:extLst>
              <a:ext uri="{FF2B5EF4-FFF2-40B4-BE49-F238E27FC236}">
                <a16:creationId xmlns:a16="http://schemas.microsoft.com/office/drawing/2014/main" id="{2FD90C5D-1EAD-4E70-9499-B29643794E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43772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1681</Words>
  <Application>Microsoft Office PowerPoint</Application>
  <PresentationFormat>On-screen Show (4:3)</PresentationFormat>
  <Paragraphs>711</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SLTR</vt:lpstr>
      <vt:lpstr>FB Insights Fans Total (Bar Chart)</vt:lpstr>
      <vt:lpstr>FB Fans Change (Bar Chart)</vt:lpstr>
      <vt:lpstr>FB Reach (Bar Chart)</vt:lpstr>
      <vt:lpstr>FB Total Interactions (Bar Chart)</vt:lpstr>
      <vt:lpstr>FB Organic Vs Paid Reach (Bar Chart)</vt:lpstr>
      <vt:lpstr>FB Post Reach (Bar Chart)</vt:lpstr>
      <vt:lpstr>FB Own Posts Table with views - 1 of 16</vt:lpstr>
      <vt:lpstr>FB Own Posts Table with views - 2 of 16</vt:lpstr>
      <vt:lpstr>FB Own Posts Table with views - 3 of 16</vt:lpstr>
      <vt:lpstr>FB Own Posts Table with views - 4 of 16</vt:lpstr>
      <vt:lpstr>FB Own Posts Table with views - 5 of 16</vt:lpstr>
      <vt:lpstr>FB Own Posts Table with views - 6 of 16</vt:lpstr>
      <vt:lpstr>FB Own Posts Table with views - 7 of 16</vt:lpstr>
      <vt:lpstr>FB Own Posts Table with views - 8 of 16</vt:lpstr>
      <vt:lpstr>FB Own Posts Table with views - 9 of 16</vt:lpstr>
      <vt:lpstr>FB Own Posts Table with views - 10 of 16</vt:lpstr>
      <vt:lpstr>FB Own Posts Table with views - 11 of 16</vt:lpstr>
      <vt:lpstr>FB Own Posts Table with views - 12 of 16</vt:lpstr>
      <vt:lpstr>FB Own Posts Table with views - 13 of 16</vt:lpstr>
      <vt:lpstr>FB Own Posts Table with views - 14 of 16</vt:lpstr>
      <vt:lpstr>FB Own Posts Table with views - 15 of 16</vt:lpstr>
      <vt:lpstr>FB Own Posts Table with views - 16 of 16</vt:lpstr>
      <vt:lpstr>IG Followers Total (Bar Chart)</vt:lpstr>
      <vt:lpstr>IG Followers Change (Bar Chart)</vt:lpstr>
      <vt:lpstr>Reach </vt:lpstr>
      <vt:lpstr>IG Total Interactions (Bar Chart)</vt:lpstr>
      <vt:lpstr>Instagram Posts Table - 1 of 3</vt:lpstr>
      <vt:lpstr>Instagram Posts Table - 2 of 3</vt:lpstr>
      <vt:lpstr>Instagram Posts Table - 3 of 3</vt:lpstr>
      <vt:lpstr>TW Followers Total (Bar Chart)</vt:lpstr>
      <vt:lpstr>TW Followers Change (Bar Chart)</vt:lpstr>
      <vt:lpstr>TW Total Interactions (Bar Chart)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SLTR</dc:title>
  <dc:creator>Administrator</dc:creator>
  <cp:lastModifiedBy>Administrator</cp:lastModifiedBy>
  <cp:revision>1</cp:revision>
  <dcterms:created xsi:type="dcterms:W3CDTF">2018-04-04T08:07:12Z</dcterms:created>
  <dcterms:modified xsi:type="dcterms:W3CDTF">2018-04-04T08:08:15Z</dcterms:modified>
</cp:coreProperties>
</file>