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8" r:id="rId22"/>
    <p:sldId id="279" r:id="rId23"/>
    <p:sldId id="280" r:id="rId24"/>
    <p:sldId id="281" r:id="rId25"/>
    <p:sldId id="283" r:id="rId26"/>
    <p:sldId id="284" r:id="rId27"/>
    <p:sldId id="285" r:id="rId28"/>
    <p:sldId id="286" r:id="rId29"/>
    <p:sldId id="287" r:id="rId30"/>
  </p:sldIdLst>
  <p:sldSz cx="9144000" cy="6858000" type="screen4x3"/>
  <p:notesSz cx="6858000" cy="9144000"/>
  <p:embeddedFontLst>
    <p:embeddedFont>
      <p:font typeface="Calibri" panose="020F0502020204030204" pitchFamily="34" charset="0"/>
      <p:regular r:id="rId31"/>
      <p:bold r:id="rId32"/>
      <p:italic r:id="rId33"/>
      <p:boldItalic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5" d="100"/>
          <a:sy n="75" d="100"/>
        </p:scale>
        <p:origin x="28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Jacob's Creek</c:v>
                </c:pt>
              </c:strCache>
            </c:strRef>
          </c:tx>
          <c:spPr>
            <a:solidFill>
              <a:schemeClr val="accent1"/>
            </a:solidFill>
            <a:ln>
              <a:noFill/>
            </a:ln>
            <a:effectLst/>
          </c:spPr>
          <c:invertIfNegative val="0"/>
          <c:cat>
            <c:numRef>
              <c:f>Sheet1!$A$2:$A$4</c:f>
              <c:numCache>
                <c:formatCode>m/d/yyyy</c:formatCode>
                <c:ptCount val="3"/>
                <c:pt idx="0">
                  <c:v>42747</c:v>
                </c:pt>
                <c:pt idx="1">
                  <c:v>43101</c:v>
                </c:pt>
                <c:pt idx="2">
                  <c:v>43102</c:v>
                </c:pt>
              </c:numCache>
            </c:numRef>
          </c:cat>
          <c:val>
            <c:numRef>
              <c:f>Sheet1!$B$2:$B$4</c:f>
              <c:numCache>
                <c:formatCode>General</c:formatCode>
                <c:ptCount val="3"/>
                <c:pt idx="0">
                  <c:v>4139</c:v>
                </c:pt>
                <c:pt idx="1">
                  <c:v>4058</c:v>
                </c:pt>
                <c:pt idx="2">
                  <c:v>4022</c:v>
                </c:pt>
              </c:numCache>
            </c:numRef>
          </c:val>
          <c:extLst>
            <c:ext xmlns:c16="http://schemas.microsoft.com/office/drawing/2014/chart" uri="{C3380CC4-5D6E-409C-BE32-E72D297353CC}">
              <c16:uniqueId val="{00000000-68B3-4B8E-B41D-B25A1CEF7205}"/>
            </c:ext>
          </c:extLst>
        </c:ser>
        <c:dLbls>
          <c:showLegendKey val="0"/>
          <c:showVal val="0"/>
          <c:showCatName val="0"/>
          <c:showSerName val="0"/>
          <c:showPercent val="0"/>
          <c:showBubbleSize val="0"/>
        </c:dLbls>
        <c:gapWidth val="182"/>
        <c:axId val="239658800"/>
        <c:axId val="239659456"/>
      </c:barChart>
      <c:dateAx>
        <c:axId val="239658800"/>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9659456"/>
        <c:crosses val="autoZero"/>
        <c:auto val="1"/>
        <c:lblOffset val="100"/>
        <c:baseTimeUnit val="days"/>
      </c:dateAx>
      <c:valAx>
        <c:axId val="23965945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9658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Jacob's Creek</c:v>
                </c:pt>
              </c:strCache>
            </c:strRef>
          </c:tx>
          <c:spPr>
            <a:solidFill>
              <a:schemeClr val="accent1"/>
            </a:solidFill>
            <a:ln>
              <a:noFill/>
            </a:ln>
            <a:effectLst/>
          </c:spPr>
          <c:invertIfNegative val="0"/>
          <c:cat>
            <c:numRef>
              <c:f>Sheet1!$A$2:$A$4</c:f>
              <c:numCache>
                <c:formatCode>m/d/yyyy</c:formatCode>
                <c:ptCount val="3"/>
                <c:pt idx="0">
                  <c:v>42747</c:v>
                </c:pt>
                <c:pt idx="1">
                  <c:v>43101</c:v>
                </c:pt>
                <c:pt idx="2">
                  <c:v>43102</c:v>
                </c:pt>
              </c:numCache>
            </c:numRef>
          </c:cat>
          <c:val>
            <c:numRef>
              <c:f>Sheet1!$B$2:$B$4</c:f>
              <c:numCache>
                <c:formatCode>General</c:formatCode>
                <c:ptCount val="3"/>
                <c:pt idx="0">
                  <c:v>461</c:v>
                </c:pt>
                <c:pt idx="1">
                  <c:v>407</c:v>
                </c:pt>
                <c:pt idx="2">
                  <c:v>1103</c:v>
                </c:pt>
              </c:numCache>
            </c:numRef>
          </c:val>
          <c:extLst>
            <c:ext xmlns:c16="http://schemas.microsoft.com/office/drawing/2014/chart" uri="{C3380CC4-5D6E-409C-BE32-E72D297353CC}">
              <c16:uniqueId val="{00000000-5D44-4378-9AA8-EE237C0EE30C}"/>
            </c:ext>
          </c:extLst>
        </c:ser>
        <c:dLbls>
          <c:showLegendKey val="0"/>
          <c:showVal val="0"/>
          <c:showCatName val="0"/>
          <c:showSerName val="0"/>
          <c:showPercent val="0"/>
          <c:showBubbleSize val="0"/>
        </c:dLbls>
        <c:gapWidth val="182"/>
        <c:axId val="239079640"/>
        <c:axId val="239081280"/>
      </c:barChart>
      <c:dateAx>
        <c:axId val="239079640"/>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9081280"/>
        <c:crosses val="autoZero"/>
        <c:auto val="1"/>
        <c:lblOffset val="100"/>
        <c:baseTimeUnit val="days"/>
      </c:dateAx>
      <c:valAx>
        <c:axId val="23908128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9079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Jacob's Creek</c:v>
                </c:pt>
              </c:strCache>
            </c:strRef>
          </c:tx>
          <c:spPr>
            <a:solidFill>
              <a:schemeClr val="accent1"/>
            </a:solidFill>
            <a:ln>
              <a:noFill/>
            </a:ln>
            <a:effectLst/>
          </c:spPr>
          <c:invertIfNegative val="0"/>
          <c:cat>
            <c:numRef>
              <c:f>Sheet1!$A$2:$A$4</c:f>
              <c:numCache>
                <c:formatCode>m/d/yyyy</c:formatCode>
                <c:ptCount val="3"/>
                <c:pt idx="0">
                  <c:v>42747</c:v>
                </c:pt>
                <c:pt idx="1">
                  <c:v>43101</c:v>
                </c:pt>
                <c:pt idx="2">
                  <c:v>43102</c:v>
                </c:pt>
              </c:numCache>
            </c:numRef>
          </c:cat>
          <c:val>
            <c:numRef>
              <c:f>Sheet1!$B$2:$B$4</c:f>
              <c:numCache>
                <c:formatCode>General</c:formatCode>
                <c:ptCount val="3"/>
                <c:pt idx="0">
                  <c:v>94</c:v>
                </c:pt>
                <c:pt idx="1">
                  <c:v>98</c:v>
                </c:pt>
                <c:pt idx="2">
                  <c:v>374</c:v>
                </c:pt>
              </c:numCache>
            </c:numRef>
          </c:val>
          <c:extLst>
            <c:ext xmlns:c16="http://schemas.microsoft.com/office/drawing/2014/chart" uri="{C3380CC4-5D6E-409C-BE32-E72D297353CC}">
              <c16:uniqueId val="{00000000-92E5-4365-8E1B-41BADC05DB9F}"/>
            </c:ext>
          </c:extLst>
        </c:ser>
        <c:dLbls>
          <c:showLegendKey val="0"/>
          <c:showVal val="0"/>
          <c:showCatName val="0"/>
          <c:showSerName val="0"/>
          <c:showPercent val="0"/>
          <c:showBubbleSize val="0"/>
        </c:dLbls>
        <c:gapWidth val="182"/>
        <c:axId val="308311136"/>
        <c:axId val="308312776"/>
      </c:barChart>
      <c:dateAx>
        <c:axId val="308311136"/>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312776"/>
        <c:crosses val="autoZero"/>
        <c:auto val="1"/>
        <c:lblOffset val="100"/>
        <c:baseTimeUnit val="days"/>
      </c:dateAx>
      <c:valAx>
        <c:axId val="30831277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311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ourtableuae (Our Table UAE)</c:v>
                </c:pt>
              </c:strCache>
            </c:strRef>
          </c:tx>
          <c:spPr>
            <a:solidFill>
              <a:schemeClr val="accent1"/>
            </a:solidFill>
            <a:ln>
              <a:noFill/>
            </a:ln>
            <a:effectLst/>
          </c:spPr>
          <c:invertIfNegative val="0"/>
          <c:cat>
            <c:numRef>
              <c:f>Sheet1!$A$2:$A$4</c:f>
              <c:numCache>
                <c:formatCode>m/d/yyyy</c:formatCode>
                <c:ptCount val="3"/>
                <c:pt idx="0">
                  <c:v>42747</c:v>
                </c:pt>
                <c:pt idx="1">
                  <c:v>43101</c:v>
                </c:pt>
                <c:pt idx="2">
                  <c:v>43102</c:v>
                </c:pt>
              </c:numCache>
            </c:numRef>
          </c:cat>
          <c:val>
            <c:numRef>
              <c:f>Sheet1!$B$2:$B$4</c:f>
              <c:numCache>
                <c:formatCode>General</c:formatCode>
                <c:ptCount val="3"/>
                <c:pt idx="0">
                  <c:v>468</c:v>
                </c:pt>
                <c:pt idx="1">
                  <c:v>608</c:v>
                </c:pt>
                <c:pt idx="2">
                  <c:v>1046</c:v>
                </c:pt>
              </c:numCache>
            </c:numRef>
          </c:val>
          <c:extLst>
            <c:ext xmlns:c16="http://schemas.microsoft.com/office/drawing/2014/chart" uri="{C3380CC4-5D6E-409C-BE32-E72D297353CC}">
              <c16:uniqueId val="{00000000-9B83-4EFF-B346-EBD74F99F1C5}"/>
            </c:ext>
          </c:extLst>
        </c:ser>
        <c:dLbls>
          <c:showLegendKey val="0"/>
          <c:showVal val="0"/>
          <c:showCatName val="0"/>
          <c:showSerName val="0"/>
          <c:showPercent val="0"/>
          <c:showBubbleSize val="0"/>
        </c:dLbls>
        <c:gapWidth val="182"/>
        <c:axId val="373302496"/>
        <c:axId val="373299544"/>
      </c:barChart>
      <c:dateAx>
        <c:axId val="373302496"/>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299544"/>
        <c:crosses val="autoZero"/>
        <c:auto val="1"/>
        <c:lblOffset val="100"/>
        <c:baseTimeUnit val="days"/>
      </c:dateAx>
      <c:valAx>
        <c:axId val="37329954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302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ourtableuae (Our Table UAE)</c:v>
                </c:pt>
              </c:strCache>
            </c:strRef>
          </c:tx>
          <c:spPr>
            <a:solidFill>
              <a:schemeClr val="accent1"/>
            </a:solidFill>
            <a:ln>
              <a:noFill/>
            </a:ln>
            <a:effectLst/>
          </c:spPr>
          <c:invertIfNegative val="0"/>
          <c:cat>
            <c:numRef>
              <c:f>Sheet1!$A$2:$A$4</c:f>
              <c:numCache>
                <c:formatCode>m/d/yyyy</c:formatCode>
                <c:ptCount val="3"/>
                <c:pt idx="0">
                  <c:v>42747</c:v>
                </c:pt>
                <c:pt idx="1">
                  <c:v>43101</c:v>
                </c:pt>
                <c:pt idx="2">
                  <c:v>43102</c:v>
                </c:pt>
              </c:numCache>
            </c:numRef>
          </c:cat>
          <c:val>
            <c:numRef>
              <c:f>Sheet1!$B$2:$B$4</c:f>
              <c:numCache>
                <c:formatCode>General</c:formatCode>
                <c:ptCount val="3"/>
                <c:pt idx="0">
                  <c:v>152</c:v>
                </c:pt>
                <c:pt idx="1">
                  <c:v>140</c:v>
                </c:pt>
                <c:pt idx="2">
                  <c:v>438</c:v>
                </c:pt>
              </c:numCache>
            </c:numRef>
          </c:val>
          <c:extLst>
            <c:ext xmlns:c16="http://schemas.microsoft.com/office/drawing/2014/chart" uri="{C3380CC4-5D6E-409C-BE32-E72D297353CC}">
              <c16:uniqueId val="{00000000-9CE3-4C8A-A8E1-7DE07B30819C}"/>
            </c:ext>
          </c:extLst>
        </c:ser>
        <c:dLbls>
          <c:showLegendKey val="0"/>
          <c:showVal val="0"/>
          <c:showCatName val="0"/>
          <c:showSerName val="0"/>
          <c:showPercent val="0"/>
          <c:showBubbleSize val="0"/>
        </c:dLbls>
        <c:gapWidth val="182"/>
        <c:axId val="373299872"/>
        <c:axId val="373301840"/>
      </c:barChart>
      <c:dateAx>
        <c:axId val="373299872"/>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301840"/>
        <c:crosses val="autoZero"/>
        <c:auto val="1"/>
        <c:lblOffset val="100"/>
        <c:baseTimeUnit val="days"/>
      </c:dateAx>
      <c:valAx>
        <c:axId val="37330184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299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ourtableuae (Our Table UAE)</c:v>
                </c:pt>
              </c:strCache>
            </c:strRef>
          </c:tx>
          <c:spPr>
            <a:solidFill>
              <a:schemeClr val="accent1"/>
            </a:solidFill>
            <a:ln>
              <a:noFill/>
            </a:ln>
            <a:effectLst/>
          </c:spPr>
          <c:invertIfNegative val="0"/>
          <c:cat>
            <c:strRef>
              <c:f>Sheet1!$A$2:$A$6</c:f>
              <c:strCache>
                <c:ptCount val="5"/>
                <c:pt idx="0">
                  <c:v>31/10/2017</c:v>
                </c:pt>
                <c:pt idx="1">
                  <c:v>30/11/2017</c:v>
                </c:pt>
                <c:pt idx="2">
                  <c:v>31/12/2017</c:v>
                </c:pt>
                <c:pt idx="3">
                  <c:v>31/01/2018</c:v>
                </c:pt>
                <c:pt idx="4">
                  <c:v>28/02/2018</c:v>
                </c:pt>
              </c:strCache>
            </c:strRef>
          </c:cat>
          <c:val>
            <c:numRef>
              <c:f>Sheet1!$B$2:$B$6</c:f>
              <c:numCache>
                <c:formatCode>General</c:formatCode>
                <c:ptCount val="5"/>
                <c:pt idx="0">
                  <c:v>1</c:v>
                </c:pt>
                <c:pt idx="1">
                  <c:v>661</c:v>
                </c:pt>
                <c:pt idx="2">
                  <c:v>1422</c:v>
                </c:pt>
                <c:pt idx="3">
                  <c:v>2757</c:v>
                </c:pt>
              </c:numCache>
            </c:numRef>
          </c:val>
          <c:extLst>
            <c:ext xmlns:c16="http://schemas.microsoft.com/office/drawing/2014/chart" uri="{C3380CC4-5D6E-409C-BE32-E72D297353CC}">
              <c16:uniqueId val="{00000000-0B8B-4C30-A88E-F8C9FF675731}"/>
            </c:ext>
          </c:extLst>
        </c:ser>
        <c:dLbls>
          <c:showLegendKey val="0"/>
          <c:showVal val="0"/>
          <c:showCatName val="0"/>
          <c:showSerName val="0"/>
          <c:showPercent val="0"/>
          <c:showBubbleSize val="0"/>
        </c:dLbls>
        <c:gapWidth val="182"/>
        <c:axId val="373297904"/>
        <c:axId val="373298888"/>
      </c:barChart>
      <c:catAx>
        <c:axId val="37329790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298888"/>
        <c:crosses val="autoZero"/>
        <c:auto val="1"/>
        <c:lblAlgn val="ctr"/>
        <c:lblOffset val="100"/>
        <c:noMultiLvlLbl val="0"/>
      </c:catAx>
      <c:valAx>
        <c:axId val="37329888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297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Sheet1!$A$2:$A$4</c:f>
              <c:numCache>
                <c:formatCode>m/d/yyyy</c:formatCode>
                <c:ptCount val="3"/>
                <c:pt idx="0">
                  <c:v>42747</c:v>
                </c:pt>
                <c:pt idx="1">
                  <c:v>43101</c:v>
                </c:pt>
                <c:pt idx="2">
                  <c:v>43102</c:v>
                </c:pt>
              </c:numCache>
            </c:numRef>
          </c:cat>
          <c:val>
            <c:numRef>
              <c:f>Sheet1!$B$2:$B$4</c:f>
              <c:numCache>
                <c:formatCode>General</c:formatCode>
                <c:ptCount val="3"/>
                <c:pt idx="0">
                  <c:v>0</c:v>
                </c:pt>
                <c:pt idx="1">
                  <c:v>0</c:v>
                </c:pt>
                <c:pt idx="2">
                  <c:v>0</c:v>
                </c:pt>
              </c:numCache>
            </c:numRef>
          </c:val>
          <c:extLst>
            <c:ext xmlns:c16="http://schemas.microsoft.com/office/drawing/2014/chart" uri="{C3380CC4-5D6E-409C-BE32-E72D297353CC}">
              <c16:uniqueId val="{00000000-6DE7-4BAB-97C1-E3A48AE5E5B4}"/>
            </c:ext>
          </c:extLst>
        </c:ser>
        <c:ser>
          <c:idx val="1"/>
          <c:order val="1"/>
          <c:tx>
            <c:strRef>
              <c:f>Sheet1!$C$1</c:f>
              <c:strCache>
                <c:ptCount val="1"/>
                <c:pt idx="0">
                  <c:v>Twitter</c:v>
                </c:pt>
              </c:strCache>
            </c:strRef>
          </c:tx>
          <c:spPr>
            <a:solidFill>
              <a:schemeClr val="accent2"/>
            </a:solidFill>
            <a:ln>
              <a:noFill/>
            </a:ln>
            <a:effectLst/>
          </c:spPr>
          <c:invertIfNegative val="0"/>
          <c:cat>
            <c:numRef>
              <c:f>Sheet1!$A$2:$A$4</c:f>
              <c:numCache>
                <c:formatCode>m/d/yyyy</c:formatCode>
                <c:ptCount val="3"/>
                <c:pt idx="0">
                  <c:v>42747</c:v>
                </c:pt>
                <c:pt idx="1">
                  <c:v>43101</c:v>
                </c:pt>
                <c:pt idx="2">
                  <c:v>43102</c:v>
                </c:pt>
              </c:numCache>
            </c:numRef>
          </c:cat>
          <c:val>
            <c:numRef>
              <c:f>Sheet1!$C$2:$C$4</c:f>
              <c:numCache>
                <c:formatCode>General</c:formatCode>
                <c:ptCount val="3"/>
                <c:pt idx="0">
                  <c:v>0</c:v>
                </c:pt>
                <c:pt idx="1">
                  <c:v>0</c:v>
                </c:pt>
                <c:pt idx="2">
                  <c:v>0</c:v>
                </c:pt>
              </c:numCache>
            </c:numRef>
          </c:val>
          <c:extLst>
            <c:ext xmlns:c16="http://schemas.microsoft.com/office/drawing/2014/chart" uri="{C3380CC4-5D6E-409C-BE32-E72D297353CC}">
              <c16:uniqueId val="{00000001-6DE7-4BAB-97C1-E3A48AE5E5B4}"/>
            </c:ext>
          </c:extLst>
        </c:ser>
        <c:ser>
          <c:idx val="2"/>
          <c:order val="2"/>
          <c:tx>
            <c:strRef>
              <c:f>Sheet1!$D$1</c:f>
              <c:strCache>
                <c:ptCount val="1"/>
                <c:pt idx="0">
                  <c:v>YouTube</c:v>
                </c:pt>
              </c:strCache>
            </c:strRef>
          </c:tx>
          <c:spPr>
            <a:solidFill>
              <a:schemeClr val="accent3"/>
            </a:solidFill>
            <a:ln>
              <a:noFill/>
            </a:ln>
            <a:effectLst/>
          </c:spPr>
          <c:invertIfNegative val="0"/>
          <c:cat>
            <c:numRef>
              <c:f>Sheet1!$A$2:$A$4</c:f>
              <c:numCache>
                <c:formatCode>m/d/yyyy</c:formatCode>
                <c:ptCount val="3"/>
                <c:pt idx="0">
                  <c:v>42747</c:v>
                </c:pt>
                <c:pt idx="1">
                  <c:v>43101</c:v>
                </c:pt>
                <c:pt idx="2">
                  <c:v>43102</c:v>
                </c:pt>
              </c:numCache>
            </c:numRef>
          </c:cat>
          <c:val>
            <c:numRef>
              <c:f>Sheet1!$D$2:$D$4</c:f>
              <c:numCache>
                <c:formatCode>General</c:formatCode>
                <c:ptCount val="3"/>
                <c:pt idx="0">
                  <c:v>0</c:v>
                </c:pt>
                <c:pt idx="1">
                  <c:v>0</c:v>
                </c:pt>
                <c:pt idx="2">
                  <c:v>0</c:v>
                </c:pt>
              </c:numCache>
            </c:numRef>
          </c:val>
          <c:extLst>
            <c:ext xmlns:c16="http://schemas.microsoft.com/office/drawing/2014/chart" uri="{C3380CC4-5D6E-409C-BE32-E72D297353CC}">
              <c16:uniqueId val="{00000002-6DE7-4BAB-97C1-E3A48AE5E5B4}"/>
            </c:ext>
          </c:extLst>
        </c:ser>
        <c:ser>
          <c:idx val="3"/>
          <c:order val="3"/>
          <c:tx>
            <c:strRef>
              <c:f>Sheet1!$E$1</c:f>
              <c:strCache>
                <c:ptCount val="1"/>
                <c:pt idx="0">
                  <c:v>Google+</c:v>
                </c:pt>
              </c:strCache>
            </c:strRef>
          </c:tx>
          <c:spPr>
            <a:solidFill>
              <a:schemeClr val="accent4"/>
            </a:solidFill>
            <a:ln>
              <a:noFill/>
            </a:ln>
            <a:effectLst/>
          </c:spPr>
          <c:invertIfNegative val="0"/>
          <c:cat>
            <c:numRef>
              <c:f>Sheet1!$A$2:$A$4</c:f>
              <c:numCache>
                <c:formatCode>m/d/yyyy</c:formatCode>
                <c:ptCount val="3"/>
                <c:pt idx="0">
                  <c:v>42747</c:v>
                </c:pt>
                <c:pt idx="1">
                  <c:v>43101</c:v>
                </c:pt>
                <c:pt idx="2">
                  <c:v>43102</c:v>
                </c:pt>
              </c:numCache>
            </c:numRef>
          </c:cat>
          <c:val>
            <c:numRef>
              <c:f>Sheet1!$E$2:$E$4</c:f>
              <c:numCache>
                <c:formatCode>General</c:formatCode>
                <c:ptCount val="3"/>
                <c:pt idx="0">
                  <c:v>0</c:v>
                </c:pt>
                <c:pt idx="1">
                  <c:v>0</c:v>
                </c:pt>
                <c:pt idx="2">
                  <c:v>0</c:v>
                </c:pt>
              </c:numCache>
            </c:numRef>
          </c:val>
          <c:extLst>
            <c:ext xmlns:c16="http://schemas.microsoft.com/office/drawing/2014/chart" uri="{C3380CC4-5D6E-409C-BE32-E72D297353CC}">
              <c16:uniqueId val="{00000003-6DE7-4BAB-97C1-E3A48AE5E5B4}"/>
            </c:ext>
          </c:extLst>
        </c:ser>
        <c:ser>
          <c:idx val="4"/>
          <c:order val="4"/>
          <c:tx>
            <c:strRef>
              <c:f>Sheet1!$F$1</c:f>
              <c:strCache>
                <c:ptCount val="1"/>
                <c:pt idx="0">
                  <c:v>LinkedIn</c:v>
                </c:pt>
              </c:strCache>
            </c:strRef>
          </c:tx>
          <c:spPr>
            <a:solidFill>
              <a:schemeClr val="accent5"/>
            </a:solidFill>
            <a:ln>
              <a:noFill/>
            </a:ln>
            <a:effectLst/>
          </c:spPr>
          <c:invertIfNegative val="0"/>
          <c:cat>
            <c:numRef>
              <c:f>Sheet1!$A$2:$A$4</c:f>
              <c:numCache>
                <c:formatCode>m/d/yyyy</c:formatCode>
                <c:ptCount val="3"/>
                <c:pt idx="0">
                  <c:v>42747</c:v>
                </c:pt>
                <c:pt idx="1">
                  <c:v>43101</c:v>
                </c:pt>
                <c:pt idx="2">
                  <c:v>43102</c:v>
                </c:pt>
              </c:numCache>
            </c:numRef>
          </c:cat>
          <c:val>
            <c:numRef>
              <c:f>Sheet1!$F$2:$F$4</c:f>
              <c:numCache>
                <c:formatCode>General</c:formatCode>
                <c:ptCount val="3"/>
                <c:pt idx="0">
                  <c:v>0</c:v>
                </c:pt>
                <c:pt idx="1">
                  <c:v>0</c:v>
                </c:pt>
                <c:pt idx="2">
                  <c:v>0</c:v>
                </c:pt>
              </c:numCache>
            </c:numRef>
          </c:val>
          <c:extLst>
            <c:ext xmlns:c16="http://schemas.microsoft.com/office/drawing/2014/chart" uri="{C3380CC4-5D6E-409C-BE32-E72D297353CC}">
              <c16:uniqueId val="{00000004-6DE7-4BAB-97C1-E3A48AE5E5B4}"/>
            </c:ext>
          </c:extLst>
        </c:ser>
        <c:ser>
          <c:idx val="5"/>
          <c:order val="5"/>
          <c:tx>
            <c:strRef>
              <c:f>Sheet1!$G$1</c:f>
              <c:strCache>
                <c:ptCount val="1"/>
                <c:pt idx="0">
                  <c:v>Instagram</c:v>
                </c:pt>
              </c:strCache>
            </c:strRef>
          </c:tx>
          <c:spPr>
            <a:solidFill>
              <a:schemeClr val="accent6"/>
            </a:solidFill>
            <a:ln>
              <a:noFill/>
            </a:ln>
            <a:effectLst/>
          </c:spPr>
          <c:invertIfNegative val="0"/>
          <c:cat>
            <c:numRef>
              <c:f>Sheet1!$A$2:$A$4</c:f>
              <c:numCache>
                <c:formatCode>m/d/yyyy</c:formatCode>
                <c:ptCount val="3"/>
                <c:pt idx="0">
                  <c:v>42747</c:v>
                </c:pt>
                <c:pt idx="1">
                  <c:v>43101</c:v>
                </c:pt>
                <c:pt idx="2">
                  <c:v>43102</c:v>
                </c:pt>
              </c:numCache>
            </c:numRef>
          </c:cat>
          <c:val>
            <c:numRef>
              <c:f>Sheet1!$G$2:$G$4</c:f>
              <c:numCache>
                <c:formatCode>General</c:formatCode>
                <c:ptCount val="3"/>
                <c:pt idx="0">
                  <c:v>1555</c:v>
                </c:pt>
                <c:pt idx="1">
                  <c:v>2436</c:v>
                </c:pt>
                <c:pt idx="2">
                  <c:v>3138</c:v>
                </c:pt>
              </c:numCache>
            </c:numRef>
          </c:val>
          <c:extLst>
            <c:ext xmlns:c16="http://schemas.microsoft.com/office/drawing/2014/chart" uri="{C3380CC4-5D6E-409C-BE32-E72D297353CC}">
              <c16:uniqueId val="{00000005-6DE7-4BAB-97C1-E3A48AE5E5B4}"/>
            </c:ext>
          </c:extLst>
        </c:ser>
        <c:dLbls>
          <c:showLegendKey val="0"/>
          <c:showVal val="0"/>
          <c:showCatName val="0"/>
          <c:showSerName val="0"/>
          <c:showPercent val="0"/>
          <c:showBubbleSize val="0"/>
        </c:dLbls>
        <c:gapWidth val="182"/>
        <c:axId val="373314632"/>
        <c:axId val="373316600"/>
      </c:barChart>
      <c:dateAx>
        <c:axId val="373314632"/>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316600"/>
        <c:crosses val="autoZero"/>
        <c:auto val="1"/>
        <c:lblOffset val="100"/>
        <c:baseTimeUnit val="days"/>
      </c:dateAx>
      <c:valAx>
        <c:axId val="37331660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3314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3/27/2018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3/27/2018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3/27/2018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3/27/2018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3/27/2018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45B41C-7825-41D7-A429-6B98C0698248}"/>
              </a:ext>
            </a:extLst>
          </p:cNvPr>
          <p:cNvSpPr>
            <a:spLocks noGrp="1"/>
          </p:cNvSpPr>
          <p:nvPr>
            <p:ph type="ctrTitle"/>
          </p:nvPr>
        </p:nvSpPr>
        <p:spPr/>
        <p:txBody>
          <a:bodyPr/>
          <a:lstStyle/>
          <a:p>
            <a:r>
              <a:rPr lang="en-US"/>
              <a:t>JacobsCreek</a:t>
            </a:r>
          </a:p>
        </p:txBody>
      </p:sp>
      <p:sp>
        <p:nvSpPr>
          <p:cNvPr id="3" name="Subtitle 2">
            <a:extLst>
              <a:ext uri="{FF2B5EF4-FFF2-40B4-BE49-F238E27FC236}">
                <a16:creationId xmlns:a16="http://schemas.microsoft.com/office/drawing/2014/main" id="{68684486-0B3F-4865-B881-53BC671069F8}"/>
              </a:ext>
            </a:extLst>
          </p:cNvPr>
          <p:cNvSpPr>
            <a:spLocks noGrp="1"/>
          </p:cNvSpPr>
          <p:nvPr>
            <p:ph type="subTitle" idx="1"/>
          </p:nvPr>
        </p:nvSpPr>
        <p:spPr/>
        <p:txBody>
          <a:bodyPr/>
          <a:lstStyle/>
          <a:p>
            <a:r>
              <a:rPr lang="en-US"/>
              <a:t>Tactical</a:t>
            </a:r>
          </a:p>
        </p:txBody>
      </p:sp>
    </p:spTree>
    <p:extLst>
      <p:ext uri="{BB962C8B-B14F-4D97-AF65-F5344CB8AC3E}">
        <p14:creationId xmlns:p14="http://schemas.microsoft.com/office/powerpoint/2010/main" val="21635769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B7BA5-E952-453D-BD18-970182BF8CF4}"/>
              </a:ext>
            </a:extLst>
          </p:cNvPr>
          <p:cNvSpPr>
            <a:spLocks noGrp="1"/>
          </p:cNvSpPr>
          <p:nvPr>
            <p:ph type="title"/>
          </p:nvPr>
        </p:nvSpPr>
        <p:spPr/>
        <p:txBody>
          <a:bodyPr/>
          <a:lstStyle/>
          <a:p>
            <a:r>
              <a:rPr lang="en-US"/>
              <a:t>FB Insights Fans Total (Bar Chart)</a:t>
            </a:r>
          </a:p>
        </p:txBody>
      </p:sp>
      <p:graphicFrame>
        <p:nvGraphicFramePr>
          <p:cNvPr id="6" name="Chart Placeholder 5">
            <a:extLst>
              <a:ext uri="{FF2B5EF4-FFF2-40B4-BE49-F238E27FC236}">
                <a16:creationId xmlns:a16="http://schemas.microsoft.com/office/drawing/2014/main" id="{833CB505-E6AE-4417-80C3-5ED025FB4E36}"/>
              </a:ext>
            </a:extLst>
          </p:cNvPr>
          <p:cNvGraphicFramePr>
            <a:graphicFrameLocks noGrp="1"/>
          </p:cNvGraphicFramePr>
          <p:nvPr>
            <p:ph type="chart" sz="quarter" idx="13"/>
            <p:extLst>
              <p:ext uri="{D42A27DB-BD31-4B8C-83A1-F6EECF244321}">
                <p14:modId xmlns:p14="http://schemas.microsoft.com/office/powerpoint/2010/main" val="12604099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ECC62E2-B767-4095-B75E-39F923DCA5CC}"/>
              </a:ext>
            </a:extLst>
          </p:cNvPr>
          <p:cNvSpPr>
            <a:spLocks noGrp="1"/>
          </p:cNvSpPr>
          <p:nvPr>
            <p:ph type="body" sz="quarter" idx="14"/>
          </p:nvPr>
        </p:nvSpPr>
        <p:spPr/>
        <p:txBody>
          <a:bodyPr/>
          <a:lstStyle/>
          <a:p>
            <a:r>
              <a:rPr lang="en-US"/>
              <a:t>01/12/2017 - 28/02/2018</a:t>
            </a:r>
          </a:p>
        </p:txBody>
      </p:sp>
      <p:sp>
        <p:nvSpPr>
          <p:cNvPr id="5" name="Footer Placeholder 4">
            <a:extLst>
              <a:ext uri="{FF2B5EF4-FFF2-40B4-BE49-F238E27FC236}">
                <a16:creationId xmlns:a16="http://schemas.microsoft.com/office/drawing/2014/main" id="{6F037846-49FB-447A-B3F2-5CB2F4CA1E4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9338353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29563E-3A96-40B1-8522-7ECCED11027C}"/>
              </a:ext>
            </a:extLst>
          </p:cNvPr>
          <p:cNvSpPr>
            <a:spLocks noGrp="1"/>
          </p:cNvSpPr>
          <p:nvPr>
            <p:ph type="title"/>
          </p:nvPr>
        </p:nvSpPr>
        <p:spPr/>
        <p:txBody>
          <a:bodyPr/>
          <a:lstStyle/>
          <a:p>
            <a:r>
              <a:rPr lang="en-US"/>
              <a:t>FB Reach (Bar Chart)</a:t>
            </a:r>
          </a:p>
        </p:txBody>
      </p:sp>
      <p:graphicFrame>
        <p:nvGraphicFramePr>
          <p:cNvPr id="6" name="Chart Placeholder 5">
            <a:extLst>
              <a:ext uri="{FF2B5EF4-FFF2-40B4-BE49-F238E27FC236}">
                <a16:creationId xmlns:a16="http://schemas.microsoft.com/office/drawing/2014/main" id="{0BF022E5-2B47-400E-AE0A-095E10122809}"/>
              </a:ext>
            </a:extLst>
          </p:cNvPr>
          <p:cNvGraphicFramePr>
            <a:graphicFrameLocks noGrp="1"/>
          </p:cNvGraphicFramePr>
          <p:nvPr>
            <p:ph type="chart" sz="quarter" idx="13"/>
            <p:extLst>
              <p:ext uri="{D42A27DB-BD31-4B8C-83A1-F6EECF244321}">
                <p14:modId xmlns:p14="http://schemas.microsoft.com/office/powerpoint/2010/main" val="14824644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F94DBFA-DB47-41C8-9C9D-93559BD30797}"/>
              </a:ext>
            </a:extLst>
          </p:cNvPr>
          <p:cNvSpPr>
            <a:spLocks noGrp="1"/>
          </p:cNvSpPr>
          <p:nvPr>
            <p:ph type="body" sz="quarter" idx="14"/>
          </p:nvPr>
        </p:nvSpPr>
        <p:spPr/>
        <p:txBody>
          <a:bodyPr/>
          <a:lstStyle/>
          <a:p>
            <a:r>
              <a:rPr lang="en-US"/>
              <a:t>01/12/2017 - 28/02/2018</a:t>
            </a:r>
          </a:p>
        </p:txBody>
      </p:sp>
      <p:sp>
        <p:nvSpPr>
          <p:cNvPr id="5" name="Footer Placeholder 4">
            <a:extLst>
              <a:ext uri="{FF2B5EF4-FFF2-40B4-BE49-F238E27FC236}">
                <a16:creationId xmlns:a16="http://schemas.microsoft.com/office/drawing/2014/main" id="{46BA762C-1D61-416F-BF23-A00F5E46353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347523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3E51BF-B782-4E7C-A402-4B0D3CBAD2E2}"/>
              </a:ext>
            </a:extLst>
          </p:cNvPr>
          <p:cNvSpPr>
            <a:spLocks noGrp="1"/>
          </p:cNvSpPr>
          <p:nvPr>
            <p:ph type="title"/>
          </p:nvPr>
        </p:nvSpPr>
        <p:spPr/>
        <p:txBody>
          <a:bodyPr/>
          <a:lstStyle/>
          <a:p>
            <a:r>
              <a:rPr lang="en-US"/>
              <a:t>FB Total Interactions (Bar Chart)</a:t>
            </a:r>
          </a:p>
        </p:txBody>
      </p:sp>
      <p:graphicFrame>
        <p:nvGraphicFramePr>
          <p:cNvPr id="6" name="Chart Placeholder 5">
            <a:extLst>
              <a:ext uri="{FF2B5EF4-FFF2-40B4-BE49-F238E27FC236}">
                <a16:creationId xmlns:a16="http://schemas.microsoft.com/office/drawing/2014/main" id="{8578377A-3742-4135-BED3-C6A6E9BD1332}"/>
              </a:ext>
            </a:extLst>
          </p:cNvPr>
          <p:cNvGraphicFramePr>
            <a:graphicFrameLocks noGrp="1"/>
          </p:cNvGraphicFramePr>
          <p:nvPr>
            <p:ph type="chart" sz="quarter" idx="13"/>
            <p:extLst>
              <p:ext uri="{D42A27DB-BD31-4B8C-83A1-F6EECF244321}">
                <p14:modId xmlns:p14="http://schemas.microsoft.com/office/powerpoint/2010/main" val="18715169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5655695-C087-4420-92EA-E5BB9BC3C769}"/>
              </a:ext>
            </a:extLst>
          </p:cNvPr>
          <p:cNvSpPr>
            <a:spLocks noGrp="1"/>
          </p:cNvSpPr>
          <p:nvPr>
            <p:ph type="body" sz="quarter" idx="14"/>
          </p:nvPr>
        </p:nvSpPr>
        <p:spPr/>
        <p:txBody>
          <a:bodyPr/>
          <a:lstStyle/>
          <a:p>
            <a:r>
              <a:rPr lang="en-US"/>
              <a:t>01/12/2017 - 28/02/2018</a:t>
            </a:r>
          </a:p>
        </p:txBody>
      </p:sp>
      <p:sp>
        <p:nvSpPr>
          <p:cNvPr id="5" name="Footer Placeholder 4">
            <a:extLst>
              <a:ext uri="{FF2B5EF4-FFF2-40B4-BE49-F238E27FC236}">
                <a16:creationId xmlns:a16="http://schemas.microsoft.com/office/drawing/2014/main" id="{2DE5B97D-F52F-4BF1-9760-48D8F9B236B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716643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11626C-6B8F-4B2D-BC9D-010ED3F716E1}"/>
              </a:ext>
            </a:extLst>
          </p:cNvPr>
          <p:cNvSpPr>
            <a:spLocks noGrp="1"/>
          </p:cNvSpPr>
          <p:nvPr>
            <p:ph type="title"/>
          </p:nvPr>
        </p:nvSpPr>
        <p:spPr/>
        <p:txBody>
          <a:bodyPr/>
          <a:lstStyle/>
          <a:p>
            <a:r>
              <a:rPr lang="en-US"/>
              <a:t>FB Own Posts Table with views - 1 of 12</a:t>
            </a:r>
          </a:p>
        </p:txBody>
      </p:sp>
      <p:graphicFrame>
        <p:nvGraphicFramePr>
          <p:cNvPr id="5" name="Table Placeholder 4">
            <a:extLst>
              <a:ext uri="{FF2B5EF4-FFF2-40B4-BE49-F238E27FC236}">
                <a16:creationId xmlns:a16="http://schemas.microsoft.com/office/drawing/2014/main" id="{1AE1D86A-AD50-497D-94C4-C53499C82C84}"/>
              </a:ext>
            </a:extLst>
          </p:cNvPr>
          <p:cNvGraphicFramePr>
            <a:graphicFrameLocks noGrp="1"/>
          </p:cNvGraphicFramePr>
          <p:nvPr>
            <p:ph type="tbl" sz="quarter" idx="13"/>
            <p:extLst>
              <p:ext uri="{D42A27DB-BD31-4B8C-83A1-F6EECF244321}">
                <p14:modId xmlns:p14="http://schemas.microsoft.com/office/powerpoint/2010/main" val="12882434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597331828"/>
                    </a:ext>
                  </a:extLst>
                </a:gridCol>
                <a:gridCol w="576072">
                  <a:extLst>
                    <a:ext uri="{9D8B030D-6E8A-4147-A177-3AD203B41FA5}">
                      <a16:colId xmlns:a16="http://schemas.microsoft.com/office/drawing/2014/main" val="1398207517"/>
                    </a:ext>
                  </a:extLst>
                </a:gridCol>
                <a:gridCol w="576072">
                  <a:extLst>
                    <a:ext uri="{9D8B030D-6E8A-4147-A177-3AD203B41FA5}">
                      <a16:colId xmlns:a16="http://schemas.microsoft.com/office/drawing/2014/main" val="619501827"/>
                    </a:ext>
                  </a:extLst>
                </a:gridCol>
                <a:gridCol w="576072">
                  <a:extLst>
                    <a:ext uri="{9D8B030D-6E8A-4147-A177-3AD203B41FA5}">
                      <a16:colId xmlns:a16="http://schemas.microsoft.com/office/drawing/2014/main" val="1772066114"/>
                    </a:ext>
                  </a:extLst>
                </a:gridCol>
                <a:gridCol w="576072">
                  <a:extLst>
                    <a:ext uri="{9D8B030D-6E8A-4147-A177-3AD203B41FA5}">
                      <a16:colId xmlns:a16="http://schemas.microsoft.com/office/drawing/2014/main" val="3607572087"/>
                    </a:ext>
                  </a:extLst>
                </a:gridCol>
                <a:gridCol w="576072">
                  <a:extLst>
                    <a:ext uri="{9D8B030D-6E8A-4147-A177-3AD203B41FA5}">
                      <a16:colId xmlns:a16="http://schemas.microsoft.com/office/drawing/2014/main" val="1683891857"/>
                    </a:ext>
                  </a:extLst>
                </a:gridCol>
                <a:gridCol w="576072">
                  <a:extLst>
                    <a:ext uri="{9D8B030D-6E8A-4147-A177-3AD203B41FA5}">
                      <a16:colId xmlns:a16="http://schemas.microsoft.com/office/drawing/2014/main" val="1105558297"/>
                    </a:ext>
                  </a:extLst>
                </a:gridCol>
                <a:gridCol w="576072">
                  <a:extLst>
                    <a:ext uri="{9D8B030D-6E8A-4147-A177-3AD203B41FA5}">
                      <a16:colId xmlns:a16="http://schemas.microsoft.com/office/drawing/2014/main" val="686399151"/>
                    </a:ext>
                  </a:extLst>
                </a:gridCol>
                <a:gridCol w="576072">
                  <a:extLst>
                    <a:ext uri="{9D8B030D-6E8A-4147-A177-3AD203B41FA5}">
                      <a16:colId xmlns:a16="http://schemas.microsoft.com/office/drawing/2014/main" val="4105220515"/>
                    </a:ext>
                  </a:extLst>
                </a:gridCol>
                <a:gridCol w="576072">
                  <a:extLst>
                    <a:ext uri="{9D8B030D-6E8A-4147-A177-3AD203B41FA5}">
                      <a16:colId xmlns:a16="http://schemas.microsoft.com/office/drawing/2014/main" val="2691437371"/>
                    </a:ext>
                  </a:extLst>
                </a:gridCol>
                <a:gridCol w="576072">
                  <a:extLst>
                    <a:ext uri="{9D8B030D-6E8A-4147-A177-3AD203B41FA5}">
                      <a16:colId xmlns:a16="http://schemas.microsoft.com/office/drawing/2014/main" val="406375438"/>
                    </a:ext>
                  </a:extLst>
                </a:gridCol>
                <a:gridCol w="658368">
                  <a:extLst>
                    <a:ext uri="{9D8B030D-6E8A-4147-A177-3AD203B41FA5}">
                      <a16:colId xmlns:a16="http://schemas.microsoft.com/office/drawing/2014/main" val="18390139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05963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- 2018-02-28 11:49:23</a:t>
                      </a:r>
                      <a:r>
                        <a:rPr kumimoji="0" lang="en-US" sz="1000" b="0" i="0" u="none" strike="noStrike" kern="1200" cap="none" spc="0" normalizeH="0" baseline="0" noProof="0">
                          <a:ln>
                            <a:noFill/>
                          </a:ln>
                          <a:solidFill>
                            <a:prstClr val="black"/>
                          </a:solidFill>
                          <a:effectLst/>
                          <a:uLnTx/>
                          <a:uFillTx/>
                          <a:latin typeface="+mn-lt"/>
                          <a:ea typeface="+mn-ea"/>
                          <a:cs typeface="+mn-cs"/>
                        </a:rPr>
                        <a:t>
Who makes your Jacob's Creek wine? Click below to take a walk through the vineyards with Sam, our grape grower!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1503644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- 2018-02-27 12:00:00</a:t>
                      </a:r>
                      <a:r>
                        <a:rPr kumimoji="0" lang="en-US" sz="1000" b="0" i="0" u="none" strike="noStrike" kern="1200" cap="none" spc="0" normalizeH="0" baseline="0" noProof="0">
                          <a:ln>
                            <a:noFill/>
                          </a:ln>
                          <a:solidFill>
                            <a:prstClr val="black"/>
                          </a:solidFill>
                          <a:effectLst/>
                          <a:uLnTx/>
                          <a:uFillTx/>
                          <a:latin typeface="+mn-lt"/>
                          <a:ea typeface="+mn-ea"/>
                          <a:cs typeface="+mn-cs"/>
                        </a:rPr>
                        <a:t>
Who makes your Jacob's Creek wine? Click below to take a walk through the vineyards with Sam, our grape grower!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727153733"/>
                  </a:ext>
                </a:extLst>
              </a:tr>
            </a:tbl>
          </a:graphicData>
        </a:graphic>
      </p:graphicFrame>
      <p:sp>
        <p:nvSpPr>
          <p:cNvPr id="4" name="Text Placeholder 3">
            <a:extLst>
              <a:ext uri="{FF2B5EF4-FFF2-40B4-BE49-F238E27FC236}">
                <a16:creationId xmlns:a16="http://schemas.microsoft.com/office/drawing/2014/main" id="{270A2A8F-342E-40D0-A88D-5708DD8185DF}"/>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23632066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DC02DD-D7B8-4D2B-9CD9-EFF1AAD5704C}"/>
              </a:ext>
            </a:extLst>
          </p:cNvPr>
          <p:cNvSpPr>
            <a:spLocks noGrp="1"/>
          </p:cNvSpPr>
          <p:nvPr>
            <p:ph type="title"/>
          </p:nvPr>
        </p:nvSpPr>
        <p:spPr/>
        <p:txBody>
          <a:bodyPr/>
          <a:lstStyle/>
          <a:p>
            <a:r>
              <a:rPr lang="en-US"/>
              <a:t>FB Own Posts Table with views - 2 of 12</a:t>
            </a:r>
          </a:p>
        </p:txBody>
      </p:sp>
      <p:graphicFrame>
        <p:nvGraphicFramePr>
          <p:cNvPr id="5" name="Table Placeholder 4">
            <a:extLst>
              <a:ext uri="{FF2B5EF4-FFF2-40B4-BE49-F238E27FC236}">
                <a16:creationId xmlns:a16="http://schemas.microsoft.com/office/drawing/2014/main" id="{5DDF3B25-8B0B-417D-A2D0-116A48224AD8}"/>
              </a:ext>
            </a:extLst>
          </p:cNvPr>
          <p:cNvGraphicFramePr>
            <a:graphicFrameLocks noGrp="1"/>
          </p:cNvGraphicFramePr>
          <p:nvPr>
            <p:ph type="tbl" sz="quarter" idx="13"/>
            <p:extLst>
              <p:ext uri="{D42A27DB-BD31-4B8C-83A1-F6EECF244321}">
                <p14:modId xmlns:p14="http://schemas.microsoft.com/office/powerpoint/2010/main" val="27344154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069392268"/>
                    </a:ext>
                  </a:extLst>
                </a:gridCol>
                <a:gridCol w="576072">
                  <a:extLst>
                    <a:ext uri="{9D8B030D-6E8A-4147-A177-3AD203B41FA5}">
                      <a16:colId xmlns:a16="http://schemas.microsoft.com/office/drawing/2014/main" val="4182829337"/>
                    </a:ext>
                  </a:extLst>
                </a:gridCol>
                <a:gridCol w="576072">
                  <a:extLst>
                    <a:ext uri="{9D8B030D-6E8A-4147-A177-3AD203B41FA5}">
                      <a16:colId xmlns:a16="http://schemas.microsoft.com/office/drawing/2014/main" val="2121423075"/>
                    </a:ext>
                  </a:extLst>
                </a:gridCol>
                <a:gridCol w="576072">
                  <a:extLst>
                    <a:ext uri="{9D8B030D-6E8A-4147-A177-3AD203B41FA5}">
                      <a16:colId xmlns:a16="http://schemas.microsoft.com/office/drawing/2014/main" val="1236833913"/>
                    </a:ext>
                  </a:extLst>
                </a:gridCol>
                <a:gridCol w="576072">
                  <a:extLst>
                    <a:ext uri="{9D8B030D-6E8A-4147-A177-3AD203B41FA5}">
                      <a16:colId xmlns:a16="http://schemas.microsoft.com/office/drawing/2014/main" val="1116357712"/>
                    </a:ext>
                  </a:extLst>
                </a:gridCol>
                <a:gridCol w="576072">
                  <a:extLst>
                    <a:ext uri="{9D8B030D-6E8A-4147-A177-3AD203B41FA5}">
                      <a16:colId xmlns:a16="http://schemas.microsoft.com/office/drawing/2014/main" val="2461333931"/>
                    </a:ext>
                  </a:extLst>
                </a:gridCol>
                <a:gridCol w="576072">
                  <a:extLst>
                    <a:ext uri="{9D8B030D-6E8A-4147-A177-3AD203B41FA5}">
                      <a16:colId xmlns:a16="http://schemas.microsoft.com/office/drawing/2014/main" val="1106407376"/>
                    </a:ext>
                  </a:extLst>
                </a:gridCol>
                <a:gridCol w="576072">
                  <a:extLst>
                    <a:ext uri="{9D8B030D-6E8A-4147-A177-3AD203B41FA5}">
                      <a16:colId xmlns:a16="http://schemas.microsoft.com/office/drawing/2014/main" val="2369241028"/>
                    </a:ext>
                  </a:extLst>
                </a:gridCol>
                <a:gridCol w="576072">
                  <a:extLst>
                    <a:ext uri="{9D8B030D-6E8A-4147-A177-3AD203B41FA5}">
                      <a16:colId xmlns:a16="http://schemas.microsoft.com/office/drawing/2014/main" val="475114375"/>
                    </a:ext>
                  </a:extLst>
                </a:gridCol>
                <a:gridCol w="576072">
                  <a:extLst>
                    <a:ext uri="{9D8B030D-6E8A-4147-A177-3AD203B41FA5}">
                      <a16:colId xmlns:a16="http://schemas.microsoft.com/office/drawing/2014/main" val="2303066453"/>
                    </a:ext>
                  </a:extLst>
                </a:gridCol>
                <a:gridCol w="576072">
                  <a:extLst>
                    <a:ext uri="{9D8B030D-6E8A-4147-A177-3AD203B41FA5}">
                      <a16:colId xmlns:a16="http://schemas.microsoft.com/office/drawing/2014/main" val="1431240785"/>
                    </a:ext>
                  </a:extLst>
                </a:gridCol>
                <a:gridCol w="658368">
                  <a:extLst>
                    <a:ext uri="{9D8B030D-6E8A-4147-A177-3AD203B41FA5}">
                      <a16:colId xmlns:a16="http://schemas.microsoft.com/office/drawing/2014/main" val="18963912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87206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- 2018-02-23 10:30:00</a:t>
                      </a:r>
                      <a:r>
                        <a:rPr kumimoji="0" lang="en-US" sz="1000" b="0" i="0" u="none" strike="noStrike" kern="1200" cap="none" spc="0" normalizeH="0" baseline="0" noProof="0">
                          <a:ln>
                            <a:noFill/>
                          </a:ln>
                          <a:solidFill>
                            <a:prstClr val="black"/>
                          </a:solidFill>
                          <a:effectLst/>
                          <a:uLnTx/>
                          <a:uFillTx/>
                          <a:latin typeface="+mn-lt"/>
                          <a:ea typeface="+mn-ea"/>
                          <a:cs typeface="+mn-cs"/>
                        </a:rPr>
                        <a:t>
What's your flavour? 👇
Whites: loved for their zesty acidity, floral aromas, and fruity notes, such as Pinot Grigio, Sauvignon Blanc and Chardonnay
Reds: loved for their soft, rich, and velvety flavors, like Cabernet Sauvignon, and Shiraz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extLst>
                  <a:ext uri="{0D108BD9-81ED-4DB2-BD59-A6C34878D82A}">
                    <a16:rowId xmlns:a16="http://schemas.microsoft.com/office/drawing/2014/main" val="2675684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- 2018-02-21 10:30:01</a:t>
                      </a:r>
                      <a:r>
                        <a:rPr kumimoji="0" lang="en-US" sz="1000" b="0" i="0" u="none" strike="noStrike" kern="1200" cap="none" spc="0" normalizeH="0" baseline="0" noProof="0">
                          <a:ln>
                            <a:noFill/>
                          </a:ln>
                          <a:solidFill>
                            <a:prstClr val="black"/>
                          </a:solidFill>
                          <a:effectLst/>
                          <a:uLnTx/>
                          <a:uFillTx/>
                          <a:latin typeface="+mn-lt"/>
                          <a:ea typeface="+mn-ea"/>
                          <a:cs typeface="+mn-cs"/>
                        </a:rPr>
                        <a:t>
This is a 'cool' idea! How do you keep your wine chilled when entertaining? Suggestions below!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304488958"/>
                  </a:ext>
                </a:extLst>
              </a:tr>
            </a:tbl>
          </a:graphicData>
        </a:graphic>
      </p:graphicFrame>
      <p:sp>
        <p:nvSpPr>
          <p:cNvPr id="4" name="Text Placeholder 3">
            <a:extLst>
              <a:ext uri="{FF2B5EF4-FFF2-40B4-BE49-F238E27FC236}">
                <a16:creationId xmlns:a16="http://schemas.microsoft.com/office/drawing/2014/main" id="{EC9B688D-A3C0-4632-8C2B-128F14D6B7CA}"/>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5132622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C34853-27C2-4137-AC7D-F8204411CC9D}"/>
              </a:ext>
            </a:extLst>
          </p:cNvPr>
          <p:cNvSpPr>
            <a:spLocks noGrp="1"/>
          </p:cNvSpPr>
          <p:nvPr>
            <p:ph type="title"/>
          </p:nvPr>
        </p:nvSpPr>
        <p:spPr/>
        <p:txBody>
          <a:bodyPr/>
          <a:lstStyle/>
          <a:p>
            <a:r>
              <a:rPr lang="en-US"/>
              <a:t>FB Own Posts Table with views - 3 of 12</a:t>
            </a:r>
          </a:p>
        </p:txBody>
      </p:sp>
      <p:graphicFrame>
        <p:nvGraphicFramePr>
          <p:cNvPr id="5" name="Table Placeholder 4">
            <a:extLst>
              <a:ext uri="{FF2B5EF4-FFF2-40B4-BE49-F238E27FC236}">
                <a16:creationId xmlns:a16="http://schemas.microsoft.com/office/drawing/2014/main" id="{23C3DD4F-734F-49E5-846E-1E44EF010631}"/>
              </a:ext>
            </a:extLst>
          </p:cNvPr>
          <p:cNvGraphicFramePr>
            <a:graphicFrameLocks noGrp="1"/>
          </p:cNvGraphicFramePr>
          <p:nvPr>
            <p:ph type="tbl" sz="quarter" idx="13"/>
            <p:extLst>
              <p:ext uri="{D42A27DB-BD31-4B8C-83A1-F6EECF244321}">
                <p14:modId xmlns:p14="http://schemas.microsoft.com/office/powerpoint/2010/main" val="26374866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532059561"/>
                    </a:ext>
                  </a:extLst>
                </a:gridCol>
                <a:gridCol w="576072">
                  <a:extLst>
                    <a:ext uri="{9D8B030D-6E8A-4147-A177-3AD203B41FA5}">
                      <a16:colId xmlns:a16="http://schemas.microsoft.com/office/drawing/2014/main" val="2871379328"/>
                    </a:ext>
                  </a:extLst>
                </a:gridCol>
                <a:gridCol w="576072">
                  <a:extLst>
                    <a:ext uri="{9D8B030D-6E8A-4147-A177-3AD203B41FA5}">
                      <a16:colId xmlns:a16="http://schemas.microsoft.com/office/drawing/2014/main" val="1639834670"/>
                    </a:ext>
                  </a:extLst>
                </a:gridCol>
                <a:gridCol w="576072">
                  <a:extLst>
                    <a:ext uri="{9D8B030D-6E8A-4147-A177-3AD203B41FA5}">
                      <a16:colId xmlns:a16="http://schemas.microsoft.com/office/drawing/2014/main" val="73151896"/>
                    </a:ext>
                  </a:extLst>
                </a:gridCol>
                <a:gridCol w="576072">
                  <a:extLst>
                    <a:ext uri="{9D8B030D-6E8A-4147-A177-3AD203B41FA5}">
                      <a16:colId xmlns:a16="http://schemas.microsoft.com/office/drawing/2014/main" val="1945375951"/>
                    </a:ext>
                  </a:extLst>
                </a:gridCol>
                <a:gridCol w="576072">
                  <a:extLst>
                    <a:ext uri="{9D8B030D-6E8A-4147-A177-3AD203B41FA5}">
                      <a16:colId xmlns:a16="http://schemas.microsoft.com/office/drawing/2014/main" val="1685244286"/>
                    </a:ext>
                  </a:extLst>
                </a:gridCol>
                <a:gridCol w="576072">
                  <a:extLst>
                    <a:ext uri="{9D8B030D-6E8A-4147-A177-3AD203B41FA5}">
                      <a16:colId xmlns:a16="http://schemas.microsoft.com/office/drawing/2014/main" val="1613465883"/>
                    </a:ext>
                  </a:extLst>
                </a:gridCol>
                <a:gridCol w="576072">
                  <a:extLst>
                    <a:ext uri="{9D8B030D-6E8A-4147-A177-3AD203B41FA5}">
                      <a16:colId xmlns:a16="http://schemas.microsoft.com/office/drawing/2014/main" val="1620799897"/>
                    </a:ext>
                  </a:extLst>
                </a:gridCol>
                <a:gridCol w="576072">
                  <a:extLst>
                    <a:ext uri="{9D8B030D-6E8A-4147-A177-3AD203B41FA5}">
                      <a16:colId xmlns:a16="http://schemas.microsoft.com/office/drawing/2014/main" val="2380412238"/>
                    </a:ext>
                  </a:extLst>
                </a:gridCol>
                <a:gridCol w="576072">
                  <a:extLst>
                    <a:ext uri="{9D8B030D-6E8A-4147-A177-3AD203B41FA5}">
                      <a16:colId xmlns:a16="http://schemas.microsoft.com/office/drawing/2014/main" val="2597990397"/>
                    </a:ext>
                  </a:extLst>
                </a:gridCol>
                <a:gridCol w="576072">
                  <a:extLst>
                    <a:ext uri="{9D8B030D-6E8A-4147-A177-3AD203B41FA5}">
                      <a16:colId xmlns:a16="http://schemas.microsoft.com/office/drawing/2014/main" val="177232571"/>
                    </a:ext>
                  </a:extLst>
                </a:gridCol>
                <a:gridCol w="658368">
                  <a:extLst>
                    <a:ext uri="{9D8B030D-6E8A-4147-A177-3AD203B41FA5}">
                      <a16:colId xmlns:a16="http://schemas.microsoft.com/office/drawing/2014/main" val="40330698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50916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- 2018-02-19 12:07:06</a:t>
                      </a:r>
                      <a:r>
                        <a:rPr kumimoji="0" lang="en-US" sz="1000" b="0" i="0" u="none" strike="noStrike" kern="1200" cap="none" spc="0" normalizeH="0" baseline="0" noProof="0">
                          <a:ln>
                            <a:noFill/>
                          </a:ln>
                          <a:solidFill>
                            <a:prstClr val="black"/>
                          </a:solidFill>
                          <a:effectLst/>
                          <a:uLnTx/>
                          <a:uFillTx/>
                          <a:latin typeface="+mn-lt"/>
                          <a:ea typeface="+mn-ea"/>
                          <a:cs typeface="+mn-cs"/>
                        </a:rPr>
                        <a:t>
Chris Hemsworth was casting his expert eye over the vineyards in Barossa Valley recently. We predict an amazing season, coming right up!
📷: Cristian Prieto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131741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- 2018-02-17 12:15:26</a:t>
                      </a:r>
                      <a:r>
                        <a:rPr kumimoji="0" lang="en-US" sz="1000" b="0" i="0" u="none" strike="noStrike" kern="1200" cap="none" spc="0" normalizeH="0" baseline="0" noProof="0">
                          <a:ln>
                            <a:noFill/>
                          </a:ln>
                          <a:solidFill>
                            <a:prstClr val="black"/>
                          </a:solidFill>
                          <a:effectLst/>
                          <a:uLnTx/>
                          <a:uFillTx/>
                          <a:latin typeface="+mn-lt"/>
                          <a:ea typeface="+mn-ea"/>
                          <a:cs typeface="+mn-cs"/>
                        </a:rPr>
                        <a:t>
Wine down and enjoy this perfect meal to end your weekend! Mushroom ravioli with creamy garlic sauce 👌
LINK HERE: http://bit.ly/JCRavioli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944511148"/>
                  </a:ext>
                </a:extLst>
              </a:tr>
            </a:tbl>
          </a:graphicData>
        </a:graphic>
      </p:graphicFrame>
      <p:sp>
        <p:nvSpPr>
          <p:cNvPr id="4" name="Text Placeholder 3">
            <a:extLst>
              <a:ext uri="{FF2B5EF4-FFF2-40B4-BE49-F238E27FC236}">
                <a16:creationId xmlns:a16="http://schemas.microsoft.com/office/drawing/2014/main" id="{61C2F95F-CA34-4D0A-9CF0-DE6C5BF35F4A}"/>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40289164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6FFDC6-6B4B-41F3-B40A-1BF430CEDF89}"/>
              </a:ext>
            </a:extLst>
          </p:cNvPr>
          <p:cNvSpPr>
            <a:spLocks noGrp="1"/>
          </p:cNvSpPr>
          <p:nvPr>
            <p:ph type="title"/>
          </p:nvPr>
        </p:nvSpPr>
        <p:spPr/>
        <p:txBody>
          <a:bodyPr/>
          <a:lstStyle/>
          <a:p>
            <a:r>
              <a:rPr lang="en-US"/>
              <a:t>FB Own Posts Table with views - 4 of 12</a:t>
            </a:r>
          </a:p>
        </p:txBody>
      </p:sp>
      <p:graphicFrame>
        <p:nvGraphicFramePr>
          <p:cNvPr id="5" name="Table Placeholder 4">
            <a:extLst>
              <a:ext uri="{FF2B5EF4-FFF2-40B4-BE49-F238E27FC236}">
                <a16:creationId xmlns:a16="http://schemas.microsoft.com/office/drawing/2014/main" id="{2DFBBCCB-2C95-4014-8DF6-8CF1A02B344D}"/>
              </a:ext>
            </a:extLst>
          </p:cNvPr>
          <p:cNvGraphicFramePr>
            <a:graphicFrameLocks noGrp="1"/>
          </p:cNvGraphicFramePr>
          <p:nvPr>
            <p:ph type="tbl" sz="quarter" idx="13"/>
            <p:extLst>
              <p:ext uri="{D42A27DB-BD31-4B8C-83A1-F6EECF244321}">
                <p14:modId xmlns:p14="http://schemas.microsoft.com/office/powerpoint/2010/main" val="16176862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002595593"/>
                    </a:ext>
                  </a:extLst>
                </a:gridCol>
                <a:gridCol w="576072">
                  <a:extLst>
                    <a:ext uri="{9D8B030D-6E8A-4147-A177-3AD203B41FA5}">
                      <a16:colId xmlns:a16="http://schemas.microsoft.com/office/drawing/2014/main" val="1917750120"/>
                    </a:ext>
                  </a:extLst>
                </a:gridCol>
                <a:gridCol w="576072">
                  <a:extLst>
                    <a:ext uri="{9D8B030D-6E8A-4147-A177-3AD203B41FA5}">
                      <a16:colId xmlns:a16="http://schemas.microsoft.com/office/drawing/2014/main" val="862784808"/>
                    </a:ext>
                  </a:extLst>
                </a:gridCol>
                <a:gridCol w="576072">
                  <a:extLst>
                    <a:ext uri="{9D8B030D-6E8A-4147-A177-3AD203B41FA5}">
                      <a16:colId xmlns:a16="http://schemas.microsoft.com/office/drawing/2014/main" val="2534518780"/>
                    </a:ext>
                  </a:extLst>
                </a:gridCol>
                <a:gridCol w="576072">
                  <a:extLst>
                    <a:ext uri="{9D8B030D-6E8A-4147-A177-3AD203B41FA5}">
                      <a16:colId xmlns:a16="http://schemas.microsoft.com/office/drawing/2014/main" val="1816482966"/>
                    </a:ext>
                  </a:extLst>
                </a:gridCol>
                <a:gridCol w="576072">
                  <a:extLst>
                    <a:ext uri="{9D8B030D-6E8A-4147-A177-3AD203B41FA5}">
                      <a16:colId xmlns:a16="http://schemas.microsoft.com/office/drawing/2014/main" val="3468201344"/>
                    </a:ext>
                  </a:extLst>
                </a:gridCol>
                <a:gridCol w="576072">
                  <a:extLst>
                    <a:ext uri="{9D8B030D-6E8A-4147-A177-3AD203B41FA5}">
                      <a16:colId xmlns:a16="http://schemas.microsoft.com/office/drawing/2014/main" val="1938169149"/>
                    </a:ext>
                  </a:extLst>
                </a:gridCol>
                <a:gridCol w="576072">
                  <a:extLst>
                    <a:ext uri="{9D8B030D-6E8A-4147-A177-3AD203B41FA5}">
                      <a16:colId xmlns:a16="http://schemas.microsoft.com/office/drawing/2014/main" val="2009910057"/>
                    </a:ext>
                  </a:extLst>
                </a:gridCol>
                <a:gridCol w="576072">
                  <a:extLst>
                    <a:ext uri="{9D8B030D-6E8A-4147-A177-3AD203B41FA5}">
                      <a16:colId xmlns:a16="http://schemas.microsoft.com/office/drawing/2014/main" val="2764682620"/>
                    </a:ext>
                  </a:extLst>
                </a:gridCol>
                <a:gridCol w="576072">
                  <a:extLst>
                    <a:ext uri="{9D8B030D-6E8A-4147-A177-3AD203B41FA5}">
                      <a16:colId xmlns:a16="http://schemas.microsoft.com/office/drawing/2014/main" val="264437872"/>
                    </a:ext>
                  </a:extLst>
                </a:gridCol>
                <a:gridCol w="576072">
                  <a:extLst>
                    <a:ext uri="{9D8B030D-6E8A-4147-A177-3AD203B41FA5}">
                      <a16:colId xmlns:a16="http://schemas.microsoft.com/office/drawing/2014/main" val="4168855955"/>
                    </a:ext>
                  </a:extLst>
                </a:gridCol>
                <a:gridCol w="658368">
                  <a:extLst>
                    <a:ext uri="{9D8B030D-6E8A-4147-A177-3AD203B41FA5}">
                      <a16:colId xmlns:a16="http://schemas.microsoft.com/office/drawing/2014/main" val="41387867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53765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- 2018-02-16 13:22:43</a:t>
                      </a:r>
                      <a:r>
                        <a:rPr kumimoji="0" lang="en-US" sz="1000" b="0" i="0" u="none" strike="noStrike" kern="1200" cap="none" spc="0" normalizeH="0" baseline="0" noProof="0">
                          <a:ln>
                            <a:noFill/>
                          </a:ln>
                          <a:solidFill>
                            <a:prstClr val="black"/>
                          </a:solidFill>
                          <a:effectLst/>
                          <a:uLnTx/>
                          <a:uFillTx/>
                          <a:latin typeface="+mn-lt"/>
                          <a:ea typeface="+mn-ea"/>
                          <a:cs typeface="+mn-cs"/>
                        </a:rPr>
                        <a:t>
Our Table tip: Use different wildflowers with old mason jars for a Bohemian vibe for your table! 📷 weddingomania
Join the OurTable movement: http://www.jacobscreek.com/our-table/join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292435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- 2018-02-13 16:40:20</a:t>
                      </a:r>
                      <a:r>
                        <a:rPr kumimoji="0" lang="en-US" sz="1000" b="0" i="0" u="none" strike="noStrike" kern="1200" cap="none" spc="0" normalizeH="0" baseline="0" noProof="0">
                          <a:ln>
                            <a:noFill/>
                          </a:ln>
                          <a:solidFill>
                            <a:prstClr val="black"/>
                          </a:solidFill>
                          <a:effectLst/>
                          <a:uLnTx/>
                          <a:uFillTx/>
                          <a:latin typeface="+mn-lt"/>
                          <a:ea typeface="+mn-ea"/>
                          <a:cs typeface="+mn-cs"/>
                        </a:rPr>
                        <a:t>
Chilled wine and chilled vibes - Taking it back to basics - good food, good people and good grape!
Our Table is adding a new (affordable) dimension to the city's dining scene. Sign up: jacobscreek.com/our-table/join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602587649"/>
                  </a:ext>
                </a:extLst>
              </a:tr>
            </a:tbl>
          </a:graphicData>
        </a:graphic>
      </p:graphicFrame>
      <p:sp>
        <p:nvSpPr>
          <p:cNvPr id="4" name="Text Placeholder 3">
            <a:extLst>
              <a:ext uri="{FF2B5EF4-FFF2-40B4-BE49-F238E27FC236}">
                <a16:creationId xmlns:a16="http://schemas.microsoft.com/office/drawing/2014/main" id="{AE3860C7-2C05-4171-88CE-E28E68C94DFC}"/>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41934105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17741-ECDB-4F33-8DCE-DB1A42DD6E0B}"/>
              </a:ext>
            </a:extLst>
          </p:cNvPr>
          <p:cNvSpPr>
            <a:spLocks noGrp="1"/>
          </p:cNvSpPr>
          <p:nvPr>
            <p:ph type="title"/>
          </p:nvPr>
        </p:nvSpPr>
        <p:spPr/>
        <p:txBody>
          <a:bodyPr/>
          <a:lstStyle/>
          <a:p>
            <a:r>
              <a:rPr lang="en-US"/>
              <a:t>FB Own Posts Table with views - 5 of 12</a:t>
            </a:r>
          </a:p>
        </p:txBody>
      </p:sp>
      <p:graphicFrame>
        <p:nvGraphicFramePr>
          <p:cNvPr id="5" name="Table Placeholder 4">
            <a:extLst>
              <a:ext uri="{FF2B5EF4-FFF2-40B4-BE49-F238E27FC236}">
                <a16:creationId xmlns:a16="http://schemas.microsoft.com/office/drawing/2014/main" id="{A55A8A6F-3C9A-49E4-B1D7-789C0915C88B}"/>
              </a:ext>
            </a:extLst>
          </p:cNvPr>
          <p:cNvGraphicFramePr>
            <a:graphicFrameLocks noGrp="1"/>
          </p:cNvGraphicFramePr>
          <p:nvPr>
            <p:ph type="tbl" sz="quarter" idx="13"/>
            <p:extLst>
              <p:ext uri="{D42A27DB-BD31-4B8C-83A1-F6EECF244321}">
                <p14:modId xmlns:p14="http://schemas.microsoft.com/office/powerpoint/2010/main" val="36725242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616711590"/>
                    </a:ext>
                  </a:extLst>
                </a:gridCol>
                <a:gridCol w="576072">
                  <a:extLst>
                    <a:ext uri="{9D8B030D-6E8A-4147-A177-3AD203B41FA5}">
                      <a16:colId xmlns:a16="http://schemas.microsoft.com/office/drawing/2014/main" val="91226359"/>
                    </a:ext>
                  </a:extLst>
                </a:gridCol>
                <a:gridCol w="576072">
                  <a:extLst>
                    <a:ext uri="{9D8B030D-6E8A-4147-A177-3AD203B41FA5}">
                      <a16:colId xmlns:a16="http://schemas.microsoft.com/office/drawing/2014/main" val="3879183519"/>
                    </a:ext>
                  </a:extLst>
                </a:gridCol>
                <a:gridCol w="576072">
                  <a:extLst>
                    <a:ext uri="{9D8B030D-6E8A-4147-A177-3AD203B41FA5}">
                      <a16:colId xmlns:a16="http://schemas.microsoft.com/office/drawing/2014/main" val="2771998670"/>
                    </a:ext>
                  </a:extLst>
                </a:gridCol>
                <a:gridCol w="576072">
                  <a:extLst>
                    <a:ext uri="{9D8B030D-6E8A-4147-A177-3AD203B41FA5}">
                      <a16:colId xmlns:a16="http://schemas.microsoft.com/office/drawing/2014/main" val="2169545372"/>
                    </a:ext>
                  </a:extLst>
                </a:gridCol>
                <a:gridCol w="576072">
                  <a:extLst>
                    <a:ext uri="{9D8B030D-6E8A-4147-A177-3AD203B41FA5}">
                      <a16:colId xmlns:a16="http://schemas.microsoft.com/office/drawing/2014/main" val="600771616"/>
                    </a:ext>
                  </a:extLst>
                </a:gridCol>
                <a:gridCol w="576072">
                  <a:extLst>
                    <a:ext uri="{9D8B030D-6E8A-4147-A177-3AD203B41FA5}">
                      <a16:colId xmlns:a16="http://schemas.microsoft.com/office/drawing/2014/main" val="696746494"/>
                    </a:ext>
                  </a:extLst>
                </a:gridCol>
                <a:gridCol w="576072">
                  <a:extLst>
                    <a:ext uri="{9D8B030D-6E8A-4147-A177-3AD203B41FA5}">
                      <a16:colId xmlns:a16="http://schemas.microsoft.com/office/drawing/2014/main" val="999422809"/>
                    </a:ext>
                  </a:extLst>
                </a:gridCol>
                <a:gridCol w="576072">
                  <a:extLst>
                    <a:ext uri="{9D8B030D-6E8A-4147-A177-3AD203B41FA5}">
                      <a16:colId xmlns:a16="http://schemas.microsoft.com/office/drawing/2014/main" val="88905531"/>
                    </a:ext>
                  </a:extLst>
                </a:gridCol>
                <a:gridCol w="576072">
                  <a:extLst>
                    <a:ext uri="{9D8B030D-6E8A-4147-A177-3AD203B41FA5}">
                      <a16:colId xmlns:a16="http://schemas.microsoft.com/office/drawing/2014/main" val="2925728201"/>
                    </a:ext>
                  </a:extLst>
                </a:gridCol>
                <a:gridCol w="576072">
                  <a:extLst>
                    <a:ext uri="{9D8B030D-6E8A-4147-A177-3AD203B41FA5}">
                      <a16:colId xmlns:a16="http://schemas.microsoft.com/office/drawing/2014/main" val="2414631782"/>
                    </a:ext>
                  </a:extLst>
                </a:gridCol>
                <a:gridCol w="658368">
                  <a:extLst>
                    <a:ext uri="{9D8B030D-6E8A-4147-A177-3AD203B41FA5}">
                      <a16:colId xmlns:a16="http://schemas.microsoft.com/office/drawing/2014/main" val="26424213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106598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- 2018-02-11 15:53:41</a:t>
                      </a:r>
                      <a:r>
                        <a:rPr kumimoji="0" lang="en-US" sz="1000" b="0" i="0" u="none" strike="noStrike" kern="1200" cap="none" spc="0" normalizeH="0" baseline="0" noProof="0">
                          <a:ln>
                            <a:noFill/>
                          </a:ln>
                          <a:solidFill>
                            <a:prstClr val="black"/>
                          </a:solidFill>
                          <a:effectLst/>
                          <a:uLnTx/>
                          <a:uFillTx/>
                          <a:latin typeface="+mn-lt"/>
                          <a:ea typeface="+mn-ea"/>
                          <a:cs typeface="+mn-cs"/>
                        </a:rPr>
                        <a:t>
Six gadgets every wine lover needs: 
👉 http://bit.ly/JacobsCreekWineGadgets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62266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- 2018-02-09 16:04:20</a:t>
                      </a:r>
                      <a:r>
                        <a:rPr kumimoji="0" lang="en-US" sz="1000" b="0" i="0" u="none" strike="noStrike" kern="1200" cap="none" spc="0" normalizeH="0" baseline="0" noProof="0">
                          <a:ln>
                            <a:noFill/>
                          </a:ln>
                          <a:solidFill>
                            <a:prstClr val="black"/>
                          </a:solidFill>
                          <a:effectLst/>
                          <a:uLnTx/>
                          <a:uFillTx/>
                          <a:latin typeface="+mn-lt"/>
                          <a:ea typeface="+mn-ea"/>
                          <a:cs typeface="+mn-cs"/>
                        </a:rPr>
                        <a:t>
Something simple and delicious to rustle up this weekend; Prosciutto and Rocket Pizza. 👌
Link here 👉 http://bit.ly/2EOpMBf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987241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- 2018-02-07 10:50:50</a:t>
                      </a:r>
                      <a:r>
                        <a:rPr kumimoji="0" lang="en-US" sz="1000" b="0" i="0" u="none" strike="noStrike" kern="1200" cap="none" spc="0" normalizeH="0" baseline="0" noProof="0">
                          <a:ln>
                            <a:noFill/>
                          </a:ln>
                          <a:solidFill>
                            <a:prstClr val="black"/>
                          </a:solidFill>
                          <a:effectLst/>
                          <a:uLnTx/>
                          <a:uFillTx/>
                          <a:latin typeface="+mn-lt"/>
                          <a:ea typeface="+mn-ea"/>
                          <a:cs typeface="+mn-cs"/>
                        </a:rPr>
                        <a:t>
With every grape there is a story, and this is the story of Cabernet Sauvignon 👇
http://bit.ly/JacobsCreekCabernetSauvignon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693033"/>
                  </a:ext>
                </a:extLst>
              </a:tr>
            </a:tbl>
          </a:graphicData>
        </a:graphic>
      </p:graphicFrame>
      <p:sp>
        <p:nvSpPr>
          <p:cNvPr id="4" name="Text Placeholder 3">
            <a:extLst>
              <a:ext uri="{FF2B5EF4-FFF2-40B4-BE49-F238E27FC236}">
                <a16:creationId xmlns:a16="http://schemas.microsoft.com/office/drawing/2014/main" id="{D72B9F68-D6FB-4DDF-832D-B7DDF3E25753}"/>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28299540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E3736-8CFB-42B8-9C61-4FEFD6F8A9CB}"/>
              </a:ext>
            </a:extLst>
          </p:cNvPr>
          <p:cNvSpPr>
            <a:spLocks noGrp="1"/>
          </p:cNvSpPr>
          <p:nvPr>
            <p:ph type="title"/>
          </p:nvPr>
        </p:nvSpPr>
        <p:spPr/>
        <p:txBody>
          <a:bodyPr/>
          <a:lstStyle/>
          <a:p>
            <a:r>
              <a:rPr lang="en-US"/>
              <a:t>FB Own Posts Table with views - 6 of 12</a:t>
            </a:r>
          </a:p>
        </p:txBody>
      </p:sp>
      <p:graphicFrame>
        <p:nvGraphicFramePr>
          <p:cNvPr id="5" name="Table Placeholder 4">
            <a:extLst>
              <a:ext uri="{FF2B5EF4-FFF2-40B4-BE49-F238E27FC236}">
                <a16:creationId xmlns:a16="http://schemas.microsoft.com/office/drawing/2014/main" id="{2C7C15A2-76E1-435F-B35C-DA0F374F2AB4}"/>
              </a:ext>
            </a:extLst>
          </p:cNvPr>
          <p:cNvGraphicFramePr>
            <a:graphicFrameLocks noGrp="1"/>
          </p:cNvGraphicFramePr>
          <p:nvPr>
            <p:ph type="tbl" sz="quarter" idx="13"/>
            <p:extLst>
              <p:ext uri="{D42A27DB-BD31-4B8C-83A1-F6EECF244321}">
                <p14:modId xmlns:p14="http://schemas.microsoft.com/office/powerpoint/2010/main" val="41975791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152626961"/>
                    </a:ext>
                  </a:extLst>
                </a:gridCol>
                <a:gridCol w="576072">
                  <a:extLst>
                    <a:ext uri="{9D8B030D-6E8A-4147-A177-3AD203B41FA5}">
                      <a16:colId xmlns:a16="http://schemas.microsoft.com/office/drawing/2014/main" val="2129294002"/>
                    </a:ext>
                  </a:extLst>
                </a:gridCol>
                <a:gridCol w="576072">
                  <a:extLst>
                    <a:ext uri="{9D8B030D-6E8A-4147-A177-3AD203B41FA5}">
                      <a16:colId xmlns:a16="http://schemas.microsoft.com/office/drawing/2014/main" val="1218719487"/>
                    </a:ext>
                  </a:extLst>
                </a:gridCol>
                <a:gridCol w="576072">
                  <a:extLst>
                    <a:ext uri="{9D8B030D-6E8A-4147-A177-3AD203B41FA5}">
                      <a16:colId xmlns:a16="http://schemas.microsoft.com/office/drawing/2014/main" val="2595353327"/>
                    </a:ext>
                  </a:extLst>
                </a:gridCol>
                <a:gridCol w="576072">
                  <a:extLst>
                    <a:ext uri="{9D8B030D-6E8A-4147-A177-3AD203B41FA5}">
                      <a16:colId xmlns:a16="http://schemas.microsoft.com/office/drawing/2014/main" val="2564393936"/>
                    </a:ext>
                  </a:extLst>
                </a:gridCol>
                <a:gridCol w="576072">
                  <a:extLst>
                    <a:ext uri="{9D8B030D-6E8A-4147-A177-3AD203B41FA5}">
                      <a16:colId xmlns:a16="http://schemas.microsoft.com/office/drawing/2014/main" val="3670078186"/>
                    </a:ext>
                  </a:extLst>
                </a:gridCol>
                <a:gridCol w="576072">
                  <a:extLst>
                    <a:ext uri="{9D8B030D-6E8A-4147-A177-3AD203B41FA5}">
                      <a16:colId xmlns:a16="http://schemas.microsoft.com/office/drawing/2014/main" val="2984842648"/>
                    </a:ext>
                  </a:extLst>
                </a:gridCol>
                <a:gridCol w="576072">
                  <a:extLst>
                    <a:ext uri="{9D8B030D-6E8A-4147-A177-3AD203B41FA5}">
                      <a16:colId xmlns:a16="http://schemas.microsoft.com/office/drawing/2014/main" val="2428344923"/>
                    </a:ext>
                  </a:extLst>
                </a:gridCol>
                <a:gridCol w="576072">
                  <a:extLst>
                    <a:ext uri="{9D8B030D-6E8A-4147-A177-3AD203B41FA5}">
                      <a16:colId xmlns:a16="http://schemas.microsoft.com/office/drawing/2014/main" val="1359909422"/>
                    </a:ext>
                  </a:extLst>
                </a:gridCol>
                <a:gridCol w="576072">
                  <a:extLst>
                    <a:ext uri="{9D8B030D-6E8A-4147-A177-3AD203B41FA5}">
                      <a16:colId xmlns:a16="http://schemas.microsoft.com/office/drawing/2014/main" val="2114941335"/>
                    </a:ext>
                  </a:extLst>
                </a:gridCol>
                <a:gridCol w="576072">
                  <a:extLst>
                    <a:ext uri="{9D8B030D-6E8A-4147-A177-3AD203B41FA5}">
                      <a16:colId xmlns:a16="http://schemas.microsoft.com/office/drawing/2014/main" val="2626189987"/>
                    </a:ext>
                  </a:extLst>
                </a:gridCol>
                <a:gridCol w="658368">
                  <a:extLst>
                    <a:ext uri="{9D8B030D-6E8A-4147-A177-3AD203B41FA5}">
                      <a16:colId xmlns:a16="http://schemas.microsoft.com/office/drawing/2014/main" val="23723864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37081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- 2018-02-05 10:57:12</a:t>
                      </a:r>
                      <a:r>
                        <a:rPr kumimoji="0" lang="en-US" sz="1000" b="0" i="0" u="none" strike="noStrike" kern="1200" cap="none" spc="0" normalizeH="0" baseline="0" noProof="0">
                          <a:ln>
                            <a:noFill/>
                          </a:ln>
                          <a:solidFill>
                            <a:prstClr val="black"/>
                          </a:solidFill>
                          <a:effectLst/>
                          <a:uLnTx/>
                          <a:uFillTx/>
                          <a:latin typeface="+mn-lt"/>
                          <a:ea typeface="+mn-ea"/>
                          <a:cs typeface="+mn-cs"/>
                        </a:rPr>
                        <a:t>
Enjoying a local sheri fish, carefully paired with Jacob's Creek Classic Chardonnay to bring out the citrus flavours.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897039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- 2018-02-03 15:06:45</a:t>
                      </a:r>
                      <a:r>
                        <a:rPr kumimoji="0" lang="en-US" sz="1000" b="0" i="0" u="none" strike="noStrike" kern="1200" cap="none" spc="0" normalizeH="0" baseline="0" noProof="0">
                          <a:ln>
                            <a:noFill/>
                          </a:ln>
                          <a:solidFill>
                            <a:prstClr val="black"/>
                          </a:solidFill>
                          <a:effectLst/>
                          <a:uLnTx/>
                          <a:uFillTx/>
                          <a:latin typeface="+mn-lt"/>
                          <a:ea typeface="+mn-ea"/>
                          <a:cs typeface="+mn-cs"/>
                        </a:rPr>
                        <a:t>
Ever wondered what the difference is between Pinot Gris and Pinot Grigio? Hit the link below to see the simple breakdown of both grapes and learn about how to tell them apart.
👇
http://bit.ly/JacobsCreekPinot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199601408"/>
                  </a:ext>
                </a:extLst>
              </a:tr>
            </a:tbl>
          </a:graphicData>
        </a:graphic>
      </p:graphicFrame>
      <p:sp>
        <p:nvSpPr>
          <p:cNvPr id="4" name="Text Placeholder 3">
            <a:extLst>
              <a:ext uri="{FF2B5EF4-FFF2-40B4-BE49-F238E27FC236}">
                <a16:creationId xmlns:a16="http://schemas.microsoft.com/office/drawing/2014/main" id="{F13866DD-511A-475F-9A2D-1A09DE0455A2}"/>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30568357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B90615-277A-421A-9C38-CD6D818054D6}"/>
              </a:ext>
            </a:extLst>
          </p:cNvPr>
          <p:cNvSpPr>
            <a:spLocks noGrp="1"/>
          </p:cNvSpPr>
          <p:nvPr>
            <p:ph type="title"/>
          </p:nvPr>
        </p:nvSpPr>
        <p:spPr/>
        <p:txBody>
          <a:bodyPr/>
          <a:lstStyle/>
          <a:p>
            <a:r>
              <a:rPr lang="en-US"/>
              <a:t>FB Own Posts Table with views - 7 of 12</a:t>
            </a:r>
          </a:p>
        </p:txBody>
      </p:sp>
      <p:graphicFrame>
        <p:nvGraphicFramePr>
          <p:cNvPr id="5" name="Table Placeholder 4">
            <a:extLst>
              <a:ext uri="{FF2B5EF4-FFF2-40B4-BE49-F238E27FC236}">
                <a16:creationId xmlns:a16="http://schemas.microsoft.com/office/drawing/2014/main" id="{CC5D6429-E343-4C44-A39E-721CA523BA57}"/>
              </a:ext>
            </a:extLst>
          </p:cNvPr>
          <p:cNvGraphicFramePr>
            <a:graphicFrameLocks noGrp="1"/>
          </p:cNvGraphicFramePr>
          <p:nvPr>
            <p:ph type="tbl" sz="quarter" idx="13"/>
            <p:extLst>
              <p:ext uri="{D42A27DB-BD31-4B8C-83A1-F6EECF244321}">
                <p14:modId xmlns:p14="http://schemas.microsoft.com/office/powerpoint/2010/main" val="12164402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163407685"/>
                    </a:ext>
                  </a:extLst>
                </a:gridCol>
                <a:gridCol w="576072">
                  <a:extLst>
                    <a:ext uri="{9D8B030D-6E8A-4147-A177-3AD203B41FA5}">
                      <a16:colId xmlns:a16="http://schemas.microsoft.com/office/drawing/2014/main" val="170664724"/>
                    </a:ext>
                  </a:extLst>
                </a:gridCol>
                <a:gridCol w="576072">
                  <a:extLst>
                    <a:ext uri="{9D8B030D-6E8A-4147-A177-3AD203B41FA5}">
                      <a16:colId xmlns:a16="http://schemas.microsoft.com/office/drawing/2014/main" val="3979999393"/>
                    </a:ext>
                  </a:extLst>
                </a:gridCol>
                <a:gridCol w="576072">
                  <a:extLst>
                    <a:ext uri="{9D8B030D-6E8A-4147-A177-3AD203B41FA5}">
                      <a16:colId xmlns:a16="http://schemas.microsoft.com/office/drawing/2014/main" val="2751417548"/>
                    </a:ext>
                  </a:extLst>
                </a:gridCol>
                <a:gridCol w="576072">
                  <a:extLst>
                    <a:ext uri="{9D8B030D-6E8A-4147-A177-3AD203B41FA5}">
                      <a16:colId xmlns:a16="http://schemas.microsoft.com/office/drawing/2014/main" val="1133596299"/>
                    </a:ext>
                  </a:extLst>
                </a:gridCol>
                <a:gridCol w="576072">
                  <a:extLst>
                    <a:ext uri="{9D8B030D-6E8A-4147-A177-3AD203B41FA5}">
                      <a16:colId xmlns:a16="http://schemas.microsoft.com/office/drawing/2014/main" val="1121280928"/>
                    </a:ext>
                  </a:extLst>
                </a:gridCol>
                <a:gridCol w="576072">
                  <a:extLst>
                    <a:ext uri="{9D8B030D-6E8A-4147-A177-3AD203B41FA5}">
                      <a16:colId xmlns:a16="http://schemas.microsoft.com/office/drawing/2014/main" val="1113509528"/>
                    </a:ext>
                  </a:extLst>
                </a:gridCol>
                <a:gridCol w="576072">
                  <a:extLst>
                    <a:ext uri="{9D8B030D-6E8A-4147-A177-3AD203B41FA5}">
                      <a16:colId xmlns:a16="http://schemas.microsoft.com/office/drawing/2014/main" val="295282108"/>
                    </a:ext>
                  </a:extLst>
                </a:gridCol>
                <a:gridCol w="576072">
                  <a:extLst>
                    <a:ext uri="{9D8B030D-6E8A-4147-A177-3AD203B41FA5}">
                      <a16:colId xmlns:a16="http://schemas.microsoft.com/office/drawing/2014/main" val="3511592172"/>
                    </a:ext>
                  </a:extLst>
                </a:gridCol>
                <a:gridCol w="576072">
                  <a:extLst>
                    <a:ext uri="{9D8B030D-6E8A-4147-A177-3AD203B41FA5}">
                      <a16:colId xmlns:a16="http://schemas.microsoft.com/office/drawing/2014/main" val="3812443903"/>
                    </a:ext>
                  </a:extLst>
                </a:gridCol>
                <a:gridCol w="576072">
                  <a:extLst>
                    <a:ext uri="{9D8B030D-6E8A-4147-A177-3AD203B41FA5}">
                      <a16:colId xmlns:a16="http://schemas.microsoft.com/office/drawing/2014/main" val="22352514"/>
                    </a:ext>
                  </a:extLst>
                </a:gridCol>
                <a:gridCol w="658368">
                  <a:extLst>
                    <a:ext uri="{9D8B030D-6E8A-4147-A177-3AD203B41FA5}">
                      <a16:colId xmlns:a16="http://schemas.microsoft.com/office/drawing/2014/main" val="32784738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24270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- 2018-02-01 09:57:12</a:t>
                      </a:r>
                      <a:r>
                        <a:rPr kumimoji="0" lang="en-US" sz="1000" b="0" i="0" u="none" strike="noStrike" kern="1200" cap="none" spc="0" normalizeH="0" baseline="0" noProof="0">
                          <a:ln>
                            <a:noFill/>
                          </a:ln>
                          <a:solidFill>
                            <a:prstClr val="black"/>
                          </a:solidFill>
                          <a:effectLst/>
                          <a:uLnTx/>
                          <a:uFillTx/>
                          <a:latin typeface="+mn-lt"/>
                          <a:ea typeface="+mn-ea"/>
                          <a:cs typeface="+mn-cs"/>
                        </a:rPr>
                        <a:t>
Five pointers to give a sommelier to get the best out of every menu, without blowing your budget. 
👇
http://bit.ly/WineEduc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24728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- 2018-01-31 17:48:06</a:t>
                      </a:r>
                      <a:r>
                        <a:rPr kumimoji="0" lang="en-US" sz="1000" b="0" i="0" u="none" strike="noStrike" kern="1200" cap="none" spc="0" normalizeH="0" baseline="0" noProof="0">
                          <a:ln>
                            <a:noFill/>
                          </a:ln>
                          <a:solidFill>
                            <a:prstClr val="black"/>
                          </a:solidFill>
                          <a:effectLst/>
                          <a:uLnTx/>
                          <a:uFillTx/>
                          <a:latin typeface="+mn-lt"/>
                          <a:ea typeface="+mn-ea"/>
                          <a:cs typeface="+mn-cs"/>
                        </a:rPr>
                        <a:t>
The Our Table movement has started with pop-up supper clubs around the city. Here's a peek into one of our recent experiences. Good food, good grape and good company.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7316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- 2018-01-28 10:51:31</a:t>
                      </a:r>
                      <a:r>
                        <a:rPr kumimoji="0" lang="en-US" sz="1000" b="0" i="0" u="none" strike="noStrike" kern="1200" cap="none" spc="0" normalizeH="0" baseline="0" noProof="0">
                          <a:ln>
                            <a:noFill/>
                          </a:ln>
                          <a:solidFill>
                            <a:prstClr val="black"/>
                          </a:solidFill>
                          <a:effectLst/>
                          <a:uLnTx/>
                          <a:uFillTx/>
                          <a:latin typeface="+mn-lt"/>
                          <a:ea typeface="+mn-ea"/>
                          <a:cs typeface="+mn-cs"/>
                        </a:rPr>
                        <a:t>
This just made us hungry 😍 
Recipe 👉 http://bit.ly/JCBakedPrawns2BxJHBp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85620461"/>
                  </a:ext>
                </a:extLst>
              </a:tr>
            </a:tbl>
          </a:graphicData>
        </a:graphic>
      </p:graphicFrame>
      <p:sp>
        <p:nvSpPr>
          <p:cNvPr id="4" name="Text Placeholder 3">
            <a:extLst>
              <a:ext uri="{FF2B5EF4-FFF2-40B4-BE49-F238E27FC236}">
                <a16:creationId xmlns:a16="http://schemas.microsoft.com/office/drawing/2014/main" id="{5CCED479-8B56-4E4F-B924-C2AC2CEEC7A6}"/>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34358527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7CB797-1BA9-4656-8281-744462F23049}"/>
              </a:ext>
            </a:extLst>
          </p:cNvPr>
          <p:cNvSpPr>
            <a:spLocks noGrp="1"/>
          </p:cNvSpPr>
          <p:nvPr>
            <p:ph type="title"/>
          </p:nvPr>
        </p:nvSpPr>
        <p:spPr/>
        <p:txBody>
          <a:bodyPr/>
          <a:lstStyle/>
          <a:p>
            <a:r>
              <a:rPr lang="en-US"/>
              <a:t>FB Own Posts Table with views - 8 of 12</a:t>
            </a:r>
          </a:p>
        </p:txBody>
      </p:sp>
      <p:graphicFrame>
        <p:nvGraphicFramePr>
          <p:cNvPr id="5" name="Table Placeholder 4">
            <a:extLst>
              <a:ext uri="{FF2B5EF4-FFF2-40B4-BE49-F238E27FC236}">
                <a16:creationId xmlns:a16="http://schemas.microsoft.com/office/drawing/2014/main" id="{034BE09E-6BBF-4B50-85BF-4E84B8727EB7}"/>
              </a:ext>
            </a:extLst>
          </p:cNvPr>
          <p:cNvGraphicFramePr>
            <a:graphicFrameLocks noGrp="1"/>
          </p:cNvGraphicFramePr>
          <p:nvPr>
            <p:ph type="tbl" sz="quarter" idx="13"/>
            <p:extLst>
              <p:ext uri="{D42A27DB-BD31-4B8C-83A1-F6EECF244321}">
                <p14:modId xmlns:p14="http://schemas.microsoft.com/office/powerpoint/2010/main" val="1053456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798062237"/>
                    </a:ext>
                  </a:extLst>
                </a:gridCol>
                <a:gridCol w="576072">
                  <a:extLst>
                    <a:ext uri="{9D8B030D-6E8A-4147-A177-3AD203B41FA5}">
                      <a16:colId xmlns:a16="http://schemas.microsoft.com/office/drawing/2014/main" val="2095440531"/>
                    </a:ext>
                  </a:extLst>
                </a:gridCol>
                <a:gridCol w="576072">
                  <a:extLst>
                    <a:ext uri="{9D8B030D-6E8A-4147-A177-3AD203B41FA5}">
                      <a16:colId xmlns:a16="http://schemas.microsoft.com/office/drawing/2014/main" val="1206411965"/>
                    </a:ext>
                  </a:extLst>
                </a:gridCol>
                <a:gridCol w="576072">
                  <a:extLst>
                    <a:ext uri="{9D8B030D-6E8A-4147-A177-3AD203B41FA5}">
                      <a16:colId xmlns:a16="http://schemas.microsoft.com/office/drawing/2014/main" val="1479564839"/>
                    </a:ext>
                  </a:extLst>
                </a:gridCol>
                <a:gridCol w="576072">
                  <a:extLst>
                    <a:ext uri="{9D8B030D-6E8A-4147-A177-3AD203B41FA5}">
                      <a16:colId xmlns:a16="http://schemas.microsoft.com/office/drawing/2014/main" val="2849074701"/>
                    </a:ext>
                  </a:extLst>
                </a:gridCol>
                <a:gridCol w="576072">
                  <a:extLst>
                    <a:ext uri="{9D8B030D-6E8A-4147-A177-3AD203B41FA5}">
                      <a16:colId xmlns:a16="http://schemas.microsoft.com/office/drawing/2014/main" val="2394884788"/>
                    </a:ext>
                  </a:extLst>
                </a:gridCol>
                <a:gridCol w="576072">
                  <a:extLst>
                    <a:ext uri="{9D8B030D-6E8A-4147-A177-3AD203B41FA5}">
                      <a16:colId xmlns:a16="http://schemas.microsoft.com/office/drawing/2014/main" val="3119648155"/>
                    </a:ext>
                  </a:extLst>
                </a:gridCol>
                <a:gridCol w="576072">
                  <a:extLst>
                    <a:ext uri="{9D8B030D-6E8A-4147-A177-3AD203B41FA5}">
                      <a16:colId xmlns:a16="http://schemas.microsoft.com/office/drawing/2014/main" val="1340646957"/>
                    </a:ext>
                  </a:extLst>
                </a:gridCol>
                <a:gridCol w="576072">
                  <a:extLst>
                    <a:ext uri="{9D8B030D-6E8A-4147-A177-3AD203B41FA5}">
                      <a16:colId xmlns:a16="http://schemas.microsoft.com/office/drawing/2014/main" val="2972575439"/>
                    </a:ext>
                  </a:extLst>
                </a:gridCol>
                <a:gridCol w="576072">
                  <a:extLst>
                    <a:ext uri="{9D8B030D-6E8A-4147-A177-3AD203B41FA5}">
                      <a16:colId xmlns:a16="http://schemas.microsoft.com/office/drawing/2014/main" val="3468424841"/>
                    </a:ext>
                  </a:extLst>
                </a:gridCol>
                <a:gridCol w="576072">
                  <a:extLst>
                    <a:ext uri="{9D8B030D-6E8A-4147-A177-3AD203B41FA5}">
                      <a16:colId xmlns:a16="http://schemas.microsoft.com/office/drawing/2014/main" val="3997069543"/>
                    </a:ext>
                  </a:extLst>
                </a:gridCol>
                <a:gridCol w="658368">
                  <a:extLst>
                    <a:ext uri="{9D8B030D-6E8A-4147-A177-3AD203B41FA5}">
                      <a16:colId xmlns:a16="http://schemas.microsoft.com/office/drawing/2014/main" val="23612709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70666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- 2018-01-26 10:00:00</a:t>
                      </a:r>
                      <a:r>
                        <a:rPr kumimoji="0" lang="en-US" sz="1000" b="0" i="0" u="none" strike="noStrike" kern="1200" cap="none" spc="0" normalizeH="0" baseline="0" noProof="0">
                          <a:ln>
                            <a:noFill/>
                          </a:ln>
                          <a:solidFill>
                            <a:prstClr val="black"/>
                          </a:solidFill>
                          <a:effectLst/>
                          <a:uLnTx/>
                          <a:uFillTx/>
                          <a:latin typeface="+mn-lt"/>
                          <a:ea typeface="+mn-ea"/>
                          <a:cs typeface="+mn-cs"/>
                        </a:rPr>
                        <a:t>
Born from a land made true... Celebrate Australia Day with a glass of our best grape!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63778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- 2018-01-23 17:56:56</a:t>
                      </a:r>
                      <a:r>
                        <a:rPr kumimoji="0" lang="en-US" sz="1000" b="0" i="0" u="none" strike="noStrike" kern="1200" cap="none" spc="0" normalizeH="0" baseline="0" noProof="0">
                          <a:ln>
                            <a:noFill/>
                          </a:ln>
                          <a:solidFill>
                            <a:prstClr val="black"/>
                          </a:solidFill>
                          <a:effectLst/>
                          <a:uLnTx/>
                          <a:uFillTx/>
                          <a:latin typeface="+mn-lt"/>
                          <a:ea typeface="+mn-ea"/>
                          <a:cs typeface="+mn-cs"/>
                        </a:rPr>
                        <a:t>
You had me at Merlot - Find out about the world's most popular and planted grape! 
👉 http://bit.ly/JacobsCreekMerlot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32103276"/>
                  </a:ext>
                </a:extLst>
              </a:tr>
            </a:tbl>
          </a:graphicData>
        </a:graphic>
      </p:graphicFrame>
      <p:sp>
        <p:nvSpPr>
          <p:cNvPr id="4" name="Text Placeholder 3">
            <a:extLst>
              <a:ext uri="{FF2B5EF4-FFF2-40B4-BE49-F238E27FC236}">
                <a16:creationId xmlns:a16="http://schemas.microsoft.com/office/drawing/2014/main" id="{26E0FAB7-A3F1-4D09-8095-3348E0DF71A7}"/>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3782114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CDEC80-CE7D-46B3-8C73-20940A00A39D}"/>
              </a:ext>
            </a:extLst>
          </p:cNvPr>
          <p:cNvSpPr>
            <a:spLocks noGrp="1"/>
          </p:cNvSpPr>
          <p:nvPr>
            <p:ph type="title"/>
          </p:nvPr>
        </p:nvSpPr>
        <p:spPr/>
        <p:txBody>
          <a:bodyPr/>
          <a:lstStyle/>
          <a:p>
            <a:r>
              <a:rPr lang="en-US"/>
              <a:t>FB Own Posts Table with views - 9 of 12</a:t>
            </a:r>
          </a:p>
        </p:txBody>
      </p:sp>
      <p:graphicFrame>
        <p:nvGraphicFramePr>
          <p:cNvPr id="5" name="Table Placeholder 4">
            <a:extLst>
              <a:ext uri="{FF2B5EF4-FFF2-40B4-BE49-F238E27FC236}">
                <a16:creationId xmlns:a16="http://schemas.microsoft.com/office/drawing/2014/main" id="{233551A1-1DA0-4F84-AE1B-415D1C7E4F16}"/>
              </a:ext>
            </a:extLst>
          </p:cNvPr>
          <p:cNvGraphicFramePr>
            <a:graphicFrameLocks noGrp="1"/>
          </p:cNvGraphicFramePr>
          <p:nvPr>
            <p:ph type="tbl" sz="quarter" idx="13"/>
            <p:extLst>
              <p:ext uri="{D42A27DB-BD31-4B8C-83A1-F6EECF244321}">
                <p14:modId xmlns:p14="http://schemas.microsoft.com/office/powerpoint/2010/main" val="20612175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485789655"/>
                    </a:ext>
                  </a:extLst>
                </a:gridCol>
                <a:gridCol w="576072">
                  <a:extLst>
                    <a:ext uri="{9D8B030D-6E8A-4147-A177-3AD203B41FA5}">
                      <a16:colId xmlns:a16="http://schemas.microsoft.com/office/drawing/2014/main" val="553817147"/>
                    </a:ext>
                  </a:extLst>
                </a:gridCol>
                <a:gridCol w="576072">
                  <a:extLst>
                    <a:ext uri="{9D8B030D-6E8A-4147-A177-3AD203B41FA5}">
                      <a16:colId xmlns:a16="http://schemas.microsoft.com/office/drawing/2014/main" val="4195680572"/>
                    </a:ext>
                  </a:extLst>
                </a:gridCol>
                <a:gridCol w="576072">
                  <a:extLst>
                    <a:ext uri="{9D8B030D-6E8A-4147-A177-3AD203B41FA5}">
                      <a16:colId xmlns:a16="http://schemas.microsoft.com/office/drawing/2014/main" val="754475857"/>
                    </a:ext>
                  </a:extLst>
                </a:gridCol>
                <a:gridCol w="576072">
                  <a:extLst>
                    <a:ext uri="{9D8B030D-6E8A-4147-A177-3AD203B41FA5}">
                      <a16:colId xmlns:a16="http://schemas.microsoft.com/office/drawing/2014/main" val="3744610232"/>
                    </a:ext>
                  </a:extLst>
                </a:gridCol>
                <a:gridCol w="576072">
                  <a:extLst>
                    <a:ext uri="{9D8B030D-6E8A-4147-A177-3AD203B41FA5}">
                      <a16:colId xmlns:a16="http://schemas.microsoft.com/office/drawing/2014/main" val="2670501203"/>
                    </a:ext>
                  </a:extLst>
                </a:gridCol>
                <a:gridCol w="576072">
                  <a:extLst>
                    <a:ext uri="{9D8B030D-6E8A-4147-A177-3AD203B41FA5}">
                      <a16:colId xmlns:a16="http://schemas.microsoft.com/office/drawing/2014/main" val="1213663710"/>
                    </a:ext>
                  </a:extLst>
                </a:gridCol>
                <a:gridCol w="576072">
                  <a:extLst>
                    <a:ext uri="{9D8B030D-6E8A-4147-A177-3AD203B41FA5}">
                      <a16:colId xmlns:a16="http://schemas.microsoft.com/office/drawing/2014/main" val="4250744852"/>
                    </a:ext>
                  </a:extLst>
                </a:gridCol>
                <a:gridCol w="576072">
                  <a:extLst>
                    <a:ext uri="{9D8B030D-6E8A-4147-A177-3AD203B41FA5}">
                      <a16:colId xmlns:a16="http://schemas.microsoft.com/office/drawing/2014/main" val="248750753"/>
                    </a:ext>
                  </a:extLst>
                </a:gridCol>
                <a:gridCol w="576072">
                  <a:extLst>
                    <a:ext uri="{9D8B030D-6E8A-4147-A177-3AD203B41FA5}">
                      <a16:colId xmlns:a16="http://schemas.microsoft.com/office/drawing/2014/main" val="2255696096"/>
                    </a:ext>
                  </a:extLst>
                </a:gridCol>
                <a:gridCol w="576072">
                  <a:extLst>
                    <a:ext uri="{9D8B030D-6E8A-4147-A177-3AD203B41FA5}">
                      <a16:colId xmlns:a16="http://schemas.microsoft.com/office/drawing/2014/main" val="451262712"/>
                    </a:ext>
                  </a:extLst>
                </a:gridCol>
                <a:gridCol w="658368">
                  <a:extLst>
                    <a:ext uri="{9D8B030D-6E8A-4147-A177-3AD203B41FA5}">
                      <a16:colId xmlns:a16="http://schemas.microsoft.com/office/drawing/2014/main" val="860447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22669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- 2018-01-22 09:28:48</a:t>
                      </a:r>
                      <a:r>
                        <a:rPr kumimoji="0" lang="en-US" sz="1000" b="0" i="0" u="none" strike="noStrike" kern="1200" cap="none" spc="0" normalizeH="0" baseline="0" noProof="0">
                          <a:ln>
                            <a:noFill/>
                          </a:ln>
                          <a:solidFill>
                            <a:prstClr val="black"/>
                          </a:solidFill>
                          <a:effectLst/>
                          <a:uLnTx/>
                          <a:uFillTx/>
                          <a:latin typeface="+mn-lt"/>
                          <a:ea typeface="+mn-ea"/>
                          <a:cs typeface="+mn-cs"/>
                        </a:rPr>
                        <a:t>
Fruit for dessert is normally a snooze-fest. Unless it’s pears poached in an entire bottle of rosé. Then it’s the best dessert in the universe. 😏 🍐 
http://www.jacobscreek.com/our-table/recipes/rose-poached-pears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671647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- 2018-01-21 12:00:00</a:t>
                      </a:r>
                      <a:r>
                        <a:rPr kumimoji="0" lang="en-US" sz="1000" b="0" i="0" u="none" strike="noStrike" kern="1200" cap="none" spc="0" normalizeH="0" baseline="0" noProof="0">
                          <a:ln>
                            <a:noFill/>
                          </a:ln>
                          <a:solidFill>
                            <a:prstClr val="black"/>
                          </a:solidFill>
                          <a:effectLst/>
                          <a:uLnTx/>
                          <a:uFillTx/>
                          <a:latin typeface="+mn-lt"/>
                          <a:ea typeface="+mn-ea"/>
                          <a:cs typeface="+mn-cs"/>
                        </a:rPr>
                        <a:t>
Fruit for dessert is normally a snooze-fest. Unless it’s pears poached in an entire bottle of rosé. Then it’s the best dessert in the universe. 😏 🍐 
http://www.jacobscreek.com/our-table/recipes/rose-poached-pears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2698696"/>
                  </a:ext>
                </a:extLst>
              </a:tr>
            </a:tbl>
          </a:graphicData>
        </a:graphic>
      </p:graphicFrame>
      <p:sp>
        <p:nvSpPr>
          <p:cNvPr id="4" name="Text Placeholder 3">
            <a:extLst>
              <a:ext uri="{FF2B5EF4-FFF2-40B4-BE49-F238E27FC236}">
                <a16:creationId xmlns:a16="http://schemas.microsoft.com/office/drawing/2014/main" id="{57F266BD-62C9-40E2-AD60-138AA86161CE}"/>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8386530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0EAB85-2B0F-4843-8CD3-52080C643DCF}"/>
              </a:ext>
            </a:extLst>
          </p:cNvPr>
          <p:cNvSpPr>
            <a:spLocks noGrp="1"/>
          </p:cNvSpPr>
          <p:nvPr>
            <p:ph type="title"/>
          </p:nvPr>
        </p:nvSpPr>
        <p:spPr/>
        <p:txBody>
          <a:bodyPr/>
          <a:lstStyle/>
          <a:p>
            <a:r>
              <a:rPr lang="en-US"/>
              <a:t>FB Own Posts Table with views - 10 of 12</a:t>
            </a:r>
          </a:p>
        </p:txBody>
      </p:sp>
      <p:graphicFrame>
        <p:nvGraphicFramePr>
          <p:cNvPr id="5" name="Table Placeholder 4">
            <a:extLst>
              <a:ext uri="{FF2B5EF4-FFF2-40B4-BE49-F238E27FC236}">
                <a16:creationId xmlns:a16="http://schemas.microsoft.com/office/drawing/2014/main" id="{A3061907-7B0F-4CED-91C5-BE8B3DEDD22A}"/>
              </a:ext>
            </a:extLst>
          </p:cNvPr>
          <p:cNvGraphicFramePr>
            <a:graphicFrameLocks noGrp="1"/>
          </p:cNvGraphicFramePr>
          <p:nvPr>
            <p:ph type="tbl" sz="quarter" idx="13"/>
            <p:extLst>
              <p:ext uri="{D42A27DB-BD31-4B8C-83A1-F6EECF244321}">
                <p14:modId xmlns:p14="http://schemas.microsoft.com/office/powerpoint/2010/main" val="20628605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727955155"/>
                    </a:ext>
                  </a:extLst>
                </a:gridCol>
                <a:gridCol w="576072">
                  <a:extLst>
                    <a:ext uri="{9D8B030D-6E8A-4147-A177-3AD203B41FA5}">
                      <a16:colId xmlns:a16="http://schemas.microsoft.com/office/drawing/2014/main" val="11975100"/>
                    </a:ext>
                  </a:extLst>
                </a:gridCol>
                <a:gridCol w="576072">
                  <a:extLst>
                    <a:ext uri="{9D8B030D-6E8A-4147-A177-3AD203B41FA5}">
                      <a16:colId xmlns:a16="http://schemas.microsoft.com/office/drawing/2014/main" val="2263333494"/>
                    </a:ext>
                  </a:extLst>
                </a:gridCol>
                <a:gridCol w="576072">
                  <a:extLst>
                    <a:ext uri="{9D8B030D-6E8A-4147-A177-3AD203B41FA5}">
                      <a16:colId xmlns:a16="http://schemas.microsoft.com/office/drawing/2014/main" val="3374674631"/>
                    </a:ext>
                  </a:extLst>
                </a:gridCol>
                <a:gridCol w="576072">
                  <a:extLst>
                    <a:ext uri="{9D8B030D-6E8A-4147-A177-3AD203B41FA5}">
                      <a16:colId xmlns:a16="http://schemas.microsoft.com/office/drawing/2014/main" val="217758083"/>
                    </a:ext>
                  </a:extLst>
                </a:gridCol>
                <a:gridCol w="576072">
                  <a:extLst>
                    <a:ext uri="{9D8B030D-6E8A-4147-A177-3AD203B41FA5}">
                      <a16:colId xmlns:a16="http://schemas.microsoft.com/office/drawing/2014/main" val="2701546145"/>
                    </a:ext>
                  </a:extLst>
                </a:gridCol>
                <a:gridCol w="576072">
                  <a:extLst>
                    <a:ext uri="{9D8B030D-6E8A-4147-A177-3AD203B41FA5}">
                      <a16:colId xmlns:a16="http://schemas.microsoft.com/office/drawing/2014/main" val="3494327776"/>
                    </a:ext>
                  </a:extLst>
                </a:gridCol>
                <a:gridCol w="576072">
                  <a:extLst>
                    <a:ext uri="{9D8B030D-6E8A-4147-A177-3AD203B41FA5}">
                      <a16:colId xmlns:a16="http://schemas.microsoft.com/office/drawing/2014/main" val="3837011337"/>
                    </a:ext>
                  </a:extLst>
                </a:gridCol>
                <a:gridCol w="576072">
                  <a:extLst>
                    <a:ext uri="{9D8B030D-6E8A-4147-A177-3AD203B41FA5}">
                      <a16:colId xmlns:a16="http://schemas.microsoft.com/office/drawing/2014/main" val="2431222991"/>
                    </a:ext>
                  </a:extLst>
                </a:gridCol>
                <a:gridCol w="576072">
                  <a:extLst>
                    <a:ext uri="{9D8B030D-6E8A-4147-A177-3AD203B41FA5}">
                      <a16:colId xmlns:a16="http://schemas.microsoft.com/office/drawing/2014/main" val="3242084277"/>
                    </a:ext>
                  </a:extLst>
                </a:gridCol>
                <a:gridCol w="576072">
                  <a:extLst>
                    <a:ext uri="{9D8B030D-6E8A-4147-A177-3AD203B41FA5}">
                      <a16:colId xmlns:a16="http://schemas.microsoft.com/office/drawing/2014/main" val="1689945631"/>
                    </a:ext>
                  </a:extLst>
                </a:gridCol>
                <a:gridCol w="658368">
                  <a:extLst>
                    <a:ext uri="{9D8B030D-6E8A-4147-A177-3AD203B41FA5}">
                      <a16:colId xmlns:a16="http://schemas.microsoft.com/office/drawing/2014/main" val="40639816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48537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- 2018-01-19 10:10:00</a:t>
                      </a:r>
                      <a:r>
                        <a:rPr kumimoji="0" lang="en-US" sz="1000" b="0" i="0" u="none" strike="noStrike" kern="1200" cap="none" spc="0" normalizeH="0" baseline="0" noProof="0">
                          <a:ln>
                            <a:noFill/>
                          </a:ln>
                          <a:solidFill>
                            <a:prstClr val="black"/>
                          </a:solidFill>
                          <a:effectLst/>
                          <a:uLnTx/>
                          <a:uFillTx/>
                          <a:latin typeface="+mn-lt"/>
                          <a:ea typeface="+mn-ea"/>
                          <a:cs typeface="+mn-cs"/>
                        </a:rPr>
                        <a:t>
Blush rosé lovers rejoice! Le Petit Rosé has just launched in the UAE, it's blush, dry, crisp and simply superbe! (insider tip, it's great Jacob's Creek value too)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726677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- 2018-01-17 10:10:00</a:t>
                      </a:r>
                      <a:r>
                        <a:rPr kumimoji="0" lang="en-US" sz="1000" b="0" i="0" u="none" strike="noStrike" kern="1200" cap="none" spc="0" normalizeH="0" baseline="0" noProof="0">
                          <a:ln>
                            <a:noFill/>
                          </a:ln>
                          <a:solidFill>
                            <a:prstClr val="black"/>
                          </a:solidFill>
                          <a:effectLst/>
                          <a:uLnTx/>
                          <a:uFillTx/>
                          <a:latin typeface="+mn-lt"/>
                          <a:ea typeface="+mn-ea"/>
                          <a:cs typeface="+mn-cs"/>
                        </a:rPr>
                        <a:t>
Our Chardonnay has been re-invigorated to reflect modern tastes and fresh, fruity aromas. The wine of the 80s is making a delicious comeback with its crisp new flavour. Find which suits your taste: http://bit.ly/JacobsCreekYourTaste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514943968"/>
                  </a:ext>
                </a:extLst>
              </a:tr>
            </a:tbl>
          </a:graphicData>
        </a:graphic>
      </p:graphicFrame>
      <p:sp>
        <p:nvSpPr>
          <p:cNvPr id="4" name="Text Placeholder 3">
            <a:extLst>
              <a:ext uri="{FF2B5EF4-FFF2-40B4-BE49-F238E27FC236}">
                <a16:creationId xmlns:a16="http://schemas.microsoft.com/office/drawing/2014/main" id="{FEA603FD-EFA2-4802-BE34-39788B5A3835}"/>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21961114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710FC7-6A29-4FE5-918F-00FF6356A709}"/>
              </a:ext>
            </a:extLst>
          </p:cNvPr>
          <p:cNvSpPr>
            <a:spLocks noGrp="1"/>
          </p:cNvSpPr>
          <p:nvPr>
            <p:ph type="title"/>
          </p:nvPr>
        </p:nvSpPr>
        <p:spPr/>
        <p:txBody>
          <a:bodyPr/>
          <a:lstStyle/>
          <a:p>
            <a:r>
              <a:rPr lang="en-US"/>
              <a:t>FB Own Posts Table with views - 11 of 12</a:t>
            </a:r>
          </a:p>
        </p:txBody>
      </p:sp>
      <p:graphicFrame>
        <p:nvGraphicFramePr>
          <p:cNvPr id="5" name="Table Placeholder 4">
            <a:extLst>
              <a:ext uri="{FF2B5EF4-FFF2-40B4-BE49-F238E27FC236}">
                <a16:creationId xmlns:a16="http://schemas.microsoft.com/office/drawing/2014/main" id="{FFC940D6-3573-478F-8B90-9196208B0940}"/>
              </a:ext>
            </a:extLst>
          </p:cNvPr>
          <p:cNvGraphicFramePr>
            <a:graphicFrameLocks noGrp="1"/>
          </p:cNvGraphicFramePr>
          <p:nvPr>
            <p:ph type="tbl" sz="quarter" idx="13"/>
            <p:extLst>
              <p:ext uri="{D42A27DB-BD31-4B8C-83A1-F6EECF244321}">
                <p14:modId xmlns:p14="http://schemas.microsoft.com/office/powerpoint/2010/main" val="13237352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683824949"/>
                    </a:ext>
                  </a:extLst>
                </a:gridCol>
                <a:gridCol w="576072">
                  <a:extLst>
                    <a:ext uri="{9D8B030D-6E8A-4147-A177-3AD203B41FA5}">
                      <a16:colId xmlns:a16="http://schemas.microsoft.com/office/drawing/2014/main" val="2999922403"/>
                    </a:ext>
                  </a:extLst>
                </a:gridCol>
                <a:gridCol w="576072">
                  <a:extLst>
                    <a:ext uri="{9D8B030D-6E8A-4147-A177-3AD203B41FA5}">
                      <a16:colId xmlns:a16="http://schemas.microsoft.com/office/drawing/2014/main" val="1456986088"/>
                    </a:ext>
                  </a:extLst>
                </a:gridCol>
                <a:gridCol w="576072">
                  <a:extLst>
                    <a:ext uri="{9D8B030D-6E8A-4147-A177-3AD203B41FA5}">
                      <a16:colId xmlns:a16="http://schemas.microsoft.com/office/drawing/2014/main" val="2703278296"/>
                    </a:ext>
                  </a:extLst>
                </a:gridCol>
                <a:gridCol w="576072">
                  <a:extLst>
                    <a:ext uri="{9D8B030D-6E8A-4147-A177-3AD203B41FA5}">
                      <a16:colId xmlns:a16="http://schemas.microsoft.com/office/drawing/2014/main" val="3239892581"/>
                    </a:ext>
                  </a:extLst>
                </a:gridCol>
                <a:gridCol w="576072">
                  <a:extLst>
                    <a:ext uri="{9D8B030D-6E8A-4147-A177-3AD203B41FA5}">
                      <a16:colId xmlns:a16="http://schemas.microsoft.com/office/drawing/2014/main" val="2622917671"/>
                    </a:ext>
                  </a:extLst>
                </a:gridCol>
                <a:gridCol w="576072">
                  <a:extLst>
                    <a:ext uri="{9D8B030D-6E8A-4147-A177-3AD203B41FA5}">
                      <a16:colId xmlns:a16="http://schemas.microsoft.com/office/drawing/2014/main" val="1643943880"/>
                    </a:ext>
                  </a:extLst>
                </a:gridCol>
                <a:gridCol w="576072">
                  <a:extLst>
                    <a:ext uri="{9D8B030D-6E8A-4147-A177-3AD203B41FA5}">
                      <a16:colId xmlns:a16="http://schemas.microsoft.com/office/drawing/2014/main" val="3442988184"/>
                    </a:ext>
                  </a:extLst>
                </a:gridCol>
                <a:gridCol w="576072">
                  <a:extLst>
                    <a:ext uri="{9D8B030D-6E8A-4147-A177-3AD203B41FA5}">
                      <a16:colId xmlns:a16="http://schemas.microsoft.com/office/drawing/2014/main" val="3830159816"/>
                    </a:ext>
                  </a:extLst>
                </a:gridCol>
                <a:gridCol w="576072">
                  <a:extLst>
                    <a:ext uri="{9D8B030D-6E8A-4147-A177-3AD203B41FA5}">
                      <a16:colId xmlns:a16="http://schemas.microsoft.com/office/drawing/2014/main" val="2703839520"/>
                    </a:ext>
                  </a:extLst>
                </a:gridCol>
                <a:gridCol w="576072">
                  <a:extLst>
                    <a:ext uri="{9D8B030D-6E8A-4147-A177-3AD203B41FA5}">
                      <a16:colId xmlns:a16="http://schemas.microsoft.com/office/drawing/2014/main" val="3734937404"/>
                    </a:ext>
                  </a:extLst>
                </a:gridCol>
                <a:gridCol w="658368">
                  <a:extLst>
                    <a:ext uri="{9D8B030D-6E8A-4147-A177-3AD203B41FA5}">
                      <a16:colId xmlns:a16="http://schemas.microsoft.com/office/drawing/2014/main" val="41303647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08162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- 2018-01-13 10:10:00</a:t>
                      </a:r>
                      <a:r>
                        <a:rPr kumimoji="0" lang="en-US" sz="1000" b="0" i="0" u="none" strike="noStrike" kern="1200" cap="none" spc="0" normalizeH="0" baseline="0" noProof="0">
                          <a:ln>
                            <a:noFill/>
                          </a:ln>
                          <a:solidFill>
                            <a:prstClr val="black"/>
                          </a:solidFill>
                          <a:effectLst/>
                          <a:uLnTx/>
                          <a:uFillTx/>
                          <a:latin typeface="+mn-lt"/>
                          <a:ea typeface="+mn-ea"/>
                          <a:cs typeface="+mn-cs"/>
                        </a:rPr>
                        <a:t>
Looking for a weekend sharing snack? Look no further as Billy Law shows you how to perfect mini pizzas (perfectly paired with Le Petit Rosé) http://bit.ly/2CYOwIx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408347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- 2018-01-11 10:15:00</a:t>
                      </a:r>
                      <a:r>
                        <a:rPr kumimoji="0" lang="en-US" sz="1000" b="0" i="0" u="none" strike="noStrike" kern="1200" cap="none" spc="0" normalizeH="0" baseline="0" noProof="0">
                          <a:ln>
                            <a:noFill/>
                          </a:ln>
                          <a:solidFill>
                            <a:prstClr val="black"/>
                          </a:solidFill>
                          <a:effectLst/>
                          <a:uLnTx/>
                          <a:uFillTx/>
                          <a:latin typeface="+mn-lt"/>
                          <a:ea typeface="+mn-ea"/>
                          <a:cs typeface="+mn-cs"/>
                        </a:rPr>
                        <a:t>
A pop-up supper club - sign up for an Our Table invitation. A dining experience centred around good food, good friends, carefully paired grape and unpretentious moments
jacobscreek.com/our-table/join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885356051"/>
                  </a:ext>
                </a:extLst>
              </a:tr>
            </a:tbl>
          </a:graphicData>
        </a:graphic>
      </p:graphicFrame>
      <p:sp>
        <p:nvSpPr>
          <p:cNvPr id="4" name="Text Placeholder 3">
            <a:extLst>
              <a:ext uri="{FF2B5EF4-FFF2-40B4-BE49-F238E27FC236}">
                <a16:creationId xmlns:a16="http://schemas.microsoft.com/office/drawing/2014/main" id="{29322C91-4DE8-4B58-8E7C-28162FB09886}"/>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101241141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40CA76-D468-4481-A862-2B5607D42C54}"/>
              </a:ext>
            </a:extLst>
          </p:cNvPr>
          <p:cNvSpPr>
            <a:spLocks noGrp="1"/>
          </p:cNvSpPr>
          <p:nvPr>
            <p:ph type="title"/>
          </p:nvPr>
        </p:nvSpPr>
        <p:spPr/>
        <p:txBody>
          <a:bodyPr/>
          <a:lstStyle/>
          <a:p>
            <a:r>
              <a:rPr lang="en-US"/>
              <a:t>FB Own Posts Table with views - 12 of 12</a:t>
            </a:r>
          </a:p>
        </p:txBody>
      </p:sp>
      <p:graphicFrame>
        <p:nvGraphicFramePr>
          <p:cNvPr id="5" name="Table Placeholder 4">
            <a:extLst>
              <a:ext uri="{FF2B5EF4-FFF2-40B4-BE49-F238E27FC236}">
                <a16:creationId xmlns:a16="http://schemas.microsoft.com/office/drawing/2014/main" id="{7E3C7170-EC27-455C-9D4E-BE84B04B928E}"/>
              </a:ext>
            </a:extLst>
          </p:cNvPr>
          <p:cNvGraphicFramePr>
            <a:graphicFrameLocks noGrp="1"/>
          </p:cNvGraphicFramePr>
          <p:nvPr>
            <p:ph type="tbl" sz="quarter" idx="13"/>
            <p:extLst>
              <p:ext uri="{D42A27DB-BD31-4B8C-83A1-F6EECF244321}">
                <p14:modId xmlns:p14="http://schemas.microsoft.com/office/powerpoint/2010/main" val="13305214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310128295"/>
                    </a:ext>
                  </a:extLst>
                </a:gridCol>
                <a:gridCol w="576072">
                  <a:extLst>
                    <a:ext uri="{9D8B030D-6E8A-4147-A177-3AD203B41FA5}">
                      <a16:colId xmlns:a16="http://schemas.microsoft.com/office/drawing/2014/main" val="1640186499"/>
                    </a:ext>
                  </a:extLst>
                </a:gridCol>
                <a:gridCol w="576072">
                  <a:extLst>
                    <a:ext uri="{9D8B030D-6E8A-4147-A177-3AD203B41FA5}">
                      <a16:colId xmlns:a16="http://schemas.microsoft.com/office/drawing/2014/main" val="2056280451"/>
                    </a:ext>
                  </a:extLst>
                </a:gridCol>
                <a:gridCol w="576072">
                  <a:extLst>
                    <a:ext uri="{9D8B030D-6E8A-4147-A177-3AD203B41FA5}">
                      <a16:colId xmlns:a16="http://schemas.microsoft.com/office/drawing/2014/main" val="2382677943"/>
                    </a:ext>
                  </a:extLst>
                </a:gridCol>
                <a:gridCol w="576072">
                  <a:extLst>
                    <a:ext uri="{9D8B030D-6E8A-4147-A177-3AD203B41FA5}">
                      <a16:colId xmlns:a16="http://schemas.microsoft.com/office/drawing/2014/main" val="3778809898"/>
                    </a:ext>
                  </a:extLst>
                </a:gridCol>
                <a:gridCol w="576072">
                  <a:extLst>
                    <a:ext uri="{9D8B030D-6E8A-4147-A177-3AD203B41FA5}">
                      <a16:colId xmlns:a16="http://schemas.microsoft.com/office/drawing/2014/main" val="646861957"/>
                    </a:ext>
                  </a:extLst>
                </a:gridCol>
                <a:gridCol w="576072">
                  <a:extLst>
                    <a:ext uri="{9D8B030D-6E8A-4147-A177-3AD203B41FA5}">
                      <a16:colId xmlns:a16="http://schemas.microsoft.com/office/drawing/2014/main" val="3792369746"/>
                    </a:ext>
                  </a:extLst>
                </a:gridCol>
                <a:gridCol w="576072">
                  <a:extLst>
                    <a:ext uri="{9D8B030D-6E8A-4147-A177-3AD203B41FA5}">
                      <a16:colId xmlns:a16="http://schemas.microsoft.com/office/drawing/2014/main" val="871177135"/>
                    </a:ext>
                  </a:extLst>
                </a:gridCol>
                <a:gridCol w="576072">
                  <a:extLst>
                    <a:ext uri="{9D8B030D-6E8A-4147-A177-3AD203B41FA5}">
                      <a16:colId xmlns:a16="http://schemas.microsoft.com/office/drawing/2014/main" val="2083466678"/>
                    </a:ext>
                  </a:extLst>
                </a:gridCol>
                <a:gridCol w="576072">
                  <a:extLst>
                    <a:ext uri="{9D8B030D-6E8A-4147-A177-3AD203B41FA5}">
                      <a16:colId xmlns:a16="http://schemas.microsoft.com/office/drawing/2014/main" val="250408737"/>
                    </a:ext>
                  </a:extLst>
                </a:gridCol>
                <a:gridCol w="576072">
                  <a:extLst>
                    <a:ext uri="{9D8B030D-6E8A-4147-A177-3AD203B41FA5}">
                      <a16:colId xmlns:a16="http://schemas.microsoft.com/office/drawing/2014/main" val="372476513"/>
                    </a:ext>
                  </a:extLst>
                </a:gridCol>
                <a:gridCol w="658368">
                  <a:extLst>
                    <a:ext uri="{9D8B030D-6E8A-4147-A177-3AD203B41FA5}">
                      <a16:colId xmlns:a16="http://schemas.microsoft.com/office/drawing/2014/main" val="12954782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959161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Jacob's Creek - 2018-01-09 09:55:00</a:t>
                      </a:r>
                      <a:r>
                        <a:rPr kumimoji="0" lang="en-US" sz="1000" b="0" i="0" u="none" strike="noStrike" kern="1200" cap="none" spc="0" normalizeH="0" baseline="0" noProof="0">
                          <a:ln>
                            <a:noFill/>
                          </a:ln>
                          <a:solidFill>
                            <a:prstClr val="black"/>
                          </a:solidFill>
                          <a:effectLst/>
                          <a:uLnTx/>
                          <a:uFillTx/>
                          <a:latin typeface="+mn-lt"/>
                          <a:ea typeface="+mn-ea"/>
                          <a:cs typeface="+mn-cs"/>
                        </a:rPr>
                        <a:t>
TOP TIP: Keeping colors neutral is the easiest way to achieve a modern minimal look, add a pop of colour with some greenery looped into your napkin 
 📷 http://www.homeyohmy.com/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18069824"/>
                  </a:ext>
                </a:extLst>
              </a:tr>
            </a:tbl>
          </a:graphicData>
        </a:graphic>
      </p:graphicFrame>
      <p:sp>
        <p:nvSpPr>
          <p:cNvPr id="4" name="Text Placeholder 3">
            <a:extLst>
              <a:ext uri="{FF2B5EF4-FFF2-40B4-BE49-F238E27FC236}">
                <a16:creationId xmlns:a16="http://schemas.microsoft.com/office/drawing/2014/main" id="{E39608C9-85B3-42D6-85F1-25FAB84291D7}"/>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19381057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E916A-FB00-4D5F-955E-72507C61105D}"/>
              </a:ext>
            </a:extLst>
          </p:cNvPr>
          <p:cNvSpPr>
            <a:spLocks noGrp="1"/>
          </p:cNvSpPr>
          <p:nvPr>
            <p:ph type="title"/>
          </p:nvPr>
        </p:nvSpPr>
        <p:spPr/>
        <p:txBody>
          <a:bodyPr/>
          <a:lstStyle/>
          <a:p>
            <a:r>
              <a:rPr lang="en-US"/>
              <a:t>IG Followers Total (Bar Chart)</a:t>
            </a:r>
          </a:p>
        </p:txBody>
      </p:sp>
      <p:graphicFrame>
        <p:nvGraphicFramePr>
          <p:cNvPr id="6" name="Chart Placeholder 5">
            <a:extLst>
              <a:ext uri="{FF2B5EF4-FFF2-40B4-BE49-F238E27FC236}">
                <a16:creationId xmlns:a16="http://schemas.microsoft.com/office/drawing/2014/main" id="{D89BCA90-5A82-4836-82CD-7C5499B40EA9}"/>
              </a:ext>
            </a:extLst>
          </p:cNvPr>
          <p:cNvGraphicFramePr>
            <a:graphicFrameLocks noGrp="1"/>
          </p:cNvGraphicFramePr>
          <p:nvPr>
            <p:ph type="chart" sz="quarter" idx="13"/>
            <p:extLst>
              <p:ext uri="{D42A27DB-BD31-4B8C-83A1-F6EECF244321}">
                <p14:modId xmlns:p14="http://schemas.microsoft.com/office/powerpoint/2010/main" val="21931798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BB906E-D04F-4575-AD0E-4A6D62691A1D}"/>
              </a:ext>
            </a:extLst>
          </p:cNvPr>
          <p:cNvSpPr>
            <a:spLocks noGrp="1"/>
          </p:cNvSpPr>
          <p:nvPr>
            <p:ph type="body" sz="quarter" idx="14"/>
          </p:nvPr>
        </p:nvSpPr>
        <p:spPr/>
        <p:txBody>
          <a:bodyPr/>
          <a:lstStyle/>
          <a:p>
            <a:r>
              <a:rPr lang="en-US"/>
              <a:t>01/12/2017 - 28/02/2018</a:t>
            </a:r>
          </a:p>
        </p:txBody>
      </p:sp>
      <p:sp>
        <p:nvSpPr>
          <p:cNvPr id="5" name="Footer Placeholder 4">
            <a:extLst>
              <a:ext uri="{FF2B5EF4-FFF2-40B4-BE49-F238E27FC236}">
                <a16:creationId xmlns:a16="http://schemas.microsoft.com/office/drawing/2014/main" id="{A87AF5F4-FEAF-479A-8548-0F4BBBD7AB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115290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69DAF4-E3AE-49D7-8477-6DCEC9C468D7}"/>
              </a:ext>
            </a:extLst>
          </p:cNvPr>
          <p:cNvSpPr>
            <a:spLocks noGrp="1"/>
          </p:cNvSpPr>
          <p:nvPr>
            <p:ph type="title"/>
          </p:nvPr>
        </p:nvSpPr>
        <p:spPr/>
        <p:txBody>
          <a:bodyPr/>
          <a:lstStyle/>
          <a:p>
            <a:r>
              <a:rPr lang="en-US"/>
              <a:t>IG Followers Change (Bar Chart)</a:t>
            </a:r>
          </a:p>
        </p:txBody>
      </p:sp>
      <p:graphicFrame>
        <p:nvGraphicFramePr>
          <p:cNvPr id="6" name="Chart Placeholder 5">
            <a:extLst>
              <a:ext uri="{FF2B5EF4-FFF2-40B4-BE49-F238E27FC236}">
                <a16:creationId xmlns:a16="http://schemas.microsoft.com/office/drawing/2014/main" id="{6F73B787-C359-4CB1-A30A-9DB4D9CC7741}"/>
              </a:ext>
            </a:extLst>
          </p:cNvPr>
          <p:cNvGraphicFramePr>
            <a:graphicFrameLocks noGrp="1"/>
          </p:cNvGraphicFramePr>
          <p:nvPr>
            <p:ph type="chart" sz="quarter" idx="13"/>
            <p:extLst>
              <p:ext uri="{D42A27DB-BD31-4B8C-83A1-F6EECF244321}">
                <p14:modId xmlns:p14="http://schemas.microsoft.com/office/powerpoint/2010/main" val="10236819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A0D1D67-7203-4328-BBD4-78CAA1A90A41}"/>
              </a:ext>
            </a:extLst>
          </p:cNvPr>
          <p:cNvSpPr>
            <a:spLocks noGrp="1"/>
          </p:cNvSpPr>
          <p:nvPr>
            <p:ph type="body" sz="quarter" idx="14"/>
          </p:nvPr>
        </p:nvSpPr>
        <p:spPr/>
        <p:txBody>
          <a:bodyPr/>
          <a:lstStyle/>
          <a:p>
            <a:r>
              <a:rPr lang="en-US"/>
              <a:t>01/12/2017 - 28/02/2018</a:t>
            </a:r>
          </a:p>
        </p:txBody>
      </p:sp>
      <p:sp>
        <p:nvSpPr>
          <p:cNvPr id="5" name="Footer Placeholder 4">
            <a:extLst>
              <a:ext uri="{FF2B5EF4-FFF2-40B4-BE49-F238E27FC236}">
                <a16:creationId xmlns:a16="http://schemas.microsoft.com/office/drawing/2014/main" id="{4EBC1ED6-14A3-4EC8-8234-2D7510E8244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714297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6B1EB8-8E3E-41EC-B410-FADDBE897056}"/>
              </a:ext>
            </a:extLst>
          </p:cNvPr>
          <p:cNvSpPr>
            <a:spLocks noGrp="1"/>
          </p:cNvSpPr>
          <p:nvPr>
            <p:ph type="title"/>
          </p:nvPr>
        </p:nvSpPr>
        <p:spPr/>
        <p:txBody>
          <a:bodyPr/>
          <a:lstStyle/>
          <a:p>
            <a:r>
              <a:rPr lang="en-US"/>
              <a:t>Reach </a:t>
            </a:r>
          </a:p>
        </p:txBody>
      </p:sp>
      <p:graphicFrame>
        <p:nvGraphicFramePr>
          <p:cNvPr id="6" name="Chart Placeholder 5">
            <a:extLst>
              <a:ext uri="{FF2B5EF4-FFF2-40B4-BE49-F238E27FC236}">
                <a16:creationId xmlns:a16="http://schemas.microsoft.com/office/drawing/2014/main" id="{0FD6F833-A4EF-469B-9863-00303BC49D24}"/>
              </a:ext>
            </a:extLst>
          </p:cNvPr>
          <p:cNvGraphicFramePr>
            <a:graphicFrameLocks noGrp="1"/>
          </p:cNvGraphicFramePr>
          <p:nvPr>
            <p:ph type="chart" sz="quarter" idx="13"/>
            <p:extLst>
              <p:ext uri="{D42A27DB-BD31-4B8C-83A1-F6EECF244321}">
                <p14:modId xmlns:p14="http://schemas.microsoft.com/office/powerpoint/2010/main" val="10274401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530639E-CAA1-45CB-B8FC-6849CD4BBBF9}"/>
              </a:ext>
            </a:extLst>
          </p:cNvPr>
          <p:cNvSpPr>
            <a:spLocks noGrp="1"/>
          </p:cNvSpPr>
          <p:nvPr>
            <p:ph type="body" sz="quarter" idx="14"/>
          </p:nvPr>
        </p:nvSpPr>
        <p:spPr/>
        <p:txBody>
          <a:bodyPr/>
          <a:lstStyle/>
          <a:p>
            <a:r>
              <a:rPr lang="en-US"/>
              <a:t>01/11/2017 - 31/03/2018</a:t>
            </a:r>
          </a:p>
        </p:txBody>
      </p:sp>
      <p:sp>
        <p:nvSpPr>
          <p:cNvPr id="5" name="Footer Placeholder 4">
            <a:extLst>
              <a:ext uri="{FF2B5EF4-FFF2-40B4-BE49-F238E27FC236}">
                <a16:creationId xmlns:a16="http://schemas.microsoft.com/office/drawing/2014/main" id="{BF8AD001-A0EC-47B1-89C2-3F2EA32C301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8381604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498887-C718-4943-B6B3-E47EF2F54E6B}"/>
              </a:ext>
            </a:extLst>
          </p:cNvPr>
          <p:cNvSpPr>
            <a:spLocks noGrp="1"/>
          </p:cNvSpPr>
          <p:nvPr>
            <p:ph type="title"/>
          </p:nvPr>
        </p:nvSpPr>
        <p:spPr/>
        <p:txBody>
          <a:bodyPr/>
          <a:lstStyle/>
          <a:p>
            <a:r>
              <a:rPr lang="en-US"/>
              <a:t>IG Total Interactions (Bar Chart)</a:t>
            </a:r>
          </a:p>
        </p:txBody>
      </p:sp>
      <p:graphicFrame>
        <p:nvGraphicFramePr>
          <p:cNvPr id="6" name="Chart Placeholder 5">
            <a:extLst>
              <a:ext uri="{FF2B5EF4-FFF2-40B4-BE49-F238E27FC236}">
                <a16:creationId xmlns:a16="http://schemas.microsoft.com/office/drawing/2014/main" id="{C8DCB274-CF82-4A8F-933E-123A7A191C5E}"/>
              </a:ext>
            </a:extLst>
          </p:cNvPr>
          <p:cNvGraphicFramePr>
            <a:graphicFrameLocks noGrp="1"/>
          </p:cNvGraphicFramePr>
          <p:nvPr>
            <p:ph type="chart" sz="quarter" idx="13"/>
            <p:extLst>
              <p:ext uri="{D42A27DB-BD31-4B8C-83A1-F6EECF244321}">
                <p14:modId xmlns:p14="http://schemas.microsoft.com/office/powerpoint/2010/main" val="33605139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EA86BAB-FBCE-4765-AD2B-F0DFAEFFA3B0}"/>
              </a:ext>
            </a:extLst>
          </p:cNvPr>
          <p:cNvSpPr>
            <a:spLocks noGrp="1"/>
          </p:cNvSpPr>
          <p:nvPr>
            <p:ph type="body" sz="quarter" idx="14"/>
          </p:nvPr>
        </p:nvSpPr>
        <p:spPr/>
        <p:txBody>
          <a:bodyPr/>
          <a:lstStyle/>
          <a:p>
            <a:r>
              <a:rPr lang="en-US"/>
              <a:t>01/12/2017 - 28/02/2018</a:t>
            </a:r>
          </a:p>
        </p:txBody>
      </p:sp>
      <p:sp>
        <p:nvSpPr>
          <p:cNvPr id="5" name="Footer Placeholder 4">
            <a:extLst>
              <a:ext uri="{FF2B5EF4-FFF2-40B4-BE49-F238E27FC236}">
                <a16:creationId xmlns:a16="http://schemas.microsoft.com/office/drawing/2014/main" id="{D26D01BC-17B9-41A1-8812-795D08D087F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086817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C1CAF-14E0-4B67-9913-F22202C36D36}"/>
              </a:ext>
            </a:extLst>
          </p:cNvPr>
          <p:cNvSpPr>
            <a:spLocks noGrp="1"/>
          </p:cNvSpPr>
          <p:nvPr>
            <p:ph type="title"/>
          </p:nvPr>
        </p:nvSpPr>
        <p:spPr/>
        <p:txBody>
          <a:bodyPr/>
          <a:lstStyle/>
          <a:p>
            <a:r>
              <a:rPr lang="en-US"/>
              <a:t>Instagram Posts Table - 1 of 4</a:t>
            </a:r>
          </a:p>
        </p:txBody>
      </p:sp>
      <p:graphicFrame>
        <p:nvGraphicFramePr>
          <p:cNvPr id="5" name="Table Placeholder 4">
            <a:extLst>
              <a:ext uri="{FF2B5EF4-FFF2-40B4-BE49-F238E27FC236}">
                <a16:creationId xmlns:a16="http://schemas.microsoft.com/office/drawing/2014/main" id="{F27F4EE0-05A3-4427-8F78-4C27CDB51CF4}"/>
              </a:ext>
            </a:extLst>
          </p:cNvPr>
          <p:cNvGraphicFramePr>
            <a:graphicFrameLocks noGrp="1"/>
          </p:cNvGraphicFramePr>
          <p:nvPr>
            <p:ph type="tbl" sz="quarter" idx="13"/>
            <p:extLst>
              <p:ext uri="{D42A27DB-BD31-4B8C-83A1-F6EECF244321}">
                <p14:modId xmlns:p14="http://schemas.microsoft.com/office/powerpoint/2010/main" val="15041027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85616">
                  <a:extLst>
                    <a:ext uri="{9D8B030D-6E8A-4147-A177-3AD203B41FA5}">
                      <a16:colId xmlns:a16="http://schemas.microsoft.com/office/drawing/2014/main" val="3730419539"/>
                    </a:ext>
                  </a:extLst>
                </a:gridCol>
                <a:gridCol w="987552">
                  <a:extLst>
                    <a:ext uri="{9D8B030D-6E8A-4147-A177-3AD203B41FA5}">
                      <a16:colId xmlns:a16="http://schemas.microsoft.com/office/drawing/2014/main" val="1811790513"/>
                    </a:ext>
                  </a:extLst>
                </a:gridCol>
                <a:gridCol w="493776">
                  <a:extLst>
                    <a:ext uri="{9D8B030D-6E8A-4147-A177-3AD203B41FA5}">
                      <a16:colId xmlns:a16="http://schemas.microsoft.com/office/drawing/2014/main" val="921269978"/>
                    </a:ext>
                  </a:extLst>
                </a:gridCol>
                <a:gridCol w="987552">
                  <a:extLst>
                    <a:ext uri="{9D8B030D-6E8A-4147-A177-3AD203B41FA5}">
                      <a16:colId xmlns:a16="http://schemas.microsoft.com/office/drawing/2014/main" val="360859401"/>
                    </a:ext>
                  </a:extLst>
                </a:gridCol>
                <a:gridCol w="493776">
                  <a:extLst>
                    <a:ext uri="{9D8B030D-6E8A-4147-A177-3AD203B41FA5}">
                      <a16:colId xmlns:a16="http://schemas.microsoft.com/office/drawing/2014/main" val="2717942811"/>
                    </a:ext>
                  </a:extLst>
                </a:gridCol>
                <a:gridCol w="493776">
                  <a:extLst>
                    <a:ext uri="{9D8B030D-6E8A-4147-A177-3AD203B41FA5}">
                      <a16:colId xmlns:a16="http://schemas.microsoft.com/office/drawing/2014/main" val="2808827068"/>
                    </a:ext>
                  </a:extLst>
                </a:gridCol>
                <a:gridCol w="493776">
                  <a:extLst>
                    <a:ext uri="{9D8B030D-6E8A-4147-A177-3AD203B41FA5}">
                      <a16:colId xmlns:a16="http://schemas.microsoft.com/office/drawing/2014/main" val="3600724599"/>
                    </a:ext>
                  </a:extLst>
                </a:gridCol>
                <a:gridCol w="493776">
                  <a:extLst>
                    <a:ext uri="{9D8B030D-6E8A-4147-A177-3AD203B41FA5}">
                      <a16:colId xmlns:a16="http://schemas.microsoft.com/office/drawing/2014/main" val="5687637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057520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- 2018-02-28 11:20:49</a:t>
                      </a:r>
                      <a:r>
                        <a:rPr kumimoji="0" lang="en-US" sz="1000" b="0" i="0" u="none" strike="noStrike" kern="1200" cap="none" spc="0" normalizeH="0" baseline="0" noProof="0">
                          <a:ln>
                            <a:noFill/>
                          </a:ln>
                          <a:solidFill>
                            <a:prstClr val="black"/>
                          </a:solidFill>
                          <a:effectLst/>
                          <a:uLnTx/>
                          <a:uFillTx/>
                          <a:latin typeface="+mn-lt"/>
                          <a:ea typeface="+mn-ea"/>
                          <a:cs typeface="+mn-cs"/>
                        </a:rPr>
                        <a:t>
What kind of host are you - Perfectly placed or casually chic? #OurTableUAE 📷 mydomaine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887</a:t>
                      </a:r>
                    </a:p>
                  </a:txBody>
                  <a:tcPr/>
                </a:tc>
                <a:extLst>
                  <a:ext uri="{0D108BD9-81ED-4DB2-BD59-A6C34878D82A}">
                    <a16:rowId xmlns:a16="http://schemas.microsoft.com/office/drawing/2014/main" val="1040531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- 2018-02-27 16:33:48</a:t>
                      </a:r>
                      <a:r>
                        <a:rPr kumimoji="0" lang="en-US" sz="1000" b="0" i="0" u="none" strike="noStrike" kern="1200" cap="none" spc="0" normalizeH="0" baseline="0" noProof="0">
                          <a:ln>
                            <a:noFill/>
                          </a:ln>
                          <a:solidFill>
                            <a:prstClr val="black"/>
                          </a:solidFill>
                          <a:effectLst/>
                          <a:uLnTx/>
                          <a:uFillTx/>
                          <a:latin typeface="+mn-lt"/>
                          <a:ea typeface="+mn-ea"/>
                          <a:cs typeface="+mn-cs"/>
                        </a:rPr>
                        <a:t>
Did you get your #OurTableUAE invitation to @follydubai? If not, sign-up to our newsletter (link in bio) for our next one!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903</a:t>
                      </a:r>
                    </a:p>
                  </a:txBody>
                  <a:tcPr/>
                </a:tc>
                <a:extLst>
                  <a:ext uri="{0D108BD9-81ED-4DB2-BD59-A6C34878D82A}">
                    <a16:rowId xmlns:a16="http://schemas.microsoft.com/office/drawing/2014/main" val="1155816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- 2018-02-26 12:29:39</a:t>
                      </a:r>
                      <a:r>
                        <a:rPr kumimoji="0" lang="en-US" sz="1000" b="0" i="0" u="none" strike="noStrike" kern="1200" cap="none" spc="0" normalizeH="0" baseline="0" noProof="0">
                          <a:ln>
                            <a:noFill/>
                          </a:ln>
                          <a:solidFill>
                            <a:prstClr val="black"/>
                          </a:solidFill>
                          <a:effectLst/>
                          <a:uLnTx/>
                          <a:uFillTx/>
                          <a:latin typeface="+mn-lt"/>
                          <a:ea typeface="+mn-ea"/>
                          <a:cs typeface="+mn-cs"/>
                        </a:rPr>
                        <a:t>
Want to be invited to an Our Table event? Sign-up (link in bio). Invitations going out soon!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861</a:t>
                      </a:r>
                    </a:p>
                  </a:txBody>
                  <a:tcPr/>
                </a:tc>
                <a:extLst>
                  <a:ext uri="{0D108BD9-81ED-4DB2-BD59-A6C34878D82A}">
                    <a16:rowId xmlns:a16="http://schemas.microsoft.com/office/drawing/2014/main" val="1743271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- 2018-02-25 18:27:23</a:t>
                      </a:r>
                      <a:r>
                        <a:rPr kumimoji="0" lang="en-US" sz="1000" b="0" i="0" u="none" strike="noStrike" kern="1200" cap="none" spc="0" normalizeH="0" baseline="0" noProof="0">
                          <a:ln>
                            <a:noFill/>
                          </a:ln>
                          <a:solidFill>
                            <a:prstClr val="black"/>
                          </a:solidFill>
                          <a:effectLst/>
                          <a:uLnTx/>
                          <a:uFillTx/>
                          <a:latin typeface="+mn-lt"/>
                          <a:ea typeface="+mn-ea"/>
                          <a:cs typeface="+mn-cs"/>
                        </a:rPr>
                        <a:t>
A night to remember with @itshollywould and @thehuntrcom Read all about our collaboration and how Our Table came to life on Friday night! Link in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840</a:t>
                      </a:r>
                    </a:p>
                  </a:txBody>
                  <a:tcPr/>
                </a:tc>
                <a:extLst>
                  <a:ext uri="{0D108BD9-81ED-4DB2-BD59-A6C34878D82A}">
                    <a16:rowId xmlns:a16="http://schemas.microsoft.com/office/drawing/2014/main" val="3382689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- 2018-02-24 09:56:47</a:t>
                      </a:r>
                      <a:r>
                        <a:rPr kumimoji="0" lang="en-US" sz="1000" b="0" i="0" u="none" strike="noStrike" kern="1200" cap="none" spc="0" normalizeH="0" baseline="0" noProof="0">
                          <a:ln>
                            <a:noFill/>
                          </a:ln>
                          <a:solidFill>
                            <a:prstClr val="black"/>
                          </a:solidFill>
                          <a:effectLst/>
                          <a:uLnTx/>
                          <a:uFillTx/>
                          <a:latin typeface="+mn-lt"/>
                          <a:ea typeface="+mn-ea"/>
                          <a:cs typeface="+mn-cs"/>
                        </a:rPr>
                        <a:t>
Avocado dishes match perfectly with a zesty white! 🥑 📷 lazycatkitchen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881</a:t>
                      </a:r>
                    </a:p>
                  </a:txBody>
                  <a:tcPr/>
                </a:tc>
                <a:extLst>
                  <a:ext uri="{0D108BD9-81ED-4DB2-BD59-A6C34878D82A}">
                    <a16:rowId xmlns:a16="http://schemas.microsoft.com/office/drawing/2014/main" val="3522251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- 2018-02-23 20:12:38</a:t>
                      </a:r>
                      <a:r>
                        <a:rPr kumimoji="0" lang="en-US" sz="1000" b="0" i="0" u="none" strike="noStrike" kern="1200" cap="none" spc="0" normalizeH="0" baseline="0" noProof="0">
                          <a:ln>
                            <a:noFill/>
                          </a:ln>
                          <a:solidFill>
                            <a:prstClr val="black"/>
                          </a:solidFill>
                          <a:effectLst/>
                          <a:uLnTx/>
                          <a:uFillTx/>
                          <a:latin typeface="+mn-lt"/>
                          <a:ea typeface="+mn-ea"/>
                          <a:cs typeface="+mn-cs"/>
                        </a:rPr>
                        <a:t>
Swooning over this magical @OurTableUAE with @itshollywould @thehuntrcom @laceinthedesert @elements.catering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948</a:t>
                      </a:r>
                    </a:p>
                  </a:txBody>
                  <a:tcPr/>
                </a:tc>
                <a:extLst>
                  <a:ext uri="{0D108BD9-81ED-4DB2-BD59-A6C34878D82A}">
                    <a16:rowId xmlns:a16="http://schemas.microsoft.com/office/drawing/2014/main" val="995882749"/>
                  </a:ext>
                </a:extLst>
              </a:tr>
            </a:tbl>
          </a:graphicData>
        </a:graphic>
      </p:graphicFrame>
      <p:sp>
        <p:nvSpPr>
          <p:cNvPr id="4" name="Text Placeholder 3">
            <a:extLst>
              <a:ext uri="{FF2B5EF4-FFF2-40B4-BE49-F238E27FC236}">
                <a16:creationId xmlns:a16="http://schemas.microsoft.com/office/drawing/2014/main" id="{8B6BC99E-D70D-48C8-AF9E-0FC401EB94D4}"/>
              </a:ext>
            </a:extLst>
          </p:cNvPr>
          <p:cNvSpPr>
            <a:spLocks noGrp="1"/>
          </p:cNvSpPr>
          <p:nvPr>
            <p:ph type="body" sz="quarter" idx="14"/>
          </p:nvPr>
        </p:nvSpPr>
        <p:spPr/>
        <p:txBody>
          <a:bodyPr/>
          <a:lstStyle/>
          <a:p>
            <a:r>
              <a:rPr lang="en-US"/>
              <a:t>01/02/2018 - 28/02/2018</a:t>
            </a:r>
          </a:p>
        </p:txBody>
      </p:sp>
    </p:spTree>
    <p:extLst>
      <p:ext uri="{BB962C8B-B14F-4D97-AF65-F5344CB8AC3E}">
        <p14:creationId xmlns:p14="http://schemas.microsoft.com/office/powerpoint/2010/main" val="23436965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450F8-186A-4A8B-8CC6-AEE159773BD2}"/>
              </a:ext>
            </a:extLst>
          </p:cNvPr>
          <p:cNvSpPr>
            <a:spLocks noGrp="1"/>
          </p:cNvSpPr>
          <p:nvPr>
            <p:ph type="title"/>
          </p:nvPr>
        </p:nvSpPr>
        <p:spPr/>
        <p:txBody>
          <a:bodyPr/>
          <a:lstStyle/>
          <a:p>
            <a:r>
              <a:rPr lang="en-US"/>
              <a:t>Instagram Posts Table - 2 of 4</a:t>
            </a:r>
          </a:p>
        </p:txBody>
      </p:sp>
      <p:graphicFrame>
        <p:nvGraphicFramePr>
          <p:cNvPr id="5" name="Table Placeholder 4">
            <a:extLst>
              <a:ext uri="{FF2B5EF4-FFF2-40B4-BE49-F238E27FC236}">
                <a16:creationId xmlns:a16="http://schemas.microsoft.com/office/drawing/2014/main" id="{86B8C9DF-5720-4F38-B3B8-4BB52E1EB088}"/>
              </a:ext>
            </a:extLst>
          </p:cNvPr>
          <p:cNvGraphicFramePr>
            <a:graphicFrameLocks noGrp="1"/>
          </p:cNvGraphicFramePr>
          <p:nvPr>
            <p:ph type="tbl" sz="quarter" idx="13"/>
            <p:extLst>
              <p:ext uri="{D42A27DB-BD31-4B8C-83A1-F6EECF244321}">
                <p14:modId xmlns:p14="http://schemas.microsoft.com/office/powerpoint/2010/main" val="9882530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85616">
                  <a:extLst>
                    <a:ext uri="{9D8B030D-6E8A-4147-A177-3AD203B41FA5}">
                      <a16:colId xmlns:a16="http://schemas.microsoft.com/office/drawing/2014/main" val="1515258224"/>
                    </a:ext>
                  </a:extLst>
                </a:gridCol>
                <a:gridCol w="987552">
                  <a:extLst>
                    <a:ext uri="{9D8B030D-6E8A-4147-A177-3AD203B41FA5}">
                      <a16:colId xmlns:a16="http://schemas.microsoft.com/office/drawing/2014/main" val="1509682672"/>
                    </a:ext>
                  </a:extLst>
                </a:gridCol>
                <a:gridCol w="493776">
                  <a:extLst>
                    <a:ext uri="{9D8B030D-6E8A-4147-A177-3AD203B41FA5}">
                      <a16:colId xmlns:a16="http://schemas.microsoft.com/office/drawing/2014/main" val="4128860906"/>
                    </a:ext>
                  </a:extLst>
                </a:gridCol>
                <a:gridCol w="987552">
                  <a:extLst>
                    <a:ext uri="{9D8B030D-6E8A-4147-A177-3AD203B41FA5}">
                      <a16:colId xmlns:a16="http://schemas.microsoft.com/office/drawing/2014/main" val="1558969625"/>
                    </a:ext>
                  </a:extLst>
                </a:gridCol>
                <a:gridCol w="493776">
                  <a:extLst>
                    <a:ext uri="{9D8B030D-6E8A-4147-A177-3AD203B41FA5}">
                      <a16:colId xmlns:a16="http://schemas.microsoft.com/office/drawing/2014/main" val="471638022"/>
                    </a:ext>
                  </a:extLst>
                </a:gridCol>
                <a:gridCol w="493776">
                  <a:extLst>
                    <a:ext uri="{9D8B030D-6E8A-4147-A177-3AD203B41FA5}">
                      <a16:colId xmlns:a16="http://schemas.microsoft.com/office/drawing/2014/main" val="127923267"/>
                    </a:ext>
                  </a:extLst>
                </a:gridCol>
                <a:gridCol w="493776">
                  <a:extLst>
                    <a:ext uri="{9D8B030D-6E8A-4147-A177-3AD203B41FA5}">
                      <a16:colId xmlns:a16="http://schemas.microsoft.com/office/drawing/2014/main" val="3430650306"/>
                    </a:ext>
                  </a:extLst>
                </a:gridCol>
                <a:gridCol w="493776">
                  <a:extLst>
                    <a:ext uri="{9D8B030D-6E8A-4147-A177-3AD203B41FA5}">
                      <a16:colId xmlns:a16="http://schemas.microsoft.com/office/drawing/2014/main" val="36505708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8393839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- 2018-02-23 13:23:45</a:t>
                      </a:r>
                      <a:r>
                        <a:rPr kumimoji="0" lang="en-US" sz="1000" b="0" i="0" u="none" strike="noStrike" kern="1200" cap="none" spc="0" normalizeH="0" baseline="0" noProof="0">
                          <a:ln>
                            <a:noFill/>
                          </a:ln>
                          <a:solidFill>
                            <a:prstClr val="black"/>
                          </a:solidFill>
                          <a:effectLst/>
                          <a:uLnTx/>
                          <a:uFillTx/>
                          <a:latin typeface="+mn-lt"/>
                          <a:ea typeface="+mn-ea"/>
                          <a:cs typeface="+mn-cs"/>
                        </a:rPr>
                        <a:t>
Add an exotic touch to your dinner parties, with pretty lanterns! You can find ones like this in Souq Madinat Jumeirah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711</a:t>
                      </a:r>
                    </a:p>
                  </a:txBody>
                  <a:tcPr/>
                </a:tc>
                <a:extLst>
                  <a:ext uri="{0D108BD9-81ED-4DB2-BD59-A6C34878D82A}">
                    <a16:rowId xmlns:a16="http://schemas.microsoft.com/office/drawing/2014/main" val="2533028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- 2018-02-22 09:32:57</a:t>
                      </a:r>
                      <a:r>
                        <a:rPr kumimoji="0" lang="en-US" sz="1000" b="0" i="0" u="none" strike="noStrike" kern="1200" cap="none" spc="0" normalizeH="0" baseline="0" noProof="0">
                          <a:ln>
                            <a:noFill/>
                          </a:ln>
                          <a:solidFill>
                            <a:prstClr val="black"/>
                          </a:solidFill>
                          <a:effectLst/>
                          <a:uLnTx/>
                          <a:uFillTx/>
                          <a:latin typeface="+mn-lt"/>
                          <a:ea typeface="+mn-ea"/>
                          <a:cs typeface="+mn-cs"/>
                        </a:rPr>
                        <a:t>
Tabletop foliage is IN! Head to @dubaigardencenter and get your fingers green!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710</a:t>
                      </a:r>
                    </a:p>
                  </a:txBody>
                  <a:tcPr/>
                </a:tc>
                <a:extLst>
                  <a:ext uri="{0D108BD9-81ED-4DB2-BD59-A6C34878D82A}">
                    <a16:rowId xmlns:a16="http://schemas.microsoft.com/office/drawing/2014/main" val="50844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- 2018-02-21 12:41:35</a:t>
                      </a:r>
                      <a:r>
                        <a:rPr kumimoji="0" lang="en-US" sz="1000" b="0" i="0" u="none" strike="noStrike" kern="1200" cap="none" spc="0" normalizeH="0" baseline="0" noProof="0">
                          <a:ln>
                            <a:noFill/>
                          </a:ln>
                          <a:solidFill>
                            <a:prstClr val="black"/>
                          </a:solidFill>
                          <a:effectLst/>
                          <a:uLnTx/>
                          <a:uFillTx/>
                          <a:latin typeface="+mn-lt"/>
                          <a:ea typeface="+mn-ea"/>
                          <a:cs typeface="+mn-cs"/>
                        </a:rPr>
                        <a:t>
The only thing missing is Le Petit Rosé! 📷 @apairandaspare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a:t>
                      </a:r>
                    </a:p>
                  </a:txBody>
                  <a:tcPr/>
                </a:tc>
                <a:extLst>
                  <a:ext uri="{0D108BD9-81ED-4DB2-BD59-A6C34878D82A}">
                    <a16:rowId xmlns:a16="http://schemas.microsoft.com/office/drawing/2014/main" val="3212230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- 2018-02-20 10:19:23</a:t>
                      </a:r>
                      <a:r>
                        <a:rPr kumimoji="0" lang="en-US" sz="1000" b="0" i="0" u="none" strike="noStrike" kern="1200" cap="none" spc="0" normalizeH="0" baseline="0" noProof="0">
                          <a:ln>
                            <a:noFill/>
                          </a:ln>
                          <a:solidFill>
                            <a:prstClr val="black"/>
                          </a:solidFill>
                          <a:effectLst/>
                          <a:uLnTx/>
                          <a:uFillTx/>
                          <a:latin typeface="+mn-lt"/>
                          <a:ea typeface="+mn-ea"/>
                          <a:cs typeface="+mn-cs"/>
                        </a:rPr>
                        <a:t>
🍒 &amp; 🍓 delicious flavours from our Shiraz Rosé, pair perfectly with grilled halloumi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615</a:t>
                      </a:r>
                    </a:p>
                  </a:txBody>
                  <a:tcPr/>
                </a:tc>
                <a:extLst>
                  <a:ext uri="{0D108BD9-81ED-4DB2-BD59-A6C34878D82A}">
                    <a16:rowId xmlns:a16="http://schemas.microsoft.com/office/drawing/2014/main" val="2515971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- 2018-02-19 12:00:56</a:t>
                      </a:r>
                      <a:r>
                        <a:rPr kumimoji="0" lang="en-US" sz="1000" b="0" i="0" u="none" strike="noStrike" kern="1200" cap="none" spc="0" normalizeH="0" baseline="0" noProof="0">
                          <a:ln>
                            <a:noFill/>
                          </a:ln>
                          <a:solidFill>
                            <a:prstClr val="black"/>
                          </a:solidFill>
                          <a:effectLst/>
                          <a:uLnTx/>
                          <a:uFillTx/>
                          <a:latin typeface="+mn-lt"/>
                          <a:ea typeface="+mn-ea"/>
                          <a:cs typeface="+mn-cs"/>
                        </a:rPr>
                        <a:t>
#TBT to a vintage chic #OurTableUAE with @NyreeMcfarlane and @Roy2385. Home cooked food, good wine and good friends!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a:t>
                      </a:r>
                    </a:p>
                  </a:txBody>
                  <a:tcPr/>
                </a:tc>
                <a:extLst>
                  <a:ext uri="{0D108BD9-81ED-4DB2-BD59-A6C34878D82A}">
                    <a16:rowId xmlns:a16="http://schemas.microsoft.com/office/drawing/2014/main" val="14284105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- 2018-02-18 12:21:42</a:t>
                      </a:r>
                      <a:r>
                        <a:rPr kumimoji="0" lang="en-US" sz="1000" b="0" i="0" u="none" strike="noStrike" kern="1200" cap="none" spc="0" normalizeH="0" baseline="0" noProof="0">
                          <a:ln>
                            <a:noFill/>
                          </a:ln>
                          <a:solidFill>
                            <a:prstClr val="black"/>
                          </a:solidFill>
                          <a:effectLst/>
                          <a:uLnTx/>
                          <a:uFillTx/>
                          <a:latin typeface="+mn-lt"/>
                          <a:ea typeface="+mn-ea"/>
                          <a:cs typeface="+mn-cs"/>
                        </a:rPr>
                        <a:t>
❄️✌🏾The perfect instagrammable bucket… Click the link in our bio to see how to make your own! #DIY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a:t>
                      </a:r>
                    </a:p>
                  </a:txBody>
                  <a:tcPr/>
                </a:tc>
                <a:extLst>
                  <a:ext uri="{0D108BD9-81ED-4DB2-BD59-A6C34878D82A}">
                    <a16:rowId xmlns:a16="http://schemas.microsoft.com/office/drawing/2014/main" val="2721509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- 2018-02-17 12:12:03</a:t>
                      </a:r>
                      <a:r>
                        <a:rPr kumimoji="0" lang="en-US" sz="1000" b="0" i="0" u="none" strike="noStrike" kern="1200" cap="none" spc="0" normalizeH="0" baseline="0" noProof="0">
                          <a:ln>
                            <a:noFill/>
                          </a:ln>
                          <a:solidFill>
                            <a:prstClr val="black"/>
                          </a:solidFill>
                          <a:effectLst/>
                          <a:uLnTx/>
                          <a:uFillTx/>
                          <a:latin typeface="+mn-lt"/>
                          <a:ea typeface="+mn-ea"/>
                          <a:cs typeface="+mn-cs"/>
                        </a:rPr>
                        <a:t>
Santé! Salute! Prost! Skål! How do you cheers?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459</a:t>
                      </a:r>
                    </a:p>
                  </a:txBody>
                  <a:tcPr/>
                </a:tc>
                <a:extLst>
                  <a:ext uri="{0D108BD9-81ED-4DB2-BD59-A6C34878D82A}">
                    <a16:rowId xmlns:a16="http://schemas.microsoft.com/office/drawing/2014/main" val="3026548129"/>
                  </a:ext>
                </a:extLst>
              </a:tr>
            </a:tbl>
          </a:graphicData>
        </a:graphic>
      </p:graphicFrame>
      <p:sp>
        <p:nvSpPr>
          <p:cNvPr id="4" name="Text Placeholder 3">
            <a:extLst>
              <a:ext uri="{FF2B5EF4-FFF2-40B4-BE49-F238E27FC236}">
                <a16:creationId xmlns:a16="http://schemas.microsoft.com/office/drawing/2014/main" id="{EE02F513-AE57-44B2-BAC0-139433416A11}"/>
              </a:ext>
            </a:extLst>
          </p:cNvPr>
          <p:cNvSpPr>
            <a:spLocks noGrp="1"/>
          </p:cNvSpPr>
          <p:nvPr>
            <p:ph type="body" sz="quarter" idx="14"/>
          </p:nvPr>
        </p:nvSpPr>
        <p:spPr/>
        <p:txBody>
          <a:bodyPr/>
          <a:lstStyle/>
          <a:p>
            <a:r>
              <a:rPr lang="en-US"/>
              <a:t>01/02/2018 - 28/02/2018</a:t>
            </a:r>
          </a:p>
        </p:txBody>
      </p:sp>
    </p:spTree>
    <p:extLst>
      <p:ext uri="{BB962C8B-B14F-4D97-AF65-F5344CB8AC3E}">
        <p14:creationId xmlns:p14="http://schemas.microsoft.com/office/powerpoint/2010/main" val="25531536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9250F-65A2-4F78-93BB-7CA003C46EBE}"/>
              </a:ext>
            </a:extLst>
          </p:cNvPr>
          <p:cNvSpPr>
            <a:spLocks noGrp="1"/>
          </p:cNvSpPr>
          <p:nvPr>
            <p:ph type="title"/>
          </p:nvPr>
        </p:nvSpPr>
        <p:spPr/>
        <p:txBody>
          <a:bodyPr/>
          <a:lstStyle/>
          <a:p>
            <a:r>
              <a:rPr lang="en-US"/>
              <a:t>Instagram Posts Table - 3 of 4</a:t>
            </a:r>
          </a:p>
        </p:txBody>
      </p:sp>
      <p:graphicFrame>
        <p:nvGraphicFramePr>
          <p:cNvPr id="5" name="Table Placeholder 4">
            <a:extLst>
              <a:ext uri="{FF2B5EF4-FFF2-40B4-BE49-F238E27FC236}">
                <a16:creationId xmlns:a16="http://schemas.microsoft.com/office/drawing/2014/main" id="{0FBBCE1F-C02E-4374-8964-B0FBB1534989}"/>
              </a:ext>
            </a:extLst>
          </p:cNvPr>
          <p:cNvGraphicFramePr>
            <a:graphicFrameLocks noGrp="1"/>
          </p:cNvGraphicFramePr>
          <p:nvPr>
            <p:ph type="tbl" sz="quarter" idx="13"/>
            <p:extLst>
              <p:ext uri="{D42A27DB-BD31-4B8C-83A1-F6EECF244321}">
                <p14:modId xmlns:p14="http://schemas.microsoft.com/office/powerpoint/2010/main" val="7669733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85616">
                  <a:extLst>
                    <a:ext uri="{9D8B030D-6E8A-4147-A177-3AD203B41FA5}">
                      <a16:colId xmlns:a16="http://schemas.microsoft.com/office/drawing/2014/main" val="2787499400"/>
                    </a:ext>
                  </a:extLst>
                </a:gridCol>
                <a:gridCol w="987552">
                  <a:extLst>
                    <a:ext uri="{9D8B030D-6E8A-4147-A177-3AD203B41FA5}">
                      <a16:colId xmlns:a16="http://schemas.microsoft.com/office/drawing/2014/main" val="175387410"/>
                    </a:ext>
                  </a:extLst>
                </a:gridCol>
                <a:gridCol w="493776">
                  <a:extLst>
                    <a:ext uri="{9D8B030D-6E8A-4147-A177-3AD203B41FA5}">
                      <a16:colId xmlns:a16="http://schemas.microsoft.com/office/drawing/2014/main" val="2848956285"/>
                    </a:ext>
                  </a:extLst>
                </a:gridCol>
                <a:gridCol w="987552">
                  <a:extLst>
                    <a:ext uri="{9D8B030D-6E8A-4147-A177-3AD203B41FA5}">
                      <a16:colId xmlns:a16="http://schemas.microsoft.com/office/drawing/2014/main" val="3611707204"/>
                    </a:ext>
                  </a:extLst>
                </a:gridCol>
                <a:gridCol w="493776">
                  <a:extLst>
                    <a:ext uri="{9D8B030D-6E8A-4147-A177-3AD203B41FA5}">
                      <a16:colId xmlns:a16="http://schemas.microsoft.com/office/drawing/2014/main" val="865206192"/>
                    </a:ext>
                  </a:extLst>
                </a:gridCol>
                <a:gridCol w="493776">
                  <a:extLst>
                    <a:ext uri="{9D8B030D-6E8A-4147-A177-3AD203B41FA5}">
                      <a16:colId xmlns:a16="http://schemas.microsoft.com/office/drawing/2014/main" val="4243399702"/>
                    </a:ext>
                  </a:extLst>
                </a:gridCol>
                <a:gridCol w="493776">
                  <a:extLst>
                    <a:ext uri="{9D8B030D-6E8A-4147-A177-3AD203B41FA5}">
                      <a16:colId xmlns:a16="http://schemas.microsoft.com/office/drawing/2014/main" val="4221760511"/>
                    </a:ext>
                  </a:extLst>
                </a:gridCol>
                <a:gridCol w="493776">
                  <a:extLst>
                    <a:ext uri="{9D8B030D-6E8A-4147-A177-3AD203B41FA5}">
                      <a16:colId xmlns:a16="http://schemas.microsoft.com/office/drawing/2014/main" val="24527905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223725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- 2018-02-16 13:08:17</a:t>
                      </a:r>
                      <a:r>
                        <a:rPr kumimoji="0" lang="en-US" sz="1000" b="0" i="0" u="none" strike="noStrike" kern="1200" cap="none" spc="0" normalizeH="0" baseline="0" noProof="0">
                          <a:ln>
                            <a:noFill/>
                          </a:ln>
                          <a:solidFill>
                            <a:prstClr val="black"/>
                          </a:solidFill>
                          <a:effectLst/>
                          <a:uLnTx/>
                          <a:uFillTx/>
                          <a:latin typeface="+mn-lt"/>
                          <a:ea typeface="+mn-ea"/>
                          <a:cs typeface="+mn-cs"/>
                        </a:rPr>
                        <a:t>
A Friday night in is the new Friday night out 😉 📷 @crateandbarrel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a:t>
                      </a:r>
                    </a:p>
                  </a:txBody>
                  <a:tcPr/>
                </a:tc>
                <a:extLst>
                  <a:ext uri="{0D108BD9-81ED-4DB2-BD59-A6C34878D82A}">
                    <a16:rowId xmlns:a16="http://schemas.microsoft.com/office/drawing/2014/main" val="2144137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- 2018-02-14 09:50:47</a:t>
                      </a:r>
                      <a:r>
                        <a:rPr kumimoji="0" lang="en-US" sz="1000" b="0" i="0" u="none" strike="noStrike" kern="1200" cap="none" spc="0" normalizeH="0" baseline="0" noProof="0">
                          <a:ln>
                            <a:noFill/>
                          </a:ln>
                          <a:solidFill>
                            <a:prstClr val="black"/>
                          </a:solidFill>
                          <a:effectLst/>
                          <a:uLnTx/>
                          <a:uFillTx/>
                          <a:latin typeface="+mn-lt"/>
                          <a:ea typeface="+mn-ea"/>
                          <a:cs typeface="+mn-cs"/>
                        </a:rPr>
                        <a:t>
Hope you're sharing your table and a glass of wine with someone special today! 💕📷 ruemag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a:t>
                      </a:r>
                    </a:p>
                  </a:txBody>
                  <a:tcPr/>
                </a:tc>
                <a:extLst>
                  <a:ext uri="{0D108BD9-81ED-4DB2-BD59-A6C34878D82A}">
                    <a16:rowId xmlns:a16="http://schemas.microsoft.com/office/drawing/2014/main" val="3976606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- 2018-02-13 16:32:14</a:t>
                      </a:r>
                      <a:r>
                        <a:rPr kumimoji="0" lang="en-US" sz="1000" b="0" i="0" u="none" strike="noStrike" kern="1200" cap="none" spc="0" normalizeH="0" baseline="0" noProof="0">
                          <a:ln>
                            <a:noFill/>
                          </a:ln>
                          <a:solidFill>
                            <a:prstClr val="black"/>
                          </a:solidFill>
                          <a:effectLst/>
                          <a:uLnTx/>
                          <a:uFillTx/>
                          <a:latin typeface="+mn-lt"/>
                          <a:ea typeface="+mn-ea"/>
                          <a:cs typeface="+mn-cs"/>
                        </a:rPr>
                        <a:t>
An evening of fun and friends! Our Table is your table. Sign up and join the movement (link in bio)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591</a:t>
                      </a:r>
                    </a:p>
                  </a:txBody>
                  <a:tcPr/>
                </a:tc>
                <a:extLst>
                  <a:ext uri="{0D108BD9-81ED-4DB2-BD59-A6C34878D82A}">
                    <a16:rowId xmlns:a16="http://schemas.microsoft.com/office/drawing/2014/main" val="3621777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- 2018-02-12 18:38:31</a:t>
                      </a:r>
                      <a:r>
                        <a:rPr kumimoji="0" lang="en-US" sz="1000" b="0" i="0" u="none" strike="noStrike" kern="1200" cap="none" spc="0" normalizeH="0" baseline="0" noProof="0">
                          <a:ln>
                            <a:noFill/>
                          </a:ln>
                          <a:solidFill>
                            <a:prstClr val="black"/>
                          </a:solidFill>
                          <a:effectLst/>
                          <a:uLnTx/>
                          <a:uFillTx/>
                          <a:latin typeface="+mn-lt"/>
                          <a:ea typeface="+mn-ea"/>
                          <a:cs typeface="+mn-cs"/>
                        </a:rPr>
                        <a:t>
Go for the wine, leave with a sweet poster 🍷 Free in @mmidubai stores with the purchase of 3 bottles of Jacobs Creek wine!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a:t>
                      </a:r>
                    </a:p>
                  </a:txBody>
                  <a:tcPr/>
                </a:tc>
                <a:extLst>
                  <a:ext uri="{0D108BD9-81ED-4DB2-BD59-A6C34878D82A}">
                    <a16:rowId xmlns:a16="http://schemas.microsoft.com/office/drawing/2014/main" val="2027141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- 2018-02-11 15:39:16</a:t>
                      </a:r>
                      <a:r>
                        <a:rPr kumimoji="0" lang="en-US" sz="1000" b="0" i="0" u="none" strike="noStrike" kern="1200" cap="none" spc="0" normalizeH="0" baseline="0" noProof="0">
                          <a:ln>
                            <a:noFill/>
                          </a:ln>
                          <a:solidFill>
                            <a:prstClr val="black"/>
                          </a:solidFill>
                          <a:effectLst/>
                          <a:uLnTx/>
                          <a:uFillTx/>
                          <a:latin typeface="+mn-lt"/>
                          <a:ea typeface="+mn-ea"/>
                          <a:cs typeface="+mn-cs"/>
                        </a:rPr>
                        <a:t>
🍷Wishing you a wonderful week ahead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417</a:t>
                      </a:r>
                    </a:p>
                  </a:txBody>
                  <a:tcPr/>
                </a:tc>
                <a:extLst>
                  <a:ext uri="{0D108BD9-81ED-4DB2-BD59-A6C34878D82A}">
                    <a16:rowId xmlns:a16="http://schemas.microsoft.com/office/drawing/2014/main" val="8122454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- 2018-02-10 15:55:24</a:t>
                      </a:r>
                      <a:r>
                        <a:rPr kumimoji="0" lang="en-US" sz="1000" b="0" i="0" u="none" strike="noStrike" kern="1200" cap="none" spc="0" normalizeH="0" baseline="0" noProof="0">
                          <a:ln>
                            <a:noFill/>
                          </a:ln>
                          <a:solidFill>
                            <a:prstClr val="black"/>
                          </a:solidFill>
                          <a:effectLst/>
                          <a:uLnTx/>
                          <a:uFillTx/>
                          <a:latin typeface="+mn-lt"/>
                          <a:ea typeface="+mn-ea"/>
                          <a:cs typeface="+mn-cs"/>
                        </a:rPr>
                        <a:t>
Saturdays are for Rosé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a:t>
                      </a:r>
                    </a:p>
                  </a:txBody>
                  <a:tcPr/>
                </a:tc>
                <a:extLst>
                  <a:ext uri="{0D108BD9-81ED-4DB2-BD59-A6C34878D82A}">
                    <a16:rowId xmlns:a16="http://schemas.microsoft.com/office/drawing/2014/main" val="1479457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- 2018-02-08 13:18:41</a:t>
                      </a:r>
                      <a:r>
                        <a:rPr kumimoji="0" lang="en-US" sz="1000" b="0" i="0" u="none" strike="noStrike" kern="1200" cap="none" spc="0" normalizeH="0" baseline="0" noProof="0">
                          <a:ln>
                            <a:noFill/>
                          </a:ln>
                          <a:solidFill>
                            <a:prstClr val="black"/>
                          </a:solidFill>
                          <a:effectLst/>
                          <a:uLnTx/>
                          <a:uFillTx/>
                          <a:latin typeface="+mn-lt"/>
                          <a:ea typeface="+mn-ea"/>
                          <a:cs typeface="+mn-cs"/>
                        </a:rPr>
                        <a:t>
Your weekend cooking inspiration; crispy skin salmon paired with a bottle of classic Pinot Grigio. Link in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a:t>
                      </a:r>
                    </a:p>
                  </a:txBody>
                  <a:tcPr/>
                </a:tc>
                <a:extLst>
                  <a:ext uri="{0D108BD9-81ED-4DB2-BD59-A6C34878D82A}">
                    <a16:rowId xmlns:a16="http://schemas.microsoft.com/office/drawing/2014/main" val="4239479156"/>
                  </a:ext>
                </a:extLst>
              </a:tr>
            </a:tbl>
          </a:graphicData>
        </a:graphic>
      </p:graphicFrame>
      <p:sp>
        <p:nvSpPr>
          <p:cNvPr id="4" name="Text Placeholder 3">
            <a:extLst>
              <a:ext uri="{FF2B5EF4-FFF2-40B4-BE49-F238E27FC236}">
                <a16:creationId xmlns:a16="http://schemas.microsoft.com/office/drawing/2014/main" id="{EBE7784B-DDAB-4ECD-B66D-AF1C9A170133}"/>
              </a:ext>
            </a:extLst>
          </p:cNvPr>
          <p:cNvSpPr>
            <a:spLocks noGrp="1"/>
          </p:cNvSpPr>
          <p:nvPr>
            <p:ph type="body" sz="quarter" idx="14"/>
          </p:nvPr>
        </p:nvSpPr>
        <p:spPr/>
        <p:txBody>
          <a:bodyPr/>
          <a:lstStyle/>
          <a:p>
            <a:r>
              <a:rPr lang="en-US"/>
              <a:t>01/02/2018 - 28/02/2018</a:t>
            </a:r>
          </a:p>
        </p:txBody>
      </p:sp>
    </p:spTree>
    <p:extLst>
      <p:ext uri="{BB962C8B-B14F-4D97-AF65-F5344CB8AC3E}">
        <p14:creationId xmlns:p14="http://schemas.microsoft.com/office/powerpoint/2010/main" val="20471480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83AB3F-C77D-40F9-AFC4-D6A7F93B589C}"/>
              </a:ext>
            </a:extLst>
          </p:cNvPr>
          <p:cNvSpPr>
            <a:spLocks noGrp="1"/>
          </p:cNvSpPr>
          <p:nvPr>
            <p:ph type="title"/>
          </p:nvPr>
        </p:nvSpPr>
        <p:spPr/>
        <p:txBody>
          <a:bodyPr/>
          <a:lstStyle/>
          <a:p>
            <a:r>
              <a:rPr lang="en-US"/>
              <a:t>Instagram Posts Table - 4 of 4</a:t>
            </a:r>
          </a:p>
        </p:txBody>
      </p:sp>
      <p:graphicFrame>
        <p:nvGraphicFramePr>
          <p:cNvPr id="5" name="Table Placeholder 4">
            <a:extLst>
              <a:ext uri="{FF2B5EF4-FFF2-40B4-BE49-F238E27FC236}">
                <a16:creationId xmlns:a16="http://schemas.microsoft.com/office/drawing/2014/main" id="{B2909FBA-365A-4158-8BA1-63AF3034B77F}"/>
              </a:ext>
            </a:extLst>
          </p:cNvPr>
          <p:cNvGraphicFramePr>
            <a:graphicFrameLocks noGrp="1"/>
          </p:cNvGraphicFramePr>
          <p:nvPr>
            <p:ph type="tbl" sz="quarter" idx="13"/>
            <p:extLst>
              <p:ext uri="{D42A27DB-BD31-4B8C-83A1-F6EECF244321}">
                <p14:modId xmlns:p14="http://schemas.microsoft.com/office/powerpoint/2010/main" val="34551104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85616">
                  <a:extLst>
                    <a:ext uri="{9D8B030D-6E8A-4147-A177-3AD203B41FA5}">
                      <a16:colId xmlns:a16="http://schemas.microsoft.com/office/drawing/2014/main" val="1510945936"/>
                    </a:ext>
                  </a:extLst>
                </a:gridCol>
                <a:gridCol w="987552">
                  <a:extLst>
                    <a:ext uri="{9D8B030D-6E8A-4147-A177-3AD203B41FA5}">
                      <a16:colId xmlns:a16="http://schemas.microsoft.com/office/drawing/2014/main" val="661906018"/>
                    </a:ext>
                  </a:extLst>
                </a:gridCol>
                <a:gridCol w="493776">
                  <a:extLst>
                    <a:ext uri="{9D8B030D-6E8A-4147-A177-3AD203B41FA5}">
                      <a16:colId xmlns:a16="http://schemas.microsoft.com/office/drawing/2014/main" val="3085370776"/>
                    </a:ext>
                  </a:extLst>
                </a:gridCol>
                <a:gridCol w="987552">
                  <a:extLst>
                    <a:ext uri="{9D8B030D-6E8A-4147-A177-3AD203B41FA5}">
                      <a16:colId xmlns:a16="http://schemas.microsoft.com/office/drawing/2014/main" val="998052650"/>
                    </a:ext>
                  </a:extLst>
                </a:gridCol>
                <a:gridCol w="493776">
                  <a:extLst>
                    <a:ext uri="{9D8B030D-6E8A-4147-A177-3AD203B41FA5}">
                      <a16:colId xmlns:a16="http://schemas.microsoft.com/office/drawing/2014/main" val="153172639"/>
                    </a:ext>
                  </a:extLst>
                </a:gridCol>
                <a:gridCol w="493776">
                  <a:extLst>
                    <a:ext uri="{9D8B030D-6E8A-4147-A177-3AD203B41FA5}">
                      <a16:colId xmlns:a16="http://schemas.microsoft.com/office/drawing/2014/main" val="1344772848"/>
                    </a:ext>
                  </a:extLst>
                </a:gridCol>
                <a:gridCol w="493776">
                  <a:extLst>
                    <a:ext uri="{9D8B030D-6E8A-4147-A177-3AD203B41FA5}">
                      <a16:colId xmlns:a16="http://schemas.microsoft.com/office/drawing/2014/main" val="3220750212"/>
                    </a:ext>
                  </a:extLst>
                </a:gridCol>
                <a:gridCol w="493776">
                  <a:extLst>
                    <a:ext uri="{9D8B030D-6E8A-4147-A177-3AD203B41FA5}">
                      <a16:colId xmlns:a16="http://schemas.microsoft.com/office/drawing/2014/main" val="6016375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6296704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- 2018-02-07 10:57:18</a:t>
                      </a:r>
                      <a:r>
                        <a:rPr kumimoji="0" lang="en-US" sz="1000" b="0" i="0" u="none" strike="noStrike" kern="1200" cap="none" spc="0" normalizeH="0" baseline="0" noProof="0">
                          <a:ln>
                            <a:noFill/>
                          </a:ln>
                          <a:solidFill>
                            <a:prstClr val="black"/>
                          </a:solidFill>
                          <a:effectLst/>
                          <a:uLnTx/>
                          <a:uFillTx/>
                          <a:latin typeface="+mn-lt"/>
                          <a:ea typeface="+mn-ea"/>
                          <a:cs typeface="+mn-cs"/>
                        </a:rPr>
                        <a:t>
The perfectly styled Our Table by our favourite @alicia.foodstylist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a:t>
                      </a:r>
                    </a:p>
                  </a:txBody>
                  <a:tcPr/>
                </a:tc>
                <a:extLst>
                  <a:ext uri="{0D108BD9-81ED-4DB2-BD59-A6C34878D82A}">
                    <a16:rowId xmlns:a16="http://schemas.microsoft.com/office/drawing/2014/main" val="3268043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- 2018-02-06 10:40:07</a:t>
                      </a:r>
                      <a:r>
                        <a:rPr kumimoji="0" lang="en-US" sz="1000" b="0" i="0" u="none" strike="noStrike" kern="1200" cap="none" spc="0" normalizeH="0" baseline="0" noProof="0">
                          <a:ln>
                            <a:noFill/>
                          </a:ln>
                          <a:solidFill>
                            <a:prstClr val="black"/>
                          </a:solidFill>
                          <a:effectLst/>
                          <a:uLnTx/>
                          <a:uFillTx/>
                          <a:latin typeface="+mn-lt"/>
                          <a:ea typeface="+mn-ea"/>
                          <a:cs typeface="+mn-cs"/>
                        </a:rPr>
                        <a:t>
Go on... It's hump day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473</a:t>
                      </a:r>
                    </a:p>
                  </a:txBody>
                  <a:tcPr/>
                </a:tc>
                <a:extLst>
                  <a:ext uri="{0D108BD9-81ED-4DB2-BD59-A6C34878D82A}">
                    <a16:rowId xmlns:a16="http://schemas.microsoft.com/office/drawing/2014/main" val="1662453243"/>
                  </a:ext>
                </a:extLst>
              </a:tr>
            </a:tbl>
          </a:graphicData>
        </a:graphic>
      </p:graphicFrame>
      <p:sp>
        <p:nvSpPr>
          <p:cNvPr id="4" name="Text Placeholder 3">
            <a:extLst>
              <a:ext uri="{FF2B5EF4-FFF2-40B4-BE49-F238E27FC236}">
                <a16:creationId xmlns:a16="http://schemas.microsoft.com/office/drawing/2014/main" id="{27F85788-5BD2-4552-AD9F-BF72ABD0C934}"/>
              </a:ext>
            </a:extLst>
          </p:cNvPr>
          <p:cNvSpPr>
            <a:spLocks noGrp="1"/>
          </p:cNvSpPr>
          <p:nvPr>
            <p:ph type="body" sz="quarter" idx="14"/>
          </p:nvPr>
        </p:nvSpPr>
        <p:spPr/>
        <p:txBody>
          <a:bodyPr/>
          <a:lstStyle/>
          <a:p>
            <a:r>
              <a:rPr lang="en-US"/>
              <a:t>01/02/2018 - 28/02/2018</a:t>
            </a:r>
          </a:p>
        </p:txBody>
      </p:sp>
    </p:spTree>
    <p:extLst>
      <p:ext uri="{BB962C8B-B14F-4D97-AF65-F5344CB8AC3E}">
        <p14:creationId xmlns:p14="http://schemas.microsoft.com/office/powerpoint/2010/main" val="25880236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B8B063-5EAC-4D01-BACA-40E62B251748}"/>
              </a:ext>
            </a:extLst>
          </p:cNvPr>
          <p:cNvSpPr>
            <a:spLocks noGrp="1"/>
          </p:cNvSpPr>
          <p:nvPr>
            <p:ph type="title"/>
          </p:nvPr>
        </p:nvSpPr>
        <p:spPr/>
        <p:txBody>
          <a:bodyPr/>
          <a:lstStyle/>
          <a:p>
            <a:r>
              <a:rPr lang="en-US"/>
              <a:t>Instagram Posts Table - 1 of 4</a:t>
            </a:r>
          </a:p>
        </p:txBody>
      </p:sp>
      <p:graphicFrame>
        <p:nvGraphicFramePr>
          <p:cNvPr id="5" name="Table Placeholder 4">
            <a:extLst>
              <a:ext uri="{FF2B5EF4-FFF2-40B4-BE49-F238E27FC236}">
                <a16:creationId xmlns:a16="http://schemas.microsoft.com/office/drawing/2014/main" id="{87649962-3B28-47C4-8D74-8E4D38BC948C}"/>
              </a:ext>
            </a:extLst>
          </p:cNvPr>
          <p:cNvGraphicFramePr>
            <a:graphicFrameLocks noGrp="1"/>
          </p:cNvGraphicFramePr>
          <p:nvPr>
            <p:ph type="tbl" sz="quarter" idx="13"/>
            <p:extLst>
              <p:ext uri="{D42A27DB-BD31-4B8C-83A1-F6EECF244321}">
                <p14:modId xmlns:p14="http://schemas.microsoft.com/office/powerpoint/2010/main" val="12620070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200846214"/>
                    </a:ext>
                  </a:extLst>
                </a:gridCol>
                <a:gridCol w="987552">
                  <a:extLst>
                    <a:ext uri="{9D8B030D-6E8A-4147-A177-3AD203B41FA5}">
                      <a16:colId xmlns:a16="http://schemas.microsoft.com/office/drawing/2014/main" val="4138921505"/>
                    </a:ext>
                  </a:extLst>
                </a:gridCol>
                <a:gridCol w="987552">
                  <a:extLst>
                    <a:ext uri="{9D8B030D-6E8A-4147-A177-3AD203B41FA5}">
                      <a16:colId xmlns:a16="http://schemas.microsoft.com/office/drawing/2014/main" val="3039284071"/>
                    </a:ext>
                  </a:extLst>
                </a:gridCol>
                <a:gridCol w="987552">
                  <a:extLst>
                    <a:ext uri="{9D8B030D-6E8A-4147-A177-3AD203B41FA5}">
                      <a16:colId xmlns:a16="http://schemas.microsoft.com/office/drawing/2014/main" val="3242427512"/>
                    </a:ext>
                  </a:extLst>
                </a:gridCol>
                <a:gridCol w="987552">
                  <a:extLst>
                    <a:ext uri="{9D8B030D-6E8A-4147-A177-3AD203B41FA5}">
                      <a16:colId xmlns:a16="http://schemas.microsoft.com/office/drawing/2014/main" val="37488805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525082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- 2018-02-23 20:12:38</a:t>
                      </a:r>
                      <a:r>
                        <a:rPr kumimoji="0" lang="en-US" sz="1000" b="0" i="0" u="none" strike="noStrike" kern="1200" cap="none" spc="0" normalizeH="0" baseline="0" noProof="0">
                          <a:ln>
                            <a:noFill/>
                          </a:ln>
                          <a:solidFill>
                            <a:prstClr val="black"/>
                          </a:solidFill>
                          <a:effectLst/>
                          <a:uLnTx/>
                          <a:uFillTx/>
                          <a:latin typeface="+mn-lt"/>
                          <a:ea typeface="+mn-ea"/>
                          <a:cs typeface="+mn-cs"/>
                        </a:rPr>
                        <a:t>
Swooning over this magical @OurTableUAE with @itshollywould @thehuntrcom @laceinthedesert @elements.catering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77.3762%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636618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- 2018-02-16 13:08:17</a:t>
                      </a:r>
                      <a:r>
                        <a:rPr kumimoji="0" lang="en-US" sz="1000" b="0" i="0" u="none" strike="noStrike" kern="1200" cap="none" spc="0" normalizeH="0" baseline="0" noProof="0">
                          <a:ln>
                            <a:noFill/>
                          </a:ln>
                          <a:solidFill>
                            <a:prstClr val="black"/>
                          </a:solidFill>
                          <a:effectLst/>
                          <a:uLnTx/>
                          <a:uFillTx/>
                          <a:latin typeface="+mn-lt"/>
                          <a:ea typeface="+mn-ea"/>
                          <a:cs typeface="+mn-cs"/>
                        </a:rPr>
                        <a:t>
A Friday night in is the new Friday night out 😉 📷 @crateandbarrel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573950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- 2018-02-25 18:27:23</a:t>
                      </a:r>
                      <a:r>
                        <a:rPr kumimoji="0" lang="en-US" sz="1000" b="0" i="0" u="none" strike="noStrike" kern="1200" cap="none" spc="0" normalizeH="0" baseline="0" noProof="0">
                          <a:ln>
                            <a:noFill/>
                          </a:ln>
                          <a:solidFill>
                            <a:prstClr val="black"/>
                          </a:solidFill>
                          <a:effectLst/>
                          <a:uLnTx/>
                          <a:uFillTx/>
                          <a:latin typeface="+mn-lt"/>
                          <a:ea typeface="+mn-ea"/>
                          <a:cs typeface="+mn-cs"/>
                        </a:rPr>
                        <a:t>
A night to remember with @itshollywould and @thehuntrcom Read all about our collaboration and how Our Table came to life on Friday night! Link in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25.5245%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929635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- 2017-12-09 13:19:50</a:t>
                      </a:r>
                      <a:r>
                        <a:rPr kumimoji="0" lang="en-US" sz="1000" b="0" i="0" u="none" strike="noStrike" kern="1200" cap="none" spc="0" normalizeH="0" baseline="0" noProof="0">
                          <a:ln>
                            <a:noFill/>
                          </a:ln>
                          <a:solidFill>
                            <a:prstClr val="black"/>
                          </a:solidFill>
                          <a:effectLst/>
                          <a:uLnTx/>
                          <a:uFillTx/>
                          <a:latin typeface="+mn-lt"/>
                          <a:ea typeface="+mn-ea"/>
                          <a:cs typeface="+mn-cs"/>
                        </a:rPr>
                        <a:t>
Good food, good wine, good friends. Cheers to Saturdays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64778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- 2017-12-11 09:47:38</a:t>
                      </a:r>
                      <a:r>
                        <a:rPr kumimoji="0" lang="en-US" sz="1000" b="0" i="0" u="none" strike="noStrike" kern="1200" cap="none" spc="0" normalizeH="0" baseline="0" noProof="0">
                          <a:ln>
                            <a:noFill/>
                          </a:ln>
                          <a:solidFill>
                            <a:prstClr val="black"/>
                          </a:solidFill>
                          <a:effectLst/>
                          <a:uLnTx/>
                          <a:uFillTx/>
                          <a:latin typeface="+mn-lt"/>
                          <a:ea typeface="+mn-ea"/>
                          <a:cs typeface="+mn-cs"/>
                        </a:rPr>
                        <a:t>
One of our favorite December drinks! 🍷#MulledWine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832277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- 2017-12-10 14:20:37</a:t>
                      </a:r>
                      <a:r>
                        <a:rPr kumimoji="0" lang="en-US" sz="1000" b="0" i="0" u="none" strike="noStrike" kern="1200" cap="none" spc="0" normalizeH="0" baseline="0" noProof="0">
                          <a:ln>
                            <a:noFill/>
                          </a:ln>
                          <a:solidFill>
                            <a:prstClr val="black"/>
                          </a:solidFill>
                          <a:effectLst/>
                          <a:uLnTx/>
                          <a:uFillTx/>
                          <a:latin typeface="+mn-lt"/>
                          <a:ea typeface="+mn-ea"/>
                          <a:cs typeface="+mn-cs"/>
                        </a:rPr>
                        <a:t>
Blush, dry and crisp, Le Petit Rosé has just launched across the UAE and it’s magnifique!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54155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- 2018-01-31 17:39:03</a:t>
                      </a:r>
                      <a:r>
                        <a:rPr kumimoji="0" lang="en-US" sz="1000" b="0" i="0" u="none" strike="noStrike" kern="1200" cap="none" spc="0" normalizeH="0" baseline="0" noProof="0">
                          <a:ln>
                            <a:noFill/>
                          </a:ln>
                          <a:solidFill>
                            <a:prstClr val="black"/>
                          </a:solidFill>
                          <a:effectLst/>
                          <a:uLnTx/>
                          <a:uFillTx/>
                          <a:latin typeface="+mn-lt"/>
                          <a:ea typeface="+mn-ea"/>
                          <a:cs typeface="+mn-cs"/>
                        </a:rPr>
                        <a:t>
The perfect boho picnic Our Table with @patyrez. Friday's don't get better than this #OurTableUAE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6948943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- 2018-02-23 13:23:45</a:t>
                      </a:r>
                      <a:r>
                        <a:rPr kumimoji="0" lang="en-US" sz="1000" b="0" i="0" u="none" strike="noStrike" kern="1200" cap="none" spc="0" normalizeH="0" baseline="0" noProof="0">
                          <a:ln>
                            <a:noFill/>
                          </a:ln>
                          <a:solidFill>
                            <a:prstClr val="black"/>
                          </a:solidFill>
                          <a:effectLst/>
                          <a:uLnTx/>
                          <a:uFillTx/>
                          <a:latin typeface="+mn-lt"/>
                          <a:ea typeface="+mn-ea"/>
                          <a:cs typeface="+mn-cs"/>
                        </a:rPr>
                        <a:t>
Add an exotic touch to your dinner parties, with pretty lanterns! You can find ones like this in Souq Madinat Jumeirah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37814344"/>
                  </a:ext>
                </a:extLst>
              </a:tr>
            </a:tbl>
          </a:graphicData>
        </a:graphic>
      </p:graphicFrame>
      <p:sp>
        <p:nvSpPr>
          <p:cNvPr id="4" name="Text Placeholder 3">
            <a:extLst>
              <a:ext uri="{FF2B5EF4-FFF2-40B4-BE49-F238E27FC236}">
                <a16:creationId xmlns:a16="http://schemas.microsoft.com/office/drawing/2014/main" id="{5678C383-59F6-488C-8598-0ECDCF711C6D}"/>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25834008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9DAAE-2D1F-4156-B8D2-E9061ED4BEAA}"/>
              </a:ext>
            </a:extLst>
          </p:cNvPr>
          <p:cNvSpPr>
            <a:spLocks noGrp="1"/>
          </p:cNvSpPr>
          <p:nvPr>
            <p:ph type="title"/>
          </p:nvPr>
        </p:nvSpPr>
        <p:spPr/>
        <p:txBody>
          <a:bodyPr/>
          <a:lstStyle/>
          <a:p>
            <a:r>
              <a:rPr lang="en-US"/>
              <a:t>Instagram Posts Table - 2 of 4</a:t>
            </a:r>
          </a:p>
        </p:txBody>
      </p:sp>
      <p:graphicFrame>
        <p:nvGraphicFramePr>
          <p:cNvPr id="5" name="Table Placeholder 4">
            <a:extLst>
              <a:ext uri="{FF2B5EF4-FFF2-40B4-BE49-F238E27FC236}">
                <a16:creationId xmlns:a16="http://schemas.microsoft.com/office/drawing/2014/main" id="{C5A5644D-EBDE-4107-B2C7-5877E79CE758}"/>
              </a:ext>
            </a:extLst>
          </p:cNvPr>
          <p:cNvGraphicFramePr>
            <a:graphicFrameLocks noGrp="1"/>
          </p:cNvGraphicFramePr>
          <p:nvPr>
            <p:ph type="tbl" sz="quarter" idx="13"/>
            <p:extLst>
              <p:ext uri="{D42A27DB-BD31-4B8C-83A1-F6EECF244321}">
                <p14:modId xmlns:p14="http://schemas.microsoft.com/office/powerpoint/2010/main" val="4871670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686458698"/>
                    </a:ext>
                  </a:extLst>
                </a:gridCol>
                <a:gridCol w="987552">
                  <a:extLst>
                    <a:ext uri="{9D8B030D-6E8A-4147-A177-3AD203B41FA5}">
                      <a16:colId xmlns:a16="http://schemas.microsoft.com/office/drawing/2014/main" val="3080613981"/>
                    </a:ext>
                  </a:extLst>
                </a:gridCol>
                <a:gridCol w="987552">
                  <a:extLst>
                    <a:ext uri="{9D8B030D-6E8A-4147-A177-3AD203B41FA5}">
                      <a16:colId xmlns:a16="http://schemas.microsoft.com/office/drawing/2014/main" val="1380178264"/>
                    </a:ext>
                  </a:extLst>
                </a:gridCol>
                <a:gridCol w="987552">
                  <a:extLst>
                    <a:ext uri="{9D8B030D-6E8A-4147-A177-3AD203B41FA5}">
                      <a16:colId xmlns:a16="http://schemas.microsoft.com/office/drawing/2014/main" val="1602569670"/>
                    </a:ext>
                  </a:extLst>
                </a:gridCol>
                <a:gridCol w="987552">
                  <a:extLst>
                    <a:ext uri="{9D8B030D-6E8A-4147-A177-3AD203B41FA5}">
                      <a16:colId xmlns:a16="http://schemas.microsoft.com/office/drawing/2014/main" val="38644163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439536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- 2017-12-12 11:27:50</a:t>
                      </a:r>
                      <a:r>
                        <a:rPr kumimoji="0" lang="en-US" sz="1000" b="0" i="0" u="none" strike="noStrike" kern="1200" cap="none" spc="0" normalizeH="0" baseline="0" noProof="0">
                          <a:ln>
                            <a:noFill/>
                          </a:ln>
                          <a:solidFill>
                            <a:prstClr val="black"/>
                          </a:solidFill>
                          <a:effectLst/>
                          <a:uLnTx/>
                          <a:uFillTx/>
                          <a:latin typeface="+mn-lt"/>
                          <a:ea typeface="+mn-ea"/>
                          <a:cs typeface="+mn-cs"/>
                        </a:rPr>
                        <a:t>
A breakfast tray to long for... Start your day with a Sparkling Moscato Rosé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84650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- 2018-02-20 10:19:23</a:t>
                      </a:r>
                      <a:r>
                        <a:rPr kumimoji="0" lang="en-US" sz="1000" b="0" i="0" u="none" strike="noStrike" kern="1200" cap="none" spc="0" normalizeH="0" baseline="0" noProof="0">
                          <a:ln>
                            <a:noFill/>
                          </a:ln>
                          <a:solidFill>
                            <a:prstClr val="black"/>
                          </a:solidFill>
                          <a:effectLst/>
                          <a:uLnTx/>
                          <a:uFillTx/>
                          <a:latin typeface="+mn-lt"/>
                          <a:ea typeface="+mn-ea"/>
                          <a:cs typeface="+mn-cs"/>
                        </a:rPr>
                        <a:t>
🍒 &amp; 🍓 delicious flavours from our Shiraz Rosé, pair perfectly with grilled halloumi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3314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- 2017-12-27 11:10:01</a:t>
                      </a:r>
                      <a:r>
                        <a:rPr kumimoji="0" lang="en-US" sz="1000" b="0" i="0" u="none" strike="noStrike" kern="1200" cap="none" spc="0" normalizeH="0" baseline="0" noProof="0">
                          <a:ln>
                            <a:noFill/>
                          </a:ln>
                          <a:solidFill>
                            <a:prstClr val="black"/>
                          </a:solidFill>
                          <a:effectLst/>
                          <a:uLnTx/>
                          <a:uFillTx/>
                          <a:latin typeface="+mn-lt"/>
                          <a:ea typeface="+mn-ea"/>
                          <a:cs typeface="+mn-cs"/>
                        </a:rPr>
                        <a:t>
Celebrate the beautiful weather with good company, good food, and even better wine. #OurTableUAE 📷 designorbreakfast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18.4549%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068002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- 2018-01-09 11:10:31</a:t>
                      </a:r>
                      <a:r>
                        <a:rPr kumimoji="0" lang="en-US" sz="1000" b="0" i="0" u="none" strike="noStrike" kern="1200" cap="none" spc="0" normalizeH="0" baseline="0" noProof="0">
                          <a:ln>
                            <a:noFill/>
                          </a:ln>
                          <a:solidFill>
                            <a:prstClr val="black"/>
                          </a:solidFill>
                          <a:effectLst/>
                          <a:uLnTx/>
                          <a:uFillTx/>
                          <a:latin typeface="+mn-lt"/>
                          <a:ea typeface="+mn-ea"/>
                          <a:cs typeface="+mn-cs"/>
                        </a:rPr>
                        <a:t>
Chocolate, coffee and wine, our 3 favourite things!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20401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- 2018-01-02 10:34:09</a:t>
                      </a:r>
                      <a:r>
                        <a:rPr kumimoji="0" lang="en-US" sz="1000" b="0" i="0" u="none" strike="noStrike" kern="1200" cap="none" spc="0" normalizeH="0" baseline="0" noProof="0">
                          <a:ln>
                            <a:noFill/>
                          </a:ln>
                          <a:solidFill>
                            <a:prstClr val="black"/>
                          </a:solidFill>
                          <a:effectLst/>
                          <a:uLnTx/>
                          <a:uFillTx/>
                          <a:latin typeface="+mn-lt"/>
                          <a:ea typeface="+mn-ea"/>
                          <a:cs typeface="+mn-cs"/>
                        </a:rPr>
                        <a:t>
2018 hump day feasts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201112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- 2018-01-14 11:28:53</a:t>
                      </a:r>
                      <a:r>
                        <a:rPr kumimoji="0" lang="en-US" sz="1000" b="0" i="0" u="none" strike="noStrike" kern="1200" cap="none" spc="0" normalizeH="0" baseline="0" noProof="0">
                          <a:ln>
                            <a:noFill/>
                          </a:ln>
                          <a:solidFill>
                            <a:prstClr val="black"/>
                          </a:solidFill>
                          <a:effectLst/>
                          <a:uLnTx/>
                          <a:uFillTx/>
                          <a:latin typeface="+mn-lt"/>
                          <a:ea typeface="+mn-ea"/>
                          <a:cs typeface="+mn-cs"/>
                        </a:rPr>
                        <a:t>
Rosé errrrday! 🌸 📷 @lepetitrose_au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79955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- 2018-01-29 09:29:32</a:t>
                      </a:r>
                      <a:r>
                        <a:rPr kumimoji="0" lang="en-US" sz="1000" b="0" i="0" u="none" strike="noStrike" kern="1200" cap="none" spc="0" normalizeH="0" baseline="0" noProof="0">
                          <a:ln>
                            <a:noFill/>
                          </a:ln>
                          <a:solidFill>
                            <a:prstClr val="black"/>
                          </a:solidFill>
                          <a:effectLst/>
                          <a:uLnTx/>
                          <a:uFillTx/>
                          <a:latin typeface="+mn-lt"/>
                          <a:ea typeface="+mn-ea"/>
                          <a:cs typeface="+mn-cs"/>
                        </a:rPr>
                        <a:t>
Add some fresh eucalyptus as a beautiful, natural table runner. Head to Domus at Festival City for wholesale prices! 📷 Happywedd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836350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- 2018-01-11 10:21:24</a:t>
                      </a:r>
                      <a:r>
                        <a:rPr kumimoji="0" lang="en-US" sz="1000" b="0" i="0" u="none" strike="noStrike" kern="1200" cap="none" spc="0" normalizeH="0" baseline="0" noProof="0">
                          <a:ln>
                            <a:noFill/>
                          </a:ln>
                          <a:solidFill>
                            <a:prstClr val="black"/>
                          </a:solidFill>
                          <a:effectLst/>
                          <a:uLnTx/>
                          <a:uFillTx/>
                          <a:latin typeface="+mn-lt"/>
                          <a:ea typeface="+mn-ea"/>
                          <a:cs typeface="+mn-cs"/>
                        </a:rPr>
                        <a:t>
A gentlemen's pop-up supper club 👆- sign up for your Our Table invitation (link in bio) and be part of a our new movement centred around good friends, awesome food, carefully paired grape and even better times!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894139277"/>
                  </a:ext>
                </a:extLst>
              </a:tr>
            </a:tbl>
          </a:graphicData>
        </a:graphic>
      </p:graphicFrame>
      <p:sp>
        <p:nvSpPr>
          <p:cNvPr id="4" name="Text Placeholder 3">
            <a:extLst>
              <a:ext uri="{FF2B5EF4-FFF2-40B4-BE49-F238E27FC236}">
                <a16:creationId xmlns:a16="http://schemas.microsoft.com/office/drawing/2014/main" id="{6149DD36-03C8-46B7-B9B7-B04E90E2B6A0}"/>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31364381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CB784F-4C0C-4323-BA14-2ABF9049C4A8}"/>
              </a:ext>
            </a:extLst>
          </p:cNvPr>
          <p:cNvSpPr>
            <a:spLocks noGrp="1"/>
          </p:cNvSpPr>
          <p:nvPr>
            <p:ph type="title"/>
          </p:nvPr>
        </p:nvSpPr>
        <p:spPr/>
        <p:txBody>
          <a:bodyPr/>
          <a:lstStyle/>
          <a:p>
            <a:r>
              <a:rPr lang="en-US"/>
              <a:t>Instagram Posts Table - 3 of 4</a:t>
            </a:r>
          </a:p>
        </p:txBody>
      </p:sp>
      <p:graphicFrame>
        <p:nvGraphicFramePr>
          <p:cNvPr id="5" name="Table Placeholder 4">
            <a:extLst>
              <a:ext uri="{FF2B5EF4-FFF2-40B4-BE49-F238E27FC236}">
                <a16:creationId xmlns:a16="http://schemas.microsoft.com/office/drawing/2014/main" id="{EC82440A-A209-4DB0-B5D6-6BC2E89BDF3E}"/>
              </a:ext>
            </a:extLst>
          </p:cNvPr>
          <p:cNvGraphicFramePr>
            <a:graphicFrameLocks noGrp="1"/>
          </p:cNvGraphicFramePr>
          <p:nvPr>
            <p:ph type="tbl" sz="quarter" idx="13"/>
            <p:extLst>
              <p:ext uri="{D42A27DB-BD31-4B8C-83A1-F6EECF244321}">
                <p14:modId xmlns:p14="http://schemas.microsoft.com/office/powerpoint/2010/main" val="31838487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4253946870"/>
                    </a:ext>
                  </a:extLst>
                </a:gridCol>
                <a:gridCol w="987552">
                  <a:extLst>
                    <a:ext uri="{9D8B030D-6E8A-4147-A177-3AD203B41FA5}">
                      <a16:colId xmlns:a16="http://schemas.microsoft.com/office/drawing/2014/main" val="488100275"/>
                    </a:ext>
                  </a:extLst>
                </a:gridCol>
                <a:gridCol w="987552">
                  <a:extLst>
                    <a:ext uri="{9D8B030D-6E8A-4147-A177-3AD203B41FA5}">
                      <a16:colId xmlns:a16="http://schemas.microsoft.com/office/drawing/2014/main" val="676866611"/>
                    </a:ext>
                  </a:extLst>
                </a:gridCol>
                <a:gridCol w="987552">
                  <a:extLst>
                    <a:ext uri="{9D8B030D-6E8A-4147-A177-3AD203B41FA5}">
                      <a16:colId xmlns:a16="http://schemas.microsoft.com/office/drawing/2014/main" val="2330276686"/>
                    </a:ext>
                  </a:extLst>
                </a:gridCol>
                <a:gridCol w="987552">
                  <a:extLst>
                    <a:ext uri="{9D8B030D-6E8A-4147-A177-3AD203B41FA5}">
                      <a16:colId xmlns:a16="http://schemas.microsoft.com/office/drawing/2014/main" val="29547937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32133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- 2018-01-25 10:16:52</a:t>
                      </a:r>
                      <a:r>
                        <a:rPr kumimoji="0" lang="en-US" sz="1000" b="0" i="0" u="none" strike="noStrike" kern="1200" cap="none" spc="0" normalizeH="0" baseline="0" noProof="0">
                          <a:ln>
                            <a:noFill/>
                          </a:ln>
                          <a:solidFill>
                            <a:prstClr val="black"/>
                          </a:solidFill>
                          <a:effectLst/>
                          <a:uLnTx/>
                          <a:uFillTx/>
                          <a:latin typeface="+mn-lt"/>
                          <a:ea typeface="+mn-ea"/>
                          <a:cs typeface="+mn-cs"/>
                        </a:rPr>
                        <a:t>
Rumour has it... Dragon Mart is all over the copper cutlery trend... 📷 @Stylemepretty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39668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- 2018-01-13 10:34:48</a:t>
                      </a:r>
                      <a:r>
                        <a:rPr kumimoji="0" lang="en-US" sz="1000" b="0" i="0" u="none" strike="noStrike" kern="1200" cap="none" spc="0" normalizeH="0" baseline="0" noProof="0">
                          <a:ln>
                            <a:noFill/>
                          </a:ln>
                          <a:solidFill>
                            <a:prstClr val="black"/>
                          </a:solidFill>
                          <a:effectLst/>
                          <a:uLnTx/>
                          <a:uFillTx/>
                          <a:latin typeface="+mn-lt"/>
                          <a:ea typeface="+mn-ea"/>
                          <a:cs typeface="+mn-cs"/>
                        </a:rPr>
                        <a:t>
Quick, easy (and cheap) centre piece styling - place different style succulents together for your next Our Table, it'll be 👌🌵 📷  Lindskoog Florist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151024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- 2018-01-03 12:08:27</a:t>
                      </a:r>
                      <a:r>
                        <a:rPr kumimoji="0" lang="en-US" sz="1000" b="0" i="0" u="none" strike="noStrike" kern="1200" cap="none" spc="0" normalizeH="0" baseline="0" noProof="0">
                          <a:ln>
                            <a:noFill/>
                          </a:ln>
                          <a:solidFill>
                            <a:prstClr val="black"/>
                          </a:solidFill>
                          <a:effectLst/>
                          <a:uLnTx/>
                          <a:uFillTx/>
                          <a:latin typeface="+mn-lt"/>
                          <a:ea typeface="+mn-ea"/>
                          <a:cs typeface="+mn-cs"/>
                        </a:rPr>
                        <a:t>
Sharing meals and moments with your nearest and dearest. That’s what #OurTableUAE is about. Make 2018 count. 📷 @Lauraliira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835817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- 2018-01-24 14:26:36</a:t>
                      </a:r>
                      <a:r>
                        <a:rPr kumimoji="0" lang="en-US" sz="1000" b="0" i="0" u="none" strike="noStrike" kern="1200" cap="none" spc="0" normalizeH="0" baseline="0" noProof="0">
                          <a:ln>
                            <a:noFill/>
                          </a:ln>
                          <a:solidFill>
                            <a:prstClr val="black"/>
                          </a:solidFill>
                          <a:effectLst/>
                          <a:uLnTx/>
                          <a:uFillTx/>
                          <a:latin typeface="+mn-lt"/>
                          <a:ea typeface="+mn-ea"/>
                          <a:cs typeface="+mn-cs"/>
                        </a:rPr>
                        <a:t>
Snap it, shake it, and stick it on your wall! Polaroid cameras are always a great way to make memories at a dinner party! 📷 @Polyvore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16.0650%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6568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- 2018-01-28 10:40:51</a:t>
                      </a:r>
                      <a:r>
                        <a:rPr kumimoji="0" lang="en-US" sz="1000" b="0" i="0" u="none" strike="noStrike" kern="1200" cap="none" spc="0" normalizeH="0" baseline="0" noProof="0">
                          <a:ln>
                            <a:noFill/>
                          </a:ln>
                          <a:solidFill>
                            <a:prstClr val="black"/>
                          </a:solidFill>
                          <a:effectLst/>
                          <a:uLnTx/>
                          <a:uFillTx/>
                          <a:latin typeface="+mn-lt"/>
                          <a:ea typeface="+mn-ea"/>
                          <a:cs typeface="+mn-cs"/>
                        </a:rPr>
                        <a:t>
Sunday feels be 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2204576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- 2017-12-20 11:15:57</a:t>
                      </a:r>
                      <a:r>
                        <a:rPr kumimoji="0" lang="en-US" sz="1000" b="0" i="0" u="none" strike="noStrike" kern="1200" cap="none" spc="0" normalizeH="0" baseline="0" noProof="0">
                          <a:ln>
                            <a:noFill/>
                          </a:ln>
                          <a:solidFill>
                            <a:prstClr val="black"/>
                          </a:solidFill>
                          <a:effectLst/>
                          <a:uLnTx/>
                          <a:uFillTx/>
                          <a:latin typeface="+mn-lt"/>
                          <a:ea typeface="+mn-ea"/>
                          <a:cs typeface="+mn-cs"/>
                        </a:rPr>
                        <a:t>
It's here! 'Our Table', a new food and grape concept in the UAE. Be a part of the movement (see link in bio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8062586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- 2018-02-19 12:00:56</a:t>
                      </a:r>
                      <a:r>
                        <a:rPr kumimoji="0" lang="en-US" sz="1000" b="0" i="0" u="none" strike="noStrike" kern="1200" cap="none" spc="0" normalizeH="0" baseline="0" noProof="0">
                          <a:ln>
                            <a:noFill/>
                          </a:ln>
                          <a:solidFill>
                            <a:prstClr val="black"/>
                          </a:solidFill>
                          <a:effectLst/>
                          <a:uLnTx/>
                          <a:uFillTx/>
                          <a:latin typeface="+mn-lt"/>
                          <a:ea typeface="+mn-ea"/>
                          <a:cs typeface="+mn-cs"/>
                        </a:rPr>
                        <a:t>
#TBT to a vintage chic #OurTableUAE with @NyreeMcfarlane and @Roy2385. Home cooked food, good wine and good friends!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7993793"/>
                  </a:ext>
                </a:extLst>
              </a:tr>
            </a:tbl>
          </a:graphicData>
        </a:graphic>
      </p:graphicFrame>
      <p:sp>
        <p:nvSpPr>
          <p:cNvPr id="4" name="Text Placeholder 3">
            <a:extLst>
              <a:ext uri="{FF2B5EF4-FFF2-40B4-BE49-F238E27FC236}">
                <a16:creationId xmlns:a16="http://schemas.microsoft.com/office/drawing/2014/main" id="{F81D997D-37EF-4D33-B9EB-5EA093451A1E}"/>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13054047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1B5DF5-3E4B-4741-BEFD-D67226C17425}"/>
              </a:ext>
            </a:extLst>
          </p:cNvPr>
          <p:cNvSpPr>
            <a:spLocks noGrp="1"/>
          </p:cNvSpPr>
          <p:nvPr>
            <p:ph type="title"/>
          </p:nvPr>
        </p:nvSpPr>
        <p:spPr/>
        <p:txBody>
          <a:bodyPr/>
          <a:lstStyle/>
          <a:p>
            <a:r>
              <a:rPr lang="en-US"/>
              <a:t>Instagram Posts Table - 4 of 4</a:t>
            </a:r>
          </a:p>
        </p:txBody>
      </p:sp>
      <p:graphicFrame>
        <p:nvGraphicFramePr>
          <p:cNvPr id="5" name="Table Placeholder 4">
            <a:extLst>
              <a:ext uri="{FF2B5EF4-FFF2-40B4-BE49-F238E27FC236}">
                <a16:creationId xmlns:a16="http://schemas.microsoft.com/office/drawing/2014/main" id="{E10B2BC4-7DE3-461C-8093-E3867C88386E}"/>
              </a:ext>
            </a:extLst>
          </p:cNvPr>
          <p:cNvGraphicFramePr>
            <a:graphicFrameLocks noGrp="1"/>
          </p:cNvGraphicFramePr>
          <p:nvPr>
            <p:ph type="tbl" sz="quarter" idx="13"/>
            <p:extLst>
              <p:ext uri="{D42A27DB-BD31-4B8C-83A1-F6EECF244321}">
                <p14:modId xmlns:p14="http://schemas.microsoft.com/office/powerpoint/2010/main" val="9659514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62719307"/>
                    </a:ext>
                  </a:extLst>
                </a:gridCol>
                <a:gridCol w="987552">
                  <a:extLst>
                    <a:ext uri="{9D8B030D-6E8A-4147-A177-3AD203B41FA5}">
                      <a16:colId xmlns:a16="http://schemas.microsoft.com/office/drawing/2014/main" val="2447116787"/>
                    </a:ext>
                  </a:extLst>
                </a:gridCol>
                <a:gridCol w="987552">
                  <a:extLst>
                    <a:ext uri="{9D8B030D-6E8A-4147-A177-3AD203B41FA5}">
                      <a16:colId xmlns:a16="http://schemas.microsoft.com/office/drawing/2014/main" val="3505320590"/>
                    </a:ext>
                  </a:extLst>
                </a:gridCol>
                <a:gridCol w="987552">
                  <a:extLst>
                    <a:ext uri="{9D8B030D-6E8A-4147-A177-3AD203B41FA5}">
                      <a16:colId xmlns:a16="http://schemas.microsoft.com/office/drawing/2014/main" val="2938657301"/>
                    </a:ext>
                  </a:extLst>
                </a:gridCol>
                <a:gridCol w="987552">
                  <a:extLst>
                    <a:ext uri="{9D8B030D-6E8A-4147-A177-3AD203B41FA5}">
                      <a16:colId xmlns:a16="http://schemas.microsoft.com/office/drawing/2014/main" val="11233829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41223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- 2018-02-18 12:21:42</a:t>
                      </a:r>
                      <a:r>
                        <a:rPr kumimoji="0" lang="en-US" sz="1000" b="0" i="0" u="none" strike="noStrike" kern="1200" cap="none" spc="0" normalizeH="0" baseline="0" noProof="0">
                          <a:ln>
                            <a:noFill/>
                          </a:ln>
                          <a:solidFill>
                            <a:prstClr val="black"/>
                          </a:solidFill>
                          <a:effectLst/>
                          <a:uLnTx/>
                          <a:uFillTx/>
                          <a:latin typeface="+mn-lt"/>
                          <a:ea typeface="+mn-ea"/>
                          <a:cs typeface="+mn-cs"/>
                        </a:rPr>
                        <a:t>
❄️✌🏾The perfect instagrammable bucket… Click the link in our bio to see how to make your own! #DIY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039542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ourtableuae (Our Table UAE) - 2017-12-13 13:00:06</a:t>
                      </a:r>
                      <a:r>
                        <a:rPr kumimoji="0" lang="en-US" sz="1000" b="0" i="0" u="none" strike="noStrike" kern="1200" cap="none" spc="0" normalizeH="0" baseline="0" noProof="0">
                          <a:ln>
                            <a:noFill/>
                          </a:ln>
                          <a:solidFill>
                            <a:prstClr val="black"/>
                          </a:solidFill>
                          <a:effectLst/>
                          <a:uLnTx/>
                          <a:uFillTx/>
                          <a:latin typeface="+mn-lt"/>
                          <a:ea typeface="+mn-ea"/>
                          <a:cs typeface="+mn-cs"/>
                        </a:rPr>
                        <a:t>
@lookingforabura loving our new Le Petit Rosé at @lavilledubai 's Social Garden Brunch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836203566"/>
                  </a:ext>
                </a:extLst>
              </a:tr>
            </a:tbl>
          </a:graphicData>
        </a:graphic>
      </p:graphicFrame>
      <p:sp>
        <p:nvSpPr>
          <p:cNvPr id="4" name="Text Placeholder 3">
            <a:extLst>
              <a:ext uri="{FF2B5EF4-FFF2-40B4-BE49-F238E27FC236}">
                <a16:creationId xmlns:a16="http://schemas.microsoft.com/office/drawing/2014/main" id="{27A503EB-CFEA-4140-BD29-0294D23C298D}"/>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40265718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FC6A2C-2F87-47D7-8B25-A9935E4F6AC4}"/>
              </a:ext>
            </a:extLst>
          </p:cNvPr>
          <p:cNvSpPr>
            <a:spLocks noGrp="1"/>
          </p:cNvSpPr>
          <p:nvPr>
            <p:ph type="title"/>
          </p:nvPr>
        </p:nvSpPr>
        <p:spPr/>
        <p:txBody>
          <a:bodyPr/>
          <a:lstStyle/>
          <a:p>
            <a:r>
              <a:rPr lang="en-US"/>
              <a:t>Instagram Key Metrics Table</a:t>
            </a:r>
          </a:p>
        </p:txBody>
      </p:sp>
      <p:graphicFrame>
        <p:nvGraphicFramePr>
          <p:cNvPr id="5" name="Table Placeholder 4">
            <a:extLst>
              <a:ext uri="{FF2B5EF4-FFF2-40B4-BE49-F238E27FC236}">
                <a16:creationId xmlns:a16="http://schemas.microsoft.com/office/drawing/2014/main" id="{32A96D16-4411-4DC8-86BE-489F19A36AF2}"/>
              </a:ext>
            </a:extLst>
          </p:cNvPr>
          <p:cNvGraphicFramePr>
            <a:graphicFrameLocks noGrp="1"/>
          </p:cNvGraphicFramePr>
          <p:nvPr>
            <p:ph type="tbl" sz="quarter" idx="13"/>
            <p:extLst>
              <p:ext uri="{D42A27DB-BD31-4B8C-83A1-F6EECF244321}">
                <p14:modId xmlns:p14="http://schemas.microsoft.com/office/powerpoint/2010/main" val="14728086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22535743"/>
                    </a:ext>
                  </a:extLst>
                </a:gridCol>
                <a:gridCol w="699516">
                  <a:extLst>
                    <a:ext uri="{9D8B030D-6E8A-4147-A177-3AD203B41FA5}">
                      <a16:colId xmlns:a16="http://schemas.microsoft.com/office/drawing/2014/main" val="2990921116"/>
                    </a:ext>
                  </a:extLst>
                </a:gridCol>
                <a:gridCol w="699516">
                  <a:extLst>
                    <a:ext uri="{9D8B030D-6E8A-4147-A177-3AD203B41FA5}">
                      <a16:colId xmlns:a16="http://schemas.microsoft.com/office/drawing/2014/main" val="1579917053"/>
                    </a:ext>
                  </a:extLst>
                </a:gridCol>
                <a:gridCol w="658368">
                  <a:extLst>
                    <a:ext uri="{9D8B030D-6E8A-4147-A177-3AD203B41FA5}">
                      <a16:colId xmlns:a16="http://schemas.microsoft.com/office/drawing/2014/main" val="2469266701"/>
                    </a:ext>
                  </a:extLst>
                </a:gridCol>
                <a:gridCol w="658368">
                  <a:extLst>
                    <a:ext uri="{9D8B030D-6E8A-4147-A177-3AD203B41FA5}">
                      <a16:colId xmlns:a16="http://schemas.microsoft.com/office/drawing/2014/main" val="2290702818"/>
                    </a:ext>
                  </a:extLst>
                </a:gridCol>
                <a:gridCol w="658368">
                  <a:extLst>
                    <a:ext uri="{9D8B030D-6E8A-4147-A177-3AD203B41FA5}">
                      <a16:colId xmlns:a16="http://schemas.microsoft.com/office/drawing/2014/main" val="3939308984"/>
                    </a:ext>
                  </a:extLst>
                </a:gridCol>
                <a:gridCol w="699516">
                  <a:extLst>
                    <a:ext uri="{9D8B030D-6E8A-4147-A177-3AD203B41FA5}">
                      <a16:colId xmlns:a16="http://schemas.microsoft.com/office/drawing/2014/main" val="3147200225"/>
                    </a:ext>
                  </a:extLst>
                </a:gridCol>
                <a:gridCol w="699516">
                  <a:extLst>
                    <a:ext uri="{9D8B030D-6E8A-4147-A177-3AD203B41FA5}">
                      <a16:colId xmlns:a16="http://schemas.microsoft.com/office/drawing/2014/main" val="2450876333"/>
                    </a:ext>
                  </a:extLst>
                </a:gridCol>
                <a:gridCol w="699516">
                  <a:extLst>
                    <a:ext uri="{9D8B030D-6E8A-4147-A177-3AD203B41FA5}">
                      <a16:colId xmlns:a16="http://schemas.microsoft.com/office/drawing/2014/main" val="3557584093"/>
                    </a:ext>
                  </a:extLst>
                </a:gridCol>
                <a:gridCol w="658368">
                  <a:extLst>
                    <a:ext uri="{9D8B030D-6E8A-4147-A177-3AD203B41FA5}">
                      <a16:colId xmlns:a16="http://schemas.microsoft.com/office/drawing/2014/main" val="1912764459"/>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3378779665"/>
                  </a:ext>
                </a:extLst>
              </a:tr>
              <a:tr h="370840">
                <a:tc>
                  <a:txBody>
                    <a:bodyPr/>
                    <a:lstStyle/>
                    <a:p>
                      <a:r>
                        <a:rPr lang="en-US" sz="1000"/>
                        <a:t>ourtableuae (Our Table UAE)</a:t>
                      </a:r>
                    </a:p>
                  </a:txBody>
                  <a:tcPr/>
                </a:tc>
                <a:tc>
                  <a:txBody>
                    <a:bodyPr/>
                    <a:lstStyle/>
                    <a:p>
                      <a:r>
                        <a:rPr lang="en-US" sz="1000"/>
                        <a:t>1046</a:t>
                      </a:r>
                    </a:p>
                  </a:txBody>
                  <a:tcPr/>
                </a:tc>
                <a:tc>
                  <a:txBody>
                    <a:bodyPr/>
                    <a:lstStyle/>
                    <a:p>
                      <a:r>
                        <a:rPr lang="en-US" sz="1000"/>
                        <a:t>730</a:t>
                      </a:r>
                    </a:p>
                  </a:txBody>
                  <a:tcPr/>
                </a:tc>
                <a:tc>
                  <a:txBody>
                    <a:bodyPr/>
                    <a:lstStyle/>
                    <a:p>
                      <a:r>
                        <a:rPr lang="en-US" sz="1000"/>
                        <a:t>68</a:t>
                      </a:r>
                    </a:p>
                  </a:txBody>
                  <a:tcPr/>
                </a:tc>
                <a:tc>
                  <a:txBody>
                    <a:bodyPr/>
                    <a:lstStyle/>
                    <a:p>
                      <a:r>
                        <a:rPr lang="en-US" sz="1000"/>
                        <a:t>10</a:t>
                      </a:r>
                    </a:p>
                  </a:txBody>
                  <a:tcPr/>
                </a:tc>
                <a:tc>
                  <a:txBody>
                    <a:bodyPr/>
                    <a:lstStyle/>
                    <a:p>
                      <a:r>
                        <a:rPr lang="en-US" sz="1000"/>
                        <a:t>8</a:t>
                      </a:r>
                    </a:p>
                  </a:txBody>
                  <a:tcPr/>
                </a:tc>
                <a:tc>
                  <a:txBody>
                    <a:bodyPr/>
                    <a:lstStyle/>
                    <a:p>
                      <a:r>
                        <a:rPr lang="en-US" sz="1000"/>
                        <a:t>86</a:t>
                      </a:r>
                    </a:p>
                  </a:txBody>
                  <a:tcPr/>
                </a:tc>
                <a:tc>
                  <a:txBody>
                    <a:bodyPr/>
                    <a:lstStyle/>
                    <a:p>
                      <a:r>
                        <a:rPr lang="en-US" sz="1000"/>
                        <a:t>6661</a:t>
                      </a:r>
                    </a:p>
                  </a:txBody>
                  <a:tcPr/>
                </a:tc>
                <a:tc>
                  <a:txBody>
                    <a:bodyPr/>
                    <a:lstStyle/>
                    <a:p>
                      <a:r>
                        <a:rPr lang="en-US" sz="1000"/>
                        <a:t>468</a:t>
                      </a:r>
                    </a:p>
                  </a:txBody>
                  <a:tcPr/>
                </a:tc>
                <a:tc>
                  <a:txBody>
                    <a:bodyPr/>
                    <a:lstStyle/>
                    <a:p>
                      <a:r>
                        <a:rPr lang="en-US" sz="1000"/>
                        <a:t>12.1726%</a:t>
                      </a:r>
                    </a:p>
                  </a:txBody>
                  <a:tcPr/>
                </a:tc>
                <a:extLst>
                  <a:ext uri="{0D108BD9-81ED-4DB2-BD59-A6C34878D82A}">
                    <a16:rowId xmlns:a16="http://schemas.microsoft.com/office/drawing/2014/main" val="1870669382"/>
                  </a:ext>
                </a:extLst>
              </a:tr>
            </a:tbl>
          </a:graphicData>
        </a:graphic>
      </p:graphicFrame>
      <p:sp>
        <p:nvSpPr>
          <p:cNvPr id="4" name="Text Placeholder 3">
            <a:extLst>
              <a:ext uri="{FF2B5EF4-FFF2-40B4-BE49-F238E27FC236}">
                <a16:creationId xmlns:a16="http://schemas.microsoft.com/office/drawing/2014/main" id="{277EFF80-7675-4CA9-B56D-7D316FC6E149}"/>
              </a:ext>
            </a:extLst>
          </p:cNvPr>
          <p:cNvSpPr>
            <a:spLocks noGrp="1"/>
          </p:cNvSpPr>
          <p:nvPr>
            <p:ph type="body" sz="quarter" idx="14"/>
          </p:nvPr>
        </p:nvSpPr>
        <p:spPr/>
        <p:txBody>
          <a:bodyPr/>
          <a:lstStyle/>
          <a:p>
            <a:r>
              <a:rPr lang="en-US"/>
              <a:t>01/12/2017 - 28/02/2018</a:t>
            </a:r>
          </a:p>
        </p:txBody>
      </p:sp>
    </p:spTree>
    <p:extLst>
      <p:ext uri="{BB962C8B-B14F-4D97-AF65-F5344CB8AC3E}">
        <p14:creationId xmlns:p14="http://schemas.microsoft.com/office/powerpoint/2010/main" val="308565640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1766</Words>
  <Application>Microsoft Office PowerPoint</Application>
  <PresentationFormat>On-screen Show (4:3)</PresentationFormat>
  <Paragraphs>882</Paragraphs>
  <Slides>29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Arial</vt:lpstr>
      <vt:lpstr>Calibri</vt:lpstr>
      <vt:lpstr>quintly_template</vt:lpstr>
      <vt:lpstr>JacobsCreek</vt:lpstr>
      <vt:lpstr>FB Insights Fans Total (Bar Chart)</vt:lpstr>
      <vt:lpstr>FB Reach (Bar Chart)</vt:lpstr>
      <vt:lpstr>FB Total Interactions (Bar Chart)</vt:lpstr>
      <vt:lpstr>FB Own Posts Table with views - 1 of 12</vt:lpstr>
      <vt:lpstr>FB Own Posts Table with views - 2 of 12</vt:lpstr>
      <vt:lpstr>FB Own Posts Table with views - 3 of 12</vt:lpstr>
      <vt:lpstr>FB Own Posts Table with views - 4 of 12</vt:lpstr>
      <vt:lpstr>FB Own Posts Table with views - 5 of 12</vt:lpstr>
      <vt:lpstr>FB Own Posts Table with views - 6 of 12</vt:lpstr>
      <vt:lpstr>FB Own Posts Table with views - 7 of 12</vt:lpstr>
      <vt:lpstr>FB Own Posts Table with views - 8 of 12</vt:lpstr>
      <vt:lpstr>FB Own Posts Table with views - 9 of 12</vt:lpstr>
      <vt:lpstr>FB Own Posts Table with views - 10 of 12</vt:lpstr>
      <vt:lpstr>FB Own Posts Table with views - 11 of 12</vt:lpstr>
      <vt:lpstr>FB Own Posts Table with views - 12 of 12</vt:lpstr>
      <vt:lpstr>IG Followers Total (Bar Chart)</vt:lpstr>
      <vt:lpstr>IG Followers Change (Bar Chart)</vt:lpstr>
      <vt:lpstr>Reach </vt:lpstr>
      <vt:lpstr>IG Total Interactions (Bar Chart)</vt:lpstr>
      <vt:lpstr>Instagram Posts Table - 1 of 4</vt:lpstr>
      <vt:lpstr>Instagram Posts Table - 2 of 4</vt:lpstr>
      <vt:lpstr>Instagram Posts Table - 3 of 4</vt:lpstr>
      <vt:lpstr>Instagram Posts Table - 4 of 4</vt:lpstr>
      <vt:lpstr>Instagram Posts Table - 1 of 4</vt:lpstr>
      <vt:lpstr>Instagram Posts Table - 2 of 4</vt:lpstr>
      <vt:lpstr>Instagram Posts Table - 3 of 4</vt:lpstr>
      <vt:lpstr>Instagram Posts Table - 4 of 4</vt:lpstr>
      <vt:lpstr>Instagram Key Metrics Table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JacobsCreek</dc:title>
  <dc:creator>Administrator</dc:creator>
  <cp:lastModifiedBy>Administrator</cp:lastModifiedBy>
  <cp:revision>1</cp:revision>
  <dcterms:created xsi:type="dcterms:W3CDTF">2018-03-27T06:32:42Z</dcterms:created>
  <dcterms:modified xsi:type="dcterms:W3CDTF">2018-03-27T06:33:55Z</dcterms:modified>
</cp:coreProperties>
</file>