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Le Clos</c:v>
                </c:pt>
              </c:strCache>
            </c:strRef>
          </c:tx>
          <c:spPr>
            <a:solidFill>
              <a:schemeClr val="accent1"/>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Sheet1!$B$2:$B$16</c:f>
              <c:numCache>
                <c:formatCode>General</c:formatCode>
                <c:ptCount val="15"/>
                <c:pt idx="0">
                  <c:v>3889</c:v>
                </c:pt>
                <c:pt idx="1">
                  <c:v>3889</c:v>
                </c:pt>
                <c:pt idx="2">
                  <c:v>3888</c:v>
                </c:pt>
                <c:pt idx="3">
                  <c:v>3888</c:v>
                </c:pt>
                <c:pt idx="4">
                  <c:v>3887</c:v>
                </c:pt>
                <c:pt idx="5">
                  <c:v>3887</c:v>
                </c:pt>
                <c:pt idx="6">
                  <c:v>3887</c:v>
                </c:pt>
                <c:pt idx="7">
                  <c:v>3887</c:v>
                </c:pt>
                <c:pt idx="8">
                  <c:v>3887</c:v>
                </c:pt>
                <c:pt idx="9">
                  <c:v>3887</c:v>
                </c:pt>
                <c:pt idx="10">
                  <c:v>3889</c:v>
                </c:pt>
                <c:pt idx="11">
                  <c:v>3889</c:v>
                </c:pt>
                <c:pt idx="12">
                  <c:v>3889</c:v>
                </c:pt>
                <c:pt idx="13">
                  <c:v>3890</c:v>
                </c:pt>
                <c:pt idx="14">
                  <c:v>3890</c:v>
                </c:pt>
              </c:numCache>
            </c:numRef>
          </c:val>
          <c:extLst>
            <c:ext xmlns:c16="http://schemas.microsoft.com/office/drawing/2014/chart" uri="{C3380CC4-5D6E-409C-BE32-E72D297353CC}">
              <c16:uniqueId val="{00000000-0FDA-495E-B9E8-9874AC03ADF7}"/>
            </c:ext>
          </c:extLst>
        </c:ser>
        <c:dLbls>
          <c:showLegendKey val="0"/>
          <c:showVal val="0"/>
          <c:showCatName val="0"/>
          <c:showSerName val="0"/>
          <c:showPercent val="0"/>
          <c:showBubbleSize val="0"/>
        </c:dLbls>
        <c:gapWidth val="182"/>
        <c:axId val="281486568"/>
        <c:axId val="174991368"/>
      </c:barChart>
      <c:catAx>
        <c:axId val="281486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991368"/>
        <c:crosses val="autoZero"/>
        <c:auto val="1"/>
        <c:lblAlgn val="ctr"/>
        <c:lblOffset val="100"/>
        <c:noMultiLvlLbl val="0"/>
      </c:catAx>
      <c:valAx>
        <c:axId val="1749913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8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Le Clos</c:v>
                </c:pt>
              </c:strCache>
            </c:strRef>
          </c:tx>
          <c:spPr>
            <a:solidFill>
              <a:schemeClr val="accent1"/>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Sheet1!$B$2:$B$16</c:f>
              <c:numCache>
                <c:formatCode>General</c:formatCode>
                <c:ptCount val="15"/>
                <c:pt idx="0">
                  <c:v>1</c:v>
                </c:pt>
                <c:pt idx="1">
                  <c:v>-1</c:v>
                </c:pt>
                <c:pt idx="2">
                  <c:v>0</c:v>
                </c:pt>
                <c:pt idx="3">
                  <c:v>-1</c:v>
                </c:pt>
                <c:pt idx="4">
                  <c:v>-1</c:v>
                </c:pt>
                <c:pt idx="5">
                  <c:v>1</c:v>
                </c:pt>
                <c:pt idx="6">
                  <c:v>0</c:v>
                </c:pt>
                <c:pt idx="7">
                  <c:v>0</c:v>
                </c:pt>
                <c:pt idx="8">
                  <c:v>0</c:v>
                </c:pt>
                <c:pt idx="9">
                  <c:v>0</c:v>
                </c:pt>
                <c:pt idx="10">
                  <c:v>2</c:v>
                </c:pt>
                <c:pt idx="11">
                  <c:v>0</c:v>
                </c:pt>
                <c:pt idx="12">
                  <c:v>1</c:v>
                </c:pt>
                <c:pt idx="13">
                  <c:v>0</c:v>
                </c:pt>
                <c:pt idx="14">
                  <c:v>0</c:v>
                </c:pt>
              </c:numCache>
            </c:numRef>
          </c:val>
          <c:extLst>
            <c:ext xmlns:c16="http://schemas.microsoft.com/office/drawing/2014/chart" uri="{C3380CC4-5D6E-409C-BE32-E72D297353CC}">
              <c16:uniqueId val="{00000000-566F-475A-B81D-DABDD815D798}"/>
            </c:ext>
          </c:extLst>
        </c:ser>
        <c:dLbls>
          <c:showLegendKey val="0"/>
          <c:showVal val="0"/>
          <c:showCatName val="0"/>
          <c:showSerName val="0"/>
          <c:showPercent val="0"/>
          <c:showBubbleSize val="0"/>
        </c:dLbls>
        <c:gapWidth val="182"/>
        <c:axId val="326375944"/>
        <c:axId val="326376272"/>
      </c:barChart>
      <c:catAx>
        <c:axId val="3263759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76272"/>
        <c:crosses val="autoZero"/>
        <c:auto val="1"/>
        <c:lblAlgn val="ctr"/>
        <c:lblOffset val="100"/>
        <c:noMultiLvlLbl val="0"/>
      </c:catAx>
      <c:valAx>
        <c:axId val="3263762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7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Le Clos</c:v>
                </c:pt>
              </c:strCache>
            </c:strRef>
          </c:tx>
          <c:spPr>
            <a:solidFill>
              <a:schemeClr val="accent1"/>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Sheet1!$B$2:$B$16</c:f>
              <c:numCache>
                <c:formatCode>General</c:formatCode>
                <c:ptCount val="15"/>
                <c:pt idx="0">
                  <c:v>58</c:v>
                </c:pt>
                <c:pt idx="1">
                  <c:v>215</c:v>
                </c:pt>
                <c:pt idx="2">
                  <c:v>168</c:v>
                </c:pt>
                <c:pt idx="3">
                  <c:v>43</c:v>
                </c:pt>
                <c:pt idx="4">
                  <c:v>29</c:v>
                </c:pt>
                <c:pt idx="5">
                  <c:v>168</c:v>
                </c:pt>
                <c:pt idx="6">
                  <c:v>136</c:v>
                </c:pt>
                <c:pt idx="7">
                  <c:v>349</c:v>
                </c:pt>
                <c:pt idx="8">
                  <c:v>106</c:v>
                </c:pt>
                <c:pt idx="9">
                  <c:v>195</c:v>
                </c:pt>
                <c:pt idx="10">
                  <c:v>471</c:v>
                </c:pt>
                <c:pt idx="11">
                  <c:v>188</c:v>
                </c:pt>
                <c:pt idx="12">
                  <c:v>112</c:v>
                </c:pt>
                <c:pt idx="13">
                  <c:v>81</c:v>
                </c:pt>
                <c:pt idx="14">
                  <c:v>22</c:v>
                </c:pt>
              </c:numCache>
            </c:numRef>
          </c:val>
          <c:extLst>
            <c:ext xmlns:c16="http://schemas.microsoft.com/office/drawing/2014/chart" uri="{C3380CC4-5D6E-409C-BE32-E72D297353CC}">
              <c16:uniqueId val="{00000000-FDB6-4EC7-AF81-A053ED58ADDB}"/>
            </c:ext>
          </c:extLst>
        </c:ser>
        <c:dLbls>
          <c:showLegendKey val="0"/>
          <c:showVal val="0"/>
          <c:showCatName val="0"/>
          <c:showSerName val="0"/>
          <c:showPercent val="0"/>
          <c:showBubbleSize val="0"/>
        </c:dLbls>
        <c:gapWidth val="182"/>
        <c:axId val="286342320"/>
        <c:axId val="286346584"/>
      </c:barChart>
      <c:catAx>
        <c:axId val="286342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46584"/>
        <c:crosses val="autoZero"/>
        <c:auto val="1"/>
        <c:lblAlgn val="ctr"/>
        <c:lblOffset val="100"/>
        <c:noMultiLvlLbl val="0"/>
      </c:catAx>
      <c:valAx>
        <c:axId val="2863465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4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Le Clos</c:v>
                </c:pt>
              </c:strCache>
            </c:strRef>
          </c:tx>
          <c:spPr>
            <a:solidFill>
              <a:schemeClr val="accent1"/>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Sheet1!$B$2:$B$16</c:f>
              <c:numCache>
                <c:formatCode>General</c:formatCode>
                <c:ptCount val="15"/>
                <c:pt idx="0">
                  <c:v>10</c:v>
                </c:pt>
                <c:pt idx="1">
                  <c:v>3</c:v>
                </c:pt>
                <c:pt idx="2">
                  <c:v>0</c:v>
                </c:pt>
                <c:pt idx="3">
                  <c:v>0</c:v>
                </c:pt>
                <c:pt idx="4">
                  <c:v>9</c:v>
                </c:pt>
                <c:pt idx="5">
                  <c:v>0</c:v>
                </c:pt>
                <c:pt idx="6">
                  <c:v>7</c:v>
                </c:pt>
                <c:pt idx="7">
                  <c:v>0</c:v>
                </c:pt>
                <c:pt idx="8">
                  <c:v>7</c:v>
                </c:pt>
                <c:pt idx="9">
                  <c:v>53</c:v>
                </c:pt>
                <c:pt idx="10">
                  <c:v>14</c:v>
                </c:pt>
                <c:pt idx="11">
                  <c:v>5</c:v>
                </c:pt>
                <c:pt idx="12">
                  <c:v>2</c:v>
                </c:pt>
                <c:pt idx="13">
                  <c:v>0</c:v>
                </c:pt>
                <c:pt idx="14">
                  <c:v>0</c:v>
                </c:pt>
              </c:numCache>
            </c:numRef>
          </c:val>
          <c:extLst>
            <c:ext xmlns:c16="http://schemas.microsoft.com/office/drawing/2014/chart" uri="{C3380CC4-5D6E-409C-BE32-E72D297353CC}">
              <c16:uniqueId val="{00000000-0D35-47FB-A245-C781DBB43ABD}"/>
            </c:ext>
          </c:extLst>
        </c:ser>
        <c:dLbls>
          <c:showLegendKey val="0"/>
          <c:showVal val="0"/>
          <c:showCatName val="0"/>
          <c:showSerName val="0"/>
          <c:showPercent val="0"/>
          <c:showBubbleSize val="0"/>
        </c:dLbls>
        <c:gapWidth val="182"/>
        <c:axId val="287536768"/>
        <c:axId val="287539064"/>
      </c:barChart>
      <c:catAx>
        <c:axId val="2875367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39064"/>
        <c:crosses val="autoZero"/>
        <c:auto val="1"/>
        <c:lblAlgn val="ctr"/>
        <c:lblOffset val="100"/>
        <c:noMultiLvlLbl val="0"/>
      </c:catAx>
      <c:valAx>
        <c:axId val="2875390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3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exploreleclos (Le Clos)</c:v>
                </c:pt>
              </c:strCache>
            </c:strRef>
          </c:tx>
          <c:spPr>
            <a:solidFill>
              <a:schemeClr val="accent1"/>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Sheet1!$B$2:$B$16</c:f>
              <c:numCache>
                <c:formatCode>General</c:formatCode>
                <c:ptCount val="15"/>
                <c:pt idx="0">
                  <c:v>1386</c:v>
                </c:pt>
                <c:pt idx="1">
                  <c:v>1386</c:v>
                </c:pt>
                <c:pt idx="2">
                  <c:v>1384</c:v>
                </c:pt>
                <c:pt idx="3">
                  <c:v>1388</c:v>
                </c:pt>
                <c:pt idx="4">
                  <c:v>1384</c:v>
                </c:pt>
                <c:pt idx="5">
                  <c:v>1385</c:v>
                </c:pt>
                <c:pt idx="6">
                  <c:v>1386</c:v>
                </c:pt>
                <c:pt idx="7">
                  <c:v>1383</c:v>
                </c:pt>
                <c:pt idx="8">
                  <c:v>1386</c:v>
                </c:pt>
                <c:pt idx="9">
                  <c:v>1384</c:v>
                </c:pt>
                <c:pt idx="10">
                  <c:v>1383</c:v>
                </c:pt>
                <c:pt idx="11">
                  <c:v>1400</c:v>
                </c:pt>
                <c:pt idx="12">
                  <c:v>1396</c:v>
                </c:pt>
                <c:pt idx="13">
                  <c:v>1400</c:v>
                </c:pt>
                <c:pt idx="14">
                  <c:v>1397</c:v>
                </c:pt>
              </c:numCache>
            </c:numRef>
          </c:val>
          <c:extLst>
            <c:ext xmlns:c16="http://schemas.microsoft.com/office/drawing/2014/chart" uri="{C3380CC4-5D6E-409C-BE32-E72D297353CC}">
              <c16:uniqueId val="{00000000-8D1E-4FCC-B8B1-166E8975C7D1}"/>
            </c:ext>
          </c:extLst>
        </c:ser>
        <c:dLbls>
          <c:showLegendKey val="0"/>
          <c:showVal val="0"/>
          <c:showCatName val="0"/>
          <c:showSerName val="0"/>
          <c:showPercent val="0"/>
          <c:showBubbleSize val="0"/>
        </c:dLbls>
        <c:gapWidth val="182"/>
        <c:axId val="385692928"/>
        <c:axId val="397663952"/>
      </c:barChart>
      <c:catAx>
        <c:axId val="385692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63952"/>
        <c:crosses val="autoZero"/>
        <c:auto val="1"/>
        <c:lblAlgn val="ctr"/>
        <c:lblOffset val="100"/>
        <c:noMultiLvlLbl val="0"/>
      </c:catAx>
      <c:valAx>
        <c:axId val="397663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9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exploreleclos (Le Clos)</c:v>
                </c:pt>
              </c:strCache>
            </c:strRef>
          </c:tx>
          <c:spPr>
            <a:solidFill>
              <a:schemeClr val="accent1"/>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Sheet1!$B$2:$B$16</c:f>
              <c:numCache>
                <c:formatCode>General</c:formatCode>
                <c:ptCount val="15"/>
                <c:pt idx="0">
                  <c:v>-3</c:v>
                </c:pt>
                <c:pt idx="1">
                  <c:v>0</c:v>
                </c:pt>
                <c:pt idx="2">
                  <c:v>-2</c:v>
                </c:pt>
                <c:pt idx="3">
                  <c:v>4</c:v>
                </c:pt>
                <c:pt idx="4">
                  <c:v>-4</c:v>
                </c:pt>
                <c:pt idx="5">
                  <c:v>1</c:v>
                </c:pt>
                <c:pt idx="6">
                  <c:v>1</c:v>
                </c:pt>
                <c:pt idx="7">
                  <c:v>-3</c:v>
                </c:pt>
                <c:pt idx="8">
                  <c:v>3</c:v>
                </c:pt>
                <c:pt idx="9">
                  <c:v>-2</c:v>
                </c:pt>
                <c:pt idx="10">
                  <c:v>-1</c:v>
                </c:pt>
                <c:pt idx="11">
                  <c:v>17</c:v>
                </c:pt>
                <c:pt idx="12">
                  <c:v>-4</c:v>
                </c:pt>
                <c:pt idx="13">
                  <c:v>4</c:v>
                </c:pt>
                <c:pt idx="14">
                  <c:v>-3</c:v>
                </c:pt>
              </c:numCache>
            </c:numRef>
          </c:val>
          <c:extLst>
            <c:ext xmlns:c16="http://schemas.microsoft.com/office/drawing/2014/chart" uri="{C3380CC4-5D6E-409C-BE32-E72D297353CC}">
              <c16:uniqueId val="{00000000-C3B4-4EB6-ACEC-968D2EB596F0}"/>
            </c:ext>
          </c:extLst>
        </c:ser>
        <c:dLbls>
          <c:showLegendKey val="0"/>
          <c:showVal val="0"/>
          <c:showCatName val="0"/>
          <c:showSerName val="0"/>
          <c:showPercent val="0"/>
          <c:showBubbleSize val="0"/>
        </c:dLbls>
        <c:gapWidth val="182"/>
        <c:axId val="397663624"/>
        <c:axId val="397664608"/>
      </c:barChart>
      <c:catAx>
        <c:axId val="397663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64608"/>
        <c:crosses val="autoZero"/>
        <c:auto val="1"/>
        <c:lblAlgn val="ctr"/>
        <c:lblOffset val="100"/>
        <c:noMultiLvlLbl val="0"/>
      </c:catAx>
      <c:valAx>
        <c:axId val="3976646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6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1924-40E4-A840-3C9C2037727E}"/>
            </c:ext>
          </c:extLst>
        </c:ser>
        <c:ser>
          <c:idx val="1"/>
          <c:order val="1"/>
          <c:tx>
            <c:strRef>
              <c:f>Sheet1!$C$1</c:f>
              <c:strCache>
                <c:ptCount val="1"/>
                <c:pt idx="0">
                  <c:v>Twitter</c:v>
                </c:pt>
              </c:strCache>
            </c:strRef>
          </c:tx>
          <c:spPr>
            <a:solidFill>
              <a:schemeClr val="accent2"/>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1-1924-40E4-A840-3C9C2037727E}"/>
            </c:ext>
          </c:extLst>
        </c:ser>
        <c:ser>
          <c:idx val="2"/>
          <c:order val="2"/>
          <c:tx>
            <c:strRef>
              <c:f>Sheet1!$D$1</c:f>
              <c:strCache>
                <c:ptCount val="1"/>
                <c:pt idx="0">
                  <c:v>YouTube</c:v>
                </c:pt>
              </c:strCache>
            </c:strRef>
          </c:tx>
          <c:spPr>
            <a:solidFill>
              <a:schemeClr val="accent3"/>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2-1924-40E4-A840-3C9C2037727E}"/>
            </c:ext>
          </c:extLst>
        </c:ser>
        <c:ser>
          <c:idx val="3"/>
          <c:order val="3"/>
          <c:tx>
            <c:strRef>
              <c:f>Sheet1!$E$1</c:f>
              <c:strCache>
                <c:ptCount val="1"/>
                <c:pt idx="0">
                  <c:v>Google+</c:v>
                </c:pt>
              </c:strCache>
            </c:strRef>
          </c:tx>
          <c:spPr>
            <a:solidFill>
              <a:schemeClr val="accent4"/>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Sheet1!$E$2:$E$16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3-1924-40E4-A840-3C9C2037727E}"/>
            </c:ext>
          </c:extLst>
        </c:ser>
        <c:ser>
          <c:idx val="4"/>
          <c:order val="4"/>
          <c:tx>
            <c:strRef>
              <c:f>Sheet1!$F$1</c:f>
              <c:strCache>
                <c:ptCount val="1"/>
                <c:pt idx="0">
                  <c:v>LinkedIn</c:v>
                </c:pt>
              </c:strCache>
            </c:strRef>
          </c:tx>
          <c:spPr>
            <a:solidFill>
              <a:schemeClr val="accent5"/>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Sheet1!$F$2:$F$16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4-1924-40E4-A840-3C9C2037727E}"/>
            </c:ext>
          </c:extLst>
        </c:ser>
        <c:ser>
          <c:idx val="5"/>
          <c:order val="5"/>
          <c:tx>
            <c:strRef>
              <c:f>Sheet1!$G$1</c:f>
              <c:strCache>
                <c:ptCount val="1"/>
                <c:pt idx="0">
                  <c:v>Instagram</c:v>
                </c:pt>
              </c:strCache>
            </c:strRef>
          </c:tx>
          <c:spPr>
            <a:solidFill>
              <a:schemeClr val="accent6"/>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Sheet1!$G$2:$G$16</c:f>
              <c:numCache>
                <c:formatCode>General</c:formatCode>
                <c:ptCount val="15"/>
                <c:pt idx="0">
                  <c:v>90</c:v>
                </c:pt>
                <c:pt idx="1">
                  <c:v>109</c:v>
                </c:pt>
                <c:pt idx="2">
                  <c:v>0</c:v>
                </c:pt>
                <c:pt idx="3">
                  <c:v>0</c:v>
                </c:pt>
                <c:pt idx="4">
                  <c:v>110</c:v>
                </c:pt>
                <c:pt idx="5">
                  <c:v>0</c:v>
                </c:pt>
                <c:pt idx="6">
                  <c:v>79</c:v>
                </c:pt>
                <c:pt idx="7">
                  <c:v>0</c:v>
                </c:pt>
                <c:pt idx="8">
                  <c:v>55</c:v>
                </c:pt>
                <c:pt idx="9">
                  <c:v>115</c:v>
                </c:pt>
                <c:pt idx="10">
                  <c:v>94</c:v>
                </c:pt>
                <c:pt idx="11">
                  <c:v>115</c:v>
                </c:pt>
                <c:pt idx="12">
                  <c:v>0</c:v>
                </c:pt>
                <c:pt idx="13">
                  <c:v>149</c:v>
                </c:pt>
                <c:pt idx="14">
                  <c:v>0</c:v>
                </c:pt>
              </c:numCache>
            </c:numRef>
          </c:val>
          <c:extLst>
            <c:ext xmlns:c16="http://schemas.microsoft.com/office/drawing/2014/chart" uri="{C3380CC4-5D6E-409C-BE32-E72D297353CC}">
              <c16:uniqueId val="{00000005-1924-40E4-A840-3C9C2037727E}"/>
            </c:ext>
          </c:extLst>
        </c:ser>
        <c:dLbls>
          <c:showLegendKey val="0"/>
          <c:showVal val="0"/>
          <c:showCatName val="0"/>
          <c:showSerName val="0"/>
          <c:showPercent val="0"/>
          <c:showBubbleSize val="0"/>
        </c:dLbls>
        <c:gapWidth val="182"/>
        <c:axId val="397670512"/>
        <c:axId val="397672480"/>
      </c:barChart>
      <c:catAx>
        <c:axId val="397670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72480"/>
        <c:crosses val="autoZero"/>
        <c:auto val="1"/>
        <c:lblAlgn val="ctr"/>
        <c:lblOffset val="100"/>
        <c:noMultiLvlLbl val="0"/>
      </c:catAx>
      <c:valAx>
        <c:axId val="3976724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7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@ExploreLeClos</c:v>
                </c:pt>
              </c:strCache>
            </c:strRef>
          </c:tx>
          <c:spPr>
            <a:solidFill>
              <a:schemeClr val="accent1"/>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Sheet1!$B$2:$B$16</c:f>
              <c:numCache>
                <c:formatCode>General</c:formatCode>
                <c:ptCount val="15"/>
                <c:pt idx="0">
                  <c:v>1246</c:v>
                </c:pt>
                <c:pt idx="1">
                  <c:v>1247</c:v>
                </c:pt>
                <c:pt idx="2">
                  <c:v>1260</c:v>
                </c:pt>
                <c:pt idx="3">
                  <c:v>1264</c:v>
                </c:pt>
                <c:pt idx="4">
                  <c:v>1265</c:v>
                </c:pt>
                <c:pt idx="5">
                  <c:v>1265</c:v>
                </c:pt>
                <c:pt idx="6">
                  <c:v>1268</c:v>
                </c:pt>
                <c:pt idx="7">
                  <c:v>1269</c:v>
                </c:pt>
                <c:pt idx="8">
                  <c:v>1269</c:v>
                </c:pt>
                <c:pt idx="9">
                  <c:v>1273</c:v>
                </c:pt>
                <c:pt idx="10">
                  <c:v>1273</c:v>
                </c:pt>
                <c:pt idx="11">
                  <c:v>1273</c:v>
                </c:pt>
                <c:pt idx="12">
                  <c:v>1269</c:v>
                </c:pt>
                <c:pt idx="13">
                  <c:v>1268</c:v>
                </c:pt>
                <c:pt idx="14">
                  <c:v>1268</c:v>
                </c:pt>
              </c:numCache>
            </c:numRef>
          </c:val>
          <c:extLst>
            <c:ext xmlns:c16="http://schemas.microsoft.com/office/drawing/2014/chart" uri="{C3380CC4-5D6E-409C-BE32-E72D297353CC}">
              <c16:uniqueId val="{00000000-BBCD-46DA-99EE-9576F124936D}"/>
            </c:ext>
          </c:extLst>
        </c:ser>
        <c:dLbls>
          <c:showLegendKey val="0"/>
          <c:showVal val="0"/>
          <c:showCatName val="0"/>
          <c:showSerName val="0"/>
          <c:showPercent val="0"/>
          <c:showBubbleSize val="0"/>
        </c:dLbls>
        <c:gapWidth val="182"/>
        <c:axId val="402895448"/>
        <c:axId val="402897744"/>
      </c:barChart>
      <c:catAx>
        <c:axId val="402895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97744"/>
        <c:crosses val="autoZero"/>
        <c:auto val="1"/>
        <c:lblAlgn val="ctr"/>
        <c:lblOffset val="100"/>
        <c:noMultiLvlLbl val="0"/>
      </c:catAx>
      <c:valAx>
        <c:axId val="4028977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9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@ExploreLeClos</c:v>
                </c:pt>
              </c:strCache>
            </c:strRef>
          </c:tx>
          <c:spPr>
            <a:solidFill>
              <a:schemeClr val="accent1"/>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Sheet1!$B$2:$B$16</c:f>
              <c:numCache>
                <c:formatCode>General</c:formatCode>
                <c:ptCount val="15"/>
                <c:pt idx="0">
                  <c:v>2</c:v>
                </c:pt>
                <c:pt idx="1">
                  <c:v>1</c:v>
                </c:pt>
                <c:pt idx="2">
                  <c:v>13</c:v>
                </c:pt>
                <c:pt idx="3">
                  <c:v>4</c:v>
                </c:pt>
                <c:pt idx="4">
                  <c:v>1</c:v>
                </c:pt>
                <c:pt idx="5">
                  <c:v>0</c:v>
                </c:pt>
                <c:pt idx="6">
                  <c:v>3</c:v>
                </c:pt>
                <c:pt idx="7">
                  <c:v>1</c:v>
                </c:pt>
                <c:pt idx="8">
                  <c:v>0</c:v>
                </c:pt>
                <c:pt idx="9">
                  <c:v>4</c:v>
                </c:pt>
                <c:pt idx="10">
                  <c:v>0</c:v>
                </c:pt>
                <c:pt idx="11">
                  <c:v>0</c:v>
                </c:pt>
                <c:pt idx="12">
                  <c:v>-4</c:v>
                </c:pt>
                <c:pt idx="13">
                  <c:v>-1</c:v>
                </c:pt>
                <c:pt idx="14">
                  <c:v>0</c:v>
                </c:pt>
              </c:numCache>
            </c:numRef>
          </c:val>
          <c:extLst>
            <c:ext xmlns:c16="http://schemas.microsoft.com/office/drawing/2014/chart" uri="{C3380CC4-5D6E-409C-BE32-E72D297353CC}">
              <c16:uniqueId val="{00000000-9FF5-4EA8-8B4B-541F04ECE551}"/>
            </c:ext>
          </c:extLst>
        </c:ser>
        <c:dLbls>
          <c:showLegendKey val="0"/>
          <c:showVal val="0"/>
          <c:showCatName val="0"/>
          <c:showSerName val="0"/>
          <c:showPercent val="0"/>
          <c:showBubbleSize val="0"/>
        </c:dLbls>
        <c:gapWidth val="182"/>
        <c:axId val="402878720"/>
        <c:axId val="402879376"/>
      </c:barChart>
      <c:catAx>
        <c:axId val="4028787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79376"/>
        <c:crosses val="autoZero"/>
        <c:auto val="1"/>
        <c:lblAlgn val="ctr"/>
        <c:lblOffset val="100"/>
        <c:noMultiLvlLbl val="0"/>
      </c:catAx>
      <c:valAx>
        <c:axId val="4028793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7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00F8-4224-B1E6-6597F9E3BDAE}"/>
            </c:ext>
          </c:extLst>
        </c:ser>
        <c:ser>
          <c:idx val="1"/>
          <c:order val="1"/>
          <c:tx>
            <c:strRef>
              <c:f>Sheet1!$C$1</c:f>
              <c:strCache>
                <c:ptCount val="1"/>
                <c:pt idx="0">
                  <c:v>Twitter</c:v>
                </c:pt>
              </c:strCache>
            </c:strRef>
          </c:tx>
          <c:spPr>
            <a:solidFill>
              <a:schemeClr val="accent2"/>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Sheet1!$C$2:$C$16</c:f>
              <c:numCache>
                <c:formatCode>General</c:formatCode>
                <c:ptCount val="15"/>
                <c:pt idx="0">
                  <c:v>2</c:v>
                </c:pt>
                <c:pt idx="1">
                  <c:v>0</c:v>
                </c:pt>
                <c:pt idx="2">
                  <c:v>0</c:v>
                </c:pt>
                <c:pt idx="3">
                  <c:v>0</c:v>
                </c:pt>
                <c:pt idx="4">
                  <c:v>4</c:v>
                </c:pt>
                <c:pt idx="5">
                  <c:v>0</c:v>
                </c:pt>
                <c:pt idx="6">
                  <c:v>1</c:v>
                </c:pt>
                <c:pt idx="7">
                  <c:v>1</c:v>
                </c:pt>
                <c:pt idx="8">
                  <c:v>36</c:v>
                </c:pt>
                <c:pt idx="9">
                  <c:v>38</c:v>
                </c:pt>
                <c:pt idx="10">
                  <c:v>1</c:v>
                </c:pt>
                <c:pt idx="11">
                  <c:v>0</c:v>
                </c:pt>
                <c:pt idx="12">
                  <c:v>0</c:v>
                </c:pt>
                <c:pt idx="13">
                  <c:v>0</c:v>
                </c:pt>
                <c:pt idx="14">
                  <c:v>0</c:v>
                </c:pt>
              </c:numCache>
            </c:numRef>
          </c:val>
          <c:extLst>
            <c:ext xmlns:c16="http://schemas.microsoft.com/office/drawing/2014/chart" uri="{C3380CC4-5D6E-409C-BE32-E72D297353CC}">
              <c16:uniqueId val="{00000001-00F8-4224-B1E6-6597F9E3BDAE}"/>
            </c:ext>
          </c:extLst>
        </c:ser>
        <c:ser>
          <c:idx val="2"/>
          <c:order val="2"/>
          <c:tx>
            <c:strRef>
              <c:f>Sheet1!$D$1</c:f>
              <c:strCache>
                <c:ptCount val="1"/>
                <c:pt idx="0">
                  <c:v>YouTube</c:v>
                </c:pt>
              </c:strCache>
            </c:strRef>
          </c:tx>
          <c:spPr>
            <a:solidFill>
              <a:schemeClr val="accent3"/>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2-00F8-4224-B1E6-6597F9E3BDAE}"/>
            </c:ext>
          </c:extLst>
        </c:ser>
        <c:ser>
          <c:idx val="3"/>
          <c:order val="3"/>
          <c:tx>
            <c:strRef>
              <c:f>Sheet1!$E$1</c:f>
              <c:strCache>
                <c:ptCount val="1"/>
                <c:pt idx="0">
                  <c:v>Google+</c:v>
                </c:pt>
              </c:strCache>
            </c:strRef>
          </c:tx>
          <c:spPr>
            <a:solidFill>
              <a:schemeClr val="accent4"/>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Sheet1!$E$2:$E$16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3-00F8-4224-B1E6-6597F9E3BDAE}"/>
            </c:ext>
          </c:extLst>
        </c:ser>
        <c:ser>
          <c:idx val="4"/>
          <c:order val="4"/>
          <c:tx>
            <c:strRef>
              <c:f>Sheet1!$F$1</c:f>
              <c:strCache>
                <c:ptCount val="1"/>
                <c:pt idx="0">
                  <c:v>LinkedIn</c:v>
                </c:pt>
              </c:strCache>
            </c:strRef>
          </c:tx>
          <c:spPr>
            <a:solidFill>
              <a:schemeClr val="accent5"/>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Sheet1!$F$2:$F$16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4-00F8-4224-B1E6-6597F9E3BDAE}"/>
            </c:ext>
          </c:extLst>
        </c:ser>
        <c:ser>
          <c:idx val="5"/>
          <c:order val="5"/>
          <c:tx>
            <c:strRef>
              <c:f>Sheet1!$G$1</c:f>
              <c:strCache>
                <c:ptCount val="1"/>
                <c:pt idx="0">
                  <c:v>Instagram</c:v>
                </c:pt>
              </c:strCache>
            </c:strRef>
          </c:tx>
          <c:spPr>
            <a:solidFill>
              <a:schemeClr val="accent6"/>
            </a:solidFill>
            <a:ln>
              <a:noFill/>
            </a:ln>
            <a:effectLst/>
          </c:spPr>
          <c:invertIfNegative val="0"/>
          <c:cat>
            <c:strRef>
              <c:f>Sheet1!$A$2:$A$16</c:f>
              <c:strCache>
                <c:ptCount val="15"/>
                <c:pt idx="0">
                  <c:v>25/02/2018</c:v>
                </c:pt>
                <c:pt idx="1">
                  <c:v>26/02/2018</c:v>
                </c:pt>
                <c:pt idx="2">
                  <c:v>27/02/2018</c:v>
                </c:pt>
                <c:pt idx="3">
                  <c:v>28/02/2018</c:v>
                </c:pt>
                <c:pt idx="4">
                  <c:v>1/3/2018</c:v>
                </c:pt>
                <c:pt idx="5">
                  <c:v>2/3/2018</c:v>
                </c:pt>
                <c:pt idx="6">
                  <c:v>3/3/2018</c:v>
                </c:pt>
                <c:pt idx="7">
                  <c:v>4/3/2018</c:v>
                </c:pt>
                <c:pt idx="8">
                  <c:v>5/3/2018</c:v>
                </c:pt>
                <c:pt idx="9">
                  <c:v>6/3/2018</c:v>
                </c:pt>
                <c:pt idx="10">
                  <c:v>7/3/2018</c:v>
                </c:pt>
                <c:pt idx="11">
                  <c:v>8/3/2018</c:v>
                </c:pt>
                <c:pt idx="12">
                  <c:v>9/3/2018</c:v>
                </c:pt>
                <c:pt idx="13">
                  <c:v>10/3/2018</c:v>
                </c:pt>
                <c:pt idx="14">
                  <c:v>11/3/2018</c:v>
                </c:pt>
              </c:strCache>
            </c:strRef>
          </c:cat>
          <c:val>
            <c:numRef>
              <c:f>Sheet1!$G$2:$G$16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5-00F8-4224-B1E6-6597F9E3BDAE}"/>
            </c:ext>
          </c:extLst>
        </c:ser>
        <c:dLbls>
          <c:showLegendKey val="0"/>
          <c:showVal val="0"/>
          <c:showCatName val="0"/>
          <c:showSerName val="0"/>
          <c:showPercent val="0"/>
          <c:showBubbleSize val="0"/>
        </c:dLbls>
        <c:gapWidth val="182"/>
        <c:axId val="402873800"/>
        <c:axId val="402874128"/>
      </c:barChart>
      <c:catAx>
        <c:axId val="402873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74128"/>
        <c:crosses val="autoZero"/>
        <c:auto val="1"/>
        <c:lblAlgn val="ctr"/>
        <c:lblOffset val="100"/>
        <c:noMultiLvlLbl val="0"/>
      </c:catAx>
      <c:valAx>
        <c:axId val="4028741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7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C0367-1ED5-4380-B3BE-FDC2E95B1BBB}"/>
              </a:ext>
            </a:extLst>
          </p:cNvPr>
          <p:cNvSpPr>
            <a:spLocks noGrp="1"/>
          </p:cNvSpPr>
          <p:nvPr>
            <p:ph type="ctrTitle"/>
          </p:nvPr>
        </p:nvSpPr>
        <p:spPr/>
        <p:txBody>
          <a:bodyPr/>
          <a:lstStyle/>
          <a:p>
            <a:r>
              <a:rPr lang="en-US"/>
              <a:t>Le Clos</a:t>
            </a:r>
          </a:p>
        </p:txBody>
      </p:sp>
      <p:sp>
        <p:nvSpPr>
          <p:cNvPr id="3" name="Subtitle 2">
            <a:extLst>
              <a:ext uri="{FF2B5EF4-FFF2-40B4-BE49-F238E27FC236}">
                <a16:creationId xmlns:a16="http://schemas.microsoft.com/office/drawing/2014/main" id="{794ED458-7AEA-4E8F-B4E1-3031830F2BA9}"/>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2406513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58FE8-3AA5-4982-B09A-D2E779E4F292}"/>
              </a:ext>
            </a:extLst>
          </p:cNvPr>
          <p:cNvSpPr>
            <a:spLocks noGrp="1"/>
          </p:cNvSpPr>
          <p:nvPr>
            <p:ph type="title"/>
          </p:nvPr>
        </p:nvSpPr>
        <p:spPr/>
        <p:txBody>
          <a:bodyPr/>
          <a:lstStyle/>
          <a:p>
            <a:r>
              <a:rPr lang="en-US"/>
              <a:t>FB Insights Fans Total (Bar Chart)</a:t>
            </a:r>
          </a:p>
        </p:txBody>
      </p:sp>
      <p:graphicFrame>
        <p:nvGraphicFramePr>
          <p:cNvPr id="6" name="Chart Placeholder 5">
            <a:extLst>
              <a:ext uri="{FF2B5EF4-FFF2-40B4-BE49-F238E27FC236}">
                <a16:creationId xmlns:a16="http://schemas.microsoft.com/office/drawing/2014/main" id="{152EC08E-B52C-4F4D-B1CE-843B9504A02E}"/>
              </a:ext>
            </a:extLst>
          </p:cNvPr>
          <p:cNvGraphicFramePr>
            <a:graphicFrameLocks noGrp="1"/>
          </p:cNvGraphicFramePr>
          <p:nvPr>
            <p:ph type="chart" sz="quarter" idx="13"/>
            <p:extLst>
              <p:ext uri="{D42A27DB-BD31-4B8C-83A1-F6EECF244321}">
                <p14:modId xmlns:p14="http://schemas.microsoft.com/office/powerpoint/2010/main" val="3981147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9F97B7-FF2B-4476-B19F-542CD7318A0E}"/>
              </a:ext>
            </a:extLst>
          </p:cNvPr>
          <p:cNvSpPr>
            <a:spLocks noGrp="1"/>
          </p:cNvSpPr>
          <p:nvPr>
            <p:ph type="body" sz="quarter" idx="14"/>
          </p:nvPr>
        </p:nvSpPr>
        <p:spPr/>
        <p:txBody>
          <a:bodyPr/>
          <a:lstStyle/>
          <a:p>
            <a:r>
              <a:rPr lang="en-US"/>
              <a:t>25/02/2018 - 11/03/2018</a:t>
            </a:r>
          </a:p>
        </p:txBody>
      </p:sp>
      <p:sp>
        <p:nvSpPr>
          <p:cNvPr id="5" name="Footer Placeholder 4">
            <a:extLst>
              <a:ext uri="{FF2B5EF4-FFF2-40B4-BE49-F238E27FC236}">
                <a16:creationId xmlns:a16="http://schemas.microsoft.com/office/drawing/2014/main" id="{BDA4BEE4-A1B2-4307-BAA4-926461FD9C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4070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6A499-B068-4114-B3B4-24B82372819B}"/>
              </a:ext>
            </a:extLst>
          </p:cNvPr>
          <p:cNvSpPr>
            <a:spLocks noGrp="1"/>
          </p:cNvSpPr>
          <p:nvPr>
            <p:ph type="title"/>
          </p:nvPr>
        </p:nvSpPr>
        <p:spPr/>
        <p:txBody>
          <a:bodyPr/>
          <a:lstStyle/>
          <a:p>
            <a:r>
              <a:rPr lang="en-US"/>
              <a:t>FB Fans Change (Bar Chart)</a:t>
            </a:r>
          </a:p>
        </p:txBody>
      </p:sp>
      <p:graphicFrame>
        <p:nvGraphicFramePr>
          <p:cNvPr id="6" name="Chart Placeholder 5">
            <a:extLst>
              <a:ext uri="{FF2B5EF4-FFF2-40B4-BE49-F238E27FC236}">
                <a16:creationId xmlns:a16="http://schemas.microsoft.com/office/drawing/2014/main" id="{33C4ED38-A1FB-44DC-A1A7-B44D8FA326C5}"/>
              </a:ext>
            </a:extLst>
          </p:cNvPr>
          <p:cNvGraphicFramePr>
            <a:graphicFrameLocks noGrp="1"/>
          </p:cNvGraphicFramePr>
          <p:nvPr>
            <p:ph type="chart" sz="quarter" idx="13"/>
            <p:extLst>
              <p:ext uri="{D42A27DB-BD31-4B8C-83A1-F6EECF244321}">
                <p14:modId xmlns:p14="http://schemas.microsoft.com/office/powerpoint/2010/main" val="809874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0506A1-6C73-41C7-89B6-EC8363E4B270}"/>
              </a:ext>
            </a:extLst>
          </p:cNvPr>
          <p:cNvSpPr>
            <a:spLocks noGrp="1"/>
          </p:cNvSpPr>
          <p:nvPr>
            <p:ph type="body" sz="quarter" idx="14"/>
          </p:nvPr>
        </p:nvSpPr>
        <p:spPr/>
        <p:txBody>
          <a:bodyPr/>
          <a:lstStyle/>
          <a:p>
            <a:r>
              <a:rPr lang="en-US"/>
              <a:t>25/02/2018 - 11/03/2018</a:t>
            </a:r>
          </a:p>
        </p:txBody>
      </p:sp>
      <p:sp>
        <p:nvSpPr>
          <p:cNvPr id="5" name="Footer Placeholder 4">
            <a:extLst>
              <a:ext uri="{FF2B5EF4-FFF2-40B4-BE49-F238E27FC236}">
                <a16:creationId xmlns:a16="http://schemas.microsoft.com/office/drawing/2014/main" id="{16F9AD04-759F-41B9-875A-296437F1AC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619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16238-CD39-4B04-926B-255D8F0449AF}"/>
              </a:ext>
            </a:extLst>
          </p:cNvPr>
          <p:cNvSpPr>
            <a:spLocks noGrp="1"/>
          </p:cNvSpPr>
          <p:nvPr>
            <p:ph type="title"/>
          </p:nvPr>
        </p:nvSpPr>
        <p:spPr/>
        <p:txBody>
          <a:bodyPr/>
          <a:lstStyle/>
          <a:p>
            <a:r>
              <a:rPr lang="en-US"/>
              <a:t>FB Reach (Bar Chart)</a:t>
            </a:r>
          </a:p>
        </p:txBody>
      </p:sp>
      <p:graphicFrame>
        <p:nvGraphicFramePr>
          <p:cNvPr id="6" name="Chart Placeholder 5">
            <a:extLst>
              <a:ext uri="{FF2B5EF4-FFF2-40B4-BE49-F238E27FC236}">
                <a16:creationId xmlns:a16="http://schemas.microsoft.com/office/drawing/2014/main" id="{E9718F9C-1F58-4D7D-A2EA-BFFA7E43C8BF}"/>
              </a:ext>
            </a:extLst>
          </p:cNvPr>
          <p:cNvGraphicFramePr>
            <a:graphicFrameLocks noGrp="1"/>
          </p:cNvGraphicFramePr>
          <p:nvPr>
            <p:ph type="chart" sz="quarter" idx="13"/>
            <p:extLst>
              <p:ext uri="{D42A27DB-BD31-4B8C-83A1-F6EECF244321}">
                <p14:modId xmlns:p14="http://schemas.microsoft.com/office/powerpoint/2010/main" val="2328184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8E7594-FEF0-4116-954F-58415CCBD619}"/>
              </a:ext>
            </a:extLst>
          </p:cNvPr>
          <p:cNvSpPr>
            <a:spLocks noGrp="1"/>
          </p:cNvSpPr>
          <p:nvPr>
            <p:ph type="body" sz="quarter" idx="14"/>
          </p:nvPr>
        </p:nvSpPr>
        <p:spPr/>
        <p:txBody>
          <a:bodyPr/>
          <a:lstStyle/>
          <a:p>
            <a:r>
              <a:rPr lang="en-US"/>
              <a:t>25/02/2018 - 11/03/2018</a:t>
            </a:r>
          </a:p>
        </p:txBody>
      </p:sp>
      <p:sp>
        <p:nvSpPr>
          <p:cNvPr id="5" name="Footer Placeholder 4">
            <a:extLst>
              <a:ext uri="{FF2B5EF4-FFF2-40B4-BE49-F238E27FC236}">
                <a16:creationId xmlns:a16="http://schemas.microsoft.com/office/drawing/2014/main" id="{F91ECEA8-B332-49EE-9EAA-BC4BC63167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231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54835-CCD3-45D0-8802-7E5E53ADC31A}"/>
              </a:ext>
            </a:extLst>
          </p:cNvPr>
          <p:cNvSpPr>
            <a:spLocks noGrp="1"/>
          </p:cNvSpPr>
          <p:nvPr>
            <p:ph type="title"/>
          </p:nvPr>
        </p:nvSpPr>
        <p:spPr/>
        <p:txBody>
          <a:bodyPr/>
          <a:lstStyle/>
          <a:p>
            <a:r>
              <a:rPr lang="en-US"/>
              <a:t>FB Total Interactions (Bar Chart)</a:t>
            </a:r>
          </a:p>
        </p:txBody>
      </p:sp>
      <p:graphicFrame>
        <p:nvGraphicFramePr>
          <p:cNvPr id="6" name="Chart Placeholder 5">
            <a:extLst>
              <a:ext uri="{FF2B5EF4-FFF2-40B4-BE49-F238E27FC236}">
                <a16:creationId xmlns:a16="http://schemas.microsoft.com/office/drawing/2014/main" id="{72BCD859-AA12-4DE9-8C4C-2A46B7ACCB5B}"/>
              </a:ext>
            </a:extLst>
          </p:cNvPr>
          <p:cNvGraphicFramePr>
            <a:graphicFrameLocks noGrp="1"/>
          </p:cNvGraphicFramePr>
          <p:nvPr>
            <p:ph type="chart" sz="quarter" idx="13"/>
            <p:extLst>
              <p:ext uri="{D42A27DB-BD31-4B8C-83A1-F6EECF244321}">
                <p14:modId xmlns:p14="http://schemas.microsoft.com/office/powerpoint/2010/main" val="1329507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C6D7F5-524D-4AE2-ACE1-A6C7EDD14D24}"/>
              </a:ext>
            </a:extLst>
          </p:cNvPr>
          <p:cNvSpPr>
            <a:spLocks noGrp="1"/>
          </p:cNvSpPr>
          <p:nvPr>
            <p:ph type="body" sz="quarter" idx="14"/>
          </p:nvPr>
        </p:nvSpPr>
        <p:spPr/>
        <p:txBody>
          <a:bodyPr/>
          <a:lstStyle/>
          <a:p>
            <a:r>
              <a:rPr lang="en-US"/>
              <a:t>25/02/2018 - 11/03/2018</a:t>
            </a:r>
          </a:p>
        </p:txBody>
      </p:sp>
      <p:sp>
        <p:nvSpPr>
          <p:cNvPr id="5" name="Footer Placeholder 4">
            <a:extLst>
              <a:ext uri="{FF2B5EF4-FFF2-40B4-BE49-F238E27FC236}">
                <a16:creationId xmlns:a16="http://schemas.microsoft.com/office/drawing/2014/main" id="{65E616BF-08AE-4505-8AF5-804E3E445B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133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39ACD-395A-452F-867E-0C495E842DBA}"/>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7FE85C78-11E2-4371-BCDD-1DE083BCF0E9}"/>
              </a:ext>
            </a:extLst>
          </p:cNvPr>
          <p:cNvGraphicFramePr>
            <a:graphicFrameLocks noGrp="1"/>
          </p:cNvGraphicFramePr>
          <p:nvPr>
            <p:ph type="tbl" sz="quarter" idx="13"/>
            <p:extLst>
              <p:ext uri="{D42A27DB-BD31-4B8C-83A1-F6EECF244321}">
                <p14:modId xmlns:p14="http://schemas.microsoft.com/office/powerpoint/2010/main" val="731494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60937210"/>
                    </a:ext>
                  </a:extLst>
                </a:gridCol>
                <a:gridCol w="370332">
                  <a:extLst>
                    <a:ext uri="{9D8B030D-6E8A-4147-A177-3AD203B41FA5}">
                      <a16:colId xmlns:a16="http://schemas.microsoft.com/office/drawing/2014/main" val="101236020"/>
                    </a:ext>
                  </a:extLst>
                </a:gridCol>
                <a:gridCol w="370332">
                  <a:extLst>
                    <a:ext uri="{9D8B030D-6E8A-4147-A177-3AD203B41FA5}">
                      <a16:colId xmlns:a16="http://schemas.microsoft.com/office/drawing/2014/main" val="926963170"/>
                    </a:ext>
                  </a:extLst>
                </a:gridCol>
                <a:gridCol w="370332">
                  <a:extLst>
                    <a:ext uri="{9D8B030D-6E8A-4147-A177-3AD203B41FA5}">
                      <a16:colId xmlns:a16="http://schemas.microsoft.com/office/drawing/2014/main" val="864910188"/>
                    </a:ext>
                  </a:extLst>
                </a:gridCol>
                <a:gridCol w="329184">
                  <a:extLst>
                    <a:ext uri="{9D8B030D-6E8A-4147-A177-3AD203B41FA5}">
                      <a16:colId xmlns:a16="http://schemas.microsoft.com/office/drawing/2014/main" val="889701019"/>
                    </a:ext>
                  </a:extLst>
                </a:gridCol>
                <a:gridCol w="329184">
                  <a:extLst>
                    <a:ext uri="{9D8B030D-6E8A-4147-A177-3AD203B41FA5}">
                      <a16:colId xmlns:a16="http://schemas.microsoft.com/office/drawing/2014/main" val="1737496158"/>
                    </a:ext>
                  </a:extLst>
                </a:gridCol>
                <a:gridCol w="329184">
                  <a:extLst>
                    <a:ext uri="{9D8B030D-6E8A-4147-A177-3AD203B41FA5}">
                      <a16:colId xmlns:a16="http://schemas.microsoft.com/office/drawing/2014/main" val="3784718757"/>
                    </a:ext>
                  </a:extLst>
                </a:gridCol>
                <a:gridCol w="329184">
                  <a:extLst>
                    <a:ext uri="{9D8B030D-6E8A-4147-A177-3AD203B41FA5}">
                      <a16:colId xmlns:a16="http://schemas.microsoft.com/office/drawing/2014/main" val="999047897"/>
                    </a:ext>
                  </a:extLst>
                </a:gridCol>
                <a:gridCol w="329184">
                  <a:extLst>
                    <a:ext uri="{9D8B030D-6E8A-4147-A177-3AD203B41FA5}">
                      <a16:colId xmlns:a16="http://schemas.microsoft.com/office/drawing/2014/main" val="1907447068"/>
                    </a:ext>
                  </a:extLst>
                </a:gridCol>
                <a:gridCol w="329184">
                  <a:extLst>
                    <a:ext uri="{9D8B030D-6E8A-4147-A177-3AD203B41FA5}">
                      <a16:colId xmlns:a16="http://schemas.microsoft.com/office/drawing/2014/main" val="1314523905"/>
                    </a:ext>
                  </a:extLst>
                </a:gridCol>
                <a:gridCol w="329184">
                  <a:extLst>
                    <a:ext uri="{9D8B030D-6E8A-4147-A177-3AD203B41FA5}">
                      <a16:colId xmlns:a16="http://schemas.microsoft.com/office/drawing/2014/main" val="1357786747"/>
                    </a:ext>
                  </a:extLst>
                </a:gridCol>
                <a:gridCol w="329184">
                  <a:extLst>
                    <a:ext uri="{9D8B030D-6E8A-4147-A177-3AD203B41FA5}">
                      <a16:colId xmlns:a16="http://schemas.microsoft.com/office/drawing/2014/main" val="2347262268"/>
                    </a:ext>
                  </a:extLst>
                </a:gridCol>
                <a:gridCol w="329184">
                  <a:extLst>
                    <a:ext uri="{9D8B030D-6E8A-4147-A177-3AD203B41FA5}">
                      <a16:colId xmlns:a16="http://schemas.microsoft.com/office/drawing/2014/main" val="1055455764"/>
                    </a:ext>
                  </a:extLst>
                </a:gridCol>
                <a:gridCol w="370332">
                  <a:extLst>
                    <a:ext uri="{9D8B030D-6E8A-4147-A177-3AD203B41FA5}">
                      <a16:colId xmlns:a16="http://schemas.microsoft.com/office/drawing/2014/main" val="628667292"/>
                    </a:ext>
                  </a:extLst>
                </a:gridCol>
                <a:gridCol w="370332">
                  <a:extLst>
                    <a:ext uri="{9D8B030D-6E8A-4147-A177-3AD203B41FA5}">
                      <a16:colId xmlns:a16="http://schemas.microsoft.com/office/drawing/2014/main" val="850817882"/>
                    </a:ext>
                  </a:extLst>
                </a:gridCol>
                <a:gridCol w="329184">
                  <a:extLst>
                    <a:ext uri="{9D8B030D-6E8A-4147-A177-3AD203B41FA5}">
                      <a16:colId xmlns:a16="http://schemas.microsoft.com/office/drawing/2014/main" val="1985165080"/>
                    </a:ext>
                  </a:extLst>
                </a:gridCol>
                <a:gridCol w="329184">
                  <a:extLst>
                    <a:ext uri="{9D8B030D-6E8A-4147-A177-3AD203B41FA5}">
                      <a16:colId xmlns:a16="http://schemas.microsoft.com/office/drawing/2014/main" val="4196529287"/>
                    </a:ext>
                  </a:extLst>
                </a:gridCol>
                <a:gridCol w="370332">
                  <a:extLst>
                    <a:ext uri="{9D8B030D-6E8A-4147-A177-3AD203B41FA5}">
                      <a16:colId xmlns:a16="http://schemas.microsoft.com/office/drawing/2014/main" val="3341018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8494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 Clos - 2018-03-07 17:30:00</a:t>
                      </a:r>
                      <a:r>
                        <a:rPr kumimoji="0" lang="en-US" sz="1000" b="0" i="0" u="none" strike="noStrike" kern="1200" cap="none" spc="0" normalizeH="0" baseline="0" noProof="0">
                          <a:ln>
                            <a:noFill/>
                          </a:ln>
                          <a:solidFill>
                            <a:prstClr val="black"/>
                          </a:solidFill>
                          <a:effectLst/>
                          <a:uLnTx/>
                          <a:uFillTx/>
                          <a:latin typeface="+mn-lt"/>
                          <a:ea typeface="+mn-ea"/>
                          <a:cs typeface="+mn-cs"/>
                        </a:rPr>
                        <a:t>
Tonight we are honoured to host Levison Wood who will be sharing stories of his travels and giving insights into his life as an author, photographer and world explorer.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8403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 Clos - 2018-03-06 15:55:39</a:t>
                      </a:r>
                      <a:r>
                        <a:rPr kumimoji="0" lang="en-US" sz="1000" b="0" i="0" u="none" strike="noStrike" kern="1200" cap="none" spc="0" normalizeH="0" baseline="0" noProof="0">
                          <a:ln>
                            <a:noFill/>
                          </a:ln>
                          <a:solidFill>
                            <a:prstClr val="black"/>
                          </a:solidFill>
                          <a:effectLst/>
                          <a:uLnTx/>
                          <a:uFillTx/>
                          <a:latin typeface="+mn-lt"/>
                          <a:ea typeface="+mn-ea"/>
                          <a:cs typeface="+mn-cs"/>
                        </a:rPr>
                        <a:t>
COMPETITION - Win a night of conversation with Levison Wood! Comment below and tag your adventure buddy and get 2 tickets to his talk on Saturday, March 10th at the Emirates Litfest and much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306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 Clos - 2018-03-05 18:48:37</a:t>
                      </a:r>
                      <a:r>
                        <a:rPr kumimoji="0" lang="en-US" sz="1000" b="0" i="0" u="none" strike="noStrike" kern="1200" cap="none" spc="0" normalizeH="0" baseline="0" noProof="0">
                          <a:ln>
                            <a:noFill/>
                          </a:ln>
                          <a:solidFill>
                            <a:prstClr val="black"/>
                          </a:solidFill>
                          <a:effectLst/>
                          <a:uLnTx/>
                          <a:uFillTx/>
                          <a:latin typeface="+mn-lt"/>
                          <a:ea typeface="+mn-ea"/>
                          <a:cs typeface="+mn-cs"/>
                        </a:rPr>
                        <a:t>
With Le Clos you explore the world through stories, tastes, and inspiration. Now it's time to do the same with Levison Wood. Stay tuned to follow the journey!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1923776"/>
                  </a:ext>
                </a:extLst>
              </a:tr>
            </a:tbl>
          </a:graphicData>
        </a:graphic>
      </p:graphicFrame>
      <p:sp>
        <p:nvSpPr>
          <p:cNvPr id="4" name="Text Placeholder 3">
            <a:extLst>
              <a:ext uri="{FF2B5EF4-FFF2-40B4-BE49-F238E27FC236}">
                <a16:creationId xmlns:a16="http://schemas.microsoft.com/office/drawing/2014/main" id="{1AB888C3-AF6F-4DCC-AFB1-CD0D4BBEE90E}"/>
              </a:ext>
            </a:extLst>
          </p:cNvPr>
          <p:cNvSpPr>
            <a:spLocks noGrp="1"/>
          </p:cNvSpPr>
          <p:nvPr>
            <p:ph type="body" sz="quarter" idx="14"/>
          </p:nvPr>
        </p:nvSpPr>
        <p:spPr/>
        <p:txBody>
          <a:bodyPr/>
          <a:lstStyle/>
          <a:p>
            <a:r>
              <a:rPr lang="en-US"/>
              <a:t>25/02/2018 - 11/03/2018</a:t>
            </a:r>
          </a:p>
        </p:txBody>
      </p:sp>
    </p:spTree>
    <p:extLst>
      <p:ext uri="{BB962C8B-B14F-4D97-AF65-F5344CB8AC3E}">
        <p14:creationId xmlns:p14="http://schemas.microsoft.com/office/powerpoint/2010/main" val="3883306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B7F73-9BA4-47A6-B325-636BF3DEB5A8}"/>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4BB1B25C-0C5E-4734-9743-643DABC8EB7A}"/>
              </a:ext>
            </a:extLst>
          </p:cNvPr>
          <p:cNvGraphicFramePr>
            <a:graphicFrameLocks noGrp="1"/>
          </p:cNvGraphicFramePr>
          <p:nvPr>
            <p:ph type="tbl" sz="quarter" idx="13"/>
            <p:extLst>
              <p:ext uri="{D42A27DB-BD31-4B8C-83A1-F6EECF244321}">
                <p14:modId xmlns:p14="http://schemas.microsoft.com/office/powerpoint/2010/main" val="595123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48777891"/>
                    </a:ext>
                  </a:extLst>
                </a:gridCol>
                <a:gridCol w="370332">
                  <a:extLst>
                    <a:ext uri="{9D8B030D-6E8A-4147-A177-3AD203B41FA5}">
                      <a16:colId xmlns:a16="http://schemas.microsoft.com/office/drawing/2014/main" val="3678696974"/>
                    </a:ext>
                  </a:extLst>
                </a:gridCol>
                <a:gridCol w="370332">
                  <a:extLst>
                    <a:ext uri="{9D8B030D-6E8A-4147-A177-3AD203B41FA5}">
                      <a16:colId xmlns:a16="http://schemas.microsoft.com/office/drawing/2014/main" val="3232982222"/>
                    </a:ext>
                  </a:extLst>
                </a:gridCol>
                <a:gridCol w="370332">
                  <a:extLst>
                    <a:ext uri="{9D8B030D-6E8A-4147-A177-3AD203B41FA5}">
                      <a16:colId xmlns:a16="http://schemas.microsoft.com/office/drawing/2014/main" val="342108740"/>
                    </a:ext>
                  </a:extLst>
                </a:gridCol>
                <a:gridCol w="329184">
                  <a:extLst>
                    <a:ext uri="{9D8B030D-6E8A-4147-A177-3AD203B41FA5}">
                      <a16:colId xmlns:a16="http://schemas.microsoft.com/office/drawing/2014/main" val="1345011799"/>
                    </a:ext>
                  </a:extLst>
                </a:gridCol>
                <a:gridCol w="329184">
                  <a:extLst>
                    <a:ext uri="{9D8B030D-6E8A-4147-A177-3AD203B41FA5}">
                      <a16:colId xmlns:a16="http://schemas.microsoft.com/office/drawing/2014/main" val="875462283"/>
                    </a:ext>
                  </a:extLst>
                </a:gridCol>
                <a:gridCol w="329184">
                  <a:extLst>
                    <a:ext uri="{9D8B030D-6E8A-4147-A177-3AD203B41FA5}">
                      <a16:colId xmlns:a16="http://schemas.microsoft.com/office/drawing/2014/main" val="3362443795"/>
                    </a:ext>
                  </a:extLst>
                </a:gridCol>
                <a:gridCol w="329184">
                  <a:extLst>
                    <a:ext uri="{9D8B030D-6E8A-4147-A177-3AD203B41FA5}">
                      <a16:colId xmlns:a16="http://schemas.microsoft.com/office/drawing/2014/main" val="4290189243"/>
                    </a:ext>
                  </a:extLst>
                </a:gridCol>
                <a:gridCol w="329184">
                  <a:extLst>
                    <a:ext uri="{9D8B030D-6E8A-4147-A177-3AD203B41FA5}">
                      <a16:colId xmlns:a16="http://schemas.microsoft.com/office/drawing/2014/main" val="1838614126"/>
                    </a:ext>
                  </a:extLst>
                </a:gridCol>
                <a:gridCol w="329184">
                  <a:extLst>
                    <a:ext uri="{9D8B030D-6E8A-4147-A177-3AD203B41FA5}">
                      <a16:colId xmlns:a16="http://schemas.microsoft.com/office/drawing/2014/main" val="1844971822"/>
                    </a:ext>
                  </a:extLst>
                </a:gridCol>
                <a:gridCol w="329184">
                  <a:extLst>
                    <a:ext uri="{9D8B030D-6E8A-4147-A177-3AD203B41FA5}">
                      <a16:colId xmlns:a16="http://schemas.microsoft.com/office/drawing/2014/main" val="26733276"/>
                    </a:ext>
                  </a:extLst>
                </a:gridCol>
                <a:gridCol w="329184">
                  <a:extLst>
                    <a:ext uri="{9D8B030D-6E8A-4147-A177-3AD203B41FA5}">
                      <a16:colId xmlns:a16="http://schemas.microsoft.com/office/drawing/2014/main" val="1735636428"/>
                    </a:ext>
                  </a:extLst>
                </a:gridCol>
                <a:gridCol w="329184">
                  <a:extLst>
                    <a:ext uri="{9D8B030D-6E8A-4147-A177-3AD203B41FA5}">
                      <a16:colId xmlns:a16="http://schemas.microsoft.com/office/drawing/2014/main" val="3181573010"/>
                    </a:ext>
                  </a:extLst>
                </a:gridCol>
                <a:gridCol w="370332">
                  <a:extLst>
                    <a:ext uri="{9D8B030D-6E8A-4147-A177-3AD203B41FA5}">
                      <a16:colId xmlns:a16="http://schemas.microsoft.com/office/drawing/2014/main" val="2746720488"/>
                    </a:ext>
                  </a:extLst>
                </a:gridCol>
                <a:gridCol w="370332">
                  <a:extLst>
                    <a:ext uri="{9D8B030D-6E8A-4147-A177-3AD203B41FA5}">
                      <a16:colId xmlns:a16="http://schemas.microsoft.com/office/drawing/2014/main" val="1122351975"/>
                    </a:ext>
                  </a:extLst>
                </a:gridCol>
                <a:gridCol w="329184">
                  <a:extLst>
                    <a:ext uri="{9D8B030D-6E8A-4147-A177-3AD203B41FA5}">
                      <a16:colId xmlns:a16="http://schemas.microsoft.com/office/drawing/2014/main" val="3964770470"/>
                    </a:ext>
                  </a:extLst>
                </a:gridCol>
                <a:gridCol w="329184">
                  <a:extLst>
                    <a:ext uri="{9D8B030D-6E8A-4147-A177-3AD203B41FA5}">
                      <a16:colId xmlns:a16="http://schemas.microsoft.com/office/drawing/2014/main" val="4065587736"/>
                    </a:ext>
                  </a:extLst>
                </a:gridCol>
                <a:gridCol w="370332">
                  <a:extLst>
                    <a:ext uri="{9D8B030D-6E8A-4147-A177-3AD203B41FA5}">
                      <a16:colId xmlns:a16="http://schemas.microsoft.com/office/drawing/2014/main" val="57317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3458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 Clos - 2018-03-03 14:00:00</a:t>
                      </a:r>
                      <a:r>
                        <a:rPr kumimoji="0" lang="en-US" sz="1000" b="0" i="0" u="none" strike="noStrike" kern="1200" cap="none" spc="0" normalizeH="0" baseline="0" noProof="0">
                          <a:ln>
                            <a:noFill/>
                          </a:ln>
                          <a:solidFill>
                            <a:prstClr val="black"/>
                          </a:solidFill>
                          <a:effectLst/>
                          <a:uLnTx/>
                          <a:uFillTx/>
                          <a:latin typeface="+mn-lt"/>
                          <a:ea typeface="+mn-ea"/>
                          <a:cs typeface="+mn-cs"/>
                        </a:rPr>
                        <a:t>
Le Clos prides itself with its highly trained team, who are always willing to answer any question or provide expert advice on our extensive product range. Combined, our team speak over 20 languages, catering to Le Clos customers from across the world.
#ExploreLeClos #ExploreTheWorld #DubaiAiport #DubaiAirports #MyDubai #MyDXB #Emirates #DubaiInternationalAirport #DXB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2643989"/>
                  </a:ext>
                </a:extLst>
              </a:tr>
            </a:tbl>
          </a:graphicData>
        </a:graphic>
      </p:graphicFrame>
      <p:sp>
        <p:nvSpPr>
          <p:cNvPr id="4" name="Text Placeholder 3">
            <a:extLst>
              <a:ext uri="{FF2B5EF4-FFF2-40B4-BE49-F238E27FC236}">
                <a16:creationId xmlns:a16="http://schemas.microsoft.com/office/drawing/2014/main" id="{F4BBCD13-239A-4C39-8B08-F0675AE5AC98}"/>
              </a:ext>
            </a:extLst>
          </p:cNvPr>
          <p:cNvSpPr>
            <a:spLocks noGrp="1"/>
          </p:cNvSpPr>
          <p:nvPr>
            <p:ph type="body" sz="quarter" idx="14"/>
          </p:nvPr>
        </p:nvSpPr>
        <p:spPr/>
        <p:txBody>
          <a:bodyPr/>
          <a:lstStyle/>
          <a:p>
            <a:r>
              <a:rPr lang="en-US"/>
              <a:t>25/02/2018 - 11/03/2018</a:t>
            </a:r>
          </a:p>
        </p:txBody>
      </p:sp>
    </p:spTree>
    <p:extLst>
      <p:ext uri="{BB962C8B-B14F-4D97-AF65-F5344CB8AC3E}">
        <p14:creationId xmlns:p14="http://schemas.microsoft.com/office/powerpoint/2010/main" val="328001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D0288-2934-445C-A060-EEC888FF6057}"/>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0919289D-955B-470E-8485-D50AEC08FBB6}"/>
              </a:ext>
            </a:extLst>
          </p:cNvPr>
          <p:cNvGraphicFramePr>
            <a:graphicFrameLocks noGrp="1"/>
          </p:cNvGraphicFramePr>
          <p:nvPr>
            <p:ph type="tbl" sz="quarter" idx="13"/>
            <p:extLst>
              <p:ext uri="{D42A27DB-BD31-4B8C-83A1-F6EECF244321}">
                <p14:modId xmlns:p14="http://schemas.microsoft.com/office/powerpoint/2010/main" val="3753004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20900721"/>
                    </a:ext>
                  </a:extLst>
                </a:gridCol>
                <a:gridCol w="370332">
                  <a:extLst>
                    <a:ext uri="{9D8B030D-6E8A-4147-A177-3AD203B41FA5}">
                      <a16:colId xmlns:a16="http://schemas.microsoft.com/office/drawing/2014/main" val="2026706510"/>
                    </a:ext>
                  </a:extLst>
                </a:gridCol>
                <a:gridCol w="370332">
                  <a:extLst>
                    <a:ext uri="{9D8B030D-6E8A-4147-A177-3AD203B41FA5}">
                      <a16:colId xmlns:a16="http://schemas.microsoft.com/office/drawing/2014/main" val="1864288037"/>
                    </a:ext>
                  </a:extLst>
                </a:gridCol>
                <a:gridCol w="370332">
                  <a:extLst>
                    <a:ext uri="{9D8B030D-6E8A-4147-A177-3AD203B41FA5}">
                      <a16:colId xmlns:a16="http://schemas.microsoft.com/office/drawing/2014/main" val="1927253313"/>
                    </a:ext>
                  </a:extLst>
                </a:gridCol>
                <a:gridCol w="329184">
                  <a:extLst>
                    <a:ext uri="{9D8B030D-6E8A-4147-A177-3AD203B41FA5}">
                      <a16:colId xmlns:a16="http://schemas.microsoft.com/office/drawing/2014/main" val="740095969"/>
                    </a:ext>
                  </a:extLst>
                </a:gridCol>
                <a:gridCol w="329184">
                  <a:extLst>
                    <a:ext uri="{9D8B030D-6E8A-4147-A177-3AD203B41FA5}">
                      <a16:colId xmlns:a16="http://schemas.microsoft.com/office/drawing/2014/main" val="1069603836"/>
                    </a:ext>
                  </a:extLst>
                </a:gridCol>
                <a:gridCol w="329184">
                  <a:extLst>
                    <a:ext uri="{9D8B030D-6E8A-4147-A177-3AD203B41FA5}">
                      <a16:colId xmlns:a16="http://schemas.microsoft.com/office/drawing/2014/main" val="1729767690"/>
                    </a:ext>
                  </a:extLst>
                </a:gridCol>
                <a:gridCol w="329184">
                  <a:extLst>
                    <a:ext uri="{9D8B030D-6E8A-4147-A177-3AD203B41FA5}">
                      <a16:colId xmlns:a16="http://schemas.microsoft.com/office/drawing/2014/main" val="2191688046"/>
                    </a:ext>
                  </a:extLst>
                </a:gridCol>
                <a:gridCol w="329184">
                  <a:extLst>
                    <a:ext uri="{9D8B030D-6E8A-4147-A177-3AD203B41FA5}">
                      <a16:colId xmlns:a16="http://schemas.microsoft.com/office/drawing/2014/main" val="3982679465"/>
                    </a:ext>
                  </a:extLst>
                </a:gridCol>
                <a:gridCol w="329184">
                  <a:extLst>
                    <a:ext uri="{9D8B030D-6E8A-4147-A177-3AD203B41FA5}">
                      <a16:colId xmlns:a16="http://schemas.microsoft.com/office/drawing/2014/main" val="67563622"/>
                    </a:ext>
                  </a:extLst>
                </a:gridCol>
                <a:gridCol w="329184">
                  <a:extLst>
                    <a:ext uri="{9D8B030D-6E8A-4147-A177-3AD203B41FA5}">
                      <a16:colId xmlns:a16="http://schemas.microsoft.com/office/drawing/2014/main" val="2523896037"/>
                    </a:ext>
                  </a:extLst>
                </a:gridCol>
                <a:gridCol w="329184">
                  <a:extLst>
                    <a:ext uri="{9D8B030D-6E8A-4147-A177-3AD203B41FA5}">
                      <a16:colId xmlns:a16="http://schemas.microsoft.com/office/drawing/2014/main" val="2289438971"/>
                    </a:ext>
                  </a:extLst>
                </a:gridCol>
                <a:gridCol w="329184">
                  <a:extLst>
                    <a:ext uri="{9D8B030D-6E8A-4147-A177-3AD203B41FA5}">
                      <a16:colId xmlns:a16="http://schemas.microsoft.com/office/drawing/2014/main" val="3445890527"/>
                    </a:ext>
                  </a:extLst>
                </a:gridCol>
                <a:gridCol w="370332">
                  <a:extLst>
                    <a:ext uri="{9D8B030D-6E8A-4147-A177-3AD203B41FA5}">
                      <a16:colId xmlns:a16="http://schemas.microsoft.com/office/drawing/2014/main" val="1978395303"/>
                    </a:ext>
                  </a:extLst>
                </a:gridCol>
                <a:gridCol w="370332">
                  <a:extLst>
                    <a:ext uri="{9D8B030D-6E8A-4147-A177-3AD203B41FA5}">
                      <a16:colId xmlns:a16="http://schemas.microsoft.com/office/drawing/2014/main" val="1633747682"/>
                    </a:ext>
                  </a:extLst>
                </a:gridCol>
                <a:gridCol w="329184">
                  <a:extLst>
                    <a:ext uri="{9D8B030D-6E8A-4147-A177-3AD203B41FA5}">
                      <a16:colId xmlns:a16="http://schemas.microsoft.com/office/drawing/2014/main" val="3774555778"/>
                    </a:ext>
                  </a:extLst>
                </a:gridCol>
                <a:gridCol w="329184">
                  <a:extLst>
                    <a:ext uri="{9D8B030D-6E8A-4147-A177-3AD203B41FA5}">
                      <a16:colId xmlns:a16="http://schemas.microsoft.com/office/drawing/2014/main" val="354125844"/>
                    </a:ext>
                  </a:extLst>
                </a:gridCol>
                <a:gridCol w="370332">
                  <a:extLst>
                    <a:ext uri="{9D8B030D-6E8A-4147-A177-3AD203B41FA5}">
                      <a16:colId xmlns:a16="http://schemas.microsoft.com/office/drawing/2014/main" val="1450252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3203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 Clos - 2018-03-01 18:30:00</a:t>
                      </a:r>
                      <a:r>
                        <a:rPr kumimoji="0" lang="en-US" sz="1000" b="0" i="0" u="none" strike="noStrike" kern="1200" cap="none" spc="0" normalizeH="0" baseline="0" noProof="0">
                          <a:ln>
                            <a:noFill/>
                          </a:ln>
                          <a:solidFill>
                            <a:prstClr val="black"/>
                          </a:solidFill>
                          <a:effectLst/>
                          <a:uLnTx/>
                          <a:uFillTx/>
                          <a:latin typeface="+mn-lt"/>
                          <a:ea typeface="+mn-ea"/>
                          <a:cs typeface="+mn-cs"/>
                        </a:rPr>
                        <a:t>
Step 5 Dry Gin is a Premium Crafted, South African gin, that marries classic botanicals with a touch of Wild African Rooibos. One of the best pairings for this unique small batch spirit is grapefruit and a sprig of rosemary. 
Order your bottle from http://bit.ly/2GF4qGn
#ExploreLeClos #ExploreTheWorld #DubaiAirport #DubaiAirports #MyDubai #MyDXB #Emirates #DubaiInternationalAirport #DXB #Gin #Step5DryGin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9117956"/>
                  </a:ext>
                </a:extLst>
              </a:tr>
            </a:tbl>
          </a:graphicData>
        </a:graphic>
      </p:graphicFrame>
      <p:sp>
        <p:nvSpPr>
          <p:cNvPr id="4" name="Text Placeholder 3">
            <a:extLst>
              <a:ext uri="{FF2B5EF4-FFF2-40B4-BE49-F238E27FC236}">
                <a16:creationId xmlns:a16="http://schemas.microsoft.com/office/drawing/2014/main" id="{B540F321-FCDB-4413-B2D9-2516AC12D5DD}"/>
              </a:ext>
            </a:extLst>
          </p:cNvPr>
          <p:cNvSpPr>
            <a:spLocks noGrp="1"/>
          </p:cNvSpPr>
          <p:nvPr>
            <p:ph type="body" sz="quarter" idx="14"/>
          </p:nvPr>
        </p:nvSpPr>
        <p:spPr/>
        <p:txBody>
          <a:bodyPr/>
          <a:lstStyle/>
          <a:p>
            <a:r>
              <a:rPr lang="en-US"/>
              <a:t>25/02/2018 - 11/03/2018</a:t>
            </a:r>
          </a:p>
        </p:txBody>
      </p:sp>
    </p:spTree>
    <p:extLst>
      <p:ext uri="{BB962C8B-B14F-4D97-AF65-F5344CB8AC3E}">
        <p14:creationId xmlns:p14="http://schemas.microsoft.com/office/powerpoint/2010/main" val="3357936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E04B1-772F-42CD-BCA9-7F4E977AB15A}"/>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20C9C3A6-C546-4257-BF8C-FE9239597807}"/>
              </a:ext>
            </a:extLst>
          </p:cNvPr>
          <p:cNvGraphicFramePr>
            <a:graphicFrameLocks noGrp="1"/>
          </p:cNvGraphicFramePr>
          <p:nvPr>
            <p:ph type="tbl" sz="quarter" idx="13"/>
            <p:extLst>
              <p:ext uri="{D42A27DB-BD31-4B8C-83A1-F6EECF244321}">
                <p14:modId xmlns:p14="http://schemas.microsoft.com/office/powerpoint/2010/main" val="2077586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94765527"/>
                    </a:ext>
                  </a:extLst>
                </a:gridCol>
                <a:gridCol w="370332">
                  <a:extLst>
                    <a:ext uri="{9D8B030D-6E8A-4147-A177-3AD203B41FA5}">
                      <a16:colId xmlns:a16="http://schemas.microsoft.com/office/drawing/2014/main" val="1316097493"/>
                    </a:ext>
                  </a:extLst>
                </a:gridCol>
                <a:gridCol w="370332">
                  <a:extLst>
                    <a:ext uri="{9D8B030D-6E8A-4147-A177-3AD203B41FA5}">
                      <a16:colId xmlns:a16="http://schemas.microsoft.com/office/drawing/2014/main" val="3002926862"/>
                    </a:ext>
                  </a:extLst>
                </a:gridCol>
                <a:gridCol w="370332">
                  <a:extLst>
                    <a:ext uri="{9D8B030D-6E8A-4147-A177-3AD203B41FA5}">
                      <a16:colId xmlns:a16="http://schemas.microsoft.com/office/drawing/2014/main" val="305464170"/>
                    </a:ext>
                  </a:extLst>
                </a:gridCol>
                <a:gridCol w="329184">
                  <a:extLst>
                    <a:ext uri="{9D8B030D-6E8A-4147-A177-3AD203B41FA5}">
                      <a16:colId xmlns:a16="http://schemas.microsoft.com/office/drawing/2014/main" val="1560926646"/>
                    </a:ext>
                  </a:extLst>
                </a:gridCol>
                <a:gridCol w="329184">
                  <a:extLst>
                    <a:ext uri="{9D8B030D-6E8A-4147-A177-3AD203B41FA5}">
                      <a16:colId xmlns:a16="http://schemas.microsoft.com/office/drawing/2014/main" val="3790446082"/>
                    </a:ext>
                  </a:extLst>
                </a:gridCol>
                <a:gridCol w="329184">
                  <a:extLst>
                    <a:ext uri="{9D8B030D-6E8A-4147-A177-3AD203B41FA5}">
                      <a16:colId xmlns:a16="http://schemas.microsoft.com/office/drawing/2014/main" val="4001543683"/>
                    </a:ext>
                  </a:extLst>
                </a:gridCol>
                <a:gridCol w="329184">
                  <a:extLst>
                    <a:ext uri="{9D8B030D-6E8A-4147-A177-3AD203B41FA5}">
                      <a16:colId xmlns:a16="http://schemas.microsoft.com/office/drawing/2014/main" val="2345232533"/>
                    </a:ext>
                  </a:extLst>
                </a:gridCol>
                <a:gridCol w="329184">
                  <a:extLst>
                    <a:ext uri="{9D8B030D-6E8A-4147-A177-3AD203B41FA5}">
                      <a16:colId xmlns:a16="http://schemas.microsoft.com/office/drawing/2014/main" val="3803091733"/>
                    </a:ext>
                  </a:extLst>
                </a:gridCol>
                <a:gridCol w="329184">
                  <a:extLst>
                    <a:ext uri="{9D8B030D-6E8A-4147-A177-3AD203B41FA5}">
                      <a16:colId xmlns:a16="http://schemas.microsoft.com/office/drawing/2014/main" val="1913491299"/>
                    </a:ext>
                  </a:extLst>
                </a:gridCol>
                <a:gridCol w="329184">
                  <a:extLst>
                    <a:ext uri="{9D8B030D-6E8A-4147-A177-3AD203B41FA5}">
                      <a16:colId xmlns:a16="http://schemas.microsoft.com/office/drawing/2014/main" val="1320179692"/>
                    </a:ext>
                  </a:extLst>
                </a:gridCol>
                <a:gridCol w="329184">
                  <a:extLst>
                    <a:ext uri="{9D8B030D-6E8A-4147-A177-3AD203B41FA5}">
                      <a16:colId xmlns:a16="http://schemas.microsoft.com/office/drawing/2014/main" val="3976172510"/>
                    </a:ext>
                  </a:extLst>
                </a:gridCol>
                <a:gridCol w="329184">
                  <a:extLst>
                    <a:ext uri="{9D8B030D-6E8A-4147-A177-3AD203B41FA5}">
                      <a16:colId xmlns:a16="http://schemas.microsoft.com/office/drawing/2014/main" val="862071058"/>
                    </a:ext>
                  </a:extLst>
                </a:gridCol>
                <a:gridCol w="370332">
                  <a:extLst>
                    <a:ext uri="{9D8B030D-6E8A-4147-A177-3AD203B41FA5}">
                      <a16:colId xmlns:a16="http://schemas.microsoft.com/office/drawing/2014/main" val="1724364076"/>
                    </a:ext>
                  </a:extLst>
                </a:gridCol>
                <a:gridCol w="370332">
                  <a:extLst>
                    <a:ext uri="{9D8B030D-6E8A-4147-A177-3AD203B41FA5}">
                      <a16:colId xmlns:a16="http://schemas.microsoft.com/office/drawing/2014/main" val="3350355405"/>
                    </a:ext>
                  </a:extLst>
                </a:gridCol>
                <a:gridCol w="329184">
                  <a:extLst>
                    <a:ext uri="{9D8B030D-6E8A-4147-A177-3AD203B41FA5}">
                      <a16:colId xmlns:a16="http://schemas.microsoft.com/office/drawing/2014/main" val="1568814467"/>
                    </a:ext>
                  </a:extLst>
                </a:gridCol>
                <a:gridCol w="329184">
                  <a:extLst>
                    <a:ext uri="{9D8B030D-6E8A-4147-A177-3AD203B41FA5}">
                      <a16:colId xmlns:a16="http://schemas.microsoft.com/office/drawing/2014/main" val="769222802"/>
                    </a:ext>
                  </a:extLst>
                </a:gridCol>
                <a:gridCol w="370332">
                  <a:extLst>
                    <a:ext uri="{9D8B030D-6E8A-4147-A177-3AD203B41FA5}">
                      <a16:colId xmlns:a16="http://schemas.microsoft.com/office/drawing/2014/main" val="4076486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755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 Clos - 2018-02-26 19:00:00</a:t>
                      </a:r>
                      <a:r>
                        <a:rPr kumimoji="0" lang="en-US" sz="1000" b="0" i="0" u="none" strike="noStrike" kern="1200" cap="none" spc="0" normalizeH="0" baseline="0" noProof="0">
                          <a:ln>
                            <a:noFill/>
                          </a:ln>
                          <a:solidFill>
                            <a:prstClr val="black"/>
                          </a:solidFill>
                          <a:effectLst/>
                          <a:uLnTx/>
                          <a:uFillTx/>
                          <a:latin typeface="+mn-lt"/>
                          <a:ea typeface="+mn-ea"/>
                          <a:cs typeface="+mn-cs"/>
                        </a:rPr>
                        <a:t>
The savoury caramelisation resulting from pan-searing a fillet of black cod combines beautifully with the umami complexity of the richly mineral Sadie Family Skurfberf Chenin Blanc 2015. Produced from low yielding bush vines planted in the 1950s, this is a real treat. Wine maker Eben Sadie is regularly heralded as the greatest South African Winemaker bar none.
Available at #LeClos for $42, shop now at http://bit.ly/2EcmycX
Credit: @zoe.bowker
#ExploreLeClos #ExploreTheWorld #DubaiAirport #DubaiAirports #MyDubai #MyDXB #Emirates #DubaiInternationalAirport #DXB #Foodies #Foodlovers #WinePairing #FoodPairing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5380619"/>
                  </a:ext>
                </a:extLst>
              </a:tr>
            </a:tbl>
          </a:graphicData>
        </a:graphic>
      </p:graphicFrame>
      <p:sp>
        <p:nvSpPr>
          <p:cNvPr id="4" name="Text Placeholder 3">
            <a:extLst>
              <a:ext uri="{FF2B5EF4-FFF2-40B4-BE49-F238E27FC236}">
                <a16:creationId xmlns:a16="http://schemas.microsoft.com/office/drawing/2014/main" id="{C99179BA-EF00-4147-B3B8-64A540194EE2}"/>
              </a:ext>
            </a:extLst>
          </p:cNvPr>
          <p:cNvSpPr>
            <a:spLocks noGrp="1"/>
          </p:cNvSpPr>
          <p:nvPr>
            <p:ph type="body" sz="quarter" idx="14"/>
          </p:nvPr>
        </p:nvSpPr>
        <p:spPr/>
        <p:txBody>
          <a:bodyPr/>
          <a:lstStyle/>
          <a:p>
            <a:r>
              <a:rPr lang="en-US"/>
              <a:t>25/02/2018 - 11/03/2018</a:t>
            </a:r>
          </a:p>
        </p:txBody>
      </p:sp>
    </p:spTree>
    <p:extLst>
      <p:ext uri="{BB962C8B-B14F-4D97-AF65-F5344CB8AC3E}">
        <p14:creationId xmlns:p14="http://schemas.microsoft.com/office/powerpoint/2010/main" val="3070567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C7AA0-167D-47AE-A2E8-A996D4F1DAFA}"/>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8F492BF7-1031-496E-831B-51B60236AF4D}"/>
              </a:ext>
            </a:extLst>
          </p:cNvPr>
          <p:cNvGraphicFramePr>
            <a:graphicFrameLocks noGrp="1"/>
          </p:cNvGraphicFramePr>
          <p:nvPr>
            <p:ph type="tbl" sz="quarter" idx="13"/>
            <p:extLst>
              <p:ext uri="{D42A27DB-BD31-4B8C-83A1-F6EECF244321}">
                <p14:modId xmlns:p14="http://schemas.microsoft.com/office/powerpoint/2010/main" val="475643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2956232"/>
                    </a:ext>
                  </a:extLst>
                </a:gridCol>
                <a:gridCol w="370332">
                  <a:extLst>
                    <a:ext uri="{9D8B030D-6E8A-4147-A177-3AD203B41FA5}">
                      <a16:colId xmlns:a16="http://schemas.microsoft.com/office/drawing/2014/main" val="3966002404"/>
                    </a:ext>
                  </a:extLst>
                </a:gridCol>
                <a:gridCol w="370332">
                  <a:extLst>
                    <a:ext uri="{9D8B030D-6E8A-4147-A177-3AD203B41FA5}">
                      <a16:colId xmlns:a16="http://schemas.microsoft.com/office/drawing/2014/main" val="1285537131"/>
                    </a:ext>
                  </a:extLst>
                </a:gridCol>
                <a:gridCol w="370332">
                  <a:extLst>
                    <a:ext uri="{9D8B030D-6E8A-4147-A177-3AD203B41FA5}">
                      <a16:colId xmlns:a16="http://schemas.microsoft.com/office/drawing/2014/main" val="792391718"/>
                    </a:ext>
                  </a:extLst>
                </a:gridCol>
                <a:gridCol w="329184">
                  <a:extLst>
                    <a:ext uri="{9D8B030D-6E8A-4147-A177-3AD203B41FA5}">
                      <a16:colId xmlns:a16="http://schemas.microsoft.com/office/drawing/2014/main" val="419454944"/>
                    </a:ext>
                  </a:extLst>
                </a:gridCol>
                <a:gridCol w="329184">
                  <a:extLst>
                    <a:ext uri="{9D8B030D-6E8A-4147-A177-3AD203B41FA5}">
                      <a16:colId xmlns:a16="http://schemas.microsoft.com/office/drawing/2014/main" val="581052393"/>
                    </a:ext>
                  </a:extLst>
                </a:gridCol>
                <a:gridCol w="329184">
                  <a:extLst>
                    <a:ext uri="{9D8B030D-6E8A-4147-A177-3AD203B41FA5}">
                      <a16:colId xmlns:a16="http://schemas.microsoft.com/office/drawing/2014/main" val="4082573546"/>
                    </a:ext>
                  </a:extLst>
                </a:gridCol>
                <a:gridCol w="329184">
                  <a:extLst>
                    <a:ext uri="{9D8B030D-6E8A-4147-A177-3AD203B41FA5}">
                      <a16:colId xmlns:a16="http://schemas.microsoft.com/office/drawing/2014/main" val="1445691428"/>
                    </a:ext>
                  </a:extLst>
                </a:gridCol>
                <a:gridCol w="329184">
                  <a:extLst>
                    <a:ext uri="{9D8B030D-6E8A-4147-A177-3AD203B41FA5}">
                      <a16:colId xmlns:a16="http://schemas.microsoft.com/office/drawing/2014/main" val="3121653584"/>
                    </a:ext>
                  </a:extLst>
                </a:gridCol>
                <a:gridCol w="329184">
                  <a:extLst>
                    <a:ext uri="{9D8B030D-6E8A-4147-A177-3AD203B41FA5}">
                      <a16:colId xmlns:a16="http://schemas.microsoft.com/office/drawing/2014/main" val="2877947027"/>
                    </a:ext>
                  </a:extLst>
                </a:gridCol>
                <a:gridCol w="329184">
                  <a:extLst>
                    <a:ext uri="{9D8B030D-6E8A-4147-A177-3AD203B41FA5}">
                      <a16:colId xmlns:a16="http://schemas.microsoft.com/office/drawing/2014/main" val="3085214480"/>
                    </a:ext>
                  </a:extLst>
                </a:gridCol>
                <a:gridCol w="329184">
                  <a:extLst>
                    <a:ext uri="{9D8B030D-6E8A-4147-A177-3AD203B41FA5}">
                      <a16:colId xmlns:a16="http://schemas.microsoft.com/office/drawing/2014/main" val="3387027921"/>
                    </a:ext>
                  </a:extLst>
                </a:gridCol>
                <a:gridCol w="329184">
                  <a:extLst>
                    <a:ext uri="{9D8B030D-6E8A-4147-A177-3AD203B41FA5}">
                      <a16:colId xmlns:a16="http://schemas.microsoft.com/office/drawing/2014/main" val="4290353645"/>
                    </a:ext>
                  </a:extLst>
                </a:gridCol>
                <a:gridCol w="370332">
                  <a:extLst>
                    <a:ext uri="{9D8B030D-6E8A-4147-A177-3AD203B41FA5}">
                      <a16:colId xmlns:a16="http://schemas.microsoft.com/office/drawing/2014/main" val="3451532886"/>
                    </a:ext>
                  </a:extLst>
                </a:gridCol>
                <a:gridCol w="370332">
                  <a:extLst>
                    <a:ext uri="{9D8B030D-6E8A-4147-A177-3AD203B41FA5}">
                      <a16:colId xmlns:a16="http://schemas.microsoft.com/office/drawing/2014/main" val="1251445568"/>
                    </a:ext>
                  </a:extLst>
                </a:gridCol>
                <a:gridCol w="329184">
                  <a:extLst>
                    <a:ext uri="{9D8B030D-6E8A-4147-A177-3AD203B41FA5}">
                      <a16:colId xmlns:a16="http://schemas.microsoft.com/office/drawing/2014/main" val="1038653821"/>
                    </a:ext>
                  </a:extLst>
                </a:gridCol>
                <a:gridCol w="329184">
                  <a:extLst>
                    <a:ext uri="{9D8B030D-6E8A-4147-A177-3AD203B41FA5}">
                      <a16:colId xmlns:a16="http://schemas.microsoft.com/office/drawing/2014/main" val="88361415"/>
                    </a:ext>
                  </a:extLst>
                </a:gridCol>
                <a:gridCol w="370332">
                  <a:extLst>
                    <a:ext uri="{9D8B030D-6E8A-4147-A177-3AD203B41FA5}">
                      <a16:colId xmlns:a16="http://schemas.microsoft.com/office/drawing/2014/main" val="3095365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0887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 Clos - 2018-02-25 18:00:00</a:t>
                      </a:r>
                      <a:r>
                        <a:rPr kumimoji="0" lang="en-US" sz="1000" b="0" i="0" u="none" strike="noStrike" kern="1200" cap="none" spc="0" normalizeH="0" baseline="0" noProof="0">
                          <a:ln>
                            <a:noFill/>
                          </a:ln>
                          <a:solidFill>
                            <a:prstClr val="black"/>
                          </a:solidFill>
                          <a:effectLst/>
                          <a:uLnTx/>
                          <a:uFillTx/>
                          <a:latin typeface="+mn-lt"/>
                          <a:ea typeface="+mn-ea"/>
                          <a:cs typeface="+mn-cs"/>
                        </a:rPr>
                        <a:t>
With a wide variety of wines and spirits available at #LeClos, we provide the opportunity for you to enjoy a complimentary tasting experience. Come and visit us to discover the wines and spirits available for tasting this month.
#ExploreLeClos #ExploreTheWorld #DubaiAirport #DubaiAirports #MyDubai #MyDXB #Emirates #DubaiInternationalAirport #DXB #WineTasting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6288883"/>
                  </a:ext>
                </a:extLst>
              </a:tr>
            </a:tbl>
          </a:graphicData>
        </a:graphic>
      </p:graphicFrame>
      <p:sp>
        <p:nvSpPr>
          <p:cNvPr id="4" name="Text Placeholder 3">
            <a:extLst>
              <a:ext uri="{FF2B5EF4-FFF2-40B4-BE49-F238E27FC236}">
                <a16:creationId xmlns:a16="http://schemas.microsoft.com/office/drawing/2014/main" id="{2006EEB0-240F-4E5C-AB2B-CF8720FADA51}"/>
              </a:ext>
            </a:extLst>
          </p:cNvPr>
          <p:cNvSpPr>
            <a:spLocks noGrp="1"/>
          </p:cNvSpPr>
          <p:nvPr>
            <p:ph type="body" sz="quarter" idx="14"/>
          </p:nvPr>
        </p:nvSpPr>
        <p:spPr/>
        <p:txBody>
          <a:bodyPr/>
          <a:lstStyle/>
          <a:p>
            <a:r>
              <a:rPr lang="en-US"/>
              <a:t>25/02/2018 - 11/03/2018</a:t>
            </a:r>
          </a:p>
        </p:txBody>
      </p:sp>
    </p:spTree>
    <p:extLst>
      <p:ext uri="{BB962C8B-B14F-4D97-AF65-F5344CB8AC3E}">
        <p14:creationId xmlns:p14="http://schemas.microsoft.com/office/powerpoint/2010/main" val="975551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D15C1-B24C-4922-8FE9-E0764ADAC534}"/>
              </a:ext>
            </a:extLst>
          </p:cNvPr>
          <p:cNvSpPr>
            <a:spLocks noGrp="1"/>
          </p:cNvSpPr>
          <p:nvPr>
            <p:ph type="title"/>
          </p:nvPr>
        </p:nvSpPr>
        <p:spPr/>
        <p:txBody>
          <a:bodyPr/>
          <a:lstStyle/>
          <a:p>
            <a:r>
              <a:rPr lang="en-US"/>
              <a:t>IG Followers Total (Bar Chart)</a:t>
            </a:r>
          </a:p>
        </p:txBody>
      </p:sp>
      <p:graphicFrame>
        <p:nvGraphicFramePr>
          <p:cNvPr id="6" name="Chart Placeholder 5">
            <a:extLst>
              <a:ext uri="{FF2B5EF4-FFF2-40B4-BE49-F238E27FC236}">
                <a16:creationId xmlns:a16="http://schemas.microsoft.com/office/drawing/2014/main" id="{E47C9FB2-474D-42D7-A5DA-D0D2D7C77769}"/>
              </a:ext>
            </a:extLst>
          </p:cNvPr>
          <p:cNvGraphicFramePr>
            <a:graphicFrameLocks noGrp="1"/>
          </p:cNvGraphicFramePr>
          <p:nvPr>
            <p:ph type="chart" sz="quarter" idx="13"/>
            <p:extLst>
              <p:ext uri="{D42A27DB-BD31-4B8C-83A1-F6EECF244321}">
                <p14:modId xmlns:p14="http://schemas.microsoft.com/office/powerpoint/2010/main" val="422164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4AE47F-61AE-4B9C-8A9D-7B7A08599E5E}"/>
              </a:ext>
            </a:extLst>
          </p:cNvPr>
          <p:cNvSpPr>
            <a:spLocks noGrp="1"/>
          </p:cNvSpPr>
          <p:nvPr>
            <p:ph type="body" sz="quarter" idx="14"/>
          </p:nvPr>
        </p:nvSpPr>
        <p:spPr/>
        <p:txBody>
          <a:bodyPr/>
          <a:lstStyle/>
          <a:p>
            <a:r>
              <a:rPr lang="en-US"/>
              <a:t>25/02/2018 - 11/03/2018</a:t>
            </a:r>
          </a:p>
        </p:txBody>
      </p:sp>
      <p:sp>
        <p:nvSpPr>
          <p:cNvPr id="5" name="Footer Placeholder 4">
            <a:extLst>
              <a:ext uri="{FF2B5EF4-FFF2-40B4-BE49-F238E27FC236}">
                <a16:creationId xmlns:a16="http://schemas.microsoft.com/office/drawing/2014/main" id="{3EA1AA2F-2B5C-4A6A-89D8-D1301A8C18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4147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CBC9E-54BA-4D62-A612-25F15C848F85}"/>
              </a:ext>
            </a:extLst>
          </p:cNvPr>
          <p:cNvSpPr>
            <a:spLocks noGrp="1"/>
          </p:cNvSpPr>
          <p:nvPr>
            <p:ph type="title"/>
          </p:nvPr>
        </p:nvSpPr>
        <p:spPr/>
        <p:txBody>
          <a:bodyPr/>
          <a:lstStyle/>
          <a:p>
            <a:r>
              <a:rPr lang="en-US"/>
              <a:t>IG Followers Change (Bar Chart)</a:t>
            </a:r>
          </a:p>
        </p:txBody>
      </p:sp>
      <p:graphicFrame>
        <p:nvGraphicFramePr>
          <p:cNvPr id="6" name="Chart Placeholder 5">
            <a:extLst>
              <a:ext uri="{FF2B5EF4-FFF2-40B4-BE49-F238E27FC236}">
                <a16:creationId xmlns:a16="http://schemas.microsoft.com/office/drawing/2014/main" id="{697FCF48-1D35-4E17-9B4A-060ECA6E6787}"/>
              </a:ext>
            </a:extLst>
          </p:cNvPr>
          <p:cNvGraphicFramePr>
            <a:graphicFrameLocks noGrp="1"/>
          </p:cNvGraphicFramePr>
          <p:nvPr>
            <p:ph type="chart" sz="quarter" idx="13"/>
            <p:extLst>
              <p:ext uri="{D42A27DB-BD31-4B8C-83A1-F6EECF244321}">
                <p14:modId xmlns:p14="http://schemas.microsoft.com/office/powerpoint/2010/main" val="4294044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8236D7-2732-43BA-A74D-E39FE281F516}"/>
              </a:ext>
            </a:extLst>
          </p:cNvPr>
          <p:cNvSpPr>
            <a:spLocks noGrp="1"/>
          </p:cNvSpPr>
          <p:nvPr>
            <p:ph type="body" sz="quarter" idx="14"/>
          </p:nvPr>
        </p:nvSpPr>
        <p:spPr/>
        <p:txBody>
          <a:bodyPr/>
          <a:lstStyle/>
          <a:p>
            <a:r>
              <a:rPr lang="en-US"/>
              <a:t>25/02/2018 - 11/03/2018</a:t>
            </a:r>
          </a:p>
        </p:txBody>
      </p:sp>
      <p:sp>
        <p:nvSpPr>
          <p:cNvPr id="5" name="Footer Placeholder 4">
            <a:extLst>
              <a:ext uri="{FF2B5EF4-FFF2-40B4-BE49-F238E27FC236}">
                <a16:creationId xmlns:a16="http://schemas.microsoft.com/office/drawing/2014/main" id="{66988E04-295C-4D8D-A7E2-BF461521AD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3828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D6FB8-DF98-4B40-A875-75921C8EEBEE}"/>
              </a:ext>
            </a:extLst>
          </p:cNvPr>
          <p:cNvSpPr>
            <a:spLocks noGrp="1"/>
          </p:cNvSpPr>
          <p:nvPr>
            <p:ph type="title"/>
          </p:nvPr>
        </p:nvSpPr>
        <p:spPr/>
        <p:txBody>
          <a:bodyPr/>
          <a:lstStyle/>
          <a:p>
            <a:r>
              <a:rPr lang="en-US"/>
              <a:t>IG Total Interactions (Bar Chart)</a:t>
            </a:r>
          </a:p>
        </p:txBody>
      </p:sp>
      <p:graphicFrame>
        <p:nvGraphicFramePr>
          <p:cNvPr id="6" name="Chart Placeholder 5">
            <a:extLst>
              <a:ext uri="{FF2B5EF4-FFF2-40B4-BE49-F238E27FC236}">
                <a16:creationId xmlns:a16="http://schemas.microsoft.com/office/drawing/2014/main" id="{DD23E49A-69FD-49EC-863C-8BF32E035E5E}"/>
              </a:ext>
            </a:extLst>
          </p:cNvPr>
          <p:cNvGraphicFramePr>
            <a:graphicFrameLocks noGrp="1"/>
          </p:cNvGraphicFramePr>
          <p:nvPr>
            <p:ph type="chart" sz="quarter" idx="13"/>
            <p:extLst>
              <p:ext uri="{D42A27DB-BD31-4B8C-83A1-F6EECF244321}">
                <p14:modId xmlns:p14="http://schemas.microsoft.com/office/powerpoint/2010/main" val="3285194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679342-A061-4B25-AA3C-A358CF23D433}"/>
              </a:ext>
            </a:extLst>
          </p:cNvPr>
          <p:cNvSpPr>
            <a:spLocks noGrp="1"/>
          </p:cNvSpPr>
          <p:nvPr>
            <p:ph type="body" sz="quarter" idx="14"/>
          </p:nvPr>
        </p:nvSpPr>
        <p:spPr/>
        <p:txBody>
          <a:bodyPr/>
          <a:lstStyle/>
          <a:p>
            <a:r>
              <a:rPr lang="en-US"/>
              <a:t>25/02/2018 - 11/03/2018</a:t>
            </a:r>
          </a:p>
        </p:txBody>
      </p:sp>
      <p:sp>
        <p:nvSpPr>
          <p:cNvPr id="5" name="Footer Placeholder 4">
            <a:extLst>
              <a:ext uri="{FF2B5EF4-FFF2-40B4-BE49-F238E27FC236}">
                <a16:creationId xmlns:a16="http://schemas.microsoft.com/office/drawing/2014/main" id="{F9872450-D755-4127-B137-20D93FC4C3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7407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E9C3B-83BF-4C6C-8AD6-E42CBA24C3A5}"/>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7B3C72D0-4D0B-42C0-A79F-7D475F707566}"/>
              </a:ext>
            </a:extLst>
          </p:cNvPr>
          <p:cNvGraphicFramePr>
            <a:graphicFrameLocks noGrp="1"/>
          </p:cNvGraphicFramePr>
          <p:nvPr>
            <p:ph type="tbl" sz="quarter" idx="13"/>
            <p:extLst>
              <p:ext uri="{D42A27DB-BD31-4B8C-83A1-F6EECF244321}">
                <p14:modId xmlns:p14="http://schemas.microsoft.com/office/powerpoint/2010/main" val="3642029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75653733"/>
                    </a:ext>
                  </a:extLst>
                </a:gridCol>
                <a:gridCol w="987552">
                  <a:extLst>
                    <a:ext uri="{9D8B030D-6E8A-4147-A177-3AD203B41FA5}">
                      <a16:colId xmlns:a16="http://schemas.microsoft.com/office/drawing/2014/main" val="142350363"/>
                    </a:ext>
                  </a:extLst>
                </a:gridCol>
                <a:gridCol w="987552">
                  <a:extLst>
                    <a:ext uri="{9D8B030D-6E8A-4147-A177-3AD203B41FA5}">
                      <a16:colId xmlns:a16="http://schemas.microsoft.com/office/drawing/2014/main" val="2899181725"/>
                    </a:ext>
                  </a:extLst>
                </a:gridCol>
                <a:gridCol w="987552">
                  <a:extLst>
                    <a:ext uri="{9D8B030D-6E8A-4147-A177-3AD203B41FA5}">
                      <a16:colId xmlns:a16="http://schemas.microsoft.com/office/drawing/2014/main" val="320155546"/>
                    </a:ext>
                  </a:extLst>
                </a:gridCol>
                <a:gridCol w="987552">
                  <a:extLst>
                    <a:ext uri="{9D8B030D-6E8A-4147-A177-3AD203B41FA5}">
                      <a16:colId xmlns:a16="http://schemas.microsoft.com/office/drawing/2014/main" val="4119512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7582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exploreleclos (Le Clos) - 2018-03-10 13:12:01</a:t>
                      </a:r>
                      <a:r>
                        <a:rPr kumimoji="0" lang="en-US" sz="1000" b="0" i="0" u="none" strike="noStrike" kern="1200" cap="none" spc="0" normalizeH="0" baseline="0" noProof="0">
                          <a:ln>
                            <a:noFill/>
                          </a:ln>
                          <a:solidFill>
                            <a:prstClr val="black"/>
                          </a:solidFill>
                          <a:effectLst/>
                          <a:uLnTx/>
                          <a:uFillTx/>
                          <a:latin typeface="+mn-lt"/>
                          <a:ea typeface="+mn-ea"/>
                          <a:cs typeface="+mn-cs"/>
                        </a:rPr>
                        <a:t>
With every drink there's a story, and one man who tells amazing stories is @levison.wood. See him live at @emirateslitfest today from 2-3pm!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155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exploreleclos (Le Clos) - 2018-03-08 14:40:30</a:t>
                      </a:r>
                      <a:r>
                        <a:rPr kumimoji="0" lang="en-US" sz="1000" b="0" i="0" u="none" strike="noStrike" kern="1200" cap="none" spc="0" normalizeH="0" baseline="0" noProof="0">
                          <a:ln>
                            <a:noFill/>
                          </a:ln>
                          <a:solidFill>
                            <a:prstClr val="black"/>
                          </a:solidFill>
                          <a:effectLst/>
                          <a:uLnTx/>
                          <a:uFillTx/>
                          <a:latin typeface="+mn-lt"/>
                          <a:ea typeface="+mn-ea"/>
                          <a:cs typeface="+mn-cs"/>
                        </a:rPr>
                        <a:t>
A sneak peek at what we got up to with @levison.wood last night! Don't miss the chance to hear his amazing stories and travel writing insights at @emirateslitfest this Saturday 15th March.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6078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exploreleclos (Le Clos) - 2018-03-07 18:11:17</a:t>
                      </a:r>
                      <a:r>
                        <a:rPr kumimoji="0" lang="en-US" sz="1000" b="0" i="0" u="none" strike="noStrike" kern="1200" cap="none" spc="0" normalizeH="0" baseline="0" noProof="0">
                          <a:ln>
                            <a:noFill/>
                          </a:ln>
                          <a:solidFill>
                            <a:prstClr val="black"/>
                          </a:solidFill>
                          <a:effectLst/>
                          <a:uLnTx/>
                          <a:uFillTx/>
                          <a:latin typeface="+mn-lt"/>
                          <a:ea typeface="+mn-ea"/>
                          <a:cs typeface="+mn-cs"/>
                        </a:rPr>
                        <a:t>
Stay tuned as tonight we are joined by @levison.wood who will #ExploreLeClos and share his tales of adventure across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354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exploreleclos (Le Clos) - 2018-03-06 10:55:01</a:t>
                      </a:r>
                      <a:r>
                        <a:rPr kumimoji="0" lang="en-US" sz="1000" b="0" i="0" u="none" strike="noStrike" kern="1200" cap="none" spc="0" normalizeH="0" baseline="0" noProof="0">
                          <a:ln>
                            <a:noFill/>
                          </a:ln>
                          <a:solidFill>
                            <a:prstClr val="black"/>
                          </a:solidFill>
                          <a:effectLst/>
                          <a:uLnTx/>
                          <a:uFillTx/>
                          <a:latin typeface="+mn-lt"/>
                          <a:ea typeface="+mn-ea"/>
                          <a:cs typeface="+mn-cs"/>
                        </a:rPr>
                        <a:t>
COMPETITION - Win a night of conversation with @levison.wood ! Comment below and tag your adventure buddy and get 2 tickets to his talk on Saturday March 10th at Emirates Litfest and much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8084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exploreleclos (Le Clos) - 2018-03-05 18:40:58</a:t>
                      </a:r>
                      <a:r>
                        <a:rPr kumimoji="0" lang="en-US" sz="1000" b="0" i="0" u="none" strike="noStrike" kern="1200" cap="none" spc="0" normalizeH="0" baseline="0" noProof="0">
                          <a:ln>
                            <a:noFill/>
                          </a:ln>
                          <a:solidFill>
                            <a:prstClr val="black"/>
                          </a:solidFill>
                          <a:effectLst/>
                          <a:uLnTx/>
                          <a:uFillTx/>
                          <a:latin typeface="+mn-lt"/>
                          <a:ea typeface="+mn-ea"/>
                          <a:cs typeface="+mn-cs"/>
                        </a:rPr>
                        <a:t>
Le Clos lets you explore the world, this time with @levison.wood Stay tuned for the journey...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3426943"/>
                  </a:ext>
                </a:extLst>
              </a:tr>
            </a:tbl>
          </a:graphicData>
        </a:graphic>
      </p:graphicFrame>
      <p:sp>
        <p:nvSpPr>
          <p:cNvPr id="4" name="Text Placeholder 3">
            <a:extLst>
              <a:ext uri="{FF2B5EF4-FFF2-40B4-BE49-F238E27FC236}">
                <a16:creationId xmlns:a16="http://schemas.microsoft.com/office/drawing/2014/main" id="{B362A30A-B3BC-4A65-895C-9624D9691AAA}"/>
              </a:ext>
            </a:extLst>
          </p:cNvPr>
          <p:cNvSpPr>
            <a:spLocks noGrp="1"/>
          </p:cNvSpPr>
          <p:nvPr>
            <p:ph type="body" sz="quarter" idx="14"/>
          </p:nvPr>
        </p:nvSpPr>
        <p:spPr/>
        <p:txBody>
          <a:bodyPr/>
          <a:lstStyle/>
          <a:p>
            <a:r>
              <a:rPr lang="en-US"/>
              <a:t>25/02/2018 - 11/03/2018</a:t>
            </a:r>
          </a:p>
        </p:txBody>
      </p:sp>
    </p:spTree>
    <p:extLst>
      <p:ext uri="{BB962C8B-B14F-4D97-AF65-F5344CB8AC3E}">
        <p14:creationId xmlns:p14="http://schemas.microsoft.com/office/powerpoint/2010/main" val="1902696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39B83-BD87-4731-AFC0-F313EC0ADA03}"/>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454D225B-3F10-40D8-BBEC-ED021ACAA18E}"/>
              </a:ext>
            </a:extLst>
          </p:cNvPr>
          <p:cNvGraphicFramePr>
            <a:graphicFrameLocks noGrp="1"/>
          </p:cNvGraphicFramePr>
          <p:nvPr>
            <p:ph type="tbl" sz="quarter" idx="13"/>
            <p:extLst>
              <p:ext uri="{D42A27DB-BD31-4B8C-83A1-F6EECF244321}">
                <p14:modId xmlns:p14="http://schemas.microsoft.com/office/powerpoint/2010/main" val="827336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59484269"/>
                    </a:ext>
                  </a:extLst>
                </a:gridCol>
                <a:gridCol w="987552">
                  <a:extLst>
                    <a:ext uri="{9D8B030D-6E8A-4147-A177-3AD203B41FA5}">
                      <a16:colId xmlns:a16="http://schemas.microsoft.com/office/drawing/2014/main" val="1413199593"/>
                    </a:ext>
                  </a:extLst>
                </a:gridCol>
                <a:gridCol w="987552">
                  <a:extLst>
                    <a:ext uri="{9D8B030D-6E8A-4147-A177-3AD203B41FA5}">
                      <a16:colId xmlns:a16="http://schemas.microsoft.com/office/drawing/2014/main" val="864883873"/>
                    </a:ext>
                  </a:extLst>
                </a:gridCol>
                <a:gridCol w="987552">
                  <a:extLst>
                    <a:ext uri="{9D8B030D-6E8A-4147-A177-3AD203B41FA5}">
                      <a16:colId xmlns:a16="http://schemas.microsoft.com/office/drawing/2014/main" val="924250888"/>
                    </a:ext>
                  </a:extLst>
                </a:gridCol>
                <a:gridCol w="987552">
                  <a:extLst>
                    <a:ext uri="{9D8B030D-6E8A-4147-A177-3AD203B41FA5}">
                      <a16:colId xmlns:a16="http://schemas.microsoft.com/office/drawing/2014/main" val="2913534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906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exploreleclos (Le Clos) - 2018-03-03 14:00:08</a:t>
                      </a:r>
                      <a:r>
                        <a:rPr kumimoji="0" lang="en-US" sz="1000" b="0" i="0" u="none" strike="noStrike" kern="1200" cap="none" spc="0" normalizeH="0" baseline="0" noProof="0">
                          <a:ln>
                            <a:noFill/>
                          </a:ln>
                          <a:solidFill>
                            <a:prstClr val="black"/>
                          </a:solidFill>
                          <a:effectLst/>
                          <a:uLnTx/>
                          <a:uFillTx/>
                          <a:latin typeface="+mn-lt"/>
                          <a:ea typeface="+mn-ea"/>
                          <a:cs typeface="+mn-cs"/>
                        </a:rPr>
                        <a:t>
Le Clos prides itself with its highly trained team, who are always willing to answer any question or provide expert advice on our extensive product range. Combined, our team speak over 20 languages, catering to Le Clos customers from across the world.
#ExploreLeClos #ExploreTheWorld #DubaiAiport #DubaiAirports #MyDubai #MyDXB #Emirates #DubaiInternationalAirport #DXB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0623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exploreleclos (Le Clos) - 2018-03-01 18:30:05</a:t>
                      </a:r>
                      <a:r>
                        <a:rPr kumimoji="0" lang="en-US" sz="1000" b="0" i="0" u="none" strike="noStrike" kern="1200" cap="none" spc="0" normalizeH="0" baseline="0" noProof="0">
                          <a:ln>
                            <a:noFill/>
                          </a:ln>
                          <a:solidFill>
                            <a:prstClr val="black"/>
                          </a:solidFill>
                          <a:effectLst/>
                          <a:uLnTx/>
                          <a:uFillTx/>
                          <a:latin typeface="+mn-lt"/>
                          <a:ea typeface="+mn-ea"/>
                          <a:cs typeface="+mn-cs"/>
                        </a:rPr>
                        <a:t>
Step 5 Dry Gin is a Premium Crafted, South African gin, that marries classic botanicals with a touch of Wild African Rooibos. One of the best pairings for this unique small batch spirit is grapefruit and a sprig of rosemary.
Order your bottle from leclos.net
#ExploreLeClos #ExploreTheWorld #DubaiAirport #DubaiAirports #MyDubai #MyDXB #Emirates #DubaiInternationalAirport #DXB #Gin #Step5DryGin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4622411"/>
                  </a:ext>
                </a:extLst>
              </a:tr>
            </a:tbl>
          </a:graphicData>
        </a:graphic>
      </p:graphicFrame>
      <p:sp>
        <p:nvSpPr>
          <p:cNvPr id="4" name="Text Placeholder 3">
            <a:extLst>
              <a:ext uri="{FF2B5EF4-FFF2-40B4-BE49-F238E27FC236}">
                <a16:creationId xmlns:a16="http://schemas.microsoft.com/office/drawing/2014/main" id="{B44128D1-A89C-4ED7-AC62-52D831629E51}"/>
              </a:ext>
            </a:extLst>
          </p:cNvPr>
          <p:cNvSpPr>
            <a:spLocks noGrp="1"/>
          </p:cNvSpPr>
          <p:nvPr>
            <p:ph type="body" sz="quarter" idx="14"/>
          </p:nvPr>
        </p:nvSpPr>
        <p:spPr/>
        <p:txBody>
          <a:bodyPr/>
          <a:lstStyle/>
          <a:p>
            <a:r>
              <a:rPr lang="en-US"/>
              <a:t>25/02/2018 - 11/03/2018</a:t>
            </a:r>
          </a:p>
        </p:txBody>
      </p:sp>
    </p:spTree>
    <p:extLst>
      <p:ext uri="{BB962C8B-B14F-4D97-AF65-F5344CB8AC3E}">
        <p14:creationId xmlns:p14="http://schemas.microsoft.com/office/powerpoint/2010/main" val="2890949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07B78-15E4-4EE2-9239-C8B1C4E25BDB}"/>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34A03A0A-C4A7-416F-BB43-146ED5832AB3}"/>
              </a:ext>
            </a:extLst>
          </p:cNvPr>
          <p:cNvGraphicFramePr>
            <a:graphicFrameLocks noGrp="1"/>
          </p:cNvGraphicFramePr>
          <p:nvPr>
            <p:ph type="tbl" sz="quarter" idx="13"/>
            <p:extLst>
              <p:ext uri="{D42A27DB-BD31-4B8C-83A1-F6EECF244321}">
                <p14:modId xmlns:p14="http://schemas.microsoft.com/office/powerpoint/2010/main" val="308789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72644084"/>
                    </a:ext>
                  </a:extLst>
                </a:gridCol>
                <a:gridCol w="987552">
                  <a:extLst>
                    <a:ext uri="{9D8B030D-6E8A-4147-A177-3AD203B41FA5}">
                      <a16:colId xmlns:a16="http://schemas.microsoft.com/office/drawing/2014/main" val="1891688607"/>
                    </a:ext>
                  </a:extLst>
                </a:gridCol>
                <a:gridCol w="987552">
                  <a:extLst>
                    <a:ext uri="{9D8B030D-6E8A-4147-A177-3AD203B41FA5}">
                      <a16:colId xmlns:a16="http://schemas.microsoft.com/office/drawing/2014/main" val="1391662044"/>
                    </a:ext>
                  </a:extLst>
                </a:gridCol>
                <a:gridCol w="987552">
                  <a:extLst>
                    <a:ext uri="{9D8B030D-6E8A-4147-A177-3AD203B41FA5}">
                      <a16:colId xmlns:a16="http://schemas.microsoft.com/office/drawing/2014/main" val="3830329309"/>
                    </a:ext>
                  </a:extLst>
                </a:gridCol>
                <a:gridCol w="987552">
                  <a:extLst>
                    <a:ext uri="{9D8B030D-6E8A-4147-A177-3AD203B41FA5}">
                      <a16:colId xmlns:a16="http://schemas.microsoft.com/office/drawing/2014/main" val="342754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8992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exploreleclos (Le Clos) - 2018-02-26 19:00:07</a:t>
                      </a:r>
                      <a:r>
                        <a:rPr kumimoji="0" lang="en-US" sz="1000" b="0" i="0" u="none" strike="noStrike" kern="1200" cap="none" spc="0" normalizeH="0" baseline="0" noProof="0">
                          <a:ln>
                            <a:noFill/>
                          </a:ln>
                          <a:solidFill>
                            <a:prstClr val="black"/>
                          </a:solidFill>
                          <a:effectLst/>
                          <a:uLnTx/>
                          <a:uFillTx/>
                          <a:latin typeface="+mn-lt"/>
                          <a:ea typeface="+mn-ea"/>
                          <a:cs typeface="+mn-cs"/>
                        </a:rPr>
                        <a:t>
The savoury caramelisation resulting from pan-searing a fillet of black cod combines beautifully with the umami complexity of the richly mineral Sadie Family Skurfberf Chenin Blanc 2015. Produced from low yielding bush vines planted in the 1950s, this is a real treat. Wine maker Eben Sadie is regularly heralded as the greatest South African Winemaker bar none.
Available at #LeClos for $42, shop now at leclos.net
Credit: @zoe.bowker
#ExploreLeClos #ExploreTheWorld #DubaiAirport #DubaiAirports #MyDubai #MyDXB #Emirates #DubaiInternationalAirport #DXB #Foodies #Foodlovers #WinePairing #FoodPairing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417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exploreleclos (Le Clos) - 2018-02-25 18:00:07</a:t>
                      </a:r>
                      <a:r>
                        <a:rPr kumimoji="0" lang="en-US" sz="1000" b="0" i="0" u="none" strike="noStrike" kern="1200" cap="none" spc="0" normalizeH="0" baseline="0" noProof="0">
                          <a:ln>
                            <a:noFill/>
                          </a:ln>
                          <a:solidFill>
                            <a:prstClr val="black"/>
                          </a:solidFill>
                          <a:effectLst/>
                          <a:uLnTx/>
                          <a:uFillTx/>
                          <a:latin typeface="+mn-lt"/>
                          <a:ea typeface="+mn-ea"/>
                          <a:cs typeface="+mn-cs"/>
                        </a:rPr>
                        <a:t>
With a wide variety of wines and spirits available at #LeClos, we provide the opportunity for you to enjoy a complimentary tasting experience. Come and visit us to discover the wines and spirits available for tasting this month.
#ExploreLeClos #ExploreTheWorld #DubaiAirport #DubaiAirports #MyDubai #MyDXB #Emirates #DubaiInternationalAirport #DXB #WineTasting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8382283"/>
                  </a:ext>
                </a:extLst>
              </a:tr>
            </a:tbl>
          </a:graphicData>
        </a:graphic>
      </p:graphicFrame>
      <p:sp>
        <p:nvSpPr>
          <p:cNvPr id="4" name="Text Placeholder 3">
            <a:extLst>
              <a:ext uri="{FF2B5EF4-FFF2-40B4-BE49-F238E27FC236}">
                <a16:creationId xmlns:a16="http://schemas.microsoft.com/office/drawing/2014/main" id="{1F818FB6-DD9D-4BC6-8A3D-190E6BBFD487}"/>
              </a:ext>
            </a:extLst>
          </p:cNvPr>
          <p:cNvSpPr>
            <a:spLocks noGrp="1"/>
          </p:cNvSpPr>
          <p:nvPr>
            <p:ph type="body" sz="quarter" idx="14"/>
          </p:nvPr>
        </p:nvSpPr>
        <p:spPr/>
        <p:txBody>
          <a:bodyPr/>
          <a:lstStyle/>
          <a:p>
            <a:r>
              <a:rPr lang="en-US"/>
              <a:t>25/02/2018 - 11/03/2018</a:t>
            </a:r>
          </a:p>
        </p:txBody>
      </p:sp>
    </p:spTree>
    <p:extLst>
      <p:ext uri="{BB962C8B-B14F-4D97-AF65-F5344CB8AC3E}">
        <p14:creationId xmlns:p14="http://schemas.microsoft.com/office/powerpoint/2010/main" val="1418131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FC50C-3A60-4BAD-8511-E5486034E880}"/>
              </a:ext>
            </a:extLst>
          </p:cNvPr>
          <p:cNvSpPr>
            <a:spLocks noGrp="1"/>
          </p:cNvSpPr>
          <p:nvPr>
            <p:ph type="title"/>
          </p:nvPr>
        </p:nvSpPr>
        <p:spPr/>
        <p:txBody>
          <a:bodyPr/>
          <a:lstStyle/>
          <a:p>
            <a:r>
              <a:rPr lang="en-US"/>
              <a:t>TW Followers Total (Bar Chart)</a:t>
            </a:r>
          </a:p>
        </p:txBody>
      </p:sp>
      <p:graphicFrame>
        <p:nvGraphicFramePr>
          <p:cNvPr id="6" name="Chart Placeholder 5">
            <a:extLst>
              <a:ext uri="{FF2B5EF4-FFF2-40B4-BE49-F238E27FC236}">
                <a16:creationId xmlns:a16="http://schemas.microsoft.com/office/drawing/2014/main" id="{FB73EB9D-B159-4E3C-A210-9337961FC759}"/>
              </a:ext>
            </a:extLst>
          </p:cNvPr>
          <p:cNvGraphicFramePr>
            <a:graphicFrameLocks noGrp="1"/>
          </p:cNvGraphicFramePr>
          <p:nvPr>
            <p:ph type="chart" sz="quarter" idx="13"/>
            <p:extLst>
              <p:ext uri="{D42A27DB-BD31-4B8C-83A1-F6EECF244321}">
                <p14:modId xmlns:p14="http://schemas.microsoft.com/office/powerpoint/2010/main" val="2081698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E34B6A-2B4A-4C98-81C8-F93BC5382217}"/>
              </a:ext>
            </a:extLst>
          </p:cNvPr>
          <p:cNvSpPr>
            <a:spLocks noGrp="1"/>
          </p:cNvSpPr>
          <p:nvPr>
            <p:ph type="body" sz="quarter" idx="14"/>
          </p:nvPr>
        </p:nvSpPr>
        <p:spPr/>
        <p:txBody>
          <a:bodyPr/>
          <a:lstStyle/>
          <a:p>
            <a:r>
              <a:rPr lang="en-US"/>
              <a:t>25/02/2018 - 11/03/2018</a:t>
            </a:r>
          </a:p>
        </p:txBody>
      </p:sp>
      <p:sp>
        <p:nvSpPr>
          <p:cNvPr id="5" name="Footer Placeholder 4">
            <a:extLst>
              <a:ext uri="{FF2B5EF4-FFF2-40B4-BE49-F238E27FC236}">
                <a16:creationId xmlns:a16="http://schemas.microsoft.com/office/drawing/2014/main" id="{BB310614-4703-4B05-A6AE-1E28CF8485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9236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FDC7C-1C0E-4C47-864A-755EB79D4BFA}"/>
              </a:ext>
            </a:extLst>
          </p:cNvPr>
          <p:cNvSpPr>
            <a:spLocks noGrp="1"/>
          </p:cNvSpPr>
          <p:nvPr>
            <p:ph type="title"/>
          </p:nvPr>
        </p:nvSpPr>
        <p:spPr/>
        <p:txBody>
          <a:bodyPr/>
          <a:lstStyle/>
          <a:p>
            <a:r>
              <a:rPr lang="en-US"/>
              <a:t>TW Followers Change (Bar Chart)</a:t>
            </a:r>
          </a:p>
        </p:txBody>
      </p:sp>
      <p:graphicFrame>
        <p:nvGraphicFramePr>
          <p:cNvPr id="6" name="Chart Placeholder 5">
            <a:extLst>
              <a:ext uri="{FF2B5EF4-FFF2-40B4-BE49-F238E27FC236}">
                <a16:creationId xmlns:a16="http://schemas.microsoft.com/office/drawing/2014/main" id="{E04E12E2-6D50-4E55-BDDD-15FE1929FF91}"/>
              </a:ext>
            </a:extLst>
          </p:cNvPr>
          <p:cNvGraphicFramePr>
            <a:graphicFrameLocks noGrp="1"/>
          </p:cNvGraphicFramePr>
          <p:nvPr>
            <p:ph type="chart" sz="quarter" idx="13"/>
            <p:extLst>
              <p:ext uri="{D42A27DB-BD31-4B8C-83A1-F6EECF244321}">
                <p14:modId xmlns:p14="http://schemas.microsoft.com/office/powerpoint/2010/main" val="1808920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242178-4EFC-4659-B893-59F52E57D1A1}"/>
              </a:ext>
            </a:extLst>
          </p:cNvPr>
          <p:cNvSpPr>
            <a:spLocks noGrp="1"/>
          </p:cNvSpPr>
          <p:nvPr>
            <p:ph type="body" sz="quarter" idx="14"/>
          </p:nvPr>
        </p:nvSpPr>
        <p:spPr/>
        <p:txBody>
          <a:bodyPr/>
          <a:lstStyle/>
          <a:p>
            <a:r>
              <a:rPr lang="en-US"/>
              <a:t>25/02/2018 - 11/03/2018</a:t>
            </a:r>
          </a:p>
        </p:txBody>
      </p:sp>
      <p:sp>
        <p:nvSpPr>
          <p:cNvPr id="5" name="Footer Placeholder 4">
            <a:extLst>
              <a:ext uri="{FF2B5EF4-FFF2-40B4-BE49-F238E27FC236}">
                <a16:creationId xmlns:a16="http://schemas.microsoft.com/office/drawing/2014/main" id="{F7E1F3E2-D79C-4FBF-8D26-A3A5F1EBF9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1684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83839-D909-43E4-85D9-31B2B330B8C5}"/>
              </a:ext>
            </a:extLst>
          </p:cNvPr>
          <p:cNvSpPr>
            <a:spLocks noGrp="1"/>
          </p:cNvSpPr>
          <p:nvPr>
            <p:ph type="title"/>
          </p:nvPr>
        </p:nvSpPr>
        <p:spPr/>
        <p:txBody>
          <a:bodyPr/>
          <a:lstStyle/>
          <a:p>
            <a:r>
              <a:rPr lang="en-US"/>
              <a:t>TW Total Interactions (Bar Chart)</a:t>
            </a:r>
          </a:p>
        </p:txBody>
      </p:sp>
      <p:graphicFrame>
        <p:nvGraphicFramePr>
          <p:cNvPr id="6" name="Chart Placeholder 5">
            <a:extLst>
              <a:ext uri="{FF2B5EF4-FFF2-40B4-BE49-F238E27FC236}">
                <a16:creationId xmlns:a16="http://schemas.microsoft.com/office/drawing/2014/main" id="{2E2C3520-6311-43A3-B75D-72E131DE2F8B}"/>
              </a:ext>
            </a:extLst>
          </p:cNvPr>
          <p:cNvGraphicFramePr>
            <a:graphicFrameLocks noGrp="1"/>
          </p:cNvGraphicFramePr>
          <p:nvPr>
            <p:ph type="chart" sz="quarter" idx="13"/>
            <p:extLst>
              <p:ext uri="{D42A27DB-BD31-4B8C-83A1-F6EECF244321}">
                <p14:modId xmlns:p14="http://schemas.microsoft.com/office/powerpoint/2010/main" val="1995347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3EE302-82D0-4F18-B7D5-EF6645A57082}"/>
              </a:ext>
            </a:extLst>
          </p:cNvPr>
          <p:cNvSpPr>
            <a:spLocks noGrp="1"/>
          </p:cNvSpPr>
          <p:nvPr>
            <p:ph type="body" sz="quarter" idx="14"/>
          </p:nvPr>
        </p:nvSpPr>
        <p:spPr/>
        <p:txBody>
          <a:bodyPr/>
          <a:lstStyle/>
          <a:p>
            <a:r>
              <a:rPr lang="en-US"/>
              <a:t>25/02/2018 - 11/03/2018</a:t>
            </a:r>
          </a:p>
        </p:txBody>
      </p:sp>
      <p:sp>
        <p:nvSpPr>
          <p:cNvPr id="5" name="Footer Placeholder 4">
            <a:extLst>
              <a:ext uri="{FF2B5EF4-FFF2-40B4-BE49-F238E27FC236}">
                <a16:creationId xmlns:a16="http://schemas.microsoft.com/office/drawing/2014/main" id="{67143A65-7FCA-4C12-975C-3BBE60C6B3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70045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643</Words>
  <Application>Microsoft Office PowerPoint</Application>
  <PresentationFormat>On-screen Show (4:3)</PresentationFormat>
  <Paragraphs>324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Le Clos</vt:lpstr>
      <vt:lpstr>FB Insights Fans Total (Bar Chart)</vt:lpstr>
      <vt:lpstr>FB Fans Change (Bar Chart)</vt:lpstr>
      <vt:lpstr>FB Reach (Bar Chart)</vt:lpstr>
      <vt:lpstr>FB Total Interactions (Bar Chart)</vt:lpstr>
      <vt:lpstr>Facebook Own Posts Table - 1 of 5</vt:lpstr>
      <vt:lpstr>Facebook Own Posts Table - 2 of 5</vt:lpstr>
      <vt:lpstr>Facebook Own Posts Table - 3 of 5</vt:lpstr>
      <vt:lpstr>Facebook Own Posts Table - 4 of 5</vt:lpstr>
      <vt:lpstr>Facebook Own Posts Table - 5 of 5</vt:lpstr>
      <vt:lpstr>IG Followers Total (Bar Chart)</vt:lpstr>
      <vt:lpstr>IG Followers Change (Bar Chart)</vt:lpstr>
      <vt:lpstr>IG Total Interactions (Bar Chart)</vt:lpstr>
      <vt:lpstr>Instagram Posts Table - 1 of 3</vt:lpstr>
      <vt:lpstr>Instagram Posts Table - 2 of 3</vt:lpstr>
      <vt:lpstr>Instagram Posts Table - 3 of 3</vt:lpstr>
      <vt:lpstr>TW Followers Total (Bar Chart)</vt:lpstr>
      <vt:lpstr>TW Followers Change (Bar Chart)</vt:lpstr>
      <vt:lpstr>TW Total Interactions (Bar Chart)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Clos</dc:title>
  <dc:creator>Administrator</dc:creator>
  <cp:lastModifiedBy>Administrator</cp:lastModifiedBy>
  <cp:revision>1</cp:revision>
  <dcterms:created xsi:type="dcterms:W3CDTF">2018-03-19T05:43:24Z</dcterms:created>
  <dcterms:modified xsi:type="dcterms:W3CDTF">2018-03-19T05:44:05Z</dcterms:modified>
</cp:coreProperties>
</file>