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4136</c:v>
                </c:pt>
                <c:pt idx="1">
                  <c:v>4119</c:v>
                </c:pt>
              </c:numCache>
            </c:numRef>
          </c:val>
          <c:extLst>
            <c:ext xmlns:c16="http://schemas.microsoft.com/office/drawing/2014/chart" uri="{C3380CC4-5D6E-409C-BE32-E72D297353CC}">
              <c16:uniqueId val="{00000000-758A-4F42-B02D-ACAF0E7FD28E}"/>
            </c:ext>
          </c:extLst>
        </c:ser>
        <c:dLbls>
          <c:showLegendKey val="0"/>
          <c:showVal val="0"/>
          <c:showCatName val="0"/>
          <c:showSerName val="0"/>
          <c:showPercent val="0"/>
          <c:showBubbleSize val="0"/>
        </c:dLbls>
        <c:gapWidth val="182"/>
        <c:axId val="290239648"/>
        <c:axId val="290240304"/>
      </c:barChart>
      <c:dateAx>
        <c:axId val="29023964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40304"/>
        <c:crosses val="autoZero"/>
        <c:auto val="1"/>
        <c:lblOffset val="100"/>
        <c:baseTimeUnit val="days"/>
      </c:dateAx>
      <c:valAx>
        <c:axId val="2902403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3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461</c:v>
                </c:pt>
                <c:pt idx="1">
                  <c:v>407</c:v>
                </c:pt>
                <c:pt idx="2">
                  <c:v>1103</c:v>
                </c:pt>
              </c:numCache>
            </c:numRef>
          </c:val>
          <c:extLst>
            <c:ext xmlns:c16="http://schemas.microsoft.com/office/drawing/2014/chart" uri="{C3380CC4-5D6E-409C-BE32-E72D297353CC}">
              <c16:uniqueId val="{00000000-15F4-409D-AF19-CF4036C4BD84}"/>
            </c:ext>
          </c:extLst>
        </c:ser>
        <c:dLbls>
          <c:showLegendKey val="0"/>
          <c:showVal val="0"/>
          <c:showCatName val="0"/>
          <c:showSerName val="0"/>
          <c:showPercent val="0"/>
          <c:showBubbleSize val="0"/>
        </c:dLbls>
        <c:gapWidth val="182"/>
        <c:axId val="327957880"/>
        <c:axId val="327960504"/>
      </c:barChart>
      <c:dateAx>
        <c:axId val="3279578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60504"/>
        <c:crosses val="autoZero"/>
        <c:auto val="1"/>
        <c:lblOffset val="100"/>
        <c:baseTimeUnit val="days"/>
      </c:dateAx>
      <c:valAx>
        <c:axId val="3279605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5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94</c:v>
                </c:pt>
                <c:pt idx="1">
                  <c:v>98</c:v>
                </c:pt>
                <c:pt idx="2">
                  <c:v>374</c:v>
                </c:pt>
              </c:numCache>
            </c:numRef>
          </c:val>
          <c:extLst>
            <c:ext xmlns:c16="http://schemas.microsoft.com/office/drawing/2014/chart" uri="{C3380CC4-5D6E-409C-BE32-E72D297353CC}">
              <c16:uniqueId val="{00000000-9D6E-4C46-B3AF-636E6072DF84}"/>
            </c:ext>
          </c:extLst>
        </c:ser>
        <c:dLbls>
          <c:showLegendKey val="0"/>
          <c:showVal val="0"/>
          <c:showCatName val="0"/>
          <c:showSerName val="0"/>
          <c:showPercent val="0"/>
          <c:showBubbleSize val="0"/>
        </c:dLbls>
        <c:gapWidth val="182"/>
        <c:axId val="154490240"/>
        <c:axId val="154486960"/>
      </c:barChart>
      <c:dateAx>
        <c:axId val="1544902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486960"/>
        <c:crosses val="autoZero"/>
        <c:auto val="1"/>
        <c:lblOffset val="100"/>
        <c:baseTimeUnit val="days"/>
      </c:dateAx>
      <c:valAx>
        <c:axId val="154486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49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468</c:v>
                </c:pt>
                <c:pt idx="1">
                  <c:v>608</c:v>
                </c:pt>
                <c:pt idx="2">
                  <c:v>1046</c:v>
                </c:pt>
              </c:numCache>
            </c:numRef>
          </c:val>
          <c:extLst>
            <c:ext xmlns:c16="http://schemas.microsoft.com/office/drawing/2014/chart" uri="{C3380CC4-5D6E-409C-BE32-E72D297353CC}">
              <c16:uniqueId val="{00000000-E467-4CE6-A2E7-9970C1417A54}"/>
            </c:ext>
          </c:extLst>
        </c:ser>
        <c:dLbls>
          <c:showLegendKey val="0"/>
          <c:showVal val="0"/>
          <c:showCatName val="0"/>
          <c:showSerName val="0"/>
          <c:showPercent val="0"/>
          <c:showBubbleSize val="0"/>
        </c:dLbls>
        <c:gapWidth val="182"/>
        <c:axId val="441910808"/>
        <c:axId val="441911464"/>
      </c:barChart>
      <c:dateAx>
        <c:axId val="4419108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911464"/>
        <c:crosses val="autoZero"/>
        <c:auto val="1"/>
        <c:lblOffset val="100"/>
        <c:baseTimeUnit val="days"/>
      </c:dateAx>
      <c:valAx>
        <c:axId val="4419114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91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152</c:v>
                </c:pt>
                <c:pt idx="1">
                  <c:v>140</c:v>
                </c:pt>
                <c:pt idx="2">
                  <c:v>438</c:v>
                </c:pt>
              </c:numCache>
            </c:numRef>
          </c:val>
          <c:extLst>
            <c:ext xmlns:c16="http://schemas.microsoft.com/office/drawing/2014/chart" uri="{C3380CC4-5D6E-409C-BE32-E72D297353CC}">
              <c16:uniqueId val="{00000000-8632-479A-9D2E-F123D0E2B170}"/>
            </c:ext>
          </c:extLst>
        </c:ser>
        <c:dLbls>
          <c:showLegendKey val="0"/>
          <c:showVal val="0"/>
          <c:showCatName val="0"/>
          <c:showSerName val="0"/>
          <c:showPercent val="0"/>
          <c:showBubbleSize val="0"/>
        </c:dLbls>
        <c:gapWidth val="182"/>
        <c:axId val="441905888"/>
        <c:axId val="441911792"/>
      </c:barChart>
      <c:dateAx>
        <c:axId val="4419058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911792"/>
        <c:crosses val="autoZero"/>
        <c:auto val="1"/>
        <c:lblOffset val="100"/>
        <c:baseTimeUnit val="days"/>
      </c:dateAx>
      <c:valAx>
        <c:axId val="4419117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90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strRef>
              <c:f>Sheet1!$A$2:$A$3</c:f>
              <c:strCache>
                <c:ptCount val="2"/>
                <c:pt idx="0">
                  <c:v>30/11/2017</c:v>
                </c:pt>
                <c:pt idx="1">
                  <c:v>31/12/2017</c:v>
                </c:pt>
              </c:strCache>
            </c:strRef>
          </c:cat>
          <c:val>
            <c:numRef>
              <c:f>Sheet1!$B$2:$B$3</c:f>
              <c:numCache>
                <c:formatCode>General</c:formatCode>
                <c:ptCount val="2"/>
                <c:pt idx="0">
                  <c:v>661</c:v>
                </c:pt>
                <c:pt idx="1">
                  <c:v>1422</c:v>
                </c:pt>
              </c:numCache>
            </c:numRef>
          </c:val>
          <c:extLst>
            <c:ext xmlns:c16="http://schemas.microsoft.com/office/drawing/2014/chart" uri="{C3380CC4-5D6E-409C-BE32-E72D297353CC}">
              <c16:uniqueId val="{00000000-28B8-48F8-906A-CE652C381874}"/>
            </c:ext>
          </c:extLst>
        </c:ser>
        <c:dLbls>
          <c:showLegendKey val="0"/>
          <c:showVal val="0"/>
          <c:showCatName val="0"/>
          <c:showSerName val="0"/>
          <c:showPercent val="0"/>
          <c:showBubbleSize val="0"/>
        </c:dLbls>
        <c:gapWidth val="182"/>
        <c:axId val="441856360"/>
        <c:axId val="441854392"/>
      </c:barChart>
      <c:catAx>
        <c:axId val="441856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854392"/>
        <c:crosses val="autoZero"/>
        <c:auto val="1"/>
        <c:lblAlgn val="ctr"/>
        <c:lblOffset val="100"/>
        <c:noMultiLvlLbl val="0"/>
      </c:catAx>
      <c:valAx>
        <c:axId val="4418543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85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670B-4B02-B97A-F15BA5EB9266}"/>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670B-4B02-B97A-F15BA5EB9266}"/>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42747</c:v>
                </c:pt>
                <c:pt idx="1">
                  <c:v>43101</c:v>
                </c:pt>
                <c:pt idx="2">
                  <c:v>43102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670B-4B02-B97A-F15BA5EB9266}"/>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42747</c:v>
                </c:pt>
                <c:pt idx="1">
                  <c:v>43101</c:v>
                </c:pt>
                <c:pt idx="2">
                  <c:v>43102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70B-4B02-B97A-F15BA5EB9266}"/>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42747</c:v>
                </c:pt>
                <c:pt idx="1">
                  <c:v>43101</c:v>
                </c:pt>
                <c:pt idx="2">
                  <c:v>43102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670B-4B02-B97A-F15BA5EB9266}"/>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42747</c:v>
                </c:pt>
                <c:pt idx="1">
                  <c:v>43101</c:v>
                </c:pt>
                <c:pt idx="2">
                  <c:v>43102</c:v>
                </c:pt>
              </c:numCache>
            </c:numRef>
          </c:cat>
          <c:val>
            <c:numRef>
              <c:f>Sheet1!$G$2:$G$4</c:f>
              <c:numCache>
                <c:formatCode>General</c:formatCode>
                <c:ptCount val="3"/>
                <c:pt idx="0">
                  <c:v>1555</c:v>
                </c:pt>
                <c:pt idx="1">
                  <c:v>2436</c:v>
                </c:pt>
                <c:pt idx="2">
                  <c:v>3012</c:v>
                </c:pt>
              </c:numCache>
            </c:numRef>
          </c:val>
          <c:extLst>
            <c:ext xmlns:c16="http://schemas.microsoft.com/office/drawing/2014/chart" uri="{C3380CC4-5D6E-409C-BE32-E72D297353CC}">
              <c16:uniqueId val="{00000005-670B-4B02-B97A-F15BA5EB9266}"/>
            </c:ext>
          </c:extLst>
        </c:ser>
        <c:dLbls>
          <c:showLegendKey val="0"/>
          <c:showVal val="0"/>
          <c:showCatName val="0"/>
          <c:showSerName val="0"/>
          <c:showPercent val="0"/>
          <c:showBubbleSize val="0"/>
        </c:dLbls>
        <c:gapWidth val="182"/>
        <c:axId val="441854064"/>
        <c:axId val="441858656"/>
      </c:barChart>
      <c:dateAx>
        <c:axId val="4418540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858656"/>
        <c:crosses val="autoZero"/>
        <c:auto val="1"/>
        <c:lblOffset val="100"/>
        <c:baseTimeUnit val="days"/>
      </c:dateAx>
      <c:valAx>
        <c:axId val="4418586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85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ED15-CFFC-4B52-A658-FF3931E0E5A4}"/>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EF62BE69-4036-4196-AA3B-5FB609A9E3D0}"/>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208617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9EADE-86A4-4CB8-B8DC-53B950DD1D94}"/>
              </a:ext>
            </a:extLst>
          </p:cNvPr>
          <p:cNvSpPr>
            <a:spLocks noGrp="1"/>
          </p:cNvSpPr>
          <p:nvPr>
            <p:ph type="title"/>
          </p:nvPr>
        </p:nvSpPr>
        <p:spPr/>
        <p:txBody>
          <a:bodyPr/>
          <a:lstStyle/>
          <a:p>
            <a:r>
              <a:rPr lang="en-US"/>
              <a:t>FB Fans Total (Bar Chart)</a:t>
            </a:r>
          </a:p>
        </p:txBody>
      </p:sp>
      <p:graphicFrame>
        <p:nvGraphicFramePr>
          <p:cNvPr id="6" name="Chart Placeholder 5">
            <a:extLst>
              <a:ext uri="{FF2B5EF4-FFF2-40B4-BE49-F238E27FC236}">
                <a16:creationId xmlns:a16="http://schemas.microsoft.com/office/drawing/2014/main" id="{FFB56CCD-003E-4EC1-9762-623BFA06D553}"/>
              </a:ext>
            </a:extLst>
          </p:cNvPr>
          <p:cNvGraphicFramePr>
            <a:graphicFrameLocks noGrp="1"/>
          </p:cNvGraphicFramePr>
          <p:nvPr>
            <p:ph type="chart" sz="quarter" idx="13"/>
            <p:extLst>
              <p:ext uri="{D42A27DB-BD31-4B8C-83A1-F6EECF244321}">
                <p14:modId xmlns:p14="http://schemas.microsoft.com/office/powerpoint/2010/main" val="2787227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8D9739-DD7B-4226-9CD6-EB7CD5C06759}"/>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92001744-CEF1-4D83-82C9-74682498F6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4401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73DD3-9953-402A-A37A-69E84AE186CA}"/>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41DF835C-958F-44F5-9DA5-DA7E6786DAD6}"/>
              </a:ext>
            </a:extLst>
          </p:cNvPr>
          <p:cNvGraphicFramePr>
            <a:graphicFrameLocks noGrp="1"/>
          </p:cNvGraphicFramePr>
          <p:nvPr>
            <p:ph type="chart" sz="quarter" idx="13"/>
            <p:extLst>
              <p:ext uri="{D42A27DB-BD31-4B8C-83A1-F6EECF244321}">
                <p14:modId xmlns:p14="http://schemas.microsoft.com/office/powerpoint/2010/main" val="3502517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74E8B-B228-4ABE-8A54-F54CDC8EF5FA}"/>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9871162E-5928-4CC3-B99C-9DC6D7C8BF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0236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FD97E-C945-4BE3-BC79-2D9F1D832B89}"/>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3EB2AA68-AC9D-4EE5-9889-096F8E427B48}"/>
              </a:ext>
            </a:extLst>
          </p:cNvPr>
          <p:cNvGraphicFramePr>
            <a:graphicFrameLocks noGrp="1"/>
          </p:cNvGraphicFramePr>
          <p:nvPr>
            <p:ph type="chart" sz="quarter" idx="13"/>
            <p:extLst>
              <p:ext uri="{D42A27DB-BD31-4B8C-83A1-F6EECF244321}">
                <p14:modId xmlns:p14="http://schemas.microsoft.com/office/powerpoint/2010/main" val="2389439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93AF30-6A7B-4CE9-9FFD-DB9A1761B19B}"/>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3BFD42CA-8609-46B5-9E12-925EFC590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928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4ADC-ABBE-4910-949B-7D56150618F4}"/>
              </a:ext>
            </a:extLst>
          </p:cNvPr>
          <p:cNvSpPr>
            <a:spLocks noGrp="1"/>
          </p:cNvSpPr>
          <p:nvPr>
            <p:ph type="title"/>
          </p:nvPr>
        </p:nvSpPr>
        <p:spPr/>
        <p:txBody>
          <a:bodyPr/>
          <a:lstStyle/>
          <a:p>
            <a:r>
              <a:rPr lang="en-US"/>
              <a:t>FB Own Posts Table with views - 1 of 12</a:t>
            </a:r>
          </a:p>
        </p:txBody>
      </p:sp>
      <p:graphicFrame>
        <p:nvGraphicFramePr>
          <p:cNvPr id="5" name="Table Placeholder 4">
            <a:extLst>
              <a:ext uri="{FF2B5EF4-FFF2-40B4-BE49-F238E27FC236}">
                <a16:creationId xmlns:a16="http://schemas.microsoft.com/office/drawing/2014/main" id="{3BCC9EBF-8700-4F88-9684-A2953E8AA3A6}"/>
              </a:ext>
            </a:extLst>
          </p:cNvPr>
          <p:cNvGraphicFramePr>
            <a:graphicFrameLocks noGrp="1"/>
          </p:cNvGraphicFramePr>
          <p:nvPr>
            <p:ph type="tbl" sz="quarter" idx="13"/>
            <p:extLst>
              <p:ext uri="{D42A27DB-BD31-4B8C-83A1-F6EECF244321}">
                <p14:modId xmlns:p14="http://schemas.microsoft.com/office/powerpoint/2010/main" val="164834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8587111"/>
                    </a:ext>
                  </a:extLst>
                </a:gridCol>
                <a:gridCol w="576072">
                  <a:extLst>
                    <a:ext uri="{9D8B030D-6E8A-4147-A177-3AD203B41FA5}">
                      <a16:colId xmlns:a16="http://schemas.microsoft.com/office/drawing/2014/main" val="4110676477"/>
                    </a:ext>
                  </a:extLst>
                </a:gridCol>
                <a:gridCol w="576072">
                  <a:extLst>
                    <a:ext uri="{9D8B030D-6E8A-4147-A177-3AD203B41FA5}">
                      <a16:colId xmlns:a16="http://schemas.microsoft.com/office/drawing/2014/main" val="746829321"/>
                    </a:ext>
                  </a:extLst>
                </a:gridCol>
                <a:gridCol w="576072">
                  <a:extLst>
                    <a:ext uri="{9D8B030D-6E8A-4147-A177-3AD203B41FA5}">
                      <a16:colId xmlns:a16="http://schemas.microsoft.com/office/drawing/2014/main" val="92682782"/>
                    </a:ext>
                  </a:extLst>
                </a:gridCol>
                <a:gridCol w="576072">
                  <a:extLst>
                    <a:ext uri="{9D8B030D-6E8A-4147-A177-3AD203B41FA5}">
                      <a16:colId xmlns:a16="http://schemas.microsoft.com/office/drawing/2014/main" val="1234164185"/>
                    </a:ext>
                  </a:extLst>
                </a:gridCol>
                <a:gridCol w="576072">
                  <a:extLst>
                    <a:ext uri="{9D8B030D-6E8A-4147-A177-3AD203B41FA5}">
                      <a16:colId xmlns:a16="http://schemas.microsoft.com/office/drawing/2014/main" val="397914154"/>
                    </a:ext>
                  </a:extLst>
                </a:gridCol>
                <a:gridCol w="576072">
                  <a:extLst>
                    <a:ext uri="{9D8B030D-6E8A-4147-A177-3AD203B41FA5}">
                      <a16:colId xmlns:a16="http://schemas.microsoft.com/office/drawing/2014/main" val="4078898292"/>
                    </a:ext>
                  </a:extLst>
                </a:gridCol>
                <a:gridCol w="576072">
                  <a:extLst>
                    <a:ext uri="{9D8B030D-6E8A-4147-A177-3AD203B41FA5}">
                      <a16:colId xmlns:a16="http://schemas.microsoft.com/office/drawing/2014/main" val="688120683"/>
                    </a:ext>
                  </a:extLst>
                </a:gridCol>
                <a:gridCol w="576072">
                  <a:extLst>
                    <a:ext uri="{9D8B030D-6E8A-4147-A177-3AD203B41FA5}">
                      <a16:colId xmlns:a16="http://schemas.microsoft.com/office/drawing/2014/main" val="432416529"/>
                    </a:ext>
                  </a:extLst>
                </a:gridCol>
                <a:gridCol w="576072">
                  <a:extLst>
                    <a:ext uri="{9D8B030D-6E8A-4147-A177-3AD203B41FA5}">
                      <a16:colId xmlns:a16="http://schemas.microsoft.com/office/drawing/2014/main" val="1102171427"/>
                    </a:ext>
                  </a:extLst>
                </a:gridCol>
                <a:gridCol w="576072">
                  <a:extLst>
                    <a:ext uri="{9D8B030D-6E8A-4147-A177-3AD203B41FA5}">
                      <a16:colId xmlns:a16="http://schemas.microsoft.com/office/drawing/2014/main" val="3853141136"/>
                    </a:ext>
                  </a:extLst>
                </a:gridCol>
                <a:gridCol w="658368">
                  <a:extLst>
                    <a:ext uri="{9D8B030D-6E8A-4147-A177-3AD203B41FA5}">
                      <a16:colId xmlns:a16="http://schemas.microsoft.com/office/drawing/2014/main" val="3651033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13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- 2018-02-28 11:49:23</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170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- 2018-02-27 12:00:00</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14150530"/>
                  </a:ext>
                </a:extLst>
              </a:tr>
            </a:tbl>
          </a:graphicData>
        </a:graphic>
      </p:graphicFrame>
      <p:sp>
        <p:nvSpPr>
          <p:cNvPr id="4" name="Text Placeholder 3">
            <a:extLst>
              <a:ext uri="{FF2B5EF4-FFF2-40B4-BE49-F238E27FC236}">
                <a16:creationId xmlns:a16="http://schemas.microsoft.com/office/drawing/2014/main" id="{F6070E68-A8AD-452A-9ACE-269751D08F03}"/>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160270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86728-AD20-459B-AD3E-CFCAD8888C73}"/>
              </a:ext>
            </a:extLst>
          </p:cNvPr>
          <p:cNvSpPr>
            <a:spLocks noGrp="1"/>
          </p:cNvSpPr>
          <p:nvPr>
            <p:ph type="title"/>
          </p:nvPr>
        </p:nvSpPr>
        <p:spPr/>
        <p:txBody>
          <a:bodyPr/>
          <a:lstStyle/>
          <a:p>
            <a:r>
              <a:rPr lang="en-US"/>
              <a:t>FB Own Posts Table with views - 2 of 12</a:t>
            </a:r>
          </a:p>
        </p:txBody>
      </p:sp>
      <p:graphicFrame>
        <p:nvGraphicFramePr>
          <p:cNvPr id="5" name="Table Placeholder 4">
            <a:extLst>
              <a:ext uri="{FF2B5EF4-FFF2-40B4-BE49-F238E27FC236}">
                <a16:creationId xmlns:a16="http://schemas.microsoft.com/office/drawing/2014/main" id="{F7824286-BFCF-4D19-AE9A-40F58D130651}"/>
              </a:ext>
            </a:extLst>
          </p:cNvPr>
          <p:cNvGraphicFramePr>
            <a:graphicFrameLocks noGrp="1"/>
          </p:cNvGraphicFramePr>
          <p:nvPr>
            <p:ph type="tbl" sz="quarter" idx="13"/>
            <p:extLst>
              <p:ext uri="{D42A27DB-BD31-4B8C-83A1-F6EECF244321}">
                <p14:modId xmlns:p14="http://schemas.microsoft.com/office/powerpoint/2010/main" val="273538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08980746"/>
                    </a:ext>
                  </a:extLst>
                </a:gridCol>
                <a:gridCol w="576072">
                  <a:extLst>
                    <a:ext uri="{9D8B030D-6E8A-4147-A177-3AD203B41FA5}">
                      <a16:colId xmlns:a16="http://schemas.microsoft.com/office/drawing/2014/main" val="713754951"/>
                    </a:ext>
                  </a:extLst>
                </a:gridCol>
                <a:gridCol w="576072">
                  <a:extLst>
                    <a:ext uri="{9D8B030D-6E8A-4147-A177-3AD203B41FA5}">
                      <a16:colId xmlns:a16="http://schemas.microsoft.com/office/drawing/2014/main" val="2466285379"/>
                    </a:ext>
                  </a:extLst>
                </a:gridCol>
                <a:gridCol w="576072">
                  <a:extLst>
                    <a:ext uri="{9D8B030D-6E8A-4147-A177-3AD203B41FA5}">
                      <a16:colId xmlns:a16="http://schemas.microsoft.com/office/drawing/2014/main" val="1465054650"/>
                    </a:ext>
                  </a:extLst>
                </a:gridCol>
                <a:gridCol w="576072">
                  <a:extLst>
                    <a:ext uri="{9D8B030D-6E8A-4147-A177-3AD203B41FA5}">
                      <a16:colId xmlns:a16="http://schemas.microsoft.com/office/drawing/2014/main" val="2924980672"/>
                    </a:ext>
                  </a:extLst>
                </a:gridCol>
                <a:gridCol w="576072">
                  <a:extLst>
                    <a:ext uri="{9D8B030D-6E8A-4147-A177-3AD203B41FA5}">
                      <a16:colId xmlns:a16="http://schemas.microsoft.com/office/drawing/2014/main" val="264665242"/>
                    </a:ext>
                  </a:extLst>
                </a:gridCol>
                <a:gridCol w="576072">
                  <a:extLst>
                    <a:ext uri="{9D8B030D-6E8A-4147-A177-3AD203B41FA5}">
                      <a16:colId xmlns:a16="http://schemas.microsoft.com/office/drawing/2014/main" val="1844227634"/>
                    </a:ext>
                  </a:extLst>
                </a:gridCol>
                <a:gridCol w="576072">
                  <a:extLst>
                    <a:ext uri="{9D8B030D-6E8A-4147-A177-3AD203B41FA5}">
                      <a16:colId xmlns:a16="http://schemas.microsoft.com/office/drawing/2014/main" val="2859007061"/>
                    </a:ext>
                  </a:extLst>
                </a:gridCol>
                <a:gridCol w="576072">
                  <a:extLst>
                    <a:ext uri="{9D8B030D-6E8A-4147-A177-3AD203B41FA5}">
                      <a16:colId xmlns:a16="http://schemas.microsoft.com/office/drawing/2014/main" val="3128215927"/>
                    </a:ext>
                  </a:extLst>
                </a:gridCol>
                <a:gridCol w="576072">
                  <a:extLst>
                    <a:ext uri="{9D8B030D-6E8A-4147-A177-3AD203B41FA5}">
                      <a16:colId xmlns:a16="http://schemas.microsoft.com/office/drawing/2014/main" val="3649015331"/>
                    </a:ext>
                  </a:extLst>
                </a:gridCol>
                <a:gridCol w="576072">
                  <a:extLst>
                    <a:ext uri="{9D8B030D-6E8A-4147-A177-3AD203B41FA5}">
                      <a16:colId xmlns:a16="http://schemas.microsoft.com/office/drawing/2014/main" val="1320304820"/>
                    </a:ext>
                  </a:extLst>
                </a:gridCol>
                <a:gridCol w="658368">
                  <a:extLst>
                    <a:ext uri="{9D8B030D-6E8A-4147-A177-3AD203B41FA5}">
                      <a16:colId xmlns:a16="http://schemas.microsoft.com/office/drawing/2014/main" val="4054372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135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- 2018-02-23 10:30:00</a:t>
                      </a:r>
                      <a:r>
                        <a:rPr kumimoji="0" lang="en-US" sz="1000" b="0" i="0" u="none" strike="noStrike" kern="1200" cap="none" spc="0" normalizeH="0" baseline="0" noProof="0">
                          <a:ln>
                            <a:noFill/>
                          </a:ln>
                          <a:solidFill>
                            <a:prstClr val="black"/>
                          </a:solidFill>
                          <a:effectLst/>
                          <a:uLnTx/>
                          <a:uFillTx/>
                          <a:latin typeface="+mn-lt"/>
                          <a:ea typeface="+mn-ea"/>
                          <a:cs typeface="+mn-cs"/>
                        </a:rPr>
                        <a:t>
What's your flavour? 👇
Whites: loved for their zesty acidity, floral aromas, and fruity notes, such as Pinot Grigio, Sauvignon Blanc and Chardonnay
Reds: loved for their soft, rich, and velvety flavors, like Cabernet Sauvignon, and Shiraz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38323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- 2018-02-21 10:30:01</a:t>
                      </a:r>
                      <a:r>
                        <a:rPr kumimoji="0" lang="en-US" sz="1000" b="0" i="0" u="none" strike="noStrike" kern="1200" cap="none" spc="0" normalizeH="0" baseline="0" noProof="0">
                          <a:ln>
                            <a:noFill/>
                          </a:ln>
                          <a:solidFill>
                            <a:prstClr val="black"/>
                          </a:solidFill>
                          <a:effectLst/>
                          <a:uLnTx/>
                          <a:uFillTx/>
                          <a:latin typeface="+mn-lt"/>
                          <a:ea typeface="+mn-ea"/>
                          <a:cs typeface="+mn-cs"/>
                        </a:rPr>
                        <a:t>
This is a 'cool' idea! How do you keep your wine chilled when entertaining? Suggestions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7029270"/>
                  </a:ext>
                </a:extLst>
              </a:tr>
            </a:tbl>
          </a:graphicData>
        </a:graphic>
      </p:graphicFrame>
      <p:sp>
        <p:nvSpPr>
          <p:cNvPr id="4" name="Text Placeholder 3">
            <a:extLst>
              <a:ext uri="{FF2B5EF4-FFF2-40B4-BE49-F238E27FC236}">
                <a16:creationId xmlns:a16="http://schemas.microsoft.com/office/drawing/2014/main" id="{2EEBA4D6-51C5-47BC-9BC9-D5C80D9D09C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898264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D45A6-5AF4-4A1D-ADA2-55FBC116812F}"/>
              </a:ext>
            </a:extLst>
          </p:cNvPr>
          <p:cNvSpPr>
            <a:spLocks noGrp="1"/>
          </p:cNvSpPr>
          <p:nvPr>
            <p:ph type="title"/>
          </p:nvPr>
        </p:nvSpPr>
        <p:spPr/>
        <p:txBody>
          <a:bodyPr/>
          <a:lstStyle/>
          <a:p>
            <a:r>
              <a:rPr lang="en-US"/>
              <a:t>FB Own Posts Table with views - 3 of 12</a:t>
            </a:r>
          </a:p>
        </p:txBody>
      </p:sp>
      <p:graphicFrame>
        <p:nvGraphicFramePr>
          <p:cNvPr id="5" name="Table Placeholder 4">
            <a:extLst>
              <a:ext uri="{FF2B5EF4-FFF2-40B4-BE49-F238E27FC236}">
                <a16:creationId xmlns:a16="http://schemas.microsoft.com/office/drawing/2014/main" id="{1AFBA006-88C5-4D8D-BA72-B6F0BD74CE6A}"/>
              </a:ext>
            </a:extLst>
          </p:cNvPr>
          <p:cNvGraphicFramePr>
            <a:graphicFrameLocks noGrp="1"/>
          </p:cNvGraphicFramePr>
          <p:nvPr>
            <p:ph type="tbl" sz="quarter" idx="13"/>
            <p:extLst>
              <p:ext uri="{D42A27DB-BD31-4B8C-83A1-F6EECF244321}">
                <p14:modId xmlns:p14="http://schemas.microsoft.com/office/powerpoint/2010/main" val="3134114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1981700"/>
                    </a:ext>
                  </a:extLst>
                </a:gridCol>
                <a:gridCol w="576072">
                  <a:extLst>
                    <a:ext uri="{9D8B030D-6E8A-4147-A177-3AD203B41FA5}">
                      <a16:colId xmlns:a16="http://schemas.microsoft.com/office/drawing/2014/main" val="2841155199"/>
                    </a:ext>
                  </a:extLst>
                </a:gridCol>
                <a:gridCol w="576072">
                  <a:extLst>
                    <a:ext uri="{9D8B030D-6E8A-4147-A177-3AD203B41FA5}">
                      <a16:colId xmlns:a16="http://schemas.microsoft.com/office/drawing/2014/main" val="1156713162"/>
                    </a:ext>
                  </a:extLst>
                </a:gridCol>
                <a:gridCol w="576072">
                  <a:extLst>
                    <a:ext uri="{9D8B030D-6E8A-4147-A177-3AD203B41FA5}">
                      <a16:colId xmlns:a16="http://schemas.microsoft.com/office/drawing/2014/main" val="152359107"/>
                    </a:ext>
                  </a:extLst>
                </a:gridCol>
                <a:gridCol w="576072">
                  <a:extLst>
                    <a:ext uri="{9D8B030D-6E8A-4147-A177-3AD203B41FA5}">
                      <a16:colId xmlns:a16="http://schemas.microsoft.com/office/drawing/2014/main" val="2048099442"/>
                    </a:ext>
                  </a:extLst>
                </a:gridCol>
                <a:gridCol w="576072">
                  <a:extLst>
                    <a:ext uri="{9D8B030D-6E8A-4147-A177-3AD203B41FA5}">
                      <a16:colId xmlns:a16="http://schemas.microsoft.com/office/drawing/2014/main" val="3701167345"/>
                    </a:ext>
                  </a:extLst>
                </a:gridCol>
                <a:gridCol w="576072">
                  <a:extLst>
                    <a:ext uri="{9D8B030D-6E8A-4147-A177-3AD203B41FA5}">
                      <a16:colId xmlns:a16="http://schemas.microsoft.com/office/drawing/2014/main" val="492099866"/>
                    </a:ext>
                  </a:extLst>
                </a:gridCol>
                <a:gridCol w="576072">
                  <a:extLst>
                    <a:ext uri="{9D8B030D-6E8A-4147-A177-3AD203B41FA5}">
                      <a16:colId xmlns:a16="http://schemas.microsoft.com/office/drawing/2014/main" val="2289515311"/>
                    </a:ext>
                  </a:extLst>
                </a:gridCol>
                <a:gridCol w="576072">
                  <a:extLst>
                    <a:ext uri="{9D8B030D-6E8A-4147-A177-3AD203B41FA5}">
                      <a16:colId xmlns:a16="http://schemas.microsoft.com/office/drawing/2014/main" val="1509042981"/>
                    </a:ext>
                  </a:extLst>
                </a:gridCol>
                <a:gridCol w="576072">
                  <a:extLst>
                    <a:ext uri="{9D8B030D-6E8A-4147-A177-3AD203B41FA5}">
                      <a16:colId xmlns:a16="http://schemas.microsoft.com/office/drawing/2014/main" val="2282928969"/>
                    </a:ext>
                  </a:extLst>
                </a:gridCol>
                <a:gridCol w="576072">
                  <a:extLst>
                    <a:ext uri="{9D8B030D-6E8A-4147-A177-3AD203B41FA5}">
                      <a16:colId xmlns:a16="http://schemas.microsoft.com/office/drawing/2014/main" val="3926636838"/>
                    </a:ext>
                  </a:extLst>
                </a:gridCol>
                <a:gridCol w="658368">
                  <a:extLst>
                    <a:ext uri="{9D8B030D-6E8A-4147-A177-3AD203B41FA5}">
                      <a16:colId xmlns:a16="http://schemas.microsoft.com/office/drawing/2014/main" val="3780863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683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- 2018-02-19 12:07:06</a:t>
                      </a:r>
                      <a:r>
                        <a:rPr kumimoji="0" lang="en-US" sz="1000" b="0" i="0" u="none" strike="noStrike" kern="1200" cap="none" spc="0" normalizeH="0" baseline="0" noProof="0">
                          <a:ln>
                            <a:noFill/>
                          </a:ln>
                          <a:solidFill>
                            <a:prstClr val="black"/>
                          </a:solidFill>
                          <a:effectLst/>
                          <a:uLnTx/>
                          <a:uFillTx/>
                          <a:latin typeface="+mn-lt"/>
                          <a:ea typeface="+mn-ea"/>
                          <a:cs typeface="+mn-cs"/>
                        </a:rPr>
                        <a:t>
Chris Hemsworth was casting his expert eye over the vineyards in Barossa Valley recently. We predict an amazing season, coming right up!
📷: Cristian Prieto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04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- 2018-02-17 12:15:26</a:t>
                      </a:r>
                      <a:r>
                        <a:rPr kumimoji="0" lang="en-US" sz="1000" b="0" i="0" u="none" strike="noStrike" kern="1200" cap="none" spc="0" normalizeH="0" baseline="0" noProof="0">
                          <a:ln>
                            <a:noFill/>
                          </a:ln>
                          <a:solidFill>
                            <a:prstClr val="black"/>
                          </a:solidFill>
                          <a:effectLst/>
                          <a:uLnTx/>
                          <a:uFillTx/>
                          <a:latin typeface="+mn-lt"/>
                          <a:ea typeface="+mn-ea"/>
                          <a:cs typeface="+mn-cs"/>
                        </a:rPr>
                        <a:t>
Wine down and enjoy this perfect meal to end your weekend! Mushroom ravioli with creamy garlic sauce 👌
LINK HERE: http://bit.ly/JCRavioli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7827875"/>
                  </a:ext>
                </a:extLst>
              </a:tr>
            </a:tbl>
          </a:graphicData>
        </a:graphic>
      </p:graphicFrame>
      <p:sp>
        <p:nvSpPr>
          <p:cNvPr id="4" name="Text Placeholder 3">
            <a:extLst>
              <a:ext uri="{FF2B5EF4-FFF2-40B4-BE49-F238E27FC236}">
                <a16:creationId xmlns:a16="http://schemas.microsoft.com/office/drawing/2014/main" id="{98865611-E43A-4B20-AD9E-68F3493D765B}"/>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808740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BB291-6639-4473-A5AC-7D03C1827742}"/>
              </a:ext>
            </a:extLst>
          </p:cNvPr>
          <p:cNvSpPr>
            <a:spLocks noGrp="1"/>
          </p:cNvSpPr>
          <p:nvPr>
            <p:ph type="title"/>
          </p:nvPr>
        </p:nvSpPr>
        <p:spPr/>
        <p:txBody>
          <a:bodyPr/>
          <a:lstStyle/>
          <a:p>
            <a:r>
              <a:rPr lang="en-US"/>
              <a:t>FB Own Posts Table with views - 4 of 12</a:t>
            </a:r>
          </a:p>
        </p:txBody>
      </p:sp>
      <p:graphicFrame>
        <p:nvGraphicFramePr>
          <p:cNvPr id="5" name="Table Placeholder 4">
            <a:extLst>
              <a:ext uri="{FF2B5EF4-FFF2-40B4-BE49-F238E27FC236}">
                <a16:creationId xmlns:a16="http://schemas.microsoft.com/office/drawing/2014/main" id="{EEE2C829-CDF2-48F8-B999-233BB46BE167}"/>
              </a:ext>
            </a:extLst>
          </p:cNvPr>
          <p:cNvGraphicFramePr>
            <a:graphicFrameLocks noGrp="1"/>
          </p:cNvGraphicFramePr>
          <p:nvPr>
            <p:ph type="tbl" sz="quarter" idx="13"/>
            <p:extLst>
              <p:ext uri="{D42A27DB-BD31-4B8C-83A1-F6EECF244321}">
                <p14:modId xmlns:p14="http://schemas.microsoft.com/office/powerpoint/2010/main" val="401976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4964184"/>
                    </a:ext>
                  </a:extLst>
                </a:gridCol>
                <a:gridCol w="576072">
                  <a:extLst>
                    <a:ext uri="{9D8B030D-6E8A-4147-A177-3AD203B41FA5}">
                      <a16:colId xmlns:a16="http://schemas.microsoft.com/office/drawing/2014/main" val="3672906265"/>
                    </a:ext>
                  </a:extLst>
                </a:gridCol>
                <a:gridCol w="576072">
                  <a:extLst>
                    <a:ext uri="{9D8B030D-6E8A-4147-A177-3AD203B41FA5}">
                      <a16:colId xmlns:a16="http://schemas.microsoft.com/office/drawing/2014/main" val="3821715732"/>
                    </a:ext>
                  </a:extLst>
                </a:gridCol>
                <a:gridCol w="576072">
                  <a:extLst>
                    <a:ext uri="{9D8B030D-6E8A-4147-A177-3AD203B41FA5}">
                      <a16:colId xmlns:a16="http://schemas.microsoft.com/office/drawing/2014/main" val="132652988"/>
                    </a:ext>
                  </a:extLst>
                </a:gridCol>
                <a:gridCol w="576072">
                  <a:extLst>
                    <a:ext uri="{9D8B030D-6E8A-4147-A177-3AD203B41FA5}">
                      <a16:colId xmlns:a16="http://schemas.microsoft.com/office/drawing/2014/main" val="2595133821"/>
                    </a:ext>
                  </a:extLst>
                </a:gridCol>
                <a:gridCol w="576072">
                  <a:extLst>
                    <a:ext uri="{9D8B030D-6E8A-4147-A177-3AD203B41FA5}">
                      <a16:colId xmlns:a16="http://schemas.microsoft.com/office/drawing/2014/main" val="1216419435"/>
                    </a:ext>
                  </a:extLst>
                </a:gridCol>
                <a:gridCol w="576072">
                  <a:extLst>
                    <a:ext uri="{9D8B030D-6E8A-4147-A177-3AD203B41FA5}">
                      <a16:colId xmlns:a16="http://schemas.microsoft.com/office/drawing/2014/main" val="768234091"/>
                    </a:ext>
                  </a:extLst>
                </a:gridCol>
                <a:gridCol w="576072">
                  <a:extLst>
                    <a:ext uri="{9D8B030D-6E8A-4147-A177-3AD203B41FA5}">
                      <a16:colId xmlns:a16="http://schemas.microsoft.com/office/drawing/2014/main" val="1874166271"/>
                    </a:ext>
                  </a:extLst>
                </a:gridCol>
                <a:gridCol w="576072">
                  <a:extLst>
                    <a:ext uri="{9D8B030D-6E8A-4147-A177-3AD203B41FA5}">
                      <a16:colId xmlns:a16="http://schemas.microsoft.com/office/drawing/2014/main" val="1522374980"/>
                    </a:ext>
                  </a:extLst>
                </a:gridCol>
                <a:gridCol w="576072">
                  <a:extLst>
                    <a:ext uri="{9D8B030D-6E8A-4147-A177-3AD203B41FA5}">
                      <a16:colId xmlns:a16="http://schemas.microsoft.com/office/drawing/2014/main" val="3055583675"/>
                    </a:ext>
                  </a:extLst>
                </a:gridCol>
                <a:gridCol w="576072">
                  <a:extLst>
                    <a:ext uri="{9D8B030D-6E8A-4147-A177-3AD203B41FA5}">
                      <a16:colId xmlns:a16="http://schemas.microsoft.com/office/drawing/2014/main" val="3766977048"/>
                    </a:ext>
                  </a:extLst>
                </a:gridCol>
                <a:gridCol w="658368">
                  <a:extLst>
                    <a:ext uri="{9D8B030D-6E8A-4147-A177-3AD203B41FA5}">
                      <a16:colId xmlns:a16="http://schemas.microsoft.com/office/drawing/2014/main" val="391460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4090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- 2018-02-16 13:22:43</a:t>
                      </a:r>
                      <a:r>
                        <a:rPr kumimoji="0" lang="en-US" sz="1000" b="0" i="0" u="none" strike="noStrike" kern="1200" cap="none" spc="0" normalizeH="0" baseline="0" noProof="0">
                          <a:ln>
                            <a:noFill/>
                          </a:ln>
                          <a:solidFill>
                            <a:prstClr val="black"/>
                          </a:solidFill>
                          <a:effectLst/>
                          <a:uLnTx/>
                          <a:uFillTx/>
                          <a:latin typeface="+mn-lt"/>
                          <a:ea typeface="+mn-ea"/>
                          <a:cs typeface="+mn-cs"/>
                        </a:rPr>
                        <a:t>
Our Table tip: Use different wildflowers with old mason jars for a Bohemian vibe for your table! 📷 weddingomania
Join the OurTable movement: http://www.jacobscreek.com/our-table/join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982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- 2018-02-13 16:40:20</a:t>
                      </a:r>
                      <a:r>
                        <a:rPr kumimoji="0" lang="en-US" sz="1000" b="0" i="0" u="none" strike="noStrike" kern="1200" cap="none" spc="0" normalizeH="0" baseline="0" noProof="0">
                          <a:ln>
                            <a:noFill/>
                          </a:ln>
                          <a:solidFill>
                            <a:prstClr val="black"/>
                          </a:solidFill>
                          <a:effectLst/>
                          <a:uLnTx/>
                          <a:uFillTx/>
                          <a:latin typeface="+mn-lt"/>
                          <a:ea typeface="+mn-ea"/>
                          <a:cs typeface="+mn-cs"/>
                        </a:rPr>
                        <a:t>
Chilled wine and chilled vibes - Taking it back to basics - good food, good people and good grape!
Our Table is adding a new (affordable) dimension to the city's dining scene. Sign up: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92998001"/>
                  </a:ext>
                </a:extLst>
              </a:tr>
            </a:tbl>
          </a:graphicData>
        </a:graphic>
      </p:graphicFrame>
      <p:sp>
        <p:nvSpPr>
          <p:cNvPr id="4" name="Text Placeholder 3">
            <a:extLst>
              <a:ext uri="{FF2B5EF4-FFF2-40B4-BE49-F238E27FC236}">
                <a16:creationId xmlns:a16="http://schemas.microsoft.com/office/drawing/2014/main" id="{7140869E-07D9-483C-B097-A4037FFF728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161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FBA4E-6545-4BC8-86CB-5A4BCC47BE8F}"/>
              </a:ext>
            </a:extLst>
          </p:cNvPr>
          <p:cNvSpPr>
            <a:spLocks noGrp="1"/>
          </p:cNvSpPr>
          <p:nvPr>
            <p:ph type="title"/>
          </p:nvPr>
        </p:nvSpPr>
        <p:spPr/>
        <p:txBody>
          <a:bodyPr/>
          <a:lstStyle/>
          <a:p>
            <a:r>
              <a:rPr lang="en-US"/>
              <a:t>FB Own Posts Table with views - 5 of 12</a:t>
            </a:r>
          </a:p>
        </p:txBody>
      </p:sp>
      <p:graphicFrame>
        <p:nvGraphicFramePr>
          <p:cNvPr id="5" name="Table Placeholder 4">
            <a:extLst>
              <a:ext uri="{FF2B5EF4-FFF2-40B4-BE49-F238E27FC236}">
                <a16:creationId xmlns:a16="http://schemas.microsoft.com/office/drawing/2014/main" id="{BD8DFD22-B86B-4850-ACA8-8676DDA4654B}"/>
              </a:ext>
            </a:extLst>
          </p:cNvPr>
          <p:cNvGraphicFramePr>
            <a:graphicFrameLocks noGrp="1"/>
          </p:cNvGraphicFramePr>
          <p:nvPr>
            <p:ph type="tbl" sz="quarter" idx="13"/>
            <p:extLst>
              <p:ext uri="{D42A27DB-BD31-4B8C-83A1-F6EECF244321}">
                <p14:modId xmlns:p14="http://schemas.microsoft.com/office/powerpoint/2010/main" val="4294959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68095621"/>
                    </a:ext>
                  </a:extLst>
                </a:gridCol>
                <a:gridCol w="576072">
                  <a:extLst>
                    <a:ext uri="{9D8B030D-6E8A-4147-A177-3AD203B41FA5}">
                      <a16:colId xmlns:a16="http://schemas.microsoft.com/office/drawing/2014/main" val="72018875"/>
                    </a:ext>
                  </a:extLst>
                </a:gridCol>
                <a:gridCol w="576072">
                  <a:extLst>
                    <a:ext uri="{9D8B030D-6E8A-4147-A177-3AD203B41FA5}">
                      <a16:colId xmlns:a16="http://schemas.microsoft.com/office/drawing/2014/main" val="1348745277"/>
                    </a:ext>
                  </a:extLst>
                </a:gridCol>
                <a:gridCol w="576072">
                  <a:extLst>
                    <a:ext uri="{9D8B030D-6E8A-4147-A177-3AD203B41FA5}">
                      <a16:colId xmlns:a16="http://schemas.microsoft.com/office/drawing/2014/main" val="2532587941"/>
                    </a:ext>
                  </a:extLst>
                </a:gridCol>
                <a:gridCol w="576072">
                  <a:extLst>
                    <a:ext uri="{9D8B030D-6E8A-4147-A177-3AD203B41FA5}">
                      <a16:colId xmlns:a16="http://schemas.microsoft.com/office/drawing/2014/main" val="347813867"/>
                    </a:ext>
                  </a:extLst>
                </a:gridCol>
                <a:gridCol w="576072">
                  <a:extLst>
                    <a:ext uri="{9D8B030D-6E8A-4147-A177-3AD203B41FA5}">
                      <a16:colId xmlns:a16="http://schemas.microsoft.com/office/drawing/2014/main" val="2060290087"/>
                    </a:ext>
                  </a:extLst>
                </a:gridCol>
                <a:gridCol w="576072">
                  <a:extLst>
                    <a:ext uri="{9D8B030D-6E8A-4147-A177-3AD203B41FA5}">
                      <a16:colId xmlns:a16="http://schemas.microsoft.com/office/drawing/2014/main" val="2952831747"/>
                    </a:ext>
                  </a:extLst>
                </a:gridCol>
                <a:gridCol w="576072">
                  <a:extLst>
                    <a:ext uri="{9D8B030D-6E8A-4147-A177-3AD203B41FA5}">
                      <a16:colId xmlns:a16="http://schemas.microsoft.com/office/drawing/2014/main" val="2412020514"/>
                    </a:ext>
                  </a:extLst>
                </a:gridCol>
                <a:gridCol w="576072">
                  <a:extLst>
                    <a:ext uri="{9D8B030D-6E8A-4147-A177-3AD203B41FA5}">
                      <a16:colId xmlns:a16="http://schemas.microsoft.com/office/drawing/2014/main" val="2050810452"/>
                    </a:ext>
                  </a:extLst>
                </a:gridCol>
                <a:gridCol w="576072">
                  <a:extLst>
                    <a:ext uri="{9D8B030D-6E8A-4147-A177-3AD203B41FA5}">
                      <a16:colId xmlns:a16="http://schemas.microsoft.com/office/drawing/2014/main" val="315336566"/>
                    </a:ext>
                  </a:extLst>
                </a:gridCol>
                <a:gridCol w="576072">
                  <a:extLst>
                    <a:ext uri="{9D8B030D-6E8A-4147-A177-3AD203B41FA5}">
                      <a16:colId xmlns:a16="http://schemas.microsoft.com/office/drawing/2014/main" val="2265060284"/>
                    </a:ext>
                  </a:extLst>
                </a:gridCol>
                <a:gridCol w="658368">
                  <a:extLst>
                    <a:ext uri="{9D8B030D-6E8A-4147-A177-3AD203B41FA5}">
                      <a16:colId xmlns:a16="http://schemas.microsoft.com/office/drawing/2014/main" val="1970902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508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- 2018-02-11 15:53:41</a:t>
                      </a:r>
                      <a:r>
                        <a:rPr kumimoji="0" lang="en-US" sz="1000" b="0" i="0" u="none" strike="noStrike" kern="1200" cap="none" spc="0" normalizeH="0" baseline="0" noProof="0">
                          <a:ln>
                            <a:noFill/>
                          </a:ln>
                          <a:solidFill>
                            <a:prstClr val="black"/>
                          </a:solidFill>
                          <a:effectLst/>
                          <a:uLnTx/>
                          <a:uFillTx/>
                          <a:latin typeface="+mn-lt"/>
                          <a:ea typeface="+mn-ea"/>
                          <a:cs typeface="+mn-cs"/>
                        </a:rPr>
                        <a:t>
Six gadgets every wine lover needs: 
👉 http://bit.ly/JacobsCreekWineGadgets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62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- 2018-02-09 16:04:20</a:t>
                      </a:r>
                      <a:r>
                        <a:rPr kumimoji="0" lang="en-US" sz="1000" b="0" i="0" u="none" strike="noStrike" kern="1200" cap="none" spc="0" normalizeH="0" baseline="0" noProof="0">
                          <a:ln>
                            <a:noFill/>
                          </a:ln>
                          <a:solidFill>
                            <a:prstClr val="black"/>
                          </a:solidFill>
                          <a:effectLst/>
                          <a:uLnTx/>
                          <a:uFillTx/>
                          <a:latin typeface="+mn-lt"/>
                          <a:ea typeface="+mn-ea"/>
                          <a:cs typeface="+mn-cs"/>
                        </a:rPr>
                        <a:t>
Something simple and delicious to rustle up this weekend; Prosciutto and Rocket Pizza. 👌
Link here 👉 http://bit.ly/2EOpMBf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055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- 2018-02-07 10:50:50</a:t>
                      </a:r>
                      <a:r>
                        <a:rPr kumimoji="0" lang="en-US" sz="1000" b="0" i="0" u="none" strike="noStrike" kern="1200" cap="none" spc="0" normalizeH="0" baseline="0" noProof="0">
                          <a:ln>
                            <a:noFill/>
                          </a:ln>
                          <a:solidFill>
                            <a:prstClr val="black"/>
                          </a:solidFill>
                          <a:effectLst/>
                          <a:uLnTx/>
                          <a:uFillTx/>
                          <a:latin typeface="+mn-lt"/>
                          <a:ea typeface="+mn-ea"/>
                          <a:cs typeface="+mn-cs"/>
                        </a:rPr>
                        <a:t>
With every grape there is a story, and this is the story of Cabernet Sauvignon 👇
http://bit.ly/JacobsCreekCabernetSauvignon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1809637"/>
                  </a:ext>
                </a:extLst>
              </a:tr>
            </a:tbl>
          </a:graphicData>
        </a:graphic>
      </p:graphicFrame>
      <p:sp>
        <p:nvSpPr>
          <p:cNvPr id="4" name="Text Placeholder 3">
            <a:extLst>
              <a:ext uri="{FF2B5EF4-FFF2-40B4-BE49-F238E27FC236}">
                <a16:creationId xmlns:a16="http://schemas.microsoft.com/office/drawing/2014/main" id="{522E18CE-44F8-4918-BDE5-CED4714F7738}"/>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208008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A5E3A-1FDE-4290-BE3B-98BF4D30CED1}"/>
              </a:ext>
            </a:extLst>
          </p:cNvPr>
          <p:cNvSpPr>
            <a:spLocks noGrp="1"/>
          </p:cNvSpPr>
          <p:nvPr>
            <p:ph type="title"/>
          </p:nvPr>
        </p:nvSpPr>
        <p:spPr/>
        <p:txBody>
          <a:bodyPr/>
          <a:lstStyle/>
          <a:p>
            <a:r>
              <a:rPr lang="en-US"/>
              <a:t>FB Own Posts Table with views - 6 of 12</a:t>
            </a:r>
          </a:p>
        </p:txBody>
      </p:sp>
      <p:graphicFrame>
        <p:nvGraphicFramePr>
          <p:cNvPr id="5" name="Table Placeholder 4">
            <a:extLst>
              <a:ext uri="{FF2B5EF4-FFF2-40B4-BE49-F238E27FC236}">
                <a16:creationId xmlns:a16="http://schemas.microsoft.com/office/drawing/2014/main" id="{42114220-F357-4FC5-B217-E0B4EE4CDD1D}"/>
              </a:ext>
            </a:extLst>
          </p:cNvPr>
          <p:cNvGraphicFramePr>
            <a:graphicFrameLocks noGrp="1"/>
          </p:cNvGraphicFramePr>
          <p:nvPr>
            <p:ph type="tbl" sz="quarter" idx="13"/>
            <p:extLst>
              <p:ext uri="{D42A27DB-BD31-4B8C-83A1-F6EECF244321}">
                <p14:modId xmlns:p14="http://schemas.microsoft.com/office/powerpoint/2010/main" val="3008688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61696120"/>
                    </a:ext>
                  </a:extLst>
                </a:gridCol>
                <a:gridCol w="576072">
                  <a:extLst>
                    <a:ext uri="{9D8B030D-6E8A-4147-A177-3AD203B41FA5}">
                      <a16:colId xmlns:a16="http://schemas.microsoft.com/office/drawing/2014/main" val="4007572518"/>
                    </a:ext>
                  </a:extLst>
                </a:gridCol>
                <a:gridCol w="576072">
                  <a:extLst>
                    <a:ext uri="{9D8B030D-6E8A-4147-A177-3AD203B41FA5}">
                      <a16:colId xmlns:a16="http://schemas.microsoft.com/office/drawing/2014/main" val="1916371778"/>
                    </a:ext>
                  </a:extLst>
                </a:gridCol>
                <a:gridCol w="576072">
                  <a:extLst>
                    <a:ext uri="{9D8B030D-6E8A-4147-A177-3AD203B41FA5}">
                      <a16:colId xmlns:a16="http://schemas.microsoft.com/office/drawing/2014/main" val="2184233502"/>
                    </a:ext>
                  </a:extLst>
                </a:gridCol>
                <a:gridCol w="576072">
                  <a:extLst>
                    <a:ext uri="{9D8B030D-6E8A-4147-A177-3AD203B41FA5}">
                      <a16:colId xmlns:a16="http://schemas.microsoft.com/office/drawing/2014/main" val="92094008"/>
                    </a:ext>
                  </a:extLst>
                </a:gridCol>
                <a:gridCol w="576072">
                  <a:extLst>
                    <a:ext uri="{9D8B030D-6E8A-4147-A177-3AD203B41FA5}">
                      <a16:colId xmlns:a16="http://schemas.microsoft.com/office/drawing/2014/main" val="4092001524"/>
                    </a:ext>
                  </a:extLst>
                </a:gridCol>
                <a:gridCol w="576072">
                  <a:extLst>
                    <a:ext uri="{9D8B030D-6E8A-4147-A177-3AD203B41FA5}">
                      <a16:colId xmlns:a16="http://schemas.microsoft.com/office/drawing/2014/main" val="150693170"/>
                    </a:ext>
                  </a:extLst>
                </a:gridCol>
                <a:gridCol w="576072">
                  <a:extLst>
                    <a:ext uri="{9D8B030D-6E8A-4147-A177-3AD203B41FA5}">
                      <a16:colId xmlns:a16="http://schemas.microsoft.com/office/drawing/2014/main" val="3895228268"/>
                    </a:ext>
                  </a:extLst>
                </a:gridCol>
                <a:gridCol w="576072">
                  <a:extLst>
                    <a:ext uri="{9D8B030D-6E8A-4147-A177-3AD203B41FA5}">
                      <a16:colId xmlns:a16="http://schemas.microsoft.com/office/drawing/2014/main" val="1663358232"/>
                    </a:ext>
                  </a:extLst>
                </a:gridCol>
                <a:gridCol w="576072">
                  <a:extLst>
                    <a:ext uri="{9D8B030D-6E8A-4147-A177-3AD203B41FA5}">
                      <a16:colId xmlns:a16="http://schemas.microsoft.com/office/drawing/2014/main" val="1928787797"/>
                    </a:ext>
                  </a:extLst>
                </a:gridCol>
                <a:gridCol w="576072">
                  <a:extLst>
                    <a:ext uri="{9D8B030D-6E8A-4147-A177-3AD203B41FA5}">
                      <a16:colId xmlns:a16="http://schemas.microsoft.com/office/drawing/2014/main" val="1206113066"/>
                    </a:ext>
                  </a:extLst>
                </a:gridCol>
                <a:gridCol w="658368">
                  <a:extLst>
                    <a:ext uri="{9D8B030D-6E8A-4147-A177-3AD203B41FA5}">
                      <a16:colId xmlns:a16="http://schemas.microsoft.com/office/drawing/2014/main" val="1164302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7311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- 2018-02-05 10:57:12</a:t>
                      </a:r>
                      <a:r>
                        <a:rPr kumimoji="0" lang="en-US" sz="1000" b="0" i="0" u="none" strike="noStrike" kern="1200" cap="none" spc="0" normalizeH="0" baseline="0" noProof="0">
                          <a:ln>
                            <a:noFill/>
                          </a:ln>
                          <a:solidFill>
                            <a:prstClr val="black"/>
                          </a:solidFill>
                          <a:effectLst/>
                          <a:uLnTx/>
                          <a:uFillTx/>
                          <a:latin typeface="+mn-lt"/>
                          <a:ea typeface="+mn-ea"/>
                          <a:cs typeface="+mn-cs"/>
                        </a:rPr>
                        <a:t>
Enjoying a local sheri fish, carefully paired with Jacob's Creek Classic Chardonnay to bring out the citrus flavours.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541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- 2018-02-03 15:06:45</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the difference is between Pinot Gris and Pinot Grigio? Hit the link below to see the simple breakdown of both grapes and learn about how to tell them apart.
👇
http://bit.ly/JacobsCreekPinot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0516726"/>
                  </a:ext>
                </a:extLst>
              </a:tr>
            </a:tbl>
          </a:graphicData>
        </a:graphic>
      </p:graphicFrame>
      <p:sp>
        <p:nvSpPr>
          <p:cNvPr id="4" name="Text Placeholder 3">
            <a:extLst>
              <a:ext uri="{FF2B5EF4-FFF2-40B4-BE49-F238E27FC236}">
                <a16:creationId xmlns:a16="http://schemas.microsoft.com/office/drawing/2014/main" id="{2B0F8E61-F7DD-4323-A3F5-5920E7D7AC4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861970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F4CC8-DA26-41D1-B00A-CAB9AEBC9728}"/>
              </a:ext>
            </a:extLst>
          </p:cNvPr>
          <p:cNvSpPr>
            <a:spLocks noGrp="1"/>
          </p:cNvSpPr>
          <p:nvPr>
            <p:ph type="title"/>
          </p:nvPr>
        </p:nvSpPr>
        <p:spPr/>
        <p:txBody>
          <a:bodyPr/>
          <a:lstStyle/>
          <a:p>
            <a:r>
              <a:rPr lang="en-US"/>
              <a:t>FB Own Posts Table with views - 7 of 12</a:t>
            </a:r>
          </a:p>
        </p:txBody>
      </p:sp>
      <p:graphicFrame>
        <p:nvGraphicFramePr>
          <p:cNvPr id="5" name="Table Placeholder 4">
            <a:extLst>
              <a:ext uri="{FF2B5EF4-FFF2-40B4-BE49-F238E27FC236}">
                <a16:creationId xmlns:a16="http://schemas.microsoft.com/office/drawing/2014/main" id="{4644410F-707E-4A67-8937-EBD71B6B581A}"/>
              </a:ext>
            </a:extLst>
          </p:cNvPr>
          <p:cNvGraphicFramePr>
            <a:graphicFrameLocks noGrp="1"/>
          </p:cNvGraphicFramePr>
          <p:nvPr>
            <p:ph type="tbl" sz="quarter" idx="13"/>
            <p:extLst>
              <p:ext uri="{D42A27DB-BD31-4B8C-83A1-F6EECF244321}">
                <p14:modId xmlns:p14="http://schemas.microsoft.com/office/powerpoint/2010/main" val="89987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0635063"/>
                    </a:ext>
                  </a:extLst>
                </a:gridCol>
                <a:gridCol w="576072">
                  <a:extLst>
                    <a:ext uri="{9D8B030D-6E8A-4147-A177-3AD203B41FA5}">
                      <a16:colId xmlns:a16="http://schemas.microsoft.com/office/drawing/2014/main" val="1992519211"/>
                    </a:ext>
                  </a:extLst>
                </a:gridCol>
                <a:gridCol w="576072">
                  <a:extLst>
                    <a:ext uri="{9D8B030D-6E8A-4147-A177-3AD203B41FA5}">
                      <a16:colId xmlns:a16="http://schemas.microsoft.com/office/drawing/2014/main" val="2326576442"/>
                    </a:ext>
                  </a:extLst>
                </a:gridCol>
                <a:gridCol w="576072">
                  <a:extLst>
                    <a:ext uri="{9D8B030D-6E8A-4147-A177-3AD203B41FA5}">
                      <a16:colId xmlns:a16="http://schemas.microsoft.com/office/drawing/2014/main" val="3636294852"/>
                    </a:ext>
                  </a:extLst>
                </a:gridCol>
                <a:gridCol w="576072">
                  <a:extLst>
                    <a:ext uri="{9D8B030D-6E8A-4147-A177-3AD203B41FA5}">
                      <a16:colId xmlns:a16="http://schemas.microsoft.com/office/drawing/2014/main" val="1585838943"/>
                    </a:ext>
                  </a:extLst>
                </a:gridCol>
                <a:gridCol w="576072">
                  <a:extLst>
                    <a:ext uri="{9D8B030D-6E8A-4147-A177-3AD203B41FA5}">
                      <a16:colId xmlns:a16="http://schemas.microsoft.com/office/drawing/2014/main" val="778044694"/>
                    </a:ext>
                  </a:extLst>
                </a:gridCol>
                <a:gridCol w="576072">
                  <a:extLst>
                    <a:ext uri="{9D8B030D-6E8A-4147-A177-3AD203B41FA5}">
                      <a16:colId xmlns:a16="http://schemas.microsoft.com/office/drawing/2014/main" val="2745160903"/>
                    </a:ext>
                  </a:extLst>
                </a:gridCol>
                <a:gridCol w="576072">
                  <a:extLst>
                    <a:ext uri="{9D8B030D-6E8A-4147-A177-3AD203B41FA5}">
                      <a16:colId xmlns:a16="http://schemas.microsoft.com/office/drawing/2014/main" val="2666117258"/>
                    </a:ext>
                  </a:extLst>
                </a:gridCol>
                <a:gridCol w="576072">
                  <a:extLst>
                    <a:ext uri="{9D8B030D-6E8A-4147-A177-3AD203B41FA5}">
                      <a16:colId xmlns:a16="http://schemas.microsoft.com/office/drawing/2014/main" val="1296731620"/>
                    </a:ext>
                  </a:extLst>
                </a:gridCol>
                <a:gridCol w="576072">
                  <a:extLst>
                    <a:ext uri="{9D8B030D-6E8A-4147-A177-3AD203B41FA5}">
                      <a16:colId xmlns:a16="http://schemas.microsoft.com/office/drawing/2014/main" val="759329428"/>
                    </a:ext>
                  </a:extLst>
                </a:gridCol>
                <a:gridCol w="576072">
                  <a:extLst>
                    <a:ext uri="{9D8B030D-6E8A-4147-A177-3AD203B41FA5}">
                      <a16:colId xmlns:a16="http://schemas.microsoft.com/office/drawing/2014/main" val="1766498712"/>
                    </a:ext>
                  </a:extLst>
                </a:gridCol>
                <a:gridCol w="658368">
                  <a:extLst>
                    <a:ext uri="{9D8B030D-6E8A-4147-A177-3AD203B41FA5}">
                      <a16:colId xmlns:a16="http://schemas.microsoft.com/office/drawing/2014/main" val="992859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022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- 2018-02-01 09:57:12</a:t>
                      </a:r>
                      <a:r>
                        <a:rPr kumimoji="0" lang="en-US" sz="1000" b="0" i="0" u="none" strike="noStrike" kern="1200" cap="none" spc="0" normalizeH="0" baseline="0" noProof="0">
                          <a:ln>
                            <a:noFill/>
                          </a:ln>
                          <a:solidFill>
                            <a:prstClr val="black"/>
                          </a:solidFill>
                          <a:effectLst/>
                          <a:uLnTx/>
                          <a:uFillTx/>
                          <a:latin typeface="+mn-lt"/>
                          <a:ea typeface="+mn-ea"/>
                          <a:cs typeface="+mn-cs"/>
                        </a:rPr>
                        <a:t>
Five pointers to give a sommelier to get the best out of every menu, without blowing your budget. 
👇
http://bit.ly/WineEduc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846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- 2018-01-31 17:48:06</a:t>
                      </a:r>
                      <a:r>
                        <a:rPr kumimoji="0" lang="en-US" sz="1000" b="0" i="0" u="none" strike="noStrike" kern="1200" cap="none" spc="0" normalizeH="0" baseline="0" noProof="0">
                          <a:ln>
                            <a:noFill/>
                          </a:ln>
                          <a:solidFill>
                            <a:prstClr val="black"/>
                          </a:solidFill>
                          <a:effectLst/>
                          <a:uLnTx/>
                          <a:uFillTx/>
                          <a:latin typeface="+mn-lt"/>
                          <a:ea typeface="+mn-ea"/>
                          <a:cs typeface="+mn-cs"/>
                        </a:rPr>
                        <a:t>
The Our Table movement has started with pop-up supper clubs around the city. Here's a peek into one of our recent experiences. Good food, good grape and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864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- 2018-01-28 10:51:31</a:t>
                      </a:r>
                      <a:r>
                        <a:rPr kumimoji="0" lang="en-US" sz="1000" b="0" i="0" u="none" strike="noStrike" kern="1200" cap="none" spc="0" normalizeH="0" baseline="0" noProof="0">
                          <a:ln>
                            <a:noFill/>
                          </a:ln>
                          <a:solidFill>
                            <a:prstClr val="black"/>
                          </a:solidFill>
                          <a:effectLst/>
                          <a:uLnTx/>
                          <a:uFillTx/>
                          <a:latin typeface="+mn-lt"/>
                          <a:ea typeface="+mn-ea"/>
                          <a:cs typeface="+mn-cs"/>
                        </a:rPr>
                        <a:t>
This just made us hungry 😍 
Recipe 👉 http://bit.ly/JCBakedPrawns2BxJHBp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1763011"/>
                  </a:ext>
                </a:extLst>
              </a:tr>
            </a:tbl>
          </a:graphicData>
        </a:graphic>
      </p:graphicFrame>
      <p:sp>
        <p:nvSpPr>
          <p:cNvPr id="4" name="Text Placeholder 3">
            <a:extLst>
              <a:ext uri="{FF2B5EF4-FFF2-40B4-BE49-F238E27FC236}">
                <a16:creationId xmlns:a16="http://schemas.microsoft.com/office/drawing/2014/main" id="{146FF9B9-CA36-416C-9A5B-1358F496746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777575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9EF96-7AF9-4C77-9580-9D440C5D5F2C}"/>
              </a:ext>
            </a:extLst>
          </p:cNvPr>
          <p:cNvSpPr>
            <a:spLocks noGrp="1"/>
          </p:cNvSpPr>
          <p:nvPr>
            <p:ph type="title"/>
          </p:nvPr>
        </p:nvSpPr>
        <p:spPr/>
        <p:txBody>
          <a:bodyPr/>
          <a:lstStyle/>
          <a:p>
            <a:r>
              <a:rPr lang="en-US"/>
              <a:t>FB Own Posts Table with views - 8 of 12</a:t>
            </a:r>
          </a:p>
        </p:txBody>
      </p:sp>
      <p:graphicFrame>
        <p:nvGraphicFramePr>
          <p:cNvPr id="5" name="Table Placeholder 4">
            <a:extLst>
              <a:ext uri="{FF2B5EF4-FFF2-40B4-BE49-F238E27FC236}">
                <a16:creationId xmlns:a16="http://schemas.microsoft.com/office/drawing/2014/main" id="{C095AB6A-9ABE-4487-9196-823367E374FC}"/>
              </a:ext>
            </a:extLst>
          </p:cNvPr>
          <p:cNvGraphicFramePr>
            <a:graphicFrameLocks noGrp="1"/>
          </p:cNvGraphicFramePr>
          <p:nvPr>
            <p:ph type="tbl" sz="quarter" idx="13"/>
            <p:extLst>
              <p:ext uri="{D42A27DB-BD31-4B8C-83A1-F6EECF244321}">
                <p14:modId xmlns:p14="http://schemas.microsoft.com/office/powerpoint/2010/main" val="1144555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78166292"/>
                    </a:ext>
                  </a:extLst>
                </a:gridCol>
                <a:gridCol w="576072">
                  <a:extLst>
                    <a:ext uri="{9D8B030D-6E8A-4147-A177-3AD203B41FA5}">
                      <a16:colId xmlns:a16="http://schemas.microsoft.com/office/drawing/2014/main" val="2498975382"/>
                    </a:ext>
                  </a:extLst>
                </a:gridCol>
                <a:gridCol w="576072">
                  <a:extLst>
                    <a:ext uri="{9D8B030D-6E8A-4147-A177-3AD203B41FA5}">
                      <a16:colId xmlns:a16="http://schemas.microsoft.com/office/drawing/2014/main" val="969356512"/>
                    </a:ext>
                  </a:extLst>
                </a:gridCol>
                <a:gridCol w="576072">
                  <a:extLst>
                    <a:ext uri="{9D8B030D-6E8A-4147-A177-3AD203B41FA5}">
                      <a16:colId xmlns:a16="http://schemas.microsoft.com/office/drawing/2014/main" val="1127165012"/>
                    </a:ext>
                  </a:extLst>
                </a:gridCol>
                <a:gridCol w="576072">
                  <a:extLst>
                    <a:ext uri="{9D8B030D-6E8A-4147-A177-3AD203B41FA5}">
                      <a16:colId xmlns:a16="http://schemas.microsoft.com/office/drawing/2014/main" val="3652521895"/>
                    </a:ext>
                  </a:extLst>
                </a:gridCol>
                <a:gridCol w="576072">
                  <a:extLst>
                    <a:ext uri="{9D8B030D-6E8A-4147-A177-3AD203B41FA5}">
                      <a16:colId xmlns:a16="http://schemas.microsoft.com/office/drawing/2014/main" val="1502217154"/>
                    </a:ext>
                  </a:extLst>
                </a:gridCol>
                <a:gridCol w="576072">
                  <a:extLst>
                    <a:ext uri="{9D8B030D-6E8A-4147-A177-3AD203B41FA5}">
                      <a16:colId xmlns:a16="http://schemas.microsoft.com/office/drawing/2014/main" val="821208558"/>
                    </a:ext>
                  </a:extLst>
                </a:gridCol>
                <a:gridCol w="576072">
                  <a:extLst>
                    <a:ext uri="{9D8B030D-6E8A-4147-A177-3AD203B41FA5}">
                      <a16:colId xmlns:a16="http://schemas.microsoft.com/office/drawing/2014/main" val="2687616510"/>
                    </a:ext>
                  </a:extLst>
                </a:gridCol>
                <a:gridCol w="576072">
                  <a:extLst>
                    <a:ext uri="{9D8B030D-6E8A-4147-A177-3AD203B41FA5}">
                      <a16:colId xmlns:a16="http://schemas.microsoft.com/office/drawing/2014/main" val="1817936917"/>
                    </a:ext>
                  </a:extLst>
                </a:gridCol>
                <a:gridCol w="576072">
                  <a:extLst>
                    <a:ext uri="{9D8B030D-6E8A-4147-A177-3AD203B41FA5}">
                      <a16:colId xmlns:a16="http://schemas.microsoft.com/office/drawing/2014/main" val="2077668765"/>
                    </a:ext>
                  </a:extLst>
                </a:gridCol>
                <a:gridCol w="576072">
                  <a:extLst>
                    <a:ext uri="{9D8B030D-6E8A-4147-A177-3AD203B41FA5}">
                      <a16:colId xmlns:a16="http://schemas.microsoft.com/office/drawing/2014/main" val="3234843775"/>
                    </a:ext>
                  </a:extLst>
                </a:gridCol>
                <a:gridCol w="658368">
                  <a:extLst>
                    <a:ext uri="{9D8B030D-6E8A-4147-A177-3AD203B41FA5}">
                      <a16:colId xmlns:a16="http://schemas.microsoft.com/office/drawing/2014/main" val="3174364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473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- 2018-01-26 10:00:00</a:t>
                      </a:r>
                      <a:r>
                        <a:rPr kumimoji="0" lang="en-US" sz="1000" b="0" i="0" u="none" strike="noStrike" kern="1200" cap="none" spc="0" normalizeH="0" baseline="0" noProof="0">
                          <a:ln>
                            <a:noFill/>
                          </a:ln>
                          <a:solidFill>
                            <a:prstClr val="black"/>
                          </a:solidFill>
                          <a:effectLst/>
                          <a:uLnTx/>
                          <a:uFillTx/>
                          <a:latin typeface="+mn-lt"/>
                          <a:ea typeface="+mn-ea"/>
                          <a:cs typeface="+mn-cs"/>
                        </a:rPr>
                        <a:t>
Born from a land made true... Celebrate Australia Day with a glass of our best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5061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- 2018-01-23 17:56:56</a:t>
                      </a:r>
                      <a:r>
                        <a:rPr kumimoji="0" lang="en-US" sz="1000" b="0" i="0" u="none" strike="noStrike" kern="1200" cap="none" spc="0" normalizeH="0" baseline="0" noProof="0">
                          <a:ln>
                            <a:noFill/>
                          </a:ln>
                          <a:solidFill>
                            <a:prstClr val="black"/>
                          </a:solidFill>
                          <a:effectLst/>
                          <a:uLnTx/>
                          <a:uFillTx/>
                          <a:latin typeface="+mn-lt"/>
                          <a:ea typeface="+mn-ea"/>
                          <a:cs typeface="+mn-cs"/>
                        </a:rPr>
                        <a:t>
You had me at Merlot - Find out about the world's most popular and planted grape! 
👉 http://bit.ly/JacobsCreekMerlot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5836230"/>
                  </a:ext>
                </a:extLst>
              </a:tr>
            </a:tbl>
          </a:graphicData>
        </a:graphic>
      </p:graphicFrame>
      <p:sp>
        <p:nvSpPr>
          <p:cNvPr id="4" name="Text Placeholder 3">
            <a:extLst>
              <a:ext uri="{FF2B5EF4-FFF2-40B4-BE49-F238E27FC236}">
                <a16:creationId xmlns:a16="http://schemas.microsoft.com/office/drawing/2014/main" id="{80B218B3-9B1D-4A41-AD5B-BCD304A4886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927511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E49F-C758-40CA-A3C2-2616269B690A}"/>
              </a:ext>
            </a:extLst>
          </p:cNvPr>
          <p:cNvSpPr>
            <a:spLocks noGrp="1"/>
          </p:cNvSpPr>
          <p:nvPr>
            <p:ph type="title"/>
          </p:nvPr>
        </p:nvSpPr>
        <p:spPr/>
        <p:txBody>
          <a:bodyPr/>
          <a:lstStyle/>
          <a:p>
            <a:r>
              <a:rPr lang="en-US"/>
              <a:t>FB Own Posts Table with views - 9 of 12</a:t>
            </a:r>
          </a:p>
        </p:txBody>
      </p:sp>
      <p:graphicFrame>
        <p:nvGraphicFramePr>
          <p:cNvPr id="5" name="Table Placeholder 4">
            <a:extLst>
              <a:ext uri="{FF2B5EF4-FFF2-40B4-BE49-F238E27FC236}">
                <a16:creationId xmlns:a16="http://schemas.microsoft.com/office/drawing/2014/main" id="{7F02E1D7-3044-4B6B-8D1D-0BB0144B1E6D}"/>
              </a:ext>
            </a:extLst>
          </p:cNvPr>
          <p:cNvGraphicFramePr>
            <a:graphicFrameLocks noGrp="1"/>
          </p:cNvGraphicFramePr>
          <p:nvPr>
            <p:ph type="tbl" sz="quarter" idx="13"/>
            <p:extLst>
              <p:ext uri="{D42A27DB-BD31-4B8C-83A1-F6EECF244321}">
                <p14:modId xmlns:p14="http://schemas.microsoft.com/office/powerpoint/2010/main" val="2395712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2722727"/>
                    </a:ext>
                  </a:extLst>
                </a:gridCol>
                <a:gridCol w="576072">
                  <a:extLst>
                    <a:ext uri="{9D8B030D-6E8A-4147-A177-3AD203B41FA5}">
                      <a16:colId xmlns:a16="http://schemas.microsoft.com/office/drawing/2014/main" val="3905953703"/>
                    </a:ext>
                  </a:extLst>
                </a:gridCol>
                <a:gridCol w="576072">
                  <a:extLst>
                    <a:ext uri="{9D8B030D-6E8A-4147-A177-3AD203B41FA5}">
                      <a16:colId xmlns:a16="http://schemas.microsoft.com/office/drawing/2014/main" val="536281760"/>
                    </a:ext>
                  </a:extLst>
                </a:gridCol>
                <a:gridCol w="576072">
                  <a:extLst>
                    <a:ext uri="{9D8B030D-6E8A-4147-A177-3AD203B41FA5}">
                      <a16:colId xmlns:a16="http://schemas.microsoft.com/office/drawing/2014/main" val="3447901233"/>
                    </a:ext>
                  </a:extLst>
                </a:gridCol>
                <a:gridCol w="576072">
                  <a:extLst>
                    <a:ext uri="{9D8B030D-6E8A-4147-A177-3AD203B41FA5}">
                      <a16:colId xmlns:a16="http://schemas.microsoft.com/office/drawing/2014/main" val="80515679"/>
                    </a:ext>
                  </a:extLst>
                </a:gridCol>
                <a:gridCol w="576072">
                  <a:extLst>
                    <a:ext uri="{9D8B030D-6E8A-4147-A177-3AD203B41FA5}">
                      <a16:colId xmlns:a16="http://schemas.microsoft.com/office/drawing/2014/main" val="2164867897"/>
                    </a:ext>
                  </a:extLst>
                </a:gridCol>
                <a:gridCol w="576072">
                  <a:extLst>
                    <a:ext uri="{9D8B030D-6E8A-4147-A177-3AD203B41FA5}">
                      <a16:colId xmlns:a16="http://schemas.microsoft.com/office/drawing/2014/main" val="3565433073"/>
                    </a:ext>
                  </a:extLst>
                </a:gridCol>
                <a:gridCol w="576072">
                  <a:extLst>
                    <a:ext uri="{9D8B030D-6E8A-4147-A177-3AD203B41FA5}">
                      <a16:colId xmlns:a16="http://schemas.microsoft.com/office/drawing/2014/main" val="2999325344"/>
                    </a:ext>
                  </a:extLst>
                </a:gridCol>
                <a:gridCol w="576072">
                  <a:extLst>
                    <a:ext uri="{9D8B030D-6E8A-4147-A177-3AD203B41FA5}">
                      <a16:colId xmlns:a16="http://schemas.microsoft.com/office/drawing/2014/main" val="1138825482"/>
                    </a:ext>
                  </a:extLst>
                </a:gridCol>
                <a:gridCol w="576072">
                  <a:extLst>
                    <a:ext uri="{9D8B030D-6E8A-4147-A177-3AD203B41FA5}">
                      <a16:colId xmlns:a16="http://schemas.microsoft.com/office/drawing/2014/main" val="449600635"/>
                    </a:ext>
                  </a:extLst>
                </a:gridCol>
                <a:gridCol w="576072">
                  <a:extLst>
                    <a:ext uri="{9D8B030D-6E8A-4147-A177-3AD203B41FA5}">
                      <a16:colId xmlns:a16="http://schemas.microsoft.com/office/drawing/2014/main" val="1916611433"/>
                    </a:ext>
                  </a:extLst>
                </a:gridCol>
                <a:gridCol w="658368">
                  <a:extLst>
                    <a:ext uri="{9D8B030D-6E8A-4147-A177-3AD203B41FA5}">
                      <a16:colId xmlns:a16="http://schemas.microsoft.com/office/drawing/2014/main" val="974057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863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- 2018-01-22 09:28:48</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803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- 2018-01-21 12:00:00</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1071493"/>
                  </a:ext>
                </a:extLst>
              </a:tr>
            </a:tbl>
          </a:graphicData>
        </a:graphic>
      </p:graphicFrame>
      <p:sp>
        <p:nvSpPr>
          <p:cNvPr id="4" name="Text Placeholder 3">
            <a:extLst>
              <a:ext uri="{FF2B5EF4-FFF2-40B4-BE49-F238E27FC236}">
                <a16:creationId xmlns:a16="http://schemas.microsoft.com/office/drawing/2014/main" id="{F7A1C554-6C1F-4264-BFB0-1FA29FCCABE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272862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1323E-DFBC-4C02-B719-66F2D86E7CAD}"/>
              </a:ext>
            </a:extLst>
          </p:cNvPr>
          <p:cNvSpPr>
            <a:spLocks noGrp="1"/>
          </p:cNvSpPr>
          <p:nvPr>
            <p:ph type="title"/>
          </p:nvPr>
        </p:nvSpPr>
        <p:spPr/>
        <p:txBody>
          <a:bodyPr/>
          <a:lstStyle/>
          <a:p>
            <a:r>
              <a:rPr lang="en-US"/>
              <a:t>FB Own Posts Table with views - 10 of 12</a:t>
            </a:r>
          </a:p>
        </p:txBody>
      </p:sp>
      <p:graphicFrame>
        <p:nvGraphicFramePr>
          <p:cNvPr id="5" name="Table Placeholder 4">
            <a:extLst>
              <a:ext uri="{FF2B5EF4-FFF2-40B4-BE49-F238E27FC236}">
                <a16:creationId xmlns:a16="http://schemas.microsoft.com/office/drawing/2014/main" id="{884456AB-32F1-4DF5-AA3A-105B2E42D67F}"/>
              </a:ext>
            </a:extLst>
          </p:cNvPr>
          <p:cNvGraphicFramePr>
            <a:graphicFrameLocks noGrp="1"/>
          </p:cNvGraphicFramePr>
          <p:nvPr>
            <p:ph type="tbl" sz="quarter" idx="13"/>
            <p:extLst>
              <p:ext uri="{D42A27DB-BD31-4B8C-83A1-F6EECF244321}">
                <p14:modId xmlns:p14="http://schemas.microsoft.com/office/powerpoint/2010/main" val="826838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3140861"/>
                    </a:ext>
                  </a:extLst>
                </a:gridCol>
                <a:gridCol w="576072">
                  <a:extLst>
                    <a:ext uri="{9D8B030D-6E8A-4147-A177-3AD203B41FA5}">
                      <a16:colId xmlns:a16="http://schemas.microsoft.com/office/drawing/2014/main" val="3122798930"/>
                    </a:ext>
                  </a:extLst>
                </a:gridCol>
                <a:gridCol w="576072">
                  <a:extLst>
                    <a:ext uri="{9D8B030D-6E8A-4147-A177-3AD203B41FA5}">
                      <a16:colId xmlns:a16="http://schemas.microsoft.com/office/drawing/2014/main" val="2420203254"/>
                    </a:ext>
                  </a:extLst>
                </a:gridCol>
                <a:gridCol w="576072">
                  <a:extLst>
                    <a:ext uri="{9D8B030D-6E8A-4147-A177-3AD203B41FA5}">
                      <a16:colId xmlns:a16="http://schemas.microsoft.com/office/drawing/2014/main" val="2357732541"/>
                    </a:ext>
                  </a:extLst>
                </a:gridCol>
                <a:gridCol w="576072">
                  <a:extLst>
                    <a:ext uri="{9D8B030D-6E8A-4147-A177-3AD203B41FA5}">
                      <a16:colId xmlns:a16="http://schemas.microsoft.com/office/drawing/2014/main" val="1176788444"/>
                    </a:ext>
                  </a:extLst>
                </a:gridCol>
                <a:gridCol w="576072">
                  <a:extLst>
                    <a:ext uri="{9D8B030D-6E8A-4147-A177-3AD203B41FA5}">
                      <a16:colId xmlns:a16="http://schemas.microsoft.com/office/drawing/2014/main" val="3556112952"/>
                    </a:ext>
                  </a:extLst>
                </a:gridCol>
                <a:gridCol w="576072">
                  <a:extLst>
                    <a:ext uri="{9D8B030D-6E8A-4147-A177-3AD203B41FA5}">
                      <a16:colId xmlns:a16="http://schemas.microsoft.com/office/drawing/2014/main" val="662674153"/>
                    </a:ext>
                  </a:extLst>
                </a:gridCol>
                <a:gridCol w="576072">
                  <a:extLst>
                    <a:ext uri="{9D8B030D-6E8A-4147-A177-3AD203B41FA5}">
                      <a16:colId xmlns:a16="http://schemas.microsoft.com/office/drawing/2014/main" val="3349124809"/>
                    </a:ext>
                  </a:extLst>
                </a:gridCol>
                <a:gridCol w="576072">
                  <a:extLst>
                    <a:ext uri="{9D8B030D-6E8A-4147-A177-3AD203B41FA5}">
                      <a16:colId xmlns:a16="http://schemas.microsoft.com/office/drawing/2014/main" val="2858085032"/>
                    </a:ext>
                  </a:extLst>
                </a:gridCol>
                <a:gridCol w="576072">
                  <a:extLst>
                    <a:ext uri="{9D8B030D-6E8A-4147-A177-3AD203B41FA5}">
                      <a16:colId xmlns:a16="http://schemas.microsoft.com/office/drawing/2014/main" val="3965364772"/>
                    </a:ext>
                  </a:extLst>
                </a:gridCol>
                <a:gridCol w="576072">
                  <a:extLst>
                    <a:ext uri="{9D8B030D-6E8A-4147-A177-3AD203B41FA5}">
                      <a16:colId xmlns:a16="http://schemas.microsoft.com/office/drawing/2014/main" val="905762802"/>
                    </a:ext>
                  </a:extLst>
                </a:gridCol>
                <a:gridCol w="658368">
                  <a:extLst>
                    <a:ext uri="{9D8B030D-6E8A-4147-A177-3AD203B41FA5}">
                      <a16:colId xmlns:a16="http://schemas.microsoft.com/office/drawing/2014/main" val="3638740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082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- 2018-01-19 10:10:00</a:t>
                      </a:r>
                      <a:r>
                        <a:rPr kumimoji="0" lang="en-US" sz="1000" b="0" i="0" u="none" strike="noStrike" kern="1200" cap="none" spc="0" normalizeH="0" baseline="0" noProof="0">
                          <a:ln>
                            <a:noFill/>
                          </a:ln>
                          <a:solidFill>
                            <a:prstClr val="black"/>
                          </a:solidFill>
                          <a:effectLst/>
                          <a:uLnTx/>
                          <a:uFillTx/>
                          <a:latin typeface="+mn-lt"/>
                          <a:ea typeface="+mn-ea"/>
                          <a:cs typeface="+mn-cs"/>
                        </a:rPr>
                        <a:t>
Blush rosé lovers rejoice! Le Petit Rosé has just launched in the UAE, it's blush, dry, crisp and simply superbe! (insider tip, it's great Jacob's Creek value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906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- 2018-01-17 10:10:00</a:t>
                      </a:r>
                      <a:r>
                        <a:rPr kumimoji="0" lang="en-US" sz="1000" b="0" i="0" u="none" strike="noStrike" kern="1200" cap="none" spc="0" normalizeH="0" baseline="0" noProof="0">
                          <a:ln>
                            <a:noFill/>
                          </a:ln>
                          <a:solidFill>
                            <a:prstClr val="black"/>
                          </a:solidFill>
                          <a:effectLst/>
                          <a:uLnTx/>
                          <a:uFillTx/>
                          <a:latin typeface="+mn-lt"/>
                          <a:ea typeface="+mn-ea"/>
                          <a:cs typeface="+mn-cs"/>
                        </a:rPr>
                        <a:t>
Our Chardonnay has been re-invigorated to reflect modern tastes and fresh, fruity aromas. The wine of the 80s is making a delicious comeback with its crisp new flavour. Find which suits your taste: http://bit.ly/JacobsCreekYourTaste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1672436"/>
                  </a:ext>
                </a:extLst>
              </a:tr>
            </a:tbl>
          </a:graphicData>
        </a:graphic>
      </p:graphicFrame>
      <p:sp>
        <p:nvSpPr>
          <p:cNvPr id="4" name="Text Placeholder 3">
            <a:extLst>
              <a:ext uri="{FF2B5EF4-FFF2-40B4-BE49-F238E27FC236}">
                <a16:creationId xmlns:a16="http://schemas.microsoft.com/office/drawing/2014/main" id="{0D17DD74-B4CE-4263-8B84-FE2DBD90FE5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227242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3405C-433E-4C9A-8541-74B0D77BAF95}"/>
              </a:ext>
            </a:extLst>
          </p:cNvPr>
          <p:cNvSpPr>
            <a:spLocks noGrp="1"/>
          </p:cNvSpPr>
          <p:nvPr>
            <p:ph type="title"/>
          </p:nvPr>
        </p:nvSpPr>
        <p:spPr/>
        <p:txBody>
          <a:bodyPr/>
          <a:lstStyle/>
          <a:p>
            <a:r>
              <a:rPr lang="en-US"/>
              <a:t>FB Own Posts Table with views - 11 of 12</a:t>
            </a:r>
          </a:p>
        </p:txBody>
      </p:sp>
      <p:graphicFrame>
        <p:nvGraphicFramePr>
          <p:cNvPr id="5" name="Table Placeholder 4">
            <a:extLst>
              <a:ext uri="{FF2B5EF4-FFF2-40B4-BE49-F238E27FC236}">
                <a16:creationId xmlns:a16="http://schemas.microsoft.com/office/drawing/2014/main" id="{2A6AC5DE-0D8C-474E-9876-9F777030EB76}"/>
              </a:ext>
            </a:extLst>
          </p:cNvPr>
          <p:cNvGraphicFramePr>
            <a:graphicFrameLocks noGrp="1"/>
          </p:cNvGraphicFramePr>
          <p:nvPr>
            <p:ph type="tbl" sz="quarter" idx="13"/>
            <p:extLst>
              <p:ext uri="{D42A27DB-BD31-4B8C-83A1-F6EECF244321}">
                <p14:modId xmlns:p14="http://schemas.microsoft.com/office/powerpoint/2010/main" val="4268326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5533283"/>
                    </a:ext>
                  </a:extLst>
                </a:gridCol>
                <a:gridCol w="576072">
                  <a:extLst>
                    <a:ext uri="{9D8B030D-6E8A-4147-A177-3AD203B41FA5}">
                      <a16:colId xmlns:a16="http://schemas.microsoft.com/office/drawing/2014/main" val="2219183505"/>
                    </a:ext>
                  </a:extLst>
                </a:gridCol>
                <a:gridCol w="576072">
                  <a:extLst>
                    <a:ext uri="{9D8B030D-6E8A-4147-A177-3AD203B41FA5}">
                      <a16:colId xmlns:a16="http://schemas.microsoft.com/office/drawing/2014/main" val="1356411878"/>
                    </a:ext>
                  </a:extLst>
                </a:gridCol>
                <a:gridCol w="576072">
                  <a:extLst>
                    <a:ext uri="{9D8B030D-6E8A-4147-A177-3AD203B41FA5}">
                      <a16:colId xmlns:a16="http://schemas.microsoft.com/office/drawing/2014/main" val="2674721330"/>
                    </a:ext>
                  </a:extLst>
                </a:gridCol>
                <a:gridCol w="576072">
                  <a:extLst>
                    <a:ext uri="{9D8B030D-6E8A-4147-A177-3AD203B41FA5}">
                      <a16:colId xmlns:a16="http://schemas.microsoft.com/office/drawing/2014/main" val="1010399617"/>
                    </a:ext>
                  </a:extLst>
                </a:gridCol>
                <a:gridCol w="576072">
                  <a:extLst>
                    <a:ext uri="{9D8B030D-6E8A-4147-A177-3AD203B41FA5}">
                      <a16:colId xmlns:a16="http://schemas.microsoft.com/office/drawing/2014/main" val="3364198684"/>
                    </a:ext>
                  </a:extLst>
                </a:gridCol>
                <a:gridCol w="576072">
                  <a:extLst>
                    <a:ext uri="{9D8B030D-6E8A-4147-A177-3AD203B41FA5}">
                      <a16:colId xmlns:a16="http://schemas.microsoft.com/office/drawing/2014/main" val="1461626898"/>
                    </a:ext>
                  </a:extLst>
                </a:gridCol>
                <a:gridCol w="576072">
                  <a:extLst>
                    <a:ext uri="{9D8B030D-6E8A-4147-A177-3AD203B41FA5}">
                      <a16:colId xmlns:a16="http://schemas.microsoft.com/office/drawing/2014/main" val="2032095188"/>
                    </a:ext>
                  </a:extLst>
                </a:gridCol>
                <a:gridCol w="576072">
                  <a:extLst>
                    <a:ext uri="{9D8B030D-6E8A-4147-A177-3AD203B41FA5}">
                      <a16:colId xmlns:a16="http://schemas.microsoft.com/office/drawing/2014/main" val="2857007767"/>
                    </a:ext>
                  </a:extLst>
                </a:gridCol>
                <a:gridCol w="576072">
                  <a:extLst>
                    <a:ext uri="{9D8B030D-6E8A-4147-A177-3AD203B41FA5}">
                      <a16:colId xmlns:a16="http://schemas.microsoft.com/office/drawing/2014/main" val="1207183000"/>
                    </a:ext>
                  </a:extLst>
                </a:gridCol>
                <a:gridCol w="576072">
                  <a:extLst>
                    <a:ext uri="{9D8B030D-6E8A-4147-A177-3AD203B41FA5}">
                      <a16:colId xmlns:a16="http://schemas.microsoft.com/office/drawing/2014/main" val="256785282"/>
                    </a:ext>
                  </a:extLst>
                </a:gridCol>
                <a:gridCol w="658368">
                  <a:extLst>
                    <a:ext uri="{9D8B030D-6E8A-4147-A177-3AD203B41FA5}">
                      <a16:colId xmlns:a16="http://schemas.microsoft.com/office/drawing/2014/main" val="1590693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105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- 2018-01-13 10:10:00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weekend sharing snack? Look no further as Billy Law shows you how to perfect mini pizzas (perfectly paired with Le Petit Rosé) http://bit.ly/2CYOwIx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384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- 2018-01-11 10:15:00</a:t>
                      </a:r>
                      <a:r>
                        <a:rPr kumimoji="0" lang="en-US" sz="1000" b="0" i="0" u="none" strike="noStrike" kern="1200" cap="none" spc="0" normalizeH="0" baseline="0" noProof="0">
                          <a:ln>
                            <a:noFill/>
                          </a:ln>
                          <a:solidFill>
                            <a:prstClr val="black"/>
                          </a:solidFill>
                          <a:effectLst/>
                          <a:uLnTx/>
                          <a:uFillTx/>
                          <a:latin typeface="+mn-lt"/>
                          <a:ea typeface="+mn-ea"/>
                          <a:cs typeface="+mn-cs"/>
                        </a:rPr>
                        <a:t>
A pop-up supper club - sign up for an Our Table invitation. A dining experience centred around good food, good friends, carefully paired grape and unpretentious moments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00924470"/>
                  </a:ext>
                </a:extLst>
              </a:tr>
            </a:tbl>
          </a:graphicData>
        </a:graphic>
      </p:graphicFrame>
      <p:sp>
        <p:nvSpPr>
          <p:cNvPr id="4" name="Text Placeholder 3">
            <a:extLst>
              <a:ext uri="{FF2B5EF4-FFF2-40B4-BE49-F238E27FC236}">
                <a16:creationId xmlns:a16="http://schemas.microsoft.com/office/drawing/2014/main" id="{7FB47708-2247-4DB9-8AA9-5F08E2DBC287}"/>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574941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972AA-4CFA-4AC7-BC5C-4F834D6D86EC}"/>
              </a:ext>
            </a:extLst>
          </p:cNvPr>
          <p:cNvSpPr>
            <a:spLocks noGrp="1"/>
          </p:cNvSpPr>
          <p:nvPr>
            <p:ph type="title"/>
          </p:nvPr>
        </p:nvSpPr>
        <p:spPr/>
        <p:txBody>
          <a:bodyPr/>
          <a:lstStyle/>
          <a:p>
            <a:r>
              <a:rPr lang="en-US"/>
              <a:t>FB Own Posts Table with views - 12 of 12</a:t>
            </a:r>
          </a:p>
        </p:txBody>
      </p:sp>
      <p:graphicFrame>
        <p:nvGraphicFramePr>
          <p:cNvPr id="5" name="Table Placeholder 4">
            <a:extLst>
              <a:ext uri="{FF2B5EF4-FFF2-40B4-BE49-F238E27FC236}">
                <a16:creationId xmlns:a16="http://schemas.microsoft.com/office/drawing/2014/main" id="{B5448801-027D-482F-8735-67C16417E1AC}"/>
              </a:ext>
            </a:extLst>
          </p:cNvPr>
          <p:cNvGraphicFramePr>
            <a:graphicFrameLocks noGrp="1"/>
          </p:cNvGraphicFramePr>
          <p:nvPr>
            <p:ph type="tbl" sz="quarter" idx="13"/>
            <p:extLst>
              <p:ext uri="{D42A27DB-BD31-4B8C-83A1-F6EECF244321}">
                <p14:modId xmlns:p14="http://schemas.microsoft.com/office/powerpoint/2010/main" val="4270813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9959822"/>
                    </a:ext>
                  </a:extLst>
                </a:gridCol>
                <a:gridCol w="576072">
                  <a:extLst>
                    <a:ext uri="{9D8B030D-6E8A-4147-A177-3AD203B41FA5}">
                      <a16:colId xmlns:a16="http://schemas.microsoft.com/office/drawing/2014/main" val="341163359"/>
                    </a:ext>
                  </a:extLst>
                </a:gridCol>
                <a:gridCol w="576072">
                  <a:extLst>
                    <a:ext uri="{9D8B030D-6E8A-4147-A177-3AD203B41FA5}">
                      <a16:colId xmlns:a16="http://schemas.microsoft.com/office/drawing/2014/main" val="791426480"/>
                    </a:ext>
                  </a:extLst>
                </a:gridCol>
                <a:gridCol w="576072">
                  <a:extLst>
                    <a:ext uri="{9D8B030D-6E8A-4147-A177-3AD203B41FA5}">
                      <a16:colId xmlns:a16="http://schemas.microsoft.com/office/drawing/2014/main" val="1961101628"/>
                    </a:ext>
                  </a:extLst>
                </a:gridCol>
                <a:gridCol w="576072">
                  <a:extLst>
                    <a:ext uri="{9D8B030D-6E8A-4147-A177-3AD203B41FA5}">
                      <a16:colId xmlns:a16="http://schemas.microsoft.com/office/drawing/2014/main" val="88744345"/>
                    </a:ext>
                  </a:extLst>
                </a:gridCol>
                <a:gridCol w="576072">
                  <a:extLst>
                    <a:ext uri="{9D8B030D-6E8A-4147-A177-3AD203B41FA5}">
                      <a16:colId xmlns:a16="http://schemas.microsoft.com/office/drawing/2014/main" val="3128371777"/>
                    </a:ext>
                  </a:extLst>
                </a:gridCol>
                <a:gridCol w="576072">
                  <a:extLst>
                    <a:ext uri="{9D8B030D-6E8A-4147-A177-3AD203B41FA5}">
                      <a16:colId xmlns:a16="http://schemas.microsoft.com/office/drawing/2014/main" val="3011482611"/>
                    </a:ext>
                  </a:extLst>
                </a:gridCol>
                <a:gridCol w="576072">
                  <a:extLst>
                    <a:ext uri="{9D8B030D-6E8A-4147-A177-3AD203B41FA5}">
                      <a16:colId xmlns:a16="http://schemas.microsoft.com/office/drawing/2014/main" val="4199236352"/>
                    </a:ext>
                  </a:extLst>
                </a:gridCol>
                <a:gridCol w="576072">
                  <a:extLst>
                    <a:ext uri="{9D8B030D-6E8A-4147-A177-3AD203B41FA5}">
                      <a16:colId xmlns:a16="http://schemas.microsoft.com/office/drawing/2014/main" val="1005423560"/>
                    </a:ext>
                  </a:extLst>
                </a:gridCol>
                <a:gridCol w="576072">
                  <a:extLst>
                    <a:ext uri="{9D8B030D-6E8A-4147-A177-3AD203B41FA5}">
                      <a16:colId xmlns:a16="http://schemas.microsoft.com/office/drawing/2014/main" val="2590318116"/>
                    </a:ext>
                  </a:extLst>
                </a:gridCol>
                <a:gridCol w="576072">
                  <a:extLst>
                    <a:ext uri="{9D8B030D-6E8A-4147-A177-3AD203B41FA5}">
                      <a16:colId xmlns:a16="http://schemas.microsoft.com/office/drawing/2014/main" val="989380022"/>
                    </a:ext>
                  </a:extLst>
                </a:gridCol>
                <a:gridCol w="658368">
                  <a:extLst>
                    <a:ext uri="{9D8B030D-6E8A-4147-A177-3AD203B41FA5}">
                      <a16:colId xmlns:a16="http://schemas.microsoft.com/office/drawing/2014/main" val="2723556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294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- 2018-01-09 09:55:00</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http://www.homeyohmy.com/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329196"/>
                  </a:ext>
                </a:extLst>
              </a:tr>
            </a:tbl>
          </a:graphicData>
        </a:graphic>
      </p:graphicFrame>
      <p:sp>
        <p:nvSpPr>
          <p:cNvPr id="4" name="Text Placeholder 3">
            <a:extLst>
              <a:ext uri="{FF2B5EF4-FFF2-40B4-BE49-F238E27FC236}">
                <a16:creationId xmlns:a16="http://schemas.microsoft.com/office/drawing/2014/main" id="{405EE78A-0489-407B-9613-167A5BEA606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695026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E4A08-A0B7-48AF-9E9A-870C754CD3C0}"/>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7AFB60A2-4583-4A35-AB95-BBB142DF039A}"/>
              </a:ext>
            </a:extLst>
          </p:cNvPr>
          <p:cNvGraphicFramePr>
            <a:graphicFrameLocks noGrp="1"/>
          </p:cNvGraphicFramePr>
          <p:nvPr>
            <p:ph type="chart" sz="quarter" idx="13"/>
            <p:extLst>
              <p:ext uri="{D42A27DB-BD31-4B8C-83A1-F6EECF244321}">
                <p14:modId xmlns:p14="http://schemas.microsoft.com/office/powerpoint/2010/main" val="2783649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C31D7F-C212-4C3D-8720-47E74E3C939E}"/>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9C64A79D-2FB4-424E-A8C0-C24323770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954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BE74D-9E04-4BED-9503-CABEC9198FAB}"/>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FC55F42F-3649-4844-9B34-AC1C5A81BB92}"/>
              </a:ext>
            </a:extLst>
          </p:cNvPr>
          <p:cNvGraphicFramePr>
            <a:graphicFrameLocks noGrp="1"/>
          </p:cNvGraphicFramePr>
          <p:nvPr>
            <p:ph type="chart" sz="quarter" idx="13"/>
            <p:extLst>
              <p:ext uri="{D42A27DB-BD31-4B8C-83A1-F6EECF244321}">
                <p14:modId xmlns:p14="http://schemas.microsoft.com/office/powerpoint/2010/main" val="1950044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5C2C5-359A-448B-A80E-7A34F897146C}"/>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CFCF0359-0D2F-436E-937F-C437D72C30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2872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97D-23DB-4F03-95B5-5DE664CA7BA8}"/>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7BD73AE8-ACF8-4E83-8077-0D7119E1D588}"/>
              </a:ext>
            </a:extLst>
          </p:cNvPr>
          <p:cNvGraphicFramePr>
            <a:graphicFrameLocks noGrp="1"/>
          </p:cNvGraphicFramePr>
          <p:nvPr>
            <p:ph type="chart" sz="quarter" idx="13"/>
            <p:extLst>
              <p:ext uri="{D42A27DB-BD31-4B8C-83A1-F6EECF244321}">
                <p14:modId xmlns:p14="http://schemas.microsoft.com/office/powerpoint/2010/main" val="1700322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87478F-8024-4BBB-9F31-027A745BA74C}"/>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184CDF45-1679-445B-A08B-1759BD935B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755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2E8E2-2985-4222-8D2F-31784CF4213F}"/>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FF5BE857-4681-4828-8027-0FDAC83CF099}"/>
              </a:ext>
            </a:extLst>
          </p:cNvPr>
          <p:cNvGraphicFramePr>
            <a:graphicFrameLocks noGrp="1"/>
          </p:cNvGraphicFramePr>
          <p:nvPr>
            <p:ph type="chart" sz="quarter" idx="13"/>
            <p:extLst>
              <p:ext uri="{D42A27DB-BD31-4B8C-83A1-F6EECF244321}">
                <p14:modId xmlns:p14="http://schemas.microsoft.com/office/powerpoint/2010/main" val="688856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E23256-644B-4244-AE2C-218F7B971BC9}"/>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DEBB1D86-1399-4AB0-BB4C-11C7997E0A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1199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BAB90-9A63-4322-BFE9-7BDB811E2246}"/>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B262B720-D2BC-4470-8673-82F517BD4471}"/>
              </a:ext>
            </a:extLst>
          </p:cNvPr>
          <p:cNvGraphicFramePr>
            <a:graphicFrameLocks noGrp="1"/>
          </p:cNvGraphicFramePr>
          <p:nvPr>
            <p:ph type="tbl" sz="quarter" idx="13"/>
            <p:extLst>
              <p:ext uri="{D42A27DB-BD31-4B8C-83A1-F6EECF244321}">
                <p14:modId xmlns:p14="http://schemas.microsoft.com/office/powerpoint/2010/main" val="3895018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598834764"/>
                    </a:ext>
                  </a:extLst>
                </a:gridCol>
                <a:gridCol w="987552">
                  <a:extLst>
                    <a:ext uri="{9D8B030D-6E8A-4147-A177-3AD203B41FA5}">
                      <a16:colId xmlns:a16="http://schemas.microsoft.com/office/drawing/2014/main" val="3791564209"/>
                    </a:ext>
                  </a:extLst>
                </a:gridCol>
                <a:gridCol w="493776">
                  <a:extLst>
                    <a:ext uri="{9D8B030D-6E8A-4147-A177-3AD203B41FA5}">
                      <a16:colId xmlns:a16="http://schemas.microsoft.com/office/drawing/2014/main" val="1870973748"/>
                    </a:ext>
                  </a:extLst>
                </a:gridCol>
                <a:gridCol w="987552">
                  <a:extLst>
                    <a:ext uri="{9D8B030D-6E8A-4147-A177-3AD203B41FA5}">
                      <a16:colId xmlns:a16="http://schemas.microsoft.com/office/drawing/2014/main" val="154379602"/>
                    </a:ext>
                  </a:extLst>
                </a:gridCol>
                <a:gridCol w="493776">
                  <a:extLst>
                    <a:ext uri="{9D8B030D-6E8A-4147-A177-3AD203B41FA5}">
                      <a16:colId xmlns:a16="http://schemas.microsoft.com/office/drawing/2014/main" val="4069038103"/>
                    </a:ext>
                  </a:extLst>
                </a:gridCol>
                <a:gridCol w="493776">
                  <a:extLst>
                    <a:ext uri="{9D8B030D-6E8A-4147-A177-3AD203B41FA5}">
                      <a16:colId xmlns:a16="http://schemas.microsoft.com/office/drawing/2014/main" val="2039874146"/>
                    </a:ext>
                  </a:extLst>
                </a:gridCol>
                <a:gridCol w="493776">
                  <a:extLst>
                    <a:ext uri="{9D8B030D-6E8A-4147-A177-3AD203B41FA5}">
                      <a16:colId xmlns:a16="http://schemas.microsoft.com/office/drawing/2014/main" val="2437836523"/>
                    </a:ext>
                  </a:extLst>
                </a:gridCol>
                <a:gridCol w="493776">
                  <a:extLst>
                    <a:ext uri="{9D8B030D-6E8A-4147-A177-3AD203B41FA5}">
                      <a16:colId xmlns:a16="http://schemas.microsoft.com/office/drawing/2014/main" val="2834267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882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- 2018-02-28 11:20:49</a:t>
                      </a:r>
                      <a:r>
                        <a:rPr kumimoji="0" lang="en-US" sz="1000" b="0" i="0" u="none" strike="noStrike" kern="1200" cap="none" spc="0" normalizeH="0" baseline="0" noProof="0">
                          <a:ln>
                            <a:noFill/>
                          </a:ln>
                          <a:solidFill>
                            <a:prstClr val="black"/>
                          </a:solidFill>
                          <a:effectLst/>
                          <a:uLnTx/>
                          <a:uFillTx/>
                          <a:latin typeface="+mn-lt"/>
                          <a:ea typeface="+mn-ea"/>
                          <a:cs typeface="+mn-cs"/>
                        </a:rPr>
                        <a:t>
What kind of host are you - Perfectly placed or casually chic? #OurTableUAE 📷 mydomaine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extLst>
                  <a:ext uri="{0D108BD9-81ED-4DB2-BD59-A6C34878D82A}">
                    <a16:rowId xmlns:a16="http://schemas.microsoft.com/office/drawing/2014/main" val="353304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- 2018-02-27 16:33:48</a:t>
                      </a:r>
                      <a:r>
                        <a:rPr kumimoji="0" lang="en-US" sz="1000" b="0" i="0" u="none" strike="noStrike" kern="1200" cap="none" spc="0" normalizeH="0" baseline="0" noProof="0">
                          <a:ln>
                            <a:noFill/>
                          </a:ln>
                          <a:solidFill>
                            <a:prstClr val="black"/>
                          </a:solidFill>
                          <a:effectLst/>
                          <a:uLnTx/>
                          <a:uFillTx/>
                          <a:latin typeface="+mn-lt"/>
                          <a:ea typeface="+mn-ea"/>
                          <a:cs typeface="+mn-cs"/>
                        </a:rPr>
                        <a:t>
Did you get your #OurTableUAE invitation to @follydubai? If not, sign-up to our newsletter (link in bio) for our next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extLst>
                  <a:ext uri="{0D108BD9-81ED-4DB2-BD59-A6C34878D82A}">
                    <a16:rowId xmlns:a16="http://schemas.microsoft.com/office/drawing/2014/main" val="95440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- 2018-02-26 12:29:39</a:t>
                      </a:r>
                      <a:r>
                        <a:rPr kumimoji="0" lang="en-US" sz="1000" b="0" i="0" u="none" strike="noStrike" kern="1200" cap="none" spc="0" normalizeH="0" baseline="0" noProof="0">
                          <a:ln>
                            <a:noFill/>
                          </a:ln>
                          <a:solidFill>
                            <a:prstClr val="black"/>
                          </a:solidFill>
                          <a:effectLst/>
                          <a:uLnTx/>
                          <a:uFillTx/>
                          <a:latin typeface="+mn-lt"/>
                          <a:ea typeface="+mn-ea"/>
                          <a:cs typeface="+mn-cs"/>
                        </a:rPr>
                        <a:t>
Want to be invited to an Our Table event? Sign-up (link in bio). Invitations going out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extLst>
                  <a:ext uri="{0D108BD9-81ED-4DB2-BD59-A6C34878D82A}">
                    <a16:rowId xmlns:a16="http://schemas.microsoft.com/office/drawing/2014/main" val="421268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extLst>
                  <a:ext uri="{0D108BD9-81ED-4DB2-BD59-A6C34878D82A}">
                    <a16:rowId xmlns:a16="http://schemas.microsoft.com/office/drawing/2014/main" val="389760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- 2018-02-24 09:56:47</a:t>
                      </a:r>
                      <a:r>
                        <a:rPr kumimoji="0" lang="en-US" sz="1000" b="0" i="0" u="none" strike="noStrike" kern="1200" cap="none" spc="0" normalizeH="0" baseline="0" noProof="0">
                          <a:ln>
                            <a:noFill/>
                          </a:ln>
                          <a:solidFill>
                            <a:prstClr val="black"/>
                          </a:solidFill>
                          <a:effectLst/>
                          <a:uLnTx/>
                          <a:uFillTx/>
                          <a:latin typeface="+mn-lt"/>
                          <a:ea typeface="+mn-ea"/>
                          <a:cs typeface="+mn-cs"/>
                        </a:rPr>
                        <a:t>
Avocado dishes match perfectly with a zesty white! 🥑 📷 lazycatkitchen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extLst>
                  <a:ext uri="{0D108BD9-81ED-4DB2-BD59-A6C34878D82A}">
                    <a16:rowId xmlns:a16="http://schemas.microsoft.com/office/drawing/2014/main" val="8411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extLst>
                  <a:ext uri="{0D108BD9-81ED-4DB2-BD59-A6C34878D82A}">
                    <a16:rowId xmlns:a16="http://schemas.microsoft.com/office/drawing/2014/main" val="1635434651"/>
                  </a:ext>
                </a:extLst>
              </a:tr>
            </a:tbl>
          </a:graphicData>
        </a:graphic>
      </p:graphicFrame>
      <p:sp>
        <p:nvSpPr>
          <p:cNvPr id="4" name="Text Placeholder 3">
            <a:extLst>
              <a:ext uri="{FF2B5EF4-FFF2-40B4-BE49-F238E27FC236}">
                <a16:creationId xmlns:a16="http://schemas.microsoft.com/office/drawing/2014/main" id="{21D33366-F0C1-4AD8-AAD9-0504D036902D}"/>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499032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10A14-77D5-4E15-9CCD-94164A98E13D}"/>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ED87C4C5-E91E-469D-AFFF-380CAA11E2AD}"/>
              </a:ext>
            </a:extLst>
          </p:cNvPr>
          <p:cNvGraphicFramePr>
            <a:graphicFrameLocks noGrp="1"/>
          </p:cNvGraphicFramePr>
          <p:nvPr>
            <p:ph type="tbl" sz="quarter" idx="13"/>
            <p:extLst>
              <p:ext uri="{D42A27DB-BD31-4B8C-83A1-F6EECF244321}">
                <p14:modId xmlns:p14="http://schemas.microsoft.com/office/powerpoint/2010/main" val="3172153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999549564"/>
                    </a:ext>
                  </a:extLst>
                </a:gridCol>
                <a:gridCol w="987552">
                  <a:extLst>
                    <a:ext uri="{9D8B030D-6E8A-4147-A177-3AD203B41FA5}">
                      <a16:colId xmlns:a16="http://schemas.microsoft.com/office/drawing/2014/main" val="3433079424"/>
                    </a:ext>
                  </a:extLst>
                </a:gridCol>
                <a:gridCol w="493776">
                  <a:extLst>
                    <a:ext uri="{9D8B030D-6E8A-4147-A177-3AD203B41FA5}">
                      <a16:colId xmlns:a16="http://schemas.microsoft.com/office/drawing/2014/main" val="3983450057"/>
                    </a:ext>
                  </a:extLst>
                </a:gridCol>
                <a:gridCol w="987552">
                  <a:extLst>
                    <a:ext uri="{9D8B030D-6E8A-4147-A177-3AD203B41FA5}">
                      <a16:colId xmlns:a16="http://schemas.microsoft.com/office/drawing/2014/main" val="2019110184"/>
                    </a:ext>
                  </a:extLst>
                </a:gridCol>
                <a:gridCol w="493776">
                  <a:extLst>
                    <a:ext uri="{9D8B030D-6E8A-4147-A177-3AD203B41FA5}">
                      <a16:colId xmlns:a16="http://schemas.microsoft.com/office/drawing/2014/main" val="2836362211"/>
                    </a:ext>
                  </a:extLst>
                </a:gridCol>
                <a:gridCol w="493776">
                  <a:extLst>
                    <a:ext uri="{9D8B030D-6E8A-4147-A177-3AD203B41FA5}">
                      <a16:colId xmlns:a16="http://schemas.microsoft.com/office/drawing/2014/main" val="1085205161"/>
                    </a:ext>
                  </a:extLst>
                </a:gridCol>
                <a:gridCol w="493776">
                  <a:extLst>
                    <a:ext uri="{9D8B030D-6E8A-4147-A177-3AD203B41FA5}">
                      <a16:colId xmlns:a16="http://schemas.microsoft.com/office/drawing/2014/main" val="3342762725"/>
                    </a:ext>
                  </a:extLst>
                </a:gridCol>
                <a:gridCol w="493776">
                  <a:extLst>
                    <a:ext uri="{9D8B030D-6E8A-4147-A177-3AD203B41FA5}">
                      <a16:colId xmlns:a16="http://schemas.microsoft.com/office/drawing/2014/main" val="396171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0904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13:23:45</a:t>
                      </a:r>
                      <a:r>
                        <a:rPr kumimoji="0" lang="en-US" sz="1000" b="0" i="0" u="none" strike="noStrike" kern="1200" cap="none" spc="0" normalizeH="0" baseline="0" noProof="0">
                          <a:ln>
                            <a:noFill/>
                          </a:ln>
                          <a:solidFill>
                            <a:prstClr val="black"/>
                          </a:solidFill>
                          <a:effectLst/>
                          <a:uLnTx/>
                          <a:uFillTx/>
                          <a:latin typeface="+mn-lt"/>
                          <a:ea typeface="+mn-ea"/>
                          <a:cs typeface="+mn-cs"/>
                        </a:rPr>
                        <a:t>
Add an exotic touch to your dinner parties, with pretty lanterns! You can find ones like this in Souq Madinat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extLst>
                  <a:ext uri="{0D108BD9-81ED-4DB2-BD59-A6C34878D82A}">
                    <a16:rowId xmlns:a16="http://schemas.microsoft.com/office/drawing/2014/main" val="259341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- 2018-02-22 09:32:57</a:t>
                      </a:r>
                      <a:r>
                        <a:rPr kumimoji="0" lang="en-US" sz="1000" b="0" i="0" u="none" strike="noStrike" kern="1200" cap="none" spc="0" normalizeH="0" baseline="0" noProof="0">
                          <a:ln>
                            <a:noFill/>
                          </a:ln>
                          <a:solidFill>
                            <a:prstClr val="black"/>
                          </a:solidFill>
                          <a:effectLst/>
                          <a:uLnTx/>
                          <a:uFillTx/>
                          <a:latin typeface="+mn-lt"/>
                          <a:ea typeface="+mn-ea"/>
                          <a:cs typeface="+mn-cs"/>
                        </a:rPr>
                        <a:t>
Tabletop foliage is IN! Head to @dubaigardencenter and get your fingers 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extLst>
                  <a:ext uri="{0D108BD9-81ED-4DB2-BD59-A6C34878D82A}">
                    <a16:rowId xmlns:a16="http://schemas.microsoft.com/office/drawing/2014/main" val="318553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- 2018-02-21 12:41:35</a:t>
                      </a:r>
                      <a:r>
                        <a:rPr kumimoji="0" lang="en-US" sz="1000" b="0" i="0" u="none" strike="noStrike" kern="1200" cap="none" spc="0" normalizeH="0" baseline="0" noProof="0">
                          <a:ln>
                            <a:noFill/>
                          </a:ln>
                          <a:solidFill>
                            <a:prstClr val="black"/>
                          </a:solidFill>
                          <a:effectLst/>
                          <a:uLnTx/>
                          <a:uFillTx/>
                          <a:latin typeface="+mn-lt"/>
                          <a:ea typeface="+mn-ea"/>
                          <a:cs typeface="+mn-cs"/>
                        </a:rPr>
                        <a:t>
The only thing missing is Le Petit Rosé! 📷 @apairandaspare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extLst>
                  <a:ext uri="{0D108BD9-81ED-4DB2-BD59-A6C34878D82A}">
                    <a16:rowId xmlns:a16="http://schemas.microsoft.com/office/drawing/2014/main" val="238425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143238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extLst>
                  <a:ext uri="{0D108BD9-81ED-4DB2-BD59-A6C34878D82A}">
                    <a16:rowId xmlns:a16="http://schemas.microsoft.com/office/drawing/2014/main" val="374782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extLst>
                  <a:ext uri="{0D108BD9-81ED-4DB2-BD59-A6C34878D82A}">
                    <a16:rowId xmlns:a16="http://schemas.microsoft.com/office/drawing/2014/main" val="322895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- 2018-02-17 12:12:03</a:t>
                      </a:r>
                      <a:r>
                        <a:rPr kumimoji="0" lang="en-US" sz="1000" b="0" i="0" u="none" strike="noStrike" kern="1200" cap="none" spc="0" normalizeH="0" baseline="0" noProof="0">
                          <a:ln>
                            <a:noFill/>
                          </a:ln>
                          <a:solidFill>
                            <a:prstClr val="black"/>
                          </a:solidFill>
                          <a:effectLst/>
                          <a:uLnTx/>
                          <a:uFillTx/>
                          <a:latin typeface="+mn-lt"/>
                          <a:ea typeface="+mn-ea"/>
                          <a:cs typeface="+mn-cs"/>
                        </a:rPr>
                        <a:t>
Santé! Salute! Prost! Skål! How do you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2137465298"/>
                  </a:ext>
                </a:extLst>
              </a:tr>
            </a:tbl>
          </a:graphicData>
        </a:graphic>
      </p:graphicFrame>
      <p:sp>
        <p:nvSpPr>
          <p:cNvPr id="4" name="Text Placeholder 3">
            <a:extLst>
              <a:ext uri="{FF2B5EF4-FFF2-40B4-BE49-F238E27FC236}">
                <a16:creationId xmlns:a16="http://schemas.microsoft.com/office/drawing/2014/main" id="{05D1A490-5DB8-4EC5-8AED-B3D0A39C2B3A}"/>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760560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0A22C-73F5-461B-AD9F-9BBEAB2893F1}"/>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B08BA103-82F3-4AD0-A1B3-C129DF89B405}"/>
              </a:ext>
            </a:extLst>
          </p:cNvPr>
          <p:cNvGraphicFramePr>
            <a:graphicFrameLocks noGrp="1"/>
          </p:cNvGraphicFramePr>
          <p:nvPr>
            <p:ph type="tbl" sz="quarter" idx="13"/>
            <p:extLst>
              <p:ext uri="{D42A27DB-BD31-4B8C-83A1-F6EECF244321}">
                <p14:modId xmlns:p14="http://schemas.microsoft.com/office/powerpoint/2010/main" val="3042928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800902213"/>
                    </a:ext>
                  </a:extLst>
                </a:gridCol>
                <a:gridCol w="987552">
                  <a:extLst>
                    <a:ext uri="{9D8B030D-6E8A-4147-A177-3AD203B41FA5}">
                      <a16:colId xmlns:a16="http://schemas.microsoft.com/office/drawing/2014/main" val="4265454362"/>
                    </a:ext>
                  </a:extLst>
                </a:gridCol>
                <a:gridCol w="493776">
                  <a:extLst>
                    <a:ext uri="{9D8B030D-6E8A-4147-A177-3AD203B41FA5}">
                      <a16:colId xmlns:a16="http://schemas.microsoft.com/office/drawing/2014/main" val="374712991"/>
                    </a:ext>
                  </a:extLst>
                </a:gridCol>
                <a:gridCol w="987552">
                  <a:extLst>
                    <a:ext uri="{9D8B030D-6E8A-4147-A177-3AD203B41FA5}">
                      <a16:colId xmlns:a16="http://schemas.microsoft.com/office/drawing/2014/main" val="2756731992"/>
                    </a:ext>
                  </a:extLst>
                </a:gridCol>
                <a:gridCol w="493776">
                  <a:extLst>
                    <a:ext uri="{9D8B030D-6E8A-4147-A177-3AD203B41FA5}">
                      <a16:colId xmlns:a16="http://schemas.microsoft.com/office/drawing/2014/main" val="1565994698"/>
                    </a:ext>
                  </a:extLst>
                </a:gridCol>
                <a:gridCol w="493776">
                  <a:extLst>
                    <a:ext uri="{9D8B030D-6E8A-4147-A177-3AD203B41FA5}">
                      <a16:colId xmlns:a16="http://schemas.microsoft.com/office/drawing/2014/main" val="372218107"/>
                    </a:ext>
                  </a:extLst>
                </a:gridCol>
                <a:gridCol w="493776">
                  <a:extLst>
                    <a:ext uri="{9D8B030D-6E8A-4147-A177-3AD203B41FA5}">
                      <a16:colId xmlns:a16="http://schemas.microsoft.com/office/drawing/2014/main" val="4156501670"/>
                    </a:ext>
                  </a:extLst>
                </a:gridCol>
                <a:gridCol w="493776">
                  <a:extLst>
                    <a:ext uri="{9D8B030D-6E8A-4147-A177-3AD203B41FA5}">
                      <a16:colId xmlns:a16="http://schemas.microsoft.com/office/drawing/2014/main" val="2429937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9147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extLst>
                  <a:ext uri="{0D108BD9-81ED-4DB2-BD59-A6C34878D82A}">
                    <a16:rowId xmlns:a16="http://schemas.microsoft.com/office/drawing/2014/main" val="698993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- 2018-02-14 09:50:47</a:t>
                      </a:r>
                      <a:r>
                        <a:rPr kumimoji="0" lang="en-US" sz="1000" b="0" i="0" u="none" strike="noStrike" kern="1200" cap="none" spc="0" normalizeH="0" baseline="0" noProof="0">
                          <a:ln>
                            <a:noFill/>
                          </a:ln>
                          <a:solidFill>
                            <a:prstClr val="black"/>
                          </a:solidFill>
                          <a:effectLst/>
                          <a:uLnTx/>
                          <a:uFillTx/>
                          <a:latin typeface="+mn-lt"/>
                          <a:ea typeface="+mn-ea"/>
                          <a:cs typeface="+mn-cs"/>
                        </a:rPr>
                        <a:t>
Hope you're sharing your table and a glass of wine with someone special today! 💕📷 ruemag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extLst>
                  <a:ext uri="{0D108BD9-81ED-4DB2-BD59-A6C34878D82A}">
                    <a16:rowId xmlns:a16="http://schemas.microsoft.com/office/drawing/2014/main" val="341460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- 2018-02-13 16:32:14</a:t>
                      </a:r>
                      <a:r>
                        <a:rPr kumimoji="0" lang="en-US" sz="1000" b="0" i="0" u="none" strike="noStrike" kern="1200" cap="none" spc="0" normalizeH="0" baseline="0" noProof="0">
                          <a:ln>
                            <a:noFill/>
                          </a:ln>
                          <a:solidFill>
                            <a:prstClr val="black"/>
                          </a:solidFill>
                          <a:effectLst/>
                          <a:uLnTx/>
                          <a:uFillTx/>
                          <a:latin typeface="+mn-lt"/>
                          <a:ea typeface="+mn-ea"/>
                          <a:cs typeface="+mn-cs"/>
                        </a:rPr>
                        <a:t>
An evening of fun and friends! Our Table is your table. Sign up and join the movement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extLst>
                  <a:ext uri="{0D108BD9-81ED-4DB2-BD59-A6C34878D82A}">
                    <a16:rowId xmlns:a16="http://schemas.microsoft.com/office/drawing/2014/main" val="1071449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- 2018-02-12 18:38:31</a:t>
                      </a:r>
                      <a:r>
                        <a:rPr kumimoji="0" lang="en-US" sz="1000" b="0" i="0" u="none" strike="noStrike" kern="1200" cap="none" spc="0" normalizeH="0" baseline="0" noProof="0">
                          <a:ln>
                            <a:noFill/>
                          </a:ln>
                          <a:solidFill>
                            <a:prstClr val="black"/>
                          </a:solidFill>
                          <a:effectLst/>
                          <a:uLnTx/>
                          <a:uFillTx/>
                          <a:latin typeface="+mn-lt"/>
                          <a:ea typeface="+mn-ea"/>
                          <a:cs typeface="+mn-cs"/>
                        </a:rPr>
                        <a:t>
Go for the wine, leave with a sweet poster 🍷 Free in @mmidubai stores with the purchase of 3 bottles of Jacobs Creek 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250799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- 2018-02-11 15:39:16</a:t>
                      </a:r>
                      <a:r>
                        <a:rPr kumimoji="0" lang="en-US" sz="1000" b="0" i="0" u="none" strike="noStrike" kern="1200" cap="none" spc="0" normalizeH="0" baseline="0" noProof="0">
                          <a:ln>
                            <a:noFill/>
                          </a:ln>
                          <a:solidFill>
                            <a:prstClr val="black"/>
                          </a:solidFill>
                          <a:effectLst/>
                          <a:uLnTx/>
                          <a:uFillTx/>
                          <a:latin typeface="+mn-lt"/>
                          <a:ea typeface="+mn-ea"/>
                          <a:cs typeface="+mn-cs"/>
                        </a:rPr>
                        <a:t>
🍷Wishing you a wonderful week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extLst>
                  <a:ext uri="{0D108BD9-81ED-4DB2-BD59-A6C34878D82A}">
                    <a16:rowId xmlns:a16="http://schemas.microsoft.com/office/drawing/2014/main" val="300180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- 2018-02-10 15:55:24</a:t>
                      </a:r>
                      <a:r>
                        <a:rPr kumimoji="0" lang="en-US" sz="1000" b="0" i="0" u="none" strike="noStrike" kern="1200" cap="none" spc="0" normalizeH="0" baseline="0" noProof="0">
                          <a:ln>
                            <a:noFill/>
                          </a:ln>
                          <a:solidFill>
                            <a:prstClr val="black"/>
                          </a:solidFill>
                          <a:effectLst/>
                          <a:uLnTx/>
                          <a:uFillTx/>
                          <a:latin typeface="+mn-lt"/>
                          <a:ea typeface="+mn-ea"/>
                          <a:cs typeface="+mn-cs"/>
                        </a:rPr>
                        <a:t>
Saturdays are for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287773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- 2018-02-08 13:18:41</a:t>
                      </a:r>
                      <a:r>
                        <a:rPr kumimoji="0" lang="en-US" sz="1000" b="0" i="0" u="none" strike="noStrike" kern="1200" cap="none" spc="0" normalizeH="0" baseline="0" noProof="0">
                          <a:ln>
                            <a:noFill/>
                          </a:ln>
                          <a:solidFill>
                            <a:prstClr val="black"/>
                          </a:solidFill>
                          <a:effectLst/>
                          <a:uLnTx/>
                          <a:uFillTx/>
                          <a:latin typeface="+mn-lt"/>
                          <a:ea typeface="+mn-ea"/>
                          <a:cs typeface="+mn-cs"/>
                        </a:rPr>
                        <a:t>
Your weekend cooking inspiration; crispy skin salmon paired with a bottle of classic Pinot Grigio.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extLst>
                  <a:ext uri="{0D108BD9-81ED-4DB2-BD59-A6C34878D82A}">
                    <a16:rowId xmlns:a16="http://schemas.microsoft.com/office/drawing/2014/main" val="3465317588"/>
                  </a:ext>
                </a:extLst>
              </a:tr>
            </a:tbl>
          </a:graphicData>
        </a:graphic>
      </p:graphicFrame>
      <p:sp>
        <p:nvSpPr>
          <p:cNvPr id="4" name="Text Placeholder 3">
            <a:extLst>
              <a:ext uri="{FF2B5EF4-FFF2-40B4-BE49-F238E27FC236}">
                <a16:creationId xmlns:a16="http://schemas.microsoft.com/office/drawing/2014/main" id="{0DF1A1E1-D8FF-44DF-9D64-AABC0541D077}"/>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4013640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4A5A-F606-4A7D-B42F-992F8EEC27DA}"/>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7C8BC1F5-A2D0-4225-AF29-7C66C3E1836D}"/>
              </a:ext>
            </a:extLst>
          </p:cNvPr>
          <p:cNvGraphicFramePr>
            <a:graphicFrameLocks noGrp="1"/>
          </p:cNvGraphicFramePr>
          <p:nvPr>
            <p:ph type="tbl" sz="quarter" idx="13"/>
            <p:extLst>
              <p:ext uri="{D42A27DB-BD31-4B8C-83A1-F6EECF244321}">
                <p14:modId xmlns:p14="http://schemas.microsoft.com/office/powerpoint/2010/main" val="6405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464778721"/>
                    </a:ext>
                  </a:extLst>
                </a:gridCol>
                <a:gridCol w="987552">
                  <a:extLst>
                    <a:ext uri="{9D8B030D-6E8A-4147-A177-3AD203B41FA5}">
                      <a16:colId xmlns:a16="http://schemas.microsoft.com/office/drawing/2014/main" val="834438134"/>
                    </a:ext>
                  </a:extLst>
                </a:gridCol>
                <a:gridCol w="493776">
                  <a:extLst>
                    <a:ext uri="{9D8B030D-6E8A-4147-A177-3AD203B41FA5}">
                      <a16:colId xmlns:a16="http://schemas.microsoft.com/office/drawing/2014/main" val="2320537010"/>
                    </a:ext>
                  </a:extLst>
                </a:gridCol>
                <a:gridCol w="987552">
                  <a:extLst>
                    <a:ext uri="{9D8B030D-6E8A-4147-A177-3AD203B41FA5}">
                      <a16:colId xmlns:a16="http://schemas.microsoft.com/office/drawing/2014/main" val="146833785"/>
                    </a:ext>
                  </a:extLst>
                </a:gridCol>
                <a:gridCol w="493776">
                  <a:extLst>
                    <a:ext uri="{9D8B030D-6E8A-4147-A177-3AD203B41FA5}">
                      <a16:colId xmlns:a16="http://schemas.microsoft.com/office/drawing/2014/main" val="1350898724"/>
                    </a:ext>
                  </a:extLst>
                </a:gridCol>
                <a:gridCol w="493776">
                  <a:extLst>
                    <a:ext uri="{9D8B030D-6E8A-4147-A177-3AD203B41FA5}">
                      <a16:colId xmlns:a16="http://schemas.microsoft.com/office/drawing/2014/main" val="1782810410"/>
                    </a:ext>
                  </a:extLst>
                </a:gridCol>
                <a:gridCol w="493776">
                  <a:extLst>
                    <a:ext uri="{9D8B030D-6E8A-4147-A177-3AD203B41FA5}">
                      <a16:colId xmlns:a16="http://schemas.microsoft.com/office/drawing/2014/main" val="3080040784"/>
                    </a:ext>
                  </a:extLst>
                </a:gridCol>
                <a:gridCol w="493776">
                  <a:extLst>
                    <a:ext uri="{9D8B030D-6E8A-4147-A177-3AD203B41FA5}">
                      <a16:colId xmlns:a16="http://schemas.microsoft.com/office/drawing/2014/main" val="2749522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7643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- 2018-02-07 10:57:18</a:t>
                      </a:r>
                      <a:r>
                        <a:rPr kumimoji="0" lang="en-US" sz="1000" b="0" i="0" u="none" strike="noStrike" kern="1200" cap="none" spc="0" normalizeH="0" baseline="0" noProof="0">
                          <a:ln>
                            <a:noFill/>
                          </a:ln>
                          <a:solidFill>
                            <a:prstClr val="black"/>
                          </a:solidFill>
                          <a:effectLst/>
                          <a:uLnTx/>
                          <a:uFillTx/>
                          <a:latin typeface="+mn-lt"/>
                          <a:ea typeface="+mn-ea"/>
                          <a:cs typeface="+mn-cs"/>
                        </a:rPr>
                        <a:t>
The perfectly styled Our Table by our favourite @alicia.foodstylist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extLst>
                  <a:ext uri="{0D108BD9-81ED-4DB2-BD59-A6C34878D82A}">
                    <a16:rowId xmlns:a16="http://schemas.microsoft.com/office/drawing/2014/main" val="2351294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- 2018-02-06 10:40:07</a:t>
                      </a:r>
                      <a:r>
                        <a:rPr kumimoji="0" lang="en-US" sz="1000" b="0" i="0" u="none" strike="noStrike" kern="1200" cap="none" spc="0" normalizeH="0" baseline="0" noProof="0">
                          <a:ln>
                            <a:noFill/>
                          </a:ln>
                          <a:solidFill>
                            <a:prstClr val="black"/>
                          </a:solidFill>
                          <a:effectLst/>
                          <a:uLnTx/>
                          <a:uFillTx/>
                          <a:latin typeface="+mn-lt"/>
                          <a:ea typeface="+mn-ea"/>
                          <a:cs typeface="+mn-cs"/>
                        </a:rPr>
                        <a:t>
Go on... It's hump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extLst>
                  <a:ext uri="{0D108BD9-81ED-4DB2-BD59-A6C34878D82A}">
                    <a16:rowId xmlns:a16="http://schemas.microsoft.com/office/drawing/2014/main" val="3222196691"/>
                  </a:ext>
                </a:extLst>
              </a:tr>
            </a:tbl>
          </a:graphicData>
        </a:graphic>
      </p:graphicFrame>
      <p:sp>
        <p:nvSpPr>
          <p:cNvPr id="4" name="Text Placeholder 3">
            <a:extLst>
              <a:ext uri="{FF2B5EF4-FFF2-40B4-BE49-F238E27FC236}">
                <a16:creationId xmlns:a16="http://schemas.microsoft.com/office/drawing/2014/main" id="{0590734B-56B0-4F5F-97B1-99CE1ED9179C}"/>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653437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E260E-BCDD-4798-9164-38527A56CF88}"/>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DBB60BC1-0BAA-4710-AD26-9C3CAA74C14F}"/>
              </a:ext>
            </a:extLst>
          </p:cNvPr>
          <p:cNvGraphicFramePr>
            <a:graphicFrameLocks noGrp="1"/>
          </p:cNvGraphicFramePr>
          <p:nvPr>
            <p:ph type="tbl" sz="quarter" idx="13"/>
            <p:extLst>
              <p:ext uri="{D42A27DB-BD31-4B8C-83A1-F6EECF244321}">
                <p14:modId xmlns:p14="http://schemas.microsoft.com/office/powerpoint/2010/main" val="2398411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24711051"/>
                    </a:ext>
                  </a:extLst>
                </a:gridCol>
                <a:gridCol w="987552">
                  <a:extLst>
                    <a:ext uri="{9D8B030D-6E8A-4147-A177-3AD203B41FA5}">
                      <a16:colId xmlns:a16="http://schemas.microsoft.com/office/drawing/2014/main" val="3001280013"/>
                    </a:ext>
                  </a:extLst>
                </a:gridCol>
                <a:gridCol w="987552">
                  <a:extLst>
                    <a:ext uri="{9D8B030D-6E8A-4147-A177-3AD203B41FA5}">
                      <a16:colId xmlns:a16="http://schemas.microsoft.com/office/drawing/2014/main" val="3236979703"/>
                    </a:ext>
                  </a:extLst>
                </a:gridCol>
                <a:gridCol w="987552">
                  <a:extLst>
                    <a:ext uri="{9D8B030D-6E8A-4147-A177-3AD203B41FA5}">
                      <a16:colId xmlns:a16="http://schemas.microsoft.com/office/drawing/2014/main" val="1938350973"/>
                    </a:ext>
                  </a:extLst>
                </a:gridCol>
                <a:gridCol w="987552">
                  <a:extLst>
                    <a:ext uri="{9D8B030D-6E8A-4147-A177-3AD203B41FA5}">
                      <a16:colId xmlns:a16="http://schemas.microsoft.com/office/drawing/2014/main" val="1509877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7066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98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4447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5809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- 2017-12-09 13:19:50</a:t>
                      </a:r>
                      <a:r>
                        <a:rPr kumimoji="0" lang="en-US" sz="1000" b="0" i="0" u="none" strike="noStrike" kern="1200" cap="none" spc="0" normalizeH="0" baseline="0" noProof="0">
                          <a:ln>
                            <a:noFill/>
                          </a:ln>
                          <a:solidFill>
                            <a:prstClr val="black"/>
                          </a:solidFill>
                          <a:effectLst/>
                          <a:uLnTx/>
                          <a:uFillTx/>
                          <a:latin typeface="+mn-lt"/>
                          <a:ea typeface="+mn-ea"/>
                          <a:cs typeface="+mn-cs"/>
                        </a:rPr>
                        <a:t>
Good food, good wine, good friends. Cheers to Saturdays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097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- 2017-12-11 09:47:38</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December drinks! 🍷#MulledWine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189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- 2017-12-10 14:20:37</a:t>
                      </a:r>
                      <a:r>
                        <a:rPr kumimoji="0" lang="en-US" sz="1000" b="0" i="0" u="none" strike="noStrike" kern="1200" cap="none" spc="0" normalizeH="0" baseline="0" noProof="0">
                          <a:ln>
                            <a:noFill/>
                          </a:ln>
                          <a:solidFill>
                            <a:prstClr val="black"/>
                          </a:solidFill>
                          <a:effectLst/>
                          <a:uLnTx/>
                          <a:uFillTx/>
                          <a:latin typeface="+mn-lt"/>
                          <a:ea typeface="+mn-ea"/>
                          <a:cs typeface="+mn-cs"/>
                        </a:rPr>
                        <a:t>
Blush, dry and crisp, Le Petit Rosé has just launched across the UAE and it’s magnifique!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980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- 2018-01-31 17:39:03</a:t>
                      </a:r>
                      <a:r>
                        <a:rPr kumimoji="0" lang="en-US" sz="1000" b="0" i="0" u="none" strike="noStrike" kern="1200" cap="none" spc="0" normalizeH="0" baseline="0" noProof="0">
                          <a:ln>
                            <a:noFill/>
                          </a:ln>
                          <a:solidFill>
                            <a:prstClr val="black"/>
                          </a:solidFill>
                          <a:effectLst/>
                          <a:uLnTx/>
                          <a:uFillTx/>
                          <a:latin typeface="+mn-lt"/>
                          <a:ea typeface="+mn-ea"/>
                          <a:cs typeface="+mn-cs"/>
                        </a:rPr>
                        <a:t>
The perfect boho picnic Our Table with @patyrez. Friday's don't get better than this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385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- 2017-12-12 11:27:50</a:t>
                      </a:r>
                      <a:r>
                        <a:rPr kumimoji="0" lang="en-US" sz="1000" b="0" i="0" u="none" strike="noStrike" kern="1200" cap="none" spc="0" normalizeH="0" baseline="0" noProof="0">
                          <a:ln>
                            <a:noFill/>
                          </a:ln>
                          <a:solidFill>
                            <a:prstClr val="black"/>
                          </a:solidFill>
                          <a:effectLst/>
                          <a:uLnTx/>
                          <a:uFillTx/>
                          <a:latin typeface="+mn-lt"/>
                          <a:ea typeface="+mn-ea"/>
                          <a:cs typeface="+mn-cs"/>
                        </a:rPr>
                        <a:t>
A breakfast tray to long for... Start your day with a Sparkling Moscato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7086295"/>
                  </a:ext>
                </a:extLst>
              </a:tr>
            </a:tbl>
          </a:graphicData>
        </a:graphic>
      </p:graphicFrame>
      <p:sp>
        <p:nvSpPr>
          <p:cNvPr id="4" name="Text Placeholder 3">
            <a:extLst>
              <a:ext uri="{FF2B5EF4-FFF2-40B4-BE49-F238E27FC236}">
                <a16:creationId xmlns:a16="http://schemas.microsoft.com/office/drawing/2014/main" id="{E74DED7E-2130-46CF-A8E8-0BE2CB97C0C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154345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4BB47-F081-4EA4-965E-4894B575BB85}"/>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C5BF2D41-D3FE-4572-8530-99BF417D4071}"/>
              </a:ext>
            </a:extLst>
          </p:cNvPr>
          <p:cNvGraphicFramePr>
            <a:graphicFrameLocks noGrp="1"/>
          </p:cNvGraphicFramePr>
          <p:nvPr>
            <p:ph type="tbl" sz="quarter" idx="13"/>
            <p:extLst>
              <p:ext uri="{D42A27DB-BD31-4B8C-83A1-F6EECF244321}">
                <p14:modId xmlns:p14="http://schemas.microsoft.com/office/powerpoint/2010/main" val="2118330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29278751"/>
                    </a:ext>
                  </a:extLst>
                </a:gridCol>
                <a:gridCol w="987552">
                  <a:extLst>
                    <a:ext uri="{9D8B030D-6E8A-4147-A177-3AD203B41FA5}">
                      <a16:colId xmlns:a16="http://schemas.microsoft.com/office/drawing/2014/main" val="2167470442"/>
                    </a:ext>
                  </a:extLst>
                </a:gridCol>
                <a:gridCol w="987552">
                  <a:extLst>
                    <a:ext uri="{9D8B030D-6E8A-4147-A177-3AD203B41FA5}">
                      <a16:colId xmlns:a16="http://schemas.microsoft.com/office/drawing/2014/main" val="3513388948"/>
                    </a:ext>
                  </a:extLst>
                </a:gridCol>
                <a:gridCol w="987552">
                  <a:extLst>
                    <a:ext uri="{9D8B030D-6E8A-4147-A177-3AD203B41FA5}">
                      <a16:colId xmlns:a16="http://schemas.microsoft.com/office/drawing/2014/main" val="1931965711"/>
                    </a:ext>
                  </a:extLst>
                </a:gridCol>
                <a:gridCol w="987552">
                  <a:extLst>
                    <a:ext uri="{9D8B030D-6E8A-4147-A177-3AD203B41FA5}">
                      <a16:colId xmlns:a16="http://schemas.microsoft.com/office/drawing/2014/main" val="77390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987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- 2017-12-27 11:10:01</a:t>
                      </a:r>
                      <a:r>
                        <a:rPr kumimoji="0" lang="en-US" sz="1000" b="0" i="0" u="none" strike="noStrike" kern="1200" cap="none" spc="0" normalizeH="0" baseline="0" noProof="0">
                          <a:ln>
                            <a:noFill/>
                          </a:ln>
                          <a:solidFill>
                            <a:prstClr val="black"/>
                          </a:solidFill>
                          <a:effectLst/>
                          <a:uLnTx/>
                          <a:uFillTx/>
                          <a:latin typeface="+mn-lt"/>
                          <a:ea typeface="+mn-ea"/>
                          <a:cs typeface="+mn-cs"/>
                        </a:rPr>
                        <a:t>
Celebrate the beautiful weather with good company, good food, and even better wine. #OurTableUAE 📷 designorbreakfast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018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778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- 2018-01-09 11:10:31</a:t>
                      </a:r>
                      <a:r>
                        <a:rPr kumimoji="0" lang="en-US" sz="1000" b="0" i="0" u="none" strike="noStrike" kern="1200" cap="none" spc="0" normalizeH="0" baseline="0" noProof="0">
                          <a:ln>
                            <a:noFill/>
                          </a:ln>
                          <a:solidFill>
                            <a:prstClr val="black"/>
                          </a:solidFill>
                          <a:effectLst/>
                          <a:uLnTx/>
                          <a:uFillTx/>
                          <a:latin typeface="+mn-lt"/>
                          <a:ea typeface="+mn-ea"/>
                          <a:cs typeface="+mn-cs"/>
                        </a:rPr>
                        <a:t>
Chocolate, coffee and wine, our 3 favourite things!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298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- 2018-01-02 10:34:09</a:t>
                      </a:r>
                      <a:r>
                        <a:rPr kumimoji="0" lang="en-US" sz="1000" b="0" i="0" u="none" strike="noStrike" kern="1200" cap="none" spc="0" normalizeH="0" baseline="0" noProof="0">
                          <a:ln>
                            <a:noFill/>
                          </a:ln>
                          <a:solidFill>
                            <a:prstClr val="black"/>
                          </a:solidFill>
                          <a:effectLst/>
                          <a:uLnTx/>
                          <a:uFillTx/>
                          <a:latin typeface="+mn-lt"/>
                          <a:ea typeface="+mn-ea"/>
                          <a:cs typeface="+mn-cs"/>
                        </a:rPr>
                        <a:t>
2018 hump day feasts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22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- 2018-01-14 11:28:53</a:t>
                      </a:r>
                      <a:r>
                        <a:rPr kumimoji="0" lang="en-US" sz="1000" b="0" i="0" u="none" strike="noStrike" kern="1200" cap="none" spc="0" normalizeH="0" baseline="0" noProof="0">
                          <a:ln>
                            <a:noFill/>
                          </a:ln>
                          <a:solidFill>
                            <a:prstClr val="black"/>
                          </a:solidFill>
                          <a:effectLst/>
                          <a:uLnTx/>
                          <a:uFillTx/>
                          <a:latin typeface="+mn-lt"/>
                          <a:ea typeface="+mn-ea"/>
                          <a:cs typeface="+mn-cs"/>
                        </a:rPr>
                        <a:t>
Rosé errrrday! 🌸 📷 @lepetitrose_au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870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- 2018-01-29 09:29:32</a:t>
                      </a:r>
                      <a:r>
                        <a:rPr kumimoji="0" lang="en-US" sz="1000" b="0" i="0" u="none" strike="noStrike" kern="1200" cap="none" spc="0" normalizeH="0" baseline="0" noProof="0">
                          <a:ln>
                            <a:noFill/>
                          </a:ln>
                          <a:solidFill>
                            <a:prstClr val="black"/>
                          </a:solidFill>
                          <a:effectLst/>
                          <a:uLnTx/>
                          <a:uFillTx/>
                          <a:latin typeface="+mn-lt"/>
                          <a:ea typeface="+mn-ea"/>
                          <a:cs typeface="+mn-cs"/>
                        </a:rPr>
                        <a:t>
Add some fresh eucalyptus as a beautiful, natural table runner. Head to Domus at Festival City for wholesale prices! 📷 Happywedd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488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- 2018-01-11 10:21:24</a:t>
                      </a:r>
                      <a:r>
                        <a:rPr kumimoji="0" lang="en-US" sz="1000" b="0" i="0" u="none" strike="noStrike" kern="1200" cap="none" spc="0" normalizeH="0" baseline="0" noProof="0">
                          <a:ln>
                            <a:noFill/>
                          </a:ln>
                          <a:solidFill>
                            <a:prstClr val="black"/>
                          </a:solidFill>
                          <a:effectLst/>
                          <a:uLnTx/>
                          <a:uFillTx/>
                          <a:latin typeface="+mn-lt"/>
                          <a:ea typeface="+mn-ea"/>
                          <a:cs typeface="+mn-cs"/>
                        </a:rPr>
                        <a:t>
A gentlemen's pop-up supper club 👆- sign up for your Our Table invitation (link in bio) and be part of a our new movement centred around good friends, awesome food, carefully paired grape and even better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50636688"/>
                  </a:ext>
                </a:extLst>
              </a:tr>
            </a:tbl>
          </a:graphicData>
        </a:graphic>
      </p:graphicFrame>
      <p:sp>
        <p:nvSpPr>
          <p:cNvPr id="4" name="Text Placeholder 3">
            <a:extLst>
              <a:ext uri="{FF2B5EF4-FFF2-40B4-BE49-F238E27FC236}">
                <a16:creationId xmlns:a16="http://schemas.microsoft.com/office/drawing/2014/main" id="{01A7D573-0C69-4ED0-A926-73B9108D0A2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537087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2D20B-8880-43A3-A762-0C2655370394}"/>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B42F2B94-439C-4294-8066-0DC97AB9E086}"/>
              </a:ext>
            </a:extLst>
          </p:cNvPr>
          <p:cNvGraphicFramePr>
            <a:graphicFrameLocks noGrp="1"/>
          </p:cNvGraphicFramePr>
          <p:nvPr>
            <p:ph type="tbl" sz="quarter" idx="13"/>
            <p:extLst>
              <p:ext uri="{D42A27DB-BD31-4B8C-83A1-F6EECF244321}">
                <p14:modId xmlns:p14="http://schemas.microsoft.com/office/powerpoint/2010/main" val="396609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25839278"/>
                    </a:ext>
                  </a:extLst>
                </a:gridCol>
                <a:gridCol w="987552">
                  <a:extLst>
                    <a:ext uri="{9D8B030D-6E8A-4147-A177-3AD203B41FA5}">
                      <a16:colId xmlns:a16="http://schemas.microsoft.com/office/drawing/2014/main" val="3490639904"/>
                    </a:ext>
                  </a:extLst>
                </a:gridCol>
                <a:gridCol w="987552">
                  <a:extLst>
                    <a:ext uri="{9D8B030D-6E8A-4147-A177-3AD203B41FA5}">
                      <a16:colId xmlns:a16="http://schemas.microsoft.com/office/drawing/2014/main" val="2245998675"/>
                    </a:ext>
                  </a:extLst>
                </a:gridCol>
                <a:gridCol w="987552">
                  <a:extLst>
                    <a:ext uri="{9D8B030D-6E8A-4147-A177-3AD203B41FA5}">
                      <a16:colId xmlns:a16="http://schemas.microsoft.com/office/drawing/2014/main" val="1172469430"/>
                    </a:ext>
                  </a:extLst>
                </a:gridCol>
                <a:gridCol w="987552">
                  <a:extLst>
                    <a:ext uri="{9D8B030D-6E8A-4147-A177-3AD203B41FA5}">
                      <a16:colId xmlns:a16="http://schemas.microsoft.com/office/drawing/2014/main" val="592951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961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- 2018-01-25 10:16:52</a:t>
                      </a:r>
                      <a:r>
                        <a:rPr kumimoji="0" lang="en-US" sz="1000" b="0" i="0" u="none" strike="noStrike" kern="1200" cap="none" spc="0" normalizeH="0" baseline="0" noProof="0">
                          <a:ln>
                            <a:noFill/>
                          </a:ln>
                          <a:solidFill>
                            <a:prstClr val="black"/>
                          </a:solidFill>
                          <a:effectLst/>
                          <a:uLnTx/>
                          <a:uFillTx/>
                          <a:latin typeface="+mn-lt"/>
                          <a:ea typeface="+mn-ea"/>
                          <a:cs typeface="+mn-cs"/>
                        </a:rPr>
                        <a:t>
Rumour has it... Dragon Mart is all over the copper cutlery trend... 📷 @Stylemepretty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18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- 2018-01-13 10:34:48</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cheap) centre piece styling - place different style succulents together for your next Our Table, it'll be 👌🌵 📷  Lindskoog Florist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041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- 2018-01-03 12:08:27</a:t>
                      </a:r>
                      <a:r>
                        <a:rPr kumimoji="0" lang="en-US" sz="1000" b="0" i="0" u="none" strike="noStrike" kern="1200" cap="none" spc="0" normalizeH="0" baseline="0" noProof="0">
                          <a:ln>
                            <a:noFill/>
                          </a:ln>
                          <a:solidFill>
                            <a:prstClr val="black"/>
                          </a:solidFill>
                          <a:effectLst/>
                          <a:uLnTx/>
                          <a:uFillTx/>
                          <a:latin typeface="+mn-lt"/>
                          <a:ea typeface="+mn-ea"/>
                          <a:cs typeface="+mn-cs"/>
                        </a:rPr>
                        <a:t>
Sharing meals and moments with your nearest and dearest. That’s what #OurTableUAE is about. Make 2018 count. 📷 @Lauraliira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3421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- 2018-01-24 14:26:36</a:t>
                      </a:r>
                      <a:r>
                        <a:rPr kumimoji="0" lang="en-US" sz="1000" b="0" i="0" u="none" strike="noStrike" kern="1200" cap="none" spc="0" normalizeH="0" baseline="0" noProof="0">
                          <a:ln>
                            <a:noFill/>
                          </a:ln>
                          <a:solidFill>
                            <a:prstClr val="black"/>
                          </a:solidFill>
                          <a:effectLst/>
                          <a:uLnTx/>
                          <a:uFillTx/>
                          <a:latin typeface="+mn-lt"/>
                          <a:ea typeface="+mn-ea"/>
                          <a:cs typeface="+mn-cs"/>
                        </a:rPr>
                        <a:t>
Snap it, shake it, and stick it on your wall! Polaroid cameras are always a great way to make memories at a dinner party! 📷 @Polyvore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556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- 2018-01-28 10:40:51</a:t>
                      </a:r>
                      <a:r>
                        <a:rPr kumimoji="0" lang="en-US" sz="1000" b="0" i="0" u="none" strike="noStrike" kern="1200" cap="none" spc="0" normalizeH="0" baseline="0" noProof="0">
                          <a:ln>
                            <a:noFill/>
                          </a:ln>
                          <a:solidFill>
                            <a:prstClr val="black"/>
                          </a:solidFill>
                          <a:effectLst/>
                          <a:uLnTx/>
                          <a:uFillTx/>
                          <a:latin typeface="+mn-lt"/>
                          <a:ea typeface="+mn-ea"/>
                          <a:cs typeface="+mn-cs"/>
                        </a:rPr>
                        <a:t>
Sunday feels be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225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- 2017-12-20 11:15:57</a:t>
                      </a:r>
                      <a:r>
                        <a:rPr kumimoji="0" lang="en-US" sz="1000" b="0" i="0" u="none" strike="noStrike" kern="1200" cap="none" spc="0" normalizeH="0" baseline="0" noProof="0">
                          <a:ln>
                            <a:noFill/>
                          </a:ln>
                          <a:solidFill>
                            <a:prstClr val="black"/>
                          </a:solidFill>
                          <a:effectLst/>
                          <a:uLnTx/>
                          <a:uFillTx/>
                          <a:latin typeface="+mn-lt"/>
                          <a:ea typeface="+mn-ea"/>
                          <a:cs typeface="+mn-cs"/>
                        </a:rPr>
                        <a:t>
It's here! 'Our Table', a new food and grape concept in the UAE. Be a part of the movement (see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0187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6512140"/>
                  </a:ext>
                </a:extLst>
              </a:tr>
            </a:tbl>
          </a:graphicData>
        </a:graphic>
      </p:graphicFrame>
      <p:sp>
        <p:nvSpPr>
          <p:cNvPr id="4" name="Text Placeholder 3">
            <a:extLst>
              <a:ext uri="{FF2B5EF4-FFF2-40B4-BE49-F238E27FC236}">
                <a16:creationId xmlns:a16="http://schemas.microsoft.com/office/drawing/2014/main" id="{33E1FEAB-D401-46F1-9F46-67A5CD1282B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919014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1A652-F942-4732-960C-E84EAB1EFF1A}"/>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0AB055B2-C6C4-423E-8B66-24F2ABF0E63F}"/>
              </a:ext>
            </a:extLst>
          </p:cNvPr>
          <p:cNvGraphicFramePr>
            <a:graphicFrameLocks noGrp="1"/>
          </p:cNvGraphicFramePr>
          <p:nvPr>
            <p:ph type="tbl" sz="quarter" idx="13"/>
            <p:extLst>
              <p:ext uri="{D42A27DB-BD31-4B8C-83A1-F6EECF244321}">
                <p14:modId xmlns:p14="http://schemas.microsoft.com/office/powerpoint/2010/main" val="678806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43628792"/>
                    </a:ext>
                  </a:extLst>
                </a:gridCol>
                <a:gridCol w="987552">
                  <a:extLst>
                    <a:ext uri="{9D8B030D-6E8A-4147-A177-3AD203B41FA5}">
                      <a16:colId xmlns:a16="http://schemas.microsoft.com/office/drawing/2014/main" val="3224318624"/>
                    </a:ext>
                  </a:extLst>
                </a:gridCol>
                <a:gridCol w="987552">
                  <a:extLst>
                    <a:ext uri="{9D8B030D-6E8A-4147-A177-3AD203B41FA5}">
                      <a16:colId xmlns:a16="http://schemas.microsoft.com/office/drawing/2014/main" val="2305316026"/>
                    </a:ext>
                  </a:extLst>
                </a:gridCol>
                <a:gridCol w="987552">
                  <a:extLst>
                    <a:ext uri="{9D8B030D-6E8A-4147-A177-3AD203B41FA5}">
                      <a16:colId xmlns:a16="http://schemas.microsoft.com/office/drawing/2014/main" val="19149843"/>
                    </a:ext>
                  </a:extLst>
                </a:gridCol>
                <a:gridCol w="987552">
                  <a:extLst>
                    <a:ext uri="{9D8B030D-6E8A-4147-A177-3AD203B41FA5}">
                      <a16:colId xmlns:a16="http://schemas.microsoft.com/office/drawing/2014/main" val="3668953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547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251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- 2017-12-13 13:00:06</a:t>
                      </a:r>
                      <a:r>
                        <a:rPr kumimoji="0" lang="en-US" sz="1000" b="0" i="0" u="none" strike="noStrike" kern="1200" cap="none" spc="0" normalizeH="0" baseline="0" noProof="0">
                          <a:ln>
                            <a:noFill/>
                          </a:ln>
                          <a:solidFill>
                            <a:prstClr val="black"/>
                          </a:solidFill>
                          <a:effectLst/>
                          <a:uLnTx/>
                          <a:uFillTx/>
                          <a:latin typeface="+mn-lt"/>
                          <a:ea typeface="+mn-ea"/>
                          <a:cs typeface="+mn-cs"/>
                        </a:rPr>
                        <a:t>
@lookingforabura loving our new Le Petit Rosé at @lavilledubai 's Social Garden Brunch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939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- 2018-01-10 09:20:52</a:t>
                      </a:r>
                      <a:r>
                        <a:rPr kumimoji="0" lang="en-US" sz="1000" b="0" i="0" u="none" strike="noStrike" kern="1200" cap="none" spc="0" normalizeH="0" baseline="0" noProof="0">
                          <a:ln>
                            <a:noFill/>
                          </a:ln>
                          <a:solidFill>
                            <a:prstClr val="black"/>
                          </a:solidFill>
                          <a:effectLst/>
                          <a:uLnTx/>
                          <a:uFillTx/>
                          <a:latin typeface="+mn-lt"/>
                          <a:ea typeface="+mn-ea"/>
                          <a:cs typeface="+mn-cs"/>
                        </a:rPr>
                        <a:t>
Our Crisp Chardonnay is the best grape to pair with your chicken, veggies and lighter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3204394"/>
                  </a:ext>
                </a:extLst>
              </a:tr>
            </a:tbl>
          </a:graphicData>
        </a:graphic>
      </p:graphicFrame>
      <p:sp>
        <p:nvSpPr>
          <p:cNvPr id="4" name="Text Placeholder 3">
            <a:extLst>
              <a:ext uri="{FF2B5EF4-FFF2-40B4-BE49-F238E27FC236}">
                <a16:creationId xmlns:a16="http://schemas.microsoft.com/office/drawing/2014/main" id="{801EA911-E2D2-4EDB-AF3C-13B85FA4C448}"/>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253238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B764-4557-4766-9CBC-D1B3F28EB4A5}"/>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DE3950CA-2C3F-4E95-8397-5292D15EC2A8}"/>
              </a:ext>
            </a:extLst>
          </p:cNvPr>
          <p:cNvGraphicFramePr>
            <a:graphicFrameLocks noGrp="1"/>
          </p:cNvGraphicFramePr>
          <p:nvPr>
            <p:ph type="tbl" sz="quarter" idx="13"/>
            <p:extLst>
              <p:ext uri="{D42A27DB-BD31-4B8C-83A1-F6EECF244321}">
                <p14:modId xmlns:p14="http://schemas.microsoft.com/office/powerpoint/2010/main" val="119675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957071416"/>
                    </a:ext>
                  </a:extLst>
                </a:gridCol>
                <a:gridCol w="707745">
                  <a:extLst>
                    <a:ext uri="{9D8B030D-6E8A-4147-A177-3AD203B41FA5}">
                      <a16:colId xmlns:a16="http://schemas.microsoft.com/office/drawing/2014/main" val="3623438394"/>
                    </a:ext>
                  </a:extLst>
                </a:gridCol>
                <a:gridCol w="707745">
                  <a:extLst>
                    <a:ext uri="{9D8B030D-6E8A-4147-A177-3AD203B41FA5}">
                      <a16:colId xmlns:a16="http://schemas.microsoft.com/office/drawing/2014/main" val="3990211277"/>
                    </a:ext>
                  </a:extLst>
                </a:gridCol>
                <a:gridCol w="707745">
                  <a:extLst>
                    <a:ext uri="{9D8B030D-6E8A-4147-A177-3AD203B41FA5}">
                      <a16:colId xmlns:a16="http://schemas.microsoft.com/office/drawing/2014/main" val="1551232458"/>
                    </a:ext>
                  </a:extLst>
                </a:gridCol>
                <a:gridCol w="707745">
                  <a:extLst>
                    <a:ext uri="{9D8B030D-6E8A-4147-A177-3AD203B41FA5}">
                      <a16:colId xmlns:a16="http://schemas.microsoft.com/office/drawing/2014/main" val="3800741281"/>
                    </a:ext>
                  </a:extLst>
                </a:gridCol>
                <a:gridCol w="707745">
                  <a:extLst>
                    <a:ext uri="{9D8B030D-6E8A-4147-A177-3AD203B41FA5}">
                      <a16:colId xmlns:a16="http://schemas.microsoft.com/office/drawing/2014/main" val="1713261988"/>
                    </a:ext>
                  </a:extLst>
                </a:gridCol>
                <a:gridCol w="707745">
                  <a:extLst>
                    <a:ext uri="{9D8B030D-6E8A-4147-A177-3AD203B41FA5}">
                      <a16:colId xmlns:a16="http://schemas.microsoft.com/office/drawing/2014/main" val="3197480536"/>
                    </a:ext>
                  </a:extLst>
                </a:gridCol>
                <a:gridCol w="707745">
                  <a:extLst>
                    <a:ext uri="{9D8B030D-6E8A-4147-A177-3AD203B41FA5}">
                      <a16:colId xmlns:a16="http://schemas.microsoft.com/office/drawing/2014/main" val="853760038"/>
                    </a:ext>
                  </a:extLst>
                </a:gridCol>
                <a:gridCol w="707745">
                  <a:extLst>
                    <a:ext uri="{9D8B030D-6E8A-4147-A177-3AD203B41FA5}">
                      <a16:colId xmlns:a16="http://schemas.microsoft.com/office/drawing/2014/main" val="3353832995"/>
                    </a:ext>
                  </a:extLst>
                </a:gridCol>
                <a:gridCol w="707745">
                  <a:extLst>
                    <a:ext uri="{9D8B030D-6E8A-4147-A177-3AD203B41FA5}">
                      <a16:colId xmlns:a16="http://schemas.microsoft.com/office/drawing/2014/main" val="243225955"/>
                    </a:ext>
                  </a:extLst>
                </a:gridCol>
                <a:gridCol w="707745">
                  <a:extLst>
                    <a:ext uri="{9D8B030D-6E8A-4147-A177-3AD203B41FA5}">
                      <a16:colId xmlns:a16="http://schemas.microsoft.com/office/drawing/2014/main" val="389539697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557118602"/>
                  </a:ext>
                </a:extLst>
              </a:tr>
              <a:tr h="370840">
                <a:tc>
                  <a:txBody>
                    <a:bodyPr/>
                    <a:lstStyle/>
                    <a:p>
                      <a:r>
                        <a:rPr lang="en-US" sz="1000"/>
                        <a:t>ourtableuae (Our Table UAE)</a:t>
                      </a:r>
                    </a:p>
                  </a:txBody>
                  <a:tcPr/>
                </a:tc>
                <a:tc>
                  <a:txBody>
                    <a:bodyPr/>
                    <a:lstStyle/>
                    <a:p>
                      <a:r>
                        <a:rPr lang="en-US" sz="1000"/>
                        <a:t>22</a:t>
                      </a:r>
                    </a:p>
                  </a:txBody>
                  <a:tcPr/>
                </a:tc>
                <a:tc>
                  <a:txBody>
                    <a:bodyPr/>
                    <a:lstStyle/>
                    <a:p>
                      <a:r>
                        <a:rPr lang="en-US" sz="1000"/>
                        <a:t>1802</a:t>
                      </a:r>
                    </a:p>
                  </a:txBody>
                  <a:tcPr/>
                </a:tc>
                <a:tc>
                  <a:txBody>
                    <a:bodyPr/>
                    <a:lstStyle/>
                    <a:p>
                      <a:r>
                        <a:rPr lang="en-US" sz="1000"/>
                        <a:t>143</a:t>
                      </a:r>
                    </a:p>
                  </a:txBody>
                  <a:tcPr/>
                </a:tc>
                <a:tc>
                  <a:txBody>
                    <a:bodyPr/>
                    <a:lstStyle/>
                    <a:p>
                      <a:r>
                        <a:rPr lang="en-US" sz="1000"/>
                        <a:t>17476</a:t>
                      </a:r>
                    </a:p>
                  </a:txBody>
                  <a:tcPr/>
                </a:tc>
                <a:tc>
                  <a:txBody>
                    <a:bodyPr/>
                    <a:lstStyle/>
                    <a:p>
                      <a:r>
                        <a:rPr lang="en-US" sz="1000"/>
                        <a:t>2012</a:t>
                      </a:r>
                    </a:p>
                  </a:txBody>
                  <a:tcPr/>
                </a:tc>
                <a:tc>
                  <a:txBody>
                    <a:bodyPr/>
                    <a:lstStyle/>
                    <a:p>
                      <a:r>
                        <a:rPr lang="en-US" sz="1000"/>
                        <a:t>602.45454545455</a:t>
                      </a:r>
                    </a:p>
                  </a:txBody>
                  <a:tcPr/>
                </a:tc>
                <a:tc>
                  <a:txBody>
                    <a:bodyPr/>
                    <a:lstStyle/>
                    <a:p>
                      <a:r>
                        <a:rPr lang="en-US" sz="1000"/>
                        <a:t>67</a:t>
                      </a:r>
                    </a:p>
                  </a:txBody>
                  <a:tcPr/>
                </a:tc>
                <a:tc>
                  <a:txBody>
                    <a:bodyPr/>
                    <a:lstStyle/>
                    <a:p>
                      <a:r>
                        <a:rPr lang="en-US" sz="1000"/>
                        <a:t>16</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161116382"/>
                  </a:ext>
                </a:extLst>
              </a:tr>
            </a:tbl>
          </a:graphicData>
        </a:graphic>
      </p:graphicFrame>
      <p:sp>
        <p:nvSpPr>
          <p:cNvPr id="4" name="Text Placeholder 3">
            <a:extLst>
              <a:ext uri="{FF2B5EF4-FFF2-40B4-BE49-F238E27FC236}">
                <a16:creationId xmlns:a16="http://schemas.microsoft.com/office/drawing/2014/main" id="{5F9D37E6-F632-47A2-9602-CA08EF2E0F7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7879408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1774</Words>
  <Application>Microsoft Office PowerPoint</Application>
  <PresentationFormat>On-screen Show (4:3)</PresentationFormat>
  <Paragraphs>884</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JacobsCreek</vt:lpstr>
      <vt:lpstr>FB Fans Total (Bar Chart)</vt:lpstr>
      <vt:lpstr>FB Reach (Bar Chart)</vt:lpstr>
      <vt:lpstr>FB Total Interactions (Bar Chart)</vt:lpstr>
      <vt:lpstr>FB Own Posts Table with views - 1 of 12</vt:lpstr>
      <vt:lpstr>FB Own Posts Table with views - 2 of 12</vt:lpstr>
      <vt:lpstr>FB Own Posts Table with views - 3 of 12</vt:lpstr>
      <vt:lpstr>FB Own Posts Table with views - 4 of 12</vt:lpstr>
      <vt:lpstr>FB Own Posts Table with views - 5 of 12</vt:lpstr>
      <vt:lpstr>FB Own Posts Table with views - 6 of 12</vt:lpstr>
      <vt:lpstr>FB Own Posts Table with views - 7 of 12</vt:lpstr>
      <vt:lpstr>FB Own Posts Table with views - 8 of 12</vt:lpstr>
      <vt:lpstr>FB Own Posts Table with views - 9 of 12</vt:lpstr>
      <vt:lpstr>FB Own Posts Table with views - 10 of 12</vt:lpstr>
      <vt:lpstr>FB Own Posts Table with views - 11 of 12</vt:lpstr>
      <vt:lpstr>FB Own Posts Table with views - 12 of 12</vt:lpstr>
      <vt:lpstr>IG Followers Total (Bar Chart)</vt:lpstr>
      <vt:lpstr>IG Followers Change (Bar Chart)</vt:lpstr>
      <vt:lpstr>Reach </vt:lpstr>
      <vt:lpstr>IG Total Interactions (Bar Chart)</vt:lpstr>
      <vt:lpstr>Instagram Posts Table - 1 of 4</vt:lpstr>
      <vt:lpstr>Instagram Posts Table - 2 of 4</vt:lpstr>
      <vt:lpstr>Instagram Posts Table - 3 of 4</vt:lpstr>
      <vt:lpstr>Instagram Posts Table - 4 of 4</vt:lpstr>
      <vt:lpstr>Instagram Posts Table - 1 of 4</vt:lpstr>
      <vt:lpstr>Instagram Posts Table - 2 of 4</vt:lpstr>
      <vt:lpstr>Instagram Posts Table - 3 of 4</vt:lpstr>
      <vt:lpstr>Instagram Posts Table - 4 of 4</vt:lpstr>
      <vt:lpstr>Instagram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Administrator</dc:creator>
  <cp:lastModifiedBy>Administrator</cp:lastModifiedBy>
  <cp:revision>1</cp:revision>
  <dcterms:created xsi:type="dcterms:W3CDTF">2018-03-13T05:22:57Z</dcterms:created>
  <dcterms:modified xsi:type="dcterms:W3CDTF">2018-03-13T05:24:09Z</dcterms:modified>
</cp:coreProperties>
</file>