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2" r:id="rId25"/>
    <p:sldId id="283"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Jacob's Creek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4136</c:v>
                </c:pt>
                <c:pt idx="1">
                  <c:v>4119</c:v>
                </c:pt>
              </c:numCache>
            </c:numRef>
          </c:val>
          <c:extLst>
            <c:ext xmlns:c16="http://schemas.microsoft.com/office/drawing/2014/chart" uri="{C3380CC4-5D6E-409C-BE32-E72D297353CC}">
              <c16:uniqueId val="{00000000-CD92-4351-9024-AB1CC9790EC5}"/>
            </c:ext>
          </c:extLst>
        </c:ser>
        <c:dLbls>
          <c:showLegendKey val="0"/>
          <c:showVal val="0"/>
          <c:showCatName val="0"/>
          <c:showSerName val="0"/>
          <c:showPercent val="0"/>
          <c:showBubbleSize val="0"/>
        </c:dLbls>
        <c:gapWidth val="182"/>
        <c:axId val="281776488"/>
        <c:axId val="281777800"/>
      </c:barChart>
      <c:dateAx>
        <c:axId val="28177648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77800"/>
        <c:crosses val="autoZero"/>
        <c:auto val="1"/>
        <c:lblOffset val="100"/>
        <c:baseTimeUnit val="days"/>
      </c:dateAx>
      <c:valAx>
        <c:axId val="2817778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776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Jacob's Creek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461</c:v>
                </c:pt>
                <c:pt idx="1">
                  <c:v>407</c:v>
                </c:pt>
                <c:pt idx="2">
                  <c:v>1103</c:v>
                </c:pt>
              </c:numCache>
            </c:numRef>
          </c:val>
          <c:extLst>
            <c:ext xmlns:c16="http://schemas.microsoft.com/office/drawing/2014/chart" uri="{C3380CC4-5D6E-409C-BE32-E72D297353CC}">
              <c16:uniqueId val="{00000000-5549-4255-85EB-72C20708CA0A}"/>
            </c:ext>
          </c:extLst>
        </c:ser>
        <c:dLbls>
          <c:showLegendKey val="0"/>
          <c:showVal val="0"/>
          <c:showCatName val="0"/>
          <c:showSerName val="0"/>
          <c:showPercent val="0"/>
          <c:showBubbleSize val="0"/>
        </c:dLbls>
        <c:gapWidth val="182"/>
        <c:axId val="172949784"/>
        <c:axId val="172950768"/>
      </c:barChart>
      <c:dateAx>
        <c:axId val="17294978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950768"/>
        <c:crosses val="autoZero"/>
        <c:auto val="1"/>
        <c:lblOffset val="100"/>
        <c:baseTimeUnit val="days"/>
      </c:dateAx>
      <c:valAx>
        <c:axId val="1729507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949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Jacob's Creek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94</c:v>
                </c:pt>
                <c:pt idx="1">
                  <c:v>98</c:v>
                </c:pt>
                <c:pt idx="2">
                  <c:v>374</c:v>
                </c:pt>
              </c:numCache>
            </c:numRef>
          </c:val>
          <c:extLst>
            <c:ext xmlns:c16="http://schemas.microsoft.com/office/drawing/2014/chart" uri="{C3380CC4-5D6E-409C-BE32-E72D297353CC}">
              <c16:uniqueId val="{00000000-8E56-4B15-8978-62D8E08307AC}"/>
            </c:ext>
          </c:extLst>
        </c:ser>
        <c:dLbls>
          <c:showLegendKey val="0"/>
          <c:showVal val="0"/>
          <c:showCatName val="0"/>
          <c:showSerName val="0"/>
          <c:showPercent val="0"/>
          <c:showBubbleSize val="0"/>
        </c:dLbls>
        <c:gapWidth val="182"/>
        <c:axId val="357278192"/>
        <c:axId val="357273928"/>
      </c:barChart>
      <c:dateAx>
        <c:axId val="35727819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273928"/>
        <c:crosses val="autoZero"/>
        <c:auto val="1"/>
        <c:lblOffset val="100"/>
        <c:baseTimeUnit val="days"/>
      </c:dateAx>
      <c:valAx>
        <c:axId val="3572739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278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ourtableuae (Our Table UAE)</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468</c:v>
                </c:pt>
                <c:pt idx="1">
                  <c:v>608</c:v>
                </c:pt>
                <c:pt idx="2">
                  <c:v>1046</c:v>
                </c:pt>
              </c:numCache>
            </c:numRef>
          </c:val>
          <c:extLst>
            <c:ext xmlns:c16="http://schemas.microsoft.com/office/drawing/2014/chart" uri="{C3380CC4-5D6E-409C-BE32-E72D297353CC}">
              <c16:uniqueId val="{00000000-813C-425B-B191-A448414BAF42}"/>
            </c:ext>
          </c:extLst>
        </c:ser>
        <c:dLbls>
          <c:showLegendKey val="0"/>
          <c:showVal val="0"/>
          <c:showCatName val="0"/>
          <c:showSerName val="0"/>
          <c:showPercent val="0"/>
          <c:showBubbleSize val="0"/>
        </c:dLbls>
        <c:gapWidth val="182"/>
        <c:axId val="426879352"/>
        <c:axId val="426878696"/>
      </c:barChart>
      <c:dateAx>
        <c:axId val="42687935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78696"/>
        <c:crosses val="autoZero"/>
        <c:auto val="1"/>
        <c:lblOffset val="100"/>
        <c:baseTimeUnit val="days"/>
      </c:dateAx>
      <c:valAx>
        <c:axId val="4268786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79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ourtableuae (Our Table UAE)</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152</c:v>
                </c:pt>
                <c:pt idx="1">
                  <c:v>140</c:v>
                </c:pt>
                <c:pt idx="2">
                  <c:v>438</c:v>
                </c:pt>
              </c:numCache>
            </c:numRef>
          </c:val>
          <c:extLst>
            <c:ext xmlns:c16="http://schemas.microsoft.com/office/drawing/2014/chart" uri="{C3380CC4-5D6E-409C-BE32-E72D297353CC}">
              <c16:uniqueId val="{00000000-3E91-4F06-8AA6-6DC7B65D3FFF}"/>
            </c:ext>
          </c:extLst>
        </c:ser>
        <c:dLbls>
          <c:showLegendKey val="0"/>
          <c:showVal val="0"/>
          <c:showCatName val="0"/>
          <c:showSerName val="0"/>
          <c:showPercent val="0"/>
          <c:showBubbleSize val="0"/>
        </c:dLbls>
        <c:gapWidth val="182"/>
        <c:axId val="426873776"/>
        <c:axId val="426882960"/>
      </c:barChart>
      <c:dateAx>
        <c:axId val="42687377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82960"/>
        <c:crosses val="autoZero"/>
        <c:auto val="1"/>
        <c:lblOffset val="100"/>
        <c:baseTimeUnit val="days"/>
      </c:dateAx>
      <c:valAx>
        <c:axId val="42688296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73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ourtableuae (Our Table UAE)</c:v>
                </c:pt>
              </c:strCache>
            </c:strRef>
          </c:tx>
          <c:spPr>
            <a:solidFill>
              <a:schemeClr val="accent1"/>
            </a:solidFill>
            <a:ln>
              <a:noFill/>
            </a:ln>
            <a:effectLst/>
          </c:spPr>
          <c:invertIfNegative val="0"/>
          <c:cat>
            <c:strRef>
              <c:f>Sheet1!$A$2:$A$3</c:f>
              <c:strCache>
                <c:ptCount val="2"/>
                <c:pt idx="0">
                  <c:v>30/11/2017</c:v>
                </c:pt>
                <c:pt idx="1">
                  <c:v>31/12/2017</c:v>
                </c:pt>
              </c:strCache>
            </c:strRef>
          </c:cat>
          <c:val>
            <c:numRef>
              <c:f>Sheet1!$B$2:$B$3</c:f>
              <c:numCache>
                <c:formatCode>General</c:formatCode>
                <c:ptCount val="2"/>
                <c:pt idx="0">
                  <c:v>661</c:v>
                </c:pt>
                <c:pt idx="1">
                  <c:v>1422</c:v>
                </c:pt>
              </c:numCache>
            </c:numRef>
          </c:val>
          <c:extLst>
            <c:ext xmlns:c16="http://schemas.microsoft.com/office/drawing/2014/chart" uri="{C3380CC4-5D6E-409C-BE32-E72D297353CC}">
              <c16:uniqueId val="{00000000-4B8B-4492-8724-B86DAEF1E9D9}"/>
            </c:ext>
          </c:extLst>
        </c:ser>
        <c:dLbls>
          <c:showLegendKey val="0"/>
          <c:showVal val="0"/>
          <c:showCatName val="0"/>
          <c:showSerName val="0"/>
          <c:showPercent val="0"/>
          <c:showBubbleSize val="0"/>
        </c:dLbls>
        <c:gapWidth val="182"/>
        <c:axId val="426875088"/>
        <c:axId val="426882304"/>
      </c:barChart>
      <c:catAx>
        <c:axId val="4268750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82304"/>
        <c:crosses val="autoZero"/>
        <c:auto val="1"/>
        <c:lblAlgn val="ctr"/>
        <c:lblOffset val="100"/>
        <c:noMultiLvlLbl val="0"/>
      </c:catAx>
      <c:valAx>
        <c:axId val="42688230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75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DE52-4305-A4EB-128D8A609B37}"/>
            </c:ext>
          </c:extLst>
        </c:ser>
        <c:ser>
          <c:idx val="1"/>
          <c:order val="1"/>
          <c:tx>
            <c:strRef>
              <c:f>Sheet1!$C$1</c:f>
              <c:strCache>
                <c:ptCount val="1"/>
                <c:pt idx="0">
                  <c:v>Twitter</c:v>
                </c:pt>
              </c:strCache>
            </c:strRef>
          </c:tx>
          <c:spPr>
            <a:solidFill>
              <a:schemeClr val="accent2"/>
            </a:solidFill>
            <a:ln>
              <a:noFill/>
            </a:ln>
            <a:effectLst/>
          </c:spPr>
          <c:invertIfNegative val="0"/>
          <c:cat>
            <c:numRef>
              <c:f>Sheet1!$A$2:$A$4</c:f>
              <c:numCache>
                <c:formatCode>m/d/yyyy</c:formatCode>
                <c:ptCount val="3"/>
                <c:pt idx="0">
                  <c:v>42747</c:v>
                </c:pt>
                <c:pt idx="1">
                  <c:v>43101</c:v>
                </c:pt>
                <c:pt idx="2">
                  <c:v>43102</c:v>
                </c:pt>
              </c:numCache>
            </c:num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DE52-4305-A4EB-128D8A609B37}"/>
            </c:ext>
          </c:extLst>
        </c:ser>
        <c:ser>
          <c:idx val="2"/>
          <c:order val="2"/>
          <c:tx>
            <c:strRef>
              <c:f>Sheet1!$D$1</c:f>
              <c:strCache>
                <c:ptCount val="1"/>
                <c:pt idx="0">
                  <c:v>YouTube</c:v>
                </c:pt>
              </c:strCache>
            </c:strRef>
          </c:tx>
          <c:spPr>
            <a:solidFill>
              <a:schemeClr val="accent3"/>
            </a:solidFill>
            <a:ln>
              <a:noFill/>
            </a:ln>
            <a:effectLst/>
          </c:spPr>
          <c:invertIfNegative val="0"/>
          <c:cat>
            <c:numRef>
              <c:f>Sheet1!$A$2:$A$4</c:f>
              <c:numCache>
                <c:formatCode>m/d/yyyy</c:formatCode>
                <c:ptCount val="3"/>
                <c:pt idx="0">
                  <c:v>42747</c:v>
                </c:pt>
                <c:pt idx="1">
                  <c:v>43101</c:v>
                </c:pt>
                <c:pt idx="2">
                  <c:v>43102</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DE52-4305-A4EB-128D8A609B37}"/>
            </c:ext>
          </c:extLst>
        </c:ser>
        <c:ser>
          <c:idx val="3"/>
          <c:order val="3"/>
          <c:tx>
            <c:strRef>
              <c:f>Sheet1!$E$1</c:f>
              <c:strCache>
                <c:ptCount val="1"/>
                <c:pt idx="0">
                  <c:v>Google+</c:v>
                </c:pt>
              </c:strCache>
            </c:strRef>
          </c:tx>
          <c:spPr>
            <a:solidFill>
              <a:schemeClr val="accent4"/>
            </a:solidFill>
            <a:ln>
              <a:noFill/>
            </a:ln>
            <a:effectLst/>
          </c:spPr>
          <c:invertIfNegative val="0"/>
          <c:cat>
            <c:numRef>
              <c:f>Sheet1!$A$2:$A$4</c:f>
              <c:numCache>
                <c:formatCode>m/d/yyyy</c:formatCode>
                <c:ptCount val="3"/>
                <c:pt idx="0">
                  <c:v>42747</c:v>
                </c:pt>
                <c:pt idx="1">
                  <c:v>43101</c:v>
                </c:pt>
                <c:pt idx="2">
                  <c:v>43102</c:v>
                </c:pt>
              </c:numCache>
            </c:num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DE52-4305-A4EB-128D8A609B37}"/>
            </c:ext>
          </c:extLst>
        </c:ser>
        <c:ser>
          <c:idx val="4"/>
          <c:order val="4"/>
          <c:tx>
            <c:strRef>
              <c:f>Sheet1!$F$1</c:f>
              <c:strCache>
                <c:ptCount val="1"/>
                <c:pt idx="0">
                  <c:v>LinkedIn</c:v>
                </c:pt>
              </c:strCache>
            </c:strRef>
          </c:tx>
          <c:spPr>
            <a:solidFill>
              <a:schemeClr val="accent5"/>
            </a:solidFill>
            <a:ln>
              <a:noFill/>
            </a:ln>
            <a:effectLst/>
          </c:spPr>
          <c:invertIfNegative val="0"/>
          <c:cat>
            <c:numRef>
              <c:f>Sheet1!$A$2:$A$4</c:f>
              <c:numCache>
                <c:formatCode>m/d/yyyy</c:formatCode>
                <c:ptCount val="3"/>
                <c:pt idx="0">
                  <c:v>42747</c:v>
                </c:pt>
                <c:pt idx="1">
                  <c:v>43101</c:v>
                </c:pt>
                <c:pt idx="2">
                  <c:v>43102</c:v>
                </c:pt>
              </c:numCache>
            </c:num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DE52-4305-A4EB-128D8A609B37}"/>
            </c:ext>
          </c:extLst>
        </c:ser>
        <c:ser>
          <c:idx val="5"/>
          <c:order val="5"/>
          <c:tx>
            <c:strRef>
              <c:f>Sheet1!$G$1</c:f>
              <c:strCache>
                <c:ptCount val="1"/>
                <c:pt idx="0">
                  <c:v>Instagram</c:v>
                </c:pt>
              </c:strCache>
            </c:strRef>
          </c:tx>
          <c:spPr>
            <a:solidFill>
              <a:schemeClr val="accent6"/>
            </a:solidFill>
            <a:ln>
              <a:noFill/>
            </a:ln>
            <a:effectLst/>
          </c:spPr>
          <c:invertIfNegative val="0"/>
          <c:cat>
            <c:numRef>
              <c:f>Sheet1!$A$2:$A$4</c:f>
              <c:numCache>
                <c:formatCode>m/d/yyyy</c:formatCode>
                <c:ptCount val="3"/>
                <c:pt idx="0">
                  <c:v>42747</c:v>
                </c:pt>
                <c:pt idx="1">
                  <c:v>43101</c:v>
                </c:pt>
                <c:pt idx="2">
                  <c:v>43102</c:v>
                </c:pt>
              </c:numCache>
            </c:numRef>
          </c:cat>
          <c:val>
            <c:numRef>
              <c:f>Sheet1!$G$2:$G$4</c:f>
              <c:numCache>
                <c:formatCode>General</c:formatCode>
                <c:ptCount val="3"/>
                <c:pt idx="0">
                  <c:v>1555</c:v>
                </c:pt>
                <c:pt idx="1">
                  <c:v>2436</c:v>
                </c:pt>
                <c:pt idx="2">
                  <c:v>2788</c:v>
                </c:pt>
              </c:numCache>
            </c:numRef>
          </c:val>
          <c:extLst>
            <c:ext xmlns:c16="http://schemas.microsoft.com/office/drawing/2014/chart" uri="{C3380CC4-5D6E-409C-BE32-E72D297353CC}">
              <c16:uniqueId val="{00000005-DE52-4305-A4EB-128D8A609B37}"/>
            </c:ext>
          </c:extLst>
        </c:ser>
        <c:dLbls>
          <c:showLegendKey val="0"/>
          <c:showVal val="0"/>
          <c:showCatName val="0"/>
          <c:showSerName val="0"/>
          <c:showPercent val="0"/>
          <c:showBubbleSize val="0"/>
        </c:dLbls>
        <c:gapWidth val="182"/>
        <c:axId val="426889520"/>
        <c:axId val="426885912"/>
      </c:barChart>
      <c:dateAx>
        <c:axId val="42688952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85912"/>
        <c:crosses val="autoZero"/>
        <c:auto val="1"/>
        <c:lblOffset val="100"/>
        <c:baseTimeUnit val="days"/>
      </c:dateAx>
      <c:valAx>
        <c:axId val="42688591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889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3/8/2018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FDE5D3-91FA-4EF7-8E64-D69B6B566EEC}"/>
              </a:ext>
            </a:extLst>
          </p:cNvPr>
          <p:cNvSpPr>
            <a:spLocks noGrp="1"/>
          </p:cNvSpPr>
          <p:nvPr>
            <p:ph type="ctrTitle"/>
          </p:nvPr>
        </p:nvSpPr>
        <p:spPr/>
        <p:txBody>
          <a:bodyPr/>
          <a:lstStyle/>
          <a:p>
            <a:r>
              <a:rPr lang="en-US"/>
              <a:t>JacobsCreek</a:t>
            </a:r>
          </a:p>
        </p:txBody>
      </p:sp>
      <p:sp>
        <p:nvSpPr>
          <p:cNvPr id="3" name="Subtitle 2">
            <a:extLst>
              <a:ext uri="{FF2B5EF4-FFF2-40B4-BE49-F238E27FC236}">
                <a16:creationId xmlns:a16="http://schemas.microsoft.com/office/drawing/2014/main" id="{CC04C75E-E06F-40D4-BE0B-AB11EF5D376B}"/>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1303892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735724-A812-48BD-A14D-C3FBF5510519}"/>
              </a:ext>
            </a:extLst>
          </p:cNvPr>
          <p:cNvSpPr>
            <a:spLocks noGrp="1"/>
          </p:cNvSpPr>
          <p:nvPr>
            <p:ph type="title"/>
          </p:nvPr>
        </p:nvSpPr>
        <p:spPr/>
        <p:txBody>
          <a:bodyPr/>
          <a:lstStyle/>
          <a:p>
            <a:r>
              <a:rPr lang="en-US"/>
              <a:t>FB Fans Total (Bar Chart)</a:t>
            </a:r>
          </a:p>
        </p:txBody>
      </p:sp>
      <p:graphicFrame>
        <p:nvGraphicFramePr>
          <p:cNvPr id="6" name="Chart Placeholder 5">
            <a:extLst>
              <a:ext uri="{FF2B5EF4-FFF2-40B4-BE49-F238E27FC236}">
                <a16:creationId xmlns:a16="http://schemas.microsoft.com/office/drawing/2014/main" id="{B2F3ED36-CBFA-461F-BBB5-7D678B86860F}"/>
              </a:ext>
            </a:extLst>
          </p:cNvPr>
          <p:cNvGraphicFramePr>
            <a:graphicFrameLocks noGrp="1"/>
          </p:cNvGraphicFramePr>
          <p:nvPr>
            <p:ph type="chart" sz="quarter" idx="13"/>
            <p:extLst>
              <p:ext uri="{D42A27DB-BD31-4B8C-83A1-F6EECF244321}">
                <p14:modId xmlns:p14="http://schemas.microsoft.com/office/powerpoint/2010/main" val="9534249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25A70C-96DB-498F-A01E-738C2F271531}"/>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A5CB54EB-2AC2-4316-8D4E-338F8AF4F7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31041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8C9A3-DE2E-413A-A62A-EECE4464577E}"/>
              </a:ext>
            </a:extLst>
          </p:cNvPr>
          <p:cNvSpPr>
            <a:spLocks noGrp="1"/>
          </p:cNvSpPr>
          <p:nvPr>
            <p:ph type="title"/>
          </p:nvPr>
        </p:nvSpPr>
        <p:spPr/>
        <p:txBody>
          <a:bodyPr/>
          <a:lstStyle/>
          <a:p>
            <a:r>
              <a:rPr lang="en-US"/>
              <a:t>FB Reach (Bar Chart)</a:t>
            </a:r>
          </a:p>
        </p:txBody>
      </p:sp>
      <p:graphicFrame>
        <p:nvGraphicFramePr>
          <p:cNvPr id="6" name="Chart Placeholder 5">
            <a:extLst>
              <a:ext uri="{FF2B5EF4-FFF2-40B4-BE49-F238E27FC236}">
                <a16:creationId xmlns:a16="http://schemas.microsoft.com/office/drawing/2014/main" id="{89BD9E0B-4A30-4F67-8BA3-3D8E63769325}"/>
              </a:ext>
            </a:extLst>
          </p:cNvPr>
          <p:cNvGraphicFramePr>
            <a:graphicFrameLocks noGrp="1"/>
          </p:cNvGraphicFramePr>
          <p:nvPr>
            <p:ph type="chart" sz="quarter" idx="13"/>
            <p:extLst>
              <p:ext uri="{D42A27DB-BD31-4B8C-83A1-F6EECF244321}">
                <p14:modId xmlns:p14="http://schemas.microsoft.com/office/powerpoint/2010/main" val="30205566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0F3096-DBE6-4BA9-AFC5-5F4DB8883A53}"/>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167FA06C-8A89-4374-B72F-FA8429EF38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4329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AA6E9-65CB-4B2A-944E-A13E7632149B}"/>
              </a:ext>
            </a:extLst>
          </p:cNvPr>
          <p:cNvSpPr>
            <a:spLocks noGrp="1"/>
          </p:cNvSpPr>
          <p:nvPr>
            <p:ph type="title"/>
          </p:nvPr>
        </p:nvSpPr>
        <p:spPr/>
        <p:txBody>
          <a:bodyPr/>
          <a:lstStyle/>
          <a:p>
            <a:r>
              <a:rPr lang="en-US"/>
              <a:t>FB Total Interactions (Bar Chart)</a:t>
            </a:r>
          </a:p>
        </p:txBody>
      </p:sp>
      <p:graphicFrame>
        <p:nvGraphicFramePr>
          <p:cNvPr id="6" name="Chart Placeholder 5">
            <a:extLst>
              <a:ext uri="{FF2B5EF4-FFF2-40B4-BE49-F238E27FC236}">
                <a16:creationId xmlns:a16="http://schemas.microsoft.com/office/drawing/2014/main" id="{0265C600-F423-4003-96B3-BB7560C34DC3}"/>
              </a:ext>
            </a:extLst>
          </p:cNvPr>
          <p:cNvGraphicFramePr>
            <a:graphicFrameLocks noGrp="1"/>
          </p:cNvGraphicFramePr>
          <p:nvPr>
            <p:ph type="chart" sz="quarter" idx="13"/>
            <p:extLst>
              <p:ext uri="{D42A27DB-BD31-4B8C-83A1-F6EECF244321}">
                <p14:modId xmlns:p14="http://schemas.microsoft.com/office/powerpoint/2010/main" val="29703215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7775A8-0741-4262-9139-A984633EE9FF}"/>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771FFAEA-C99A-49FE-8E3D-F9951E3964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77179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C93E7-DA88-435D-BA01-2ACE9EC0CB9E}"/>
              </a:ext>
            </a:extLst>
          </p:cNvPr>
          <p:cNvSpPr>
            <a:spLocks noGrp="1"/>
          </p:cNvSpPr>
          <p:nvPr>
            <p:ph type="title"/>
          </p:nvPr>
        </p:nvSpPr>
        <p:spPr/>
        <p:txBody>
          <a:bodyPr/>
          <a:lstStyle/>
          <a:p>
            <a:r>
              <a:rPr lang="en-US"/>
              <a:t>FB Own Posts Table with views - 1 of 12</a:t>
            </a:r>
          </a:p>
        </p:txBody>
      </p:sp>
      <p:graphicFrame>
        <p:nvGraphicFramePr>
          <p:cNvPr id="5" name="Table Placeholder 4">
            <a:extLst>
              <a:ext uri="{FF2B5EF4-FFF2-40B4-BE49-F238E27FC236}">
                <a16:creationId xmlns:a16="http://schemas.microsoft.com/office/drawing/2014/main" id="{C4F1D26D-0A20-4036-A5A7-8705EC1FD533}"/>
              </a:ext>
            </a:extLst>
          </p:cNvPr>
          <p:cNvGraphicFramePr>
            <a:graphicFrameLocks noGrp="1"/>
          </p:cNvGraphicFramePr>
          <p:nvPr>
            <p:ph type="tbl" sz="quarter" idx="13"/>
            <p:extLst>
              <p:ext uri="{D42A27DB-BD31-4B8C-83A1-F6EECF244321}">
                <p14:modId xmlns:p14="http://schemas.microsoft.com/office/powerpoint/2010/main" val="539914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73304602"/>
                    </a:ext>
                  </a:extLst>
                </a:gridCol>
                <a:gridCol w="576072">
                  <a:extLst>
                    <a:ext uri="{9D8B030D-6E8A-4147-A177-3AD203B41FA5}">
                      <a16:colId xmlns:a16="http://schemas.microsoft.com/office/drawing/2014/main" val="743604044"/>
                    </a:ext>
                  </a:extLst>
                </a:gridCol>
                <a:gridCol w="576072">
                  <a:extLst>
                    <a:ext uri="{9D8B030D-6E8A-4147-A177-3AD203B41FA5}">
                      <a16:colId xmlns:a16="http://schemas.microsoft.com/office/drawing/2014/main" val="560059334"/>
                    </a:ext>
                  </a:extLst>
                </a:gridCol>
                <a:gridCol w="576072">
                  <a:extLst>
                    <a:ext uri="{9D8B030D-6E8A-4147-A177-3AD203B41FA5}">
                      <a16:colId xmlns:a16="http://schemas.microsoft.com/office/drawing/2014/main" val="2513169946"/>
                    </a:ext>
                  </a:extLst>
                </a:gridCol>
                <a:gridCol w="576072">
                  <a:extLst>
                    <a:ext uri="{9D8B030D-6E8A-4147-A177-3AD203B41FA5}">
                      <a16:colId xmlns:a16="http://schemas.microsoft.com/office/drawing/2014/main" val="2469207394"/>
                    </a:ext>
                  </a:extLst>
                </a:gridCol>
                <a:gridCol w="576072">
                  <a:extLst>
                    <a:ext uri="{9D8B030D-6E8A-4147-A177-3AD203B41FA5}">
                      <a16:colId xmlns:a16="http://schemas.microsoft.com/office/drawing/2014/main" val="2055713527"/>
                    </a:ext>
                  </a:extLst>
                </a:gridCol>
                <a:gridCol w="576072">
                  <a:extLst>
                    <a:ext uri="{9D8B030D-6E8A-4147-A177-3AD203B41FA5}">
                      <a16:colId xmlns:a16="http://schemas.microsoft.com/office/drawing/2014/main" val="2625459971"/>
                    </a:ext>
                  </a:extLst>
                </a:gridCol>
                <a:gridCol w="576072">
                  <a:extLst>
                    <a:ext uri="{9D8B030D-6E8A-4147-A177-3AD203B41FA5}">
                      <a16:colId xmlns:a16="http://schemas.microsoft.com/office/drawing/2014/main" val="3368154847"/>
                    </a:ext>
                  </a:extLst>
                </a:gridCol>
                <a:gridCol w="576072">
                  <a:extLst>
                    <a:ext uri="{9D8B030D-6E8A-4147-A177-3AD203B41FA5}">
                      <a16:colId xmlns:a16="http://schemas.microsoft.com/office/drawing/2014/main" val="2670326848"/>
                    </a:ext>
                  </a:extLst>
                </a:gridCol>
                <a:gridCol w="576072">
                  <a:extLst>
                    <a:ext uri="{9D8B030D-6E8A-4147-A177-3AD203B41FA5}">
                      <a16:colId xmlns:a16="http://schemas.microsoft.com/office/drawing/2014/main" val="595962119"/>
                    </a:ext>
                  </a:extLst>
                </a:gridCol>
                <a:gridCol w="576072">
                  <a:extLst>
                    <a:ext uri="{9D8B030D-6E8A-4147-A177-3AD203B41FA5}">
                      <a16:colId xmlns:a16="http://schemas.microsoft.com/office/drawing/2014/main" val="1275570612"/>
                    </a:ext>
                  </a:extLst>
                </a:gridCol>
                <a:gridCol w="658368">
                  <a:extLst>
                    <a:ext uri="{9D8B030D-6E8A-4147-A177-3AD203B41FA5}">
                      <a16:colId xmlns:a16="http://schemas.microsoft.com/office/drawing/2014/main" val="3670067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37480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- 2018-02-28 11:49:23</a:t>
                      </a:r>
                      <a:r>
                        <a:rPr kumimoji="0" lang="en-US" sz="1000" b="0" i="0" u="none" strike="noStrike" kern="1200" cap="none" spc="0" normalizeH="0" baseline="0" noProof="0">
                          <a:ln>
                            <a:noFill/>
                          </a:ln>
                          <a:solidFill>
                            <a:prstClr val="black"/>
                          </a:solidFill>
                          <a:effectLst/>
                          <a:uLnTx/>
                          <a:uFillTx/>
                          <a:latin typeface="+mn-lt"/>
                          <a:ea typeface="+mn-ea"/>
                          <a:cs typeface="+mn-cs"/>
                        </a:rPr>
                        <a:t>
Who makes your Jacob's Creek wine? Click below to take a walk through the vineyards with Sam, our grape grower!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04979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- 2018-02-27 12:00:00</a:t>
                      </a:r>
                      <a:r>
                        <a:rPr kumimoji="0" lang="en-US" sz="1000" b="0" i="0" u="none" strike="noStrike" kern="1200" cap="none" spc="0" normalizeH="0" baseline="0" noProof="0">
                          <a:ln>
                            <a:noFill/>
                          </a:ln>
                          <a:solidFill>
                            <a:prstClr val="black"/>
                          </a:solidFill>
                          <a:effectLst/>
                          <a:uLnTx/>
                          <a:uFillTx/>
                          <a:latin typeface="+mn-lt"/>
                          <a:ea typeface="+mn-ea"/>
                          <a:cs typeface="+mn-cs"/>
                        </a:rPr>
                        <a:t>
Who makes your Jacob's Creek wine? Click below to take a walk through the vineyards with Sam, our grape grower!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8680092"/>
                  </a:ext>
                </a:extLst>
              </a:tr>
            </a:tbl>
          </a:graphicData>
        </a:graphic>
      </p:graphicFrame>
      <p:sp>
        <p:nvSpPr>
          <p:cNvPr id="4" name="Text Placeholder 3">
            <a:extLst>
              <a:ext uri="{FF2B5EF4-FFF2-40B4-BE49-F238E27FC236}">
                <a16:creationId xmlns:a16="http://schemas.microsoft.com/office/drawing/2014/main" id="{FD3B2F51-CA02-4E1F-ACD2-6CB2DFF4684D}"/>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2795081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B0E81-9AD3-4722-8B34-1198870778A6}"/>
              </a:ext>
            </a:extLst>
          </p:cNvPr>
          <p:cNvSpPr>
            <a:spLocks noGrp="1"/>
          </p:cNvSpPr>
          <p:nvPr>
            <p:ph type="title"/>
          </p:nvPr>
        </p:nvSpPr>
        <p:spPr/>
        <p:txBody>
          <a:bodyPr/>
          <a:lstStyle/>
          <a:p>
            <a:r>
              <a:rPr lang="en-US"/>
              <a:t>FB Own Posts Table with views - 2 of 12</a:t>
            </a:r>
          </a:p>
        </p:txBody>
      </p:sp>
      <p:graphicFrame>
        <p:nvGraphicFramePr>
          <p:cNvPr id="5" name="Table Placeholder 4">
            <a:extLst>
              <a:ext uri="{FF2B5EF4-FFF2-40B4-BE49-F238E27FC236}">
                <a16:creationId xmlns:a16="http://schemas.microsoft.com/office/drawing/2014/main" id="{A5A3E935-3399-4EB5-9FEB-62BC7991D191}"/>
              </a:ext>
            </a:extLst>
          </p:cNvPr>
          <p:cNvGraphicFramePr>
            <a:graphicFrameLocks noGrp="1"/>
          </p:cNvGraphicFramePr>
          <p:nvPr>
            <p:ph type="tbl" sz="quarter" idx="13"/>
            <p:extLst>
              <p:ext uri="{D42A27DB-BD31-4B8C-83A1-F6EECF244321}">
                <p14:modId xmlns:p14="http://schemas.microsoft.com/office/powerpoint/2010/main" val="10241156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83869025"/>
                    </a:ext>
                  </a:extLst>
                </a:gridCol>
                <a:gridCol w="576072">
                  <a:extLst>
                    <a:ext uri="{9D8B030D-6E8A-4147-A177-3AD203B41FA5}">
                      <a16:colId xmlns:a16="http://schemas.microsoft.com/office/drawing/2014/main" val="2875621923"/>
                    </a:ext>
                  </a:extLst>
                </a:gridCol>
                <a:gridCol w="576072">
                  <a:extLst>
                    <a:ext uri="{9D8B030D-6E8A-4147-A177-3AD203B41FA5}">
                      <a16:colId xmlns:a16="http://schemas.microsoft.com/office/drawing/2014/main" val="4105700799"/>
                    </a:ext>
                  </a:extLst>
                </a:gridCol>
                <a:gridCol w="576072">
                  <a:extLst>
                    <a:ext uri="{9D8B030D-6E8A-4147-A177-3AD203B41FA5}">
                      <a16:colId xmlns:a16="http://schemas.microsoft.com/office/drawing/2014/main" val="294448625"/>
                    </a:ext>
                  </a:extLst>
                </a:gridCol>
                <a:gridCol w="576072">
                  <a:extLst>
                    <a:ext uri="{9D8B030D-6E8A-4147-A177-3AD203B41FA5}">
                      <a16:colId xmlns:a16="http://schemas.microsoft.com/office/drawing/2014/main" val="1929681746"/>
                    </a:ext>
                  </a:extLst>
                </a:gridCol>
                <a:gridCol w="576072">
                  <a:extLst>
                    <a:ext uri="{9D8B030D-6E8A-4147-A177-3AD203B41FA5}">
                      <a16:colId xmlns:a16="http://schemas.microsoft.com/office/drawing/2014/main" val="2357466783"/>
                    </a:ext>
                  </a:extLst>
                </a:gridCol>
                <a:gridCol w="576072">
                  <a:extLst>
                    <a:ext uri="{9D8B030D-6E8A-4147-A177-3AD203B41FA5}">
                      <a16:colId xmlns:a16="http://schemas.microsoft.com/office/drawing/2014/main" val="2955296794"/>
                    </a:ext>
                  </a:extLst>
                </a:gridCol>
                <a:gridCol w="576072">
                  <a:extLst>
                    <a:ext uri="{9D8B030D-6E8A-4147-A177-3AD203B41FA5}">
                      <a16:colId xmlns:a16="http://schemas.microsoft.com/office/drawing/2014/main" val="3711176016"/>
                    </a:ext>
                  </a:extLst>
                </a:gridCol>
                <a:gridCol w="576072">
                  <a:extLst>
                    <a:ext uri="{9D8B030D-6E8A-4147-A177-3AD203B41FA5}">
                      <a16:colId xmlns:a16="http://schemas.microsoft.com/office/drawing/2014/main" val="3360458970"/>
                    </a:ext>
                  </a:extLst>
                </a:gridCol>
                <a:gridCol w="576072">
                  <a:extLst>
                    <a:ext uri="{9D8B030D-6E8A-4147-A177-3AD203B41FA5}">
                      <a16:colId xmlns:a16="http://schemas.microsoft.com/office/drawing/2014/main" val="3432144697"/>
                    </a:ext>
                  </a:extLst>
                </a:gridCol>
                <a:gridCol w="576072">
                  <a:extLst>
                    <a:ext uri="{9D8B030D-6E8A-4147-A177-3AD203B41FA5}">
                      <a16:colId xmlns:a16="http://schemas.microsoft.com/office/drawing/2014/main" val="3335795990"/>
                    </a:ext>
                  </a:extLst>
                </a:gridCol>
                <a:gridCol w="658368">
                  <a:extLst>
                    <a:ext uri="{9D8B030D-6E8A-4147-A177-3AD203B41FA5}">
                      <a16:colId xmlns:a16="http://schemas.microsoft.com/office/drawing/2014/main" val="4243166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4056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- 2018-02-23 10:30:00</a:t>
                      </a:r>
                      <a:r>
                        <a:rPr kumimoji="0" lang="en-US" sz="1000" b="0" i="0" u="none" strike="noStrike" kern="1200" cap="none" spc="0" normalizeH="0" baseline="0" noProof="0">
                          <a:ln>
                            <a:noFill/>
                          </a:ln>
                          <a:solidFill>
                            <a:prstClr val="black"/>
                          </a:solidFill>
                          <a:effectLst/>
                          <a:uLnTx/>
                          <a:uFillTx/>
                          <a:latin typeface="+mn-lt"/>
                          <a:ea typeface="+mn-ea"/>
                          <a:cs typeface="+mn-cs"/>
                        </a:rPr>
                        <a:t>
What's your flavour? 👇
Whites: loved for their zesty acidity, floral aromas, and fruity notes, such as Pinot Grigio, Sauvignon Blanc and Chardonnay
Reds: loved for their soft, rich, and velvety flavors, like Cabernet Sauvignon, and Shiraz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901997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- 2018-02-21 10:30:01</a:t>
                      </a:r>
                      <a:r>
                        <a:rPr kumimoji="0" lang="en-US" sz="1000" b="0" i="0" u="none" strike="noStrike" kern="1200" cap="none" spc="0" normalizeH="0" baseline="0" noProof="0">
                          <a:ln>
                            <a:noFill/>
                          </a:ln>
                          <a:solidFill>
                            <a:prstClr val="black"/>
                          </a:solidFill>
                          <a:effectLst/>
                          <a:uLnTx/>
                          <a:uFillTx/>
                          <a:latin typeface="+mn-lt"/>
                          <a:ea typeface="+mn-ea"/>
                          <a:cs typeface="+mn-cs"/>
                        </a:rPr>
                        <a:t>
This is a 'cool' idea! How do you keep your wine chilled when entertaining? Suggestions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09184982"/>
                  </a:ext>
                </a:extLst>
              </a:tr>
            </a:tbl>
          </a:graphicData>
        </a:graphic>
      </p:graphicFrame>
      <p:sp>
        <p:nvSpPr>
          <p:cNvPr id="4" name="Text Placeholder 3">
            <a:extLst>
              <a:ext uri="{FF2B5EF4-FFF2-40B4-BE49-F238E27FC236}">
                <a16:creationId xmlns:a16="http://schemas.microsoft.com/office/drawing/2014/main" id="{FF83AA57-8F84-47A5-88AE-DA37BFC7611C}"/>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430245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1F573-72A5-4582-A439-54B233687571}"/>
              </a:ext>
            </a:extLst>
          </p:cNvPr>
          <p:cNvSpPr>
            <a:spLocks noGrp="1"/>
          </p:cNvSpPr>
          <p:nvPr>
            <p:ph type="title"/>
          </p:nvPr>
        </p:nvSpPr>
        <p:spPr/>
        <p:txBody>
          <a:bodyPr/>
          <a:lstStyle/>
          <a:p>
            <a:r>
              <a:rPr lang="en-US"/>
              <a:t>FB Own Posts Table with views - 3 of 12</a:t>
            </a:r>
          </a:p>
        </p:txBody>
      </p:sp>
      <p:graphicFrame>
        <p:nvGraphicFramePr>
          <p:cNvPr id="5" name="Table Placeholder 4">
            <a:extLst>
              <a:ext uri="{FF2B5EF4-FFF2-40B4-BE49-F238E27FC236}">
                <a16:creationId xmlns:a16="http://schemas.microsoft.com/office/drawing/2014/main" id="{DD93BE3A-BD5F-432B-AD3B-D78854289531}"/>
              </a:ext>
            </a:extLst>
          </p:cNvPr>
          <p:cNvGraphicFramePr>
            <a:graphicFrameLocks noGrp="1"/>
          </p:cNvGraphicFramePr>
          <p:nvPr>
            <p:ph type="tbl" sz="quarter" idx="13"/>
            <p:extLst>
              <p:ext uri="{D42A27DB-BD31-4B8C-83A1-F6EECF244321}">
                <p14:modId xmlns:p14="http://schemas.microsoft.com/office/powerpoint/2010/main" val="679935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65455463"/>
                    </a:ext>
                  </a:extLst>
                </a:gridCol>
                <a:gridCol w="576072">
                  <a:extLst>
                    <a:ext uri="{9D8B030D-6E8A-4147-A177-3AD203B41FA5}">
                      <a16:colId xmlns:a16="http://schemas.microsoft.com/office/drawing/2014/main" val="1889089874"/>
                    </a:ext>
                  </a:extLst>
                </a:gridCol>
                <a:gridCol w="576072">
                  <a:extLst>
                    <a:ext uri="{9D8B030D-6E8A-4147-A177-3AD203B41FA5}">
                      <a16:colId xmlns:a16="http://schemas.microsoft.com/office/drawing/2014/main" val="3409600578"/>
                    </a:ext>
                  </a:extLst>
                </a:gridCol>
                <a:gridCol w="576072">
                  <a:extLst>
                    <a:ext uri="{9D8B030D-6E8A-4147-A177-3AD203B41FA5}">
                      <a16:colId xmlns:a16="http://schemas.microsoft.com/office/drawing/2014/main" val="1591060962"/>
                    </a:ext>
                  </a:extLst>
                </a:gridCol>
                <a:gridCol w="576072">
                  <a:extLst>
                    <a:ext uri="{9D8B030D-6E8A-4147-A177-3AD203B41FA5}">
                      <a16:colId xmlns:a16="http://schemas.microsoft.com/office/drawing/2014/main" val="3782659443"/>
                    </a:ext>
                  </a:extLst>
                </a:gridCol>
                <a:gridCol w="576072">
                  <a:extLst>
                    <a:ext uri="{9D8B030D-6E8A-4147-A177-3AD203B41FA5}">
                      <a16:colId xmlns:a16="http://schemas.microsoft.com/office/drawing/2014/main" val="3748152147"/>
                    </a:ext>
                  </a:extLst>
                </a:gridCol>
                <a:gridCol w="576072">
                  <a:extLst>
                    <a:ext uri="{9D8B030D-6E8A-4147-A177-3AD203B41FA5}">
                      <a16:colId xmlns:a16="http://schemas.microsoft.com/office/drawing/2014/main" val="505993565"/>
                    </a:ext>
                  </a:extLst>
                </a:gridCol>
                <a:gridCol w="576072">
                  <a:extLst>
                    <a:ext uri="{9D8B030D-6E8A-4147-A177-3AD203B41FA5}">
                      <a16:colId xmlns:a16="http://schemas.microsoft.com/office/drawing/2014/main" val="3534226271"/>
                    </a:ext>
                  </a:extLst>
                </a:gridCol>
                <a:gridCol w="576072">
                  <a:extLst>
                    <a:ext uri="{9D8B030D-6E8A-4147-A177-3AD203B41FA5}">
                      <a16:colId xmlns:a16="http://schemas.microsoft.com/office/drawing/2014/main" val="3007757887"/>
                    </a:ext>
                  </a:extLst>
                </a:gridCol>
                <a:gridCol w="576072">
                  <a:extLst>
                    <a:ext uri="{9D8B030D-6E8A-4147-A177-3AD203B41FA5}">
                      <a16:colId xmlns:a16="http://schemas.microsoft.com/office/drawing/2014/main" val="2047693474"/>
                    </a:ext>
                  </a:extLst>
                </a:gridCol>
                <a:gridCol w="576072">
                  <a:extLst>
                    <a:ext uri="{9D8B030D-6E8A-4147-A177-3AD203B41FA5}">
                      <a16:colId xmlns:a16="http://schemas.microsoft.com/office/drawing/2014/main" val="386949375"/>
                    </a:ext>
                  </a:extLst>
                </a:gridCol>
                <a:gridCol w="658368">
                  <a:extLst>
                    <a:ext uri="{9D8B030D-6E8A-4147-A177-3AD203B41FA5}">
                      <a16:colId xmlns:a16="http://schemas.microsoft.com/office/drawing/2014/main" val="1507606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86464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- 2018-02-19 12:07:06</a:t>
                      </a:r>
                      <a:r>
                        <a:rPr kumimoji="0" lang="en-US" sz="1000" b="0" i="0" u="none" strike="noStrike" kern="1200" cap="none" spc="0" normalizeH="0" baseline="0" noProof="0">
                          <a:ln>
                            <a:noFill/>
                          </a:ln>
                          <a:solidFill>
                            <a:prstClr val="black"/>
                          </a:solidFill>
                          <a:effectLst/>
                          <a:uLnTx/>
                          <a:uFillTx/>
                          <a:latin typeface="+mn-lt"/>
                          <a:ea typeface="+mn-ea"/>
                          <a:cs typeface="+mn-cs"/>
                        </a:rPr>
                        <a:t>
Chris Hemsworth was casting his expert eye over the vineyards in Barossa Valley recently. We predict an amazing season, coming right up!
📷: Cristian Prieto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86695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- 2018-02-17 12:15:26</a:t>
                      </a:r>
                      <a:r>
                        <a:rPr kumimoji="0" lang="en-US" sz="1000" b="0" i="0" u="none" strike="noStrike" kern="1200" cap="none" spc="0" normalizeH="0" baseline="0" noProof="0">
                          <a:ln>
                            <a:noFill/>
                          </a:ln>
                          <a:solidFill>
                            <a:prstClr val="black"/>
                          </a:solidFill>
                          <a:effectLst/>
                          <a:uLnTx/>
                          <a:uFillTx/>
                          <a:latin typeface="+mn-lt"/>
                          <a:ea typeface="+mn-ea"/>
                          <a:cs typeface="+mn-cs"/>
                        </a:rPr>
                        <a:t>
Wine down and enjoy this perfect meal to end your weekend! Mushroom ravioli with creamy garlic sauce 👌
LINK HERE: http://bit.ly/JCRavioli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86714581"/>
                  </a:ext>
                </a:extLst>
              </a:tr>
            </a:tbl>
          </a:graphicData>
        </a:graphic>
      </p:graphicFrame>
      <p:sp>
        <p:nvSpPr>
          <p:cNvPr id="4" name="Text Placeholder 3">
            <a:extLst>
              <a:ext uri="{FF2B5EF4-FFF2-40B4-BE49-F238E27FC236}">
                <a16:creationId xmlns:a16="http://schemas.microsoft.com/office/drawing/2014/main" id="{F4487C89-D9B0-4CD0-B1AF-402DD45D7D72}"/>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41930533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9E50B-0BF0-4381-8B10-A9EE64F84F85}"/>
              </a:ext>
            </a:extLst>
          </p:cNvPr>
          <p:cNvSpPr>
            <a:spLocks noGrp="1"/>
          </p:cNvSpPr>
          <p:nvPr>
            <p:ph type="title"/>
          </p:nvPr>
        </p:nvSpPr>
        <p:spPr/>
        <p:txBody>
          <a:bodyPr/>
          <a:lstStyle/>
          <a:p>
            <a:r>
              <a:rPr lang="en-US"/>
              <a:t>FB Own Posts Table with views - 4 of 12</a:t>
            </a:r>
          </a:p>
        </p:txBody>
      </p:sp>
      <p:graphicFrame>
        <p:nvGraphicFramePr>
          <p:cNvPr id="5" name="Table Placeholder 4">
            <a:extLst>
              <a:ext uri="{FF2B5EF4-FFF2-40B4-BE49-F238E27FC236}">
                <a16:creationId xmlns:a16="http://schemas.microsoft.com/office/drawing/2014/main" id="{269638C2-1E22-4349-B17F-FF78739AEACA}"/>
              </a:ext>
            </a:extLst>
          </p:cNvPr>
          <p:cNvGraphicFramePr>
            <a:graphicFrameLocks noGrp="1"/>
          </p:cNvGraphicFramePr>
          <p:nvPr>
            <p:ph type="tbl" sz="quarter" idx="13"/>
            <p:extLst>
              <p:ext uri="{D42A27DB-BD31-4B8C-83A1-F6EECF244321}">
                <p14:modId xmlns:p14="http://schemas.microsoft.com/office/powerpoint/2010/main" val="2190260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10477018"/>
                    </a:ext>
                  </a:extLst>
                </a:gridCol>
                <a:gridCol w="576072">
                  <a:extLst>
                    <a:ext uri="{9D8B030D-6E8A-4147-A177-3AD203B41FA5}">
                      <a16:colId xmlns:a16="http://schemas.microsoft.com/office/drawing/2014/main" val="1673493711"/>
                    </a:ext>
                  </a:extLst>
                </a:gridCol>
                <a:gridCol w="576072">
                  <a:extLst>
                    <a:ext uri="{9D8B030D-6E8A-4147-A177-3AD203B41FA5}">
                      <a16:colId xmlns:a16="http://schemas.microsoft.com/office/drawing/2014/main" val="1132025085"/>
                    </a:ext>
                  </a:extLst>
                </a:gridCol>
                <a:gridCol w="576072">
                  <a:extLst>
                    <a:ext uri="{9D8B030D-6E8A-4147-A177-3AD203B41FA5}">
                      <a16:colId xmlns:a16="http://schemas.microsoft.com/office/drawing/2014/main" val="1688675766"/>
                    </a:ext>
                  </a:extLst>
                </a:gridCol>
                <a:gridCol w="576072">
                  <a:extLst>
                    <a:ext uri="{9D8B030D-6E8A-4147-A177-3AD203B41FA5}">
                      <a16:colId xmlns:a16="http://schemas.microsoft.com/office/drawing/2014/main" val="2940637488"/>
                    </a:ext>
                  </a:extLst>
                </a:gridCol>
                <a:gridCol w="576072">
                  <a:extLst>
                    <a:ext uri="{9D8B030D-6E8A-4147-A177-3AD203B41FA5}">
                      <a16:colId xmlns:a16="http://schemas.microsoft.com/office/drawing/2014/main" val="2026998868"/>
                    </a:ext>
                  </a:extLst>
                </a:gridCol>
                <a:gridCol w="576072">
                  <a:extLst>
                    <a:ext uri="{9D8B030D-6E8A-4147-A177-3AD203B41FA5}">
                      <a16:colId xmlns:a16="http://schemas.microsoft.com/office/drawing/2014/main" val="3604489313"/>
                    </a:ext>
                  </a:extLst>
                </a:gridCol>
                <a:gridCol w="576072">
                  <a:extLst>
                    <a:ext uri="{9D8B030D-6E8A-4147-A177-3AD203B41FA5}">
                      <a16:colId xmlns:a16="http://schemas.microsoft.com/office/drawing/2014/main" val="2678912461"/>
                    </a:ext>
                  </a:extLst>
                </a:gridCol>
                <a:gridCol w="576072">
                  <a:extLst>
                    <a:ext uri="{9D8B030D-6E8A-4147-A177-3AD203B41FA5}">
                      <a16:colId xmlns:a16="http://schemas.microsoft.com/office/drawing/2014/main" val="181573058"/>
                    </a:ext>
                  </a:extLst>
                </a:gridCol>
                <a:gridCol w="576072">
                  <a:extLst>
                    <a:ext uri="{9D8B030D-6E8A-4147-A177-3AD203B41FA5}">
                      <a16:colId xmlns:a16="http://schemas.microsoft.com/office/drawing/2014/main" val="3646937321"/>
                    </a:ext>
                  </a:extLst>
                </a:gridCol>
                <a:gridCol w="576072">
                  <a:extLst>
                    <a:ext uri="{9D8B030D-6E8A-4147-A177-3AD203B41FA5}">
                      <a16:colId xmlns:a16="http://schemas.microsoft.com/office/drawing/2014/main" val="703981161"/>
                    </a:ext>
                  </a:extLst>
                </a:gridCol>
                <a:gridCol w="658368">
                  <a:extLst>
                    <a:ext uri="{9D8B030D-6E8A-4147-A177-3AD203B41FA5}">
                      <a16:colId xmlns:a16="http://schemas.microsoft.com/office/drawing/2014/main" val="3364009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2237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- 2018-02-16 13:22:43</a:t>
                      </a:r>
                      <a:r>
                        <a:rPr kumimoji="0" lang="en-US" sz="1000" b="0" i="0" u="none" strike="noStrike" kern="1200" cap="none" spc="0" normalizeH="0" baseline="0" noProof="0">
                          <a:ln>
                            <a:noFill/>
                          </a:ln>
                          <a:solidFill>
                            <a:prstClr val="black"/>
                          </a:solidFill>
                          <a:effectLst/>
                          <a:uLnTx/>
                          <a:uFillTx/>
                          <a:latin typeface="+mn-lt"/>
                          <a:ea typeface="+mn-ea"/>
                          <a:cs typeface="+mn-cs"/>
                        </a:rPr>
                        <a:t>
Our Table tip: Use different wildflowers with old mason jars for a Bohemian vibe for your table! 📷 weddingomania
Join the OurTable movement: http://www.jacobscreek.com/our-table/join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25337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- 2018-02-13 16:40:20</a:t>
                      </a:r>
                      <a:r>
                        <a:rPr kumimoji="0" lang="en-US" sz="1000" b="0" i="0" u="none" strike="noStrike" kern="1200" cap="none" spc="0" normalizeH="0" baseline="0" noProof="0">
                          <a:ln>
                            <a:noFill/>
                          </a:ln>
                          <a:solidFill>
                            <a:prstClr val="black"/>
                          </a:solidFill>
                          <a:effectLst/>
                          <a:uLnTx/>
                          <a:uFillTx/>
                          <a:latin typeface="+mn-lt"/>
                          <a:ea typeface="+mn-ea"/>
                          <a:cs typeface="+mn-cs"/>
                        </a:rPr>
                        <a:t>
Chilled wine and chilled vibes - Taking it back to basics - good food, good people and good grape!
Our Table is adding a new (affordable) dimension to the city's dining scene. Sign up: jacobscreek.com/our-table/join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88214798"/>
                  </a:ext>
                </a:extLst>
              </a:tr>
            </a:tbl>
          </a:graphicData>
        </a:graphic>
      </p:graphicFrame>
      <p:sp>
        <p:nvSpPr>
          <p:cNvPr id="4" name="Text Placeholder 3">
            <a:extLst>
              <a:ext uri="{FF2B5EF4-FFF2-40B4-BE49-F238E27FC236}">
                <a16:creationId xmlns:a16="http://schemas.microsoft.com/office/drawing/2014/main" id="{C8FA57AD-25D7-401F-8EC0-47484BAE593E}"/>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39250377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90201-3C26-4366-89F0-B34F62CD6599}"/>
              </a:ext>
            </a:extLst>
          </p:cNvPr>
          <p:cNvSpPr>
            <a:spLocks noGrp="1"/>
          </p:cNvSpPr>
          <p:nvPr>
            <p:ph type="title"/>
          </p:nvPr>
        </p:nvSpPr>
        <p:spPr/>
        <p:txBody>
          <a:bodyPr/>
          <a:lstStyle/>
          <a:p>
            <a:r>
              <a:rPr lang="en-US"/>
              <a:t>FB Own Posts Table with views - 5 of 12</a:t>
            </a:r>
          </a:p>
        </p:txBody>
      </p:sp>
      <p:graphicFrame>
        <p:nvGraphicFramePr>
          <p:cNvPr id="5" name="Table Placeholder 4">
            <a:extLst>
              <a:ext uri="{FF2B5EF4-FFF2-40B4-BE49-F238E27FC236}">
                <a16:creationId xmlns:a16="http://schemas.microsoft.com/office/drawing/2014/main" id="{7F24C5BB-16A0-4733-9394-3377655F6AB1}"/>
              </a:ext>
            </a:extLst>
          </p:cNvPr>
          <p:cNvGraphicFramePr>
            <a:graphicFrameLocks noGrp="1"/>
          </p:cNvGraphicFramePr>
          <p:nvPr>
            <p:ph type="tbl" sz="quarter" idx="13"/>
            <p:extLst>
              <p:ext uri="{D42A27DB-BD31-4B8C-83A1-F6EECF244321}">
                <p14:modId xmlns:p14="http://schemas.microsoft.com/office/powerpoint/2010/main" val="3422657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70943203"/>
                    </a:ext>
                  </a:extLst>
                </a:gridCol>
                <a:gridCol w="576072">
                  <a:extLst>
                    <a:ext uri="{9D8B030D-6E8A-4147-A177-3AD203B41FA5}">
                      <a16:colId xmlns:a16="http://schemas.microsoft.com/office/drawing/2014/main" val="1161547928"/>
                    </a:ext>
                  </a:extLst>
                </a:gridCol>
                <a:gridCol w="576072">
                  <a:extLst>
                    <a:ext uri="{9D8B030D-6E8A-4147-A177-3AD203B41FA5}">
                      <a16:colId xmlns:a16="http://schemas.microsoft.com/office/drawing/2014/main" val="831337262"/>
                    </a:ext>
                  </a:extLst>
                </a:gridCol>
                <a:gridCol w="576072">
                  <a:extLst>
                    <a:ext uri="{9D8B030D-6E8A-4147-A177-3AD203B41FA5}">
                      <a16:colId xmlns:a16="http://schemas.microsoft.com/office/drawing/2014/main" val="3633662127"/>
                    </a:ext>
                  </a:extLst>
                </a:gridCol>
                <a:gridCol w="576072">
                  <a:extLst>
                    <a:ext uri="{9D8B030D-6E8A-4147-A177-3AD203B41FA5}">
                      <a16:colId xmlns:a16="http://schemas.microsoft.com/office/drawing/2014/main" val="3611715853"/>
                    </a:ext>
                  </a:extLst>
                </a:gridCol>
                <a:gridCol w="576072">
                  <a:extLst>
                    <a:ext uri="{9D8B030D-6E8A-4147-A177-3AD203B41FA5}">
                      <a16:colId xmlns:a16="http://schemas.microsoft.com/office/drawing/2014/main" val="1926557282"/>
                    </a:ext>
                  </a:extLst>
                </a:gridCol>
                <a:gridCol w="576072">
                  <a:extLst>
                    <a:ext uri="{9D8B030D-6E8A-4147-A177-3AD203B41FA5}">
                      <a16:colId xmlns:a16="http://schemas.microsoft.com/office/drawing/2014/main" val="337670658"/>
                    </a:ext>
                  </a:extLst>
                </a:gridCol>
                <a:gridCol w="576072">
                  <a:extLst>
                    <a:ext uri="{9D8B030D-6E8A-4147-A177-3AD203B41FA5}">
                      <a16:colId xmlns:a16="http://schemas.microsoft.com/office/drawing/2014/main" val="2454004548"/>
                    </a:ext>
                  </a:extLst>
                </a:gridCol>
                <a:gridCol w="576072">
                  <a:extLst>
                    <a:ext uri="{9D8B030D-6E8A-4147-A177-3AD203B41FA5}">
                      <a16:colId xmlns:a16="http://schemas.microsoft.com/office/drawing/2014/main" val="3791723625"/>
                    </a:ext>
                  </a:extLst>
                </a:gridCol>
                <a:gridCol w="576072">
                  <a:extLst>
                    <a:ext uri="{9D8B030D-6E8A-4147-A177-3AD203B41FA5}">
                      <a16:colId xmlns:a16="http://schemas.microsoft.com/office/drawing/2014/main" val="829630494"/>
                    </a:ext>
                  </a:extLst>
                </a:gridCol>
                <a:gridCol w="576072">
                  <a:extLst>
                    <a:ext uri="{9D8B030D-6E8A-4147-A177-3AD203B41FA5}">
                      <a16:colId xmlns:a16="http://schemas.microsoft.com/office/drawing/2014/main" val="3654776485"/>
                    </a:ext>
                  </a:extLst>
                </a:gridCol>
                <a:gridCol w="658368">
                  <a:extLst>
                    <a:ext uri="{9D8B030D-6E8A-4147-A177-3AD203B41FA5}">
                      <a16:colId xmlns:a16="http://schemas.microsoft.com/office/drawing/2014/main" val="4180899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0727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- 2018-02-11 15:53:41</a:t>
                      </a:r>
                      <a:r>
                        <a:rPr kumimoji="0" lang="en-US" sz="1000" b="0" i="0" u="none" strike="noStrike" kern="1200" cap="none" spc="0" normalizeH="0" baseline="0" noProof="0">
                          <a:ln>
                            <a:noFill/>
                          </a:ln>
                          <a:solidFill>
                            <a:prstClr val="black"/>
                          </a:solidFill>
                          <a:effectLst/>
                          <a:uLnTx/>
                          <a:uFillTx/>
                          <a:latin typeface="+mn-lt"/>
                          <a:ea typeface="+mn-ea"/>
                          <a:cs typeface="+mn-cs"/>
                        </a:rPr>
                        <a:t>
Six gadgets every wine lover needs: 
👉 http://bit.ly/JacobsCreekWineGadgets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653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- 2018-02-09 16:04:20</a:t>
                      </a:r>
                      <a:r>
                        <a:rPr kumimoji="0" lang="en-US" sz="1000" b="0" i="0" u="none" strike="noStrike" kern="1200" cap="none" spc="0" normalizeH="0" baseline="0" noProof="0">
                          <a:ln>
                            <a:noFill/>
                          </a:ln>
                          <a:solidFill>
                            <a:prstClr val="black"/>
                          </a:solidFill>
                          <a:effectLst/>
                          <a:uLnTx/>
                          <a:uFillTx/>
                          <a:latin typeface="+mn-lt"/>
                          <a:ea typeface="+mn-ea"/>
                          <a:cs typeface="+mn-cs"/>
                        </a:rPr>
                        <a:t>
Something simple and delicious to rustle up this weekend; Prosciutto and Rocket Pizza. 👌
Link here 👉 http://bit.ly/2EOpMBf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34753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- 2018-02-07 10:50:50</a:t>
                      </a:r>
                      <a:r>
                        <a:rPr kumimoji="0" lang="en-US" sz="1000" b="0" i="0" u="none" strike="noStrike" kern="1200" cap="none" spc="0" normalizeH="0" baseline="0" noProof="0">
                          <a:ln>
                            <a:noFill/>
                          </a:ln>
                          <a:solidFill>
                            <a:prstClr val="black"/>
                          </a:solidFill>
                          <a:effectLst/>
                          <a:uLnTx/>
                          <a:uFillTx/>
                          <a:latin typeface="+mn-lt"/>
                          <a:ea typeface="+mn-ea"/>
                          <a:cs typeface="+mn-cs"/>
                        </a:rPr>
                        <a:t>
With every grape there is a story, and this is the story of Cabernet Sauvignon 👇
http://bit.ly/JacobsCreekCabernetSauvignon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48665899"/>
                  </a:ext>
                </a:extLst>
              </a:tr>
            </a:tbl>
          </a:graphicData>
        </a:graphic>
      </p:graphicFrame>
      <p:sp>
        <p:nvSpPr>
          <p:cNvPr id="4" name="Text Placeholder 3">
            <a:extLst>
              <a:ext uri="{FF2B5EF4-FFF2-40B4-BE49-F238E27FC236}">
                <a16:creationId xmlns:a16="http://schemas.microsoft.com/office/drawing/2014/main" id="{BDCE6335-2262-4BF0-8192-3D4B6BA45CCE}"/>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1667638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E6E59-611D-4422-894B-1CEFD318D29F}"/>
              </a:ext>
            </a:extLst>
          </p:cNvPr>
          <p:cNvSpPr>
            <a:spLocks noGrp="1"/>
          </p:cNvSpPr>
          <p:nvPr>
            <p:ph type="title"/>
          </p:nvPr>
        </p:nvSpPr>
        <p:spPr/>
        <p:txBody>
          <a:bodyPr/>
          <a:lstStyle/>
          <a:p>
            <a:r>
              <a:rPr lang="en-US"/>
              <a:t>FB Own Posts Table with views - 6 of 12</a:t>
            </a:r>
          </a:p>
        </p:txBody>
      </p:sp>
      <p:graphicFrame>
        <p:nvGraphicFramePr>
          <p:cNvPr id="5" name="Table Placeholder 4">
            <a:extLst>
              <a:ext uri="{FF2B5EF4-FFF2-40B4-BE49-F238E27FC236}">
                <a16:creationId xmlns:a16="http://schemas.microsoft.com/office/drawing/2014/main" id="{14E9DD37-1880-4B69-930F-00D468BAF68F}"/>
              </a:ext>
            </a:extLst>
          </p:cNvPr>
          <p:cNvGraphicFramePr>
            <a:graphicFrameLocks noGrp="1"/>
          </p:cNvGraphicFramePr>
          <p:nvPr>
            <p:ph type="tbl" sz="quarter" idx="13"/>
            <p:extLst>
              <p:ext uri="{D42A27DB-BD31-4B8C-83A1-F6EECF244321}">
                <p14:modId xmlns:p14="http://schemas.microsoft.com/office/powerpoint/2010/main" val="77076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50110712"/>
                    </a:ext>
                  </a:extLst>
                </a:gridCol>
                <a:gridCol w="576072">
                  <a:extLst>
                    <a:ext uri="{9D8B030D-6E8A-4147-A177-3AD203B41FA5}">
                      <a16:colId xmlns:a16="http://schemas.microsoft.com/office/drawing/2014/main" val="1519536545"/>
                    </a:ext>
                  </a:extLst>
                </a:gridCol>
                <a:gridCol w="576072">
                  <a:extLst>
                    <a:ext uri="{9D8B030D-6E8A-4147-A177-3AD203B41FA5}">
                      <a16:colId xmlns:a16="http://schemas.microsoft.com/office/drawing/2014/main" val="825380924"/>
                    </a:ext>
                  </a:extLst>
                </a:gridCol>
                <a:gridCol w="576072">
                  <a:extLst>
                    <a:ext uri="{9D8B030D-6E8A-4147-A177-3AD203B41FA5}">
                      <a16:colId xmlns:a16="http://schemas.microsoft.com/office/drawing/2014/main" val="2115977650"/>
                    </a:ext>
                  </a:extLst>
                </a:gridCol>
                <a:gridCol w="576072">
                  <a:extLst>
                    <a:ext uri="{9D8B030D-6E8A-4147-A177-3AD203B41FA5}">
                      <a16:colId xmlns:a16="http://schemas.microsoft.com/office/drawing/2014/main" val="3433279318"/>
                    </a:ext>
                  </a:extLst>
                </a:gridCol>
                <a:gridCol w="576072">
                  <a:extLst>
                    <a:ext uri="{9D8B030D-6E8A-4147-A177-3AD203B41FA5}">
                      <a16:colId xmlns:a16="http://schemas.microsoft.com/office/drawing/2014/main" val="3086876680"/>
                    </a:ext>
                  </a:extLst>
                </a:gridCol>
                <a:gridCol w="576072">
                  <a:extLst>
                    <a:ext uri="{9D8B030D-6E8A-4147-A177-3AD203B41FA5}">
                      <a16:colId xmlns:a16="http://schemas.microsoft.com/office/drawing/2014/main" val="2389043142"/>
                    </a:ext>
                  </a:extLst>
                </a:gridCol>
                <a:gridCol w="576072">
                  <a:extLst>
                    <a:ext uri="{9D8B030D-6E8A-4147-A177-3AD203B41FA5}">
                      <a16:colId xmlns:a16="http://schemas.microsoft.com/office/drawing/2014/main" val="3742777799"/>
                    </a:ext>
                  </a:extLst>
                </a:gridCol>
                <a:gridCol w="576072">
                  <a:extLst>
                    <a:ext uri="{9D8B030D-6E8A-4147-A177-3AD203B41FA5}">
                      <a16:colId xmlns:a16="http://schemas.microsoft.com/office/drawing/2014/main" val="2365261447"/>
                    </a:ext>
                  </a:extLst>
                </a:gridCol>
                <a:gridCol w="576072">
                  <a:extLst>
                    <a:ext uri="{9D8B030D-6E8A-4147-A177-3AD203B41FA5}">
                      <a16:colId xmlns:a16="http://schemas.microsoft.com/office/drawing/2014/main" val="2576422463"/>
                    </a:ext>
                  </a:extLst>
                </a:gridCol>
                <a:gridCol w="576072">
                  <a:extLst>
                    <a:ext uri="{9D8B030D-6E8A-4147-A177-3AD203B41FA5}">
                      <a16:colId xmlns:a16="http://schemas.microsoft.com/office/drawing/2014/main" val="4038961529"/>
                    </a:ext>
                  </a:extLst>
                </a:gridCol>
                <a:gridCol w="658368">
                  <a:extLst>
                    <a:ext uri="{9D8B030D-6E8A-4147-A177-3AD203B41FA5}">
                      <a16:colId xmlns:a16="http://schemas.microsoft.com/office/drawing/2014/main" val="2624370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8344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- 2018-02-05 10:57:12</a:t>
                      </a:r>
                      <a:r>
                        <a:rPr kumimoji="0" lang="en-US" sz="1000" b="0" i="0" u="none" strike="noStrike" kern="1200" cap="none" spc="0" normalizeH="0" baseline="0" noProof="0">
                          <a:ln>
                            <a:noFill/>
                          </a:ln>
                          <a:solidFill>
                            <a:prstClr val="black"/>
                          </a:solidFill>
                          <a:effectLst/>
                          <a:uLnTx/>
                          <a:uFillTx/>
                          <a:latin typeface="+mn-lt"/>
                          <a:ea typeface="+mn-ea"/>
                          <a:cs typeface="+mn-cs"/>
                        </a:rPr>
                        <a:t>
Enjoying a local sheri fish, carefully paired with Jacob's Creek Classic Chardonnay to bring out the citrus flavours.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8934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- 2018-02-03 15:06:45</a:t>
                      </a:r>
                      <a:r>
                        <a:rPr kumimoji="0" lang="en-US" sz="1000" b="0" i="0" u="none" strike="noStrike" kern="1200" cap="none" spc="0" normalizeH="0" baseline="0" noProof="0">
                          <a:ln>
                            <a:noFill/>
                          </a:ln>
                          <a:solidFill>
                            <a:prstClr val="black"/>
                          </a:solidFill>
                          <a:effectLst/>
                          <a:uLnTx/>
                          <a:uFillTx/>
                          <a:latin typeface="+mn-lt"/>
                          <a:ea typeface="+mn-ea"/>
                          <a:cs typeface="+mn-cs"/>
                        </a:rPr>
                        <a:t>
Ever wondered what the difference is between Pinot Gris and Pinot Grigio? Hit the link below to see the simple breakdown of both grapes and learn about how to tell them apart.
👇
http://bit.ly/JacobsCreekPinot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82443871"/>
                  </a:ext>
                </a:extLst>
              </a:tr>
            </a:tbl>
          </a:graphicData>
        </a:graphic>
      </p:graphicFrame>
      <p:sp>
        <p:nvSpPr>
          <p:cNvPr id="4" name="Text Placeholder 3">
            <a:extLst>
              <a:ext uri="{FF2B5EF4-FFF2-40B4-BE49-F238E27FC236}">
                <a16:creationId xmlns:a16="http://schemas.microsoft.com/office/drawing/2014/main" id="{A48BCFC8-7667-4C13-8F91-1693D7A7A174}"/>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676873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03BB9-8390-412C-82AE-E8285DE5B478}"/>
              </a:ext>
            </a:extLst>
          </p:cNvPr>
          <p:cNvSpPr>
            <a:spLocks noGrp="1"/>
          </p:cNvSpPr>
          <p:nvPr>
            <p:ph type="title"/>
          </p:nvPr>
        </p:nvSpPr>
        <p:spPr/>
        <p:txBody>
          <a:bodyPr/>
          <a:lstStyle/>
          <a:p>
            <a:r>
              <a:rPr lang="en-US"/>
              <a:t>FB Own Posts Table with views - 7 of 12</a:t>
            </a:r>
          </a:p>
        </p:txBody>
      </p:sp>
      <p:graphicFrame>
        <p:nvGraphicFramePr>
          <p:cNvPr id="5" name="Table Placeholder 4">
            <a:extLst>
              <a:ext uri="{FF2B5EF4-FFF2-40B4-BE49-F238E27FC236}">
                <a16:creationId xmlns:a16="http://schemas.microsoft.com/office/drawing/2014/main" id="{D4432071-47AE-4348-A121-BD3FAC5A2B49}"/>
              </a:ext>
            </a:extLst>
          </p:cNvPr>
          <p:cNvGraphicFramePr>
            <a:graphicFrameLocks noGrp="1"/>
          </p:cNvGraphicFramePr>
          <p:nvPr>
            <p:ph type="tbl" sz="quarter" idx="13"/>
            <p:extLst>
              <p:ext uri="{D42A27DB-BD31-4B8C-83A1-F6EECF244321}">
                <p14:modId xmlns:p14="http://schemas.microsoft.com/office/powerpoint/2010/main" val="3361283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586369969"/>
                    </a:ext>
                  </a:extLst>
                </a:gridCol>
                <a:gridCol w="576072">
                  <a:extLst>
                    <a:ext uri="{9D8B030D-6E8A-4147-A177-3AD203B41FA5}">
                      <a16:colId xmlns:a16="http://schemas.microsoft.com/office/drawing/2014/main" val="821362382"/>
                    </a:ext>
                  </a:extLst>
                </a:gridCol>
                <a:gridCol w="576072">
                  <a:extLst>
                    <a:ext uri="{9D8B030D-6E8A-4147-A177-3AD203B41FA5}">
                      <a16:colId xmlns:a16="http://schemas.microsoft.com/office/drawing/2014/main" val="3586014252"/>
                    </a:ext>
                  </a:extLst>
                </a:gridCol>
                <a:gridCol w="576072">
                  <a:extLst>
                    <a:ext uri="{9D8B030D-6E8A-4147-A177-3AD203B41FA5}">
                      <a16:colId xmlns:a16="http://schemas.microsoft.com/office/drawing/2014/main" val="2896783660"/>
                    </a:ext>
                  </a:extLst>
                </a:gridCol>
                <a:gridCol w="576072">
                  <a:extLst>
                    <a:ext uri="{9D8B030D-6E8A-4147-A177-3AD203B41FA5}">
                      <a16:colId xmlns:a16="http://schemas.microsoft.com/office/drawing/2014/main" val="2366450247"/>
                    </a:ext>
                  </a:extLst>
                </a:gridCol>
                <a:gridCol w="576072">
                  <a:extLst>
                    <a:ext uri="{9D8B030D-6E8A-4147-A177-3AD203B41FA5}">
                      <a16:colId xmlns:a16="http://schemas.microsoft.com/office/drawing/2014/main" val="1124624091"/>
                    </a:ext>
                  </a:extLst>
                </a:gridCol>
                <a:gridCol w="576072">
                  <a:extLst>
                    <a:ext uri="{9D8B030D-6E8A-4147-A177-3AD203B41FA5}">
                      <a16:colId xmlns:a16="http://schemas.microsoft.com/office/drawing/2014/main" val="2323993479"/>
                    </a:ext>
                  </a:extLst>
                </a:gridCol>
                <a:gridCol w="576072">
                  <a:extLst>
                    <a:ext uri="{9D8B030D-6E8A-4147-A177-3AD203B41FA5}">
                      <a16:colId xmlns:a16="http://schemas.microsoft.com/office/drawing/2014/main" val="3080773004"/>
                    </a:ext>
                  </a:extLst>
                </a:gridCol>
                <a:gridCol w="576072">
                  <a:extLst>
                    <a:ext uri="{9D8B030D-6E8A-4147-A177-3AD203B41FA5}">
                      <a16:colId xmlns:a16="http://schemas.microsoft.com/office/drawing/2014/main" val="723919242"/>
                    </a:ext>
                  </a:extLst>
                </a:gridCol>
                <a:gridCol w="576072">
                  <a:extLst>
                    <a:ext uri="{9D8B030D-6E8A-4147-A177-3AD203B41FA5}">
                      <a16:colId xmlns:a16="http://schemas.microsoft.com/office/drawing/2014/main" val="2629907105"/>
                    </a:ext>
                  </a:extLst>
                </a:gridCol>
                <a:gridCol w="576072">
                  <a:extLst>
                    <a:ext uri="{9D8B030D-6E8A-4147-A177-3AD203B41FA5}">
                      <a16:colId xmlns:a16="http://schemas.microsoft.com/office/drawing/2014/main" val="883327899"/>
                    </a:ext>
                  </a:extLst>
                </a:gridCol>
                <a:gridCol w="658368">
                  <a:extLst>
                    <a:ext uri="{9D8B030D-6E8A-4147-A177-3AD203B41FA5}">
                      <a16:colId xmlns:a16="http://schemas.microsoft.com/office/drawing/2014/main" val="4215408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3779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- 2018-02-01 09:57:12</a:t>
                      </a:r>
                      <a:r>
                        <a:rPr kumimoji="0" lang="en-US" sz="1000" b="0" i="0" u="none" strike="noStrike" kern="1200" cap="none" spc="0" normalizeH="0" baseline="0" noProof="0">
                          <a:ln>
                            <a:noFill/>
                          </a:ln>
                          <a:solidFill>
                            <a:prstClr val="black"/>
                          </a:solidFill>
                          <a:effectLst/>
                          <a:uLnTx/>
                          <a:uFillTx/>
                          <a:latin typeface="+mn-lt"/>
                          <a:ea typeface="+mn-ea"/>
                          <a:cs typeface="+mn-cs"/>
                        </a:rPr>
                        <a:t>
Five pointers to give a sommelier to get the best out of every menu, without blowing your budget. 
👇
http://bit.ly/WineEduc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92687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- 2018-01-31 17:48:06</a:t>
                      </a:r>
                      <a:r>
                        <a:rPr kumimoji="0" lang="en-US" sz="1000" b="0" i="0" u="none" strike="noStrike" kern="1200" cap="none" spc="0" normalizeH="0" baseline="0" noProof="0">
                          <a:ln>
                            <a:noFill/>
                          </a:ln>
                          <a:solidFill>
                            <a:prstClr val="black"/>
                          </a:solidFill>
                          <a:effectLst/>
                          <a:uLnTx/>
                          <a:uFillTx/>
                          <a:latin typeface="+mn-lt"/>
                          <a:ea typeface="+mn-ea"/>
                          <a:cs typeface="+mn-cs"/>
                        </a:rPr>
                        <a:t>
The Our Table movement has started with pop-up supper clubs around the city. Here's a peek into one of our recent experiences. Good food, good grape and good 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1144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- 2018-01-28 10:51:31</a:t>
                      </a:r>
                      <a:r>
                        <a:rPr kumimoji="0" lang="en-US" sz="1000" b="0" i="0" u="none" strike="noStrike" kern="1200" cap="none" spc="0" normalizeH="0" baseline="0" noProof="0">
                          <a:ln>
                            <a:noFill/>
                          </a:ln>
                          <a:solidFill>
                            <a:prstClr val="black"/>
                          </a:solidFill>
                          <a:effectLst/>
                          <a:uLnTx/>
                          <a:uFillTx/>
                          <a:latin typeface="+mn-lt"/>
                          <a:ea typeface="+mn-ea"/>
                          <a:cs typeface="+mn-cs"/>
                        </a:rPr>
                        <a:t>
This just made us hungry 😍 
Recipe 👉 http://bit.ly/JCBakedPrawns2BxJHBp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31401456"/>
                  </a:ext>
                </a:extLst>
              </a:tr>
            </a:tbl>
          </a:graphicData>
        </a:graphic>
      </p:graphicFrame>
      <p:sp>
        <p:nvSpPr>
          <p:cNvPr id="4" name="Text Placeholder 3">
            <a:extLst>
              <a:ext uri="{FF2B5EF4-FFF2-40B4-BE49-F238E27FC236}">
                <a16:creationId xmlns:a16="http://schemas.microsoft.com/office/drawing/2014/main" id="{6D7FA819-72A0-4843-90A6-0891D47A523B}"/>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989521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F7735-3FCC-4F58-92DF-7D4C8DD057C6}"/>
              </a:ext>
            </a:extLst>
          </p:cNvPr>
          <p:cNvSpPr>
            <a:spLocks noGrp="1"/>
          </p:cNvSpPr>
          <p:nvPr>
            <p:ph type="title"/>
          </p:nvPr>
        </p:nvSpPr>
        <p:spPr/>
        <p:txBody>
          <a:bodyPr/>
          <a:lstStyle/>
          <a:p>
            <a:r>
              <a:rPr lang="en-US"/>
              <a:t>FB Own Posts Table with views - 8 of 12</a:t>
            </a:r>
          </a:p>
        </p:txBody>
      </p:sp>
      <p:graphicFrame>
        <p:nvGraphicFramePr>
          <p:cNvPr id="5" name="Table Placeholder 4">
            <a:extLst>
              <a:ext uri="{FF2B5EF4-FFF2-40B4-BE49-F238E27FC236}">
                <a16:creationId xmlns:a16="http://schemas.microsoft.com/office/drawing/2014/main" id="{C3A1095C-5D31-47AB-89C8-D88D1683244E}"/>
              </a:ext>
            </a:extLst>
          </p:cNvPr>
          <p:cNvGraphicFramePr>
            <a:graphicFrameLocks noGrp="1"/>
          </p:cNvGraphicFramePr>
          <p:nvPr>
            <p:ph type="tbl" sz="quarter" idx="13"/>
            <p:extLst>
              <p:ext uri="{D42A27DB-BD31-4B8C-83A1-F6EECF244321}">
                <p14:modId xmlns:p14="http://schemas.microsoft.com/office/powerpoint/2010/main" val="3615343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73609189"/>
                    </a:ext>
                  </a:extLst>
                </a:gridCol>
                <a:gridCol w="576072">
                  <a:extLst>
                    <a:ext uri="{9D8B030D-6E8A-4147-A177-3AD203B41FA5}">
                      <a16:colId xmlns:a16="http://schemas.microsoft.com/office/drawing/2014/main" val="439804857"/>
                    </a:ext>
                  </a:extLst>
                </a:gridCol>
                <a:gridCol w="576072">
                  <a:extLst>
                    <a:ext uri="{9D8B030D-6E8A-4147-A177-3AD203B41FA5}">
                      <a16:colId xmlns:a16="http://schemas.microsoft.com/office/drawing/2014/main" val="82108971"/>
                    </a:ext>
                  </a:extLst>
                </a:gridCol>
                <a:gridCol w="576072">
                  <a:extLst>
                    <a:ext uri="{9D8B030D-6E8A-4147-A177-3AD203B41FA5}">
                      <a16:colId xmlns:a16="http://schemas.microsoft.com/office/drawing/2014/main" val="754703281"/>
                    </a:ext>
                  </a:extLst>
                </a:gridCol>
                <a:gridCol w="576072">
                  <a:extLst>
                    <a:ext uri="{9D8B030D-6E8A-4147-A177-3AD203B41FA5}">
                      <a16:colId xmlns:a16="http://schemas.microsoft.com/office/drawing/2014/main" val="1908274149"/>
                    </a:ext>
                  </a:extLst>
                </a:gridCol>
                <a:gridCol w="576072">
                  <a:extLst>
                    <a:ext uri="{9D8B030D-6E8A-4147-A177-3AD203B41FA5}">
                      <a16:colId xmlns:a16="http://schemas.microsoft.com/office/drawing/2014/main" val="30548397"/>
                    </a:ext>
                  </a:extLst>
                </a:gridCol>
                <a:gridCol w="576072">
                  <a:extLst>
                    <a:ext uri="{9D8B030D-6E8A-4147-A177-3AD203B41FA5}">
                      <a16:colId xmlns:a16="http://schemas.microsoft.com/office/drawing/2014/main" val="1940453102"/>
                    </a:ext>
                  </a:extLst>
                </a:gridCol>
                <a:gridCol w="576072">
                  <a:extLst>
                    <a:ext uri="{9D8B030D-6E8A-4147-A177-3AD203B41FA5}">
                      <a16:colId xmlns:a16="http://schemas.microsoft.com/office/drawing/2014/main" val="3806444703"/>
                    </a:ext>
                  </a:extLst>
                </a:gridCol>
                <a:gridCol w="576072">
                  <a:extLst>
                    <a:ext uri="{9D8B030D-6E8A-4147-A177-3AD203B41FA5}">
                      <a16:colId xmlns:a16="http://schemas.microsoft.com/office/drawing/2014/main" val="513861323"/>
                    </a:ext>
                  </a:extLst>
                </a:gridCol>
                <a:gridCol w="576072">
                  <a:extLst>
                    <a:ext uri="{9D8B030D-6E8A-4147-A177-3AD203B41FA5}">
                      <a16:colId xmlns:a16="http://schemas.microsoft.com/office/drawing/2014/main" val="1864812677"/>
                    </a:ext>
                  </a:extLst>
                </a:gridCol>
                <a:gridCol w="576072">
                  <a:extLst>
                    <a:ext uri="{9D8B030D-6E8A-4147-A177-3AD203B41FA5}">
                      <a16:colId xmlns:a16="http://schemas.microsoft.com/office/drawing/2014/main" val="2407945961"/>
                    </a:ext>
                  </a:extLst>
                </a:gridCol>
                <a:gridCol w="658368">
                  <a:extLst>
                    <a:ext uri="{9D8B030D-6E8A-4147-A177-3AD203B41FA5}">
                      <a16:colId xmlns:a16="http://schemas.microsoft.com/office/drawing/2014/main" val="1099528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38875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- 2018-01-26 10:00:00</a:t>
                      </a:r>
                      <a:r>
                        <a:rPr kumimoji="0" lang="en-US" sz="1000" b="0" i="0" u="none" strike="noStrike" kern="1200" cap="none" spc="0" normalizeH="0" baseline="0" noProof="0">
                          <a:ln>
                            <a:noFill/>
                          </a:ln>
                          <a:solidFill>
                            <a:prstClr val="black"/>
                          </a:solidFill>
                          <a:effectLst/>
                          <a:uLnTx/>
                          <a:uFillTx/>
                          <a:latin typeface="+mn-lt"/>
                          <a:ea typeface="+mn-ea"/>
                          <a:cs typeface="+mn-cs"/>
                        </a:rPr>
                        <a:t>
Born from a land made true... Celebrate Australia Day with a glass of our best grape!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25055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- 2018-01-23 17:56:56</a:t>
                      </a:r>
                      <a:r>
                        <a:rPr kumimoji="0" lang="en-US" sz="1000" b="0" i="0" u="none" strike="noStrike" kern="1200" cap="none" spc="0" normalizeH="0" baseline="0" noProof="0">
                          <a:ln>
                            <a:noFill/>
                          </a:ln>
                          <a:solidFill>
                            <a:prstClr val="black"/>
                          </a:solidFill>
                          <a:effectLst/>
                          <a:uLnTx/>
                          <a:uFillTx/>
                          <a:latin typeface="+mn-lt"/>
                          <a:ea typeface="+mn-ea"/>
                          <a:cs typeface="+mn-cs"/>
                        </a:rPr>
                        <a:t>
You had me at Merlot - Find out about the world's most popular and planted grape! 
👉 http://bit.ly/JacobsCreekMerlot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53946053"/>
                  </a:ext>
                </a:extLst>
              </a:tr>
            </a:tbl>
          </a:graphicData>
        </a:graphic>
      </p:graphicFrame>
      <p:sp>
        <p:nvSpPr>
          <p:cNvPr id="4" name="Text Placeholder 3">
            <a:extLst>
              <a:ext uri="{FF2B5EF4-FFF2-40B4-BE49-F238E27FC236}">
                <a16:creationId xmlns:a16="http://schemas.microsoft.com/office/drawing/2014/main" id="{62B057F5-C72B-4B1B-B846-3B66B83EF52F}"/>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6299714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BA16D-3D4D-4BC0-A6E6-D2602576D320}"/>
              </a:ext>
            </a:extLst>
          </p:cNvPr>
          <p:cNvSpPr>
            <a:spLocks noGrp="1"/>
          </p:cNvSpPr>
          <p:nvPr>
            <p:ph type="title"/>
          </p:nvPr>
        </p:nvSpPr>
        <p:spPr/>
        <p:txBody>
          <a:bodyPr/>
          <a:lstStyle/>
          <a:p>
            <a:r>
              <a:rPr lang="en-US"/>
              <a:t>FB Own Posts Table with views - 9 of 12</a:t>
            </a:r>
          </a:p>
        </p:txBody>
      </p:sp>
      <p:graphicFrame>
        <p:nvGraphicFramePr>
          <p:cNvPr id="5" name="Table Placeholder 4">
            <a:extLst>
              <a:ext uri="{FF2B5EF4-FFF2-40B4-BE49-F238E27FC236}">
                <a16:creationId xmlns:a16="http://schemas.microsoft.com/office/drawing/2014/main" id="{37422A25-FB31-4783-9980-9F6535062513}"/>
              </a:ext>
            </a:extLst>
          </p:cNvPr>
          <p:cNvGraphicFramePr>
            <a:graphicFrameLocks noGrp="1"/>
          </p:cNvGraphicFramePr>
          <p:nvPr>
            <p:ph type="tbl" sz="quarter" idx="13"/>
            <p:extLst>
              <p:ext uri="{D42A27DB-BD31-4B8C-83A1-F6EECF244321}">
                <p14:modId xmlns:p14="http://schemas.microsoft.com/office/powerpoint/2010/main" val="4124012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176186181"/>
                    </a:ext>
                  </a:extLst>
                </a:gridCol>
                <a:gridCol w="576072">
                  <a:extLst>
                    <a:ext uri="{9D8B030D-6E8A-4147-A177-3AD203B41FA5}">
                      <a16:colId xmlns:a16="http://schemas.microsoft.com/office/drawing/2014/main" val="2127209609"/>
                    </a:ext>
                  </a:extLst>
                </a:gridCol>
                <a:gridCol w="576072">
                  <a:extLst>
                    <a:ext uri="{9D8B030D-6E8A-4147-A177-3AD203B41FA5}">
                      <a16:colId xmlns:a16="http://schemas.microsoft.com/office/drawing/2014/main" val="3480927189"/>
                    </a:ext>
                  </a:extLst>
                </a:gridCol>
                <a:gridCol w="576072">
                  <a:extLst>
                    <a:ext uri="{9D8B030D-6E8A-4147-A177-3AD203B41FA5}">
                      <a16:colId xmlns:a16="http://schemas.microsoft.com/office/drawing/2014/main" val="4155285752"/>
                    </a:ext>
                  </a:extLst>
                </a:gridCol>
                <a:gridCol w="576072">
                  <a:extLst>
                    <a:ext uri="{9D8B030D-6E8A-4147-A177-3AD203B41FA5}">
                      <a16:colId xmlns:a16="http://schemas.microsoft.com/office/drawing/2014/main" val="76294524"/>
                    </a:ext>
                  </a:extLst>
                </a:gridCol>
                <a:gridCol w="576072">
                  <a:extLst>
                    <a:ext uri="{9D8B030D-6E8A-4147-A177-3AD203B41FA5}">
                      <a16:colId xmlns:a16="http://schemas.microsoft.com/office/drawing/2014/main" val="695170783"/>
                    </a:ext>
                  </a:extLst>
                </a:gridCol>
                <a:gridCol w="576072">
                  <a:extLst>
                    <a:ext uri="{9D8B030D-6E8A-4147-A177-3AD203B41FA5}">
                      <a16:colId xmlns:a16="http://schemas.microsoft.com/office/drawing/2014/main" val="2975496040"/>
                    </a:ext>
                  </a:extLst>
                </a:gridCol>
                <a:gridCol w="576072">
                  <a:extLst>
                    <a:ext uri="{9D8B030D-6E8A-4147-A177-3AD203B41FA5}">
                      <a16:colId xmlns:a16="http://schemas.microsoft.com/office/drawing/2014/main" val="3110158215"/>
                    </a:ext>
                  </a:extLst>
                </a:gridCol>
                <a:gridCol w="576072">
                  <a:extLst>
                    <a:ext uri="{9D8B030D-6E8A-4147-A177-3AD203B41FA5}">
                      <a16:colId xmlns:a16="http://schemas.microsoft.com/office/drawing/2014/main" val="3219101656"/>
                    </a:ext>
                  </a:extLst>
                </a:gridCol>
                <a:gridCol w="576072">
                  <a:extLst>
                    <a:ext uri="{9D8B030D-6E8A-4147-A177-3AD203B41FA5}">
                      <a16:colId xmlns:a16="http://schemas.microsoft.com/office/drawing/2014/main" val="1317862790"/>
                    </a:ext>
                  </a:extLst>
                </a:gridCol>
                <a:gridCol w="576072">
                  <a:extLst>
                    <a:ext uri="{9D8B030D-6E8A-4147-A177-3AD203B41FA5}">
                      <a16:colId xmlns:a16="http://schemas.microsoft.com/office/drawing/2014/main" val="1380693784"/>
                    </a:ext>
                  </a:extLst>
                </a:gridCol>
                <a:gridCol w="658368">
                  <a:extLst>
                    <a:ext uri="{9D8B030D-6E8A-4147-A177-3AD203B41FA5}">
                      <a16:colId xmlns:a16="http://schemas.microsoft.com/office/drawing/2014/main" val="4250211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14734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- 2018-01-22 09:28:48</a:t>
                      </a:r>
                      <a:r>
                        <a:rPr kumimoji="0" lang="en-US" sz="1000" b="0" i="0" u="none" strike="noStrike" kern="1200" cap="none" spc="0" normalizeH="0" baseline="0" noProof="0">
                          <a:ln>
                            <a:noFill/>
                          </a:ln>
                          <a:solidFill>
                            <a:prstClr val="black"/>
                          </a:solidFill>
                          <a:effectLst/>
                          <a:uLnTx/>
                          <a:uFillTx/>
                          <a:latin typeface="+mn-lt"/>
                          <a:ea typeface="+mn-ea"/>
                          <a:cs typeface="+mn-cs"/>
                        </a:rPr>
                        <a:t>
Fruit for dessert is normally a snooze-fest. Unless it’s pears poached in an entire bottle of rosé. Then it’s the best dessert in the universe. 😏 🍐 
http://www.jacobscreek.com/our-table/recipes/rose-poached-pears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62980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- 2018-01-21 12:00:00</a:t>
                      </a:r>
                      <a:r>
                        <a:rPr kumimoji="0" lang="en-US" sz="1000" b="0" i="0" u="none" strike="noStrike" kern="1200" cap="none" spc="0" normalizeH="0" baseline="0" noProof="0">
                          <a:ln>
                            <a:noFill/>
                          </a:ln>
                          <a:solidFill>
                            <a:prstClr val="black"/>
                          </a:solidFill>
                          <a:effectLst/>
                          <a:uLnTx/>
                          <a:uFillTx/>
                          <a:latin typeface="+mn-lt"/>
                          <a:ea typeface="+mn-ea"/>
                          <a:cs typeface="+mn-cs"/>
                        </a:rPr>
                        <a:t>
Fruit for dessert is normally a snooze-fest. Unless it’s pears poached in an entire bottle of rosé. Then it’s the best dessert in the universe. 😏 🍐 
http://www.jacobscreek.com/our-table/recipes/rose-poached-pears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84906082"/>
                  </a:ext>
                </a:extLst>
              </a:tr>
            </a:tbl>
          </a:graphicData>
        </a:graphic>
      </p:graphicFrame>
      <p:sp>
        <p:nvSpPr>
          <p:cNvPr id="4" name="Text Placeholder 3">
            <a:extLst>
              <a:ext uri="{FF2B5EF4-FFF2-40B4-BE49-F238E27FC236}">
                <a16:creationId xmlns:a16="http://schemas.microsoft.com/office/drawing/2014/main" id="{A31D1F94-EA81-497B-806D-1DBC5C1AD4BF}"/>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7800500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B8CF3-23C9-47D2-AD07-E9BF4EC5719A}"/>
              </a:ext>
            </a:extLst>
          </p:cNvPr>
          <p:cNvSpPr>
            <a:spLocks noGrp="1"/>
          </p:cNvSpPr>
          <p:nvPr>
            <p:ph type="title"/>
          </p:nvPr>
        </p:nvSpPr>
        <p:spPr/>
        <p:txBody>
          <a:bodyPr/>
          <a:lstStyle/>
          <a:p>
            <a:r>
              <a:rPr lang="en-US"/>
              <a:t>FB Own Posts Table with views - 10 of 12</a:t>
            </a:r>
          </a:p>
        </p:txBody>
      </p:sp>
      <p:graphicFrame>
        <p:nvGraphicFramePr>
          <p:cNvPr id="5" name="Table Placeholder 4">
            <a:extLst>
              <a:ext uri="{FF2B5EF4-FFF2-40B4-BE49-F238E27FC236}">
                <a16:creationId xmlns:a16="http://schemas.microsoft.com/office/drawing/2014/main" id="{701941F6-6268-4A7B-AEE3-352F53EC2F3D}"/>
              </a:ext>
            </a:extLst>
          </p:cNvPr>
          <p:cNvGraphicFramePr>
            <a:graphicFrameLocks noGrp="1"/>
          </p:cNvGraphicFramePr>
          <p:nvPr>
            <p:ph type="tbl" sz="quarter" idx="13"/>
            <p:extLst>
              <p:ext uri="{D42A27DB-BD31-4B8C-83A1-F6EECF244321}">
                <p14:modId xmlns:p14="http://schemas.microsoft.com/office/powerpoint/2010/main" val="7370114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08664015"/>
                    </a:ext>
                  </a:extLst>
                </a:gridCol>
                <a:gridCol w="576072">
                  <a:extLst>
                    <a:ext uri="{9D8B030D-6E8A-4147-A177-3AD203B41FA5}">
                      <a16:colId xmlns:a16="http://schemas.microsoft.com/office/drawing/2014/main" val="193633682"/>
                    </a:ext>
                  </a:extLst>
                </a:gridCol>
                <a:gridCol w="576072">
                  <a:extLst>
                    <a:ext uri="{9D8B030D-6E8A-4147-A177-3AD203B41FA5}">
                      <a16:colId xmlns:a16="http://schemas.microsoft.com/office/drawing/2014/main" val="1671147862"/>
                    </a:ext>
                  </a:extLst>
                </a:gridCol>
                <a:gridCol w="576072">
                  <a:extLst>
                    <a:ext uri="{9D8B030D-6E8A-4147-A177-3AD203B41FA5}">
                      <a16:colId xmlns:a16="http://schemas.microsoft.com/office/drawing/2014/main" val="687989231"/>
                    </a:ext>
                  </a:extLst>
                </a:gridCol>
                <a:gridCol w="576072">
                  <a:extLst>
                    <a:ext uri="{9D8B030D-6E8A-4147-A177-3AD203B41FA5}">
                      <a16:colId xmlns:a16="http://schemas.microsoft.com/office/drawing/2014/main" val="2050683640"/>
                    </a:ext>
                  </a:extLst>
                </a:gridCol>
                <a:gridCol w="576072">
                  <a:extLst>
                    <a:ext uri="{9D8B030D-6E8A-4147-A177-3AD203B41FA5}">
                      <a16:colId xmlns:a16="http://schemas.microsoft.com/office/drawing/2014/main" val="3701837110"/>
                    </a:ext>
                  </a:extLst>
                </a:gridCol>
                <a:gridCol w="576072">
                  <a:extLst>
                    <a:ext uri="{9D8B030D-6E8A-4147-A177-3AD203B41FA5}">
                      <a16:colId xmlns:a16="http://schemas.microsoft.com/office/drawing/2014/main" val="2302762738"/>
                    </a:ext>
                  </a:extLst>
                </a:gridCol>
                <a:gridCol w="576072">
                  <a:extLst>
                    <a:ext uri="{9D8B030D-6E8A-4147-A177-3AD203B41FA5}">
                      <a16:colId xmlns:a16="http://schemas.microsoft.com/office/drawing/2014/main" val="3609112807"/>
                    </a:ext>
                  </a:extLst>
                </a:gridCol>
                <a:gridCol w="576072">
                  <a:extLst>
                    <a:ext uri="{9D8B030D-6E8A-4147-A177-3AD203B41FA5}">
                      <a16:colId xmlns:a16="http://schemas.microsoft.com/office/drawing/2014/main" val="3824111942"/>
                    </a:ext>
                  </a:extLst>
                </a:gridCol>
                <a:gridCol w="576072">
                  <a:extLst>
                    <a:ext uri="{9D8B030D-6E8A-4147-A177-3AD203B41FA5}">
                      <a16:colId xmlns:a16="http://schemas.microsoft.com/office/drawing/2014/main" val="2269004968"/>
                    </a:ext>
                  </a:extLst>
                </a:gridCol>
                <a:gridCol w="576072">
                  <a:extLst>
                    <a:ext uri="{9D8B030D-6E8A-4147-A177-3AD203B41FA5}">
                      <a16:colId xmlns:a16="http://schemas.microsoft.com/office/drawing/2014/main" val="557927661"/>
                    </a:ext>
                  </a:extLst>
                </a:gridCol>
                <a:gridCol w="658368">
                  <a:extLst>
                    <a:ext uri="{9D8B030D-6E8A-4147-A177-3AD203B41FA5}">
                      <a16:colId xmlns:a16="http://schemas.microsoft.com/office/drawing/2014/main" val="2836829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2779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- 2018-01-19 10:10:00</a:t>
                      </a:r>
                      <a:r>
                        <a:rPr kumimoji="0" lang="en-US" sz="1000" b="0" i="0" u="none" strike="noStrike" kern="1200" cap="none" spc="0" normalizeH="0" baseline="0" noProof="0">
                          <a:ln>
                            <a:noFill/>
                          </a:ln>
                          <a:solidFill>
                            <a:prstClr val="black"/>
                          </a:solidFill>
                          <a:effectLst/>
                          <a:uLnTx/>
                          <a:uFillTx/>
                          <a:latin typeface="+mn-lt"/>
                          <a:ea typeface="+mn-ea"/>
                          <a:cs typeface="+mn-cs"/>
                        </a:rPr>
                        <a:t>
Blush rosé lovers rejoice! Le Petit Rosé has just launched in the UAE, it's blush, dry, crisp and simply superbe! (insider tip, it's great Jacob's Creek value 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37802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- 2018-01-17 10:10:00</a:t>
                      </a:r>
                      <a:r>
                        <a:rPr kumimoji="0" lang="en-US" sz="1000" b="0" i="0" u="none" strike="noStrike" kern="1200" cap="none" spc="0" normalizeH="0" baseline="0" noProof="0">
                          <a:ln>
                            <a:noFill/>
                          </a:ln>
                          <a:solidFill>
                            <a:prstClr val="black"/>
                          </a:solidFill>
                          <a:effectLst/>
                          <a:uLnTx/>
                          <a:uFillTx/>
                          <a:latin typeface="+mn-lt"/>
                          <a:ea typeface="+mn-ea"/>
                          <a:cs typeface="+mn-cs"/>
                        </a:rPr>
                        <a:t>
Our Chardonnay has been re-invigorated to reflect modern tastes and fresh, fruity aromas. The wine of the 80s is making a delicious comeback with its crisp new flavour. Find which suits your taste: http://bit.ly/JacobsCreekYourTaste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41356307"/>
                  </a:ext>
                </a:extLst>
              </a:tr>
            </a:tbl>
          </a:graphicData>
        </a:graphic>
      </p:graphicFrame>
      <p:sp>
        <p:nvSpPr>
          <p:cNvPr id="4" name="Text Placeholder 3">
            <a:extLst>
              <a:ext uri="{FF2B5EF4-FFF2-40B4-BE49-F238E27FC236}">
                <a16:creationId xmlns:a16="http://schemas.microsoft.com/office/drawing/2014/main" id="{E5ABAD7B-25D4-40EF-A6AA-1F1EA054CC55}"/>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39102625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DDA42-DB1D-4699-B278-BCA23EE70050}"/>
              </a:ext>
            </a:extLst>
          </p:cNvPr>
          <p:cNvSpPr>
            <a:spLocks noGrp="1"/>
          </p:cNvSpPr>
          <p:nvPr>
            <p:ph type="title"/>
          </p:nvPr>
        </p:nvSpPr>
        <p:spPr/>
        <p:txBody>
          <a:bodyPr/>
          <a:lstStyle/>
          <a:p>
            <a:r>
              <a:rPr lang="en-US"/>
              <a:t>FB Own Posts Table with views - 11 of 12</a:t>
            </a:r>
          </a:p>
        </p:txBody>
      </p:sp>
      <p:graphicFrame>
        <p:nvGraphicFramePr>
          <p:cNvPr id="5" name="Table Placeholder 4">
            <a:extLst>
              <a:ext uri="{FF2B5EF4-FFF2-40B4-BE49-F238E27FC236}">
                <a16:creationId xmlns:a16="http://schemas.microsoft.com/office/drawing/2014/main" id="{90CE0720-FE2C-429F-B6C3-A77D14857978}"/>
              </a:ext>
            </a:extLst>
          </p:cNvPr>
          <p:cNvGraphicFramePr>
            <a:graphicFrameLocks noGrp="1"/>
          </p:cNvGraphicFramePr>
          <p:nvPr>
            <p:ph type="tbl" sz="quarter" idx="13"/>
            <p:extLst>
              <p:ext uri="{D42A27DB-BD31-4B8C-83A1-F6EECF244321}">
                <p14:modId xmlns:p14="http://schemas.microsoft.com/office/powerpoint/2010/main" val="3334136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17447110"/>
                    </a:ext>
                  </a:extLst>
                </a:gridCol>
                <a:gridCol w="576072">
                  <a:extLst>
                    <a:ext uri="{9D8B030D-6E8A-4147-A177-3AD203B41FA5}">
                      <a16:colId xmlns:a16="http://schemas.microsoft.com/office/drawing/2014/main" val="2003251036"/>
                    </a:ext>
                  </a:extLst>
                </a:gridCol>
                <a:gridCol w="576072">
                  <a:extLst>
                    <a:ext uri="{9D8B030D-6E8A-4147-A177-3AD203B41FA5}">
                      <a16:colId xmlns:a16="http://schemas.microsoft.com/office/drawing/2014/main" val="3011375277"/>
                    </a:ext>
                  </a:extLst>
                </a:gridCol>
                <a:gridCol w="576072">
                  <a:extLst>
                    <a:ext uri="{9D8B030D-6E8A-4147-A177-3AD203B41FA5}">
                      <a16:colId xmlns:a16="http://schemas.microsoft.com/office/drawing/2014/main" val="1372315701"/>
                    </a:ext>
                  </a:extLst>
                </a:gridCol>
                <a:gridCol w="576072">
                  <a:extLst>
                    <a:ext uri="{9D8B030D-6E8A-4147-A177-3AD203B41FA5}">
                      <a16:colId xmlns:a16="http://schemas.microsoft.com/office/drawing/2014/main" val="2225226434"/>
                    </a:ext>
                  </a:extLst>
                </a:gridCol>
                <a:gridCol w="576072">
                  <a:extLst>
                    <a:ext uri="{9D8B030D-6E8A-4147-A177-3AD203B41FA5}">
                      <a16:colId xmlns:a16="http://schemas.microsoft.com/office/drawing/2014/main" val="841282664"/>
                    </a:ext>
                  </a:extLst>
                </a:gridCol>
                <a:gridCol w="576072">
                  <a:extLst>
                    <a:ext uri="{9D8B030D-6E8A-4147-A177-3AD203B41FA5}">
                      <a16:colId xmlns:a16="http://schemas.microsoft.com/office/drawing/2014/main" val="1052376275"/>
                    </a:ext>
                  </a:extLst>
                </a:gridCol>
                <a:gridCol w="576072">
                  <a:extLst>
                    <a:ext uri="{9D8B030D-6E8A-4147-A177-3AD203B41FA5}">
                      <a16:colId xmlns:a16="http://schemas.microsoft.com/office/drawing/2014/main" val="2507945973"/>
                    </a:ext>
                  </a:extLst>
                </a:gridCol>
                <a:gridCol w="576072">
                  <a:extLst>
                    <a:ext uri="{9D8B030D-6E8A-4147-A177-3AD203B41FA5}">
                      <a16:colId xmlns:a16="http://schemas.microsoft.com/office/drawing/2014/main" val="4045093653"/>
                    </a:ext>
                  </a:extLst>
                </a:gridCol>
                <a:gridCol w="576072">
                  <a:extLst>
                    <a:ext uri="{9D8B030D-6E8A-4147-A177-3AD203B41FA5}">
                      <a16:colId xmlns:a16="http://schemas.microsoft.com/office/drawing/2014/main" val="3329185487"/>
                    </a:ext>
                  </a:extLst>
                </a:gridCol>
                <a:gridCol w="576072">
                  <a:extLst>
                    <a:ext uri="{9D8B030D-6E8A-4147-A177-3AD203B41FA5}">
                      <a16:colId xmlns:a16="http://schemas.microsoft.com/office/drawing/2014/main" val="4290614490"/>
                    </a:ext>
                  </a:extLst>
                </a:gridCol>
                <a:gridCol w="658368">
                  <a:extLst>
                    <a:ext uri="{9D8B030D-6E8A-4147-A177-3AD203B41FA5}">
                      <a16:colId xmlns:a16="http://schemas.microsoft.com/office/drawing/2014/main" val="13704847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0689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- 2018-01-13 10:10:00</a:t>
                      </a:r>
                      <a:r>
                        <a:rPr kumimoji="0" lang="en-US" sz="1000" b="0" i="0" u="none" strike="noStrike" kern="1200" cap="none" spc="0" normalizeH="0" baseline="0" noProof="0">
                          <a:ln>
                            <a:noFill/>
                          </a:ln>
                          <a:solidFill>
                            <a:prstClr val="black"/>
                          </a:solidFill>
                          <a:effectLst/>
                          <a:uLnTx/>
                          <a:uFillTx/>
                          <a:latin typeface="+mn-lt"/>
                          <a:ea typeface="+mn-ea"/>
                          <a:cs typeface="+mn-cs"/>
                        </a:rPr>
                        <a:t>
Looking for a weekend sharing snack? Look no further as Billy Law shows you how to perfect mini pizzas (perfectly paired with Le Petit Rosé) http://bit.ly/2CYOwIx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60002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- 2018-01-11 10:15:00</a:t>
                      </a:r>
                      <a:r>
                        <a:rPr kumimoji="0" lang="en-US" sz="1000" b="0" i="0" u="none" strike="noStrike" kern="1200" cap="none" spc="0" normalizeH="0" baseline="0" noProof="0">
                          <a:ln>
                            <a:noFill/>
                          </a:ln>
                          <a:solidFill>
                            <a:prstClr val="black"/>
                          </a:solidFill>
                          <a:effectLst/>
                          <a:uLnTx/>
                          <a:uFillTx/>
                          <a:latin typeface="+mn-lt"/>
                          <a:ea typeface="+mn-ea"/>
                          <a:cs typeface="+mn-cs"/>
                        </a:rPr>
                        <a:t>
A pop-up supper club - sign up for an Our Table invitation. A dining experience centred around good food, good friends, carefully paired grape and unpretentious moments
jacobscreek.com/our-table/join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64578088"/>
                  </a:ext>
                </a:extLst>
              </a:tr>
            </a:tbl>
          </a:graphicData>
        </a:graphic>
      </p:graphicFrame>
      <p:sp>
        <p:nvSpPr>
          <p:cNvPr id="4" name="Text Placeholder 3">
            <a:extLst>
              <a:ext uri="{FF2B5EF4-FFF2-40B4-BE49-F238E27FC236}">
                <a16:creationId xmlns:a16="http://schemas.microsoft.com/office/drawing/2014/main" id="{F0142ECC-A794-4224-A1A8-6E205CDBFA25}"/>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4836470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3B184D-8F93-4466-AA45-248C3ED026B9}"/>
              </a:ext>
            </a:extLst>
          </p:cNvPr>
          <p:cNvSpPr>
            <a:spLocks noGrp="1"/>
          </p:cNvSpPr>
          <p:nvPr>
            <p:ph type="title"/>
          </p:nvPr>
        </p:nvSpPr>
        <p:spPr/>
        <p:txBody>
          <a:bodyPr/>
          <a:lstStyle/>
          <a:p>
            <a:r>
              <a:rPr lang="en-US"/>
              <a:t>FB Own Posts Table with views - 12 of 12</a:t>
            </a:r>
          </a:p>
        </p:txBody>
      </p:sp>
      <p:graphicFrame>
        <p:nvGraphicFramePr>
          <p:cNvPr id="5" name="Table Placeholder 4">
            <a:extLst>
              <a:ext uri="{FF2B5EF4-FFF2-40B4-BE49-F238E27FC236}">
                <a16:creationId xmlns:a16="http://schemas.microsoft.com/office/drawing/2014/main" id="{D1EA0995-EF40-446E-BCA4-F0936D831290}"/>
              </a:ext>
            </a:extLst>
          </p:cNvPr>
          <p:cNvGraphicFramePr>
            <a:graphicFrameLocks noGrp="1"/>
          </p:cNvGraphicFramePr>
          <p:nvPr>
            <p:ph type="tbl" sz="quarter" idx="13"/>
            <p:extLst>
              <p:ext uri="{D42A27DB-BD31-4B8C-83A1-F6EECF244321}">
                <p14:modId xmlns:p14="http://schemas.microsoft.com/office/powerpoint/2010/main" val="1736856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8344418"/>
                    </a:ext>
                  </a:extLst>
                </a:gridCol>
                <a:gridCol w="576072">
                  <a:extLst>
                    <a:ext uri="{9D8B030D-6E8A-4147-A177-3AD203B41FA5}">
                      <a16:colId xmlns:a16="http://schemas.microsoft.com/office/drawing/2014/main" val="951450507"/>
                    </a:ext>
                  </a:extLst>
                </a:gridCol>
                <a:gridCol w="576072">
                  <a:extLst>
                    <a:ext uri="{9D8B030D-6E8A-4147-A177-3AD203B41FA5}">
                      <a16:colId xmlns:a16="http://schemas.microsoft.com/office/drawing/2014/main" val="3597854993"/>
                    </a:ext>
                  </a:extLst>
                </a:gridCol>
                <a:gridCol w="576072">
                  <a:extLst>
                    <a:ext uri="{9D8B030D-6E8A-4147-A177-3AD203B41FA5}">
                      <a16:colId xmlns:a16="http://schemas.microsoft.com/office/drawing/2014/main" val="2821707535"/>
                    </a:ext>
                  </a:extLst>
                </a:gridCol>
                <a:gridCol w="576072">
                  <a:extLst>
                    <a:ext uri="{9D8B030D-6E8A-4147-A177-3AD203B41FA5}">
                      <a16:colId xmlns:a16="http://schemas.microsoft.com/office/drawing/2014/main" val="411078773"/>
                    </a:ext>
                  </a:extLst>
                </a:gridCol>
                <a:gridCol w="576072">
                  <a:extLst>
                    <a:ext uri="{9D8B030D-6E8A-4147-A177-3AD203B41FA5}">
                      <a16:colId xmlns:a16="http://schemas.microsoft.com/office/drawing/2014/main" val="3962785673"/>
                    </a:ext>
                  </a:extLst>
                </a:gridCol>
                <a:gridCol w="576072">
                  <a:extLst>
                    <a:ext uri="{9D8B030D-6E8A-4147-A177-3AD203B41FA5}">
                      <a16:colId xmlns:a16="http://schemas.microsoft.com/office/drawing/2014/main" val="3799214325"/>
                    </a:ext>
                  </a:extLst>
                </a:gridCol>
                <a:gridCol w="576072">
                  <a:extLst>
                    <a:ext uri="{9D8B030D-6E8A-4147-A177-3AD203B41FA5}">
                      <a16:colId xmlns:a16="http://schemas.microsoft.com/office/drawing/2014/main" val="186019561"/>
                    </a:ext>
                  </a:extLst>
                </a:gridCol>
                <a:gridCol w="576072">
                  <a:extLst>
                    <a:ext uri="{9D8B030D-6E8A-4147-A177-3AD203B41FA5}">
                      <a16:colId xmlns:a16="http://schemas.microsoft.com/office/drawing/2014/main" val="26038758"/>
                    </a:ext>
                  </a:extLst>
                </a:gridCol>
                <a:gridCol w="576072">
                  <a:extLst>
                    <a:ext uri="{9D8B030D-6E8A-4147-A177-3AD203B41FA5}">
                      <a16:colId xmlns:a16="http://schemas.microsoft.com/office/drawing/2014/main" val="1380887085"/>
                    </a:ext>
                  </a:extLst>
                </a:gridCol>
                <a:gridCol w="576072">
                  <a:extLst>
                    <a:ext uri="{9D8B030D-6E8A-4147-A177-3AD203B41FA5}">
                      <a16:colId xmlns:a16="http://schemas.microsoft.com/office/drawing/2014/main" val="3269122982"/>
                    </a:ext>
                  </a:extLst>
                </a:gridCol>
                <a:gridCol w="658368">
                  <a:extLst>
                    <a:ext uri="{9D8B030D-6E8A-4147-A177-3AD203B41FA5}">
                      <a16:colId xmlns:a16="http://schemas.microsoft.com/office/drawing/2014/main" val="1263138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19411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- 2018-01-09 09:55:00</a:t>
                      </a:r>
                      <a:r>
                        <a:rPr kumimoji="0" lang="en-US" sz="1000" b="0" i="0" u="none" strike="noStrike" kern="1200" cap="none" spc="0" normalizeH="0" baseline="0" noProof="0">
                          <a:ln>
                            <a:noFill/>
                          </a:ln>
                          <a:solidFill>
                            <a:prstClr val="black"/>
                          </a:solidFill>
                          <a:effectLst/>
                          <a:uLnTx/>
                          <a:uFillTx/>
                          <a:latin typeface="+mn-lt"/>
                          <a:ea typeface="+mn-ea"/>
                          <a:cs typeface="+mn-cs"/>
                        </a:rPr>
                        <a:t>
TOP TIP: Keeping colors neutral is the easiest way to achieve a modern minimal look, add a pop of colour with some greenery looped into your napkin 
 📷 http://www.homeyohmy.com/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20687063"/>
                  </a:ext>
                </a:extLst>
              </a:tr>
            </a:tbl>
          </a:graphicData>
        </a:graphic>
      </p:graphicFrame>
      <p:sp>
        <p:nvSpPr>
          <p:cNvPr id="4" name="Text Placeholder 3">
            <a:extLst>
              <a:ext uri="{FF2B5EF4-FFF2-40B4-BE49-F238E27FC236}">
                <a16:creationId xmlns:a16="http://schemas.microsoft.com/office/drawing/2014/main" id="{425F1CE4-211C-4EEA-B3AB-D68118C8CEE5}"/>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6861241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2ADB6-FB2F-484E-87C2-36440120EA46}"/>
              </a:ext>
            </a:extLst>
          </p:cNvPr>
          <p:cNvSpPr>
            <a:spLocks noGrp="1"/>
          </p:cNvSpPr>
          <p:nvPr>
            <p:ph type="title"/>
          </p:nvPr>
        </p:nvSpPr>
        <p:spPr/>
        <p:txBody>
          <a:bodyPr/>
          <a:lstStyle/>
          <a:p>
            <a:r>
              <a:rPr lang="en-US"/>
              <a:t>IG Followers Total (Bar Chart)</a:t>
            </a:r>
          </a:p>
        </p:txBody>
      </p:sp>
      <p:graphicFrame>
        <p:nvGraphicFramePr>
          <p:cNvPr id="6" name="Chart Placeholder 5">
            <a:extLst>
              <a:ext uri="{FF2B5EF4-FFF2-40B4-BE49-F238E27FC236}">
                <a16:creationId xmlns:a16="http://schemas.microsoft.com/office/drawing/2014/main" id="{9B5C6452-69DF-48C4-92F4-9134DC28A81D}"/>
              </a:ext>
            </a:extLst>
          </p:cNvPr>
          <p:cNvGraphicFramePr>
            <a:graphicFrameLocks noGrp="1"/>
          </p:cNvGraphicFramePr>
          <p:nvPr>
            <p:ph type="chart" sz="quarter" idx="13"/>
            <p:extLst>
              <p:ext uri="{D42A27DB-BD31-4B8C-83A1-F6EECF244321}">
                <p14:modId xmlns:p14="http://schemas.microsoft.com/office/powerpoint/2010/main" val="42344178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60B6D7-C52C-4B1F-96CA-78A65610A948}"/>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5473A537-D1CD-4E22-B4B6-4153102422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152197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21ABD-1E3D-4743-8824-8F46FF4D7EDA}"/>
              </a:ext>
            </a:extLst>
          </p:cNvPr>
          <p:cNvSpPr>
            <a:spLocks noGrp="1"/>
          </p:cNvSpPr>
          <p:nvPr>
            <p:ph type="title"/>
          </p:nvPr>
        </p:nvSpPr>
        <p:spPr/>
        <p:txBody>
          <a:bodyPr/>
          <a:lstStyle/>
          <a:p>
            <a:r>
              <a:rPr lang="en-US"/>
              <a:t>IG Followers Change (Bar Chart)</a:t>
            </a:r>
          </a:p>
        </p:txBody>
      </p:sp>
      <p:graphicFrame>
        <p:nvGraphicFramePr>
          <p:cNvPr id="6" name="Chart Placeholder 5">
            <a:extLst>
              <a:ext uri="{FF2B5EF4-FFF2-40B4-BE49-F238E27FC236}">
                <a16:creationId xmlns:a16="http://schemas.microsoft.com/office/drawing/2014/main" id="{A5155543-771C-4494-BA81-3236D90CA2B6}"/>
              </a:ext>
            </a:extLst>
          </p:cNvPr>
          <p:cNvGraphicFramePr>
            <a:graphicFrameLocks noGrp="1"/>
          </p:cNvGraphicFramePr>
          <p:nvPr>
            <p:ph type="chart" sz="quarter" idx="13"/>
            <p:extLst>
              <p:ext uri="{D42A27DB-BD31-4B8C-83A1-F6EECF244321}">
                <p14:modId xmlns:p14="http://schemas.microsoft.com/office/powerpoint/2010/main" val="15586901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AA8F83-5A12-4F76-8FF4-CD72CEEEBD6F}"/>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A05AD3D5-AB0B-464C-8702-FB1A859213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72599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2FA3B-3070-478C-902B-9F5D5172ADB0}"/>
              </a:ext>
            </a:extLst>
          </p:cNvPr>
          <p:cNvSpPr>
            <a:spLocks noGrp="1"/>
          </p:cNvSpPr>
          <p:nvPr>
            <p:ph type="title"/>
          </p:nvPr>
        </p:nvSpPr>
        <p:spPr/>
        <p:txBody>
          <a:bodyPr/>
          <a:lstStyle/>
          <a:p>
            <a:r>
              <a:rPr lang="en-US"/>
              <a:t>Reach </a:t>
            </a:r>
          </a:p>
        </p:txBody>
      </p:sp>
      <p:graphicFrame>
        <p:nvGraphicFramePr>
          <p:cNvPr id="6" name="Chart Placeholder 5">
            <a:extLst>
              <a:ext uri="{FF2B5EF4-FFF2-40B4-BE49-F238E27FC236}">
                <a16:creationId xmlns:a16="http://schemas.microsoft.com/office/drawing/2014/main" id="{FB1AAB0A-9DC0-4F31-A65E-EAE940785ECD}"/>
              </a:ext>
            </a:extLst>
          </p:cNvPr>
          <p:cNvGraphicFramePr>
            <a:graphicFrameLocks noGrp="1"/>
          </p:cNvGraphicFramePr>
          <p:nvPr>
            <p:ph type="chart" sz="quarter" idx="13"/>
            <p:extLst>
              <p:ext uri="{D42A27DB-BD31-4B8C-83A1-F6EECF244321}">
                <p14:modId xmlns:p14="http://schemas.microsoft.com/office/powerpoint/2010/main" val="8343350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933026-66D3-4BB9-B7E4-DB10609EACEB}"/>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7179E98D-C5A0-4C6E-888F-F7B232BA84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82517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78CCB-EC73-44E7-A98A-CFC68BFF4DC0}"/>
              </a:ext>
            </a:extLst>
          </p:cNvPr>
          <p:cNvSpPr>
            <a:spLocks noGrp="1"/>
          </p:cNvSpPr>
          <p:nvPr>
            <p:ph type="title"/>
          </p:nvPr>
        </p:nvSpPr>
        <p:spPr/>
        <p:txBody>
          <a:bodyPr/>
          <a:lstStyle/>
          <a:p>
            <a:r>
              <a:rPr lang="en-US"/>
              <a:t>IG Total Interactions (Bar Chart)</a:t>
            </a:r>
          </a:p>
        </p:txBody>
      </p:sp>
      <p:graphicFrame>
        <p:nvGraphicFramePr>
          <p:cNvPr id="6" name="Chart Placeholder 5">
            <a:extLst>
              <a:ext uri="{FF2B5EF4-FFF2-40B4-BE49-F238E27FC236}">
                <a16:creationId xmlns:a16="http://schemas.microsoft.com/office/drawing/2014/main" id="{9ED43797-76AA-41EE-91E4-B1F9C4954BFA}"/>
              </a:ext>
            </a:extLst>
          </p:cNvPr>
          <p:cNvGraphicFramePr>
            <a:graphicFrameLocks noGrp="1"/>
          </p:cNvGraphicFramePr>
          <p:nvPr>
            <p:ph type="chart" sz="quarter" idx="13"/>
            <p:extLst>
              <p:ext uri="{D42A27DB-BD31-4B8C-83A1-F6EECF244321}">
                <p14:modId xmlns:p14="http://schemas.microsoft.com/office/powerpoint/2010/main" val="6470005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15E539-BDBD-418A-B969-33F2CBD3BFF9}"/>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805619B6-B73F-46C4-B87E-157D454991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88824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7AD69-46EC-4E73-B17B-204155ECDDDD}"/>
              </a:ext>
            </a:extLst>
          </p:cNvPr>
          <p:cNvSpPr>
            <a:spLocks noGrp="1"/>
          </p:cNvSpPr>
          <p:nvPr>
            <p:ph type="title"/>
          </p:nvPr>
        </p:nvSpPr>
        <p:spPr/>
        <p:txBody>
          <a:bodyPr/>
          <a:lstStyle/>
          <a:p>
            <a:r>
              <a:rPr lang="en-US"/>
              <a:t>Instagram Posts Table - 1 of 3</a:t>
            </a:r>
          </a:p>
        </p:txBody>
      </p:sp>
      <p:graphicFrame>
        <p:nvGraphicFramePr>
          <p:cNvPr id="5" name="Table Placeholder 4">
            <a:extLst>
              <a:ext uri="{FF2B5EF4-FFF2-40B4-BE49-F238E27FC236}">
                <a16:creationId xmlns:a16="http://schemas.microsoft.com/office/drawing/2014/main" id="{7015ACA9-6307-4E8B-BCB9-70A702A3EBC0}"/>
              </a:ext>
            </a:extLst>
          </p:cNvPr>
          <p:cNvGraphicFramePr>
            <a:graphicFrameLocks noGrp="1"/>
          </p:cNvGraphicFramePr>
          <p:nvPr>
            <p:ph type="tbl" sz="quarter" idx="13"/>
            <p:extLst>
              <p:ext uri="{D42A27DB-BD31-4B8C-83A1-F6EECF244321}">
                <p14:modId xmlns:p14="http://schemas.microsoft.com/office/powerpoint/2010/main" val="993221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335397818"/>
                    </a:ext>
                  </a:extLst>
                </a:gridCol>
                <a:gridCol w="987552">
                  <a:extLst>
                    <a:ext uri="{9D8B030D-6E8A-4147-A177-3AD203B41FA5}">
                      <a16:colId xmlns:a16="http://schemas.microsoft.com/office/drawing/2014/main" val="2737448208"/>
                    </a:ext>
                  </a:extLst>
                </a:gridCol>
                <a:gridCol w="493776">
                  <a:extLst>
                    <a:ext uri="{9D8B030D-6E8A-4147-A177-3AD203B41FA5}">
                      <a16:colId xmlns:a16="http://schemas.microsoft.com/office/drawing/2014/main" val="3588035177"/>
                    </a:ext>
                  </a:extLst>
                </a:gridCol>
                <a:gridCol w="987552">
                  <a:extLst>
                    <a:ext uri="{9D8B030D-6E8A-4147-A177-3AD203B41FA5}">
                      <a16:colId xmlns:a16="http://schemas.microsoft.com/office/drawing/2014/main" val="1448731096"/>
                    </a:ext>
                  </a:extLst>
                </a:gridCol>
                <a:gridCol w="493776">
                  <a:extLst>
                    <a:ext uri="{9D8B030D-6E8A-4147-A177-3AD203B41FA5}">
                      <a16:colId xmlns:a16="http://schemas.microsoft.com/office/drawing/2014/main" val="2425440742"/>
                    </a:ext>
                  </a:extLst>
                </a:gridCol>
                <a:gridCol w="493776">
                  <a:extLst>
                    <a:ext uri="{9D8B030D-6E8A-4147-A177-3AD203B41FA5}">
                      <a16:colId xmlns:a16="http://schemas.microsoft.com/office/drawing/2014/main" val="666093617"/>
                    </a:ext>
                  </a:extLst>
                </a:gridCol>
                <a:gridCol w="493776">
                  <a:extLst>
                    <a:ext uri="{9D8B030D-6E8A-4147-A177-3AD203B41FA5}">
                      <a16:colId xmlns:a16="http://schemas.microsoft.com/office/drawing/2014/main" val="2833577594"/>
                    </a:ext>
                  </a:extLst>
                </a:gridCol>
                <a:gridCol w="493776">
                  <a:extLst>
                    <a:ext uri="{9D8B030D-6E8A-4147-A177-3AD203B41FA5}">
                      <a16:colId xmlns:a16="http://schemas.microsoft.com/office/drawing/2014/main" val="2714551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98202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- 2018-02-28 11:20:49</a:t>
                      </a:r>
                      <a:r>
                        <a:rPr kumimoji="0" lang="en-US" sz="1000" b="0" i="0" u="none" strike="noStrike" kern="1200" cap="none" spc="0" normalizeH="0" baseline="0" noProof="0">
                          <a:ln>
                            <a:noFill/>
                          </a:ln>
                          <a:solidFill>
                            <a:prstClr val="black"/>
                          </a:solidFill>
                          <a:effectLst/>
                          <a:uLnTx/>
                          <a:uFillTx/>
                          <a:latin typeface="+mn-lt"/>
                          <a:ea typeface="+mn-ea"/>
                          <a:cs typeface="+mn-cs"/>
                        </a:rPr>
                        <a:t>
What kind of host are you - Perfectly placed or casually chic? #OurTableUAE 📷 mydomaine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extLst>
                  <a:ext uri="{0D108BD9-81ED-4DB2-BD59-A6C34878D82A}">
                    <a16:rowId xmlns:a16="http://schemas.microsoft.com/office/drawing/2014/main" val="3970921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- 2018-02-27 16:33:48</a:t>
                      </a:r>
                      <a:r>
                        <a:rPr kumimoji="0" lang="en-US" sz="1000" b="0" i="0" u="none" strike="noStrike" kern="1200" cap="none" spc="0" normalizeH="0" baseline="0" noProof="0">
                          <a:ln>
                            <a:noFill/>
                          </a:ln>
                          <a:solidFill>
                            <a:prstClr val="black"/>
                          </a:solidFill>
                          <a:effectLst/>
                          <a:uLnTx/>
                          <a:uFillTx/>
                          <a:latin typeface="+mn-lt"/>
                          <a:ea typeface="+mn-ea"/>
                          <a:cs typeface="+mn-cs"/>
                        </a:rPr>
                        <a:t>
Did you get your #OurTableUAE invitation to @follydubai? If not, sign-up to our newsletter (link in bio) for our next one!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extLst>
                  <a:ext uri="{0D108BD9-81ED-4DB2-BD59-A6C34878D82A}">
                    <a16:rowId xmlns:a16="http://schemas.microsoft.com/office/drawing/2014/main" val="700191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- 2018-02-26 12:29:39</a:t>
                      </a:r>
                      <a:r>
                        <a:rPr kumimoji="0" lang="en-US" sz="1000" b="0" i="0" u="none" strike="noStrike" kern="1200" cap="none" spc="0" normalizeH="0" baseline="0" noProof="0">
                          <a:ln>
                            <a:noFill/>
                          </a:ln>
                          <a:solidFill>
                            <a:prstClr val="black"/>
                          </a:solidFill>
                          <a:effectLst/>
                          <a:uLnTx/>
                          <a:uFillTx/>
                          <a:latin typeface="+mn-lt"/>
                          <a:ea typeface="+mn-ea"/>
                          <a:cs typeface="+mn-cs"/>
                        </a:rPr>
                        <a:t>
Want to be invited to an Our Table event? Sign-up (link in bio). Invitations going out 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extLst>
                  <a:ext uri="{0D108BD9-81ED-4DB2-BD59-A6C34878D82A}">
                    <a16:rowId xmlns:a16="http://schemas.microsoft.com/office/drawing/2014/main" val="2978833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- 2018-02-25 18:27:23</a:t>
                      </a:r>
                      <a:r>
                        <a:rPr kumimoji="0" lang="en-US" sz="1000" b="0" i="0" u="none" strike="noStrike" kern="1200" cap="none" spc="0" normalizeH="0" baseline="0" noProof="0">
                          <a:ln>
                            <a:noFill/>
                          </a:ln>
                          <a:solidFill>
                            <a:prstClr val="black"/>
                          </a:solidFill>
                          <a:effectLst/>
                          <a:uLnTx/>
                          <a:uFillTx/>
                          <a:latin typeface="+mn-lt"/>
                          <a:ea typeface="+mn-ea"/>
                          <a:cs typeface="+mn-cs"/>
                        </a:rPr>
                        <a:t>
A night to remember with @itshollywould and @thehuntrcom Read all about our collaboration and how Our Table came to life on Friday night!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788</a:t>
                      </a:r>
                    </a:p>
                  </a:txBody>
                  <a:tcPr/>
                </a:tc>
                <a:extLst>
                  <a:ext uri="{0D108BD9-81ED-4DB2-BD59-A6C34878D82A}">
                    <a16:rowId xmlns:a16="http://schemas.microsoft.com/office/drawing/2014/main" val="1363778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- 2018-02-24 09:56:47</a:t>
                      </a:r>
                      <a:r>
                        <a:rPr kumimoji="0" lang="en-US" sz="1000" b="0" i="0" u="none" strike="noStrike" kern="1200" cap="none" spc="0" normalizeH="0" baseline="0" noProof="0">
                          <a:ln>
                            <a:noFill/>
                          </a:ln>
                          <a:solidFill>
                            <a:prstClr val="black"/>
                          </a:solidFill>
                          <a:effectLst/>
                          <a:uLnTx/>
                          <a:uFillTx/>
                          <a:latin typeface="+mn-lt"/>
                          <a:ea typeface="+mn-ea"/>
                          <a:cs typeface="+mn-cs"/>
                        </a:rPr>
                        <a:t>
Avocado dishes match perfectly with a zesty white! 🥑 📷 lazycatkitchen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extLst>
                  <a:ext uri="{0D108BD9-81ED-4DB2-BD59-A6C34878D82A}">
                    <a16:rowId xmlns:a16="http://schemas.microsoft.com/office/drawing/2014/main" val="205788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- 2018-02-23 20:12:38</a:t>
                      </a:r>
                      <a:r>
                        <a:rPr kumimoji="0" lang="en-US" sz="1000" b="0" i="0" u="none" strike="noStrike" kern="1200" cap="none" spc="0" normalizeH="0" baseline="0" noProof="0">
                          <a:ln>
                            <a:noFill/>
                          </a:ln>
                          <a:solidFill>
                            <a:prstClr val="black"/>
                          </a:solidFill>
                          <a:effectLst/>
                          <a:uLnTx/>
                          <a:uFillTx/>
                          <a:latin typeface="+mn-lt"/>
                          <a:ea typeface="+mn-ea"/>
                          <a:cs typeface="+mn-cs"/>
                        </a:rPr>
                        <a:t>
Swooning over this magical @OurTableUAE with @itshollywould @thehuntrcom @laceinthedesert @elements.catering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extLst>
                  <a:ext uri="{0D108BD9-81ED-4DB2-BD59-A6C34878D82A}">
                    <a16:rowId xmlns:a16="http://schemas.microsoft.com/office/drawing/2014/main" val="2888702506"/>
                  </a:ext>
                </a:extLst>
              </a:tr>
            </a:tbl>
          </a:graphicData>
        </a:graphic>
      </p:graphicFrame>
      <p:sp>
        <p:nvSpPr>
          <p:cNvPr id="4" name="Text Placeholder 3">
            <a:extLst>
              <a:ext uri="{FF2B5EF4-FFF2-40B4-BE49-F238E27FC236}">
                <a16:creationId xmlns:a16="http://schemas.microsoft.com/office/drawing/2014/main" id="{5A13C8FE-C957-4FBC-B390-141C7080209E}"/>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17116607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C3285-48E3-4ABB-878F-85EEB542E59F}"/>
              </a:ext>
            </a:extLst>
          </p:cNvPr>
          <p:cNvSpPr>
            <a:spLocks noGrp="1"/>
          </p:cNvSpPr>
          <p:nvPr>
            <p:ph type="title"/>
          </p:nvPr>
        </p:nvSpPr>
        <p:spPr/>
        <p:txBody>
          <a:bodyPr/>
          <a:lstStyle/>
          <a:p>
            <a:r>
              <a:rPr lang="en-US"/>
              <a:t>Instagram Posts Table - 2 of 3</a:t>
            </a:r>
          </a:p>
        </p:txBody>
      </p:sp>
      <p:graphicFrame>
        <p:nvGraphicFramePr>
          <p:cNvPr id="5" name="Table Placeholder 4">
            <a:extLst>
              <a:ext uri="{FF2B5EF4-FFF2-40B4-BE49-F238E27FC236}">
                <a16:creationId xmlns:a16="http://schemas.microsoft.com/office/drawing/2014/main" id="{19C63BD7-E26F-4D18-ABAA-CFCA3EDB0398}"/>
              </a:ext>
            </a:extLst>
          </p:cNvPr>
          <p:cNvGraphicFramePr>
            <a:graphicFrameLocks noGrp="1"/>
          </p:cNvGraphicFramePr>
          <p:nvPr>
            <p:ph type="tbl" sz="quarter" idx="13"/>
            <p:extLst>
              <p:ext uri="{D42A27DB-BD31-4B8C-83A1-F6EECF244321}">
                <p14:modId xmlns:p14="http://schemas.microsoft.com/office/powerpoint/2010/main" val="265340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3994193966"/>
                    </a:ext>
                  </a:extLst>
                </a:gridCol>
                <a:gridCol w="987552">
                  <a:extLst>
                    <a:ext uri="{9D8B030D-6E8A-4147-A177-3AD203B41FA5}">
                      <a16:colId xmlns:a16="http://schemas.microsoft.com/office/drawing/2014/main" val="488123975"/>
                    </a:ext>
                  </a:extLst>
                </a:gridCol>
                <a:gridCol w="493776">
                  <a:extLst>
                    <a:ext uri="{9D8B030D-6E8A-4147-A177-3AD203B41FA5}">
                      <a16:colId xmlns:a16="http://schemas.microsoft.com/office/drawing/2014/main" val="3839683455"/>
                    </a:ext>
                  </a:extLst>
                </a:gridCol>
                <a:gridCol w="987552">
                  <a:extLst>
                    <a:ext uri="{9D8B030D-6E8A-4147-A177-3AD203B41FA5}">
                      <a16:colId xmlns:a16="http://schemas.microsoft.com/office/drawing/2014/main" val="3812445599"/>
                    </a:ext>
                  </a:extLst>
                </a:gridCol>
                <a:gridCol w="493776">
                  <a:extLst>
                    <a:ext uri="{9D8B030D-6E8A-4147-A177-3AD203B41FA5}">
                      <a16:colId xmlns:a16="http://schemas.microsoft.com/office/drawing/2014/main" val="4024515917"/>
                    </a:ext>
                  </a:extLst>
                </a:gridCol>
                <a:gridCol w="493776">
                  <a:extLst>
                    <a:ext uri="{9D8B030D-6E8A-4147-A177-3AD203B41FA5}">
                      <a16:colId xmlns:a16="http://schemas.microsoft.com/office/drawing/2014/main" val="3750870463"/>
                    </a:ext>
                  </a:extLst>
                </a:gridCol>
                <a:gridCol w="493776">
                  <a:extLst>
                    <a:ext uri="{9D8B030D-6E8A-4147-A177-3AD203B41FA5}">
                      <a16:colId xmlns:a16="http://schemas.microsoft.com/office/drawing/2014/main" val="3014546398"/>
                    </a:ext>
                  </a:extLst>
                </a:gridCol>
                <a:gridCol w="493776">
                  <a:extLst>
                    <a:ext uri="{9D8B030D-6E8A-4147-A177-3AD203B41FA5}">
                      <a16:colId xmlns:a16="http://schemas.microsoft.com/office/drawing/2014/main" val="3828038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06751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- 2018-02-23 13:23:45</a:t>
                      </a:r>
                      <a:r>
                        <a:rPr kumimoji="0" lang="en-US" sz="1000" b="0" i="0" u="none" strike="noStrike" kern="1200" cap="none" spc="0" normalizeH="0" baseline="0" noProof="0">
                          <a:ln>
                            <a:noFill/>
                          </a:ln>
                          <a:solidFill>
                            <a:prstClr val="black"/>
                          </a:solidFill>
                          <a:effectLst/>
                          <a:uLnTx/>
                          <a:uFillTx/>
                          <a:latin typeface="+mn-lt"/>
                          <a:ea typeface="+mn-ea"/>
                          <a:cs typeface="+mn-cs"/>
                        </a:rPr>
                        <a:t>
Add an exotic touch to your dinner parties, with pretty lanterns! You can find ones like this in Souq Madinat Jumeirah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extLst>
                  <a:ext uri="{0D108BD9-81ED-4DB2-BD59-A6C34878D82A}">
                    <a16:rowId xmlns:a16="http://schemas.microsoft.com/office/drawing/2014/main" val="2208955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- 2018-02-22 09:32:57</a:t>
                      </a:r>
                      <a:r>
                        <a:rPr kumimoji="0" lang="en-US" sz="1000" b="0" i="0" u="none" strike="noStrike" kern="1200" cap="none" spc="0" normalizeH="0" baseline="0" noProof="0">
                          <a:ln>
                            <a:noFill/>
                          </a:ln>
                          <a:solidFill>
                            <a:prstClr val="black"/>
                          </a:solidFill>
                          <a:effectLst/>
                          <a:uLnTx/>
                          <a:uFillTx/>
                          <a:latin typeface="+mn-lt"/>
                          <a:ea typeface="+mn-ea"/>
                          <a:cs typeface="+mn-cs"/>
                        </a:rPr>
                        <a:t>
Tabletop foliage is IN! Head to @dubaigardencenter and get your fingers green!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a:t>
                      </a:r>
                    </a:p>
                  </a:txBody>
                  <a:tcPr/>
                </a:tc>
                <a:extLst>
                  <a:ext uri="{0D108BD9-81ED-4DB2-BD59-A6C34878D82A}">
                    <a16:rowId xmlns:a16="http://schemas.microsoft.com/office/drawing/2014/main" val="3527191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- 2018-02-21 12:41:35</a:t>
                      </a:r>
                      <a:r>
                        <a:rPr kumimoji="0" lang="en-US" sz="1000" b="0" i="0" u="none" strike="noStrike" kern="1200" cap="none" spc="0" normalizeH="0" baseline="0" noProof="0">
                          <a:ln>
                            <a:noFill/>
                          </a:ln>
                          <a:solidFill>
                            <a:prstClr val="black"/>
                          </a:solidFill>
                          <a:effectLst/>
                          <a:uLnTx/>
                          <a:uFillTx/>
                          <a:latin typeface="+mn-lt"/>
                          <a:ea typeface="+mn-ea"/>
                          <a:cs typeface="+mn-cs"/>
                        </a:rPr>
                        <a:t>
The only thing missing is Le Petit Rosé! 📷 @apairandaspare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a:t>
                      </a:r>
                    </a:p>
                  </a:txBody>
                  <a:tcPr/>
                </a:tc>
                <a:extLst>
                  <a:ext uri="{0D108BD9-81ED-4DB2-BD59-A6C34878D82A}">
                    <a16:rowId xmlns:a16="http://schemas.microsoft.com/office/drawing/2014/main" val="2330648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- 2018-02-20 10:19:23</a:t>
                      </a:r>
                      <a:r>
                        <a:rPr kumimoji="0" lang="en-US" sz="1000" b="0" i="0" u="none" strike="noStrike" kern="1200" cap="none" spc="0" normalizeH="0" baseline="0" noProof="0">
                          <a:ln>
                            <a:noFill/>
                          </a:ln>
                          <a:solidFill>
                            <a:prstClr val="black"/>
                          </a:solidFill>
                          <a:effectLst/>
                          <a:uLnTx/>
                          <a:uFillTx/>
                          <a:latin typeface="+mn-lt"/>
                          <a:ea typeface="+mn-ea"/>
                          <a:cs typeface="+mn-cs"/>
                        </a:rPr>
                        <a:t>
🍒 &amp; 🍓 delicious flavours from our Shiraz Rosé, pair perfectly with grilled halloumi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a:t>
                      </a:r>
                    </a:p>
                  </a:txBody>
                  <a:tcPr/>
                </a:tc>
                <a:extLst>
                  <a:ext uri="{0D108BD9-81ED-4DB2-BD59-A6C34878D82A}">
                    <a16:rowId xmlns:a16="http://schemas.microsoft.com/office/drawing/2014/main" val="2445006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- 2018-02-19 12:00:56</a:t>
                      </a:r>
                      <a:r>
                        <a:rPr kumimoji="0" lang="en-US" sz="1000" b="0" i="0" u="none" strike="noStrike" kern="1200" cap="none" spc="0" normalizeH="0" baseline="0" noProof="0">
                          <a:ln>
                            <a:noFill/>
                          </a:ln>
                          <a:solidFill>
                            <a:prstClr val="black"/>
                          </a:solidFill>
                          <a:effectLst/>
                          <a:uLnTx/>
                          <a:uFillTx/>
                          <a:latin typeface="+mn-lt"/>
                          <a:ea typeface="+mn-ea"/>
                          <a:cs typeface="+mn-cs"/>
                        </a:rPr>
                        <a:t>
#TBT to a vintage chic #OurTableUAE with @NyreeMcfarlane and @Roy2385. Home cooked food, good wine and good friends!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extLst>
                  <a:ext uri="{0D108BD9-81ED-4DB2-BD59-A6C34878D82A}">
                    <a16:rowId xmlns:a16="http://schemas.microsoft.com/office/drawing/2014/main" val="556096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- 2018-02-18 12:21:42</a:t>
                      </a:r>
                      <a:r>
                        <a:rPr kumimoji="0" lang="en-US" sz="1000" b="0" i="0" u="none" strike="noStrike" kern="1200" cap="none" spc="0" normalizeH="0" baseline="0" noProof="0">
                          <a:ln>
                            <a:noFill/>
                          </a:ln>
                          <a:solidFill>
                            <a:prstClr val="black"/>
                          </a:solidFill>
                          <a:effectLst/>
                          <a:uLnTx/>
                          <a:uFillTx/>
                          <a:latin typeface="+mn-lt"/>
                          <a:ea typeface="+mn-ea"/>
                          <a:cs typeface="+mn-cs"/>
                        </a:rPr>
                        <a:t>
❄️✌🏾The perfect instagrammable bucket… Click the link in our bio to see how to make your own! #DIY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extLst>
                  <a:ext uri="{0D108BD9-81ED-4DB2-BD59-A6C34878D82A}">
                    <a16:rowId xmlns:a16="http://schemas.microsoft.com/office/drawing/2014/main" val="3525833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- 2018-02-17 12:12:03</a:t>
                      </a:r>
                      <a:r>
                        <a:rPr kumimoji="0" lang="en-US" sz="1000" b="0" i="0" u="none" strike="noStrike" kern="1200" cap="none" spc="0" normalizeH="0" baseline="0" noProof="0">
                          <a:ln>
                            <a:noFill/>
                          </a:ln>
                          <a:solidFill>
                            <a:prstClr val="black"/>
                          </a:solidFill>
                          <a:effectLst/>
                          <a:uLnTx/>
                          <a:uFillTx/>
                          <a:latin typeface="+mn-lt"/>
                          <a:ea typeface="+mn-ea"/>
                          <a:cs typeface="+mn-cs"/>
                        </a:rPr>
                        <a:t>
Santé! Salute! Prost! Skål! How do you cheers?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extLst>
                  <a:ext uri="{0D108BD9-81ED-4DB2-BD59-A6C34878D82A}">
                    <a16:rowId xmlns:a16="http://schemas.microsoft.com/office/drawing/2014/main" val="66945380"/>
                  </a:ext>
                </a:extLst>
              </a:tr>
            </a:tbl>
          </a:graphicData>
        </a:graphic>
      </p:graphicFrame>
      <p:sp>
        <p:nvSpPr>
          <p:cNvPr id="4" name="Text Placeholder 3">
            <a:extLst>
              <a:ext uri="{FF2B5EF4-FFF2-40B4-BE49-F238E27FC236}">
                <a16:creationId xmlns:a16="http://schemas.microsoft.com/office/drawing/2014/main" id="{4A96DBEB-0968-415C-B718-7F04BE919EA8}"/>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15945082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2B0AD-7C5B-4EAA-A170-58B5C73E5463}"/>
              </a:ext>
            </a:extLst>
          </p:cNvPr>
          <p:cNvSpPr>
            <a:spLocks noGrp="1"/>
          </p:cNvSpPr>
          <p:nvPr>
            <p:ph type="title"/>
          </p:nvPr>
        </p:nvSpPr>
        <p:spPr/>
        <p:txBody>
          <a:bodyPr/>
          <a:lstStyle/>
          <a:p>
            <a:r>
              <a:rPr lang="en-US"/>
              <a:t>Instagram Posts Table - 3 of 3</a:t>
            </a:r>
          </a:p>
        </p:txBody>
      </p:sp>
      <p:graphicFrame>
        <p:nvGraphicFramePr>
          <p:cNvPr id="5" name="Table Placeholder 4">
            <a:extLst>
              <a:ext uri="{FF2B5EF4-FFF2-40B4-BE49-F238E27FC236}">
                <a16:creationId xmlns:a16="http://schemas.microsoft.com/office/drawing/2014/main" id="{50AB8F2D-21C7-42F6-8492-A6A9EA3196FB}"/>
              </a:ext>
            </a:extLst>
          </p:cNvPr>
          <p:cNvGraphicFramePr>
            <a:graphicFrameLocks noGrp="1"/>
          </p:cNvGraphicFramePr>
          <p:nvPr>
            <p:ph type="tbl" sz="quarter" idx="13"/>
            <p:extLst>
              <p:ext uri="{D42A27DB-BD31-4B8C-83A1-F6EECF244321}">
                <p14:modId xmlns:p14="http://schemas.microsoft.com/office/powerpoint/2010/main" val="3099685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1945347741"/>
                    </a:ext>
                  </a:extLst>
                </a:gridCol>
                <a:gridCol w="987552">
                  <a:extLst>
                    <a:ext uri="{9D8B030D-6E8A-4147-A177-3AD203B41FA5}">
                      <a16:colId xmlns:a16="http://schemas.microsoft.com/office/drawing/2014/main" val="3595191487"/>
                    </a:ext>
                  </a:extLst>
                </a:gridCol>
                <a:gridCol w="493776">
                  <a:extLst>
                    <a:ext uri="{9D8B030D-6E8A-4147-A177-3AD203B41FA5}">
                      <a16:colId xmlns:a16="http://schemas.microsoft.com/office/drawing/2014/main" val="1391954227"/>
                    </a:ext>
                  </a:extLst>
                </a:gridCol>
                <a:gridCol w="987552">
                  <a:extLst>
                    <a:ext uri="{9D8B030D-6E8A-4147-A177-3AD203B41FA5}">
                      <a16:colId xmlns:a16="http://schemas.microsoft.com/office/drawing/2014/main" val="707713307"/>
                    </a:ext>
                  </a:extLst>
                </a:gridCol>
                <a:gridCol w="493776">
                  <a:extLst>
                    <a:ext uri="{9D8B030D-6E8A-4147-A177-3AD203B41FA5}">
                      <a16:colId xmlns:a16="http://schemas.microsoft.com/office/drawing/2014/main" val="2142957210"/>
                    </a:ext>
                  </a:extLst>
                </a:gridCol>
                <a:gridCol w="493776">
                  <a:extLst>
                    <a:ext uri="{9D8B030D-6E8A-4147-A177-3AD203B41FA5}">
                      <a16:colId xmlns:a16="http://schemas.microsoft.com/office/drawing/2014/main" val="2437051310"/>
                    </a:ext>
                  </a:extLst>
                </a:gridCol>
                <a:gridCol w="493776">
                  <a:extLst>
                    <a:ext uri="{9D8B030D-6E8A-4147-A177-3AD203B41FA5}">
                      <a16:colId xmlns:a16="http://schemas.microsoft.com/office/drawing/2014/main" val="341548415"/>
                    </a:ext>
                  </a:extLst>
                </a:gridCol>
                <a:gridCol w="493776">
                  <a:extLst>
                    <a:ext uri="{9D8B030D-6E8A-4147-A177-3AD203B41FA5}">
                      <a16:colId xmlns:a16="http://schemas.microsoft.com/office/drawing/2014/main" val="3583459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57133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- 2018-02-16 13:08:17</a:t>
                      </a:r>
                      <a:r>
                        <a:rPr kumimoji="0" lang="en-US" sz="1000" b="0" i="0" u="none" strike="noStrike" kern="1200" cap="none" spc="0" normalizeH="0" baseline="0" noProof="0">
                          <a:ln>
                            <a:noFill/>
                          </a:ln>
                          <a:solidFill>
                            <a:prstClr val="black"/>
                          </a:solidFill>
                          <a:effectLst/>
                          <a:uLnTx/>
                          <a:uFillTx/>
                          <a:latin typeface="+mn-lt"/>
                          <a:ea typeface="+mn-ea"/>
                          <a:cs typeface="+mn-cs"/>
                        </a:rPr>
                        <a:t>
A Friday night in is the new Friday night out 😉 📷 @crateandbarrel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extLst>
                  <a:ext uri="{0D108BD9-81ED-4DB2-BD59-A6C34878D82A}">
                    <a16:rowId xmlns:a16="http://schemas.microsoft.com/office/drawing/2014/main" val="1736542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- 2018-02-14 09:50:47</a:t>
                      </a:r>
                      <a:r>
                        <a:rPr kumimoji="0" lang="en-US" sz="1000" b="0" i="0" u="none" strike="noStrike" kern="1200" cap="none" spc="0" normalizeH="0" baseline="0" noProof="0">
                          <a:ln>
                            <a:noFill/>
                          </a:ln>
                          <a:solidFill>
                            <a:prstClr val="black"/>
                          </a:solidFill>
                          <a:effectLst/>
                          <a:uLnTx/>
                          <a:uFillTx/>
                          <a:latin typeface="+mn-lt"/>
                          <a:ea typeface="+mn-ea"/>
                          <a:cs typeface="+mn-cs"/>
                        </a:rPr>
                        <a:t>
Hope you're sharing your table and a glass of wine with someone special today! 💕📷 ruemag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extLst>
                  <a:ext uri="{0D108BD9-81ED-4DB2-BD59-A6C34878D82A}">
                    <a16:rowId xmlns:a16="http://schemas.microsoft.com/office/drawing/2014/main" val="2474686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- 2018-02-13 16:32:14</a:t>
                      </a:r>
                      <a:r>
                        <a:rPr kumimoji="0" lang="en-US" sz="1000" b="0" i="0" u="none" strike="noStrike" kern="1200" cap="none" spc="0" normalizeH="0" baseline="0" noProof="0">
                          <a:ln>
                            <a:noFill/>
                          </a:ln>
                          <a:solidFill>
                            <a:prstClr val="black"/>
                          </a:solidFill>
                          <a:effectLst/>
                          <a:uLnTx/>
                          <a:uFillTx/>
                          <a:latin typeface="+mn-lt"/>
                          <a:ea typeface="+mn-ea"/>
                          <a:cs typeface="+mn-cs"/>
                        </a:rPr>
                        <a:t>
An evening of fun and friends! Our Table is your table. Sign up and join the movement (link in bio)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extLst>
                  <a:ext uri="{0D108BD9-81ED-4DB2-BD59-A6C34878D82A}">
                    <a16:rowId xmlns:a16="http://schemas.microsoft.com/office/drawing/2014/main" val="2841593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- 2018-02-12 18:38:31</a:t>
                      </a:r>
                      <a:r>
                        <a:rPr kumimoji="0" lang="en-US" sz="1000" b="0" i="0" u="none" strike="noStrike" kern="1200" cap="none" spc="0" normalizeH="0" baseline="0" noProof="0">
                          <a:ln>
                            <a:noFill/>
                          </a:ln>
                          <a:solidFill>
                            <a:prstClr val="black"/>
                          </a:solidFill>
                          <a:effectLst/>
                          <a:uLnTx/>
                          <a:uFillTx/>
                          <a:latin typeface="+mn-lt"/>
                          <a:ea typeface="+mn-ea"/>
                          <a:cs typeface="+mn-cs"/>
                        </a:rPr>
                        <a:t>
Go for the wine, leave with a sweet poster 🍷 Free in @mmidubai stores with the purchase of 3 bottles of Jacobs Creek wine!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extLst>
                  <a:ext uri="{0D108BD9-81ED-4DB2-BD59-A6C34878D82A}">
                    <a16:rowId xmlns:a16="http://schemas.microsoft.com/office/drawing/2014/main" val="4121177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- 2018-02-11 15:39:16</a:t>
                      </a:r>
                      <a:r>
                        <a:rPr kumimoji="0" lang="en-US" sz="1000" b="0" i="0" u="none" strike="noStrike" kern="1200" cap="none" spc="0" normalizeH="0" baseline="0" noProof="0">
                          <a:ln>
                            <a:noFill/>
                          </a:ln>
                          <a:solidFill>
                            <a:prstClr val="black"/>
                          </a:solidFill>
                          <a:effectLst/>
                          <a:uLnTx/>
                          <a:uFillTx/>
                          <a:latin typeface="+mn-lt"/>
                          <a:ea typeface="+mn-ea"/>
                          <a:cs typeface="+mn-cs"/>
                        </a:rPr>
                        <a:t>
🍷Wishing you a wonderful week ahead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extLst>
                  <a:ext uri="{0D108BD9-81ED-4DB2-BD59-A6C34878D82A}">
                    <a16:rowId xmlns:a16="http://schemas.microsoft.com/office/drawing/2014/main" val="3684867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- 2018-02-10 15:55:24</a:t>
                      </a:r>
                      <a:r>
                        <a:rPr kumimoji="0" lang="en-US" sz="1000" b="0" i="0" u="none" strike="noStrike" kern="1200" cap="none" spc="0" normalizeH="0" baseline="0" noProof="0">
                          <a:ln>
                            <a:noFill/>
                          </a:ln>
                          <a:solidFill>
                            <a:prstClr val="black"/>
                          </a:solidFill>
                          <a:effectLst/>
                          <a:uLnTx/>
                          <a:uFillTx/>
                          <a:latin typeface="+mn-lt"/>
                          <a:ea typeface="+mn-ea"/>
                          <a:cs typeface="+mn-cs"/>
                        </a:rPr>
                        <a:t>
Saturdays are for Rosé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extLst>
                  <a:ext uri="{0D108BD9-81ED-4DB2-BD59-A6C34878D82A}">
                    <a16:rowId xmlns:a16="http://schemas.microsoft.com/office/drawing/2014/main" val="169227138"/>
                  </a:ext>
                </a:extLst>
              </a:tr>
            </a:tbl>
          </a:graphicData>
        </a:graphic>
      </p:graphicFrame>
      <p:sp>
        <p:nvSpPr>
          <p:cNvPr id="4" name="Text Placeholder 3">
            <a:extLst>
              <a:ext uri="{FF2B5EF4-FFF2-40B4-BE49-F238E27FC236}">
                <a16:creationId xmlns:a16="http://schemas.microsoft.com/office/drawing/2014/main" id="{B9328CC0-4AC4-40D3-B34A-977D5789DF8B}"/>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21096068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40E1D-D4E2-4562-BE31-65E5EF7D6CAE}"/>
              </a:ext>
            </a:extLst>
          </p:cNvPr>
          <p:cNvSpPr>
            <a:spLocks noGrp="1"/>
          </p:cNvSpPr>
          <p:nvPr>
            <p:ph type="title"/>
          </p:nvPr>
        </p:nvSpPr>
        <p:spPr/>
        <p:txBody>
          <a:bodyPr/>
          <a:lstStyle/>
          <a:p>
            <a:r>
              <a:rPr lang="en-US"/>
              <a:t>Instagram Posts Table - 1 of 4</a:t>
            </a:r>
          </a:p>
        </p:txBody>
      </p:sp>
      <p:graphicFrame>
        <p:nvGraphicFramePr>
          <p:cNvPr id="5" name="Table Placeholder 4">
            <a:extLst>
              <a:ext uri="{FF2B5EF4-FFF2-40B4-BE49-F238E27FC236}">
                <a16:creationId xmlns:a16="http://schemas.microsoft.com/office/drawing/2014/main" id="{250B8C6E-EFFF-4944-982E-C4BF132CF178}"/>
              </a:ext>
            </a:extLst>
          </p:cNvPr>
          <p:cNvGraphicFramePr>
            <a:graphicFrameLocks noGrp="1"/>
          </p:cNvGraphicFramePr>
          <p:nvPr>
            <p:ph type="tbl" sz="quarter" idx="13"/>
            <p:extLst>
              <p:ext uri="{D42A27DB-BD31-4B8C-83A1-F6EECF244321}">
                <p14:modId xmlns:p14="http://schemas.microsoft.com/office/powerpoint/2010/main" val="548730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93939821"/>
                    </a:ext>
                  </a:extLst>
                </a:gridCol>
                <a:gridCol w="987552">
                  <a:extLst>
                    <a:ext uri="{9D8B030D-6E8A-4147-A177-3AD203B41FA5}">
                      <a16:colId xmlns:a16="http://schemas.microsoft.com/office/drawing/2014/main" val="322884234"/>
                    </a:ext>
                  </a:extLst>
                </a:gridCol>
                <a:gridCol w="987552">
                  <a:extLst>
                    <a:ext uri="{9D8B030D-6E8A-4147-A177-3AD203B41FA5}">
                      <a16:colId xmlns:a16="http://schemas.microsoft.com/office/drawing/2014/main" val="2759654805"/>
                    </a:ext>
                  </a:extLst>
                </a:gridCol>
                <a:gridCol w="987552">
                  <a:extLst>
                    <a:ext uri="{9D8B030D-6E8A-4147-A177-3AD203B41FA5}">
                      <a16:colId xmlns:a16="http://schemas.microsoft.com/office/drawing/2014/main" val="2939391932"/>
                    </a:ext>
                  </a:extLst>
                </a:gridCol>
                <a:gridCol w="987552">
                  <a:extLst>
                    <a:ext uri="{9D8B030D-6E8A-4147-A177-3AD203B41FA5}">
                      <a16:colId xmlns:a16="http://schemas.microsoft.com/office/drawing/2014/main" val="255406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2241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- 2018-02-23 20:12:38</a:t>
                      </a:r>
                      <a:r>
                        <a:rPr kumimoji="0" lang="en-US" sz="1000" b="0" i="0" u="none" strike="noStrike" kern="1200" cap="none" spc="0" normalizeH="0" baseline="0" noProof="0">
                          <a:ln>
                            <a:noFill/>
                          </a:ln>
                          <a:solidFill>
                            <a:prstClr val="black"/>
                          </a:solidFill>
                          <a:effectLst/>
                          <a:uLnTx/>
                          <a:uFillTx/>
                          <a:latin typeface="+mn-lt"/>
                          <a:ea typeface="+mn-ea"/>
                          <a:cs typeface="+mn-cs"/>
                        </a:rPr>
                        <a:t>
Swooning over this magical @OurTableUAE with @itshollywould @thehuntrcom @laceinthedesert @elements.catering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59155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- 2018-02-16 13:08:17</a:t>
                      </a:r>
                      <a:r>
                        <a:rPr kumimoji="0" lang="en-US" sz="1000" b="0" i="0" u="none" strike="noStrike" kern="1200" cap="none" spc="0" normalizeH="0" baseline="0" noProof="0">
                          <a:ln>
                            <a:noFill/>
                          </a:ln>
                          <a:solidFill>
                            <a:prstClr val="black"/>
                          </a:solidFill>
                          <a:effectLst/>
                          <a:uLnTx/>
                          <a:uFillTx/>
                          <a:latin typeface="+mn-lt"/>
                          <a:ea typeface="+mn-ea"/>
                          <a:cs typeface="+mn-cs"/>
                        </a:rPr>
                        <a:t>
A Friday night in is the new Friday night out 😉 📷 @crateandbarrel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42549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- 2018-02-25 18:27:23</a:t>
                      </a:r>
                      <a:r>
                        <a:rPr kumimoji="0" lang="en-US" sz="1000" b="0" i="0" u="none" strike="noStrike" kern="1200" cap="none" spc="0" normalizeH="0" baseline="0" noProof="0">
                          <a:ln>
                            <a:noFill/>
                          </a:ln>
                          <a:solidFill>
                            <a:prstClr val="black"/>
                          </a:solidFill>
                          <a:effectLst/>
                          <a:uLnTx/>
                          <a:uFillTx/>
                          <a:latin typeface="+mn-lt"/>
                          <a:ea typeface="+mn-ea"/>
                          <a:cs typeface="+mn-cs"/>
                        </a:rPr>
                        <a:t>
A night to remember with @itshollywould and @thehuntrcom Read all about our collaboration and how Our Table came to life on Friday night!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85110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- 2017-12-09 13:19:50</a:t>
                      </a:r>
                      <a:r>
                        <a:rPr kumimoji="0" lang="en-US" sz="1000" b="0" i="0" u="none" strike="noStrike" kern="1200" cap="none" spc="0" normalizeH="0" baseline="0" noProof="0">
                          <a:ln>
                            <a:noFill/>
                          </a:ln>
                          <a:solidFill>
                            <a:prstClr val="black"/>
                          </a:solidFill>
                          <a:effectLst/>
                          <a:uLnTx/>
                          <a:uFillTx/>
                          <a:latin typeface="+mn-lt"/>
                          <a:ea typeface="+mn-ea"/>
                          <a:cs typeface="+mn-cs"/>
                        </a:rPr>
                        <a:t>
Good food, good wine, good friends. Cheers to Saturdays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18770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- 2017-12-11 09:47:38</a:t>
                      </a:r>
                      <a:r>
                        <a:rPr kumimoji="0" lang="en-US" sz="1000" b="0" i="0" u="none" strike="noStrike" kern="1200" cap="none" spc="0" normalizeH="0" baseline="0" noProof="0">
                          <a:ln>
                            <a:noFill/>
                          </a:ln>
                          <a:solidFill>
                            <a:prstClr val="black"/>
                          </a:solidFill>
                          <a:effectLst/>
                          <a:uLnTx/>
                          <a:uFillTx/>
                          <a:latin typeface="+mn-lt"/>
                          <a:ea typeface="+mn-ea"/>
                          <a:cs typeface="+mn-cs"/>
                        </a:rPr>
                        <a:t>
One of our favorite December drinks! 🍷#MulledWine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83518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- 2017-12-10 14:20:37</a:t>
                      </a:r>
                      <a:r>
                        <a:rPr kumimoji="0" lang="en-US" sz="1000" b="0" i="0" u="none" strike="noStrike" kern="1200" cap="none" spc="0" normalizeH="0" baseline="0" noProof="0">
                          <a:ln>
                            <a:noFill/>
                          </a:ln>
                          <a:solidFill>
                            <a:prstClr val="black"/>
                          </a:solidFill>
                          <a:effectLst/>
                          <a:uLnTx/>
                          <a:uFillTx/>
                          <a:latin typeface="+mn-lt"/>
                          <a:ea typeface="+mn-ea"/>
                          <a:cs typeface="+mn-cs"/>
                        </a:rPr>
                        <a:t>
Blush, dry and crisp, Le Petit Rosé has just launched across the UAE and it’s magnifique!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0363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- 2018-01-31 17:39:03</a:t>
                      </a:r>
                      <a:r>
                        <a:rPr kumimoji="0" lang="en-US" sz="1000" b="0" i="0" u="none" strike="noStrike" kern="1200" cap="none" spc="0" normalizeH="0" baseline="0" noProof="0">
                          <a:ln>
                            <a:noFill/>
                          </a:ln>
                          <a:solidFill>
                            <a:prstClr val="black"/>
                          </a:solidFill>
                          <a:effectLst/>
                          <a:uLnTx/>
                          <a:uFillTx/>
                          <a:latin typeface="+mn-lt"/>
                          <a:ea typeface="+mn-ea"/>
                          <a:cs typeface="+mn-cs"/>
                        </a:rPr>
                        <a:t>
The perfect boho picnic Our Table with @patyrez. Friday's don't get better than this #OurTableUAE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91755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- 2017-12-12 11:27:50</a:t>
                      </a:r>
                      <a:r>
                        <a:rPr kumimoji="0" lang="en-US" sz="1000" b="0" i="0" u="none" strike="noStrike" kern="1200" cap="none" spc="0" normalizeH="0" baseline="0" noProof="0">
                          <a:ln>
                            <a:noFill/>
                          </a:ln>
                          <a:solidFill>
                            <a:prstClr val="black"/>
                          </a:solidFill>
                          <a:effectLst/>
                          <a:uLnTx/>
                          <a:uFillTx/>
                          <a:latin typeface="+mn-lt"/>
                          <a:ea typeface="+mn-ea"/>
                          <a:cs typeface="+mn-cs"/>
                        </a:rPr>
                        <a:t>
A breakfast tray to long for... Start your day with a Sparkling Moscato Rosé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53650677"/>
                  </a:ext>
                </a:extLst>
              </a:tr>
            </a:tbl>
          </a:graphicData>
        </a:graphic>
      </p:graphicFrame>
      <p:sp>
        <p:nvSpPr>
          <p:cNvPr id="4" name="Text Placeholder 3">
            <a:extLst>
              <a:ext uri="{FF2B5EF4-FFF2-40B4-BE49-F238E27FC236}">
                <a16:creationId xmlns:a16="http://schemas.microsoft.com/office/drawing/2014/main" id="{037DD8CF-9460-4B88-882D-B7F1FFCC1FD9}"/>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40493177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7A2FC-2768-423E-966B-2ADD6B0FE97F}"/>
              </a:ext>
            </a:extLst>
          </p:cNvPr>
          <p:cNvSpPr>
            <a:spLocks noGrp="1"/>
          </p:cNvSpPr>
          <p:nvPr>
            <p:ph type="title"/>
          </p:nvPr>
        </p:nvSpPr>
        <p:spPr/>
        <p:txBody>
          <a:bodyPr/>
          <a:lstStyle/>
          <a:p>
            <a:r>
              <a:rPr lang="en-US"/>
              <a:t>Instagram Posts Table - 2 of 4</a:t>
            </a:r>
          </a:p>
        </p:txBody>
      </p:sp>
      <p:graphicFrame>
        <p:nvGraphicFramePr>
          <p:cNvPr id="5" name="Table Placeholder 4">
            <a:extLst>
              <a:ext uri="{FF2B5EF4-FFF2-40B4-BE49-F238E27FC236}">
                <a16:creationId xmlns:a16="http://schemas.microsoft.com/office/drawing/2014/main" id="{C03A6C71-8451-4C1C-9203-91CA3A698FC6}"/>
              </a:ext>
            </a:extLst>
          </p:cNvPr>
          <p:cNvGraphicFramePr>
            <a:graphicFrameLocks noGrp="1"/>
          </p:cNvGraphicFramePr>
          <p:nvPr>
            <p:ph type="tbl" sz="quarter" idx="13"/>
            <p:extLst>
              <p:ext uri="{D42A27DB-BD31-4B8C-83A1-F6EECF244321}">
                <p14:modId xmlns:p14="http://schemas.microsoft.com/office/powerpoint/2010/main" val="4620822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549002188"/>
                    </a:ext>
                  </a:extLst>
                </a:gridCol>
                <a:gridCol w="987552">
                  <a:extLst>
                    <a:ext uri="{9D8B030D-6E8A-4147-A177-3AD203B41FA5}">
                      <a16:colId xmlns:a16="http://schemas.microsoft.com/office/drawing/2014/main" val="1805207520"/>
                    </a:ext>
                  </a:extLst>
                </a:gridCol>
                <a:gridCol w="987552">
                  <a:extLst>
                    <a:ext uri="{9D8B030D-6E8A-4147-A177-3AD203B41FA5}">
                      <a16:colId xmlns:a16="http://schemas.microsoft.com/office/drawing/2014/main" val="2569808335"/>
                    </a:ext>
                  </a:extLst>
                </a:gridCol>
                <a:gridCol w="987552">
                  <a:extLst>
                    <a:ext uri="{9D8B030D-6E8A-4147-A177-3AD203B41FA5}">
                      <a16:colId xmlns:a16="http://schemas.microsoft.com/office/drawing/2014/main" val="3043836800"/>
                    </a:ext>
                  </a:extLst>
                </a:gridCol>
                <a:gridCol w="987552">
                  <a:extLst>
                    <a:ext uri="{9D8B030D-6E8A-4147-A177-3AD203B41FA5}">
                      <a16:colId xmlns:a16="http://schemas.microsoft.com/office/drawing/2014/main" val="2581452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3733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- 2017-12-27 11:10:01</a:t>
                      </a:r>
                      <a:r>
                        <a:rPr kumimoji="0" lang="en-US" sz="1000" b="0" i="0" u="none" strike="noStrike" kern="1200" cap="none" spc="0" normalizeH="0" baseline="0" noProof="0">
                          <a:ln>
                            <a:noFill/>
                          </a:ln>
                          <a:solidFill>
                            <a:prstClr val="black"/>
                          </a:solidFill>
                          <a:effectLst/>
                          <a:uLnTx/>
                          <a:uFillTx/>
                          <a:latin typeface="+mn-lt"/>
                          <a:ea typeface="+mn-ea"/>
                          <a:cs typeface="+mn-cs"/>
                        </a:rPr>
                        <a:t>
Celebrate the beautiful weather with good company, good food, and even better wine. #OurTableUAE 📷 designorbreakfast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82468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- 2018-02-20 10:19:23</a:t>
                      </a:r>
                      <a:r>
                        <a:rPr kumimoji="0" lang="en-US" sz="1000" b="0" i="0" u="none" strike="noStrike" kern="1200" cap="none" spc="0" normalizeH="0" baseline="0" noProof="0">
                          <a:ln>
                            <a:noFill/>
                          </a:ln>
                          <a:solidFill>
                            <a:prstClr val="black"/>
                          </a:solidFill>
                          <a:effectLst/>
                          <a:uLnTx/>
                          <a:uFillTx/>
                          <a:latin typeface="+mn-lt"/>
                          <a:ea typeface="+mn-ea"/>
                          <a:cs typeface="+mn-cs"/>
                        </a:rPr>
                        <a:t>
🍒 &amp; 🍓 delicious flavours from our Shiraz Rosé, pair perfectly with grilled halloumi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13133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- 2018-01-09 11:10:31</a:t>
                      </a:r>
                      <a:r>
                        <a:rPr kumimoji="0" lang="en-US" sz="1000" b="0" i="0" u="none" strike="noStrike" kern="1200" cap="none" spc="0" normalizeH="0" baseline="0" noProof="0">
                          <a:ln>
                            <a:noFill/>
                          </a:ln>
                          <a:solidFill>
                            <a:prstClr val="black"/>
                          </a:solidFill>
                          <a:effectLst/>
                          <a:uLnTx/>
                          <a:uFillTx/>
                          <a:latin typeface="+mn-lt"/>
                          <a:ea typeface="+mn-ea"/>
                          <a:cs typeface="+mn-cs"/>
                        </a:rPr>
                        <a:t>
Chocolate, coffee and wine, our 3 favourite things!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98191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- 2018-01-02 10:34:09</a:t>
                      </a:r>
                      <a:r>
                        <a:rPr kumimoji="0" lang="en-US" sz="1000" b="0" i="0" u="none" strike="noStrike" kern="1200" cap="none" spc="0" normalizeH="0" baseline="0" noProof="0">
                          <a:ln>
                            <a:noFill/>
                          </a:ln>
                          <a:solidFill>
                            <a:prstClr val="black"/>
                          </a:solidFill>
                          <a:effectLst/>
                          <a:uLnTx/>
                          <a:uFillTx/>
                          <a:latin typeface="+mn-lt"/>
                          <a:ea typeface="+mn-ea"/>
                          <a:cs typeface="+mn-cs"/>
                        </a:rPr>
                        <a:t>
2018 hump day feasts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82249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- 2018-01-14 11:28:53</a:t>
                      </a:r>
                      <a:r>
                        <a:rPr kumimoji="0" lang="en-US" sz="1000" b="0" i="0" u="none" strike="noStrike" kern="1200" cap="none" spc="0" normalizeH="0" baseline="0" noProof="0">
                          <a:ln>
                            <a:noFill/>
                          </a:ln>
                          <a:solidFill>
                            <a:prstClr val="black"/>
                          </a:solidFill>
                          <a:effectLst/>
                          <a:uLnTx/>
                          <a:uFillTx/>
                          <a:latin typeface="+mn-lt"/>
                          <a:ea typeface="+mn-ea"/>
                          <a:cs typeface="+mn-cs"/>
                        </a:rPr>
                        <a:t>
Rosé errrrday! 🌸 📷 @lepetitrose_au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68506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- 2018-01-29 09:29:32</a:t>
                      </a:r>
                      <a:r>
                        <a:rPr kumimoji="0" lang="en-US" sz="1000" b="0" i="0" u="none" strike="noStrike" kern="1200" cap="none" spc="0" normalizeH="0" baseline="0" noProof="0">
                          <a:ln>
                            <a:noFill/>
                          </a:ln>
                          <a:solidFill>
                            <a:prstClr val="black"/>
                          </a:solidFill>
                          <a:effectLst/>
                          <a:uLnTx/>
                          <a:uFillTx/>
                          <a:latin typeface="+mn-lt"/>
                          <a:ea typeface="+mn-ea"/>
                          <a:cs typeface="+mn-cs"/>
                        </a:rPr>
                        <a:t>
Add some fresh eucalyptus as a beautiful, natural table runner. Head to Domus at Festival City for wholesale prices! 📷 Happywedd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64713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- 2018-01-11 10:21:24</a:t>
                      </a:r>
                      <a:r>
                        <a:rPr kumimoji="0" lang="en-US" sz="1000" b="0" i="0" u="none" strike="noStrike" kern="1200" cap="none" spc="0" normalizeH="0" baseline="0" noProof="0">
                          <a:ln>
                            <a:noFill/>
                          </a:ln>
                          <a:solidFill>
                            <a:prstClr val="black"/>
                          </a:solidFill>
                          <a:effectLst/>
                          <a:uLnTx/>
                          <a:uFillTx/>
                          <a:latin typeface="+mn-lt"/>
                          <a:ea typeface="+mn-ea"/>
                          <a:cs typeface="+mn-cs"/>
                        </a:rPr>
                        <a:t>
A gentlemen's pop-up supper club 👆- sign up for your Our Table invitation (link in bio) and be part of a our new movement centred around good friends, awesome food, carefully paired grape and even better times!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67732386"/>
                  </a:ext>
                </a:extLst>
              </a:tr>
            </a:tbl>
          </a:graphicData>
        </a:graphic>
      </p:graphicFrame>
      <p:sp>
        <p:nvSpPr>
          <p:cNvPr id="4" name="Text Placeholder 3">
            <a:extLst>
              <a:ext uri="{FF2B5EF4-FFF2-40B4-BE49-F238E27FC236}">
                <a16:creationId xmlns:a16="http://schemas.microsoft.com/office/drawing/2014/main" id="{5EB3CEF9-C21F-43FE-BA08-8251901EB744}"/>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2181595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A3836-2581-49A9-973F-01A6B7CC72C8}"/>
              </a:ext>
            </a:extLst>
          </p:cNvPr>
          <p:cNvSpPr>
            <a:spLocks noGrp="1"/>
          </p:cNvSpPr>
          <p:nvPr>
            <p:ph type="title"/>
          </p:nvPr>
        </p:nvSpPr>
        <p:spPr/>
        <p:txBody>
          <a:bodyPr/>
          <a:lstStyle/>
          <a:p>
            <a:r>
              <a:rPr lang="en-US"/>
              <a:t>Instagram Posts Table - 3 of 4</a:t>
            </a:r>
          </a:p>
        </p:txBody>
      </p:sp>
      <p:graphicFrame>
        <p:nvGraphicFramePr>
          <p:cNvPr id="5" name="Table Placeholder 4">
            <a:extLst>
              <a:ext uri="{FF2B5EF4-FFF2-40B4-BE49-F238E27FC236}">
                <a16:creationId xmlns:a16="http://schemas.microsoft.com/office/drawing/2014/main" id="{EAFEDAB2-F59E-4916-BF75-ACE81DBC9306}"/>
              </a:ext>
            </a:extLst>
          </p:cNvPr>
          <p:cNvGraphicFramePr>
            <a:graphicFrameLocks noGrp="1"/>
          </p:cNvGraphicFramePr>
          <p:nvPr>
            <p:ph type="tbl" sz="quarter" idx="13"/>
            <p:extLst>
              <p:ext uri="{D42A27DB-BD31-4B8C-83A1-F6EECF244321}">
                <p14:modId xmlns:p14="http://schemas.microsoft.com/office/powerpoint/2010/main" val="31390957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00139548"/>
                    </a:ext>
                  </a:extLst>
                </a:gridCol>
                <a:gridCol w="987552">
                  <a:extLst>
                    <a:ext uri="{9D8B030D-6E8A-4147-A177-3AD203B41FA5}">
                      <a16:colId xmlns:a16="http://schemas.microsoft.com/office/drawing/2014/main" val="848766858"/>
                    </a:ext>
                  </a:extLst>
                </a:gridCol>
                <a:gridCol w="987552">
                  <a:extLst>
                    <a:ext uri="{9D8B030D-6E8A-4147-A177-3AD203B41FA5}">
                      <a16:colId xmlns:a16="http://schemas.microsoft.com/office/drawing/2014/main" val="3538162053"/>
                    </a:ext>
                  </a:extLst>
                </a:gridCol>
                <a:gridCol w="987552">
                  <a:extLst>
                    <a:ext uri="{9D8B030D-6E8A-4147-A177-3AD203B41FA5}">
                      <a16:colId xmlns:a16="http://schemas.microsoft.com/office/drawing/2014/main" val="2832007681"/>
                    </a:ext>
                  </a:extLst>
                </a:gridCol>
                <a:gridCol w="987552">
                  <a:extLst>
                    <a:ext uri="{9D8B030D-6E8A-4147-A177-3AD203B41FA5}">
                      <a16:colId xmlns:a16="http://schemas.microsoft.com/office/drawing/2014/main" val="3275893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83660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- 2018-01-25 10:16:52</a:t>
                      </a:r>
                      <a:r>
                        <a:rPr kumimoji="0" lang="en-US" sz="1000" b="0" i="0" u="none" strike="noStrike" kern="1200" cap="none" spc="0" normalizeH="0" baseline="0" noProof="0">
                          <a:ln>
                            <a:noFill/>
                          </a:ln>
                          <a:solidFill>
                            <a:prstClr val="black"/>
                          </a:solidFill>
                          <a:effectLst/>
                          <a:uLnTx/>
                          <a:uFillTx/>
                          <a:latin typeface="+mn-lt"/>
                          <a:ea typeface="+mn-ea"/>
                          <a:cs typeface="+mn-cs"/>
                        </a:rPr>
                        <a:t>
Rumour has it... Dragon Mart is all over the copper cutlery trend... 📷 @Stylemepretty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99261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- 2018-01-13 10:34:48</a:t>
                      </a:r>
                      <a:r>
                        <a:rPr kumimoji="0" lang="en-US" sz="1000" b="0" i="0" u="none" strike="noStrike" kern="1200" cap="none" spc="0" normalizeH="0" baseline="0" noProof="0">
                          <a:ln>
                            <a:noFill/>
                          </a:ln>
                          <a:solidFill>
                            <a:prstClr val="black"/>
                          </a:solidFill>
                          <a:effectLst/>
                          <a:uLnTx/>
                          <a:uFillTx/>
                          <a:latin typeface="+mn-lt"/>
                          <a:ea typeface="+mn-ea"/>
                          <a:cs typeface="+mn-cs"/>
                        </a:rPr>
                        <a:t>
Quick, easy (and cheap) centre piece styling - place different style succulents together for your next Our Table, it'll be 👌🌵 📷  Lindskoog Florist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95471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- 2018-01-03 12:08:27</a:t>
                      </a:r>
                      <a:r>
                        <a:rPr kumimoji="0" lang="en-US" sz="1000" b="0" i="0" u="none" strike="noStrike" kern="1200" cap="none" spc="0" normalizeH="0" baseline="0" noProof="0">
                          <a:ln>
                            <a:noFill/>
                          </a:ln>
                          <a:solidFill>
                            <a:prstClr val="black"/>
                          </a:solidFill>
                          <a:effectLst/>
                          <a:uLnTx/>
                          <a:uFillTx/>
                          <a:latin typeface="+mn-lt"/>
                          <a:ea typeface="+mn-ea"/>
                          <a:cs typeface="+mn-cs"/>
                        </a:rPr>
                        <a:t>
Sharing meals and moments with your nearest and dearest. That’s what #OurTableUAE is about. Make 2018 count. 📷 @Lauraliira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4410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- 2018-01-24 14:26:36</a:t>
                      </a:r>
                      <a:r>
                        <a:rPr kumimoji="0" lang="en-US" sz="1000" b="0" i="0" u="none" strike="noStrike" kern="1200" cap="none" spc="0" normalizeH="0" baseline="0" noProof="0">
                          <a:ln>
                            <a:noFill/>
                          </a:ln>
                          <a:solidFill>
                            <a:prstClr val="black"/>
                          </a:solidFill>
                          <a:effectLst/>
                          <a:uLnTx/>
                          <a:uFillTx/>
                          <a:latin typeface="+mn-lt"/>
                          <a:ea typeface="+mn-ea"/>
                          <a:cs typeface="+mn-cs"/>
                        </a:rPr>
                        <a:t>
Snap it, shake it, and stick it on your wall! Polaroid cameras are always a great way to make memories at a dinner party! 📷 @Polyvore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7390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- 2018-01-28 10:40:51</a:t>
                      </a:r>
                      <a:r>
                        <a:rPr kumimoji="0" lang="en-US" sz="1000" b="0" i="0" u="none" strike="noStrike" kern="1200" cap="none" spc="0" normalizeH="0" baseline="0" noProof="0">
                          <a:ln>
                            <a:noFill/>
                          </a:ln>
                          <a:solidFill>
                            <a:prstClr val="black"/>
                          </a:solidFill>
                          <a:effectLst/>
                          <a:uLnTx/>
                          <a:uFillTx/>
                          <a:latin typeface="+mn-lt"/>
                          <a:ea typeface="+mn-ea"/>
                          <a:cs typeface="+mn-cs"/>
                        </a:rPr>
                        <a:t>
Sunday feels be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0430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- 2017-12-20 11:15:57</a:t>
                      </a:r>
                      <a:r>
                        <a:rPr kumimoji="0" lang="en-US" sz="1000" b="0" i="0" u="none" strike="noStrike" kern="1200" cap="none" spc="0" normalizeH="0" baseline="0" noProof="0">
                          <a:ln>
                            <a:noFill/>
                          </a:ln>
                          <a:solidFill>
                            <a:prstClr val="black"/>
                          </a:solidFill>
                          <a:effectLst/>
                          <a:uLnTx/>
                          <a:uFillTx/>
                          <a:latin typeface="+mn-lt"/>
                          <a:ea typeface="+mn-ea"/>
                          <a:cs typeface="+mn-cs"/>
                        </a:rPr>
                        <a:t>
It's here! 'Our Table', a new food and grape concept in the UAE. Be a part of the movement (see link in bio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80378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- 2018-02-19 12:00:56</a:t>
                      </a:r>
                      <a:r>
                        <a:rPr kumimoji="0" lang="en-US" sz="1000" b="0" i="0" u="none" strike="noStrike" kern="1200" cap="none" spc="0" normalizeH="0" baseline="0" noProof="0">
                          <a:ln>
                            <a:noFill/>
                          </a:ln>
                          <a:solidFill>
                            <a:prstClr val="black"/>
                          </a:solidFill>
                          <a:effectLst/>
                          <a:uLnTx/>
                          <a:uFillTx/>
                          <a:latin typeface="+mn-lt"/>
                          <a:ea typeface="+mn-ea"/>
                          <a:cs typeface="+mn-cs"/>
                        </a:rPr>
                        <a:t>
#TBT to a vintage chic #OurTableUAE with @NyreeMcfarlane and @Roy2385. Home cooked food, good wine and good friends!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68862703"/>
                  </a:ext>
                </a:extLst>
              </a:tr>
            </a:tbl>
          </a:graphicData>
        </a:graphic>
      </p:graphicFrame>
      <p:sp>
        <p:nvSpPr>
          <p:cNvPr id="4" name="Text Placeholder 3">
            <a:extLst>
              <a:ext uri="{FF2B5EF4-FFF2-40B4-BE49-F238E27FC236}">
                <a16:creationId xmlns:a16="http://schemas.microsoft.com/office/drawing/2014/main" id="{6A25811C-FC2A-4F8C-A9F0-AACAD9D70542}"/>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35351913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33ADD-C656-4D14-B1C5-ECA2B97CF4C2}"/>
              </a:ext>
            </a:extLst>
          </p:cNvPr>
          <p:cNvSpPr>
            <a:spLocks noGrp="1"/>
          </p:cNvSpPr>
          <p:nvPr>
            <p:ph type="title"/>
          </p:nvPr>
        </p:nvSpPr>
        <p:spPr/>
        <p:txBody>
          <a:bodyPr/>
          <a:lstStyle/>
          <a:p>
            <a:r>
              <a:rPr lang="en-US"/>
              <a:t>Instagram Posts Table - 4 of 4</a:t>
            </a:r>
          </a:p>
        </p:txBody>
      </p:sp>
      <p:graphicFrame>
        <p:nvGraphicFramePr>
          <p:cNvPr id="5" name="Table Placeholder 4">
            <a:extLst>
              <a:ext uri="{FF2B5EF4-FFF2-40B4-BE49-F238E27FC236}">
                <a16:creationId xmlns:a16="http://schemas.microsoft.com/office/drawing/2014/main" id="{900ACB1D-13BC-4570-B0D5-C60E328F54B5}"/>
              </a:ext>
            </a:extLst>
          </p:cNvPr>
          <p:cNvGraphicFramePr>
            <a:graphicFrameLocks noGrp="1"/>
          </p:cNvGraphicFramePr>
          <p:nvPr>
            <p:ph type="tbl" sz="quarter" idx="13"/>
            <p:extLst>
              <p:ext uri="{D42A27DB-BD31-4B8C-83A1-F6EECF244321}">
                <p14:modId xmlns:p14="http://schemas.microsoft.com/office/powerpoint/2010/main" val="22454395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866061521"/>
                    </a:ext>
                  </a:extLst>
                </a:gridCol>
                <a:gridCol w="987552">
                  <a:extLst>
                    <a:ext uri="{9D8B030D-6E8A-4147-A177-3AD203B41FA5}">
                      <a16:colId xmlns:a16="http://schemas.microsoft.com/office/drawing/2014/main" val="362188945"/>
                    </a:ext>
                  </a:extLst>
                </a:gridCol>
                <a:gridCol w="987552">
                  <a:extLst>
                    <a:ext uri="{9D8B030D-6E8A-4147-A177-3AD203B41FA5}">
                      <a16:colId xmlns:a16="http://schemas.microsoft.com/office/drawing/2014/main" val="1627614503"/>
                    </a:ext>
                  </a:extLst>
                </a:gridCol>
                <a:gridCol w="987552">
                  <a:extLst>
                    <a:ext uri="{9D8B030D-6E8A-4147-A177-3AD203B41FA5}">
                      <a16:colId xmlns:a16="http://schemas.microsoft.com/office/drawing/2014/main" val="326883893"/>
                    </a:ext>
                  </a:extLst>
                </a:gridCol>
                <a:gridCol w="987552">
                  <a:extLst>
                    <a:ext uri="{9D8B030D-6E8A-4147-A177-3AD203B41FA5}">
                      <a16:colId xmlns:a16="http://schemas.microsoft.com/office/drawing/2014/main" val="714884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018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- 2017-12-13 13:00:06</a:t>
                      </a:r>
                      <a:r>
                        <a:rPr kumimoji="0" lang="en-US" sz="1000" b="0" i="0" u="none" strike="noStrike" kern="1200" cap="none" spc="0" normalizeH="0" baseline="0" noProof="0">
                          <a:ln>
                            <a:noFill/>
                          </a:ln>
                          <a:solidFill>
                            <a:prstClr val="black"/>
                          </a:solidFill>
                          <a:effectLst/>
                          <a:uLnTx/>
                          <a:uFillTx/>
                          <a:latin typeface="+mn-lt"/>
                          <a:ea typeface="+mn-ea"/>
                          <a:cs typeface="+mn-cs"/>
                        </a:rPr>
                        <a:t>
@lookingforabura loving our new Le Petit Rosé at @lavilledubai 's Social Garden Brunch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09049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- 2018-01-10 09:20:52</a:t>
                      </a:r>
                      <a:r>
                        <a:rPr kumimoji="0" lang="en-US" sz="1000" b="0" i="0" u="none" strike="noStrike" kern="1200" cap="none" spc="0" normalizeH="0" baseline="0" noProof="0">
                          <a:ln>
                            <a:noFill/>
                          </a:ln>
                          <a:solidFill>
                            <a:prstClr val="black"/>
                          </a:solidFill>
                          <a:effectLst/>
                          <a:uLnTx/>
                          <a:uFillTx/>
                          <a:latin typeface="+mn-lt"/>
                          <a:ea typeface="+mn-ea"/>
                          <a:cs typeface="+mn-cs"/>
                        </a:rPr>
                        <a:t>
Our Crisp Chardonnay is the best grape to pair with your chicken, veggies and lighter dishes.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80386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- 2018-01-22 10:39:34</a:t>
                      </a:r>
                      <a:r>
                        <a:rPr kumimoji="0" lang="en-US" sz="1000" b="0" i="0" u="none" strike="noStrike" kern="1200" cap="none" spc="0" normalizeH="0" baseline="0" noProof="0">
                          <a:ln>
                            <a:noFill/>
                          </a:ln>
                          <a:solidFill>
                            <a:prstClr val="black"/>
                          </a:solidFill>
                          <a:effectLst/>
                          <a:uLnTx/>
                          <a:uFillTx/>
                          <a:latin typeface="+mn-lt"/>
                          <a:ea typeface="+mn-ea"/>
                          <a:cs typeface="+mn-cs"/>
                        </a:rPr>
                        <a:t>
Good friends, good food and good wine with @doindubai last night. Welcome to Our 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59005913"/>
                  </a:ext>
                </a:extLst>
              </a:tr>
            </a:tbl>
          </a:graphicData>
        </a:graphic>
      </p:graphicFrame>
      <p:sp>
        <p:nvSpPr>
          <p:cNvPr id="4" name="Text Placeholder 3">
            <a:extLst>
              <a:ext uri="{FF2B5EF4-FFF2-40B4-BE49-F238E27FC236}">
                <a16:creationId xmlns:a16="http://schemas.microsoft.com/office/drawing/2014/main" id="{1E1C47DF-99DE-4731-8F19-311793E1FAE4}"/>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7591042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381EF-9494-41A1-AE27-6E0C8E455F01}"/>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78DA26DD-F4C4-43FE-8A30-17C23BF472E1}"/>
              </a:ext>
            </a:extLst>
          </p:cNvPr>
          <p:cNvGraphicFramePr>
            <a:graphicFrameLocks noGrp="1"/>
          </p:cNvGraphicFramePr>
          <p:nvPr>
            <p:ph type="tbl" sz="quarter" idx="13"/>
            <p:extLst>
              <p:ext uri="{D42A27DB-BD31-4B8C-83A1-F6EECF244321}">
                <p14:modId xmlns:p14="http://schemas.microsoft.com/office/powerpoint/2010/main" val="2902336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3">
                  <a:extLst>
                    <a:ext uri="{9D8B030D-6E8A-4147-A177-3AD203B41FA5}">
                      <a16:colId xmlns:a16="http://schemas.microsoft.com/office/drawing/2014/main" val="39710630"/>
                    </a:ext>
                  </a:extLst>
                </a:gridCol>
                <a:gridCol w="707745">
                  <a:extLst>
                    <a:ext uri="{9D8B030D-6E8A-4147-A177-3AD203B41FA5}">
                      <a16:colId xmlns:a16="http://schemas.microsoft.com/office/drawing/2014/main" val="3575420585"/>
                    </a:ext>
                  </a:extLst>
                </a:gridCol>
                <a:gridCol w="707745">
                  <a:extLst>
                    <a:ext uri="{9D8B030D-6E8A-4147-A177-3AD203B41FA5}">
                      <a16:colId xmlns:a16="http://schemas.microsoft.com/office/drawing/2014/main" val="1300306479"/>
                    </a:ext>
                  </a:extLst>
                </a:gridCol>
                <a:gridCol w="707745">
                  <a:extLst>
                    <a:ext uri="{9D8B030D-6E8A-4147-A177-3AD203B41FA5}">
                      <a16:colId xmlns:a16="http://schemas.microsoft.com/office/drawing/2014/main" val="2997295845"/>
                    </a:ext>
                  </a:extLst>
                </a:gridCol>
                <a:gridCol w="707745">
                  <a:extLst>
                    <a:ext uri="{9D8B030D-6E8A-4147-A177-3AD203B41FA5}">
                      <a16:colId xmlns:a16="http://schemas.microsoft.com/office/drawing/2014/main" val="1092357604"/>
                    </a:ext>
                  </a:extLst>
                </a:gridCol>
                <a:gridCol w="707745">
                  <a:extLst>
                    <a:ext uri="{9D8B030D-6E8A-4147-A177-3AD203B41FA5}">
                      <a16:colId xmlns:a16="http://schemas.microsoft.com/office/drawing/2014/main" val="2994824889"/>
                    </a:ext>
                  </a:extLst>
                </a:gridCol>
                <a:gridCol w="707745">
                  <a:extLst>
                    <a:ext uri="{9D8B030D-6E8A-4147-A177-3AD203B41FA5}">
                      <a16:colId xmlns:a16="http://schemas.microsoft.com/office/drawing/2014/main" val="3575235986"/>
                    </a:ext>
                  </a:extLst>
                </a:gridCol>
                <a:gridCol w="707745">
                  <a:extLst>
                    <a:ext uri="{9D8B030D-6E8A-4147-A177-3AD203B41FA5}">
                      <a16:colId xmlns:a16="http://schemas.microsoft.com/office/drawing/2014/main" val="2802780388"/>
                    </a:ext>
                  </a:extLst>
                </a:gridCol>
                <a:gridCol w="707745">
                  <a:extLst>
                    <a:ext uri="{9D8B030D-6E8A-4147-A177-3AD203B41FA5}">
                      <a16:colId xmlns:a16="http://schemas.microsoft.com/office/drawing/2014/main" val="829632264"/>
                    </a:ext>
                  </a:extLst>
                </a:gridCol>
                <a:gridCol w="707745">
                  <a:extLst>
                    <a:ext uri="{9D8B030D-6E8A-4147-A177-3AD203B41FA5}">
                      <a16:colId xmlns:a16="http://schemas.microsoft.com/office/drawing/2014/main" val="286952189"/>
                    </a:ext>
                  </a:extLst>
                </a:gridCol>
                <a:gridCol w="707745">
                  <a:extLst>
                    <a:ext uri="{9D8B030D-6E8A-4147-A177-3AD203B41FA5}">
                      <a16:colId xmlns:a16="http://schemas.microsoft.com/office/drawing/2014/main" val="2020188313"/>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Total Impressions</a:t>
                      </a:r>
                    </a:p>
                  </a:txBody>
                  <a:tcPr/>
                </a:tc>
                <a:tc>
                  <a:txBody>
                    <a:bodyPr/>
                    <a:lstStyle/>
                    <a:p>
                      <a:r>
                        <a:rPr lang="en-US" sz="1000"/>
                        <a:t>Total Engagement</a:t>
                      </a:r>
                    </a:p>
                  </a:txBody>
                  <a:tcPr/>
                </a:tc>
                <a:tc>
                  <a:txBody>
                    <a:bodyPr/>
                    <a:lstStyle/>
                    <a:p>
                      <a:r>
                        <a:rPr lang="en-US" sz="1000"/>
                        <a:t>Avg.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4132855978"/>
                  </a:ext>
                </a:extLst>
              </a:tr>
              <a:tr h="370840">
                <a:tc>
                  <a:txBody>
                    <a:bodyPr/>
                    <a:lstStyle/>
                    <a:p>
                      <a:r>
                        <a:rPr lang="en-US" sz="1000"/>
                        <a:t>ourtableuae (Our Table UAE)</a:t>
                      </a:r>
                    </a:p>
                  </a:txBody>
                  <a:tcPr/>
                </a:tc>
                <a:tc>
                  <a:txBody>
                    <a:bodyPr/>
                    <a:lstStyle/>
                    <a:p>
                      <a:r>
                        <a:rPr lang="en-US" sz="1000"/>
                        <a:t>19</a:t>
                      </a:r>
                    </a:p>
                  </a:txBody>
                  <a:tcPr/>
                </a:tc>
                <a:tc>
                  <a:txBody>
                    <a:bodyPr/>
                    <a:lstStyle/>
                    <a:p>
                      <a:r>
                        <a:rPr lang="en-US" sz="1000"/>
                        <a:t>1581</a:t>
                      </a:r>
                    </a:p>
                  </a:txBody>
                  <a:tcPr/>
                </a:tc>
                <a:tc>
                  <a:txBody>
                    <a:bodyPr/>
                    <a:lstStyle/>
                    <a:p>
                      <a:r>
                        <a:rPr lang="en-US" sz="1000"/>
                        <a:t>130</a:t>
                      </a:r>
                    </a:p>
                  </a:txBody>
                  <a:tcPr/>
                </a:tc>
                <a:tc>
                  <a:txBody>
                    <a:bodyPr/>
                    <a:lstStyle/>
                    <a:p>
                      <a:r>
                        <a:rPr lang="en-US" sz="1000"/>
                        <a:t>15153</a:t>
                      </a:r>
                    </a:p>
                  </a:txBody>
                  <a:tcPr/>
                </a:tc>
                <a:tc>
                  <a:txBody>
                    <a:bodyPr/>
                    <a:lstStyle/>
                    <a:p>
                      <a:r>
                        <a:rPr lang="en-US" sz="1000"/>
                        <a:t>1764</a:t>
                      </a:r>
                    </a:p>
                  </a:txBody>
                  <a:tcPr/>
                </a:tc>
                <a:tc>
                  <a:txBody>
                    <a:bodyPr/>
                    <a:lstStyle/>
                    <a:p>
                      <a:r>
                        <a:rPr lang="en-US" sz="1000"/>
                        <a:t>600.94736842105</a:t>
                      </a:r>
                    </a:p>
                  </a:txBody>
                  <a:tcPr/>
                </a:tc>
                <a:tc>
                  <a:txBody>
                    <a:bodyPr/>
                    <a:lstStyle/>
                    <a:p>
                      <a:r>
                        <a:rPr lang="en-US" sz="1000"/>
                        <a:t>53</a:t>
                      </a:r>
                    </a:p>
                  </a:txBody>
                  <a:tcPr/>
                </a:tc>
                <a:tc>
                  <a:txBody>
                    <a:bodyPr/>
                    <a:lstStyle/>
                    <a:p>
                      <a:r>
                        <a:rPr lang="en-US" sz="1000"/>
                        <a:t>14</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812523690"/>
                  </a:ext>
                </a:extLst>
              </a:tr>
            </a:tbl>
          </a:graphicData>
        </a:graphic>
      </p:graphicFrame>
      <p:sp>
        <p:nvSpPr>
          <p:cNvPr id="4" name="Text Placeholder 3">
            <a:extLst>
              <a:ext uri="{FF2B5EF4-FFF2-40B4-BE49-F238E27FC236}">
                <a16:creationId xmlns:a16="http://schemas.microsoft.com/office/drawing/2014/main" id="{E60AE394-18EB-41F2-B014-153593341999}"/>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09330662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1707</Words>
  <Application>Microsoft Office PowerPoint</Application>
  <PresentationFormat>On-screen Show (4:3)</PresentationFormat>
  <Paragraphs>850</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JacobsCreek</vt:lpstr>
      <vt:lpstr>FB Fans Total (Bar Chart)</vt:lpstr>
      <vt:lpstr>FB Reach (Bar Chart)</vt:lpstr>
      <vt:lpstr>FB Total Interactions (Bar Chart)</vt:lpstr>
      <vt:lpstr>FB Own Posts Table with views - 1 of 12</vt:lpstr>
      <vt:lpstr>FB Own Posts Table with views - 2 of 12</vt:lpstr>
      <vt:lpstr>FB Own Posts Table with views - 3 of 12</vt:lpstr>
      <vt:lpstr>FB Own Posts Table with views - 4 of 12</vt:lpstr>
      <vt:lpstr>FB Own Posts Table with views - 5 of 12</vt:lpstr>
      <vt:lpstr>FB Own Posts Table with views - 6 of 12</vt:lpstr>
      <vt:lpstr>FB Own Posts Table with views - 7 of 12</vt:lpstr>
      <vt:lpstr>FB Own Posts Table with views - 8 of 12</vt:lpstr>
      <vt:lpstr>FB Own Posts Table with views - 9 of 12</vt:lpstr>
      <vt:lpstr>FB Own Posts Table with views - 10 of 12</vt:lpstr>
      <vt:lpstr>FB Own Posts Table with views - 11 of 12</vt:lpstr>
      <vt:lpstr>FB Own Posts Table with views - 12 of 12</vt:lpstr>
      <vt:lpstr>IG Followers Total (Bar Chart)</vt:lpstr>
      <vt:lpstr>IG Followers Change (Bar Chart)</vt:lpstr>
      <vt:lpstr>Reach </vt:lpstr>
      <vt:lpstr>IG Total Interactions (Bar Chart)</vt:lpstr>
      <vt:lpstr>Instagram Posts Table - 1 of 3</vt:lpstr>
      <vt:lpstr>Instagram Posts Table - 2 of 3</vt:lpstr>
      <vt:lpstr>Instagram Posts Table - 3 of 3</vt:lpstr>
      <vt:lpstr>Instagram Posts Table - 1 of 4</vt:lpstr>
      <vt:lpstr>Instagram Posts Table - 2 of 4</vt:lpstr>
      <vt:lpstr>Instagram Posts Table - 3 of 4</vt:lpstr>
      <vt:lpstr>Instagram Posts Table - 4 of 4</vt:lpstr>
      <vt:lpstr>Instagram Key Metrics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JacobsCreek</dc:title>
  <dc:creator>Administrator</dc:creator>
  <cp:lastModifiedBy>Administrator</cp:lastModifiedBy>
  <cp:revision>1</cp:revision>
  <dcterms:created xsi:type="dcterms:W3CDTF">2018-03-08T06:08:46Z</dcterms:created>
  <dcterms:modified xsi:type="dcterms:W3CDTF">2018-03-08T06:09:55Z</dcterms:modified>
</cp:coreProperties>
</file>