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fntdata" ContentType="application/x-fontdata"/>
  <Default Extension="xlsx" ContentType="application/vnd.openxmlformats-officedocument.spreadsheetml.sheet"/>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charts/chart2.xml" ContentType="application/vnd.openxmlformats-officedocument.drawingml.chart+xml"/>
  <Override PartName="/ppt/charts/style2.xml" ContentType="application/vnd.ms-office.chartstyle+xml"/>
  <Override PartName="/ppt/charts/colors2.xml" ContentType="application/vnd.ms-office.chartcolorstyle+xml"/>
  <Override PartName="/ppt/charts/chart3.xml" ContentType="application/vnd.openxmlformats-officedocument.drawingml.chart+xml"/>
  <Override PartName="/ppt/charts/style3.xml" ContentType="application/vnd.ms-office.chartstyle+xml"/>
  <Override PartName="/ppt/charts/colors3.xml" ContentType="application/vnd.ms-office.chartcolorstyle+xml"/>
  <Override PartName="/ppt/charts/chart4.xml" ContentType="application/vnd.openxmlformats-officedocument.drawingml.chart+xml"/>
  <Override PartName="/ppt/charts/style4.xml" ContentType="application/vnd.ms-office.chartstyle+xml"/>
  <Override PartName="/ppt/charts/colors4.xml" ContentType="application/vnd.ms-office.chartcolorstyle+xml"/>
  <Override PartName="/ppt/charts/chart5.xml" ContentType="application/vnd.openxmlformats-officedocument.drawingml.chart+xml"/>
  <Override PartName="/ppt/charts/style5.xml" ContentType="application/vnd.ms-office.chartstyle+xml"/>
  <Override PartName="/ppt/charts/colors5.xml" ContentType="application/vnd.ms-office.chartcolorstyle+xml"/>
  <Override PartName="/ppt/charts/chart6.xml" ContentType="application/vnd.openxmlformats-officedocument.drawingml.chart+xml"/>
  <Override PartName="/ppt/charts/style6.xml" ContentType="application/vnd.ms-office.chartstyle+xml"/>
  <Override PartName="/ppt/charts/colors6.xml" ContentType="application/vnd.ms-office.chartcolorstyle+xml"/>
  <Override PartName="/ppt/charts/chart7.xml" ContentType="application/vnd.openxmlformats-officedocument.drawingml.chart+xml"/>
  <Override PartName="/ppt/charts/style7.xml" ContentType="application/vnd.ms-office.chartstyle+xml"/>
  <Override PartName="/ppt/charts/colors7.xml" ContentType="application/vnd.ms-office.chartcolorstyl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60" r:id="rId1"/>
  </p:sldMasterIdLst>
  <p:sldIdLst>
    <p:sldId id="256" r:id="rId2"/>
    <p:sldId id="257" r:id="rId3"/>
    <p:sldId id="258" r:id="rId4"/>
    <p:sldId id="259" r:id="rId5"/>
    <p:sldId id="261" r:id="rId6"/>
    <p:sldId id="262" r:id="rId7"/>
    <p:sldId id="263" r:id="rId8"/>
    <p:sldId id="264" r:id="rId9"/>
    <p:sldId id="265" r:id="rId10"/>
    <p:sldId id="266" r:id="rId11"/>
    <p:sldId id="267" r:id="rId12"/>
    <p:sldId id="268" r:id="rId13"/>
    <p:sldId id="269" r:id="rId14"/>
    <p:sldId id="270" r:id="rId15"/>
    <p:sldId id="271" r:id="rId16"/>
    <p:sldId id="272" r:id="rId17"/>
    <p:sldId id="273" r:id="rId18"/>
    <p:sldId id="274" r:id="rId19"/>
    <p:sldId id="275" r:id="rId20"/>
    <p:sldId id="276" r:id="rId21"/>
    <p:sldId id="278" r:id="rId22"/>
    <p:sldId id="279" r:id="rId23"/>
    <p:sldId id="280" r:id="rId24"/>
    <p:sldId id="282" r:id="rId25"/>
    <p:sldId id="283" r:id="rId26"/>
    <p:sldId id="284" r:id="rId27"/>
    <p:sldId id="285" r:id="rId28"/>
    <p:sldId id="286" r:id="rId29"/>
  </p:sldIdLst>
  <p:sldSz cx="9144000" cy="6858000" type="screen4x3"/>
  <p:notesSz cx="6858000" cy="9144000"/>
  <p:embeddedFontLst>
    <p:embeddedFont>
      <p:font typeface="Calibri" panose="020F0502020204030204" pitchFamily="34" charset="0"/>
      <p:regular r:id="rId30"/>
      <p:bold r:id="rId31"/>
      <p:italic r:id="rId32"/>
      <p:boldItalic r:id="rId33"/>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6986" autoAdjust="0"/>
    <p:restoredTop sz="94692" autoAdjust="0"/>
  </p:normalViewPr>
  <p:slideViewPr>
    <p:cSldViewPr snapToGrid="0">
      <p:cViewPr varScale="1">
        <p:scale>
          <a:sx n="75" d="100"/>
          <a:sy n="75" d="100"/>
        </p:scale>
        <p:origin x="648" y="66"/>
      </p:cViewPr>
      <p:guideLst/>
    </p:cSldViewPr>
  </p:slideViewPr>
  <p:outlineViewPr>
    <p:cViewPr>
      <p:scale>
        <a:sx n="33" d="100"/>
        <a:sy n="33" d="100"/>
      </p:scale>
      <p:origin x="0" y="0"/>
    </p:cViewPr>
  </p:outlin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presProps" Target="pres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font" Target="fonts/font4.fntdata"/><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font" Target="fonts/font3.fntdata"/><Relationship Id="rId37"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theme" Target="theme/theme1.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font" Target="fonts/font2.fntdata"/><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font" Target="fonts/font1.fntdata"/><Relationship Id="rId35" Type="http://schemas.openxmlformats.org/officeDocument/2006/relationships/viewProps" Target="viewProps.xml"/></Relationships>
</file>

<file path=ppt/charts/_rels/chart1.xml.rels><?xml version="1.0" encoding="UTF-8" standalone="yes"?>
<Relationships xmlns="http://schemas.openxmlformats.org/package/2006/relationships"><Relationship Id="rId3" Type="http://schemas.openxmlformats.org/officeDocument/2006/relationships/package" Target="../embeddings/Microsoft_Excel_Worksheet.xlsx"/><Relationship Id="rId2" Type="http://schemas.microsoft.com/office/2011/relationships/chartColorStyle" Target="colors1.xml"/><Relationship Id="rId1" Type="http://schemas.microsoft.com/office/2011/relationships/chartStyle" Target="style1.xml"/></Relationships>
</file>

<file path=ppt/charts/_rels/chart2.xml.rels><?xml version="1.0" encoding="UTF-8" standalone="yes"?>
<Relationships xmlns="http://schemas.openxmlformats.org/package/2006/relationships"><Relationship Id="rId3" Type="http://schemas.openxmlformats.org/officeDocument/2006/relationships/package" Target="../embeddings/Microsoft_Excel_Worksheet1.xlsx"/><Relationship Id="rId2" Type="http://schemas.microsoft.com/office/2011/relationships/chartColorStyle" Target="colors2.xml"/><Relationship Id="rId1" Type="http://schemas.microsoft.com/office/2011/relationships/chartStyle" Target="style2.xml"/></Relationships>
</file>

<file path=ppt/charts/_rels/chart3.xml.rels><?xml version="1.0" encoding="UTF-8" standalone="yes"?>
<Relationships xmlns="http://schemas.openxmlformats.org/package/2006/relationships"><Relationship Id="rId3" Type="http://schemas.openxmlformats.org/officeDocument/2006/relationships/package" Target="../embeddings/Microsoft_Excel_Worksheet2.xlsx"/><Relationship Id="rId2" Type="http://schemas.microsoft.com/office/2011/relationships/chartColorStyle" Target="colors3.xml"/><Relationship Id="rId1" Type="http://schemas.microsoft.com/office/2011/relationships/chartStyle" Target="style3.xml"/></Relationships>
</file>

<file path=ppt/charts/_rels/chart4.xml.rels><?xml version="1.0" encoding="UTF-8" standalone="yes"?>
<Relationships xmlns="http://schemas.openxmlformats.org/package/2006/relationships"><Relationship Id="rId3" Type="http://schemas.openxmlformats.org/officeDocument/2006/relationships/package" Target="../embeddings/Microsoft_Excel_Worksheet3.xlsx"/><Relationship Id="rId2" Type="http://schemas.microsoft.com/office/2011/relationships/chartColorStyle" Target="colors4.xml"/><Relationship Id="rId1" Type="http://schemas.microsoft.com/office/2011/relationships/chartStyle" Target="style4.xml"/></Relationships>
</file>

<file path=ppt/charts/_rels/chart5.xml.rels><?xml version="1.0" encoding="UTF-8" standalone="yes"?>
<Relationships xmlns="http://schemas.openxmlformats.org/package/2006/relationships"><Relationship Id="rId3" Type="http://schemas.openxmlformats.org/officeDocument/2006/relationships/package" Target="../embeddings/Microsoft_Excel_Worksheet4.xlsx"/><Relationship Id="rId2" Type="http://schemas.microsoft.com/office/2011/relationships/chartColorStyle" Target="colors5.xml"/><Relationship Id="rId1" Type="http://schemas.microsoft.com/office/2011/relationships/chartStyle" Target="style5.xml"/></Relationships>
</file>

<file path=ppt/charts/_rels/chart6.xml.rels><?xml version="1.0" encoding="UTF-8" standalone="yes"?>
<Relationships xmlns="http://schemas.openxmlformats.org/package/2006/relationships"><Relationship Id="rId3" Type="http://schemas.openxmlformats.org/officeDocument/2006/relationships/package" Target="../embeddings/Microsoft_Excel_Worksheet5.xlsx"/><Relationship Id="rId2" Type="http://schemas.microsoft.com/office/2011/relationships/chartColorStyle" Target="colors6.xml"/><Relationship Id="rId1" Type="http://schemas.microsoft.com/office/2011/relationships/chartStyle" Target="style6.xml"/></Relationships>
</file>

<file path=ppt/charts/_rels/chart7.xml.rels><?xml version="1.0" encoding="UTF-8" standalone="yes"?>
<Relationships xmlns="http://schemas.openxmlformats.org/package/2006/relationships"><Relationship Id="rId3" Type="http://schemas.openxmlformats.org/officeDocument/2006/relationships/package" Target="../embeddings/Microsoft_Excel_Worksheet6.xlsx"/><Relationship Id="rId2" Type="http://schemas.microsoft.com/office/2011/relationships/chartColorStyle" Target="colors7.xml"/><Relationship Id="rId1" Type="http://schemas.microsoft.com/office/2011/relationships/chartStyle" Target="style7.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bar"/>
        <c:grouping val="clustered"/>
        <c:varyColors val="0"/>
        <c:ser>
          <c:idx val="0"/>
          <c:order val="0"/>
          <c:tx>
            <c:strRef>
              <c:f>Sheet1!$B$1</c:f>
              <c:strCache>
                <c:ptCount val="1"/>
                <c:pt idx="0">
                  <c:v>Jacob's Creek</c:v>
                </c:pt>
              </c:strCache>
            </c:strRef>
          </c:tx>
          <c:spPr>
            <a:solidFill>
              <a:schemeClr val="accent1"/>
            </a:solidFill>
            <a:ln>
              <a:noFill/>
            </a:ln>
            <a:effectLst/>
          </c:spPr>
          <c:invertIfNegative val="0"/>
          <c:cat>
            <c:numRef>
              <c:f>Sheet1!$A$2:$A$4</c:f>
              <c:numCache>
                <c:formatCode>m/d/yyyy</c:formatCode>
                <c:ptCount val="3"/>
                <c:pt idx="0">
                  <c:v>42747</c:v>
                </c:pt>
                <c:pt idx="1">
                  <c:v>43101</c:v>
                </c:pt>
                <c:pt idx="2">
                  <c:v>43102</c:v>
                </c:pt>
              </c:numCache>
            </c:numRef>
          </c:cat>
          <c:val>
            <c:numRef>
              <c:f>Sheet1!$B$2:$B$4</c:f>
              <c:numCache>
                <c:formatCode>General</c:formatCode>
                <c:ptCount val="3"/>
                <c:pt idx="0">
                  <c:v>4136</c:v>
                </c:pt>
                <c:pt idx="1">
                  <c:v>4119</c:v>
                </c:pt>
              </c:numCache>
            </c:numRef>
          </c:val>
          <c:extLst>
            <c:ext xmlns:c16="http://schemas.microsoft.com/office/drawing/2014/chart" uri="{C3380CC4-5D6E-409C-BE32-E72D297353CC}">
              <c16:uniqueId val="{00000000-4D3A-463B-85A5-312BEDDF2B94}"/>
            </c:ext>
          </c:extLst>
        </c:ser>
        <c:dLbls>
          <c:showLegendKey val="0"/>
          <c:showVal val="0"/>
          <c:showCatName val="0"/>
          <c:showSerName val="0"/>
          <c:showPercent val="0"/>
          <c:showBubbleSize val="0"/>
        </c:dLbls>
        <c:gapWidth val="182"/>
        <c:axId val="332025792"/>
        <c:axId val="332026120"/>
      </c:barChart>
      <c:dateAx>
        <c:axId val="332025792"/>
        <c:scaling>
          <c:orientation val="minMax"/>
        </c:scaling>
        <c:delete val="0"/>
        <c:axPos val="l"/>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32026120"/>
        <c:crosses val="autoZero"/>
        <c:auto val="1"/>
        <c:lblOffset val="100"/>
        <c:baseTimeUnit val="days"/>
      </c:dateAx>
      <c:valAx>
        <c:axId val="332026120"/>
        <c:scaling>
          <c:orientation val="minMax"/>
        </c:scaling>
        <c:delete val="0"/>
        <c:axPos val="b"/>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3202579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bar"/>
        <c:grouping val="clustered"/>
        <c:varyColors val="0"/>
        <c:ser>
          <c:idx val="0"/>
          <c:order val="0"/>
          <c:tx>
            <c:strRef>
              <c:f>Sheet1!$B$1</c:f>
              <c:strCache>
                <c:ptCount val="1"/>
                <c:pt idx="0">
                  <c:v>Jacob's Creek</c:v>
                </c:pt>
              </c:strCache>
            </c:strRef>
          </c:tx>
          <c:spPr>
            <a:solidFill>
              <a:schemeClr val="accent1"/>
            </a:solidFill>
            <a:ln>
              <a:noFill/>
            </a:ln>
            <a:effectLst/>
          </c:spPr>
          <c:invertIfNegative val="0"/>
          <c:cat>
            <c:numRef>
              <c:f>Sheet1!$A$2:$A$4</c:f>
              <c:numCache>
                <c:formatCode>m/d/yyyy</c:formatCode>
                <c:ptCount val="3"/>
                <c:pt idx="0">
                  <c:v>42747</c:v>
                </c:pt>
                <c:pt idx="1">
                  <c:v>43101</c:v>
                </c:pt>
                <c:pt idx="2">
                  <c:v>43102</c:v>
                </c:pt>
              </c:numCache>
            </c:numRef>
          </c:cat>
          <c:val>
            <c:numRef>
              <c:f>Sheet1!$B$2:$B$4</c:f>
              <c:numCache>
                <c:formatCode>General</c:formatCode>
                <c:ptCount val="3"/>
                <c:pt idx="0">
                  <c:v>461</c:v>
                </c:pt>
                <c:pt idx="1">
                  <c:v>407</c:v>
                </c:pt>
                <c:pt idx="2">
                  <c:v>1103</c:v>
                </c:pt>
              </c:numCache>
            </c:numRef>
          </c:val>
          <c:extLst>
            <c:ext xmlns:c16="http://schemas.microsoft.com/office/drawing/2014/chart" uri="{C3380CC4-5D6E-409C-BE32-E72D297353CC}">
              <c16:uniqueId val="{00000000-AC33-4976-BA0E-BC37E802D2FC}"/>
            </c:ext>
          </c:extLst>
        </c:ser>
        <c:dLbls>
          <c:showLegendKey val="0"/>
          <c:showVal val="0"/>
          <c:showCatName val="0"/>
          <c:showSerName val="0"/>
          <c:showPercent val="0"/>
          <c:showBubbleSize val="0"/>
        </c:dLbls>
        <c:gapWidth val="182"/>
        <c:axId val="178788864"/>
        <c:axId val="178123120"/>
      </c:barChart>
      <c:dateAx>
        <c:axId val="178788864"/>
        <c:scaling>
          <c:orientation val="minMax"/>
        </c:scaling>
        <c:delete val="0"/>
        <c:axPos val="l"/>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178123120"/>
        <c:crosses val="autoZero"/>
        <c:auto val="1"/>
        <c:lblOffset val="100"/>
        <c:baseTimeUnit val="days"/>
      </c:dateAx>
      <c:valAx>
        <c:axId val="178123120"/>
        <c:scaling>
          <c:orientation val="minMax"/>
        </c:scaling>
        <c:delete val="0"/>
        <c:axPos val="b"/>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17878886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bar"/>
        <c:grouping val="clustered"/>
        <c:varyColors val="0"/>
        <c:ser>
          <c:idx val="0"/>
          <c:order val="0"/>
          <c:tx>
            <c:strRef>
              <c:f>Sheet1!$B$1</c:f>
              <c:strCache>
                <c:ptCount val="1"/>
                <c:pt idx="0">
                  <c:v>Jacob's Creek</c:v>
                </c:pt>
              </c:strCache>
            </c:strRef>
          </c:tx>
          <c:spPr>
            <a:solidFill>
              <a:schemeClr val="accent1"/>
            </a:solidFill>
            <a:ln>
              <a:noFill/>
            </a:ln>
            <a:effectLst/>
          </c:spPr>
          <c:invertIfNegative val="0"/>
          <c:cat>
            <c:numRef>
              <c:f>Sheet1!$A$2:$A$4</c:f>
              <c:numCache>
                <c:formatCode>m/d/yyyy</c:formatCode>
                <c:ptCount val="3"/>
                <c:pt idx="0">
                  <c:v>42747</c:v>
                </c:pt>
                <c:pt idx="1">
                  <c:v>43101</c:v>
                </c:pt>
                <c:pt idx="2">
                  <c:v>43102</c:v>
                </c:pt>
              </c:numCache>
            </c:numRef>
          </c:cat>
          <c:val>
            <c:numRef>
              <c:f>Sheet1!$B$2:$B$4</c:f>
              <c:numCache>
                <c:formatCode>General</c:formatCode>
                <c:ptCount val="3"/>
                <c:pt idx="0">
                  <c:v>94</c:v>
                </c:pt>
                <c:pt idx="1">
                  <c:v>98</c:v>
                </c:pt>
                <c:pt idx="2">
                  <c:v>374</c:v>
                </c:pt>
              </c:numCache>
            </c:numRef>
          </c:val>
          <c:extLst>
            <c:ext xmlns:c16="http://schemas.microsoft.com/office/drawing/2014/chart" uri="{C3380CC4-5D6E-409C-BE32-E72D297353CC}">
              <c16:uniqueId val="{00000000-ADC3-4C94-A849-0D54478492D4}"/>
            </c:ext>
          </c:extLst>
        </c:ser>
        <c:dLbls>
          <c:showLegendKey val="0"/>
          <c:showVal val="0"/>
          <c:showCatName val="0"/>
          <c:showSerName val="0"/>
          <c:showPercent val="0"/>
          <c:showBubbleSize val="0"/>
        </c:dLbls>
        <c:gapWidth val="182"/>
        <c:axId val="175999880"/>
        <c:axId val="175998568"/>
      </c:barChart>
      <c:dateAx>
        <c:axId val="175999880"/>
        <c:scaling>
          <c:orientation val="minMax"/>
        </c:scaling>
        <c:delete val="0"/>
        <c:axPos val="l"/>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175998568"/>
        <c:crosses val="autoZero"/>
        <c:auto val="1"/>
        <c:lblOffset val="100"/>
        <c:baseTimeUnit val="days"/>
      </c:dateAx>
      <c:valAx>
        <c:axId val="175998568"/>
        <c:scaling>
          <c:orientation val="minMax"/>
        </c:scaling>
        <c:delete val="0"/>
        <c:axPos val="b"/>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17599988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bar"/>
        <c:grouping val="clustered"/>
        <c:varyColors val="0"/>
        <c:ser>
          <c:idx val="0"/>
          <c:order val="0"/>
          <c:tx>
            <c:strRef>
              <c:f>Sheet1!$B$1</c:f>
              <c:strCache>
                <c:ptCount val="1"/>
                <c:pt idx="0">
                  <c:v>ourtableuae (Our Table UAE)</c:v>
                </c:pt>
              </c:strCache>
            </c:strRef>
          </c:tx>
          <c:spPr>
            <a:solidFill>
              <a:schemeClr val="accent1"/>
            </a:solidFill>
            <a:ln>
              <a:noFill/>
            </a:ln>
            <a:effectLst/>
          </c:spPr>
          <c:invertIfNegative val="0"/>
          <c:cat>
            <c:numRef>
              <c:f>Sheet1!$A$2:$A$4</c:f>
              <c:numCache>
                <c:formatCode>m/d/yyyy</c:formatCode>
                <c:ptCount val="3"/>
                <c:pt idx="0">
                  <c:v>42747</c:v>
                </c:pt>
                <c:pt idx="1">
                  <c:v>43101</c:v>
                </c:pt>
                <c:pt idx="2">
                  <c:v>43102</c:v>
                </c:pt>
              </c:numCache>
            </c:numRef>
          </c:cat>
          <c:val>
            <c:numRef>
              <c:f>Sheet1!$B$2:$B$4</c:f>
              <c:numCache>
                <c:formatCode>General</c:formatCode>
                <c:ptCount val="3"/>
                <c:pt idx="0">
                  <c:v>468</c:v>
                </c:pt>
                <c:pt idx="1">
                  <c:v>608</c:v>
                </c:pt>
                <c:pt idx="2">
                  <c:v>1046</c:v>
                </c:pt>
              </c:numCache>
            </c:numRef>
          </c:val>
          <c:extLst>
            <c:ext xmlns:c16="http://schemas.microsoft.com/office/drawing/2014/chart" uri="{C3380CC4-5D6E-409C-BE32-E72D297353CC}">
              <c16:uniqueId val="{00000000-F227-4D79-A7EB-3314C0845F83}"/>
            </c:ext>
          </c:extLst>
        </c:ser>
        <c:dLbls>
          <c:showLegendKey val="0"/>
          <c:showVal val="0"/>
          <c:showCatName val="0"/>
          <c:showSerName val="0"/>
          <c:showPercent val="0"/>
          <c:showBubbleSize val="0"/>
        </c:dLbls>
        <c:gapWidth val="182"/>
        <c:axId val="411377768"/>
        <c:axId val="411376456"/>
      </c:barChart>
      <c:dateAx>
        <c:axId val="411377768"/>
        <c:scaling>
          <c:orientation val="minMax"/>
        </c:scaling>
        <c:delete val="0"/>
        <c:axPos val="l"/>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11376456"/>
        <c:crosses val="autoZero"/>
        <c:auto val="1"/>
        <c:lblOffset val="100"/>
        <c:baseTimeUnit val="days"/>
      </c:dateAx>
      <c:valAx>
        <c:axId val="411376456"/>
        <c:scaling>
          <c:orientation val="minMax"/>
        </c:scaling>
        <c:delete val="0"/>
        <c:axPos val="b"/>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1137776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bar"/>
        <c:grouping val="clustered"/>
        <c:varyColors val="0"/>
        <c:ser>
          <c:idx val="0"/>
          <c:order val="0"/>
          <c:tx>
            <c:strRef>
              <c:f>Sheet1!$B$1</c:f>
              <c:strCache>
                <c:ptCount val="1"/>
                <c:pt idx="0">
                  <c:v>ourtableuae (Our Table UAE)</c:v>
                </c:pt>
              </c:strCache>
            </c:strRef>
          </c:tx>
          <c:spPr>
            <a:solidFill>
              <a:schemeClr val="accent1"/>
            </a:solidFill>
            <a:ln>
              <a:noFill/>
            </a:ln>
            <a:effectLst/>
          </c:spPr>
          <c:invertIfNegative val="0"/>
          <c:cat>
            <c:numRef>
              <c:f>Sheet1!$A$2:$A$4</c:f>
              <c:numCache>
                <c:formatCode>m/d/yyyy</c:formatCode>
                <c:ptCount val="3"/>
                <c:pt idx="0">
                  <c:v>42747</c:v>
                </c:pt>
                <c:pt idx="1">
                  <c:v>43101</c:v>
                </c:pt>
                <c:pt idx="2">
                  <c:v>43102</c:v>
                </c:pt>
              </c:numCache>
            </c:numRef>
          </c:cat>
          <c:val>
            <c:numRef>
              <c:f>Sheet1!$B$2:$B$4</c:f>
              <c:numCache>
                <c:formatCode>General</c:formatCode>
                <c:ptCount val="3"/>
                <c:pt idx="0">
                  <c:v>152</c:v>
                </c:pt>
                <c:pt idx="1">
                  <c:v>140</c:v>
                </c:pt>
                <c:pt idx="2">
                  <c:v>438</c:v>
                </c:pt>
              </c:numCache>
            </c:numRef>
          </c:val>
          <c:extLst>
            <c:ext xmlns:c16="http://schemas.microsoft.com/office/drawing/2014/chart" uri="{C3380CC4-5D6E-409C-BE32-E72D297353CC}">
              <c16:uniqueId val="{00000000-7BA4-442A-9191-6F3F63472064}"/>
            </c:ext>
          </c:extLst>
        </c:ser>
        <c:dLbls>
          <c:showLegendKey val="0"/>
          <c:showVal val="0"/>
          <c:showCatName val="0"/>
          <c:showSerName val="0"/>
          <c:showPercent val="0"/>
          <c:showBubbleSize val="0"/>
        </c:dLbls>
        <c:gapWidth val="182"/>
        <c:axId val="411357104"/>
        <c:axId val="411362352"/>
      </c:barChart>
      <c:dateAx>
        <c:axId val="411357104"/>
        <c:scaling>
          <c:orientation val="minMax"/>
        </c:scaling>
        <c:delete val="0"/>
        <c:axPos val="l"/>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11362352"/>
        <c:crosses val="autoZero"/>
        <c:auto val="1"/>
        <c:lblOffset val="100"/>
        <c:baseTimeUnit val="days"/>
      </c:dateAx>
      <c:valAx>
        <c:axId val="411362352"/>
        <c:scaling>
          <c:orientation val="minMax"/>
        </c:scaling>
        <c:delete val="0"/>
        <c:axPos val="b"/>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1135710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bar"/>
        <c:grouping val="clustered"/>
        <c:varyColors val="0"/>
        <c:ser>
          <c:idx val="0"/>
          <c:order val="0"/>
          <c:tx>
            <c:strRef>
              <c:f>Sheet1!$B$1</c:f>
              <c:strCache>
                <c:ptCount val="1"/>
                <c:pt idx="0">
                  <c:v>ourtableuae (Our Table UAE)</c:v>
                </c:pt>
              </c:strCache>
            </c:strRef>
          </c:tx>
          <c:spPr>
            <a:solidFill>
              <a:schemeClr val="accent1"/>
            </a:solidFill>
            <a:ln>
              <a:noFill/>
            </a:ln>
            <a:effectLst/>
          </c:spPr>
          <c:invertIfNegative val="0"/>
          <c:cat>
            <c:strRef>
              <c:f>Sheet1!$A$2:$A$3</c:f>
              <c:strCache>
                <c:ptCount val="2"/>
                <c:pt idx="0">
                  <c:v>30/11/2017</c:v>
                </c:pt>
                <c:pt idx="1">
                  <c:v>31/12/2017</c:v>
                </c:pt>
              </c:strCache>
            </c:strRef>
          </c:cat>
          <c:val>
            <c:numRef>
              <c:f>Sheet1!$B$2:$B$3</c:f>
              <c:numCache>
                <c:formatCode>General</c:formatCode>
                <c:ptCount val="2"/>
                <c:pt idx="0">
                  <c:v>661</c:v>
                </c:pt>
                <c:pt idx="1">
                  <c:v>1422</c:v>
                </c:pt>
              </c:numCache>
            </c:numRef>
          </c:val>
          <c:extLst>
            <c:ext xmlns:c16="http://schemas.microsoft.com/office/drawing/2014/chart" uri="{C3380CC4-5D6E-409C-BE32-E72D297353CC}">
              <c16:uniqueId val="{00000000-CF8B-452A-8BAF-30B4D94BB98B}"/>
            </c:ext>
          </c:extLst>
        </c:ser>
        <c:dLbls>
          <c:showLegendKey val="0"/>
          <c:showVal val="0"/>
          <c:showCatName val="0"/>
          <c:showSerName val="0"/>
          <c:showPercent val="0"/>
          <c:showBubbleSize val="0"/>
        </c:dLbls>
        <c:gapWidth val="182"/>
        <c:axId val="429735456"/>
        <c:axId val="429730536"/>
      </c:barChart>
      <c:catAx>
        <c:axId val="429735456"/>
        <c:scaling>
          <c:orientation val="minMax"/>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29730536"/>
        <c:crosses val="autoZero"/>
        <c:auto val="1"/>
        <c:lblAlgn val="ctr"/>
        <c:lblOffset val="100"/>
        <c:noMultiLvlLbl val="0"/>
      </c:catAx>
      <c:valAx>
        <c:axId val="429730536"/>
        <c:scaling>
          <c:orientation val="minMax"/>
        </c:scaling>
        <c:delete val="0"/>
        <c:axPos val="b"/>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2973545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7.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bar"/>
        <c:grouping val="clustered"/>
        <c:varyColors val="0"/>
        <c:ser>
          <c:idx val="0"/>
          <c:order val="0"/>
          <c:tx>
            <c:strRef>
              <c:f>Sheet1!$B$1</c:f>
              <c:strCache>
                <c:ptCount val="1"/>
                <c:pt idx="0">
                  <c:v>Facebook</c:v>
                </c:pt>
              </c:strCache>
            </c:strRef>
          </c:tx>
          <c:spPr>
            <a:solidFill>
              <a:schemeClr val="accent1"/>
            </a:solidFill>
            <a:ln>
              <a:noFill/>
            </a:ln>
            <a:effectLst/>
          </c:spPr>
          <c:invertIfNegative val="0"/>
          <c:cat>
            <c:numRef>
              <c:f>Sheet1!$A$2:$A$4</c:f>
              <c:numCache>
                <c:formatCode>m/d/yyyy</c:formatCode>
                <c:ptCount val="3"/>
                <c:pt idx="0">
                  <c:v>42747</c:v>
                </c:pt>
                <c:pt idx="1">
                  <c:v>43101</c:v>
                </c:pt>
                <c:pt idx="2">
                  <c:v>43102</c:v>
                </c:pt>
              </c:numCache>
            </c:numRef>
          </c:cat>
          <c:val>
            <c:numRef>
              <c:f>Sheet1!$B$2:$B$4</c:f>
              <c:numCache>
                <c:formatCode>General</c:formatCode>
                <c:ptCount val="3"/>
                <c:pt idx="0">
                  <c:v>0</c:v>
                </c:pt>
                <c:pt idx="1">
                  <c:v>0</c:v>
                </c:pt>
                <c:pt idx="2">
                  <c:v>0</c:v>
                </c:pt>
              </c:numCache>
            </c:numRef>
          </c:val>
          <c:extLst>
            <c:ext xmlns:c16="http://schemas.microsoft.com/office/drawing/2014/chart" uri="{C3380CC4-5D6E-409C-BE32-E72D297353CC}">
              <c16:uniqueId val="{00000000-4D34-4F79-909F-4A5F0CBC775B}"/>
            </c:ext>
          </c:extLst>
        </c:ser>
        <c:ser>
          <c:idx val="1"/>
          <c:order val="1"/>
          <c:tx>
            <c:strRef>
              <c:f>Sheet1!$C$1</c:f>
              <c:strCache>
                <c:ptCount val="1"/>
                <c:pt idx="0">
                  <c:v>Twitter</c:v>
                </c:pt>
              </c:strCache>
            </c:strRef>
          </c:tx>
          <c:spPr>
            <a:solidFill>
              <a:schemeClr val="accent2"/>
            </a:solidFill>
            <a:ln>
              <a:noFill/>
            </a:ln>
            <a:effectLst/>
          </c:spPr>
          <c:invertIfNegative val="0"/>
          <c:cat>
            <c:numRef>
              <c:f>Sheet1!$A$2:$A$4</c:f>
              <c:numCache>
                <c:formatCode>m/d/yyyy</c:formatCode>
                <c:ptCount val="3"/>
                <c:pt idx="0">
                  <c:v>42747</c:v>
                </c:pt>
                <c:pt idx="1">
                  <c:v>43101</c:v>
                </c:pt>
                <c:pt idx="2">
                  <c:v>43102</c:v>
                </c:pt>
              </c:numCache>
            </c:numRef>
          </c:cat>
          <c:val>
            <c:numRef>
              <c:f>Sheet1!$C$2:$C$4</c:f>
              <c:numCache>
                <c:formatCode>General</c:formatCode>
                <c:ptCount val="3"/>
                <c:pt idx="0">
                  <c:v>0</c:v>
                </c:pt>
                <c:pt idx="1">
                  <c:v>0</c:v>
                </c:pt>
                <c:pt idx="2">
                  <c:v>0</c:v>
                </c:pt>
              </c:numCache>
            </c:numRef>
          </c:val>
          <c:extLst>
            <c:ext xmlns:c16="http://schemas.microsoft.com/office/drawing/2014/chart" uri="{C3380CC4-5D6E-409C-BE32-E72D297353CC}">
              <c16:uniqueId val="{00000001-4D34-4F79-909F-4A5F0CBC775B}"/>
            </c:ext>
          </c:extLst>
        </c:ser>
        <c:ser>
          <c:idx val="2"/>
          <c:order val="2"/>
          <c:tx>
            <c:strRef>
              <c:f>Sheet1!$D$1</c:f>
              <c:strCache>
                <c:ptCount val="1"/>
                <c:pt idx="0">
                  <c:v>YouTube</c:v>
                </c:pt>
              </c:strCache>
            </c:strRef>
          </c:tx>
          <c:spPr>
            <a:solidFill>
              <a:schemeClr val="accent3"/>
            </a:solidFill>
            <a:ln>
              <a:noFill/>
            </a:ln>
            <a:effectLst/>
          </c:spPr>
          <c:invertIfNegative val="0"/>
          <c:cat>
            <c:numRef>
              <c:f>Sheet1!$A$2:$A$4</c:f>
              <c:numCache>
                <c:formatCode>m/d/yyyy</c:formatCode>
                <c:ptCount val="3"/>
                <c:pt idx="0">
                  <c:v>42747</c:v>
                </c:pt>
                <c:pt idx="1">
                  <c:v>43101</c:v>
                </c:pt>
                <c:pt idx="2">
                  <c:v>43102</c:v>
                </c:pt>
              </c:numCache>
            </c:numRef>
          </c:cat>
          <c:val>
            <c:numRef>
              <c:f>Sheet1!$D$2:$D$4</c:f>
              <c:numCache>
                <c:formatCode>General</c:formatCode>
                <c:ptCount val="3"/>
                <c:pt idx="0">
                  <c:v>0</c:v>
                </c:pt>
                <c:pt idx="1">
                  <c:v>0</c:v>
                </c:pt>
                <c:pt idx="2">
                  <c:v>0</c:v>
                </c:pt>
              </c:numCache>
            </c:numRef>
          </c:val>
          <c:extLst>
            <c:ext xmlns:c16="http://schemas.microsoft.com/office/drawing/2014/chart" uri="{C3380CC4-5D6E-409C-BE32-E72D297353CC}">
              <c16:uniqueId val="{00000002-4D34-4F79-909F-4A5F0CBC775B}"/>
            </c:ext>
          </c:extLst>
        </c:ser>
        <c:ser>
          <c:idx val="3"/>
          <c:order val="3"/>
          <c:tx>
            <c:strRef>
              <c:f>Sheet1!$E$1</c:f>
              <c:strCache>
                <c:ptCount val="1"/>
                <c:pt idx="0">
                  <c:v>Google+</c:v>
                </c:pt>
              </c:strCache>
            </c:strRef>
          </c:tx>
          <c:spPr>
            <a:solidFill>
              <a:schemeClr val="accent4"/>
            </a:solidFill>
            <a:ln>
              <a:noFill/>
            </a:ln>
            <a:effectLst/>
          </c:spPr>
          <c:invertIfNegative val="0"/>
          <c:cat>
            <c:numRef>
              <c:f>Sheet1!$A$2:$A$4</c:f>
              <c:numCache>
                <c:formatCode>m/d/yyyy</c:formatCode>
                <c:ptCount val="3"/>
                <c:pt idx="0">
                  <c:v>42747</c:v>
                </c:pt>
                <c:pt idx="1">
                  <c:v>43101</c:v>
                </c:pt>
                <c:pt idx="2">
                  <c:v>43102</c:v>
                </c:pt>
              </c:numCache>
            </c:numRef>
          </c:cat>
          <c:val>
            <c:numRef>
              <c:f>Sheet1!$E$2:$E$4</c:f>
              <c:numCache>
                <c:formatCode>General</c:formatCode>
                <c:ptCount val="3"/>
                <c:pt idx="0">
                  <c:v>0</c:v>
                </c:pt>
                <c:pt idx="1">
                  <c:v>0</c:v>
                </c:pt>
                <c:pt idx="2">
                  <c:v>0</c:v>
                </c:pt>
              </c:numCache>
            </c:numRef>
          </c:val>
          <c:extLst>
            <c:ext xmlns:c16="http://schemas.microsoft.com/office/drawing/2014/chart" uri="{C3380CC4-5D6E-409C-BE32-E72D297353CC}">
              <c16:uniqueId val="{00000003-4D34-4F79-909F-4A5F0CBC775B}"/>
            </c:ext>
          </c:extLst>
        </c:ser>
        <c:ser>
          <c:idx val="4"/>
          <c:order val="4"/>
          <c:tx>
            <c:strRef>
              <c:f>Sheet1!$F$1</c:f>
              <c:strCache>
                <c:ptCount val="1"/>
                <c:pt idx="0">
                  <c:v>LinkedIn</c:v>
                </c:pt>
              </c:strCache>
            </c:strRef>
          </c:tx>
          <c:spPr>
            <a:solidFill>
              <a:schemeClr val="accent5"/>
            </a:solidFill>
            <a:ln>
              <a:noFill/>
            </a:ln>
            <a:effectLst/>
          </c:spPr>
          <c:invertIfNegative val="0"/>
          <c:cat>
            <c:numRef>
              <c:f>Sheet1!$A$2:$A$4</c:f>
              <c:numCache>
                <c:formatCode>m/d/yyyy</c:formatCode>
                <c:ptCount val="3"/>
                <c:pt idx="0">
                  <c:v>42747</c:v>
                </c:pt>
                <c:pt idx="1">
                  <c:v>43101</c:v>
                </c:pt>
                <c:pt idx="2">
                  <c:v>43102</c:v>
                </c:pt>
              </c:numCache>
            </c:numRef>
          </c:cat>
          <c:val>
            <c:numRef>
              <c:f>Sheet1!$F$2:$F$4</c:f>
              <c:numCache>
                <c:formatCode>General</c:formatCode>
                <c:ptCount val="3"/>
                <c:pt idx="0">
                  <c:v>0</c:v>
                </c:pt>
                <c:pt idx="1">
                  <c:v>0</c:v>
                </c:pt>
                <c:pt idx="2">
                  <c:v>0</c:v>
                </c:pt>
              </c:numCache>
            </c:numRef>
          </c:val>
          <c:extLst>
            <c:ext xmlns:c16="http://schemas.microsoft.com/office/drawing/2014/chart" uri="{C3380CC4-5D6E-409C-BE32-E72D297353CC}">
              <c16:uniqueId val="{00000004-4D34-4F79-909F-4A5F0CBC775B}"/>
            </c:ext>
          </c:extLst>
        </c:ser>
        <c:ser>
          <c:idx val="5"/>
          <c:order val="5"/>
          <c:tx>
            <c:strRef>
              <c:f>Sheet1!$G$1</c:f>
              <c:strCache>
                <c:ptCount val="1"/>
                <c:pt idx="0">
                  <c:v>Instagram</c:v>
                </c:pt>
              </c:strCache>
            </c:strRef>
          </c:tx>
          <c:spPr>
            <a:solidFill>
              <a:schemeClr val="accent6"/>
            </a:solidFill>
            <a:ln>
              <a:noFill/>
            </a:ln>
            <a:effectLst/>
          </c:spPr>
          <c:invertIfNegative val="0"/>
          <c:cat>
            <c:numRef>
              <c:f>Sheet1!$A$2:$A$4</c:f>
              <c:numCache>
                <c:formatCode>m/d/yyyy</c:formatCode>
                <c:ptCount val="3"/>
                <c:pt idx="0">
                  <c:v>42747</c:v>
                </c:pt>
                <c:pt idx="1">
                  <c:v>43101</c:v>
                </c:pt>
                <c:pt idx="2">
                  <c:v>43102</c:v>
                </c:pt>
              </c:numCache>
            </c:numRef>
          </c:cat>
          <c:val>
            <c:numRef>
              <c:f>Sheet1!$G$2:$G$4</c:f>
              <c:numCache>
                <c:formatCode>General</c:formatCode>
                <c:ptCount val="3"/>
                <c:pt idx="0">
                  <c:v>1555</c:v>
                </c:pt>
                <c:pt idx="1">
                  <c:v>2436</c:v>
                </c:pt>
                <c:pt idx="2">
                  <c:v>2788</c:v>
                </c:pt>
              </c:numCache>
            </c:numRef>
          </c:val>
          <c:extLst>
            <c:ext xmlns:c16="http://schemas.microsoft.com/office/drawing/2014/chart" uri="{C3380CC4-5D6E-409C-BE32-E72D297353CC}">
              <c16:uniqueId val="{00000005-4D34-4F79-909F-4A5F0CBC775B}"/>
            </c:ext>
          </c:extLst>
        </c:ser>
        <c:dLbls>
          <c:showLegendKey val="0"/>
          <c:showVal val="0"/>
          <c:showCatName val="0"/>
          <c:showSerName val="0"/>
          <c:showPercent val="0"/>
          <c:showBubbleSize val="0"/>
        </c:dLbls>
        <c:gapWidth val="182"/>
        <c:axId val="429736112"/>
        <c:axId val="429728568"/>
      </c:barChart>
      <c:dateAx>
        <c:axId val="429736112"/>
        <c:scaling>
          <c:orientation val="minMax"/>
        </c:scaling>
        <c:delete val="0"/>
        <c:axPos val="l"/>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29728568"/>
        <c:crosses val="autoZero"/>
        <c:auto val="1"/>
        <c:lblOffset val="100"/>
        <c:baseTimeUnit val="days"/>
      </c:dateAx>
      <c:valAx>
        <c:axId val="429728568"/>
        <c:scaling>
          <c:orientation val="minMax"/>
        </c:scaling>
        <c:delete val="0"/>
        <c:axPos val="b"/>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2973611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6.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7.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3.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4.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5.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6.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7.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slideLayouts/_rels/slideLayout1.xml.rels><?xml version="1.0" encoding="UTF-8" standalone="yes"?>
<Relationships xmlns="http://schemas.openxmlformats.org/package/2006/relationships"><Relationship Id="rId3" Type="http://schemas.openxmlformats.org/officeDocument/2006/relationships/image" Target="file:///C:\inetpub\wwwroot\quntlyLogo.png"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quintlyDeck">
    <p:spTree>
      <p:nvGrpSpPr>
        <p:cNvPr id="1" name=""/>
        <p:cNvGrpSpPr/>
        <p:nvPr/>
      </p:nvGrpSpPr>
      <p:grpSpPr>
        <a:xfrm>
          <a:off x="0" y="0"/>
          <a:ext cx="0" cy="0"/>
          <a:chOff x="0" y="0"/>
          <a:chExt cx="0" cy="0"/>
        </a:xfrm>
      </p:grpSpPr>
      <p:pic>
        <p:nvPicPr>
          <p:cNvPr id="7" name="Bild 6"/>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2454549" y="916050"/>
            <a:ext cx="4270423" cy="821235"/>
          </a:xfrm>
          <a:prstGeom prst="rect">
            <a:avLst/>
          </a:prstGeom>
        </p:spPr>
      </p:pic>
      <p:sp>
        <p:nvSpPr>
          <p:cNvPr id="2" name="dashboardName"/>
          <p:cNvSpPr>
            <a:spLocks noGrp="1"/>
          </p:cNvSpPr>
          <p:nvPr>
            <p:ph type="ctrTitle" hasCustomPrompt="1"/>
          </p:nvPr>
        </p:nvSpPr>
        <p:spPr>
          <a:xfrm>
            <a:off x="685800" y="2130427"/>
            <a:ext cx="7772400" cy="1470025"/>
          </a:xfrm>
        </p:spPr>
        <p:txBody>
          <a:bodyPr/>
          <a:lstStyle>
            <a:lvl1pPr algn="ctr">
              <a:defRPr b="1"/>
            </a:lvl1pPr>
          </a:lstStyle>
          <a:p>
            <a:r>
              <a:rPr lang="de-DE" dirty="0" err="1"/>
              <a:t>dashboardName</a:t>
            </a:r>
            <a:endParaRPr lang="de-DE" dirty="0"/>
          </a:p>
        </p:txBody>
      </p:sp>
      <p:sp>
        <p:nvSpPr>
          <p:cNvPr id="3" name="clientName"/>
          <p:cNvSpPr>
            <a:spLocks noGrp="1"/>
          </p:cNvSpPr>
          <p:nvPr>
            <p:ph type="subTitle" idx="1" hasCustomPrompt="1"/>
          </p:nvPr>
        </p:nvSpPr>
        <p:spPr>
          <a:xfrm>
            <a:off x="1371600" y="3886200"/>
            <a:ext cx="6400800" cy="1752600"/>
          </a:xfrm>
        </p:spPr>
        <p:txBody>
          <a:bodyPr>
            <a:normAutofit/>
          </a:bodyPr>
          <a:lstStyle>
            <a:lvl1pPr marL="0" indent="0" algn="ctr">
              <a:buNone/>
              <a:defRPr sz="1800">
                <a:solidFill>
                  <a:schemeClr val="tx1">
                    <a:tint val="75000"/>
                  </a:schemeClr>
                </a:solidFill>
              </a:defRPr>
            </a:lvl1pPr>
            <a:lvl2pPr marL="342900" indent="0" algn="ctr">
              <a:buNone/>
              <a:defRPr>
                <a:solidFill>
                  <a:schemeClr val="tx1">
                    <a:tint val="75000"/>
                  </a:schemeClr>
                </a:solidFill>
              </a:defRPr>
            </a:lvl2pPr>
            <a:lvl3pPr marL="685800" indent="0" algn="ctr">
              <a:buNone/>
              <a:defRPr>
                <a:solidFill>
                  <a:schemeClr val="tx1">
                    <a:tint val="75000"/>
                  </a:schemeClr>
                </a:solidFill>
              </a:defRPr>
            </a:lvl3pPr>
            <a:lvl4pPr marL="1028700" indent="0" algn="ctr">
              <a:buNone/>
              <a:defRPr>
                <a:solidFill>
                  <a:schemeClr val="tx1">
                    <a:tint val="75000"/>
                  </a:schemeClr>
                </a:solidFill>
              </a:defRPr>
            </a:lvl4pPr>
            <a:lvl5pPr marL="1371600" indent="0" algn="ctr">
              <a:buNone/>
              <a:defRPr>
                <a:solidFill>
                  <a:schemeClr val="tx1">
                    <a:tint val="75000"/>
                  </a:schemeClr>
                </a:solidFill>
              </a:defRPr>
            </a:lvl5pPr>
            <a:lvl6pPr marL="1714500" indent="0" algn="ctr">
              <a:buNone/>
              <a:defRPr>
                <a:solidFill>
                  <a:schemeClr val="tx1">
                    <a:tint val="75000"/>
                  </a:schemeClr>
                </a:solidFill>
              </a:defRPr>
            </a:lvl6pPr>
            <a:lvl7pPr marL="2057400" indent="0" algn="ctr">
              <a:buNone/>
              <a:defRPr>
                <a:solidFill>
                  <a:schemeClr val="tx1">
                    <a:tint val="75000"/>
                  </a:schemeClr>
                </a:solidFill>
              </a:defRPr>
            </a:lvl7pPr>
            <a:lvl8pPr marL="2400300" indent="0" algn="ctr">
              <a:buNone/>
              <a:defRPr>
                <a:solidFill>
                  <a:schemeClr val="tx1">
                    <a:tint val="75000"/>
                  </a:schemeClr>
                </a:solidFill>
              </a:defRPr>
            </a:lvl8pPr>
            <a:lvl9pPr marL="2743200" indent="0" algn="ctr">
              <a:buNone/>
              <a:defRPr>
                <a:solidFill>
                  <a:schemeClr val="tx1">
                    <a:tint val="75000"/>
                  </a:schemeClr>
                </a:solidFill>
              </a:defRPr>
            </a:lvl9pPr>
          </a:lstStyle>
          <a:p>
            <a:r>
              <a:rPr lang="de-DE" dirty="0" err="1"/>
              <a:t>clientName</a:t>
            </a:r>
            <a:endParaRPr lang="de-DE" dirty="0"/>
          </a:p>
        </p:txBody>
      </p:sp>
    </p:spTree>
    <p:extLst>
      <p:ext uri="{BB962C8B-B14F-4D97-AF65-F5344CB8AC3E}">
        <p14:creationId xmlns:p14="http://schemas.microsoft.com/office/powerpoint/2010/main" val="183181812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quintlyChart">
    <p:spTree>
      <p:nvGrpSpPr>
        <p:cNvPr id="1" name=""/>
        <p:cNvGrpSpPr/>
        <p:nvPr/>
      </p:nvGrpSpPr>
      <p:grpSpPr>
        <a:xfrm>
          <a:off x="0" y="0"/>
          <a:ext cx="0" cy="0"/>
          <a:chOff x="0" y="0"/>
          <a:chExt cx="0" cy="0"/>
        </a:xfrm>
      </p:grpSpPr>
      <p:pic>
        <p:nvPicPr>
          <p:cNvPr id="10" name="Bild 9"/>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38"/>
            <a:ext cx="7313590" cy="817200"/>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dirty="0" err="1"/>
              <a:t>quintly</a:t>
            </a:r>
            <a:endParaRPr lang="en-US" dirty="0"/>
          </a:p>
        </p:txBody>
      </p:sp>
      <p:sp>
        <p:nvSpPr>
          <p:cNvPr id="7" name="Click icon to add chart"/>
          <p:cNvSpPr>
            <a:spLocks noGrp="1"/>
          </p:cNvSpPr>
          <p:nvPr>
            <p:ph type="chart" sz="quarter" idx="13"/>
          </p:nvPr>
        </p:nvSpPr>
        <p:spPr>
          <a:xfrm>
            <a:off x="457200" y="1731700"/>
            <a:ext cx="8229600" cy="4438800"/>
          </a:xfrm>
        </p:spPr>
        <p:txBody>
          <a:bodyPr/>
          <a:lstStyle/>
          <a:p>
            <a:r>
              <a:rPr lang="en-US"/>
              <a:t>Click icon to add chart</a:t>
            </a:r>
            <a:endParaRPr lang="de-DE" dirty="0"/>
          </a:p>
        </p:txBody>
      </p:sp>
      <p:sp>
        <p:nvSpPr>
          <p:cNvPr id="9" name="timePeriod"/>
          <p:cNvSpPr>
            <a:spLocks noGrp="1"/>
          </p:cNvSpPr>
          <p:nvPr>
            <p:ph type="body" sz="quarter" idx="14" hasCustomPrompt="1"/>
          </p:nvPr>
        </p:nvSpPr>
        <p:spPr>
          <a:xfrm>
            <a:off x="457200" y="1208089"/>
            <a:ext cx="731359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819860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quintlyTable">
    <p:spTree>
      <p:nvGrpSpPr>
        <p:cNvPr id="1" name=""/>
        <p:cNvGrpSpPr/>
        <p:nvPr/>
      </p:nvGrpSpPr>
      <p:grpSpPr>
        <a:xfrm>
          <a:off x="0" y="0"/>
          <a:ext cx="0" cy="0"/>
          <a:chOff x="0" y="0"/>
          <a:chExt cx="0" cy="0"/>
        </a:xfrm>
      </p:grpSpPr>
      <p:pic>
        <p:nvPicPr>
          <p:cNvPr id="9" name="Bild 8"/>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40"/>
            <a:ext cx="7315200" cy="817669"/>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a:t>quintly</a:t>
            </a:r>
            <a:endParaRPr lang="en-US" dirty="0"/>
          </a:p>
        </p:txBody>
      </p:sp>
      <p:sp>
        <p:nvSpPr>
          <p:cNvPr id="7" name="tablePlaceholder"/>
          <p:cNvSpPr>
            <a:spLocks noGrp="1"/>
          </p:cNvSpPr>
          <p:nvPr>
            <p:ph type="tbl" sz="quarter" idx="13" hasCustomPrompt="1"/>
          </p:nvPr>
        </p:nvSpPr>
        <p:spPr>
          <a:xfrm>
            <a:off x="457200" y="1731706"/>
            <a:ext cx="8229600" cy="4440494"/>
          </a:xfrm>
        </p:spPr>
        <p:txBody>
          <a:bodyPr/>
          <a:lstStyle>
            <a:lvl1pPr>
              <a:defRPr sz="1000"/>
            </a:lvl1pPr>
          </a:lstStyle>
          <a:p>
            <a:r>
              <a:rPr lang="en-US" dirty="0" err="1"/>
              <a:t>tablePlaceholder</a:t>
            </a:r>
            <a:endParaRPr lang="de-DE" dirty="0"/>
          </a:p>
        </p:txBody>
      </p:sp>
      <p:sp>
        <p:nvSpPr>
          <p:cNvPr id="8" name="timePeriod"/>
          <p:cNvSpPr>
            <a:spLocks noGrp="1"/>
          </p:cNvSpPr>
          <p:nvPr>
            <p:ph type="body" sz="quarter" idx="14" hasCustomPrompt="1"/>
          </p:nvPr>
        </p:nvSpPr>
        <p:spPr>
          <a:xfrm>
            <a:off x="457200" y="1208089"/>
            <a:ext cx="731520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24752881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obj" preserve="1">
  <p:cSld name="Titel und Inhal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3/8/2018</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13095697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secHead" preserve="1">
  <p:cSld name="Abschnitts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722313" y="4406902"/>
            <a:ext cx="7772400" cy="1362075"/>
          </a:xfrm>
        </p:spPr>
        <p:txBody>
          <a:bodyPr anchor="t"/>
          <a:lstStyle>
            <a:lvl1pPr algn="l">
              <a:defRPr sz="3000" b="1" cap="all"/>
            </a:lvl1pPr>
          </a:lstStyle>
          <a:p>
            <a:r>
              <a:rPr lang="en-US"/>
              <a:t>Click to edit Master title style</a:t>
            </a:r>
            <a:endParaRPr lang="de-DE"/>
          </a:p>
        </p:txBody>
      </p:sp>
      <p:sp>
        <p:nvSpPr>
          <p:cNvPr id="3" name="Textplatzhalter 2"/>
          <p:cNvSpPr>
            <a:spLocks noGrp="1"/>
          </p:cNvSpPr>
          <p:nvPr>
            <p:ph type="body" idx="1"/>
          </p:nvPr>
        </p:nvSpPr>
        <p:spPr>
          <a:xfrm>
            <a:off x="722313" y="2906713"/>
            <a:ext cx="7772400" cy="1500187"/>
          </a:xfrm>
        </p:spPr>
        <p:txBody>
          <a:bodyPr anchor="b"/>
          <a:lstStyle>
            <a:lvl1pPr marL="0" indent="0">
              <a:buNone/>
              <a:defRPr sz="1500">
                <a:solidFill>
                  <a:schemeClr val="tx1">
                    <a:tint val="75000"/>
                  </a:schemeClr>
                </a:solidFill>
              </a:defRPr>
            </a:lvl1pPr>
            <a:lvl2pPr marL="342900" indent="0">
              <a:buNone/>
              <a:defRPr sz="1350">
                <a:solidFill>
                  <a:schemeClr val="tx1">
                    <a:tint val="75000"/>
                  </a:schemeClr>
                </a:solidFill>
              </a:defRPr>
            </a:lvl2pPr>
            <a:lvl3pPr marL="685800" indent="0">
              <a:buNone/>
              <a:defRPr sz="1200">
                <a:solidFill>
                  <a:schemeClr val="tx1">
                    <a:tint val="75000"/>
                  </a:schemeClr>
                </a:solidFill>
              </a:defRPr>
            </a:lvl3pPr>
            <a:lvl4pPr marL="1028700" indent="0">
              <a:buNone/>
              <a:defRPr sz="1050">
                <a:solidFill>
                  <a:schemeClr val="tx1">
                    <a:tint val="75000"/>
                  </a:schemeClr>
                </a:solidFill>
              </a:defRPr>
            </a:lvl4pPr>
            <a:lvl5pPr marL="1371600" indent="0">
              <a:buNone/>
              <a:defRPr sz="1050">
                <a:solidFill>
                  <a:schemeClr val="tx1">
                    <a:tint val="75000"/>
                  </a:schemeClr>
                </a:solidFill>
              </a:defRPr>
            </a:lvl5pPr>
            <a:lvl6pPr marL="1714500" indent="0">
              <a:buNone/>
              <a:defRPr sz="1050">
                <a:solidFill>
                  <a:schemeClr val="tx1">
                    <a:tint val="75000"/>
                  </a:schemeClr>
                </a:solidFill>
              </a:defRPr>
            </a:lvl6pPr>
            <a:lvl7pPr marL="2057400" indent="0">
              <a:buNone/>
              <a:defRPr sz="1050">
                <a:solidFill>
                  <a:schemeClr val="tx1">
                    <a:tint val="75000"/>
                  </a:schemeClr>
                </a:solidFill>
              </a:defRPr>
            </a:lvl7pPr>
            <a:lvl8pPr marL="2400300" indent="0">
              <a:buNone/>
              <a:defRPr sz="1050">
                <a:solidFill>
                  <a:schemeClr val="tx1">
                    <a:tint val="75000"/>
                  </a:schemeClr>
                </a:solidFill>
              </a:defRPr>
            </a:lvl8pPr>
            <a:lvl9pPr marL="2743200" indent="0">
              <a:buNone/>
              <a:defRPr sz="1050">
                <a:solidFill>
                  <a:schemeClr val="tx1">
                    <a:tint val="75000"/>
                  </a:schemeClr>
                </a:solidFill>
              </a:defRPr>
            </a:lvl9pPr>
          </a:lstStyle>
          <a:p>
            <a:pPr lvl="0"/>
            <a:r>
              <a:rPr lang="en-US"/>
              <a:t>Edit Master text styles</a:t>
            </a:r>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3/8/2018</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33691945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sz="half" idx="1"/>
          </p:nvPr>
        </p:nvSpPr>
        <p:spPr>
          <a:xfrm>
            <a:off x="457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Inhaltsplatzhalter 3"/>
          <p:cNvSpPr>
            <a:spLocks noGrp="1"/>
          </p:cNvSpPr>
          <p:nvPr>
            <p:ph sz="half" idx="2"/>
          </p:nvPr>
        </p:nvSpPr>
        <p:spPr>
          <a:xfrm>
            <a:off x="4648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3/8/2018</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49441359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TxTwoObj" preserve="1">
  <p:cSld name="Vergleich">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lvl1pPr>
              <a:defRPr/>
            </a:lvl1pPr>
          </a:lstStyle>
          <a:p>
            <a:r>
              <a:rPr lang="en-US"/>
              <a:t>Click to edit Master title style</a:t>
            </a:r>
            <a:endParaRPr lang="de-DE"/>
          </a:p>
        </p:txBody>
      </p:sp>
      <p:sp>
        <p:nvSpPr>
          <p:cNvPr id="3" name="Textplatzhalter 2"/>
          <p:cNvSpPr>
            <a:spLocks noGrp="1"/>
          </p:cNvSpPr>
          <p:nvPr>
            <p:ph type="body" idx="1"/>
          </p:nvPr>
        </p:nvSpPr>
        <p:spPr>
          <a:xfrm>
            <a:off x="457200" y="1535113"/>
            <a:ext cx="4040188"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4" name="Inhaltsplatzhalter 3"/>
          <p:cNvSpPr>
            <a:spLocks noGrp="1"/>
          </p:cNvSpPr>
          <p:nvPr>
            <p:ph sz="half" idx="2"/>
          </p:nvPr>
        </p:nvSpPr>
        <p:spPr>
          <a:xfrm>
            <a:off x="457200" y="2174875"/>
            <a:ext cx="4040188"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Textplatzhalter 4"/>
          <p:cNvSpPr>
            <a:spLocks noGrp="1"/>
          </p:cNvSpPr>
          <p:nvPr>
            <p:ph type="body" sz="quarter" idx="3"/>
          </p:nvPr>
        </p:nvSpPr>
        <p:spPr>
          <a:xfrm>
            <a:off x="4645026" y="1535113"/>
            <a:ext cx="4041775"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6" name="Inhaltsplatzhalter 5"/>
          <p:cNvSpPr>
            <a:spLocks noGrp="1"/>
          </p:cNvSpPr>
          <p:nvPr>
            <p:ph sz="quarter" idx="4"/>
          </p:nvPr>
        </p:nvSpPr>
        <p:spPr>
          <a:xfrm>
            <a:off x="4645026" y="2174875"/>
            <a:ext cx="4041775"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7" name="Datumsplatzhalter 6"/>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3/8/2018</a:t>
            </a:fld>
            <a:endParaRPr lang="en-US" dirty="0"/>
          </a:p>
        </p:txBody>
      </p:sp>
      <p:sp>
        <p:nvSpPr>
          <p:cNvPr id="8" name="Fußzeilenplatzhalter 7"/>
          <p:cNvSpPr>
            <a:spLocks noGrp="1"/>
          </p:cNvSpPr>
          <p:nvPr>
            <p:ph type="ftr" sz="quarter" idx="11"/>
          </p:nvPr>
        </p:nvSpPr>
        <p:spPr/>
        <p:txBody>
          <a:bodyPr/>
          <a:lstStyle/>
          <a:p>
            <a:endParaRPr lang="en-US" dirty="0"/>
          </a:p>
        </p:txBody>
      </p:sp>
      <p:sp>
        <p:nvSpPr>
          <p:cNvPr id="9" name="Foliennummernplatzhalter 8"/>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9809566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Datumsplatzhalter 2"/>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3/8/2018</a:t>
            </a:fld>
            <a:endParaRPr lang="en-US" dirty="0"/>
          </a:p>
        </p:txBody>
      </p:sp>
      <p:sp>
        <p:nvSpPr>
          <p:cNvPr id="4" name="Fußzeilenplatzhalter 3"/>
          <p:cNvSpPr>
            <a:spLocks noGrp="1"/>
          </p:cNvSpPr>
          <p:nvPr>
            <p:ph type="ftr" sz="quarter" idx="11"/>
          </p:nvPr>
        </p:nvSpPr>
        <p:spPr/>
        <p:txBody>
          <a:bodyPr/>
          <a:lstStyle/>
          <a:p>
            <a:endParaRPr lang="en-US" dirty="0"/>
          </a:p>
        </p:txBody>
      </p:sp>
      <p:sp>
        <p:nvSpPr>
          <p:cNvPr id="5" name="Foliennummernplatzhalter 4"/>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0997604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2" name="Datumsplatzhalter 1"/>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3/8/2018</a:t>
            </a:fld>
            <a:endParaRPr lang="en-US" dirty="0"/>
          </a:p>
        </p:txBody>
      </p:sp>
      <p:sp>
        <p:nvSpPr>
          <p:cNvPr id="3" name="Fußzeilenplatzhalter 2"/>
          <p:cNvSpPr>
            <a:spLocks noGrp="1"/>
          </p:cNvSpPr>
          <p:nvPr>
            <p:ph type="ftr" sz="quarter" idx="11"/>
          </p:nvPr>
        </p:nvSpPr>
        <p:spPr/>
        <p:txBody>
          <a:bodyPr/>
          <a:lstStyle/>
          <a:p>
            <a:endParaRPr lang="en-US" dirty="0"/>
          </a:p>
        </p:txBody>
      </p:sp>
      <p:sp>
        <p:nvSpPr>
          <p:cNvPr id="4" name="Foliennummernplatzhalter 3"/>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371738482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objTx" preserve="1">
  <p:cSld name="Inhalt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457201" y="273050"/>
            <a:ext cx="3008313" cy="1162050"/>
          </a:xfrm>
        </p:spPr>
        <p:txBody>
          <a:bodyPr anchor="b"/>
          <a:lstStyle>
            <a:lvl1pPr algn="l">
              <a:defRPr sz="1500" b="1"/>
            </a:lvl1pPr>
          </a:lstStyle>
          <a:p>
            <a:r>
              <a:rPr lang="en-US"/>
              <a:t>Click to edit Master title style</a:t>
            </a:r>
            <a:endParaRPr lang="de-DE"/>
          </a:p>
        </p:txBody>
      </p:sp>
      <p:sp>
        <p:nvSpPr>
          <p:cNvPr id="3" name="Inhaltsplatzhalter 2"/>
          <p:cNvSpPr>
            <a:spLocks noGrp="1"/>
          </p:cNvSpPr>
          <p:nvPr>
            <p:ph idx="1"/>
          </p:nvPr>
        </p:nvSpPr>
        <p:spPr>
          <a:xfrm>
            <a:off x="3575050" y="273052"/>
            <a:ext cx="5111750" cy="5853113"/>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Textplatzhalter 3"/>
          <p:cNvSpPr>
            <a:spLocks noGrp="1"/>
          </p:cNvSpPr>
          <p:nvPr>
            <p:ph type="body" sz="half" idx="2"/>
          </p:nvPr>
        </p:nvSpPr>
        <p:spPr>
          <a:xfrm>
            <a:off x="457201" y="1435102"/>
            <a:ext cx="3008313" cy="4691063"/>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3/8/2018</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6160629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picTx" preserve="1">
  <p:cSld name="Bild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1792288" y="4800600"/>
            <a:ext cx="5486400" cy="566738"/>
          </a:xfrm>
        </p:spPr>
        <p:txBody>
          <a:bodyPr anchor="b"/>
          <a:lstStyle>
            <a:lvl1pPr algn="l">
              <a:defRPr sz="1500" b="1"/>
            </a:lvl1pPr>
          </a:lstStyle>
          <a:p>
            <a:r>
              <a:rPr lang="en-US"/>
              <a:t>Click to edit Master title style</a:t>
            </a:r>
            <a:endParaRPr lang="de-DE"/>
          </a:p>
        </p:txBody>
      </p:sp>
      <p:sp>
        <p:nvSpPr>
          <p:cNvPr id="3" name="Bildplatzhalter 2"/>
          <p:cNvSpPr>
            <a:spLocks noGrp="1"/>
          </p:cNvSpPr>
          <p:nvPr>
            <p:ph type="pic" idx="1"/>
          </p:nvPr>
        </p:nvSpPr>
        <p:spPr>
          <a:xfrm>
            <a:off x="1792288" y="612775"/>
            <a:ext cx="5486400" cy="4114800"/>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en-US"/>
              <a:t>Click icon to add picture</a:t>
            </a:r>
            <a:endParaRPr lang="de-DE" dirty="0"/>
          </a:p>
        </p:txBody>
      </p:sp>
      <p:sp>
        <p:nvSpPr>
          <p:cNvPr id="4" name="Textplatzhalter 3"/>
          <p:cNvSpPr>
            <a:spLocks noGrp="1"/>
          </p:cNvSpPr>
          <p:nvPr>
            <p:ph type="body" sz="half" idx="2"/>
          </p:nvPr>
        </p:nvSpPr>
        <p:spPr>
          <a:xfrm>
            <a:off x="1792288" y="5367338"/>
            <a:ext cx="5486400" cy="804862"/>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3/8/2018</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40287409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vertTx" preserve="1">
  <p:cSld name="Titel und vertikaler Tex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Vertikaler Textplatzhalt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3/8/2018</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73448955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vertTitleAndTx" preserve="1">
  <p:cSld name="Vertikaler Titel und Text">
    <p:spTree>
      <p:nvGrpSpPr>
        <p:cNvPr id="1" name=""/>
        <p:cNvGrpSpPr/>
        <p:nvPr/>
      </p:nvGrpSpPr>
      <p:grpSpPr>
        <a:xfrm>
          <a:off x="0" y="0"/>
          <a:ext cx="0" cy="0"/>
          <a:chOff x="0" y="0"/>
          <a:chExt cx="0" cy="0"/>
        </a:xfrm>
      </p:grpSpPr>
      <p:sp>
        <p:nvSpPr>
          <p:cNvPr id="2" name="Vertikaler Titel 1"/>
          <p:cNvSpPr>
            <a:spLocks noGrp="1"/>
          </p:cNvSpPr>
          <p:nvPr>
            <p:ph type="title" orient="vert"/>
          </p:nvPr>
        </p:nvSpPr>
        <p:spPr>
          <a:xfrm>
            <a:off x="6629400" y="274640"/>
            <a:ext cx="2057400" cy="5851525"/>
          </a:xfrm>
        </p:spPr>
        <p:txBody>
          <a:bodyPr vert="eaVert"/>
          <a:lstStyle/>
          <a:p>
            <a:r>
              <a:rPr lang="en-US"/>
              <a:t>Click to edit Master title style</a:t>
            </a:r>
            <a:endParaRPr lang="de-DE"/>
          </a:p>
        </p:txBody>
      </p:sp>
      <p:sp>
        <p:nvSpPr>
          <p:cNvPr id="3" name="Vertikaler Textplatzhalter 2"/>
          <p:cNvSpPr>
            <a:spLocks noGrp="1"/>
          </p:cNvSpPr>
          <p:nvPr>
            <p:ph type="body" orient="vert" idx="1"/>
          </p:nvPr>
        </p:nvSpPr>
        <p:spPr>
          <a:xfrm>
            <a:off x="457200" y="274640"/>
            <a:ext cx="6019800" cy="5851525"/>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3/8/2018</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71975844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elplatzhalter 1"/>
          <p:cNvSpPr>
            <a:spLocks noGrp="1"/>
          </p:cNvSpPr>
          <p:nvPr>
            <p:ph type="title"/>
          </p:nvPr>
        </p:nvSpPr>
        <p:spPr>
          <a:xfrm>
            <a:off x="457200" y="274640"/>
            <a:ext cx="8229600" cy="817669"/>
          </a:xfrm>
          <a:prstGeom prst="rect">
            <a:avLst/>
          </a:prstGeom>
        </p:spPr>
        <p:txBody>
          <a:bodyPr vert="horz" lIns="91440" tIns="45720" rIns="91440" bIns="45720" rtlCol="0" anchor="ctr">
            <a:normAutofit/>
          </a:bodyPr>
          <a:lstStyle/>
          <a:p>
            <a:r>
              <a:rPr lang="de-DE" dirty="0" err="1"/>
              <a:t>metricName</a:t>
            </a:r>
            <a:endParaRPr lang="de-DE" dirty="0"/>
          </a:p>
        </p:txBody>
      </p:sp>
      <p:sp>
        <p:nvSpPr>
          <p:cNvPr id="3" name="Textplatzhalter 2"/>
          <p:cNvSpPr>
            <a:spLocks noGrp="1"/>
          </p:cNvSpPr>
          <p:nvPr>
            <p:ph type="body" idx="1"/>
          </p:nvPr>
        </p:nvSpPr>
        <p:spPr>
          <a:xfrm>
            <a:off x="457200" y="1705066"/>
            <a:ext cx="8229600" cy="4421099"/>
          </a:xfrm>
          <a:prstGeom prst="rect">
            <a:avLst/>
          </a:prstGeom>
        </p:spPr>
        <p:txBody>
          <a:bodyPr vert="horz" lIns="91440" tIns="45720" rIns="91440" bIns="45720" rtlCol="0">
            <a:normAutofit/>
          </a:bodyPr>
          <a:lstStyle/>
          <a:p>
            <a:pPr lvl="0"/>
            <a:r>
              <a:rPr lang="de-DE" dirty="0"/>
              <a:t>Mastertextformat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5" name="Fußzeilenplatzhalter 4"/>
          <p:cNvSpPr>
            <a:spLocks noGrp="1"/>
          </p:cNvSpPr>
          <p:nvPr>
            <p:ph type="ftr" sz="quarter" idx="3"/>
          </p:nvPr>
        </p:nvSpPr>
        <p:spPr>
          <a:xfrm>
            <a:off x="457200" y="6356352"/>
            <a:ext cx="8229600"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dirty="0"/>
          </a:p>
        </p:txBody>
      </p:sp>
      <p:sp>
        <p:nvSpPr>
          <p:cNvPr id="7" name="Rechteck 6"/>
          <p:cNvSpPr/>
          <p:nvPr/>
        </p:nvSpPr>
        <p:spPr>
          <a:xfrm>
            <a:off x="1" y="0"/>
            <a:ext cx="142094" cy="6858000"/>
          </a:xfrm>
          <a:prstGeom prst="rect">
            <a:avLst/>
          </a:prstGeom>
          <a:solidFill>
            <a:srgbClr val="132F43"/>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de-DE" sz="1350" dirty="0"/>
          </a:p>
        </p:txBody>
      </p:sp>
    </p:spTree>
    <p:extLst>
      <p:ext uri="{BB962C8B-B14F-4D97-AF65-F5344CB8AC3E}">
        <p14:creationId xmlns:p14="http://schemas.microsoft.com/office/powerpoint/2010/main" val="1965724751"/>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Lst>
  <p:txStyles>
    <p:titleStyle>
      <a:lvl1pPr algn="l" defTabSz="342900" rtl="0" eaLnBrk="1" latinLnBrk="0" hangingPunct="1">
        <a:spcBef>
          <a:spcPct val="0"/>
        </a:spcBef>
        <a:buNone/>
        <a:defRPr sz="2400" kern="1200">
          <a:solidFill>
            <a:schemeClr val="tx1"/>
          </a:solidFill>
          <a:latin typeface="+mj-lt"/>
          <a:ea typeface="+mj-ea"/>
          <a:cs typeface="+mj-cs"/>
        </a:defRPr>
      </a:lvl1pPr>
    </p:titleStyle>
    <p:bodyStyle>
      <a:lvl1pPr marL="257175" indent="-257175" algn="l" defTabSz="342900" rtl="0" eaLnBrk="1" latinLnBrk="0" hangingPunct="1">
        <a:spcBef>
          <a:spcPct val="20000"/>
        </a:spcBef>
        <a:buFont typeface="Arial"/>
        <a:buChar char="•"/>
        <a:defRPr sz="2400" kern="1200">
          <a:solidFill>
            <a:schemeClr val="tx1"/>
          </a:solidFill>
          <a:latin typeface="+mn-lt"/>
          <a:ea typeface="+mn-ea"/>
          <a:cs typeface="+mn-cs"/>
        </a:defRPr>
      </a:lvl1pPr>
      <a:lvl2pPr marL="557213" indent="-214313" algn="l" defTabSz="342900" rtl="0" eaLnBrk="1" latinLnBrk="0" hangingPunct="1">
        <a:spcBef>
          <a:spcPct val="20000"/>
        </a:spcBef>
        <a:buFont typeface="Arial"/>
        <a:buChar char="–"/>
        <a:defRPr sz="2100" kern="1200">
          <a:solidFill>
            <a:schemeClr val="tx1"/>
          </a:solidFill>
          <a:latin typeface="+mn-lt"/>
          <a:ea typeface="+mn-ea"/>
          <a:cs typeface="+mn-cs"/>
        </a:defRPr>
      </a:lvl2pPr>
      <a:lvl3pPr marL="857250" indent="-171450" algn="l" defTabSz="342900" rtl="0" eaLnBrk="1" latinLnBrk="0" hangingPunct="1">
        <a:spcBef>
          <a:spcPct val="20000"/>
        </a:spcBef>
        <a:buFont typeface="Arial"/>
        <a:buChar char="•"/>
        <a:defRPr sz="1800" kern="1200">
          <a:solidFill>
            <a:schemeClr val="tx1"/>
          </a:solidFill>
          <a:latin typeface="+mn-lt"/>
          <a:ea typeface="+mn-ea"/>
          <a:cs typeface="+mn-cs"/>
        </a:defRPr>
      </a:lvl3pPr>
      <a:lvl4pPr marL="1200150" indent="-171450" algn="l" defTabSz="342900" rtl="0" eaLnBrk="1" latinLnBrk="0" hangingPunct="1">
        <a:spcBef>
          <a:spcPct val="20000"/>
        </a:spcBef>
        <a:buFont typeface="Arial"/>
        <a:buChar char="–"/>
        <a:defRPr sz="1500" kern="1200">
          <a:solidFill>
            <a:schemeClr val="tx1"/>
          </a:solidFill>
          <a:latin typeface="+mn-lt"/>
          <a:ea typeface="+mn-ea"/>
          <a:cs typeface="+mn-cs"/>
        </a:defRPr>
      </a:lvl4pPr>
      <a:lvl5pPr marL="1543050" indent="-171450" algn="l" defTabSz="342900" rtl="0" eaLnBrk="1" latinLnBrk="0" hangingPunct="1">
        <a:spcBef>
          <a:spcPct val="20000"/>
        </a:spcBef>
        <a:buFont typeface="Arial"/>
        <a:buChar char="»"/>
        <a:defRPr sz="1500" kern="1200">
          <a:solidFill>
            <a:schemeClr val="tx1"/>
          </a:solidFill>
          <a:latin typeface="+mn-lt"/>
          <a:ea typeface="+mn-ea"/>
          <a:cs typeface="+mn-cs"/>
        </a:defRPr>
      </a:lvl5pPr>
      <a:lvl6pPr marL="1885950" indent="-171450" algn="l" defTabSz="342900" rtl="0" eaLnBrk="1" latinLnBrk="0" hangingPunct="1">
        <a:spcBef>
          <a:spcPct val="20000"/>
        </a:spcBef>
        <a:buFont typeface="Arial"/>
        <a:buChar char="•"/>
        <a:defRPr sz="1500" kern="1200">
          <a:solidFill>
            <a:schemeClr val="tx1"/>
          </a:solidFill>
          <a:latin typeface="+mn-lt"/>
          <a:ea typeface="+mn-ea"/>
          <a:cs typeface="+mn-cs"/>
        </a:defRPr>
      </a:lvl6pPr>
      <a:lvl7pPr marL="2228850" indent="-171450" algn="l" defTabSz="342900" rtl="0" eaLnBrk="1" latinLnBrk="0" hangingPunct="1">
        <a:spcBef>
          <a:spcPct val="20000"/>
        </a:spcBef>
        <a:buFont typeface="Arial"/>
        <a:buChar char="•"/>
        <a:defRPr sz="1500" kern="1200">
          <a:solidFill>
            <a:schemeClr val="tx1"/>
          </a:solidFill>
          <a:latin typeface="+mn-lt"/>
          <a:ea typeface="+mn-ea"/>
          <a:cs typeface="+mn-cs"/>
        </a:defRPr>
      </a:lvl7pPr>
      <a:lvl8pPr marL="2571750" indent="-171450" algn="l" defTabSz="342900" rtl="0" eaLnBrk="1" latinLnBrk="0" hangingPunct="1">
        <a:spcBef>
          <a:spcPct val="20000"/>
        </a:spcBef>
        <a:buFont typeface="Arial"/>
        <a:buChar char="•"/>
        <a:defRPr sz="1500" kern="1200">
          <a:solidFill>
            <a:schemeClr val="tx1"/>
          </a:solidFill>
          <a:latin typeface="+mn-lt"/>
          <a:ea typeface="+mn-ea"/>
          <a:cs typeface="+mn-cs"/>
        </a:defRPr>
      </a:lvl8pPr>
      <a:lvl9pPr marL="2914650" indent="-171450" algn="l" defTabSz="342900" rtl="0" eaLnBrk="1" latinLnBrk="0" hangingPunct="1">
        <a:spcBef>
          <a:spcPct val="20000"/>
        </a:spcBef>
        <a:buFont typeface="Arial"/>
        <a:buChar char="•"/>
        <a:defRPr sz="1500" kern="1200">
          <a:solidFill>
            <a:schemeClr val="tx1"/>
          </a:solidFill>
          <a:latin typeface="+mn-lt"/>
          <a:ea typeface="+mn-ea"/>
          <a:cs typeface="+mn-cs"/>
        </a:defRPr>
      </a:lvl9pPr>
    </p:bodyStyle>
    <p:otherStyle>
      <a:defPPr>
        <a:defRPr lang="de-DE"/>
      </a:defPPr>
      <a:lvl1pPr marL="0" algn="l" defTabSz="342900" rtl="0" eaLnBrk="1" latinLnBrk="0" hangingPunct="1">
        <a:defRPr sz="1350" kern="1200">
          <a:solidFill>
            <a:schemeClr val="tx1"/>
          </a:solidFill>
          <a:latin typeface="+mn-lt"/>
          <a:ea typeface="+mn-ea"/>
          <a:cs typeface="+mn-cs"/>
        </a:defRPr>
      </a:lvl1pPr>
      <a:lvl2pPr marL="342900" algn="l" defTabSz="342900" rtl="0" eaLnBrk="1" latinLnBrk="0" hangingPunct="1">
        <a:defRPr sz="1350" kern="1200">
          <a:solidFill>
            <a:schemeClr val="tx1"/>
          </a:solidFill>
          <a:latin typeface="+mn-lt"/>
          <a:ea typeface="+mn-ea"/>
          <a:cs typeface="+mn-cs"/>
        </a:defRPr>
      </a:lvl2pPr>
      <a:lvl3pPr marL="685800" algn="l" defTabSz="342900" rtl="0" eaLnBrk="1" latinLnBrk="0" hangingPunct="1">
        <a:defRPr sz="1350" kern="1200">
          <a:solidFill>
            <a:schemeClr val="tx1"/>
          </a:solidFill>
          <a:latin typeface="+mn-lt"/>
          <a:ea typeface="+mn-ea"/>
          <a:cs typeface="+mn-cs"/>
        </a:defRPr>
      </a:lvl3pPr>
      <a:lvl4pPr marL="1028700" algn="l" defTabSz="342900" rtl="0" eaLnBrk="1" latinLnBrk="0" hangingPunct="1">
        <a:defRPr sz="1350" kern="1200">
          <a:solidFill>
            <a:schemeClr val="tx1"/>
          </a:solidFill>
          <a:latin typeface="+mn-lt"/>
          <a:ea typeface="+mn-ea"/>
          <a:cs typeface="+mn-cs"/>
        </a:defRPr>
      </a:lvl4pPr>
      <a:lvl5pPr marL="1371600" algn="l" defTabSz="342900" rtl="0" eaLnBrk="1" latinLnBrk="0" hangingPunct="1">
        <a:defRPr sz="1350" kern="1200">
          <a:solidFill>
            <a:schemeClr val="tx1"/>
          </a:solidFill>
          <a:latin typeface="+mn-lt"/>
          <a:ea typeface="+mn-ea"/>
          <a:cs typeface="+mn-cs"/>
        </a:defRPr>
      </a:lvl5pPr>
      <a:lvl6pPr marL="1714500" algn="l" defTabSz="342900" rtl="0" eaLnBrk="1" latinLnBrk="0" hangingPunct="1">
        <a:defRPr sz="1350" kern="1200">
          <a:solidFill>
            <a:schemeClr val="tx1"/>
          </a:solidFill>
          <a:latin typeface="+mn-lt"/>
          <a:ea typeface="+mn-ea"/>
          <a:cs typeface="+mn-cs"/>
        </a:defRPr>
      </a:lvl6pPr>
      <a:lvl7pPr marL="2057400" algn="l" defTabSz="342900" rtl="0" eaLnBrk="1" latinLnBrk="0" hangingPunct="1">
        <a:defRPr sz="1350" kern="1200">
          <a:solidFill>
            <a:schemeClr val="tx1"/>
          </a:solidFill>
          <a:latin typeface="+mn-lt"/>
          <a:ea typeface="+mn-ea"/>
          <a:cs typeface="+mn-cs"/>
        </a:defRPr>
      </a:lvl7pPr>
      <a:lvl8pPr marL="2400300" algn="l" defTabSz="342900" rtl="0" eaLnBrk="1" latinLnBrk="0" hangingPunct="1">
        <a:defRPr sz="1350" kern="1200">
          <a:solidFill>
            <a:schemeClr val="tx1"/>
          </a:solidFill>
          <a:latin typeface="+mn-lt"/>
          <a:ea typeface="+mn-ea"/>
          <a:cs typeface="+mn-cs"/>
        </a:defRPr>
      </a:lvl8pPr>
      <a:lvl9pPr marL="2743200" algn="l" defTabSz="3429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chart" Target="../charts/chart1.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chart" Target="../charts/chart2.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chart" Target="../charts/chart3.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7.xml.rels><?xml version="1.0" encoding="UTF-8" standalone="yes"?>
<Relationships xmlns="http://schemas.openxmlformats.org/package/2006/relationships"><Relationship Id="rId2" Type="http://schemas.openxmlformats.org/officeDocument/2006/relationships/chart" Target="../charts/chart4.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chart" Target="../charts/chart5.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chart" Target="../charts/chart6.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chart" Target="../charts/chart7.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EFE33DF-3422-4B32-AE04-7769E9814A1F}"/>
              </a:ext>
            </a:extLst>
          </p:cNvPr>
          <p:cNvSpPr>
            <a:spLocks noGrp="1"/>
          </p:cNvSpPr>
          <p:nvPr>
            <p:ph type="ctrTitle"/>
          </p:nvPr>
        </p:nvSpPr>
        <p:spPr/>
        <p:txBody>
          <a:bodyPr/>
          <a:lstStyle/>
          <a:p>
            <a:r>
              <a:rPr lang="en-US"/>
              <a:t>JacobsCreek</a:t>
            </a:r>
          </a:p>
        </p:txBody>
      </p:sp>
      <p:sp>
        <p:nvSpPr>
          <p:cNvPr id="3" name="Subtitle 2">
            <a:extLst>
              <a:ext uri="{FF2B5EF4-FFF2-40B4-BE49-F238E27FC236}">
                <a16:creationId xmlns:a16="http://schemas.microsoft.com/office/drawing/2014/main" id="{6650F2F2-8E58-4177-A2E5-45EBA0059E83}"/>
              </a:ext>
            </a:extLst>
          </p:cNvPr>
          <p:cNvSpPr>
            <a:spLocks noGrp="1"/>
          </p:cNvSpPr>
          <p:nvPr>
            <p:ph type="subTitle" idx="1"/>
          </p:nvPr>
        </p:nvSpPr>
        <p:spPr/>
        <p:txBody>
          <a:bodyPr/>
          <a:lstStyle/>
          <a:p>
            <a:r>
              <a:rPr lang="en-US"/>
              <a:t>Tactical</a:t>
            </a:r>
          </a:p>
        </p:txBody>
      </p:sp>
    </p:spTree>
    <p:extLst>
      <p:ext uri="{BB962C8B-B14F-4D97-AF65-F5344CB8AC3E}">
        <p14:creationId xmlns:p14="http://schemas.microsoft.com/office/powerpoint/2010/main" val="3446178279"/>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99DC9D5-AC60-4AE5-BD52-43F6587A6903}"/>
              </a:ext>
            </a:extLst>
          </p:cNvPr>
          <p:cNvSpPr>
            <a:spLocks noGrp="1"/>
          </p:cNvSpPr>
          <p:nvPr>
            <p:ph type="title"/>
          </p:nvPr>
        </p:nvSpPr>
        <p:spPr/>
        <p:txBody>
          <a:bodyPr/>
          <a:lstStyle/>
          <a:p>
            <a:r>
              <a:rPr lang="en-US"/>
              <a:t>FB Fans Total (Bar Chart)</a:t>
            </a:r>
          </a:p>
        </p:txBody>
      </p:sp>
      <p:graphicFrame>
        <p:nvGraphicFramePr>
          <p:cNvPr id="6" name="Chart Placeholder 5">
            <a:extLst>
              <a:ext uri="{FF2B5EF4-FFF2-40B4-BE49-F238E27FC236}">
                <a16:creationId xmlns:a16="http://schemas.microsoft.com/office/drawing/2014/main" id="{8F1F498A-36C5-4B9D-9ECF-DC3337442954}"/>
              </a:ext>
            </a:extLst>
          </p:cNvPr>
          <p:cNvGraphicFramePr>
            <a:graphicFrameLocks noGrp="1"/>
          </p:cNvGraphicFramePr>
          <p:nvPr>
            <p:ph type="chart" sz="quarter" idx="13"/>
            <p:extLst>
              <p:ext uri="{D42A27DB-BD31-4B8C-83A1-F6EECF244321}">
                <p14:modId xmlns:p14="http://schemas.microsoft.com/office/powerpoint/2010/main" val="1364514225"/>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4073B233-3C18-4F18-AF97-8477CF077640}"/>
              </a:ext>
            </a:extLst>
          </p:cNvPr>
          <p:cNvSpPr>
            <a:spLocks noGrp="1"/>
          </p:cNvSpPr>
          <p:nvPr>
            <p:ph type="body" sz="quarter" idx="14"/>
          </p:nvPr>
        </p:nvSpPr>
        <p:spPr/>
        <p:txBody>
          <a:bodyPr/>
          <a:lstStyle/>
          <a:p>
            <a:r>
              <a:rPr lang="en-US"/>
              <a:t>01/12/2017 - 28/02/2018</a:t>
            </a:r>
          </a:p>
        </p:txBody>
      </p:sp>
      <p:sp>
        <p:nvSpPr>
          <p:cNvPr id="5" name="Footer Placeholder 4">
            <a:extLst>
              <a:ext uri="{FF2B5EF4-FFF2-40B4-BE49-F238E27FC236}">
                <a16:creationId xmlns:a16="http://schemas.microsoft.com/office/drawing/2014/main" id="{5E12AF61-7461-486B-8D77-C414FBA35CFA}"/>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660699529"/>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0800E48-C72F-4B07-86F3-7DC385F98774}"/>
              </a:ext>
            </a:extLst>
          </p:cNvPr>
          <p:cNvSpPr>
            <a:spLocks noGrp="1"/>
          </p:cNvSpPr>
          <p:nvPr>
            <p:ph type="title"/>
          </p:nvPr>
        </p:nvSpPr>
        <p:spPr/>
        <p:txBody>
          <a:bodyPr/>
          <a:lstStyle/>
          <a:p>
            <a:r>
              <a:rPr lang="en-US"/>
              <a:t>FB Reach (Bar Chart)</a:t>
            </a:r>
          </a:p>
        </p:txBody>
      </p:sp>
      <p:graphicFrame>
        <p:nvGraphicFramePr>
          <p:cNvPr id="6" name="Chart Placeholder 5">
            <a:extLst>
              <a:ext uri="{FF2B5EF4-FFF2-40B4-BE49-F238E27FC236}">
                <a16:creationId xmlns:a16="http://schemas.microsoft.com/office/drawing/2014/main" id="{F7BC8319-DD56-4DE1-B6EA-61D4C543E28E}"/>
              </a:ext>
            </a:extLst>
          </p:cNvPr>
          <p:cNvGraphicFramePr>
            <a:graphicFrameLocks noGrp="1"/>
          </p:cNvGraphicFramePr>
          <p:nvPr>
            <p:ph type="chart" sz="quarter" idx="13"/>
            <p:extLst>
              <p:ext uri="{D42A27DB-BD31-4B8C-83A1-F6EECF244321}">
                <p14:modId xmlns:p14="http://schemas.microsoft.com/office/powerpoint/2010/main" val="4012091254"/>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37F39549-649D-494F-8026-17DCDD621EA2}"/>
              </a:ext>
            </a:extLst>
          </p:cNvPr>
          <p:cNvSpPr>
            <a:spLocks noGrp="1"/>
          </p:cNvSpPr>
          <p:nvPr>
            <p:ph type="body" sz="quarter" idx="14"/>
          </p:nvPr>
        </p:nvSpPr>
        <p:spPr/>
        <p:txBody>
          <a:bodyPr/>
          <a:lstStyle/>
          <a:p>
            <a:r>
              <a:rPr lang="en-US"/>
              <a:t>01/12/2017 - 28/02/2018</a:t>
            </a:r>
          </a:p>
        </p:txBody>
      </p:sp>
      <p:sp>
        <p:nvSpPr>
          <p:cNvPr id="5" name="Footer Placeholder 4">
            <a:extLst>
              <a:ext uri="{FF2B5EF4-FFF2-40B4-BE49-F238E27FC236}">
                <a16:creationId xmlns:a16="http://schemas.microsoft.com/office/drawing/2014/main" id="{302A6672-C638-4B53-B031-BB8308624B11}"/>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653079117"/>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663F2D8-7A9B-4B90-92F9-7EEEAEFF00AB}"/>
              </a:ext>
            </a:extLst>
          </p:cNvPr>
          <p:cNvSpPr>
            <a:spLocks noGrp="1"/>
          </p:cNvSpPr>
          <p:nvPr>
            <p:ph type="title"/>
          </p:nvPr>
        </p:nvSpPr>
        <p:spPr/>
        <p:txBody>
          <a:bodyPr/>
          <a:lstStyle/>
          <a:p>
            <a:r>
              <a:rPr lang="en-US"/>
              <a:t>FB Total Interactions (Bar Chart)</a:t>
            </a:r>
          </a:p>
        </p:txBody>
      </p:sp>
      <p:graphicFrame>
        <p:nvGraphicFramePr>
          <p:cNvPr id="6" name="Chart Placeholder 5">
            <a:extLst>
              <a:ext uri="{FF2B5EF4-FFF2-40B4-BE49-F238E27FC236}">
                <a16:creationId xmlns:a16="http://schemas.microsoft.com/office/drawing/2014/main" id="{728A4689-D7D6-413B-9EB5-2E9A22642B58}"/>
              </a:ext>
            </a:extLst>
          </p:cNvPr>
          <p:cNvGraphicFramePr>
            <a:graphicFrameLocks noGrp="1"/>
          </p:cNvGraphicFramePr>
          <p:nvPr>
            <p:ph type="chart" sz="quarter" idx="13"/>
            <p:extLst>
              <p:ext uri="{D42A27DB-BD31-4B8C-83A1-F6EECF244321}">
                <p14:modId xmlns:p14="http://schemas.microsoft.com/office/powerpoint/2010/main" val="2390221532"/>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04AABDDE-8486-4A63-ABC9-1B61236EAB9B}"/>
              </a:ext>
            </a:extLst>
          </p:cNvPr>
          <p:cNvSpPr>
            <a:spLocks noGrp="1"/>
          </p:cNvSpPr>
          <p:nvPr>
            <p:ph type="body" sz="quarter" idx="14"/>
          </p:nvPr>
        </p:nvSpPr>
        <p:spPr/>
        <p:txBody>
          <a:bodyPr/>
          <a:lstStyle/>
          <a:p>
            <a:r>
              <a:rPr lang="en-US"/>
              <a:t>01/12/2017 - 28/02/2018</a:t>
            </a:r>
          </a:p>
        </p:txBody>
      </p:sp>
      <p:sp>
        <p:nvSpPr>
          <p:cNvPr id="5" name="Footer Placeholder 4">
            <a:extLst>
              <a:ext uri="{FF2B5EF4-FFF2-40B4-BE49-F238E27FC236}">
                <a16:creationId xmlns:a16="http://schemas.microsoft.com/office/drawing/2014/main" id="{8A416173-7CAE-4AF6-9918-CC15221BA559}"/>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450577543"/>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61EEEC4-A9FD-49D9-9F87-141072EB9DBF}"/>
              </a:ext>
            </a:extLst>
          </p:cNvPr>
          <p:cNvSpPr>
            <a:spLocks noGrp="1"/>
          </p:cNvSpPr>
          <p:nvPr>
            <p:ph type="title"/>
          </p:nvPr>
        </p:nvSpPr>
        <p:spPr/>
        <p:txBody>
          <a:bodyPr/>
          <a:lstStyle/>
          <a:p>
            <a:r>
              <a:rPr lang="en-US"/>
              <a:t>FB Own Posts Table with views - 1 of 12</a:t>
            </a:r>
          </a:p>
        </p:txBody>
      </p:sp>
      <p:graphicFrame>
        <p:nvGraphicFramePr>
          <p:cNvPr id="5" name="Table Placeholder 4">
            <a:extLst>
              <a:ext uri="{FF2B5EF4-FFF2-40B4-BE49-F238E27FC236}">
                <a16:creationId xmlns:a16="http://schemas.microsoft.com/office/drawing/2014/main" id="{32BF480A-86A7-46D6-AA97-6ECA1CF3E561}"/>
              </a:ext>
            </a:extLst>
          </p:cNvPr>
          <p:cNvGraphicFramePr>
            <a:graphicFrameLocks noGrp="1"/>
          </p:cNvGraphicFramePr>
          <p:nvPr>
            <p:ph type="tbl" sz="quarter" idx="13"/>
            <p:extLst>
              <p:ext uri="{D42A27DB-BD31-4B8C-83A1-F6EECF244321}">
                <p14:modId xmlns:p14="http://schemas.microsoft.com/office/powerpoint/2010/main" val="294410403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10512">
                  <a:extLst>
                    <a:ext uri="{9D8B030D-6E8A-4147-A177-3AD203B41FA5}">
                      <a16:colId xmlns:a16="http://schemas.microsoft.com/office/drawing/2014/main" val="2259270751"/>
                    </a:ext>
                  </a:extLst>
                </a:gridCol>
                <a:gridCol w="576072">
                  <a:extLst>
                    <a:ext uri="{9D8B030D-6E8A-4147-A177-3AD203B41FA5}">
                      <a16:colId xmlns:a16="http://schemas.microsoft.com/office/drawing/2014/main" val="1133848117"/>
                    </a:ext>
                  </a:extLst>
                </a:gridCol>
                <a:gridCol w="576072">
                  <a:extLst>
                    <a:ext uri="{9D8B030D-6E8A-4147-A177-3AD203B41FA5}">
                      <a16:colId xmlns:a16="http://schemas.microsoft.com/office/drawing/2014/main" val="1230504977"/>
                    </a:ext>
                  </a:extLst>
                </a:gridCol>
                <a:gridCol w="576072">
                  <a:extLst>
                    <a:ext uri="{9D8B030D-6E8A-4147-A177-3AD203B41FA5}">
                      <a16:colId xmlns:a16="http://schemas.microsoft.com/office/drawing/2014/main" val="1556907613"/>
                    </a:ext>
                  </a:extLst>
                </a:gridCol>
                <a:gridCol w="576072">
                  <a:extLst>
                    <a:ext uri="{9D8B030D-6E8A-4147-A177-3AD203B41FA5}">
                      <a16:colId xmlns:a16="http://schemas.microsoft.com/office/drawing/2014/main" val="3663174212"/>
                    </a:ext>
                  </a:extLst>
                </a:gridCol>
                <a:gridCol w="576072">
                  <a:extLst>
                    <a:ext uri="{9D8B030D-6E8A-4147-A177-3AD203B41FA5}">
                      <a16:colId xmlns:a16="http://schemas.microsoft.com/office/drawing/2014/main" val="254563344"/>
                    </a:ext>
                  </a:extLst>
                </a:gridCol>
                <a:gridCol w="576072">
                  <a:extLst>
                    <a:ext uri="{9D8B030D-6E8A-4147-A177-3AD203B41FA5}">
                      <a16:colId xmlns:a16="http://schemas.microsoft.com/office/drawing/2014/main" val="3200117817"/>
                    </a:ext>
                  </a:extLst>
                </a:gridCol>
                <a:gridCol w="576072">
                  <a:extLst>
                    <a:ext uri="{9D8B030D-6E8A-4147-A177-3AD203B41FA5}">
                      <a16:colId xmlns:a16="http://schemas.microsoft.com/office/drawing/2014/main" val="734155234"/>
                    </a:ext>
                  </a:extLst>
                </a:gridCol>
                <a:gridCol w="576072">
                  <a:extLst>
                    <a:ext uri="{9D8B030D-6E8A-4147-A177-3AD203B41FA5}">
                      <a16:colId xmlns:a16="http://schemas.microsoft.com/office/drawing/2014/main" val="2933859869"/>
                    </a:ext>
                  </a:extLst>
                </a:gridCol>
                <a:gridCol w="576072">
                  <a:extLst>
                    <a:ext uri="{9D8B030D-6E8A-4147-A177-3AD203B41FA5}">
                      <a16:colId xmlns:a16="http://schemas.microsoft.com/office/drawing/2014/main" val="472343266"/>
                    </a:ext>
                  </a:extLst>
                </a:gridCol>
                <a:gridCol w="576072">
                  <a:extLst>
                    <a:ext uri="{9D8B030D-6E8A-4147-A177-3AD203B41FA5}">
                      <a16:colId xmlns:a16="http://schemas.microsoft.com/office/drawing/2014/main" val="3703703070"/>
                    </a:ext>
                  </a:extLst>
                </a:gridCol>
                <a:gridCol w="658368">
                  <a:extLst>
                    <a:ext uri="{9D8B030D-6E8A-4147-A177-3AD203B41FA5}">
                      <a16:colId xmlns:a16="http://schemas.microsoft.com/office/drawing/2014/main" val="96109374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 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PTAT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419774026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Jacob's Creek - 2018-02-28 11:49:23</a:t>
                      </a:r>
                      <a:r>
                        <a:rPr kumimoji="0" lang="en-US" sz="1000" b="0" i="0" u="none" strike="noStrike" kern="1200" cap="none" spc="0" normalizeH="0" baseline="0" noProof="0">
                          <a:ln>
                            <a:noFill/>
                          </a:ln>
                          <a:solidFill>
                            <a:prstClr val="black"/>
                          </a:solidFill>
                          <a:effectLst/>
                          <a:uLnTx/>
                          <a:uFillTx/>
                          <a:latin typeface="+mn-lt"/>
                          <a:ea typeface="+mn-ea"/>
                          <a:cs typeface="+mn-cs"/>
                        </a:rPr>
                        <a:t>
Who makes your Jacob's Creek wine? Click below to take a walk through the vineyards with Sam, our grape grower!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extLst>
                  <a:ext uri="{0D108BD9-81ED-4DB2-BD59-A6C34878D82A}">
                    <a16:rowId xmlns:a16="http://schemas.microsoft.com/office/drawing/2014/main" val="70372087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Jacob's Creek - 2018-02-27 12:00:00</a:t>
                      </a:r>
                      <a:r>
                        <a:rPr kumimoji="0" lang="en-US" sz="1000" b="0" i="0" u="none" strike="noStrike" kern="1200" cap="none" spc="0" normalizeH="0" baseline="0" noProof="0">
                          <a:ln>
                            <a:noFill/>
                          </a:ln>
                          <a:solidFill>
                            <a:prstClr val="black"/>
                          </a:solidFill>
                          <a:effectLst/>
                          <a:uLnTx/>
                          <a:uFillTx/>
                          <a:latin typeface="+mn-lt"/>
                          <a:ea typeface="+mn-ea"/>
                          <a:cs typeface="+mn-cs"/>
                        </a:rPr>
                        <a:t>
Who makes your Jacob's Creek wine? Click below to take a walk through the vineyards with Sam, our grape grower!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extLst>
                  <a:ext uri="{0D108BD9-81ED-4DB2-BD59-A6C34878D82A}">
                    <a16:rowId xmlns:a16="http://schemas.microsoft.com/office/drawing/2014/main" val="2833481788"/>
                  </a:ext>
                </a:extLst>
              </a:tr>
            </a:tbl>
          </a:graphicData>
        </a:graphic>
      </p:graphicFrame>
      <p:sp>
        <p:nvSpPr>
          <p:cNvPr id="4" name="Text Placeholder 3">
            <a:extLst>
              <a:ext uri="{FF2B5EF4-FFF2-40B4-BE49-F238E27FC236}">
                <a16:creationId xmlns:a16="http://schemas.microsoft.com/office/drawing/2014/main" id="{75EE5BA3-2CB9-4E40-A521-991C67DF77AA}"/>
              </a:ext>
            </a:extLst>
          </p:cNvPr>
          <p:cNvSpPr>
            <a:spLocks noGrp="1"/>
          </p:cNvSpPr>
          <p:nvPr>
            <p:ph type="body" sz="quarter" idx="14"/>
          </p:nvPr>
        </p:nvSpPr>
        <p:spPr/>
        <p:txBody>
          <a:bodyPr/>
          <a:lstStyle/>
          <a:p>
            <a:r>
              <a:rPr lang="en-US"/>
              <a:t>01/12/2017 - 28/02/2018</a:t>
            </a:r>
          </a:p>
        </p:txBody>
      </p:sp>
    </p:spTree>
    <p:extLst>
      <p:ext uri="{BB962C8B-B14F-4D97-AF65-F5344CB8AC3E}">
        <p14:creationId xmlns:p14="http://schemas.microsoft.com/office/powerpoint/2010/main" val="3518555304"/>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863058B-01C4-4A2D-A97F-1CBA70BE4FDC}"/>
              </a:ext>
            </a:extLst>
          </p:cNvPr>
          <p:cNvSpPr>
            <a:spLocks noGrp="1"/>
          </p:cNvSpPr>
          <p:nvPr>
            <p:ph type="title"/>
          </p:nvPr>
        </p:nvSpPr>
        <p:spPr/>
        <p:txBody>
          <a:bodyPr/>
          <a:lstStyle/>
          <a:p>
            <a:r>
              <a:rPr lang="en-US"/>
              <a:t>FB Own Posts Table with views - 2 of 12</a:t>
            </a:r>
          </a:p>
        </p:txBody>
      </p:sp>
      <p:graphicFrame>
        <p:nvGraphicFramePr>
          <p:cNvPr id="5" name="Table Placeholder 4">
            <a:extLst>
              <a:ext uri="{FF2B5EF4-FFF2-40B4-BE49-F238E27FC236}">
                <a16:creationId xmlns:a16="http://schemas.microsoft.com/office/drawing/2014/main" id="{100E79A4-5F74-4D2A-85FF-50DC08467AF6}"/>
              </a:ext>
            </a:extLst>
          </p:cNvPr>
          <p:cNvGraphicFramePr>
            <a:graphicFrameLocks noGrp="1"/>
          </p:cNvGraphicFramePr>
          <p:nvPr>
            <p:ph type="tbl" sz="quarter" idx="13"/>
            <p:extLst>
              <p:ext uri="{D42A27DB-BD31-4B8C-83A1-F6EECF244321}">
                <p14:modId xmlns:p14="http://schemas.microsoft.com/office/powerpoint/2010/main" val="288004775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10512">
                  <a:extLst>
                    <a:ext uri="{9D8B030D-6E8A-4147-A177-3AD203B41FA5}">
                      <a16:colId xmlns:a16="http://schemas.microsoft.com/office/drawing/2014/main" val="1943072586"/>
                    </a:ext>
                  </a:extLst>
                </a:gridCol>
                <a:gridCol w="576072">
                  <a:extLst>
                    <a:ext uri="{9D8B030D-6E8A-4147-A177-3AD203B41FA5}">
                      <a16:colId xmlns:a16="http://schemas.microsoft.com/office/drawing/2014/main" val="1883507930"/>
                    </a:ext>
                  </a:extLst>
                </a:gridCol>
                <a:gridCol w="576072">
                  <a:extLst>
                    <a:ext uri="{9D8B030D-6E8A-4147-A177-3AD203B41FA5}">
                      <a16:colId xmlns:a16="http://schemas.microsoft.com/office/drawing/2014/main" val="717920734"/>
                    </a:ext>
                  </a:extLst>
                </a:gridCol>
                <a:gridCol w="576072">
                  <a:extLst>
                    <a:ext uri="{9D8B030D-6E8A-4147-A177-3AD203B41FA5}">
                      <a16:colId xmlns:a16="http://schemas.microsoft.com/office/drawing/2014/main" val="3743683663"/>
                    </a:ext>
                  </a:extLst>
                </a:gridCol>
                <a:gridCol w="576072">
                  <a:extLst>
                    <a:ext uri="{9D8B030D-6E8A-4147-A177-3AD203B41FA5}">
                      <a16:colId xmlns:a16="http://schemas.microsoft.com/office/drawing/2014/main" val="363277828"/>
                    </a:ext>
                  </a:extLst>
                </a:gridCol>
                <a:gridCol w="576072">
                  <a:extLst>
                    <a:ext uri="{9D8B030D-6E8A-4147-A177-3AD203B41FA5}">
                      <a16:colId xmlns:a16="http://schemas.microsoft.com/office/drawing/2014/main" val="3679411437"/>
                    </a:ext>
                  </a:extLst>
                </a:gridCol>
                <a:gridCol w="576072">
                  <a:extLst>
                    <a:ext uri="{9D8B030D-6E8A-4147-A177-3AD203B41FA5}">
                      <a16:colId xmlns:a16="http://schemas.microsoft.com/office/drawing/2014/main" val="1327706255"/>
                    </a:ext>
                  </a:extLst>
                </a:gridCol>
                <a:gridCol w="576072">
                  <a:extLst>
                    <a:ext uri="{9D8B030D-6E8A-4147-A177-3AD203B41FA5}">
                      <a16:colId xmlns:a16="http://schemas.microsoft.com/office/drawing/2014/main" val="4084461575"/>
                    </a:ext>
                  </a:extLst>
                </a:gridCol>
                <a:gridCol w="576072">
                  <a:extLst>
                    <a:ext uri="{9D8B030D-6E8A-4147-A177-3AD203B41FA5}">
                      <a16:colId xmlns:a16="http://schemas.microsoft.com/office/drawing/2014/main" val="1279883415"/>
                    </a:ext>
                  </a:extLst>
                </a:gridCol>
                <a:gridCol w="576072">
                  <a:extLst>
                    <a:ext uri="{9D8B030D-6E8A-4147-A177-3AD203B41FA5}">
                      <a16:colId xmlns:a16="http://schemas.microsoft.com/office/drawing/2014/main" val="3277842321"/>
                    </a:ext>
                  </a:extLst>
                </a:gridCol>
                <a:gridCol w="576072">
                  <a:extLst>
                    <a:ext uri="{9D8B030D-6E8A-4147-A177-3AD203B41FA5}">
                      <a16:colId xmlns:a16="http://schemas.microsoft.com/office/drawing/2014/main" val="1058671740"/>
                    </a:ext>
                  </a:extLst>
                </a:gridCol>
                <a:gridCol w="658368">
                  <a:extLst>
                    <a:ext uri="{9D8B030D-6E8A-4147-A177-3AD203B41FA5}">
                      <a16:colId xmlns:a16="http://schemas.microsoft.com/office/drawing/2014/main" val="140794052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 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PTAT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63265002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Jacob's Creek - 2018-02-23 10:30:00</a:t>
                      </a:r>
                      <a:r>
                        <a:rPr kumimoji="0" lang="en-US" sz="1000" b="0" i="0" u="none" strike="noStrike" kern="1200" cap="none" spc="0" normalizeH="0" baseline="0" noProof="0">
                          <a:ln>
                            <a:noFill/>
                          </a:ln>
                          <a:solidFill>
                            <a:prstClr val="black"/>
                          </a:solidFill>
                          <a:effectLst/>
                          <a:uLnTx/>
                          <a:uFillTx/>
                          <a:latin typeface="+mn-lt"/>
                          <a:ea typeface="+mn-ea"/>
                          <a:cs typeface="+mn-cs"/>
                        </a:rPr>
                        <a:t>
What's your flavour? 👇
Whites: loved for their zesty acidity, floral aromas, and fruity notes, such as Pinot Grigio, Sauvignon Blanc and Chardonnay
Reds: loved for their soft, rich, and velvety flavors, like Cabernet Sauvignon, and Shiraz</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Status</a:t>
                      </a:r>
                    </a:p>
                  </a:txBody>
                  <a:tcPr/>
                </a:tc>
                <a:extLst>
                  <a:ext uri="{0D108BD9-81ED-4DB2-BD59-A6C34878D82A}">
                    <a16:rowId xmlns:a16="http://schemas.microsoft.com/office/drawing/2014/main" val="258432885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Jacob's Creek - 2018-02-21 10:30:01</a:t>
                      </a:r>
                      <a:r>
                        <a:rPr kumimoji="0" lang="en-US" sz="1000" b="0" i="0" u="none" strike="noStrike" kern="1200" cap="none" spc="0" normalizeH="0" baseline="0" noProof="0">
                          <a:ln>
                            <a:noFill/>
                          </a:ln>
                          <a:solidFill>
                            <a:prstClr val="black"/>
                          </a:solidFill>
                          <a:effectLst/>
                          <a:uLnTx/>
                          <a:uFillTx/>
                          <a:latin typeface="+mn-lt"/>
                          <a:ea typeface="+mn-ea"/>
                          <a:cs typeface="+mn-cs"/>
                        </a:rPr>
                        <a:t>
This is a 'cool' idea! How do you keep your wine chilled when entertaining? Suggestions below!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extLst>
                  <a:ext uri="{0D108BD9-81ED-4DB2-BD59-A6C34878D82A}">
                    <a16:rowId xmlns:a16="http://schemas.microsoft.com/office/drawing/2014/main" val="1102276791"/>
                  </a:ext>
                </a:extLst>
              </a:tr>
            </a:tbl>
          </a:graphicData>
        </a:graphic>
      </p:graphicFrame>
      <p:sp>
        <p:nvSpPr>
          <p:cNvPr id="4" name="Text Placeholder 3">
            <a:extLst>
              <a:ext uri="{FF2B5EF4-FFF2-40B4-BE49-F238E27FC236}">
                <a16:creationId xmlns:a16="http://schemas.microsoft.com/office/drawing/2014/main" id="{02E6A9E8-A195-4FC5-BD86-01E0021DD35B}"/>
              </a:ext>
            </a:extLst>
          </p:cNvPr>
          <p:cNvSpPr>
            <a:spLocks noGrp="1"/>
          </p:cNvSpPr>
          <p:nvPr>
            <p:ph type="body" sz="quarter" idx="14"/>
          </p:nvPr>
        </p:nvSpPr>
        <p:spPr/>
        <p:txBody>
          <a:bodyPr/>
          <a:lstStyle/>
          <a:p>
            <a:r>
              <a:rPr lang="en-US"/>
              <a:t>01/12/2017 - 28/02/2018</a:t>
            </a:r>
          </a:p>
        </p:txBody>
      </p:sp>
    </p:spTree>
    <p:extLst>
      <p:ext uri="{BB962C8B-B14F-4D97-AF65-F5344CB8AC3E}">
        <p14:creationId xmlns:p14="http://schemas.microsoft.com/office/powerpoint/2010/main" val="857907856"/>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F64A0B0-FAAA-45A8-B3F5-08837C2E43EC}"/>
              </a:ext>
            </a:extLst>
          </p:cNvPr>
          <p:cNvSpPr>
            <a:spLocks noGrp="1"/>
          </p:cNvSpPr>
          <p:nvPr>
            <p:ph type="title"/>
          </p:nvPr>
        </p:nvSpPr>
        <p:spPr/>
        <p:txBody>
          <a:bodyPr/>
          <a:lstStyle/>
          <a:p>
            <a:r>
              <a:rPr lang="en-US"/>
              <a:t>FB Own Posts Table with views - 3 of 12</a:t>
            </a:r>
          </a:p>
        </p:txBody>
      </p:sp>
      <p:graphicFrame>
        <p:nvGraphicFramePr>
          <p:cNvPr id="5" name="Table Placeholder 4">
            <a:extLst>
              <a:ext uri="{FF2B5EF4-FFF2-40B4-BE49-F238E27FC236}">
                <a16:creationId xmlns:a16="http://schemas.microsoft.com/office/drawing/2014/main" id="{A01BB159-3EAF-471C-A4D8-36370A2A9D2B}"/>
              </a:ext>
            </a:extLst>
          </p:cNvPr>
          <p:cNvGraphicFramePr>
            <a:graphicFrameLocks noGrp="1"/>
          </p:cNvGraphicFramePr>
          <p:nvPr>
            <p:ph type="tbl" sz="quarter" idx="13"/>
            <p:extLst>
              <p:ext uri="{D42A27DB-BD31-4B8C-83A1-F6EECF244321}">
                <p14:modId xmlns:p14="http://schemas.microsoft.com/office/powerpoint/2010/main" val="155981374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10512">
                  <a:extLst>
                    <a:ext uri="{9D8B030D-6E8A-4147-A177-3AD203B41FA5}">
                      <a16:colId xmlns:a16="http://schemas.microsoft.com/office/drawing/2014/main" val="1591576810"/>
                    </a:ext>
                  </a:extLst>
                </a:gridCol>
                <a:gridCol w="576072">
                  <a:extLst>
                    <a:ext uri="{9D8B030D-6E8A-4147-A177-3AD203B41FA5}">
                      <a16:colId xmlns:a16="http://schemas.microsoft.com/office/drawing/2014/main" val="271780136"/>
                    </a:ext>
                  </a:extLst>
                </a:gridCol>
                <a:gridCol w="576072">
                  <a:extLst>
                    <a:ext uri="{9D8B030D-6E8A-4147-A177-3AD203B41FA5}">
                      <a16:colId xmlns:a16="http://schemas.microsoft.com/office/drawing/2014/main" val="3738423367"/>
                    </a:ext>
                  </a:extLst>
                </a:gridCol>
                <a:gridCol w="576072">
                  <a:extLst>
                    <a:ext uri="{9D8B030D-6E8A-4147-A177-3AD203B41FA5}">
                      <a16:colId xmlns:a16="http://schemas.microsoft.com/office/drawing/2014/main" val="4075912024"/>
                    </a:ext>
                  </a:extLst>
                </a:gridCol>
                <a:gridCol w="576072">
                  <a:extLst>
                    <a:ext uri="{9D8B030D-6E8A-4147-A177-3AD203B41FA5}">
                      <a16:colId xmlns:a16="http://schemas.microsoft.com/office/drawing/2014/main" val="2625528732"/>
                    </a:ext>
                  </a:extLst>
                </a:gridCol>
                <a:gridCol w="576072">
                  <a:extLst>
                    <a:ext uri="{9D8B030D-6E8A-4147-A177-3AD203B41FA5}">
                      <a16:colId xmlns:a16="http://schemas.microsoft.com/office/drawing/2014/main" val="2630801020"/>
                    </a:ext>
                  </a:extLst>
                </a:gridCol>
                <a:gridCol w="576072">
                  <a:extLst>
                    <a:ext uri="{9D8B030D-6E8A-4147-A177-3AD203B41FA5}">
                      <a16:colId xmlns:a16="http://schemas.microsoft.com/office/drawing/2014/main" val="1557260419"/>
                    </a:ext>
                  </a:extLst>
                </a:gridCol>
                <a:gridCol w="576072">
                  <a:extLst>
                    <a:ext uri="{9D8B030D-6E8A-4147-A177-3AD203B41FA5}">
                      <a16:colId xmlns:a16="http://schemas.microsoft.com/office/drawing/2014/main" val="2459919867"/>
                    </a:ext>
                  </a:extLst>
                </a:gridCol>
                <a:gridCol w="576072">
                  <a:extLst>
                    <a:ext uri="{9D8B030D-6E8A-4147-A177-3AD203B41FA5}">
                      <a16:colId xmlns:a16="http://schemas.microsoft.com/office/drawing/2014/main" val="704279174"/>
                    </a:ext>
                  </a:extLst>
                </a:gridCol>
                <a:gridCol w="576072">
                  <a:extLst>
                    <a:ext uri="{9D8B030D-6E8A-4147-A177-3AD203B41FA5}">
                      <a16:colId xmlns:a16="http://schemas.microsoft.com/office/drawing/2014/main" val="2791914357"/>
                    </a:ext>
                  </a:extLst>
                </a:gridCol>
                <a:gridCol w="576072">
                  <a:extLst>
                    <a:ext uri="{9D8B030D-6E8A-4147-A177-3AD203B41FA5}">
                      <a16:colId xmlns:a16="http://schemas.microsoft.com/office/drawing/2014/main" val="4282868361"/>
                    </a:ext>
                  </a:extLst>
                </a:gridCol>
                <a:gridCol w="658368">
                  <a:extLst>
                    <a:ext uri="{9D8B030D-6E8A-4147-A177-3AD203B41FA5}">
                      <a16:colId xmlns:a16="http://schemas.microsoft.com/office/drawing/2014/main" val="243203541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 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PTAT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152216665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Jacob's Creek - 2018-02-19 12:07:06</a:t>
                      </a:r>
                      <a:r>
                        <a:rPr kumimoji="0" lang="en-US" sz="1000" b="0" i="0" u="none" strike="noStrike" kern="1200" cap="none" spc="0" normalizeH="0" baseline="0" noProof="0">
                          <a:ln>
                            <a:noFill/>
                          </a:ln>
                          <a:solidFill>
                            <a:prstClr val="black"/>
                          </a:solidFill>
                          <a:effectLst/>
                          <a:uLnTx/>
                          <a:uFillTx/>
                          <a:latin typeface="+mn-lt"/>
                          <a:ea typeface="+mn-ea"/>
                          <a:cs typeface="+mn-cs"/>
                        </a:rPr>
                        <a:t>
Chris Hemsworth was casting his expert eye over the vineyards in Barossa Valley recently. We predict an amazing season, coming right up!
📷: Cristian Prieto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273461703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Jacob's Creek - 2018-02-17 12:15:26</a:t>
                      </a:r>
                      <a:r>
                        <a:rPr kumimoji="0" lang="en-US" sz="1000" b="0" i="0" u="none" strike="noStrike" kern="1200" cap="none" spc="0" normalizeH="0" baseline="0" noProof="0">
                          <a:ln>
                            <a:noFill/>
                          </a:ln>
                          <a:solidFill>
                            <a:prstClr val="black"/>
                          </a:solidFill>
                          <a:effectLst/>
                          <a:uLnTx/>
                          <a:uFillTx/>
                          <a:latin typeface="+mn-lt"/>
                          <a:ea typeface="+mn-ea"/>
                          <a:cs typeface="+mn-cs"/>
                        </a:rPr>
                        <a:t>
Wine down and enjoy this perfect meal to end your weekend! Mushroom ravioli with creamy garlic sauce 👌
LINK HERE: http://bit.ly/JCRavioli</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874484819"/>
                  </a:ext>
                </a:extLst>
              </a:tr>
            </a:tbl>
          </a:graphicData>
        </a:graphic>
      </p:graphicFrame>
      <p:sp>
        <p:nvSpPr>
          <p:cNvPr id="4" name="Text Placeholder 3">
            <a:extLst>
              <a:ext uri="{FF2B5EF4-FFF2-40B4-BE49-F238E27FC236}">
                <a16:creationId xmlns:a16="http://schemas.microsoft.com/office/drawing/2014/main" id="{FA56B6E0-F367-438B-8CDD-A8B9F991ED65}"/>
              </a:ext>
            </a:extLst>
          </p:cNvPr>
          <p:cNvSpPr>
            <a:spLocks noGrp="1"/>
          </p:cNvSpPr>
          <p:nvPr>
            <p:ph type="body" sz="quarter" idx="14"/>
          </p:nvPr>
        </p:nvSpPr>
        <p:spPr/>
        <p:txBody>
          <a:bodyPr/>
          <a:lstStyle/>
          <a:p>
            <a:r>
              <a:rPr lang="en-US"/>
              <a:t>01/12/2017 - 28/02/2018</a:t>
            </a:r>
          </a:p>
        </p:txBody>
      </p:sp>
    </p:spTree>
    <p:extLst>
      <p:ext uri="{BB962C8B-B14F-4D97-AF65-F5344CB8AC3E}">
        <p14:creationId xmlns:p14="http://schemas.microsoft.com/office/powerpoint/2010/main" val="1617177931"/>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F85EE3C-4741-4CC0-94ED-DDCF4BB9DAAD}"/>
              </a:ext>
            </a:extLst>
          </p:cNvPr>
          <p:cNvSpPr>
            <a:spLocks noGrp="1"/>
          </p:cNvSpPr>
          <p:nvPr>
            <p:ph type="title"/>
          </p:nvPr>
        </p:nvSpPr>
        <p:spPr/>
        <p:txBody>
          <a:bodyPr/>
          <a:lstStyle/>
          <a:p>
            <a:r>
              <a:rPr lang="en-US"/>
              <a:t>FB Own Posts Table with views - 4 of 12</a:t>
            </a:r>
          </a:p>
        </p:txBody>
      </p:sp>
      <p:graphicFrame>
        <p:nvGraphicFramePr>
          <p:cNvPr id="5" name="Table Placeholder 4">
            <a:extLst>
              <a:ext uri="{FF2B5EF4-FFF2-40B4-BE49-F238E27FC236}">
                <a16:creationId xmlns:a16="http://schemas.microsoft.com/office/drawing/2014/main" id="{5A7A2ADB-1704-48DF-B0E6-AE2BA0EFFB40}"/>
              </a:ext>
            </a:extLst>
          </p:cNvPr>
          <p:cNvGraphicFramePr>
            <a:graphicFrameLocks noGrp="1"/>
          </p:cNvGraphicFramePr>
          <p:nvPr>
            <p:ph type="tbl" sz="quarter" idx="13"/>
            <p:extLst>
              <p:ext uri="{D42A27DB-BD31-4B8C-83A1-F6EECF244321}">
                <p14:modId xmlns:p14="http://schemas.microsoft.com/office/powerpoint/2010/main" val="304087910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10512">
                  <a:extLst>
                    <a:ext uri="{9D8B030D-6E8A-4147-A177-3AD203B41FA5}">
                      <a16:colId xmlns:a16="http://schemas.microsoft.com/office/drawing/2014/main" val="3980260989"/>
                    </a:ext>
                  </a:extLst>
                </a:gridCol>
                <a:gridCol w="576072">
                  <a:extLst>
                    <a:ext uri="{9D8B030D-6E8A-4147-A177-3AD203B41FA5}">
                      <a16:colId xmlns:a16="http://schemas.microsoft.com/office/drawing/2014/main" val="1565410205"/>
                    </a:ext>
                  </a:extLst>
                </a:gridCol>
                <a:gridCol w="576072">
                  <a:extLst>
                    <a:ext uri="{9D8B030D-6E8A-4147-A177-3AD203B41FA5}">
                      <a16:colId xmlns:a16="http://schemas.microsoft.com/office/drawing/2014/main" val="432144408"/>
                    </a:ext>
                  </a:extLst>
                </a:gridCol>
                <a:gridCol w="576072">
                  <a:extLst>
                    <a:ext uri="{9D8B030D-6E8A-4147-A177-3AD203B41FA5}">
                      <a16:colId xmlns:a16="http://schemas.microsoft.com/office/drawing/2014/main" val="3497284610"/>
                    </a:ext>
                  </a:extLst>
                </a:gridCol>
                <a:gridCol w="576072">
                  <a:extLst>
                    <a:ext uri="{9D8B030D-6E8A-4147-A177-3AD203B41FA5}">
                      <a16:colId xmlns:a16="http://schemas.microsoft.com/office/drawing/2014/main" val="4161562362"/>
                    </a:ext>
                  </a:extLst>
                </a:gridCol>
                <a:gridCol w="576072">
                  <a:extLst>
                    <a:ext uri="{9D8B030D-6E8A-4147-A177-3AD203B41FA5}">
                      <a16:colId xmlns:a16="http://schemas.microsoft.com/office/drawing/2014/main" val="3070785612"/>
                    </a:ext>
                  </a:extLst>
                </a:gridCol>
                <a:gridCol w="576072">
                  <a:extLst>
                    <a:ext uri="{9D8B030D-6E8A-4147-A177-3AD203B41FA5}">
                      <a16:colId xmlns:a16="http://schemas.microsoft.com/office/drawing/2014/main" val="4131232599"/>
                    </a:ext>
                  </a:extLst>
                </a:gridCol>
                <a:gridCol w="576072">
                  <a:extLst>
                    <a:ext uri="{9D8B030D-6E8A-4147-A177-3AD203B41FA5}">
                      <a16:colId xmlns:a16="http://schemas.microsoft.com/office/drawing/2014/main" val="1946310396"/>
                    </a:ext>
                  </a:extLst>
                </a:gridCol>
                <a:gridCol w="576072">
                  <a:extLst>
                    <a:ext uri="{9D8B030D-6E8A-4147-A177-3AD203B41FA5}">
                      <a16:colId xmlns:a16="http://schemas.microsoft.com/office/drawing/2014/main" val="2260183728"/>
                    </a:ext>
                  </a:extLst>
                </a:gridCol>
                <a:gridCol w="576072">
                  <a:extLst>
                    <a:ext uri="{9D8B030D-6E8A-4147-A177-3AD203B41FA5}">
                      <a16:colId xmlns:a16="http://schemas.microsoft.com/office/drawing/2014/main" val="2956519719"/>
                    </a:ext>
                  </a:extLst>
                </a:gridCol>
                <a:gridCol w="576072">
                  <a:extLst>
                    <a:ext uri="{9D8B030D-6E8A-4147-A177-3AD203B41FA5}">
                      <a16:colId xmlns:a16="http://schemas.microsoft.com/office/drawing/2014/main" val="3420591237"/>
                    </a:ext>
                  </a:extLst>
                </a:gridCol>
                <a:gridCol w="658368">
                  <a:extLst>
                    <a:ext uri="{9D8B030D-6E8A-4147-A177-3AD203B41FA5}">
                      <a16:colId xmlns:a16="http://schemas.microsoft.com/office/drawing/2014/main" val="35752421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 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PTAT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305642653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Jacob's Creek - 2018-02-16 13:22:43</a:t>
                      </a:r>
                      <a:r>
                        <a:rPr kumimoji="0" lang="en-US" sz="1000" b="0" i="0" u="none" strike="noStrike" kern="1200" cap="none" spc="0" normalizeH="0" baseline="0" noProof="0">
                          <a:ln>
                            <a:noFill/>
                          </a:ln>
                          <a:solidFill>
                            <a:prstClr val="black"/>
                          </a:solidFill>
                          <a:effectLst/>
                          <a:uLnTx/>
                          <a:uFillTx/>
                          <a:latin typeface="+mn-lt"/>
                          <a:ea typeface="+mn-ea"/>
                          <a:cs typeface="+mn-cs"/>
                        </a:rPr>
                        <a:t>
Our Table tip: Use different wildflowers with old mason jars for a Bohemian vibe for your table! 📷 weddingomania
Join the OurTable movement: http://www.jacobscreek.com/our-table/join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1804198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Jacob's Creek - 2018-02-13 16:40:20</a:t>
                      </a:r>
                      <a:r>
                        <a:rPr kumimoji="0" lang="en-US" sz="1000" b="0" i="0" u="none" strike="noStrike" kern="1200" cap="none" spc="0" normalizeH="0" baseline="0" noProof="0">
                          <a:ln>
                            <a:noFill/>
                          </a:ln>
                          <a:solidFill>
                            <a:prstClr val="black"/>
                          </a:solidFill>
                          <a:effectLst/>
                          <a:uLnTx/>
                          <a:uFillTx/>
                          <a:latin typeface="+mn-lt"/>
                          <a:ea typeface="+mn-ea"/>
                          <a:cs typeface="+mn-cs"/>
                        </a:rPr>
                        <a:t>
Chilled wine and chilled vibes - Taking it back to basics - good food, good people and good grape!
Our Table is adding a new (affordable) dimension to the city's dining scene. Sign up: jacobscreek.com/our-table/join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extLst>
                  <a:ext uri="{0D108BD9-81ED-4DB2-BD59-A6C34878D82A}">
                    <a16:rowId xmlns:a16="http://schemas.microsoft.com/office/drawing/2014/main" val="3685494284"/>
                  </a:ext>
                </a:extLst>
              </a:tr>
            </a:tbl>
          </a:graphicData>
        </a:graphic>
      </p:graphicFrame>
      <p:sp>
        <p:nvSpPr>
          <p:cNvPr id="4" name="Text Placeholder 3">
            <a:extLst>
              <a:ext uri="{FF2B5EF4-FFF2-40B4-BE49-F238E27FC236}">
                <a16:creationId xmlns:a16="http://schemas.microsoft.com/office/drawing/2014/main" id="{F2E9132C-0EB7-4F47-81DA-EA4F1EBF9A22}"/>
              </a:ext>
            </a:extLst>
          </p:cNvPr>
          <p:cNvSpPr>
            <a:spLocks noGrp="1"/>
          </p:cNvSpPr>
          <p:nvPr>
            <p:ph type="body" sz="quarter" idx="14"/>
          </p:nvPr>
        </p:nvSpPr>
        <p:spPr/>
        <p:txBody>
          <a:bodyPr/>
          <a:lstStyle/>
          <a:p>
            <a:r>
              <a:rPr lang="en-US"/>
              <a:t>01/12/2017 - 28/02/2018</a:t>
            </a:r>
          </a:p>
        </p:txBody>
      </p:sp>
    </p:spTree>
    <p:extLst>
      <p:ext uri="{BB962C8B-B14F-4D97-AF65-F5344CB8AC3E}">
        <p14:creationId xmlns:p14="http://schemas.microsoft.com/office/powerpoint/2010/main" val="1117757926"/>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B49F7A2-E52F-4A96-B40B-4A3A52FB4C9F}"/>
              </a:ext>
            </a:extLst>
          </p:cNvPr>
          <p:cNvSpPr>
            <a:spLocks noGrp="1"/>
          </p:cNvSpPr>
          <p:nvPr>
            <p:ph type="title"/>
          </p:nvPr>
        </p:nvSpPr>
        <p:spPr/>
        <p:txBody>
          <a:bodyPr/>
          <a:lstStyle/>
          <a:p>
            <a:r>
              <a:rPr lang="en-US"/>
              <a:t>FB Own Posts Table with views - 5 of 12</a:t>
            </a:r>
          </a:p>
        </p:txBody>
      </p:sp>
      <p:graphicFrame>
        <p:nvGraphicFramePr>
          <p:cNvPr id="5" name="Table Placeholder 4">
            <a:extLst>
              <a:ext uri="{FF2B5EF4-FFF2-40B4-BE49-F238E27FC236}">
                <a16:creationId xmlns:a16="http://schemas.microsoft.com/office/drawing/2014/main" id="{04DB1643-2D00-45C6-AAE8-64371A7C1560}"/>
              </a:ext>
            </a:extLst>
          </p:cNvPr>
          <p:cNvGraphicFramePr>
            <a:graphicFrameLocks noGrp="1"/>
          </p:cNvGraphicFramePr>
          <p:nvPr>
            <p:ph type="tbl" sz="quarter" idx="13"/>
            <p:extLst>
              <p:ext uri="{D42A27DB-BD31-4B8C-83A1-F6EECF244321}">
                <p14:modId xmlns:p14="http://schemas.microsoft.com/office/powerpoint/2010/main" val="23979065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10512">
                  <a:extLst>
                    <a:ext uri="{9D8B030D-6E8A-4147-A177-3AD203B41FA5}">
                      <a16:colId xmlns:a16="http://schemas.microsoft.com/office/drawing/2014/main" val="3547571029"/>
                    </a:ext>
                  </a:extLst>
                </a:gridCol>
                <a:gridCol w="576072">
                  <a:extLst>
                    <a:ext uri="{9D8B030D-6E8A-4147-A177-3AD203B41FA5}">
                      <a16:colId xmlns:a16="http://schemas.microsoft.com/office/drawing/2014/main" val="1291815237"/>
                    </a:ext>
                  </a:extLst>
                </a:gridCol>
                <a:gridCol w="576072">
                  <a:extLst>
                    <a:ext uri="{9D8B030D-6E8A-4147-A177-3AD203B41FA5}">
                      <a16:colId xmlns:a16="http://schemas.microsoft.com/office/drawing/2014/main" val="3603592383"/>
                    </a:ext>
                  </a:extLst>
                </a:gridCol>
                <a:gridCol w="576072">
                  <a:extLst>
                    <a:ext uri="{9D8B030D-6E8A-4147-A177-3AD203B41FA5}">
                      <a16:colId xmlns:a16="http://schemas.microsoft.com/office/drawing/2014/main" val="3878753935"/>
                    </a:ext>
                  </a:extLst>
                </a:gridCol>
                <a:gridCol w="576072">
                  <a:extLst>
                    <a:ext uri="{9D8B030D-6E8A-4147-A177-3AD203B41FA5}">
                      <a16:colId xmlns:a16="http://schemas.microsoft.com/office/drawing/2014/main" val="1133884076"/>
                    </a:ext>
                  </a:extLst>
                </a:gridCol>
                <a:gridCol w="576072">
                  <a:extLst>
                    <a:ext uri="{9D8B030D-6E8A-4147-A177-3AD203B41FA5}">
                      <a16:colId xmlns:a16="http://schemas.microsoft.com/office/drawing/2014/main" val="2566364459"/>
                    </a:ext>
                  </a:extLst>
                </a:gridCol>
                <a:gridCol w="576072">
                  <a:extLst>
                    <a:ext uri="{9D8B030D-6E8A-4147-A177-3AD203B41FA5}">
                      <a16:colId xmlns:a16="http://schemas.microsoft.com/office/drawing/2014/main" val="2709236528"/>
                    </a:ext>
                  </a:extLst>
                </a:gridCol>
                <a:gridCol w="576072">
                  <a:extLst>
                    <a:ext uri="{9D8B030D-6E8A-4147-A177-3AD203B41FA5}">
                      <a16:colId xmlns:a16="http://schemas.microsoft.com/office/drawing/2014/main" val="3801895978"/>
                    </a:ext>
                  </a:extLst>
                </a:gridCol>
                <a:gridCol w="576072">
                  <a:extLst>
                    <a:ext uri="{9D8B030D-6E8A-4147-A177-3AD203B41FA5}">
                      <a16:colId xmlns:a16="http://schemas.microsoft.com/office/drawing/2014/main" val="758240658"/>
                    </a:ext>
                  </a:extLst>
                </a:gridCol>
                <a:gridCol w="576072">
                  <a:extLst>
                    <a:ext uri="{9D8B030D-6E8A-4147-A177-3AD203B41FA5}">
                      <a16:colId xmlns:a16="http://schemas.microsoft.com/office/drawing/2014/main" val="398019565"/>
                    </a:ext>
                  </a:extLst>
                </a:gridCol>
                <a:gridCol w="576072">
                  <a:extLst>
                    <a:ext uri="{9D8B030D-6E8A-4147-A177-3AD203B41FA5}">
                      <a16:colId xmlns:a16="http://schemas.microsoft.com/office/drawing/2014/main" val="3256556606"/>
                    </a:ext>
                  </a:extLst>
                </a:gridCol>
                <a:gridCol w="658368">
                  <a:extLst>
                    <a:ext uri="{9D8B030D-6E8A-4147-A177-3AD203B41FA5}">
                      <a16:colId xmlns:a16="http://schemas.microsoft.com/office/drawing/2014/main" val="98555770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 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PTAT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285674388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Jacob's Creek - 2018-02-11 15:53:41</a:t>
                      </a:r>
                      <a:r>
                        <a:rPr kumimoji="0" lang="en-US" sz="1000" b="0" i="0" u="none" strike="noStrike" kern="1200" cap="none" spc="0" normalizeH="0" baseline="0" noProof="0">
                          <a:ln>
                            <a:noFill/>
                          </a:ln>
                          <a:solidFill>
                            <a:prstClr val="black"/>
                          </a:solidFill>
                          <a:effectLst/>
                          <a:uLnTx/>
                          <a:uFillTx/>
                          <a:latin typeface="+mn-lt"/>
                          <a:ea typeface="+mn-ea"/>
                          <a:cs typeface="+mn-cs"/>
                        </a:rPr>
                        <a:t>
Six gadgets every wine lover needs: 
👉 http://bit.ly/JacobsCreekWineGadgets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44166743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Jacob's Creek - 2018-02-09 16:04:20</a:t>
                      </a:r>
                      <a:r>
                        <a:rPr kumimoji="0" lang="en-US" sz="1000" b="0" i="0" u="none" strike="noStrike" kern="1200" cap="none" spc="0" normalizeH="0" baseline="0" noProof="0">
                          <a:ln>
                            <a:noFill/>
                          </a:ln>
                          <a:solidFill>
                            <a:prstClr val="black"/>
                          </a:solidFill>
                          <a:effectLst/>
                          <a:uLnTx/>
                          <a:uFillTx/>
                          <a:latin typeface="+mn-lt"/>
                          <a:ea typeface="+mn-ea"/>
                          <a:cs typeface="+mn-cs"/>
                        </a:rPr>
                        <a:t>
Something simple and delicious to rustle up this weekend; Prosciutto and Rocket Pizza. 👌
Link here 👉 http://bit.ly/2EOpMBf</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159022142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Jacob's Creek - 2018-02-07 10:50:50</a:t>
                      </a:r>
                      <a:r>
                        <a:rPr kumimoji="0" lang="en-US" sz="1000" b="0" i="0" u="none" strike="noStrike" kern="1200" cap="none" spc="0" normalizeH="0" baseline="0" noProof="0">
                          <a:ln>
                            <a:noFill/>
                          </a:ln>
                          <a:solidFill>
                            <a:prstClr val="black"/>
                          </a:solidFill>
                          <a:effectLst/>
                          <a:uLnTx/>
                          <a:uFillTx/>
                          <a:latin typeface="+mn-lt"/>
                          <a:ea typeface="+mn-ea"/>
                          <a:cs typeface="+mn-cs"/>
                        </a:rPr>
                        <a:t>
With every grape there is a story, and this is the story of Cabernet Sauvignon 👇
http://bit.ly/JacobsCreekCabernetSauvignon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3296245663"/>
                  </a:ext>
                </a:extLst>
              </a:tr>
            </a:tbl>
          </a:graphicData>
        </a:graphic>
      </p:graphicFrame>
      <p:sp>
        <p:nvSpPr>
          <p:cNvPr id="4" name="Text Placeholder 3">
            <a:extLst>
              <a:ext uri="{FF2B5EF4-FFF2-40B4-BE49-F238E27FC236}">
                <a16:creationId xmlns:a16="http://schemas.microsoft.com/office/drawing/2014/main" id="{B11139B3-10D8-4B80-99D3-AA5DCADFAC07}"/>
              </a:ext>
            </a:extLst>
          </p:cNvPr>
          <p:cNvSpPr>
            <a:spLocks noGrp="1"/>
          </p:cNvSpPr>
          <p:nvPr>
            <p:ph type="body" sz="quarter" idx="14"/>
          </p:nvPr>
        </p:nvSpPr>
        <p:spPr/>
        <p:txBody>
          <a:bodyPr/>
          <a:lstStyle/>
          <a:p>
            <a:r>
              <a:rPr lang="en-US"/>
              <a:t>01/12/2017 - 28/02/2018</a:t>
            </a:r>
          </a:p>
        </p:txBody>
      </p:sp>
    </p:spTree>
    <p:extLst>
      <p:ext uri="{BB962C8B-B14F-4D97-AF65-F5344CB8AC3E}">
        <p14:creationId xmlns:p14="http://schemas.microsoft.com/office/powerpoint/2010/main" val="1968915147"/>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36ECD5B-4D2A-4117-B0AF-EAF6EA48264A}"/>
              </a:ext>
            </a:extLst>
          </p:cNvPr>
          <p:cNvSpPr>
            <a:spLocks noGrp="1"/>
          </p:cNvSpPr>
          <p:nvPr>
            <p:ph type="title"/>
          </p:nvPr>
        </p:nvSpPr>
        <p:spPr/>
        <p:txBody>
          <a:bodyPr/>
          <a:lstStyle/>
          <a:p>
            <a:r>
              <a:rPr lang="en-US"/>
              <a:t>FB Own Posts Table with views - 6 of 12</a:t>
            </a:r>
          </a:p>
        </p:txBody>
      </p:sp>
      <p:graphicFrame>
        <p:nvGraphicFramePr>
          <p:cNvPr id="5" name="Table Placeholder 4">
            <a:extLst>
              <a:ext uri="{FF2B5EF4-FFF2-40B4-BE49-F238E27FC236}">
                <a16:creationId xmlns:a16="http://schemas.microsoft.com/office/drawing/2014/main" id="{D5F7FC45-F315-44C2-A462-BCBC27D68A10}"/>
              </a:ext>
            </a:extLst>
          </p:cNvPr>
          <p:cNvGraphicFramePr>
            <a:graphicFrameLocks noGrp="1"/>
          </p:cNvGraphicFramePr>
          <p:nvPr>
            <p:ph type="tbl" sz="quarter" idx="13"/>
            <p:extLst>
              <p:ext uri="{D42A27DB-BD31-4B8C-83A1-F6EECF244321}">
                <p14:modId xmlns:p14="http://schemas.microsoft.com/office/powerpoint/2010/main" val="266278689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10512">
                  <a:extLst>
                    <a:ext uri="{9D8B030D-6E8A-4147-A177-3AD203B41FA5}">
                      <a16:colId xmlns:a16="http://schemas.microsoft.com/office/drawing/2014/main" val="3659598775"/>
                    </a:ext>
                  </a:extLst>
                </a:gridCol>
                <a:gridCol w="576072">
                  <a:extLst>
                    <a:ext uri="{9D8B030D-6E8A-4147-A177-3AD203B41FA5}">
                      <a16:colId xmlns:a16="http://schemas.microsoft.com/office/drawing/2014/main" val="2036951786"/>
                    </a:ext>
                  </a:extLst>
                </a:gridCol>
                <a:gridCol w="576072">
                  <a:extLst>
                    <a:ext uri="{9D8B030D-6E8A-4147-A177-3AD203B41FA5}">
                      <a16:colId xmlns:a16="http://schemas.microsoft.com/office/drawing/2014/main" val="3781373846"/>
                    </a:ext>
                  </a:extLst>
                </a:gridCol>
                <a:gridCol w="576072">
                  <a:extLst>
                    <a:ext uri="{9D8B030D-6E8A-4147-A177-3AD203B41FA5}">
                      <a16:colId xmlns:a16="http://schemas.microsoft.com/office/drawing/2014/main" val="2930924469"/>
                    </a:ext>
                  </a:extLst>
                </a:gridCol>
                <a:gridCol w="576072">
                  <a:extLst>
                    <a:ext uri="{9D8B030D-6E8A-4147-A177-3AD203B41FA5}">
                      <a16:colId xmlns:a16="http://schemas.microsoft.com/office/drawing/2014/main" val="179921140"/>
                    </a:ext>
                  </a:extLst>
                </a:gridCol>
                <a:gridCol w="576072">
                  <a:extLst>
                    <a:ext uri="{9D8B030D-6E8A-4147-A177-3AD203B41FA5}">
                      <a16:colId xmlns:a16="http://schemas.microsoft.com/office/drawing/2014/main" val="2495116007"/>
                    </a:ext>
                  </a:extLst>
                </a:gridCol>
                <a:gridCol w="576072">
                  <a:extLst>
                    <a:ext uri="{9D8B030D-6E8A-4147-A177-3AD203B41FA5}">
                      <a16:colId xmlns:a16="http://schemas.microsoft.com/office/drawing/2014/main" val="2471207967"/>
                    </a:ext>
                  </a:extLst>
                </a:gridCol>
                <a:gridCol w="576072">
                  <a:extLst>
                    <a:ext uri="{9D8B030D-6E8A-4147-A177-3AD203B41FA5}">
                      <a16:colId xmlns:a16="http://schemas.microsoft.com/office/drawing/2014/main" val="93762590"/>
                    </a:ext>
                  </a:extLst>
                </a:gridCol>
                <a:gridCol w="576072">
                  <a:extLst>
                    <a:ext uri="{9D8B030D-6E8A-4147-A177-3AD203B41FA5}">
                      <a16:colId xmlns:a16="http://schemas.microsoft.com/office/drawing/2014/main" val="1842471323"/>
                    </a:ext>
                  </a:extLst>
                </a:gridCol>
                <a:gridCol w="576072">
                  <a:extLst>
                    <a:ext uri="{9D8B030D-6E8A-4147-A177-3AD203B41FA5}">
                      <a16:colId xmlns:a16="http://schemas.microsoft.com/office/drawing/2014/main" val="2253032594"/>
                    </a:ext>
                  </a:extLst>
                </a:gridCol>
                <a:gridCol w="576072">
                  <a:extLst>
                    <a:ext uri="{9D8B030D-6E8A-4147-A177-3AD203B41FA5}">
                      <a16:colId xmlns:a16="http://schemas.microsoft.com/office/drawing/2014/main" val="3546714076"/>
                    </a:ext>
                  </a:extLst>
                </a:gridCol>
                <a:gridCol w="658368">
                  <a:extLst>
                    <a:ext uri="{9D8B030D-6E8A-4147-A177-3AD203B41FA5}">
                      <a16:colId xmlns:a16="http://schemas.microsoft.com/office/drawing/2014/main" val="240626878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 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PTAT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202767349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Jacob's Creek - 2018-02-05 10:57:12</a:t>
                      </a:r>
                      <a:r>
                        <a:rPr kumimoji="0" lang="en-US" sz="1000" b="0" i="0" u="none" strike="noStrike" kern="1200" cap="none" spc="0" normalizeH="0" baseline="0" noProof="0">
                          <a:ln>
                            <a:noFill/>
                          </a:ln>
                          <a:solidFill>
                            <a:prstClr val="black"/>
                          </a:solidFill>
                          <a:effectLst/>
                          <a:uLnTx/>
                          <a:uFillTx/>
                          <a:latin typeface="+mn-lt"/>
                          <a:ea typeface="+mn-ea"/>
                          <a:cs typeface="+mn-cs"/>
                        </a:rPr>
                        <a:t>
Enjoying a local sheri fish, carefully paired with Jacob's Creek Classic Chardonnay to bring out the citrus flavours.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284667901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Jacob's Creek - 2018-02-03 15:06:45</a:t>
                      </a:r>
                      <a:r>
                        <a:rPr kumimoji="0" lang="en-US" sz="1000" b="0" i="0" u="none" strike="noStrike" kern="1200" cap="none" spc="0" normalizeH="0" baseline="0" noProof="0">
                          <a:ln>
                            <a:noFill/>
                          </a:ln>
                          <a:solidFill>
                            <a:prstClr val="black"/>
                          </a:solidFill>
                          <a:effectLst/>
                          <a:uLnTx/>
                          <a:uFillTx/>
                          <a:latin typeface="+mn-lt"/>
                          <a:ea typeface="+mn-ea"/>
                          <a:cs typeface="+mn-cs"/>
                        </a:rPr>
                        <a:t>
Ever wondered what the difference is between Pinot Gris and Pinot Grigio? Hit the link below to see the simple breakdown of both grapes and learn about how to tell them apart.
👇
http://bit.ly/JacobsCreekPinot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2741282654"/>
                  </a:ext>
                </a:extLst>
              </a:tr>
            </a:tbl>
          </a:graphicData>
        </a:graphic>
      </p:graphicFrame>
      <p:sp>
        <p:nvSpPr>
          <p:cNvPr id="4" name="Text Placeholder 3">
            <a:extLst>
              <a:ext uri="{FF2B5EF4-FFF2-40B4-BE49-F238E27FC236}">
                <a16:creationId xmlns:a16="http://schemas.microsoft.com/office/drawing/2014/main" id="{0CC0B132-780A-4F08-9587-AFB74B94939F}"/>
              </a:ext>
            </a:extLst>
          </p:cNvPr>
          <p:cNvSpPr>
            <a:spLocks noGrp="1"/>
          </p:cNvSpPr>
          <p:nvPr>
            <p:ph type="body" sz="quarter" idx="14"/>
          </p:nvPr>
        </p:nvSpPr>
        <p:spPr/>
        <p:txBody>
          <a:bodyPr/>
          <a:lstStyle/>
          <a:p>
            <a:r>
              <a:rPr lang="en-US"/>
              <a:t>01/12/2017 - 28/02/2018</a:t>
            </a:r>
          </a:p>
        </p:txBody>
      </p:sp>
    </p:spTree>
    <p:extLst>
      <p:ext uri="{BB962C8B-B14F-4D97-AF65-F5344CB8AC3E}">
        <p14:creationId xmlns:p14="http://schemas.microsoft.com/office/powerpoint/2010/main" val="2432045278"/>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E6D59D0-2C5E-4C76-9168-5AF6EA547141}"/>
              </a:ext>
            </a:extLst>
          </p:cNvPr>
          <p:cNvSpPr>
            <a:spLocks noGrp="1"/>
          </p:cNvSpPr>
          <p:nvPr>
            <p:ph type="title"/>
          </p:nvPr>
        </p:nvSpPr>
        <p:spPr/>
        <p:txBody>
          <a:bodyPr/>
          <a:lstStyle/>
          <a:p>
            <a:r>
              <a:rPr lang="en-US"/>
              <a:t>FB Own Posts Table with views - 7 of 12</a:t>
            </a:r>
          </a:p>
        </p:txBody>
      </p:sp>
      <p:graphicFrame>
        <p:nvGraphicFramePr>
          <p:cNvPr id="5" name="Table Placeholder 4">
            <a:extLst>
              <a:ext uri="{FF2B5EF4-FFF2-40B4-BE49-F238E27FC236}">
                <a16:creationId xmlns:a16="http://schemas.microsoft.com/office/drawing/2014/main" id="{97F1C55F-D5DB-4765-9D58-C900BA45DFA9}"/>
              </a:ext>
            </a:extLst>
          </p:cNvPr>
          <p:cNvGraphicFramePr>
            <a:graphicFrameLocks noGrp="1"/>
          </p:cNvGraphicFramePr>
          <p:nvPr>
            <p:ph type="tbl" sz="quarter" idx="13"/>
            <p:extLst>
              <p:ext uri="{D42A27DB-BD31-4B8C-83A1-F6EECF244321}">
                <p14:modId xmlns:p14="http://schemas.microsoft.com/office/powerpoint/2010/main" val="49534879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10512">
                  <a:extLst>
                    <a:ext uri="{9D8B030D-6E8A-4147-A177-3AD203B41FA5}">
                      <a16:colId xmlns:a16="http://schemas.microsoft.com/office/drawing/2014/main" val="3747148948"/>
                    </a:ext>
                  </a:extLst>
                </a:gridCol>
                <a:gridCol w="576072">
                  <a:extLst>
                    <a:ext uri="{9D8B030D-6E8A-4147-A177-3AD203B41FA5}">
                      <a16:colId xmlns:a16="http://schemas.microsoft.com/office/drawing/2014/main" val="279950125"/>
                    </a:ext>
                  </a:extLst>
                </a:gridCol>
                <a:gridCol w="576072">
                  <a:extLst>
                    <a:ext uri="{9D8B030D-6E8A-4147-A177-3AD203B41FA5}">
                      <a16:colId xmlns:a16="http://schemas.microsoft.com/office/drawing/2014/main" val="2571811716"/>
                    </a:ext>
                  </a:extLst>
                </a:gridCol>
                <a:gridCol w="576072">
                  <a:extLst>
                    <a:ext uri="{9D8B030D-6E8A-4147-A177-3AD203B41FA5}">
                      <a16:colId xmlns:a16="http://schemas.microsoft.com/office/drawing/2014/main" val="3001343472"/>
                    </a:ext>
                  </a:extLst>
                </a:gridCol>
                <a:gridCol w="576072">
                  <a:extLst>
                    <a:ext uri="{9D8B030D-6E8A-4147-A177-3AD203B41FA5}">
                      <a16:colId xmlns:a16="http://schemas.microsoft.com/office/drawing/2014/main" val="947571814"/>
                    </a:ext>
                  </a:extLst>
                </a:gridCol>
                <a:gridCol w="576072">
                  <a:extLst>
                    <a:ext uri="{9D8B030D-6E8A-4147-A177-3AD203B41FA5}">
                      <a16:colId xmlns:a16="http://schemas.microsoft.com/office/drawing/2014/main" val="2045419319"/>
                    </a:ext>
                  </a:extLst>
                </a:gridCol>
                <a:gridCol w="576072">
                  <a:extLst>
                    <a:ext uri="{9D8B030D-6E8A-4147-A177-3AD203B41FA5}">
                      <a16:colId xmlns:a16="http://schemas.microsoft.com/office/drawing/2014/main" val="2059350"/>
                    </a:ext>
                  </a:extLst>
                </a:gridCol>
                <a:gridCol w="576072">
                  <a:extLst>
                    <a:ext uri="{9D8B030D-6E8A-4147-A177-3AD203B41FA5}">
                      <a16:colId xmlns:a16="http://schemas.microsoft.com/office/drawing/2014/main" val="640709156"/>
                    </a:ext>
                  </a:extLst>
                </a:gridCol>
                <a:gridCol w="576072">
                  <a:extLst>
                    <a:ext uri="{9D8B030D-6E8A-4147-A177-3AD203B41FA5}">
                      <a16:colId xmlns:a16="http://schemas.microsoft.com/office/drawing/2014/main" val="582671299"/>
                    </a:ext>
                  </a:extLst>
                </a:gridCol>
                <a:gridCol w="576072">
                  <a:extLst>
                    <a:ext uri="{9D8B030D-6E8A-4147-A177-3AD203B41FA5}">
                      <a16:colId xmlns:a16="http://schemas.microsoft.com/office/drawing/2014/main" val="3106396986"/>
                    </a:ext>
                  </a:extLst>
                </a:gridCol>
                <a:gridCol w="576072">
                  <a:extLst>
                    <a:ext uri="{9D8B030D-6E8A-4147-A177-3AD203B41FA5}">
                      <a16:colId xmlns:a16="http://schemas.microsoft.com/office/drawing/2014/main" val="2211768372"/>
                    </a:ext>
                  </a:extLst>
                </a:gridCol>
                <a:gridCol w="658368">
                  <a:extLst>
                    <a:ext uri="{9D8B030D-6E8A-4147-A177-3AD203B41FA5}">
                      <a16:colId xmlns:a16="http://schemas.microsoft.com/office/drawing/2014/main" val="385617749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 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PTAT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189807402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Jacob's Creek - 2018-02-01 09:57:12</a:t>
                      </a:r>
                      <a:r>
                        <a:rPr kumimoji="0" lang="en-US" sz="1000" b="0" i="0" u="none" strike="noStrike" kern="1200" cap="none" spc="0" normalizeH="0" baseline="0" noProof="0">
                          <a:ln>
                            <a:noFill/>
                          </a:ln>
                          <a:solidFill>
                            <a:prstClr val="black"/>
                          </a:solidFill>
                          <a:effectLst/>
                          <a:uLnTx/>
                          <a:uFillTx/>
                          <a:latin typeface="+mn-lt"/>
                          <a:ea typeface="+mn-ea"/>
                          <a:cs typeface="+mn-cs"/>
                        </a:rPr>
                        <a:t>
Five pointers to give a sommelier to get the best out of every menu, without blowing your budget. 
👇
http://bit.ly/WineEduc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55306816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Jacob's Creek - 2018-01-31 17:48:06</a:t>
                      </a:r>
                      <a:r>
                        <a:rPr kumimoji="0" lang="en-US" sz="1000" b="0" i="0" u="none" strike="noStrike" kern="1200" cap="none" spc="0" normalizeH="0" baseline="0" noProof="0">
                          <a:ln>
                            <a:noFill/>
                          </a:ln>
                          <a:solidFill>
                            <a:prstClr val="black"/>
                          </a:solidFill>
                          <a:effectLst/>
                          <a:uLnTx/>
                          <a:uFillTx/>
                          <a:latin typeface="+mn-lt"/>
                          <a:ea typeface="+mn-ea"/>
                          <a:cs typeface="+mn-cs"/>
                        </a:rPr>
                        <a:t>
The Our Table movement has started with pop-up supper clubs around the city. Here's a peek into one of our recent experiences. Good food, good grape and good company.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356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855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855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extLst>
                  <a:ext uri="{0D108BD9-81ED-4DB2-BD59-A6C34878D82A}">
                    <a16:rowId xmlns:a16="http://schemas.microsoft.com/office/drawing/2014/main" val="53137900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Jacob's Creek - 2018-01-28 10:51:31</a:t>
                      </a:r>
                      <a:r>
                        <a:rPr kumimoji="0" lang="en-US" sz="1000" b="0" i="0" u="none" strike="noStrike" kern="1200" cap="none" spc="0" normalizeH="0" baseline="0" noProof="0">
                          <a:ln>
                            <a:noFill/>
                          </a:ln>
                          <a:solidFill>
                            <a:prstClr val="black"/>
                          </a:solidFill>
                          <a:effectLst/>
                          <a:uLnTx/>
                          <a:uFillTx/>
                          <a:latin typeface="+mn-lt"/>
                          <a:ea typeface="+mn-ea"/>
                          <a:cs typeface="+mn-cs"/>
                        </a:rPr>
                        <a:t>
This just made us hungry 😍 
Recipe 👉 http://bit.ly/JCBakedPrawns2BxJHBp</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2742140477"/>
                  </a:ext>
                </a:extLst>
              </a:tr>
            </a:tbl>
          </a:graphicData>
        </a:graphic>
      </p:graphicFrame>
      <p:sp>
        <p:nvSpPr>
          <p:cNvPr id="4" name="Text Placeholder 3">
            <a:extLst>
              <a:ext uri="{FF2B5EF4-FFF2-40B4-BE49-F238E27FC236}">
                <a16:creationId xmlns:a16="http://schemas.microsoft.com/office/drawing/2014/main" id="{0EC335DB-F760-47BA-B1D0-B104131682D9}"/>
              </a:ext>
            </a:extLst>
          </p:cNvPr>
          <p:cNvSpPr>
            <a:spLocks noGrp="1"/>
          </p:cNvSpPr>
          <p:nvPr>
            <p:ph type="body" sz="quarter" idx="14"/>
          </p:nvPr>
        </p:nvSpPr>
        <p:spPr/>
        <p:txBody>
          <a:bodyPr/>
          <a:lstStyle/>
          <a:p>
            <a:r>
              <a:rPr lang="en-US"/>
              <a:t>01/12/2017 - 28/02/2018</a:t>
            </a:r>
          </a:p>
        </p:txBody>
      </p:sp>
    </p:spTree>
    <p:extLst>
      <p:ext uri="{BB962C8B-B14F-4D97-AF65-F5344CB8AC3E}">
        <p14:creationId xmlns:p14="http://schemas.microsoft.com/office/powerpoint/2010/main" val="4216540342"/>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4F39585-B8F4-4235-B706-D45671BCEBF6}"/>
              </a:ext>
            </a:extLst>
          </p:cNvPr>
          <p:cNvSpPr>
            <a:spLocks noGrp="1"/>
          </p:cNvSpPr>
          <p:nvPr>
            <p:ph type="title"/>
          </p:nvPr>
        </p:nvSpPr>
        <p:spPr/>
        <p:txBody>
          <a:bodyPr/>
          <a:lstStyle/>
          <a:p>
            <a:r>
              <a:rPr lang="en-US"/>
              <a:t>FB Own Posts Table with views - 8 of 12</a:t>
            </a:r>
          </a:p>
        </p:txBody>
      </p:sp>
      <p:graphicFrame>
        <p:nvGraphicFramePr>
          <p:cNvPr id="5" name="Table Placeholder 4">
            <a:extLst>
              <a:ext uri="{FF2B5EF4-FFF2-40B4-BE49-F238E27FC236}">
                <a16:creationId xmlns:a16="http://schemas.microsoft.com/office/drawing/2014/main" id="{86F5DF08-4D02-4CF8-A8B0-E1111668F5A0}"/>
              </a:ext>
            </a:extLst>
          </p:cNvPr>
          <p:cNvGraphicFramePr>
            <a:graphicFrameLocks noGrp="1"/>
          </p:cNvGraphicFramePr>
          <p:nvPr>
            <p:ph type="tbl" sz="quarter" idx="13"/>
            <p:extLst>
              <p:ext uri="{D42A27DB-BD31-4B8C-83A1-F6EECF244321}">
                <p14:modId xmlns:p14="http://schemas.microsoft.com/office/powerpoint/2010/main" val="404433806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10512">
                  <a:extLst>
                    <a:ext uri="{9D8B030D-6E8A-4147-A177-3AD203B41FA5}">
                      <a16:colId xmlns:a16="http://schemas.microsoft.com/office/drawing/2014/main" val="1763759271"/>
                    </a:ext>
                  </a:extLst>
                </a:gridCol>
                <a:gridCol w="576072">
                  <a:extLst>
                    <a:ext uri="{9D8B030D-6E8A-4147-A177-3AD203B41FA5}">
                      <a16:colId xmlns:a16="http://schemas.microsoft.com/office/drawing/2014/main" val="798580904"/>
                    </a:ext>
                  </a:extLst>
                </a:gridCol>
                <a:gridCol w="576072">
                  <a:extLst>
                    <a:ext uri="{9D8B030D-6E8A-4147-A177-3AD203B41FA5}">
                      <a16:colId xmlns:a16="http://schemas.microsoft.com/office/drawing/2014/main" val="26683606"/>
                    </a:ext>
                  </a:extLst>
                </a:gridCol>
                <a:gridCol w="576072">
                  <a:extLst>
                    <a:ext uri="{9D8B030D-6E8A-4147-A177-3AD203B41FA5}">
                      <a16:colId xmlns:a16="http://schemas.microsoft.com/office/drawing/2014/main" val="1580948430"/>
                    </a:ext>
                  </a:extLst>
                </a:gridCol>
                <a:gridCol w="576072">
                  <a:extLst>
                    <a:ext uri="{9D8B030D-6E8A-4147-A177-3AD203B41FA5}">
                      <a16:colId xmlns:a16="http://schemas.microsoft.com/office/drawing/2014/main" val="2510721374"/>
                    </a:ext>
                  </a:extLst>
                </a:gridCol>
                <a:gridCol w="576072">
                  <a:extLst>
                    <a:ext uri="{9D8B030D-6E8A-4147-A177-3AD203B41FA5}">
                      <a16:colId xmlns:a16="http://schemas.microsoft.com/office/drawing/2014/main" val="2233417237"/>
                    </a:ext>
                  </a:extLst>
                </a:gridCol>
                <a:gridCol w="576072">
                  <a:extLst>
                    <a:ext uri="{9D8B030D-6E8A-4147-A177-3AD203B41FA5}">
                      <a16:colId xmlns:a16="http://schemas.microsoft.com/office/drawing/2014/main" val="2429861633"/>
                    </a:ext>
                  </a:extLst>
                </a:gridCol>
                <a:gridCol w="576072">
                  <a:extLst>
                    <a:ext uri="{9D8B030D-6E8A-4147-A177-3AD203B41FA5}">
                      <a16:colId xmlns:a16="http://schemas.microsoft.com/office/drawing/2014/main" val="3630482631"/>
                    </a:ext>
                  </a:extLst>
                </a:gridCol>
                <a:gridCol w="576072">
                  <a:extLst>
                    <a:ext uri="{9D8B030D-6E8A-4147-A177-3AD203B41FA5}">
                      <a16:colId xmlns:a16="http://schemas.microsoft.com/office/drawing/2014/main" val="1768042503"/>
                    </a:ext>
                  </a:extLst>
                </a:gridCol>
                <a:gridCol w="576072">
                  <a:extLst>
                    <a:ext uri="{9D8B030D-6E8A-4147-A177-3AD203B41FA5}">
                      <a16:colId xmlns:a16="http://schemas.microsoft.com/office/drawing/2014/main" val="4094325372"/>
                    </a:ext>
                  </a:extLst>
                </a:gridCol>
                <a:gridCol w="576072">
                  <a:extLst>
                    <a:ext uri="{9D8B030D-6E8A-4147-A177-3AD203B41FA5}">
                      <a16:colId xmlns:a16="http://schemas.microsoft.com/office/drawing/2014/main" val="188869446"/>
                    </a:ext>
                  </a:extLst>
                </a:gridCol>
                <a:gridCol w="658368">
                  <a:extLst>
                    <a:ext uri="{9D8B030D-6E8A-4147-A177-3AD203B41FA5}">
                      <a16:colId xmlns:a16="http://schemas.microsoft.com/office/drawing/2014/main" val="214195896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 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PTAT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74603431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Jacob's Creek - 2018-01-26 10:00:00</a:t>
                      </a:r>
                      <a:r>
                        <a:rPr kumimoji="0" lang="en-US" sz="1000" b="0" i="0" u="none" strike="noStrike" kern="1200" cap="none" spc="0" normalizeH="0" baseline="0" noProof="0">
                          <a:ln>
                            <a:noFill/>
                          </a:ln>
                          <a:solidFill>
                            <a:prstClr val="black"/>
                          </a:solidFill>
                          <a:effectLst/>
                          <a:uLnTx/>
                          <a:uFillTx/>
                          <a:latin typeface="+mn-lt"/>
                          <a:ea typeface="+mn-ea"/>
                          <a:cs typeface="+mn-cs"/>
                        </a:rPr>
                        <a:t>
Born from a land made true... Celebrate Australia Day with a glass of our best grape!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410860386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Jacob's Creek - 2018-01-23 17:56:56</a:t>
                      </a:r>
                      <a:r>
                        <a:rPr kumimoji="0" lang="en-US" sz="1000" b="0" i="0" u="none" strike="noStrike" kern="1200" cap="none" spc="0" normalizeH="0" baseline="0" noProof="0">
                          <a:ln>
                            <a:noFill/>
                          </a:ln>
                          <a:solidFill>
                            <a:prstClr val="black"/>
                          </a:solidFill>
                          <a:effectLst/>
                          <a:uLnTx/>
                          <a:uFillTx/>
                          <a:latin typeface="+mn-lt"/>
                          <a:ea typeface="+mn-ea"/>
                          <a:cs typeface="+mn-cs"/>
                        </a:rPr>
                        <a:t>
You had me at Merlot - Find out about the world's most popular and planted grape! 
👉 http://bit.ly/JacobsCreekMerlot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2899947889"/>
                  </a:ext>
                </a:extLst>
              </a:tr>
            </a:tbl>
          </a:graphicData>
        </a:graphic>
      </p:graphicFrame>
      <p:sp>
        <p:nvSpPr>
          <p:cNvPr id="4" name="Text Placeholder 3">
            <a:extLst>
              <a:ext uri="{FF2B5EF4-FFF2-40B4-BE49-F238E27FC236}">
                <a16:creationId xmlns:a16="http://schemas.microsoft.com/office/drawing/2014/main" id="{8979D101-BFD1-4EC6-8F28-A76589511712}"/>
              </a:ext>
            </a:extLst>
          </p:cNvPr>
          <p:cNvSpPr>
            <a:spLocks noGrp="1"/>
          </p:cNvSpPr>
          <p:nvPr>
            <p:ph type="body" sz="quarter" idx="14"/>
          </p:nvPr>
        </p:nvSpPr>
        <p:spPr/>
        <p:txBody>
          <a:bodyPr/>
          <a:lstStyle/>
          <a:p>
            <a:r>
              <a:rPr lang="en-US"/>
              <a:t>01/12/2017 - 28/02/2018</a:t>
            </a:r>
          </a:p>
        </p:txBody>
      </p:sp>
    </p:spTree>
    <p:extLst>
      <p:ext uri="{BB962C8B-B14F-4D97-AF65-F5344CB8AC3E}">
        <p14:creationId xmlns:p14="http://schemas.microsoft.com/office/powerpoint/2010/main" val="1817478693"/>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FECFE55-ED55-4744-9A36-EC84396B2D81}"/>
              </a:ext>
            </a:extLst>
          </p:cNvPr>
          <p:cNvSpPr>
            <a:spLocks noGrp="1"/>
          </p:cNvSpPr>
          <p:nvPr>
            <p:ph type="title"/>
          </p:nvPr>
        </p:nvSpPr>
        <p:spPr/>
        <p:txBody>
          <a:bodyPr/>
          <a:lstStyle/>
          <a:p>
            <a:r>
              <a:rPr lang="en-US"/>
              <a:t>FB Own Posts Table with views - 9 of 12</a:t>
            </a:r>
          </a:p>
        </p:txBody>
      </p:sp>
      <p:graphicFrame>
        <p:nvGraphicFramePr>
          <p:cNvPr id="5" name="Table Placeholder 4">
            <a:extLst>
              <a:ext uri="{FF2B5EF4-FFF2-40B4-BE49-F238E27FC236}">
                <a16:creationId xmlns:a16="http://schemas.microsoft.com/office/drawing/2014/main" id="{B085BB45-EAFD-4470-B52E-5CD582B4CF2A}"/>
              </a:ext>
            </a:extLst>
          </p:cNvPr>
          <p:cNvGraphicFramePr>
            <a:graphicFrameLocks noGrp="1"/>
          </p:cNvGraphicFramePr>
          <p:nvPr>
            <p:ph type="tbl" sz="quarter" idx="13"/>
            <p:extLst>
              <p:ext uri="{D42A27DB-BD31-4B8C-83A1-F6EECF244321}">
                <p14:modId xmlns:p14="http://schemas.microsoft.com/office/powerpoint/2010/main" val="71275140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10512">
                  <a:extLst>
                    <a:ext uri="{9D8B030D-6E8A-4147-A177-3AD203B41FA5}">
                      <a16:colId xmlns:a16="http://schemas.microsoft.com/office/drawing/2014/main" val="1082612481"/>
                    </a:ext>
                  </a:extLst>
                </a:gridCol>
                <a:gridCol w="576072">
                  <a:extLst>
                    <a:ext uri="{9D8B030D-6E8A-4147-A177-3AD203B41FA5}">
                      <a16:colId xmlns:a16="http://schemas.microsoft.com/office/drawing/2014/main" val="2533218677"/>
                    </a:ext>
                  </a:extLst>
                </a:gridCol>
                <a:gridCol w="576072">
                  <a:extLst>
                    <a:ext uri="{9D8B030D-6E8A-4147-A177-3AD203B41FA5}">
                      <a16:colId xmlns:a16="http://schemas.microsoft.com/office/drawing/2014/main" val="3407036720"/>
                    </a:ext>
                  </a:extLst>
                </a:gridCol>
                <a:gridCol w="576072">
                  <a:extLst>
                    <a:ext uri="{9D8B030D-6E8A-4147-A177-3AD203B41FA5}">
                      <a16:colId xmlns:a16="http://schemas.microsoft.com/office/drawing/2014/main" val="210451828"/>
                    </a:ext>
                  </a:extLst>
                </a:gridCol>
                <a:gridCol w="576072">
                  <a:extLst>
                    <a:ext uri="{9D8B030D-6E8A-4147-A177-3AD203B41FA5}">
                      <a16:colId xmlns:a16="http://schemas.microsoft.com/office/drawing/2014/main" val="834270401"/>
                    </a:ext>
                  </a:extLst>
                </a:gridCol>
                <a:gridCol w="576072">
                  <a:extLst>
                    <a:ext uri="{9D8B030D-6E8A-4147-A177-3AD203B41FA5}">
                      <a16:colId xmlns:a16="http://schemas.microsoft.com/office/drawing/2014/main" val="1379340038"/>
                    </a:ext>
                  </a:extLst>
                </a:gridCol>
                <a:gridCol w="576072">
                  <a:extLst>
                    <a:ext uri="{9D8B030D-6E8A-4147-A177-3AD203B41FA5}">
                      <a16:colId xmlns:a16="http://schemas.microsoft.com/office/drawing/2014/main" val="1391961776"/>
                    </a:ext>
                  </a:extLst>
                </a:gridCol>
                <a:gridCol w="576072">
                  <a:extLst>
                    <a:ext uri="{9D8B030D-6E8A-4147-A177-3AD203B41FA5}">
                      <a16:colId xmlns:a16="http://schemas.microsoft.com/office/drawing/2014/main" val="3988678828"/>
                    </a:ext>
                  </a:extLst>
                </a:gridCol>
                <a:gridCol w="576072">
                  <a:extLst>
                    <a:ext uri="{9D8B030D-6E8A-4147-A177-3AD203B41FA5}">
                      <a16:colId xmlns:a16="http://schemas.microsoft.com/office/drawing/2014/main" val="69299717"/>
                    </a:ext>
                  </a:extLst>
                </a:gridCol>
                <a:gridCol w="576072">
                  <a:extLst>
                    <a:ext uri="{9D8B030D-6E8A-4147-A177-3AD203B41FA5}">
                      <a16:colId xmlns:a16="http://schemas.microsoft.com/office/drawing/2014/main" val="193775244"/>
                    </a:ext>
                  </a:extLst>
                </a:gridCol>
                <a:gridCol w="576072">
                  <a:extLst>
                    <a:ext uri="{9D8B030D-6E8A-4147-A177-3AD203B41FA5}">
                      <a16:colId xmlns:a16="http://schemas.microsoft.com/office/drawing/2014/main" val="3951683516"/>
                    </a:ext>
                  </a:extLst>
                </a:gridCol>
                <a:gridCol w="658368">
                  <a:extLst>
                    <a:ext uri="{9D8B030D-6E8A-4147-A177-3AD203B41FA5}">
                      <a16:colId xmlns:a16="http://schemas.microsoft.com/office/drawing/2014/main" val="53298328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 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PTAT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281151999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Jacob's Creek - 2018-01-22 09:28:48</a:t>
                      </a:r>
                      <a:r>
                        <a:rPr kumimoji="0" lang="en-US" sz="1000" b="0" i="0" u="none" strike="noStrike" kern="1200" cap="none" spc="0" normalizeH="0" baseline="0" noProof="0">
                          <a:ln>
                            <a:noFill/>
                          </a:ln>
                          <a:solidFill>
                            <a:prstClr val="black"/>
                          </a:solidFill>
                          <a:effectLst/>
                          <a:uLnTx/>
                          <a:uFillTx/>
                          <a:latin typeface="+mn-lt"/>
                          <a:ea typeface="+mn-ea"/>
                          <a:cs typeface="+mn-cs"/>
                        </a:rPr>
                        <a:t>
Fruit for dessert is normally a snooze-fest. Unless it’s pears poached in an entire bottle of rosé. Then it’s the best dessert in the universe. 😏 🍐 
http://www.jacobscreek.com/our-table/recipes/rose-poached-pears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29853063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Jacob's Creek - 2018-01-21 12:00:00</a:t>
                      </a:r>
                      <a:r>
                        <a:rPr kumimoji="0" lang="en-US" sz="1000" b="0" i="0" u="none" strike="noStrike" kern="1200" cap="none" spc="0" normalizeH="0" baseline="0" noProof="0">
                          <a:ln>
                            <a:noFill/>
                          </a:ln>
                          <a:solidFill>
                            <a:prstClr val="black"/>
                          </a:solidFill>
                          <a:effectLst/>
                          <a:uLnTx/>
                          <a:uFillTx/>
                          <a:latin typeface="+mn-lt"/>
                          <a:ea typeface="+mn-ea"/>
                          <a:cs typeface="+mn-cs"/>
                        </a:rPr>
                        <a:t>
Fruit for dessert is normally a snooze-fest. Unless it’s pears poached in an entire bottle of rosé. Then it’s the best dessert in the universe. 😏 🍐 
http://www.jacobscreek.com/our-table/recipes/rose-poached-pears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2413674762"/>
                  </a:ext>
                </a:extLst>
              </a:tr>
            </a:tbl>
          </a:graphicData>
        </a:graphic>
      </p:graphicFrame>
      <p:sp>
        <p:nvSpPr>
          <p:cNvPr id="4" name="Text Placeholder 3">
            <a:extLst>
              <a:ext uri="{FF2B5EF4-FFF2-40B4-BE49-F238E27FC236}">
                <a16:creationId xmlns:a16="http://schemas.microsoft.com/office/drawing/2014/main" id="{166F4599-787D-4F34-B107-5746B0D9A87A}"/>
              </a:ext>
            </a:extLst>
          </p:cNvPr>
          <p:cNvSpPr>
            <a:spLocks noGrp="1"/>
          </p:cNvSpPr>
          <p:nvPr>
            <p:ph type="body" sz="quarter" idx="14"/>
          </p:nvPr>
        </p:nvSpPr>
        <p:spPr/>
        <p:txBody>
          <a:bodyPr/>
          <a:lstStyle/>
          <a:p>
            <a:r>
              <a:rPr lang="en-US"/>
              <a:t>01/12/2017 - 28/02/2018</a:t>
            </a:r>
          </a:p>
        </p:txBody>
      </p:sp>
    </p:spTree>
    <p:extLst>
      <p:ext uri="{BB962C8B-B14F-4D97-AF65-F5344CB8AC3E}">
        <p14:creationId xmlns:p14="http://schemas.microsoft.com/office/powerpoint/2010/main" val="1375355701"/>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985E78D-33F2-4856-8F05-5A2223C43DD9}"/>
              </a:ext>
            </a:extLst>
          </p:cNvPr>
          <p:cNvSpPr>
            <a:spLocks noGrp="1"/>
          </p:cNvSpPr>
          <p:nvPr>
            <p:ph type="title"/>
          </p:nvPr>
        </p:nvSpPr>
        <p:spPr/>
        <p:txBody>
          <a:bodyPr/>
          <a:lstStyle/>
          <a:p>
            <a:r>
              <a:rPr lang="en-US"/>
              <a:t>FB Own Posts Table with views - 10 of 12</a:t>
            </a:r>
          </a:p>
        </p:txBody>
      </p:sp>
      <p:graphicFrame>
        <p:nvGraphicFramePr>
          <p:cNvPr id="5" name="Table Placeholder 4">
            <a:extLst>
              <a:ext uri="{FF2B5EF4-FFF2-40B4-BE49-F238E27FC236}">
                <a16:creationId xmlns:a16="http://schemas.microsoft.com/office/drawing/2014/main" id="{E0E8C062-B7F6-487A-BEC5-2855878378DF}"/>
              </a:ext>
            </a:extLst>
          </p:cNvPr>
          <p:cNvGraphicFramePr>
            <a:graphicFrameLocks noGrp="1"/>
          </p:cNvGraphicFramePr>
          <p:nvPr>
            <p:ph type="tbl" sz="quarter" idx="13"/>
            <p:extLst>
              <p:ext uri="{D42A27DB-BD31-4B8C-83A1-F6EECF244321}">
                <p14:modId xmlns:p14="http://schemas.microsoft.com/office/powerpoint/2010/main" val="309238107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10512">
                  <a:extLst>
                    <a:ext uri="{9D8B030D-6E8A-4147-A177-3AD203B41FA5}">
                      <a16:colId xmlns:a16="http://schemas.microsoft.com/office/drawing/2014/main" val="2567948457"/>
                    </a:ext>
                  </a:extLst>
                </a:gridCol>
                <a:gridCol w="576072">
                  <a:extLst>
                    <a:ext uri="{9D8B030D-6E8A-4147-A177-3AD203B41FA5}">
                      <a16:colId xmlns:a16="http://schemas.microsoft.com/office/drawing/2014/main" val="1493376442"/>
                    </a:ext>
                  </a:extLst>
                </a:gridCol>
                <a:gridCol w="576072">
                  <a:extLst>
                    <a:ext uri="{9D8B030D-6E8A-4147-A177-3AD203B41FA5}">
                      <a16:colId xmlns:a16="http://schemas.microsoft.com/office/drawing/2014/main" val="1407448193"/>
                    </a:ext>
                  </a:extLst>
                </a:gridCol>
                <a:gridCol w="576072">
                  <a:extLst>
                    <a:ext uri="{9D8B030D-6E8A-4147-A177-3AD203B41FA5}">
                      <a16:colId xmlns:a16="http://schemas.microsoft.com/office/drawing/2014/main" val="1245629092"/>
                    </a:ext>
                  </a:extLst>
                </a:gridCol>
                <a:gridCol w="576072">
                  <a:extLst>
                    <a:ext uri="{9D8B030D-6E8A-4147-A177-3AD203B41FA5}">
                      <a16:colId xmlns:a16="http://schemas.microsoft.com/office/drawing/2014/main" val="1970476638"/>
                    </a:ext>
                  </a:extLst>
                </a:gridCol>
                <a:gridCol w="576072">
                  <a:extLst>
                    <a:ext uri="{9D8B030D-6E8A-4147-A177-3AD203B41FA5}">
                      <a16:colId xmlns:a16="http://schemas.microsoft.com/office/drawing/2014/main" val="3583025650"/>
                    </a:ext>
                  </a:extLst>
                </a:gridCol>
                <a:gridCol w="576072">
                  <a:extLst>
                    <a:ext uri="{9D8B030D-6E8A-4147-A177-3AD203B41FA5}">
                      <a16:colId xmlns:a16="http://schemas.microsoft.com/office/drawing/2014/main" val="575411774"/>
                    </a:ext>
                  </a:extLst>
                </a:gridCol>
                <a:gridCol w="576072">
                  <a:extLst>
                    <a:ext uri="{9D8B030D-6E8A-4147-A177-3AD203B41FA5}">
                      <a16:colId xmlns:a16="http://schemas.microsoft.com/office/drawing/2014/main" val="548477871"/>
                    </a:ext>
                  </a:extLst>
                </a:gridCol>
                <a:gridCol w="576072">
                  <a:extLst>
                    <a:ext uri="{9D8B030D-6E8A-4147-A177-3AD203B41FA5}">
                      <a16:colId xmlns:a16="http://schemas.microsoft.com/office/drawing/2014/main" val="564043754"/>
                    </a:ext>
                  </a:extLst>
                </a:gridCol>
                <a:gridCol w="576072">
                  <a:extLst>
                    <a:ext uri="{9D8B030D-6E8A-4147-A177-3AD203B41FA5}">
                      <a16:colId xmlns:a16="http://schemas.microsoft.com/office/drawing/2014/main" val="7105468"/>
                    </a:ext>
                  </a:extLst>
                </a:gridCol>
                <a:gridCol w="576072">
                  <a:extLst>
                    <a:ext uri="{9D8B030D-6E8A-4147-A177-3AD203B41FA5}">
                      <a16:colId xmlns:a16="http://schemas.microsoft.com/office/drawing/2014/main" val="2105569433"/>
                    </a:ext>
                  </a:extLst>
                </a:gridCol>
                <a:gridCol w="658368">
                  <a:extLst>
                    <a:ext uri="{9D8B030D-6E8A-4147-A177-3AD203B41FA5}">
                      <a16:colId xmlns:a16="http://schemas.microsoft.com/office/drawing/2014/main" val="252381655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 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PTAT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337540136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Jacob's Creek - 2018-01-19 10:10:00</a:t>
                      </a:r>
                      <a:r>
                        <a:rPr kumimoji="0" lang="en-US" sz="1000" b="0" i="0" u="none" strike="noStrike" kern="1200" cap="none" spc="0" normalizeH="0" baseline="0" noProof="0">
                          <a:ln>
                            <a:noFill/>
                          </a:ln>
                          <a:solidFill>
                            <a:prstClr val="black"/>
                          </a:solidFill>
                          <a:effectLst/>
                          <a:uLnTx/>
                          <a:uFillTx/>
                          <a:latin typeface="+mn-lt"/>
                          <a:ea typeface="+mn-ea"/>
                          <a:cs typeface="+mn-cs"/>
                        </a:rPr>
                        <a:t>
Blush rosé lovers rejoice! Le Petit Rosé has just launched in the UAE, it's blush, dry, crisp and simply superbe! (insider tip, it's great Jacob's Creek value too)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400345287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Jacob's Creek - 2018-01-17 10:10:00</a:t>
                      </a:r>
                      <a:r>
                        <a:rPr kumimoji="0" lang="en-US" sz="1000" b="0" i="0" u="none" strike="noStrike" kern="1200" cap="none" spc="0" normalizeH="0" baseline="0" noProof="0">
                          <a:ln>
                            <a:noFill/>
                          </a:ln>
                          <a:solidFill>
                            <a:prstClr val="black"/>
                          </a:solidFill>
                          <a:effectLst/>
                          <a:uLnTx/>
                          <a:uFillTx/>
                          <a:latin typeface="+mn-lt"/>
                          <a:ea typeface="+mn-ea"/>
                          <a:cs typeface="+mn-cs"/>
                        </a:rPr>
                        <a:t>
Our Chardonnay has been re-invigorated to reflect modern tastes and fresh, fruity aromas. The wine of the 80s is making a delicious comeback with its crisp new flavour. Find which suits your taste: http://bit.ly/JacobsCreekYourTaste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extLst>
                  <a:ext uri="{0D108BD9-81ED-4DB2-BD59-A6C34878D82A}">
                    <a16:rowId xmlns:a16="http://schemas.microsoft.com/office/drawing/2014/main" val="951112741"/>
                  </a:ext>
                </a:extLst>
              </a:tr>
            </a:tbl>
          </a:graphicData>
        </a:graphic>
      </p:graphicFrame>
      <p:sp>
        <p:nvSpPr>
          <p:cNvPr id="4" name="Text Placeholder 3">
            <a:extLst>
              <a:ext uri="{FF2B5EF4-FFF2-40B4-BE49-F238E27FC236}">
                <a16:creationId xmlns:a16="http://schemas.microsoft.com/office/drawing/2014/main" id="{3E1B1FC7-411A-48C7-B409-A4A3BF119A99}"/>
              </a:ext>
            </a:extLst>
          </p:cNvPr>
          <p:cNvSpPr>
            <a:spLocks noGrp="1"/>
          </p:cNvSpPr>
          <p:nvPr>
            <p:ph type="body" sz="quarter" idx="14"/>
          </p:nvPr>
        </p:nvSpPr>
        <p:spPr/>
        <p:txBody>
          <a:bodyPr/>
          <a:lstStyle/>
          <a:p>
            <a:r>
              <a:rPr lang="en-US"/>
              <a:t>01/12/2017 - 28/02/2018</a:t>
            </a:r>
          </a:p>
        </p:txBody>
      </p:sp>
    </p:spTree>
    <p:extLst>
      <p:ext uri="{BB962C8B-B14F-4D97-AF65-F5344CB8AC3E}">
        <p14:creationId xmlns:p14="http://schemas.microsoft.com/office/powerpoint/2010/main" val="328675255"/>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180080E-BFED-4FEA-92E8-BB996D9BA34A}"/>
              </a:ext>
            </a:extLst>
          </p:cNvPr>
          <p:cNvSpPr>
            <a:spLocks noGrp="1"/>
          </p:cNvSpPr>
          <p:nvPr>
            <p:ph type="title"/>
          </p:nvPr>
        </p:nvSpPr>
        <p:spPr/>
        <p:txBody>
          <a:bodyPr/>
          <a:lstStyle/>
          <a:p>
            <a:r>
              <a:rPr lang="en-US"/>
              <a:t>FB Own Posts Table with views - 11 of 12</a:t>
            </a:r>
          </a:p>
        </p:txBody>
      </p:sp>
      <p:graphicFrame>
        <p:nvGraphicFramePr>
          <p:cNvPr id="5" name="Table Placeholder 4">
            <a:extLst>
              <a:ext uri="{FF2B5EF4-FFF2-40B4-BE49-F238E27FC236}">
                <a16:creationId xmlns:a16="http://schemas.microsoft.com/office/drawing/2014/main" id="{E6F10582-9117-4A85-8517-C17355E0F9C5}"/>
              </a:ext>
            </a:extLst>
          </p:cNvPr>
          <p:cNvGraphicFramePr>
            <a:graphicFrameLocks noGrp="1"/>
          </p:cNvGraphicFramePr>
          <p:nvPr>
            <p:ph type="tbl" sz="quarter" idx="13"/>
            <p:extLst>
              <p:ext uri="{D42A27DB-BD31-4B8C-83A1-F6EECF244321}">
                <p14:modId xmlns:p14="http://schemas.microsoft.com/office/powerpoint/2010/main" val="286261271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10512">
                  <a:extLst>
                    <a:ext uri="{9D8B030D-6E8A-4147-A177-3AD203B41FA5}">
                      <a16:colId xmlns:a16="http://schemas.microsoft.com/office/drawing/2014/main" val="1723437170"/>
                    </a:ext>
                  </a:extLst>
                </a:gridCol>
                <a:gridCol w="576072">
                  <a:extLst>
                    <a:ext uri="{9D8B030D-6E8A-4147-A177-3AD203B41FA5}">
                      <a16:colId xmlns:a16="http://schemas.microsoft.com/office/drawing/2014/main" val="1190651500"/>
                    </a:ext>
                  </a:extLst>
                </a:gridCol>
                <a:gridCol w="576072">
                  <a:extLst>
                    <a:ext uri="{9D8B030D-6E8A-4147-A177-3AD203B41FA5}">
                      <a16:colId xmlns:a16="http://schemas.microsoft.com/office/drawing/2014/main" val="854541966"/>
                    </a:ext>
                  </a:extLst>
                </a:gridCol>
                <a:gridCol w="576072">
                  <a:extLst>
                    <a:ext uri="{9D8B030D-6E8A-4147-A177-3AD203B41FA5}">
                      <a16:colId xmlns:a16="http://schemas.microsoft.com/office/drawing/2014/main" val="3715533193"/>
                    </a:ext>
                  </a:extLst>
                </a:gridCol>
                <a:gridCol w="576072">
                  <a:extLst>
                    <a:ext uri="{9D8B030D-6E8A-4147-A177-3AD203B41FA5}">
                      <a16:colId xmlns:a16="http://schemas.microsoft.com/office/drawing/2014/main" val="992776821"/>
                    </a:ext>
                  </a:extLst>
                </a:gridCol>
                <a:gridCol w="576072">
                  <a:extLst>
                    <a:ext uri="{9D8B030D-6E8A-4147-A177-3AD203B41FA5}">
                      <a16:colId xmlns:a16="http://schemas.microsoft.com/office/drawing/2014/main" val="956544292"/>
                    </a:ext>
                  </a:extLst>
                </a:gridCol>
                <a:gridCol w="576072">
                  <a:extLst>
                    <a:ext uri="{9D8B030D-6E8A-4147-A177-3AD203B41FA5}">
                      <a16:colId xmlns:a16="http://schemas.microsoft.com/office/drawing/2014/main" val="2226856052"/>
                    </a:ext>
                  </a:extLst>
                </a:gridCol>
                <a:gridCol w="576072">
                  <a:extLst>
                    <a:ext uri="{9D8B030D-6E8A-4147-A177-3AD203B41FA5}">
                      <a16:colId xmlns:a16="http://schemas.microsoft.com/office/drawing/2014/main" val="556267267"/>
                    </a:ext>
                  </a:extLst>
                </a:gridCol>
                <a:gridCol w="576072">
                  <a:extLst>
                    <a:ext uri="{9D8B030D-6E8A-4147-A177-3AD203B41FA5}">
                      <a16:colId xmlns:a16="http://schemas.microsoft.com/office/drawing/2014/main" val="3746602207"/>
                    </a:ext>
                  </a:extLst>
                </a:gridCol>
                <a:gridCol w="576072">
                  <a:extLst>
                    <a:ext uri="{9D8B030D-6E8A-4147-A177-3AD203B41FA5}">
                      <a16:colId xmlns:a16="http://schemas.microsoft.com/office/drawing/2014/main" val="4233949236"/>
                    </a:ext>
                  </a:extLst>
                </a:gridCol>
                <a:gridCol w="576072">
                  <a:extLst>
                    <a:ext uri="{9D8B030D-6E8A-4147-A177-3AD203B41FA5}">
                      <a16:colId xmlns:a16="http://schemas.microsoft.com/office/drawing/2014/main" val="3657981438"/>
                    </a:ext>
                  </a:extLst>
                </a:gridCol>
                <a:gridCol w="658368">
                  <a:extLst>
                    <a:ext uri="{9D8B030D-6E8A-4147-A177-3AD203B41FA5}">
                      <a16:colId xmlns:a16="http://schemas.microsoft.com/office/drawing/2014/main" val="86337641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 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PTAT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238467407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Jacob's Creek - 2018-01-13 10:10:00</a:t>
                      </a:r>
                      <a:r>
                        <a:rPr kumimoji="0" lang="en-US" sz="1000" b="0" i="0" u="none" strike="noStrike" kern="1200" cap="none" spc="0" normalizeH="0" baseline="0" noProof="0">
                          <a:ln>
                            <a:noFill/>
                          </a:ln>
                          <a:solidFill>
                            <a:prstClr val="black"/>
                          </a:solidFill>
                          <a:effectLst/>
                          <a:uLnTx/>
                          <a:uFillTx/>
                          <a:latin typeface="+mn-lt"/>
                          <a:ea typeface="+mn-ea"/>
                          <a:cs typeface="+mn-cs"/>
                        </a:rPr>
                        <a:t>
Looking for a weekend sharing snack? Look no further as Billy Law shows you how to perfect mini pizzas (perfectly paired with Le Petit Rosé) http://bit.ly/2CYOwIx</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110148558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Jacob's Creek - 2018-01-11 10:15:00</a:t>
                      </a:r>
                      <a:r>
                        <a:rPr kumimoji="0" lang="en-US" sz="1000" b="0" i="0" u="none" strike="noStrike" kern="1200" cap="none" spc="0" normalizeH="0" baseline="0" noProof="0">
                          <a:ln>
                            <a:noFill/>
                          </a:ln>
                          <a:solidFill>
                            <a:prstClr val="black"/>
                          </a:solidFill>
                          <a:effectLst/>
                          <a:uLnTx/>
                          <a:uFillTx/>
                          <a:latin typeface="+mn-lt"/>
                          <a:ea typeface="+mn-ea"/>
                          <a:cs typeface="+mn-cs"/>
                        </a:rPr>
                        <a:t>
A pop-up supper club - sign up for an Our Table invitation. A dining experience centred around good food, good friends, carefully paired grape and unpretentious moments
jacobscreek.com/our-table/join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extLst>
                  <a:ext uri="{0D108BD9-81ED-4DB2-BD59-A6C34878D82A}">
                    <a16:rowId xmlns:a16="http://schemas.microsoft.com/office/drawing/2014/main" val="4246134019"/>
                  </a:ext>
                </a:extLst>
              </a:tr>
            </a:tbl>
          </a:graphicData>
        </a:graphic>
      </p:graphicFrame>
      <p:sp>
        <p:nvSpPr>
          <p:cNvPr id="4" name="Text Placeholder 3">
            <a:extLst>
              <a:ext uri="{FF2B5EF4-FFF2-40B4-BE49-F238E27FC236}">
                <a16:creationId xmlns:a16="http://schemas.microsoft.com/office/drawing/2014/main" id="{9B03A1D0-D6EF-43D9-BA9F-79B998FC76F6}"/>
              </a:ext>
            </a:extLst>
          </p:cNvPr>
          <p:cNvSpPr>
            <a:spLocks noGrp="1"/>
          </p:cNvSpPr>
          <p:nvPr>
            <p:ph type="body" sz="quarter" idx="14"/>
          </p:nvPr>
        </p:nvSpPr>
        <p:spPr/>
        <p:txBody>
          <a:bodyPr/>
          <a:lstStyle/>
          <a:p>
            <a:r>
              <a:rPr lang="en-US"/>
              <a:t>01/12/2017 - 28/02/2018</a:t>
            </a:r>
          </a:p>
        </p:txBody>
      </p:sp>
    </p:spTree>
    <p:extLst>
      <p:ext uri="{BB962C8B-B14F-4D97-AF65-F5344CB8AC3E}">
        <p14:creationId xmlns:p14="http://schemas.microsoft.com/office/powerpoint/2010/main" val="108534675"/>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67C8DCF-5BB5-4DF2-8AC2-42A42A1B0080}"/>
              </a:ext>
            </a:extLst>
          </p:cNvPr>
          <p:cNvSpPr>
            <a:spLocks noGrp="1"/>
          </p:cNvSpPr>
          <p:nvPr>
            <p:ph type="title"/>
          </p:nvPr>
        </p:nvSpPr>
        <p:spPr/>
        <p:txBody>
          <a:bodyPr/>
          <a:lstStyle/>
          <a:p>
            <a:r>
              <a:rPr lang="en-US"/>
              <a:t>FB Own Posts Table with views - 12 of 12</a:t>
            </a:r>
          </a:p>
        </p:txBody>
      </p:sp>
      <p:graphicFrame>
        <p:nvGraphicFramePr>
          <p:cNvPr id="5" name="Table Placeholder 4">
            <a:extLst>
              <a:ext uri="{FF2B5EF4-FFF2-40B4-BE49-F238E27FC236}">
                <a16:creationId xmlns:a16="http://schemas.microsoft.com/office/drawing/2014/main" id="{B6D78B27-ACE1-4DD8-A941-C55CCC7CE45D}"/>
              </a:ext>
            </a:extLst>
          </p:cNvPr>
          <p:cNvGraphicFramePr>
            <a:graphicFrameLocks noGrp="1"/>
          </p:cNvGraphicFramePr>
          <p:nvPr>
            <p:ph type="tbl" sz="quarter" idx="13"/>
            <p:extLst>
              <p:ext uri="{D42A27DB-BD31-4B8C-83A1-F6EECF244321}">
                <p14:modId xmlns:p14="http://schemas.microsoft.com/office/powerpoint/2010/main" val="16143952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10512">
                  <a:extLst>
                    <a:ext uri="{9D8B030D-6E8A-4147-A177-3AD203B41FA5}">
                      <a16:colId xmlns:a16="http://schemas.microsoft.com/office/drawing/2014/main" val="293657088"/>
                    </a:ext>
                  </a:extLst>
                </a:gridCol>
                <a:gridCol w="576072">
                  <a:extLst>
                    <a:ext uri="{9D8B030D-6E8A-4147-A177-3AD203B41FA5}">
                      <a16:colId xmlns:a16="http://schemas.microsoft.com/office/drawing/2014/main" val="1578325752"/>
                    </a:ext>
                  </a:extLst>
                </a:gridCol>
                <a:gridCol w="576072">
                  <a:extLst>
                    <a:ext uri="{9D8B030D-6E8A-4147-A177-3AD203B41FA5}">
                      <a16:colId xmlns:a16="http://schemas.microsoft.com/office/drawing/2014/main" val="2732768830"/>
                    </a:ext>
                  </a:extLst>
                </a:gridCol>
                <a:gridCol w="576072">
                  <a:extLst>
                    <a:ext uri="{9D8B030D-6E8A-4147-A177-3AD203B41FA5}">
                      <a16:colId xmlns:a16="http://schemas.microsoft.com/office/drawing/2014/main" val="1070204445"/>
                    </a:ext>
                  </a:extLst>
                </a:gridCol>
                <a:gridCol w="576072">
                  <a:extLst>
                    <a:ext uri="{9D8B030D-6E8A-4147-A177-3AD203B41FA5}">
                      <a16:colId xmlns:a16="http://schemas.microsoft.com/office/drawing/2014/main" val="2376778215"/>
                    </a:ext>
                  </a:extLst>
                </a:gridCol>
                <a:gridCol w="576072">
                  <a:extLst>
                    <a:ext uri="{9D8B030D-6E8A-4147-A177-3AD203B41FA5}">
                      <a16:colId xmlns:a16="http://schemas.microsoft.com/office/drawing/2014/main" val="2929541754"/>
                    </a:ext>
                  </a:extLst>
                </a:gridCol>
                <a:gridCol w="576072">
                  <a:extLst>
                    <a:ext uri="{9D8B030D-6E8A-4147-A177-3AD203B41FA5}">
                      <a16:colId xmlns:a16="http://schemas.microsoft.com/office/drawing/2014/main" val="3438750949"/>
                    </a:ext>
                  </a:extLst>
                </a:gridCol>
                <a:gridCol w="576072">
                  <a:extLst>
                    <a:ext uri="{9D8B030D-6E8A-4147-A177-3AD203B41FA5}">
                      <a16:colId xmlns:a16="http://schemas.microsoft.com/office/drawing/2014/main" val="3991942432"/>
                    </a:ext>
                  </a:extLst>
                </a:gridCol>
                <a:gridCol w="576072">
                  <a:extLst>
                    <a:ext uri="{9D8B030D-6E8A-4147-A177-3AD203B41FA5}">
                      <a16:colId xmlns:a16="http://schemas.microsoft.com/office/drawing/2014/main" val="2499940808"/>
                    </a:ext>
                  </a:extLst>
                </a:gridCol>
                <a:gridCol w="576072">
                  <a:extLst>
                    <a:ext uri="{9D8B030D-6E8A-4147-A177-3AD203B41FA5}">
                      <a16:colId xmlns:a16="http://schemas.microsoft.com/office/drawing/2014/main" val="870539845"/>
                    </a:ext>
                  </a:extLst>
                </a:gridCol>
                <a:gridCol w="576072">
                  <a:extLst>
                    <a:ext uri="{9D8B030D-6E8A-4147-A177-3AD203B41FA5}">
                      <a16:colId xmlns:a16="http://schemas.microsoft.com/office/drawing/2014/main" val="2962333570"/>
                    </a:ext>
                  </a:extLst>
                </a:gridCol>
                <a:gridCol w="658368">
                  <a:extLst>
                    <a:ext uri="{9D8B030D-6E8A-4147-A177-3AD203B41FA5}">
                      <a16:colId xmlns:a16="http://schemas.microsoft.com/office/drawing/2014/main" val="76674291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 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PTAT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162549069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Jacob's Creek - 2018-01-09 09:55:00</a:t>
                      </a:r>
                      <a:r>
                        <a:rPr kumimoji="0" lang="en-US" sz="1000" b="0" i="0" u="none" strike="noStrike" kern="1200" cap="none" spc="0" normalizeH="0" baseline="0" noProof="0">
                          <a:ln>
                            <a:noFill/>
                          </a:ln>
                          <a:solidFill>
                            <a:prstClr val="black"/>
                          </a:solidFill>
                          <a:effectLst/>
                          <a:uLnTx/>
                          <a:uFillTx/>
                          <a:latin typeface="+mn-lt"/>
                          <a:ea typeface="+mn-ea"/>
                          <a:cs typeface="+mn-cs"/>
                        </a:rPr>
                        <a:t>
TOP TIP: Keeping colors neutral is the easiest way to achieve a modern minimal look, add a pop of colour with some greenery looped into your napkin 
 📷 http://www.homeyohmy.com/</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556231628"/>
                  </a:ext>
                </a:extLst>
              </a:tr>
            </a:tbl>
          </a:graphicData>
        </a:graphic>
      </p:graphicFrame>
      <p:sp>
        <p:nvSpPr>
          <p:cNvPr id="4" name="Text Placeholder 3">
            <a:extLst>
              <a:ext uri="{FF2B5EF4-FFF2-40B4-BE49-F238E27FC236}">
                <a16:creationId xmlns:a16="http://schemas.microsoft.com/office/drawing/2014/main" id="{26E32061-C3CE-4DDA-B47D-C413C9B4BD6E}"/>
              </a:ext>
            </a:extLst>
          </p:cNvPr>
          <p:cNvSpPr>
            <a:spLocks noGrp="1"/>
          </p:cNvSpPr>
          <p:nvPr>
            <p:ph type="body" sz="quarter" idx="14"/>
          </p:nvPr>
        </p:nvSpPr>
        <p:spPr/>
        <p:txBody>
          <a:bodyPr/>
          <a:lstStyle/>
          <a:p>
            <a:r>
              <a:rPr lang="en-US"/>
              <a:t>01/12/2017 - 28/02/2018</a:t>
            </a:r>
          </a:p>
        </p:txBody>
      </p:sp>
    </p:spTree>
    <p:extLst>
      <p:ext uri="{BB962C8B-B14F-4D97-AF65-F5344CB8AC3E}">
        <p14:creationId xmlns:p14="http://schemas.microsoft.com/office/powerpoint/2010/main" val="2532241312"/>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8B19B48-9EF7-4A6C-A8D3-0C917DA993A0}"/>
              </a:ext>
            </a:extLst>
          </p:cNvPr>
          <p:cNvSpPr>
            <a:spLocks noGrp="1"/>
          </p:cNvSpPr>
          <p:nvPr>
            <p:ph type="title"/>
          </p:nvPr>
        </p:nvSpPr>
        <p:spPr/>
        <p:txBody>
          <a:bodyPr/>
          <a:lstStyle/>
          <a:p>
            <a:r>
              <a:rPr lang="en-US"/>
              <a:t>IG Followers Total (Bar Chart)</a:t>
            </a:r>
          </a:p>
        </p:txBody>
      </p:sp>
      <p:graphicFrame>
        <p:nvGraphicFramePr>
          <p:cNvPr id="6" name="Chart Placeholder 5">
            <a:extLst>
              <a:ext uri="{FF2B5EF4-FFF2-40B4-BE49-F238E27FC236}">
                <a16:creationId xmlns:a16="http://schemas.microsoft.com/office/drawing/2014/main" id="{21A09CE2-1199-4874-B27C-985ABBB70F56}"/>
              </a:ext>
            </a:extLst>
          </p:cNvPr>
          <p:cNvGraphicFramePr>
            <a:graphicFrameLocks noGrp="1"/>
          </p:cNvGraphicFramePr>
          <p:nvPr>
            <p:ph type="chart" sz="quarter" idx="13"/>
            <p:extLst>
              <p:ext uri="{D42A27DB-BD31-4B8C-83A1-F6EECF244321}">
                <p14:modId xmlns:p14="http://schemas.microsoft.com/office/powerpoint/2010/main" val="328073170"/>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D3217E22-863A-4E4F-BBCF-1C5C6D53CCA7}"/>
              </a:ext>
            </a:extLst>
          </p:cNvPr>
          <p:cNvSpPr>
            <a:spLocks noGrp="1"/>
          </p:cNvSpPr>
          <p:nvPr>
            <p:ph type="body" sz="quarter" idx="14"/>
          </p:nvPr>
        </p:nvSpPr>
        <p:spPr/>
        <p:txBody>
          <a:bodyPr/>
          <a:lstStyle/>
          <a:p>
            <a:r>
              <a:rPr lang="en-US"/>
              <a:t>01/12/2017 - 28/02/2018</a:t>
            </a:r>
          </a:p>
        </p:txBody>
      </p:sp>
      <p:sp>
        <p:nvSpPr>
          <p:cNvPr id="5" name="Footer Placeholder 4">
            <a:extLst>
              <a:ext uri="{FF2B5EF4-FFF2-40B4-BE49-F238E27FC236}">
                <a16:creationId xmlns:a16="http://schemas.microsoft.com/office/drawing/2014/main" id="{FFF52CBA-3634-4E98-A28E-A3858023AEE8}"/>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031022651"/>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A0E921A-BABF-4136-920E-2531930447F9}"/>
              </a:ext>
            </a:extLst>
          </p:cNvPr>
          <p:cNvSpPr>
            <a:spLocks noGrp="1"/>
          </p:cNvSpPr>
          <p:nvPr>
            <p:ph type="title"/>
          </p:nvPr>
        </p:nvSpPr>
        <p:spPr/>
        <p:txBody>
          <a:bodyPr/>
          <a:lstStyle/>
          <a:p>
            <a:r>
              <a:rPr lang="en-US"/>
              <a:t>IG Followers Change (Bar Chart)</a:t>
            </a:r>
          </a:p>
        </p:txBody>
      </p:sp>
      <p:graphicFrame>
        <p:nvGraphicFramePr>
          <p:cNvPr id="6" name="Chart Placeholder 5">
            <a:extLst>
              <a:ext uri="{FF2B5EF4-FFF2-40B4-BE49-F238E27FC236}">
                <a16:creationId xmlns:a16="http://schemas.microsoft.com/office/drawing/2014/main" id="{3ADC6CEA-36FA-4ACA-9B03-17792F00B49F}"/>
              </a:ext>
            </a:extLst>
          </p:cNvPr>
          <p:cNvGraphicFramePr>
            <a:graphicFrameLocks noGrp="1"/>
          </p:cNvGraphicFramePr>
          <p:nvPr>
            <p:ph type="chart" sz="quarter" idx="13"/>
            <p:extLst>
              <p:ext uri="{D42A27DB-BD31-4B8C-83A1-F6EECF244321}">
                <p14:modId xmlns:p14="http://schemas.microsoft.com/office/powerpoint/2010/main" val="3642242587"/>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EB68BAA2-D213-46B3-8D47-030D82B4C82D}"/>
              </a:ext>
            </a:extLst>
          </p:cNvPr>
          <p:cNvSpPr>
            <a:spLocks noGrp="1"/>
          </p:cNvSpPr>
          <p:nvPr>
            <p:ph type="body" sz="quarter" idx="14"/>
          </p:nvPr>
        </p:nvSpPr>
        <p:spPr/>
        <p:txBody>
          <a:bodyPr/>
          <a:lstStyle/>
          <a:p>
            <a:r>
              <a:rPr lang="en-US"/>
              <a:t>01/12/2017 - 28/02/2018</a:t>
            </a:r>
          </a:p>
        </p:txBody>
      </p:sp>
      <p:sp>
        <p:nvSpPr>
          <p:cNvPr id="5" name="Footer Placeholder 4">
            <a:extLst>
              <a:ext uri="{FF2B5EF4-FFF2-40B4-BE49-F238E27FC236}">
                <a16:creationId xmlns:a16="http://schemas.microsoft.com/office/drawing/2014/main" id="{B4102957-F62C-45CE-9D23-406538EC6795}"/>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423388086"/>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D9F663E-22FA-4875-BBCA-A75FC213485B}"/>
              </a:ext>
            </a:extLst>
          </p:cNvPr>
          <p:cNvSpPr>
            <a:spLocks noGrp="1"/>
          </p:cNvSpPr>
          <p:nvPr>
            <p:ph type="title"/>
          </p:nvPr>
        </p:nvSpPr>
        <p:spPr/>
        <p:txBody>
          <a:bodyPr/>
          <a:lstStyle/>
          <a:p>
            <a:r>
              <a:rPr lang="en-US"/>
              <a:t>Reach </a:t>
            </a:r>
          </a:p>
        </p:txBody>
      </p:sp>
      <p:graphicFrame>
        <p:nvGraphicFramePr>
          <p:cNvPr id="6" name="Chart Placeholder 5">
            <a:extLst>
              <a:ext uri="{FF2B5EF4-FFF2-40B4-BE49-F238E27FC236}">
                <a16:creationId xmlns:a16="http://schemas.microsoft.com/office/drawing/2014/main" id="{1A868A32-0157-4A52-A2B6-63727660B32C}"/>
              </a:ext>
            </a:extLst>
          </p:cNvPr>
          <p:cNvGraphicFramePr>
            <a:graphicFrameLocks noGrp="1"/>
          </p:cNvGraphicFramePr>
          <p:nvPr>
            <p:ph type="chart" sz="quarter" idx="13"/>
            <p:extLst>
              <p:ext uri="{D42A27DB-BD31-4B8C-83A1-F6EECF244321}">
                <p14:modId xmlns:p14="http://schemas.microsoft.com/office/powerpoint/2010/main" val="3974355795"/>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3FD04EC5-63F1-4998-872A-16875CCDCAFA}"/>
              </a:ext>
            </a:extLst>
          </p:cNvPr>
          <p:cNvSpPr>
            <a:spLocks noGrp="1"/>
          </p:cNvSpPr>
          <p:nvPr>
            <p:ph type="body" sz="quarter" idx="14"/>
          </p:nvPr>
        </p:nvSpPr>
        <p:spPr/>
        <p:txBody>
          <a:bodyPr/>
          <a:lstStyle/>
          <a:p>
            <a:r>
              <a:rPr lang="en-US"/>
              <a:t>01/12/2017 - 28/02/2018</a:t>
            </a:r>
          </a:p>
        </p:txBody>
      </p:sp>
      <p:sp>
        <p:nvSpPr>
          <p:cNvPr id="5" name="Footer Placeholder 4">
            <a:extLst>
              <a:ext uri="{FF2B5EF4-FFF2-40B4-BE49-F238E27FC236}">
                <a16:creationId xmlns:a16="http://schemas.microsoft.com/office/drawing/2014/main" id="{7095978B-5EEA-4FE2-8BF7-55574B32F75C}"/>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179416123"/>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F242DBE-B8D4-446E-A050-DCABBA58747C}"/>
              </a:ext>
            </a:extLst>
          </p:cNvPr>
          <p:cNvSpPr>
            <a:spLocks noGrp="1"/>
          </p:cNvSpPr>
          <p:nvPr>
            <p:ph type="title"/>
          </p:nvPr>
        </p:nvSpPr>
        <p:spPr/>
        <p:txBody>
          <a:bodyPr/>
          <a:lstStyle/>
          <a:p>
            <a:r>
              <a:rPr lang="en-US"/>
              <a:t>IG Total Interactions (Bar Chart)</a:t>
            </a:r>
          </a:p>
        </p:txBody>
      </p:sp>
      <p:graphicFrame>
        <p:nvGraphicFramePr>
          <p:cNvPr id="6" name="Chart Placeholder 5">
            <a:extLst>
              <a:ext uri="{FF2B5EF4-FFF2-40B4-BE49-F238E27FC236}">
                <a16:creationId xmlns:a16="http://schemas.microsoft.com/office/drawing/2014/main" id="{222A9E05-BC63-4C5A-94CB-4C888267DDB3}"/>
              </a:ext>
            </a:extLst>
          </p:cNvPr>
          <p:cNvGraphicFramePr>
            <a:graphicFrameLocks noGrp="1"/>
          </p:cNvGraphicFramePr>
          <p:nvPr>
            <p:ph type="chart" sz="quarter" idx="13"/>
            <p:extLst>
              <p:ext uri="{D42A27DB-BD31-4B8C-83A1-F6EECF244321}">
                <p14:modId xmlns:p14="http://schemas.microsoft.com/office/powerpoint/2010/main" val="1401864763"/>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31B262BA-B9EA-4322-838A-C41F86A2736D}"/>
              </a:ext>
            </a:extLst>
          </p:cNvPr>
          <p:cNvSpPr>
            <a:spLocks noGrp="1"/>
          </p:cNvSpPr>
          <p:nvPr>
            <p:ph type="body" sz="quarter" idx="14"/>
          </p:nvPr>
        </p:nvSpPr>
        <p:spPr/>
        <p:txBody>
          <a:bodyPr/>
          <a:lstStyle/>
          <a:p>
            <a:r>
              <a:rPr lang="en-US"/>
              <a:t>01/12/2017 - 28/02/2018</a:t>
            </a:r>
          </a:p>
        </p:txBody>
      </p:sp>
      <p:sp>
        <p:nvSpPr>
          <p:cNvPr id="5" name="Footer Placeholder 4">
            <a:extLst>
              <a:ext uri="{FF2B5EF4-FFF2-40B4-BE49-F238E27FC236}">
                <a16:creationId xmlns:a16="http://schemas.microsoft.com/office/drawing/2014/main" id="{56904C37-2A44-4ECC-B042-D5901A954993}"/>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4250693690"/>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FDB1593-E43C-4CCD-8E3B-4739B32B0B71}"/>
              </a:ext>
            </a:extLst>
          </p:cNvPr>
          <p:cNvSpPr>
            <a:spLocks noGrp="1"/>
          </p:cNvSpPr>
          <p:nvPr>
            <p:ph type="title"/>
          </p:nvPr>
        </p:nvSpPr>
        <p:spPr/>
        <p:txBody>
          <a:bodyPr/>
          <a:lstStyle/>
          <a:p>
            <a:r>
              <a:rPr lang="en-US"/>
              <a:t>Instagram Posts Table - 1 of 3</a:t>
            </a:r>
          </a:p>
        </p:txBody>
      </p:sp>
      <p:graphicFrame>
        <p:nvGraphicFramePr>
          <p:cNvPr id="5" name="Table Placeholder 4">
            <a:extLst>
              <a:ext uri="{FF2B5EF4-FFF2-40B4-BE49-F238E27FC236}">
                <a16:creationId xmlns:a16="http://schemas.microsoft.com/office/drawing/2014/main" id="{5B98D630-A93A-415A-AA44-F097A02DD47D}"/>
              </a:ext>
            </a:extLst>
          </p:cNvPr>
          <p:cNvGraphicFramePr>
            <a:graphicFrameLocks noGrp="1"/>
          </p:cNvGraphicFramePr>
          <p:nvPr>
            <p:ph type="tbl" sz="quarter" idx="13"/>
            <p:extLst>
              <p:ext uri="{D42A27DB-BD31-4B8C-83A1-F6EECF244321}">
                <p14:modId xmlns:p14="http://schemas.microsoft.com/office/powerpoint/2010/main" val="171498507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785616">
                  <a:extLst>
                    <a:ext uri="{9D8B030D-6E8A-4147-A177-3AD203B41FA5}">
                      <a16:colId xmlns:a16="http://schemas.microsoft.com/office/drawing/2014/main" val="2134738830"/>
                    </a:ext>
                  </a:extLst>
                </a:gridCol>
                <a:gridCol w="987552">
                  <a:extLst>
                    <a:ext uri="{9D8B030D-6E8A-4147-A177-3AD203B41FA5}">
                      <a16:colId xmlns:a16="http://schemas.microsoft.com/office/drawing/2014/main" val="2788492769"/>
                    </a:ext>
                  </a:extLst>
                </a:gridCol>
                <a:gridCol w="493776">
                  <a:extLst>
                    <a:ext uri="{9D8B030D-6E8A-4147-A177-3AD203B41FA5}">
                      <a16:colId xmlns:a16="http://schemas.microsoft.com/office/drawing/2014/main" val="67403887"/>
                    </a:ext>
                  </a:extLst>
                </a:gridCol>
                <a:gridCol w="987552">
                  <a:extLst>
                    <a:ext uri="{9D8B030D-6E8A-4147-A177-3AD203B41FA5}">
                      <a16:colId xmlns:a16="http://schemas.microsoft.com/office/drawing/2014/main" val="1812766579"/>
                    </a:ext>
                  </a:extLst>
                </a:gridCol>
                <a:gridCol w="493776">
                  <a:extLst>
                    <a:ext uri="{9D8B030D-6E8A-4147-A177-3AD203B41FA5}">
                      <a16:colId xmlns:a16="http://schemas.microsoft.com/office/drawing/2014/main" val="3744894636"/>
                    </a:ext>
                  </a:extLst>
                </a:gridCol>
                <a:gridCol w="493776">
                  <a:extLst>
                    <a:ext uri="{9D8B030D-6E8A-4147-A177-3AD203B41FA5}">
                      <a16:colId xmlns:a16="http://schemas.microsoft.com/office/drawing/2014/main" val="3170044328"/>
                    </a:ext>
                  </a:extLst>
                </a:gridCol>
                <a:gridCol w="493776">
                  <a:extLst>
                    <a:ext uri="{9D8B030D-6E8A-4147-A177-3AD203B41FA5}">
                      <a16:colId xmlns:a16="http://schemas.microsoft.com/office/drawing/2014/main" val="3813565277"/>
                    </a:ext>
                  </a:extLst>
                </a:gridCol>
                <a:gridCol w="493776">
                  <a:extLst>
                    <a:ext uri="{9D8B030D-6E8A-4147-A177-3AD203B41FA5}">
                      <a16:colId xmlns:a16="http://schemas.microsoft.com/office/drawing/2014/main" val="297166464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Saves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a:t>
                      </a:r>
                    </a:p>
                  </a:txBody>
                  <a:tcPr/>
                </a:tc>
                <a:extLst>
                  <a:ext uri="{0D108BD9-81ED-4DB2-BD59-A6C34878D82A}">
                    <a16:rowId xmlns:a16="http://schemas.microsoft.com/office/drawing/2014/main" val="425699767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ourtableuae (Our Table UAE) - 2018-02-28 11:20:49</a:t>
                      </a:r>
                      <a:r>
                        <a:rPr kumimoji="0" lang="en-US" sz="1000" b="0" i="0" u="none" strike="noStrike" kern="1200" cap="none" spc="0" normalizeH="0" baseline="0" noProof="0">
                          <a:ln>
                            <a:noFill/>
                          </a:ln>
                          <a:solidFill>
                            <a:prstClr val="black"/>
                          </a:solidFill>
                          <a:effectLst/>
                          <a:uLnTx/>
                          <a:uFillTx/>
                          <a:latin typeface="+mn-lt"/>
                          <a:ea typeface="+mn-ea"/>
                          <a:cs typeface="+mn-cs"/>
                        </a:rPr>
                        <a:t>
What kind of host are you - Perfectly placed or casually chic? #OurTableUAE 📷 mydomaine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1037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797</a:t>
                      </a:r>
                    </a:p>
                  </a:txBody>
                  <a:tcPr/>
                </a:tc>
                <a:extLst>
                  <a:ext uri="{0D108BD9-81ED-4DB2-BD59-A6C34878D82A}">
                    <a16:rowId xmlns:a16="http://schemas.microsoft.com/office/drawing/2014/main" val="78923848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ourtableuae (Our Table UAE) - 2018-02-27 16:33:48</a:t>
                      </a:r>
                      <a:r>
                        <a:rPr kumimoji="0" lang="en-US" sz="1000" b="0" i="0" u="none" strike="noStrike" kern="1200" cap="none" spc="0" normalizeH="0" baseline="0" noProof="0">
                          <a:ln>
                            <a:noFill/>
                          </a:ln>
                          <a:solidFill>
                            <a:prstClr val="black"/>
                          </a:solidFill>
                          <a:effectLst/>
                          <a:uLnTx/>
                          <a:uFillTx/>
                          <a:latin typeface="+mn-lt"/>
                          <a:ea typeface="+mn-ea"/>
                          <a:cs typeface="+mn-cs"/>
                        </a:rPr>
                        <a:t>
Did you get your #OurTableUAE invitation to @follydubai? If not, sign-up to our newsletter (link in bio) for our next one!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1048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782</a:t>
                      </a:r>
                    </a:p>
                  </a:txBody>
                  <a:tcPr/>
                </a:tc>
                <a:extLst>
                  <a:ext uri="{0D108BD9-81ED-4DB2-BD59-A6C34878D82A}">
                    <a16:rowId xmlns:a16="http://schemas.microsoft.com/office/drawing/2014/main" val="262094520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ourtableuae (Our Table UAE) - 2018-02-26 12:29:39</a:t>
                      </a:r>
                      <a:r>
                        <a:rPr kumimoji="0" lang="en-US" sz="1000" b="0" i="0" u="none" strike="noStrike" kern="1200" cap="none" spc="0" normalizeH="0" baseline="0" noProof="0">
                          <a:ln>
                            <a:noFill/>
                          </a:ln>
                          <a:solidFill>
                            <a:prstClr val="black"/>
                          </a:solidFill>
                          <a:effectLst/>
                          <a:uLnTx/>
                          <a:uFillTx/>
                          <a:latin typeface="+mn-lt"/>
                          <a:ea typeface="+mn-ea"/>
                          <a:cs typeface="+mn-cs"/>
                        </a:rPr>
                        <a:t>
Want to be invited to an Our Table event? Sign-up (link in bio). Invitations going out soon!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1109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801</a:t>
                      </a:r>
                    </a:p>
                  </a:txBody>
                  <a:tcPr/>
                </a:tc>
                <a:extLst>
                  <a:ext uri="{0D108BD9-81ED-4DB2-BD59-A6C34878D82A}">
                    <a16:rowId xmlns:a16="http://schemas.microsoft.com/office/drawing/2014/main" val="216170650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ourtableuae (Our Table UAE) - 2018-02-25 18:27:23</a:t>
                      </a:r>
                      <a:r>
                        <a:rPr kumimoji="0" lang="en-US" sz="1000" b="0" i="0" u="none" strike="noStrike" kern="1200" cap="none" spc="0" normalizeH="0" baseline="0" noProof="0">
                          <a:ln>
                            <a:noFill/>
                          </a:ln>
                          <a:solidFill>
                            <a:prstClr val="black"/>
                          </a:solidFill>
                          <a:effectLst/>
                          <a:uLnTx/>
                          <a:uFillTx/>
                          <a:latin typeface="+mn-lt"/>
                          <a:ea typeface="+mn-ea"/>
                          <a:cs typeface="+mn-cs"/>
                        </a:rPr>
                        <a:t>
A night to remember with @itshollywould and @thehuntrcom Read all about our collaboration and how Our Table came to life on Friday night! Link in bio🍷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Carousel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1205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788</a:t>
                      </a:r>
                    </a:p>
                  </a:txBody>
                  <a:tcPr/>
                </a:tc>
                <a:extLst>
                  <a:ext uri="{0D108BD9-81ED-4DB2-BD59-A6C34878D82A}">
                    <a16:rowId xmlns:a16="http://schemas.microsoft.com/office/drawing/2014/main" val="368804931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ourtableuae (Our Table UAE) - 2018-02-24 09:56:47</a:t>
                      </a:r>
                      <a:r>
                        <a:rPr kumimoji="0" lang="en-US" sz="1000" b="0" i="0" u="none" strike="noStrike" kern="1200" cap="none" spc="0" normalizeH="0" baseline="0" noProof="0">
                          <a:ln>
                            <a:noFill/>
                          </a:ln>
                          <a:solidFill>
                            <a:prstClr val="black"/>
                          </a:solidFill>
                          <a:effectLst/>
                          <a:uLnTx/>
                          <a:uFillTx/>
                          <a:latin typeface="+mn-lt"/>
                          <a:ea typeface="+mn-ea"/>
                          <a:cs typeface="+mn-cs"/>
                        </a:rPr>
                        <a:t>
Avocado dishes match perfectly with a zesty white! 🥑 📷 lazycatkitchen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807</a:t>
                      </a:r>
                    </a:p>
                  </a:txBody>
                  <a:tcPr/>
                </a:tc>
                <a:extLst>
                  <a:ext uri="{0D108BD9-81ED-4DB2-BD59-A6C34878D82A}">
                    <a16:rowId xmlns:a16="http://schemas.microsoft.com/office/drawing/2014/main" val="253184844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ourtableuae (Our Table UAE) - 2018-02-23 20:12:38</a:t>
                      </a:r>
                      <a:r>
                        <a:rPr kumimoji="0" lang="en-US" sz="1000" b="0" i="0" u="none" strike="noStrike" kern="1200" cap="none" spc="0" normalizeH="0" baseline="0" noProof="0">
                          <a:ln>
                            <a:noFill/>
                          </a:ln>
                          <a:solidFill>
                            <a:prstClr val="black"/>
                          </a:solidFill>
                          <a:effectLst/>
                          <a:uLnTx/>
                          <a:uFillTx/>
                          <a:latin typeface="+mn-lt"/>
                          <a:ea typeface="+mn-ea"/>
                          <a:cs typeface="+mn-cs"/>
                        </a:rPr>
                        <a:t>
Swooning over this magical @OurTableUAE with @itshollywould @thehuntrcom @laceinthedesert @elements.catering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Carousel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1236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828</a:t>
                      </a:r>
                    </a:p>
                  </a:txBody>
                  <a:tcPr/>
                </a:tc>
                <a:extLst>
                  <a:ext uri="{0D108BD9-81ED-4DB2-BD59-A6C34878D82A}">
                    <a16:rowId xmlns:a16="http://schemas.microsoft.com/office/drawing/2014/main" val="133334387"/>
                  </a:ext>
                </a:extLst>
              </a:tr>
            </a:tbl>
          </a:graphicData>
        </a:graphic>
      </p:graphicFrame>
      <p:sp>
        <p:nvSpPr>
          <p:cNvPr id="4" name="Text Placeholder 3">
            <a:extLst>
              <a:ext uri="{FF2B5EF4-FFF2-40B4-BE49-F238E27FC236}">
                <a16:creationId xmlns:a16="http://schemas.microsoft.com/office/drawing/2014/main" id="{B1E9722A-537D-495C-B2BD-087CA8798EA7}"/>
              </a:ext>
            </a:extLst>
          </p:cNvPr>
          <p:cNvSpPr>
            <a:spLocks noGrp="1"/>
          </p:cNvSpPr>
          <p:nvPr>
            <p:ph type="body" sz="quarter" idx="14"/>
          </p:nvPr>
        </p:nvSpPr>
        <p:spPr/>
        <p:txBody>
          <a:bodyPr/>
          <a:lstStyle/>
          <a:p>
            <a:r>
              <a:rPr lang="en-US"/>
              <a:t>01/02/2018 - 28/02/2018</a:t>
            </a:r>
          </a:p>
        </p:txBody>
      </p:sp>
    </p:spTree>
    <p:extLst>
      <p:ext uri="{BB962C8B-B14F-4D97-AF65-F5344CB8AC3E}">
        <p14:creationId xmlns:p14="http://schemas.microsoft.com/office/powerpoint/2010/main" val="396603867"/>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813FDDD-89EB-4F14-89BC-678AAED5CCB6}"/>
              </a:ext>
            </a:extLst>
          </p:cNvPr>
          <p:cNvSpPr>
            <a:spLocks noGrp="1"/>
          </p:cNvSpPr>
          <p:nvPr>
            <p:ph type="title"/>
          </p:nvPr>
        </p:nvSpPr>
        <p:spPr/>
        <p:txBody>
          <a:bodyPr/>
          <a:lstStyle/>
          <a:p>
            <a:r>
              <a:rPr lang="en-US"/>
              <a:t>Instagram Posts Table - 2 of 3</a:t>
            </a:r>
          </a:p>
        </p:txBody>
      </p:sp>
      <p:graphicFrame>
        <p:nvGraphicFramePr>
          <p:cNvPr id="5" name="Table Placeholder 4">
            <a:extLst>
              <a:ext uri="{FF2B5EF4-FFF2-40B4-BE49-F238E27FC236}">
                <a16:creationId xmlns:a16="http://schemas.microsoft.com/office/drawing/2014/main" id="{9585C760-6190-4630-8ACB-9FF934B5A81B}"/>
              </a:ext>
            </a:extLst>
          </p:cNvPr>
          <p:cNvGraphicFramePr>
            <a:graphicFrameLocks noGrp="1"/>
          </p:cNvGraphicFramePr>
          <p:nvPr>
            <p:ph type="tbl" sz="quarter" idx="13"/>
            <p:extLst>
              <p:ext uri="{D42A27DB-BD31-4B8C-83A1-F6EECF244321}">
                <p14:modId xmlns:p14="http://schemas.microsoft.com/office/powerpoint/2010/main" val="384361633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785616">
                  <a:extLst>
                    <a:ext uri="{9D8B030D-6E8A-4147-A177-3AD203B41FA5}">
                      <a16:colId xmlns:a16="http://schemas.microsoft.com/office/drawing/2014/main" val="1661326650"/>
                    </a:ext>
                  </a:extLst>
                </a:gridCol>
                <a:gridCol w="987552">
                  <a:extLst>
                    <a:ext uri="{9D8B030D-6E8A-4147-A177-3AD203B41FA5}">
                      <a16:colId xmlns:a16="http://schemas.microsoft.com/office/drawing/2014/main" val="2961139618"/>
                    </a:ext>
                  </a:extLst>
                </a:gridCol>
                <a:gridCol w="493776">
                  <a:extLst>
                    <a:ext uri="{9D8B030D-6E8A-4147-A177-3AD203B41FA5}">
                      <a16:colId xmlns:a16="http://schemas.microsoft.com/office/drawing/2014/main" val="1740865947"/>
                    </a:ext>
                  </a:extLst>
                </a:gridCol>
                <a:gridCol w="987552">
                  <a:extLst>
                    <a:ext uri="{9D8B030D-6E8A-4147-A177-3AD203B41FA5}">
                      <a16:colId xmlns:a16="http://schemas.microsoft.com/office/drawing/2014/main" val="3194551554"/>
                    </a:ext>
                  </a:extLst>
                </a:gridCol>
                <a:gridCol w="493776">
                  <a:extLst>
                    <a:ext uri="{9D8B030D-6E8A-4147-A177-3AD203B41FA5}">
                      <a16:colId xmlns:a16="http://schemas.microsoft.com/office/drawing/2014/main" val="2688740443"/>
                    </a:ext>
                  </a:extLst>
                </a:gridCol>
                <a:gridCol w="493776">
                  <a:extLst>
                    <a:ext uri="{9D8B030D-6E8A-4147-A177-3AD203B41FA5}">
                      <a16:colId xmlns:a16="http://schemas.microsoft.com/office/drawing/2014/main" val="2580631443"/>
                    </a:ext>
                  </a:extLst>
                </a:gridCol>
                <a:gridCol w="493776">
                  <a:extLst>
                    <a:ext uri="{9D8B030D-6E8A-4147-A177-3AD203B41FA5}">
                      <a16:colId xmlns:a16="http://schemas.microsoft.com/office/drawing/2014/main" val="633431871"/>
                    </a:ext>
                  </a:extLst>
                </a:gridCol>
                <a:gridCol w="493776">
                  <a:extLst>
                    <a:ext uri="{9D8B030D-6E8A-4147-A177-3AD203B41FA5}">
                      <a16:colId xmlns:a16="http://schemas.microsoft.com/office/drawing/2014/main" val="269325160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Saves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a:t>
                      </a:r>
                    </a:p>
                  </a:txBody>
                  <a:tcPr/>
                </a:tc>
                <a:extLst>
                  <a:ext uri="{0D108BD9-81ED-4DB2-BD59-A6C34878D82A}">
                    <a16:rowId xmlns:a16="http://schemas.microsoft.com/office/drawing/2014/main" val="203412180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ourtableuae (Our Table UAE) - 2018-02-23 13:23:45</a:t>
                      </a:r>
                      <a:r>
                        <a:rPr kumimoji="0" lang="en-US" sz="1000" b="0" i="0" u="none" strike="noStrike" kern="1200" cap="none" spc="0" normalizeH="0" baseline="0" noProof="0">
                          <a:ln>
                            <a:noFill/>
                          </a:ln>
                          <a:solidFill>
                            <a:prstClr val="black"/>
                          </a:solidFill>
                          <a:effectLst/>
                          <a:uLnTx/>
                          <a:uFillTx/>
                          <a:latin typeface="+mn-lt"/>
                          <a:ea typeface="+mn-ea"/>
                          <a:cs typeface="+mn-cs"/>
                        </a:rPr>
                        <a:t>
Add an exotic touch to your dinner parties, with pretty lanterns! You can find ones like this in Souq Madinat Jumeirah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835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653</a:t>
                      </a:r>
                    </a:p>
                  </a:txBody>
                  <a:tcPr/>
                </a:tc>
                <a:extLst>
                  <a:ext uri="{0D108BD9-81ED-4DB2-BD59-A6C34878D82A}">
                    <a16:rowId xmlns:a16="http://schemas.microsoft.com/office/drawing/2014/main" val="390568825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ourtableuae (Our Table UAE) - 2018-02-22 09:32:57</a:t>
                      </a:r>
                      <a:r>
                        <a:rPr kumimoji="0" lang="en-US" sz="1000" b="0" i="0" u="none" strike="noStrike" kern="1200" cap="none" spc="0" normalizeH="0" baseline="0" noProof="0">
                          <a:ln>
                            <a:noFill/>
                          </a:ln>
                          <a:solidFill>
                            <a:prstClr val="black"/>
                          </a:solidFill>
                          <a:effectLst/>
                          <a:uLnTx/>
                          <a:uFillTx/>
                          <a:latin typeface="+mn-lt"/>
                          <a:ea typeface="+mn-ea"/>
                          <a:cs typeface="+mn-cs"/>
                        </a:rPr>
                        <a:t>
Tabletop foliage is IN! Head to @dubaigardencenter and get your fingers green!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839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657</a:t>
                      </a:r>
                    </a:p>
                  </a:txBody>
                  <a:tcPr/>
                </a:tc>
                <a:extLst>
                  <a:ext uri="{0D108BD9-81ED-4DB2-BD59-A6C34878D82A}">
                    <a16:rowId xmlns:a16="http://schemas.microsoft.com/office/drawing/2014/main" val="98771886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ourtableuae (Our Table UAE) - 2018-02-21 12:41:35</a:t>
                      </a:r>
                      <a:r>
                        <a:rPr kumimoji="0" lang="en-US" sz="1000" b="0" i="0" u="none" strike="noStrike" kern="1200" cap="none" spc="0" normalizeH="0" baseline="0" noProof="0">
                          <a:ln>
                            <a:noFill/>
                          </a:ln>
                          <a:solidFill>
                            <a:prstClr val="black"/>
                          </a:solidFill>
                          <a:effectLst/>
                          <a:uLnTx/>
                          <a:uFillTx/>
                          <a:latin typeface="+mn-lt"/>
                          <a:ea typeface="+mn-ea"/>
                          <a:cs typeface="+mn-cs"/>
                        </a:rPr>
                        <a:t>
The only thing missing is Le Petit Rosé! 📷 @apairandaspare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547</a:t>
                      </a:r>
                    </a:p>
                  </a:txBody>
                  <a:tcPr/>
                </a:tc>
                <a:extLst>
                  <a:ext uri="{0D108BD9-81ED-4DB2-BD59-A6C34878D82A}">
                    <a16:rowId xmlns:a16="http://schemas.microsoft.com/office/drawing/2014/main" val="11061004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ourtableuae (Our Table UAE) - 2018-02-20 10:19:23</a:t>
                      </a:r>
                      <a:r>
                        <a:rPr kumimoji="0" lang="en-US" sz="1000" b="0" i="0" u="none" strike="noStrike" kern="1200" cap="none" spc="0" normalizeH="0" baseline="0" noProof="0">
                          <a:ln>
                            <a:noFill/>
                          </a:ln>
                          <a:solidFill>
                            <a:prstClr val="black"/>
                          </a:solidFill>
                          <a:effectLst/>
                          <a:uLnTx/>
                          <a:uFillTx/>
                          <a:latin typeface="+mn-lt"/>
                          <a:ea typeface="+mn-ea"/>
                          <a:cs typeface="+mn-cs"/>
                        </a:rPr>
                        <a:t>
🍒 &amp; 🍓 delicious flavours from our Shiraz Rosé, pair perfectly with grilled halloumi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755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583</a:t>
                      </a:r>
                    </a:p>
                  </a:txBody>
                  <a:tcPr/>
                </a:tc>
                <a:extLst>
                  <a:ext uri="{0D108BD9-81ED-4DB2-BD59-A6C34878D82A}">
                    <a16:rowId xmlns:a16="http://schemas.microsoft.com/office/drawing/2014/main" val="323567475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ourtableuae (Our Table UAE) - 2018-02-19 12:00:56</a:t>
                      </a:r>
                      <a:r>
                        <a:rPr kumimoji="0" lang="en-US" sz="1000" b="0" i="0" u="none" strike="noStrike" kern="1200" cap="none" spc="0" normalizeH="0" baseline="0" noProof="0">
                          <a:ln>
                            <a:noFill/>
                          </a:ln>
                          <a:solidFill>
                            <a:prstClr val="black"/>
                          </a:solidFill>
                          <a:effectLst/>
                          <a:uLnTx/>
                          <a:uFillTx/>
                          <a:latin typeface="+mn-lt"/>
                          <a:ea typeface="+mn-ea"/>
                          <a:cs typeface="+mn-cs"/>
                        </a:rPr>
                        <a:t>
#TBT to a vintage chic #OurTableUAE with @NyreeMcfarlane and @Roy2385. Home cooked food, good wine and good friends!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Carousel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470</a:t>
                      </a:r>
                    </a:p>
                  </a:txBody>
                  <a:tcPr/>
                </a:tc>
                <a:extLst>
                  <a:ext uri="{0D108BD9-81ED-4DB2-BD59-A6C34878D82A}">
                    <a16:rowId xmlns:a16="http://schemas.microsoft.com/office/drawing/2014/main" val="84910232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ourtableuae (Our Table UAE) - 2018-02-18 12:21:42</a:t>
                      </a:r>
                      <a:r>
                        <a:rPr kumimoji="0" lang="en-US" sz="1000" b="0" i="0" u="none" strike="noStrike" kern="1200" cap="none" spc="0" normalizeH="0" baseline="0" noProof="0">
                          <a:ln>
                            <a:noFill/>
                          </a:ln>
                          <a:solidFill>
                            <a:prstClr val="black"/>
                          </a:solidFill>
                          <a:effectLst/>
                          <a:uLnTx/>
                          <a:uFillTx/>
                          <a:latin typeface="+mn-lt"/>
                          <a:ea typeface="+mn-ea"/>
                          <a:cs typeface="+mn-cs"/>
                        </a:rPr>
                        <a:t>
❄️✌🏾The perfect instagrammable bucket… Click the link in our bio to see how to make your own! #DIY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659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521</a:t>
                      </a:r>
                    </a:p>
                  </a:txBody>
                  <a:tcPr/>
                </a:tc>
                <a:extLst>
                  <a:ext uri="{0D108BD9-81ED-4DB2-BD59-A6C34878D82A}">
                    <a16:rowId xmlns:a16="http://schemas.microsoft.com/office/drawing/2014/main" val="252873257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ourtableuae (Our Table UAE) - 2018-02-17 12:12:03</a:t>
                      </a:r>
                      <a:r>
                        <a:rPr kumimoji="0" lang="en-US" sz="1000" b="0" i="0" u="none" strike="noStrike" kern="1200" cap="none" spc="0" normalizeH="0" baseline="0" noProof="0">
                          <a:ln>
                            <a:noFill/>
                          </a:ln>
                          <a:solidFill>
                            <a:prstClr val="black"/>
                          </a:solidFill>
                          <a:effectLst/>
                          <a:uLnTx/>
                          <a:uFillTx/>
                          <a:latin typeface="+mn-lt"/>
                          <a:ea typeface="+mn-ea"/>
                          <a:cs typeface="+mn-cs"/>
                        </a:rPr>
                        <a:t>
Santé! Salute! Prost! Skål! How do you cheers?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545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435</a:t>
                      </a:r>
                    </a:p>
                  </a:txBody>
                  <a:tcPr/>
                </a:tc>
                <a:extLst>
                  <a:ext uri="{0D108BD9-81ED-4DB2-BD59-A6C34878D82A}">
                    <a16:rowId xmlns:a16="http://schemas.microsoft.com/office/drawing/2014/main" val="1594548756"/>
                  </a:ext>
                </a:extLst>
              </a:tr>
            </a:tbl>
          </a:graphicData>
        </a:graphic>
      </p:graphicFrame>
      <p:sp>
        <p:nvSpPr>
          <p:cNvPr id="4" name="Text Placeholder 3">
            <a:extLst>
              <a:ext uri="{FF2B5EF4-FFF2-40B4-BE49-F238E27FC236}">
                <a16:creationId xmlns:a16="http://schemas.microsoft.com/office/drawing/2014/main" id="{7CA58BEB-4B08-4B00-8680-E044CBF9E64A}"/>
              </a:ext>
            </a:extLst>
          </p:cNvPr>
          <p:cNvSpPr>
            <a:spLocks noGrp="1"/>
          </p:cNvSpPr>
          <p:nvPr>
            <p:ph type="body" sz="quarter" idx="14"/>
          </p:nvPr>
        </p:nvSpPr>
        <p:spPr/>
        <p:txBody>
          <a:bodyPr/>
          <a:lstStyle/>
          <a:p>
            <a:r>
              <a:rPr lang="en-US"/>
              <a:t>01/02/2018 - 28/02/2018</a:t>
            </a:r>
          </a:p>
        </p:txBody>
      </p:sp>
    </p:spTree>
    <p:extLst>
      <p:ext uri="{BB962C8B-B14F-4D97-AF65-F5344CB8AC3E}">
        <p14:creationId xmlns:p14="http://schemas.microsoft.com/office/powerpoint/2010/main" val="293438670"/>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35F6D0C-1108-4AD0-A296-9F11EDB7D687}"/>
              </a:ext>
            </a:extLst>
          </p:cNvPr>
          <p:cNvSpPr>
            <a:spLocks noGrp="1"/>
          </p:cNvSpPr>
          <p:nvPr>
            <p:ph type="title"/>
          </p:nvPr>
        </p:nvSpPr>
        <p:spPr/>
        <p:txBody>
          <a:bodyPr/>
          <a:lstStyle/>
          <a:p>
            <a:r>
              <a:rPr lang="en-US"/>
              <a:t>Instagram Posts Table - 3 of 3</a:t>
            </a:r>
          </a:p>
        </p:txBody>
      </p:sp>
      <p:graphicFrame>
        <p:nvGraphicFramePr>
          <p:cNvPr id="5" name="Table Placeholder 4">
            <a:extLst>
              <a:ext uri="{FF2B5EF4-FFF2-40B4-BE49-F238E27FC236}">
                <a16:creationId xmlns:a16="http://schemas.microsoft.com/office/drawing/2014/main" id="{6D407964-EE42-475D-84DE-2F42A15910A1}"/>
              </a:ext>
            </a:extLst>
          </p:cNvPr>
          <p:cNvGraphicFramePr>
            <a:graphicFrameLocks noGrp="1"/>
          </p:cNvGraphicFramePr>
          <p:nvPr>
            <p:ph type="tbl" sz="quarter" idx="13"/>
            <p:extLst>
              <p:ext uri="{D42A27DB-BD31-4B8C-83A1-F6EECF244321}">
                <p14:modId xmlns:p14="http://schemas.microsoft.com/office/powerpoint/2010/main" val="378143090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785616">
                  <a:extLst>
                    <a:ext uri="{9D8B030D-6E8A-4147-A177-3AD203B41FA5}">
                      <a16:colId xmlns:a16="http://schemas.microsoft.com/office/drawing/2014/main" val="1879899547"/>
                    </a:ext>
                  </a:extLst>
                </a:gridCol>
                <a:gridCol w="987552">
                  <a:extLst>
                    <a:ext uri="{9D8B030D-6E8A-4147-A177-3AD203B41FA5}">
                      <a16:colId xmlns:a16="http://schemas.microsoft.com/office/drawing/2014/main" val="1053487437"/>
                    </a:ext>
                  </a:extLst>
                </a:gridCol>
                <a:gridCol w="493776">
                  <a:extLst>
                    <a:ext uri="{9D8B030D-6E8A-4147-A177-3AD203B41FA5}">
                      <a16:colId xmlns:a16="http://schemas.microsoft.com/office/drawing/2014/main" val="119100656"/>
                    </a:ext>
                  </a:extLst>
                </a:gridCol>
                <a:gridCol w="987552">
                  <a:extLst>
                    <a:ext uri="{9D8B030D-6E8A-4147-A177-3AD203B41FA5}">
                      <a16:colId xmlns:a16="http://schemas.microsoft.com/office/drawing/2014/main" val="247891936"/>
                    </a:ext>
                  </a:extLst>
                </a:gridCol>
                <a:gridCol w="493776">
                  <a:extLst>
                    <a:ext uri="{9D8B030D-6E8A-4147-A177-3AD203B41FA5}">
                      <a16:colId xmlns:a16="http://schemas.microsoft.com/office/drawing/2014/main" val="1724561217"/>
                    </a:ext>
                  </a:extLst>
                </a:gridCol>
                <a:gridCol w="493776">
                  <a:extLst>
                    <a:ext uri="{9D8B030D-6E8A-4147-A177-3AD203B41FA5}">
                      <a16:colId xmlns:a16="http://schemas.microsoft.com/office/drawing/2014/main" val="2717137069"/>
                    </a:ext>
                  </a:extLst>
                </a:gridCol>
                <a:gridCol w="493776">
                  <a:extLst>
                    <a:ext uri="{9D8B030D-6E8A-4147-A177-3AD203B41FA5}">
                      <a16:colId xmlns:a16="http://schemas.microsoft.com/office/drawing/2014/main" val="2721859740"/>
                    </a:ext>
                  </a:extLst>
                </a:gridCol>
                <a:gridCol w="493776">
                  <a:extLst>
                    <a:ext uri="{9D8B030D-6E8A-4147-A177-3AD203B41FA5}">
                      <a16:colId xmlns:a16="http://schemas.microsoft.com/office/drawing/2014/main" val="144449648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Saves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a:t>
                      </a:r>
                    </a:p>
                  </a:txBody>
                  <a:tcPr/>
                </a:tc>
                <a:extLst>
                  <a:ext uri="{0D108BD9-81ED-4DB2-BD59-A6C34878D82A}">
                    <a16:rowId xmlns:a16="http://schemas.microsoft.com/office/drawing/2014/main" val="62735983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ourtableuae (Our Table UAE) - 2018-02-16 13:08:17</a:t>
                      </a:r>
                      <a:r>
                        <a:rPr kumimoji="0" lang="en-US" sz="1000" b="0" i="0" u="none" strike="noStrike" kern="1200" cap="none" spc="0" normalizeH="0" baseline="0" noProof="0">
                          <a:ln>
                            <a:noFill/>
                          </a:ln>
                          <a:solidFill>
                            <a:prstClr val="black"/>
                          </a:solidFill>
                          <a:effectLst/>
                          <a:uLnTx/>
                          <a:uFillTx/>
                          <a:latin typeface="+mn-lt"/>
                          <a:ea typeface="+mn-ea"/>
                          <a:cs typeface="+mn-cs"/>
                        </a:rPr>
                        <a:t>
A Friday night in is the new Friday night out 😉 📷 @crateandbarrel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628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498</a:t>
                      </a:r>
                    </a:p>
                  </a:txBody>
                  <a:tcPr/>
                </a:tc>
                <a:extLst>
                  <a:ext uri="{0D108BD9-81ED-4DB2-BD59-A6C34878D82A}">
                    <a16:rowId xmlns:a16="http://schemas.microsoft.com/office/drawing/2014/main" val="328292974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ourtableuae (Our Table UAE) - 2018-02-14 09:50:47</a:t>
                      </a:r>
                      <a:r>
                        <a:rPr kumimoji="0" lang="en-US" sz="1000" b="0" i="0" u="none" strike="noStrike" kern="1200" cap="none" spc="0" normalizeH="0" baseline="0" noProof="0">
                          <a:ln>
                            <a:noFill/>
                          </a:ln>
                          <a:solidFill>
                            <a:prstClr val="black"/>
                          </a:solidFill>
                          <a:effectLst/>
                          <a:uLnTx/>
                          <a:uFillTx/>
                          <a:latin typeface="+mn-lt"/>
                          <a:ea typeface="+mn-ea"/>
                          <a:cs typeface="+mn-cs"/>
                        </a:rPr>
                        <a:t>
Hope you're sharing your table and a glass of wine with someone special today! 💕📷 ruemag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566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450</a:t>
                      </a:r>
                    </a:p>
                  </a:txBody>
                  <a:tcPr/>
                </a:tc>
                <a:extLst>
                  <a:ext uri="{0D108BD9-81ED-4DB2-BD59-A6C34878D82A}">
                    <a16:rowId xmlns:a16="http://schemas.microsoft.com/office/drawing/2014/main" val="236698076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ourtableuae (Our Table UAE) - 2018-02-13 16:32:14</a:t>
                      </a:r>
                      <a:r>
                        <a:rPr kumimoji="0" lang="en-US" sz="1000" b="0" i="0" u="none" strike="noStrike" kern="1200" cap="none" spc="0" normalizeH="0" baseline="0" noProof="0">
                          <a:ln>
                            <a:noFill/>
                          </a:ln>
                          <a:solidFill>
                            <a:prstClr val="black"/>
                          </a:solidFill>
                          <a:effectLst/>
                          <a:uLnTx/>
                          <a:uFillTx/>
                          <a:latin typeface="+mn-lt"/>
                          <a:ea typeface="+mn-ea"/>
                          <a:cs typeface="+mn-cs"/>
                        </a:rPr>
                        <a:t>
An evening of fun and friends! Our Table is your table. Sign up and join the movement (link in bio)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681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543</a:t>
                      </a:r>
                    </a:p>
                  </a:txBody>
                  <a:tcPr/>
                </a:tc>
                <a:extLst>
                  <a:ext uri="{0D108BD9-81ED-4DB2-BD59-A6C34878D82A}">
                    <a16:rowId xmlns:a16="http://schemas.microsoft.com/office/drawing/2014/main" val="91557878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ourtableuae (Our Table UAE) - 2018-02-12 18:38:31</a:t>
                      </a:r>
                      <a:r>
                        <a:rPr kumimoji="0" lang="en-US" sz="1000" b="0" i="0" u="none" strike="noStrike" kern="1200" cap="none" spc="0" normalizeH="0" baseline="0" noProof="0">
                          <a:ln>
                            <a:noFill/>
                          </a:ln>
                          <a:solidFill>
                            <a:prstClr val="black"/>
                          </a:solidFill>
                          <a:effectLst/>
                          <a:uLnTx/>
                          <a:uFillTx/>
                          <a:latin typeface="+mn-lt"/>
                          <a:ea typeface="+mn-ea"/>
                          <a:cs typeface="+mn-cs"/>
                        </a:rPr>
                        <a:t>
Go for the wine, leave with a sweet poster 🍷 Free in @mmidubai stores with the purchase of 3 bottles of Jacobs Creek wine!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543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439</a:t>
                      </a:r>
                    </a:p>
                  </a:txBody>
                  <a:tcPr/>
                </a:tc>
                <a:extLst>
                  <a:ext uri="{0D108BD9-81ED-4DB2-BD59-A6C34878D82A}">
                    <a16:rowId xmlns:a16="http://schemas.microsoft.com/office/drawing/2014/main" val="224848812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ourtableuae (Our Table UAE) - 2018-02-11 15:39:16</a:t>
                      </a:r>
                      <a:r>
                        <a:rPr kumimoji="0" lang="en-US" sz="1000" b="0" i="0" u="none" strike="noStrike" kern="1200" cap="none" spc="0" normalizeH="0" baseline="0" noProof="0">
                          <a:ln>
                            <a:noFill/>
                          </a:ln>
                          <a:solidFill>
                            <a:prstClr val="black"/>
                          </a:solidFill>
                          <a:effectLst/>
                          <a:uLnTx/>
                          <a:uFillTx/>
                          <a:latin typeface="+mn-lt"/>
                          <a:ea typeface="+mn-ea"/>
                          <a:cs typeface="+mn-cs"/>
                        </a:rPr>
                        <a:t>
🍷Wishing you a wonderful week ahead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500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401</a:t>
                      </a:r>
                    </a:p>
                  </a:txBody>
                  <a:tcPr/>
                </a:tc>
                <a:extLst>
                  <a:ext uri="{0D108BD9-81ED-4DB2-BD59-A6C34878D82A}">
                    <a16:rowId xmlns:a16="http://schemas.microsoft.com/office/drawing/2014/main" val="423719256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ourtableuae (Our Table UAE) - 2018-02-10 15:55:24</a:t>
                      </a:r>
                      <a:r>
                        <a:rPr kumimoji="0" lang="en-US" sz="1000" b="0" i="0" u="none" strike="noStrike" kern="1200" cap="none" spc="0" normalizeH="0" baseline="0" noProof="0">
                          <a:ln>
                            <a:noFill/>
                          </a:ln>
                          <a:solidFill>
                            <a:prstClr val="black"/>
                          </a:solidFill>
                          <a:effectLst/>
                          <a:uLnTx/>
                          <a:uFillTx/>
                          <a:latin typeface="+mn-lt"/>
                          <a:ea typeface="+mn-ea"/>
                          <a:cs typeface="+mn-cs"/>
                        </a:rPr>
                        <a:t>
Saturdays are for Rosé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524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418</a:t>
                      </a:r>
                    </a:p>
                  </a:txBody>
                  <a:tcPr/>
                </a:tc>
                <a:extLst>
                  <a:ext uri="{0D108BD9-81ED-4DB2-BD59-A6C34878D82A}">
                    <a16:rowId xmlns:a16="http://schemas.microsoft.com/office/drawing/2014/main" val="354103835"/>
                  </a:ext>
                </a:extLst>
              </a:tr>
            </a:tbl>
          </a:graphicData>
        </a:graphic>
      </p:graphicFrame>
      <p:sp>
        <p:nvSpPr>
          <p:cNvPr id="4" name="Text Placeholder 3">
            <a:extLst>
              <a:ext uri="{FF2B5EF4-FFF2-40B4-BE49-F238E27FC236}">
                <a16:creationId xmlns:a16="http://schemas.microsoft.com/office/drawing/2014/main" id="{D9218748-A000-41AA-818A-52953ACE0E72}"/>
              </a:ext>
            </a:extLst>
          </p:cNvPr>
          <p:cNvSpPr>
            <a:spLocks noGrp="1"/>
          </p:cNvSpPr>
          <p:nvPr>
            <p:ph type="body" sz="quarter" idx="14"/>
          </p:nvPr>
        </p:nvSpPr>
        <p:spPr/>
        <p:txBody>
          <a:bodyPr/>
          <a:lstStyle/>
          <a:p>
            <a:r>
              <a:rPr lang="en-US"/>
              <a:t>01/02/2018 - 28/02/2018</a:t>
            </a:r>
          </a:p>
        </p:txBody>
      </p:sp>
    </p:spTree>
    <p:extLst>
      <p:ext uri="{BB962C8B-B14F-4D97-AF65-F5344CB8AC3E}">
        <p14:creationId xmlns:p14="http://schemas.microsoft.com/office/powerpoint/2010/main" val="2582262357"/>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C259016-593B-4B0D-B0EB-C9616DCD45D5}"/>
              </a:ext>
            </a:extLst>
          </p:cNvPr>
          <p:cNvSpPr>
            <a:spLocks noGrp="1"/>
          </p:cNvSpPr>
          <p:nvPr>
            <p:ph type="title"/>
          </p:nvPr>
        </p:nvSpPr>
        <p:spPr/>
        <p:txBody>
          <a:bodyPr/>
          <a:lstStyle/>
          <a:p>
            <a:r>
              <a:rPr lang="en-US"/>
              <a:t>Instagram Posts Table - 1 of 4</a:t>
            </a:r>
          </a:p>
        </p:txBody>
      </p:sp>
      <p:graphicFrame>
        <p:nvGraphicFramePr>
          <p:cNvPr id="5" name="Table Placeholder 4">
            <a:extLst>
              <a:ext uri="{FF2B5EF4-FFF2-40B4-BE49-F238E27FC236}">
                <a16:creationId xmlns:a16="http://schemas.microsoft.com/office/drawing/2014/main" id="{20EA1156-54BA-4A21-B9F3-3431681998D7}"/>
              </a:ext>
            </a:extLst>
          </p:cNvPr>
          <p:cNvGraphicFramePr>
            <a:graphicFrameLocks noGrp="1"/>
          </p:cNvGraphicFramePr>
          <p:nvPr>
            <p:ph type="tbl" sz="quarter" idx="13"/>
            <p:extLst>
              <p:ext uri="{D42A27DB-BD31-4B8C-83A1-F6EECF244321}">
                <p14:modId xmlns:p14="http://schemas.microsoft.com/office/powerpoint/2010/main" val="10448508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279392">
                  <a:extLst>
                    <a:ext uri="{9D8B030D-6E8A-4147-A177-3AD203B41FA5}">
                      <a16:colId xmlns:a16="http://schemas.microsoft.com/office/drawing/2014/main" val="4058703167"/>
                    </a:ext>
                  </a:extLst>
                </a:gridCol>
                <a:gridCol w="987552">
                  <a:extLst>
                    <a:ext uri="{9D8B030D-6E8A-4147-A177-3AD203B41FA5}">
                      <a16:colId xmlns:a16="http://schemas.microsoft.com/office/drawing/2014/main" val="4183808079"/>
                    </a:ext>
                  </a:extLst>
                </a:gridCol>
                <a:gridCol w="987552">
                  <a:extLst>
                    <a:ext uri="{9D8B030D-6E8A-4147-A177-3AD203B41FA5}">
                      <a16:colId xmlns:a16="http://schemas.microsoft.com/office/drawing/2014/main" val="260306697"/>
                    </a:ext>
                  </a:extLst>
                </a:gridCol>
                <a:gridCol w="987552">
                  <a:extLst>
                    <a:ext uri="{9D8B030D-6E8A-4147-A177-3AD203B41FA5}">
                      <a16:colId xmlns:a16="http://schemas.microsoft.com/office/drawing/2014/main" val="3332555927"/>
                    </a:ext>
                  </a:extLst>
                </a:gridCol>
                <a:gridCol w="987552">
                  <a:extLst>
                    <a:ext uri="{9D8B030D-6E8A-4147-A177-3AD203B41FA5}">
                      <a16:colId xmlns:a16="http://schemas.microsoft.com/office/drawing/2014/main" val="250156800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384649483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ourtableuae (Our Table UAE) - 2018-02-23 20:12:38</a:t>
                      </a:r>
                      <a:r>
                        <a:rPr kumimoji="0" lang="en-US" sz="1000" b="0" i="0" u="none" strike="noStrike" kern="1200" cap="none" spc="0" normalizeH="0" baseline="0" noProof="0">
                          <a:ln>
                            <a:noFill/>
                          </a:ln>
                          <a:solidFill>
                            <a:prstClr val="black"/>
                          </a:solidFill>
                          <a:effectLst/>
                          <a:uLnTx/>
                          <a:uFillTx/>
                          <a:latin typeface="+mn-lt"/>
                          <a:ea typeface="+mn-ea"/>
                          <a:cs typeface="+mn-cs"/>
                        </a:rPr>
                        <a:t>
Swooning over this magical @OurTableUAE with @itshollywould @thehuntrcom @laceinthedesert @elements.catering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361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48.8621%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Carousel</a:t>
                      </a:r>
                    </a:p>
                  </a:txBody>
                  <a:tcPr/>
                </a:tc>
                <a:extLst>
                  <a:ext uri="{0D108BD9-81ED-4DB2-BD59-A6C34878D82A}">
                    <a16:rowId xmlns:a16="http://schemas.microsoft.com/office/drawing/2014/main" val="250046585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ourtableuae (Our Table UAE) - 2018-02-16 13:08:17</a:t>
                      </a:r>
                      <a:r>
                        <a:rPr kumimoji="0" lang="en-US" sz="1000" b="0" i="0" u="none" strike="noStrike" kern="1200" cap="none" spc="0" normalizeH="0" baseline="0" noProof="0">
                          <a:ln>
                            <a:noFill/>
                          </a:ln>
                          <a:solidFill>
                            <a:prstClr val="black"/>
                          </a:solidFill>
                          <a:effectLst/>
                          <a:uLnTx/>
                          <a:uFillTx/>
                          <a:latin typeface="+mn-lt"/>
                          <a:ea typeface="+mn-ea"/>
                          <a:cs typeface="+mn-cs"/>
                        </a:rPr>
                        <a:t>
A Friday night in is the new Friday night out 😉 📷 @crateandbarrel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37.8333%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270445906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ourtableuae (Our Table UAE) - 2018-02-25 18:27:23</a:t>
                      </a:r>
                      <a:r>
                        <a:rPr kumimoji="0" lang="en-US" sz="1000" b="0" i="0" u="none" strike="noStrike" kern="1200" cap="none" spc="0" normalizeH="0" baseline="0" noProof="0">
                          <a:ln>
                            <a:noFill/>
                          </a:ln>
                          <a:solidFill>
                            <a:prstClr val="black"/>
                          </a:solidFill>
                          <a:effectLst/>
                          <a:uLnTx/>
                          <a:uFillTx/>
                          <a:latin typeface="+mn-lt"/>
                          <a:ea typeface="+mn-ea"/>
                          <a:cs typeface="+mn-cs"/>
                        </a:rPr>
                        <a:t>
A night to remember with @itshollywould and @thehuntrcom Read all about our collaboration and how Our Table came to life on Friday night! Link in bio🍷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25.0583%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Carousel</a:t>
                      </a:r>
                    </a:p>
                  </a:txBody>
                  <a:tcPr/>
                </a:tc>
                <a:extLst>
                  <a:ext uri="{0D108BD9-81ED-4DB2-BD59-A6C34878D82A}">
                    <a16:rowId xmlns:a16="http://schemas.microsoft.com/office/drawing/2014/main" val="93652487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ourtableuae (Our Table UAE) - 2017-12-09 13:19:50</a:t>
                      </a:r>
                      <a:r>
                        <a:rPr kumimoji="0" lang="en-US" sz="1000" b="0" i="0" u="none" strike="noStrike" kern="1200" cap="none" spc="0" normalizeH="0" baseline="0" noProof="0">
                          <a:ln>
                            <a:noFill/>
                          </a:ln>
                          <a:solidFill>
                            <a:prstClr val="black"/>
                          </a:solidFill>
                          <a:effectLst/>
                          <a:uLnTx/>
                          <a:uFillTx/>
                          <a:latin typeface="+mn-lt"/>
                          <a:ea typeface="+mn-ea"/>
                          <a:cs typeface="+mn-cs"/>
                        </a:rPr>
                        <a:t>
Good food, good wine, good friends. Cheers to Saturdays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23.5119%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181052736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ourtableuae (Our Table UAE) - 2017-12-11 09:47:38</a:t>
                      </a:r>
                      <a:r>
                        <a:rPr kumimoji="0" lang="en-US" sz="1000" b="0" i="0" u="none" strike="noStrike" kern="1200" cap="none" spc="0" normalizeH="0" baseline="0" noProof="0">
                          <a:ln>
                            <a:noFill/>
                          </a:ln>
                          <a:solidFill>
                            <a:prstClr val="black"/>
                          </a:solidFill>
                          <a:effectLst/>
                          <a:uLnTx/>
                          <a:uFillTx/>
                          <a:latin typeface="+mn-lt"/>
                          <a:ea typeface="+mn-ea"/>
                          <a:cs typeface="+mn-cs"/>
                        </a:rPr>
                        <a:t>
One of our favorite December drinks! 🍷#MulledWine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23.4783%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78030748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ourtableuae (Our Table UAE) - 2017-12-10 14:20:37</a:t>
                      </a:r>
                      <a:r>
                        <a:rPr kumimoji="0" lang="en-US" sz="1000" b="0" i="0" u="none" strike="noStrike" kern="1200" cap="none" spc="0" normalizeH="0" baseline="0" noProof="0">
                          <a:ln>
                            <a:noFill/>
                          </a:ln>
                          <a:solidFill>
                            <a:prstClr val="black"/>
                          </a:solidFill>
                          <a:effectLst/>
                          <a:uLnTx/>
                          <a:uFillTx/>
                          <a:latin typeface="+mn-lt"/>
                          <a:ea typeface="+mn-ea"/>
                          <a:cs typeface="+mn-cs"/>
                        </a:rPr>
                        <a:t>
Blush, dry and crisp, Le Petit Rosé has just launched across the UAE and it’s magnifique!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21.8289%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196015799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ourtableuae (Our Table UAE) - 2018-01-31 17:39:03</a:t>
                      </a:r>
                      <a:r>
                        <a:rPr kumimoji="0" lang="en-US" sz="1000" b="0" i="0" u="none" strike="noStrike" kern="1200" cap="none" spc="0" normalizeH="0" baseline="0" noProof="0">
                          <a:ln>
                            <a:noFill/>
                          </a:ln>
                          <a:solidFill>
                            <a:prstClr val="black"/>
                          </a:solidFill>
                          <a:effectLst/>
                          <a:uLnTx/>
                          <a:uFillTx/>
                          <a:latin typeface="+mn-lt"/>
                          <a:ea typeface="+mn-ea"/>
                          <a:cs typeface="+mn-cs"/>
                        </a:rPr>
                        <a:t>
The perfect boho picnic Our Table with @patyrez. Friday's don't get better than this #OurTableUAE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21.2171%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extLst>
                  <a:ext uri="{0D108BD9-81ED-4DB2-BD59-A6C34878D82A}">
                    <a16:rowId xmlns:a16="http://schemas.microsoft.com/office/drawing/2014/main" val="184041360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ourtableuae (Our Table UAE) - 2017-12-12 11:27:50</a:t>
                      </a:r>
                      <a:r>
                        <a:rPr kumimoji="0" lang="en-US" sz="1000" b="0" i="0" u="none" strike="noStrike" kern="1200" cap="none" spc="0" normalizeH="0" baseline="0" noProof="0">
                          <a:ln>
                            <a:noFill/>
                          </a:ln>
                          <a:solidFill>
                            <a:prstClr val="black"/>
                          </a:solidFill>
                          <a:effectLst/>
                          <a:uLnTx/>
                          <a:uFillTx/>
                          <a:latin typeface="+mn-lt"/>
                          <a:ea typeface="+mn-ea"/>
                          <a:cs typeface="+mn-cs"/>
                        </a:rPr>
                        <a:t>
A breakfast tray to long for... Start your day with a Sparkling Moscato Rosé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19.2130%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2939763922"/>
                  </a:ext>
                </a:extLst>
              </a:tr>
            </a:tbl>
          </a:graphicData>
        </a:graphic>
      </p:graphicFrame>
      <p:sp>
        <p:nvSpPr>
          <p:cNvPr id="4" name="Text Placeholder 3">
            <a:extLst>
              <a:ext uri="{FF2B5EF4-FFF2-40B4-BE49-F238E27FC236}">
                <a16:creationId xmlns:a16="http://schemas.microsoft.com/office/drawing/2014/main" id="{680A4E41-22F7-4F60-A566-C618235FEF6C}"/>
              </a:ext>
            </a:extLst>
          </p:cNvPr>
          <p:cNvSpPr>
            <a:spLocks noGrp="1"/>
          </p:cNvSpPr>
          <p:nvPr>
            <p:ph type="body" sz="quarter" idx="14"/>
          </p:nvPr>
        </p:nvSpPr>
        <p:spPr/>
        <p:txBody>
          <a:bodyPr/>
          <a:lstStyle/>
          <a:p>
            <a:r>
              <a:rPr lang="en-US"/>
              <a:t>01/12/2017 - 28/02/2018</a:t>
            </a:r>
          </a:p>
        </p:txBody>
      </p:sp>
    </p:spTree>
    <p:extLst>
      <p:ext uri="{BB962C8B-B14F-4D97-AF65-F5344CB8AC3E}">
        <p14:creationId xmlns:p14="http://schemas.microsoft.com/office/powerpoint/2010/main" val="1503291356"/>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C45140F-1868-4337-8851-815AFE3B8CAD}"/>
              </a:ext>
            </a:extLst>
          </p:cNvPr>
          <p:cNvSpPr>
            <a:spLocks noGrp="1"/>
          </p:cNvSpPr>
          <p:nvPr>
            <p:ph type="title"/>
          </p:nvPr>
        </p:nvSpPr>
        <p:spPr/>
        <p:txBody>
          <a:bodyPr/>
          <a:lstStyle/>
          <a:p>
            <a:r>
              <a:rPr lang="en-US"/>
              <a:t>Instagram Posts Table - 2 of 4</a:t>
            </a:r>
          </a:p>
        </p:txBody>
      </p:sp>
      <p:graphicFrame>
        <p:nvGraphicFramePr>
          <p:cNvPr id="5" name="Table Placeholder 4">
            <a:extLst>
              <a:ext uri="{FF2B5EF4-FFF2-40B4-BE49-F238E27FC236}">
                <a16:creationId xmlns:a16="http://schemas.microsoft.com/office/drawing/2014/main" id="{9BFA1B4B-404D-480E-8399-DD907794CD0D}"/>
              </a:ext>
            </a:extLst>
          </p:cNvPr>
          <p:cNvGraphicFramePr>
            <a:graphicFrameLocks noGrp="1"/>
          </p:cNvGraphicFramePr>
          <p:nvPr>
            <p:ph type="tbl" sz="quarter" idx="13"/>
            <p:extLst>
              <p:ext uri="{D42A27DB-BD31-4B8C-83A1-F6EECF244321}">
                <p14:modId xmlns:p14="http://schemas.microsoft.com/office/powerpoint/2010/main" val="9562245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279392">
                  <a:extLst>
                    <a:ext uri="{9D8B030D-6E8A-4147-A177-3AD203B41FA5}">
                      <a16:colId xmlns:a16="http://schemas.microsoft.com/office/drawing/2014/main" val="886627210"/>
                    </a:ext>
                  </a:extLst>
                </a:gridCol>
                <a:gridCol w="987552">
                  <a:extLst>
                    <a:ext uri="{9D8B030D-6E8A-4147-A177-3AD203B41FA5}">
                      <a16:colId xmlns:a16="http://schemas.microsoft.com/office/drawing/2014/main" val="2302971752"/>
                    </a:ext>
                  </a:extLst>
                </a:gridCol>
                <a:gridCol w="987552">
                  <a:extLst>
                    <a:ext uri="{9D8B030D-6E8A-4147-A177-3AD203B41FA5}">
                      <a16:colId xmlns:a16="http://schemas.microsoft.com/office/drawing/2014/main" val="3908741231"/>
                    </a:ext>
                  </a:extLst>
                </a:gridCol>
                <a:gridCol w="987552">
                  <a:extLst>
                    <a:ext uri="{9D8B030D-6E8A-4147-A177-3AD203B41FA5}">
                      <a16:colId xmlns:a16="http://schemas.microsoft.com/office/drawing/2014/main" val="1912891725"/>
                    </a:ext>
                  </a:extLst>
                </a:gridCol>
                <a:gridCol w="987552">
                  <a:extLst>
                    <a:ext uri="{9D8B030D-6E8A-4147-A177-3AD203B41FA5}">
                      <a16:colId xmlns:a16="http://schemas.microsoft.com/office/drawing/2014/main" val="384094441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389056039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ourtableuae (Our Table UAE) - 2017-12-27 11:10:01</a:t>
                      </a:r>
                      <a:r>
                        <a:rPr kumimoji="0" lang="en-US" sz="1000" b="0" i="0" u="none" strike="noStrike" kern="1200" cap="none" spc="0" normalizeH="0" baseline="0" noProof="0">
                          <a:ln>
                            <a:noFill/>
                          </a:ln>
                          <a:solidFill>
                            <a:prstClr val="black"/>
                          </a:solidFill>
                          <a:effectLst/>
                          <a:uLnTx/>
                          <a:uFillTx/>
                          <a:latin typeface="+mn-lt"/>
                          <a:ea typeface="+mn-ea"/>
                          <a:cs typeface="+mn-cs"/>
                        </a:rPr>
                        <a:t>
Celebrate the beautiful weather with good company, good food, and even better wine. #OurTableUAE 📷 designorbreakfast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18.4549%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393898011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ourtableuae (Our Table UAE) - 2018-02-20 10:19:23</a:t>
                      </a:r>
                      <a:r>
                        <a:rPr kumimoji="0" lang="en-US" sz="1000" b="0" i="0" u="none" strike="noStrike" kern="1200" cap="none" spc="0" normalizeH="0" baseline="0" noProof="0">
                          <a:ln>
                            <a:noFill/>
                          </a:ln>
                          <a:solidFill>
                            <a:prstClr val="black"/>
                          </a:solidFill>
                          <a:effectLst/>
                          <a:uLnTx/>
                          <a:uFillTx/>
                          <a:latin typeface="+mn-lt"/>
                          <a:ea typeface="+mn-ea"/>
                          <a:cs typeface="+mn-cs"/>
                        </a:rPr>
                        <a:t>
🍒 &amp; 🍓 delicious flavours from our Shiraz Rosé, pair perfectly with grilled halloumi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18.0704%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211235899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ourtableuae (Our Table UAE) - 2018-01-09 11:10:31</a:t>
                      </a:r>
                      <a:r>
                        <a:rPr kumimoji="0" lang="en-US" sz="1000" b="0" i="0" u="none" strike="noStrike" kern="1200" cap="none" spc="0" normalizeH="0" baseline="0" noProof="0">
                          <a:ln>
                            <a:noFill/>
                          </a:ln>
                          <a:solidFill>
                            <a:prstClr val="black"/>
                          </a:solidFill>
                          <a:effectLst/>
                          <a:uLnTx/>
                          <a:uFillTx/>
                          <a:latin typeface="+mn-lt"/>
                          <a:ea typeface="+mn-ea"/>
                          <a:cs typeface="+mn-cs"/>
                        </a:rPr>
                        <a:t>
Chocolate, coffee and wine, our 3 favourite things!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17.7515%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17696447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ourtableuae (Our Table UAE) - 2018-01-02 10:34:09</a:t>
                      </a:r>
                      <a:r>
                        <a:rPr kumimoji="0" lang="en-US" sz="1000" b="0" i="0" u="none" strike="noStrike" kern="1200" cap="none" spc="0" normalizeH="0" baseline="0" noProof="0">
                          <a:ln>
                            <a:noFill/>
                          </a:ln>
                          <a:solidFill>
                            <a:prstClr val="black"/>
                          </a:solidFill>
                          <a:effectLst/>
                          <a:uLnTx/>
                          <a:uFillTx/>
                          <a:latin typeface="+mn-lt"/>
                          <a:ea typeface="+mn-ea"/>
                          <a:cs typeface="+mn-cs"/>
                        </a:rPr>
                        <a:t>
2018 hump day feasts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17.6221%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55636404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ourtableuae (Our Table UAE) - 2018-01-14 11:28:53</a:t>
                      </a:r>
                      <a:r>
                        <a:rPr kumimoji="0" lang="en-US" sz="1000" b="0" i="0" u="none" strike="noStrike" kern="1200" cap="none" spc="0" normalizeH="0" baseline="0" noProof="0">
                          <a:ln>
                            <a:noFill/>
                          </a:ln>
                          <a:solidFill>
                            <a:prstClr val="black"/>
                          </a:solidFill>
                          <a:effectLst/>
                          <a:uLnTx/>
                          <a:uFillTx/>
                          <a:latin typeface="+mn-lt"/>
                          <a:ea typeface="+mn-ea"/>
                          <a:cs typeface="+mn-cs"/>
                        </a:rPr>
                        <a:t>
Rosé errrrday! 🌸 📷 @lepetitrose_au</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17.2414%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275042537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ourtableuae (Our Table UAE) - 2018-01-29 09:29:32</a:t>
                      </a:r>
                      <a:r>
                        <a:rPr kumimoji="0" lang="en-US" sz="1000" b="0" i="0" u="none" strike="noStrike" kern="1200" cap="none" spc="0" normalizeH="0" baseline="0" noProof="0">
                          <a:ln>
                            <a:noFill/>
                          </a:ln>
                          <a:solidFill>
                            <a:prstClr val="black"/>
                          </a:solidFill>
                          <a:effectLst/>
                          <a:uLnTx/>
                          <a:uFillTx/>
                          <a:latin typeface="+mn-lt"/>
                          <a:ea typeface="+mn-ea"/>
                          <a:cs typeface="+mn-cs"/>
                        </a:rPr>
                        <a:t>
Add some fresh eucalyptus as a beautiful, natural table runner. Head to Domus at Festival City for wholesale prices! 📷 Happywedd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16.8634%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420174867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ourtableuae (Our Table UAE) - 2018-01-11 10:21:24</a:t>
                      </a:r>
                      <a:r>
                        <a:rPr kumimoji="0" lang="en-US" sz="1000" b="0" i="0" u="none" strike="noStrike" kern="1200" cap="none" spc="0" normalizeH="0" baseline="0" noProof="0">
                          <a:ln>
                            <a:noFill/>
                          </a:ln>
                          <a:solidFill>
                            <a:prstClr val="black"/>
                          </a:solidFill>
                          <a:effectLst/>
                          <a:uLnTx/>
                          <a:uFillTx/>
                          <a:latin typeface="+mn-lt"/>
                          <a:ea typeface="+mn-ea"/>
                          <a:cs typeface="+mn-cs"/>
                        </a:rPr>
                        <a:t>
A gentlemen's pop-up supper club 👆- sign up for your Our Table invitation (link in bio) and be part of a our new movement centred around good friends, awesome food, carefully paired grape and even better times!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16.3776%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extLst>
                  <a:ext uri="{0D108BD9-81ED-4DB2-BD59-A6C34878D82A}">
                    <a16:rowId xmlns:a16="http://schemas.microsoft.com/office/drawing/2014/main" val="519789639"/>
                  </a:ext>
                </a:extLst>
              </a:tr>
            </a:tbl>
          </a:graphicData>
        </a:graphic>
      </p:graphicFrame>
      <p:sp>
        <p:nvSpPr>
          <p:cNvPr id="4" name="Text Placeholder 3">
            <a:extLst>
              <a:ext uri="{FF2B5EF4-FFF2-40B4-BE49-F238E27FC236}">
                <a16:creationId xmlns:a16="http://schemas.microsoft.com/office/drawing/2014/main" id="{9AB1455C-DF65-46A1-B5A3-A44270F98F8B}"/>
              </a:ext>
            </a:extLst>
          </p:cNvPr>
          <p:cNvSpPr>
            <a:spLocks noGrp="1"/>
          </p:cNvSpPr>
          <p:nvPr>
            <p:ph type="body" sz="quarter" idx="14"/>
          </p:nvPr>
        </p:nvSpPr>
        <p:spPr/>
        <p:txBody>
          <a:bodyPr/>
          <a:lstStyle/>
          <a:p>
            <a:r>
              <a:rPr lang="en-US"/>
              <a:t>01/12/2017 - 28/02/2018</a:t>
            </a:r>
          </a:p>
        </p:txBody>
      </p:sp>
    </p:spTree>
    <p:extLst>
      <p:ext uri="{BB962C8B-B14F-4D97-AF65-F5344CB8AC3E}">
        <p14:creationId xmlns:p14="http://schemas.microsoft.com/office/powerpoint/2010/main" val="3520104655"/>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D8762B1-3DFF-436B-86F4-AE7F4C7C1AFB}"/>
              </a:ext>
            </a:extLst>
          </p:cNvPr>
          <p:cNvSpPr>
            <a:spLocks noGrp="1"/>
          </p:cNvSpPr>
          <p:nvPr>
            <p:ph type="title"/>
          </p:nvPr>
        </p:nvSpPr>
        <p:spPr/>
        <p:txBody>
          <a:bodyPr/>
          <a:lstStyle/>
          <a:p>
            <a:r>
              <a:rPr lang="en-US"/>
              <a:t>Instagram Posts Table - 3 of 4</a:t>
            </a:r>
          </a:p>
        </p:txBody>
      </p:sp>
      <p:graphicFrame>
        <p:nvGraphicFramePr>
          <p:cNvPr id="5" name="Table Placeholder 4">
            <a:extLst>
              <a:ext uri="{FF2B5EF4-FFF2-40B4-BE49-F238E27FC236}">
                <a16:creationId xmlns:a16="http://schemas.microsoft.com/office/drawing/2014/main" id="{D8906868-8C05-4118-AA56-A0FF7FFDE215}"/>
              </a:ext>
            </a:extLst>
          </p:cNvPr>
          <p:cNvGraphicFramePr>
            <a:graphicFrameLocks noGrp="1"/>
          </p:cNvGraphicFramePr>
          <p:nvPr>
            <p:ph type="tbl" sz="quarter" idx="13"/>
            <p:extLst>
              <p:ext uri="{D42A27DB-BD31-4B8C-83A1-F6EECF244321}">
                <p14:modId xmlns:p14="http://schemas.microsoft.com/office/powerpoint/2010/main" val="224724833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279392">
                  <a:extLst>
                    <a:ext uri="{9D8B030D-6E8A-4147-A177-3AD203B41FA5}">
                      <a16:colId xmlns:a16="http://schemas.microsoft.com/office/drawing/2014/main" val="1032151352"/>
                    </a:ext>
                  </a:extLst>
                </a:gridCol>
                <a:gridCol w="987552">
                  <a:extLst>
                    <a:ext uri="{9D8B030D-6E8A-4147-A177-3AD203B41FA5}">
                      <a16:colId xmlns:a16="http://schemas.microsoft.com/office/drawing/2014/main" val="2855616245"/>
                    </a:ext>
                  </a:extLst>
                </a:gridCol>
                <a:gridCol w="987552">
                  <a:extLst>
                    <a:ext uri="{9D8B030D-6E8A-4147-A177-3AD203B41FA5}">
                      <a16:colId xmlns:a16="http://schemas.microsoft.com/office/drawing/2014/main" val="3722193513"/>
                    </a:ext>
                  </a:extLst>
                </a:gridCol>
                <a:gridCol w="987552">
                  <a:extLst>
                    <a:ext uri="{9D8B030D-6E8A-4147-A177-3AD203B41FA5}">
                      <a16:colId xmlns:a16="http://schemas.microsoft.com/office/drawing/2014/main" val="3354928722"/>
                    </a:ext>
                  </a:extLst>
                </a:gridCol>
                <a:gridCol w="987552">
                  <a:extLst>
                    <a:ext uri="{9D8B030D-6E8A-4147-A177-3AD203B41FA5}">
                      <a16:colId xmlns:a16="http://schemas.microsoft.com/office/drawing/2014/main" val="216532337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260332858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ourtableuae (Our Table UAE) - 2018-01-25 10:16:52</a:t>
                      </a:r>
                      <a:r>
                        <a:rPr kumimoji="0" lang="en-US" sz="1000" b="0" i="0" u="none" strike="noStrike" kern="1200" cap="none" spc="0" normalizeH="0" baseline="0" noProof="0">
                          <a:ln>
                            <a:noFill/>
                          </a:ln>
                          <a:solidFill>
                            <a:prstClr val="black"/>
                          </a:solidFill>
                          <a:effectLst/>
                          <a:uLnTx/>
                          <a:uFillTx/>
                          <a:latin typeface="+mn-lt"/>
                          <a:ea typeface="+mn-ea"/>
                          <a:cs typeface="+mn-cs"/>
                        </a:rPr>
                        <a:t>
Rumour has it... Dragon Mart is all over the copper cutlery trend... 📷 @Stylemepretty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16.3701%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377218488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ourtableuae (Our Table UAE) - 2018-01-13 10:34:48</a:t>
                      </a:r>
                      <a:r>
                        <a:rPr kumimoji="0" lang="en-US" sz="1000" b="0" i="0" u="none" strike="noStrike" kern="1200" cap="none" spc="0" normalizeH="0" baseline="0" noProof="0">
                          <a:ln>
                            <a:noFill/>
                          </a:ln>
                          <a:solidFill>
                            <a:prstClr val="black"/>
                          </a:solidFill>
                          <a:effectLst/>
                          <a:uLnTx/>
                          <a:uFillTx/>
                          <a:latin typeface="+mn-lt"/>
                          <a:ea typeface="+mn-ea"/>
                          <a:cs typeface="+mn-cs"/>
                        </a:rPr>
                        <a:t>
Quick, easy (and cheap) centre piece styling - place different style succulents together for your next Our Table, it'll be 👌🌵 📷  Lindskoog Florist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16.1228%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191463185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ourtableuae (Our Table UAE) - 2018-01-03 12:08:27</a:t>
                      </a:r>
                      <a:r>
                        <a:rPr kumimoji="0" lang="en-US" sz="1000" b="0" i="0" u="none" strike="noStrike" kern="1200" cap="none" spc="0" normalizeH="0" baseline="0" noProof="0">
                          <a:ln>
                            <a:noFill/>
                          </a:ln>
                          <a:solidFill>
                            <a:prstClr val="black"/>
                          </a:solidFill>
                          <a:effectLst/>
                          <a:uLnTx/>
                          <a:uFillTx/>
                          <a:latin typeface="+mn-lt"/>
                          <a:ea typeface="+mn-ea"/>
                          <a:cs typeface="+mn-cs"/>
                        </a:rPr>
                        <a:t>
Sharing meals and moments with your nearest and dearest. That’s what #OurTableUAE is about. Make 2018 count. 📷 @Lauraliira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16.0752%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295013357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ourtableuae (Our Table UAE) - 2018-01-24 14:26:36</a:t>
                      </a:r>
                      <a:r>
                        <a:rPr kumimoji="0" lang="en-US" sz="1000" b="0" i="0" u="none" strike="noStrike" kern="1200" cap="none" spc="0" normalizeH="0" baseline="0" noProof="0">
                          <a:ln>
                            <a:noFill/>
                          </a:ln>
                          <a:solidFill>
                            <a:prstClr val="black"/>
                          </a:solidFill>
                          <a:effectLst/>
                          <a:uLnTx/>
                          <a:uFillTx/>
                          <a:latin typeface="+mn-lt"/>
                          <a:ea typeface="+mn-ea"/>
                          <a:cs typeface="+mn-cs"/>
                        </a:rPr>
                        <a:t>
Snap it, shake it, and stick it on your wall! Polaroid cameras are always a great way to make memories at a dinner party! 📷 @Polyvore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16.0650%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55384127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ourtableuae (Our Table UAE) - 2018-01-28 10:40:51</a:t>
                      </a:r>
                      <a:r>
                        <a:rPr kumimoji="0" lang="en-US" sz="1000" b="0" i="0" u="none" strike="noStrike" kern="1200" cap="none" spc="0" normalizeH="0" baseline="0" noProof="0">
                          <a:ln>
                            <a:noFill/>
                          </a:ln>
                          <a:solidFill>
                            <a:prstClr val="black"/>
                          </a:solidFill>
                          <a:effectLst/>
                          <a:uLnTx/>
                          <a:uFillTx/>
                          <a:latin typeface="+mn-lt"/>
                          <a:ea typeface="+mn-ea"/>
                          <a:cs typeface="+mn-cs"/>
                        </a:rPr>
                        <a:t>
Sunday feels be 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15.9574%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51211893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ourtableuae (Our Table UAE) - 2017-12-20 11:15:57</a:t>
                      </a:r>
                      <a:r>
                        <a:rPr kumimoji="0" lang="en-US" sz="1000" b="0" i="0" u="none" strike="noStrike" kern="1200" cap="none" spc="0" normalizeH="0" baseline="0" noProof="0">
                          <a:ln>
                            <a:noFill/>
                          </a:ln>
                          <a:solidFill>
                            <a:prstClr val="black"/>
                          </a:solidFill>
                          <a:effectLst/>
                          <a:uLnTx/>
                          <a:uFillTx/>
                          <a:latin typeface="+mn-lt"/>
                          <a:ea typeface="+mn-ea"/>
                          <a:cs typeface="+mn-cs"/>
                        </a:rPr>
                        <a:t>
It's here! 'Our Table', a new food and grape concept in the UAE. Be a part of the movement (see link in bio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15.6182%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extLst>
                  <a:ext uri="{0D108BD9-81ED-4DB2-BD59-A6C34878D82A}">
                    <a16:rowId xmlns:a16="http://schemas.microsoft.com/office/drawing/2014/main" val="334692985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ourtableuae (Our Table UAE) - 2018-02-19 12:00:56</a:t>
                      </a:r>
                      <a:r>
                        <a:rPr kumimoji="0" lang="en-US" sz="1000" b="0" i="0" u="none" strike="noStrike" kern="1200" cap="none" spc="0" normalizeH="0" baseline="0" noProof="0">
                          <a:ln>
                            <a:noFill/>
                          </a:ln>
                          <a:solidFill>
                            <a:prstClr val="black"/>
                          </a:solidFill>
                          <a:effectLst/>
                          <a:uLnTx/>
                          <a:uFillTx/>
                          <a:latin typeface="+mn-lt"/>
                          <a:ea typeface="+mn-ea"/>
                          <a:cs typeface="+mn-cs"/>
                        </a:rPr>
                        <a:t>
#TBT to a vintage chic #OurTableUAE with @NyreeMcfarlane and @Roy2385. Home cooked food, good wine and good friends!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15.5146%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Carousel</a:t>
                      </a:r>
                    </a:p>
                  </a:txBody>
                  <a:tcPr/>
                </a:tc>
                <a:extLst>
                  <a:ext uri="{0D108BD9-81ED-4DB2-BD59-A6C34878D82A}">
                    <a16:rowId xmlns:a16="http://schemas.microsoft.com/office/drawing/2014/main" val="2735619624"/>
                  </a:ext>
                </a:extLst>
              </a:tr>
            </a:tbl>
          </a:graphicData>
        </a:graphic>
      </p:graphicFrame>
      <p:sp>
        <p:nvSpPr>
          <p:cNvPr id="4" name="Text Placeholder 3">
            <a:extLst>
              <a:ext uri="{FF2B5EF4-FFF2-40B4-BE49-F238E27FC236}">
                <a16:creationId xmlns:a16="http://schemas.microsoft.com/office/drawing/2014/main" id="{C890AA39-60AF-48DD-86A2-36C78C4D82BC}"/>
              </a:ext>
            </a:extLst>
          </p:cNvPr>
          <p:cNvSpPr>
            <a:spLocks noGrp="1"/>
          </p:cNvSpPr>
          <p:nvPr>
            <p:ph type="body" sz="quarter" idx="14"/>
          </p:nvPr>
        </p:nvSpPr>
        <p:spPr/>
        <p:txBody>
          <a:bodyPr/>
          <a:lstStyle/>
          <a:p>
            <a:r>
              <a:rPr lang="en-US"/>
              <a:t>01/12/2017 - 28/02/2018</a:t>
            </a:r>
          </a:p>
        </p:txBody>
      </p:sp>
    </p:spTree>
    <p:extLst>
      <p:ext uri="{BB962C8B-B14F-4D97-AF65-F5344CB8AC3E}">
        <p14:creationId xmlns:p14="http://schemas.microsoft.com/office/powerpoint/2010/main" val="1072792420"/>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A5E99AE-C5AD-4D2A-A281-A90F0C141A94}"/>
              </a:ext>
            </a:extLst>
          </p:cNvPr>
          <p:cNvSpPr>
            <a:spLocks noGrp="1"/>
          </p:cNvSpPr>
          <p:nvPr>
            <p:ph type="title"/>
          </p:nvPr>
        </p:nvSpPr>
        <p:spPr/>
        <p:txBody>
          <a:bodyPr/>
          <a:lstStyle/>
          <a:p>
            <a:r>
              <a:rPr lang="en-US"/>
              <a:t>Instagram Posts Table - 4 of 4</a:t>
            </a:r>
          </a:p>
        </p:txBody>
      </p:sp>
      <p:graphicFrame>
        <p:nvGraphicFramePr>
          <p:cNvPr id="5" name="Table Placeholder 4">
            <a:extLst>
              <a:ext uri="{FF2B5EF4-FFF2-40B4-BE49-F238E27FC236}">
                <a16:creationId xmlns:a16="http://schemas.microsoft.com/office/drawing/2014/main" id="{BB7F692C-8F50-49AC-925F-04AAD83BB3AB}"/>
              </a:ext>
            </a:extLst>
          </p:cNvPr>
          <p:cNvGraphicFramePr>
            <a:graphicFrameLocks noGrp="1"/>
          </p:cNvGraphicFramePr>
          <p:nvPr>
            <p:ph type="tbl" sz="quarter" idx="13"/>
            <p:extLst>
              <p:ext uri="{D42A27DB-BD31-4B8C-83A1-F6EECF244321}">
                <p14:modId xmlns:p14="http://schemas.microsoft.com/office/powerpoint/2010/main" val="159497234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279392">
                  <a:extLst>
                    <a:ext uri="{9D8B030D-6E8A-4147-A177-3AD203B41FA5}">
                      <a16:colId xmlns:a16="http://schemas.microsoft.com/office/drawing/2014/main" val="1146109163"/>
                    </a:ext>
                  </a:extLst>
                </a:gridCol>
                <a:gridCol w="987552">
                  <a:extLst>
                    <a:ext uri="{9D8B030D-6E8A-4147-A177-3AD203B41FA5}">
                      <a16:colId xmlns:a16="http://schemas.microsoft.com/office/drawing/2014/main" val="4251292716"/>
                    </a:ext>
                  </a:extLst>
                </a:gridCol>
                <a:gridCol w="987552">
                  <a:extLst>
                    <a:ext uri="{9D8B030D-6E8A-4147-A177-3AD203B41FA5}">
                      <a16:colId xmlns:a16="http://schemas.microsoft.com/office/drawing/2014/main" val="336590003"/>
                    </a:ext>
                  </a:extLst>
                </a:gridCol>
                <a:gridCol w="987552">
                  <a:extLst>
                    <a:ext uri="{9D8B030D-6E8A-4147-A177-3AD203B41FA5}">
                      <a16:colId xmlns:a16="http://schemas.microsoft.com/office/drawing/2014/main" val="3915575255"/>
                    </a:ext>
                  </a:extLst>
                </a:gridCol>
                <a:gridCol w="987552">
                  <a:extLst>
                    <a:ext uri="{9D8B030D-6E8A-4147-A177-3AD203B41FA5}">
                      <a16:colId xmlns:a16="http://schemas.microsoft.com/office/drawing/2014/main" val="110853613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309950004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ourtableuae (Our Table UAE) - 2017-12-13 13:00:06</a:t>
                      </a:r>
                      <a:r>
                        <a:rPr kumimoji="0" lang="en-US" sz="1000" b="0" i="0" u="none" strike="noStrike" kern="1200" cap="none" spc="0" normalizeH="0" baseline="0" noProof="0">
                          <a:ln>
                            <a:noFill/>
                          </a:ln>
                          <a:solidFill>
                            <a:prstClr val="black"/>
                          </a:solidFill>
                          <a:effectLst/>
                          <a:uLnTx/>
                          <a:uFillTx/>
                          <a:latin typeface="+mn-lt"/>
                          <a:ea typeface="+mn-ea"/>
                          <a:cs typeface="+mn-cs"/>
                        </a:rPr>
                        <a:t>
@lookingforabura loving our new Le Petit Rosé at @lavilledubai 's Social Garden Brunch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15.1659%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Carousel</a:t>
                      </a:r>
                    </a:p>
                  </a:txBody>
                  <a:tcPr/>
                </a:tc>
                <a:extLst>
                  <a:ext uri="{0D108BD9-81ED-4DB2-BD59-A6C34878D82A}">
                    <a16:rowId xmlns:a16="http://schemas.microsoft.com/office/drawing/2014/main" val="190988594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ourtableuae (Our Table UAE) - 2018-01-10 09:20:52</a:t>
                      </a:r>
                      <a:r>
                        <a:rPr kumimoji="0" lang="en-US" sz="1000" b="0" i="0" u="none" strike="noStrike" kern="1200" cap="none" spc="0" normalizeH="0" baseline="0" noProof="0">
                          <a:ln>
                            <a:noFill/>
                          </a:ln>
                          <a:solidFill>
                            <a:prstClr val="black"/>
                          </a:solidFill>
                          <a:effectLst/>
                          <a:uLnTx/>
                          <a:uFillTx/>
                          <a:latin typeface="+mn-lt"/>
                          <a:ea typeface="+mn-ea"/>
                          <a:cs typeface="+mn-cs"/>
                        </a:rPr>
                        <a:t>
Our Crisp Chardonnay is the best grape to pair with your chicken, veggies and lighter dishes.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15.0980%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139442221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ourtableuae (Our Table UAE) - 2018-01-22 10:39:34</a:t>
                      </a:r>
                      <a:r>
                        <a:rPr kumimoji="0" lang="en-US" sz="1000" b="0" i="0" u="none" strike="noStrike" kern="1200" cap="none" spc="0" normalizeH="0" baseline="0" noProof="0">
                          <a:ln>
                            <a:noFill/>
                          </a:ln>
                          <a:solidFill>
                            <a:prstClr val="black"/>
                          </a:solidFill>
                          <a:effectLst/>
                          <a:uLnTx/>
                          <a:uFillTx/>
                          <a:latin typeface="+mn-lt"/>
                          <a:ea typeface="+mn-ea"/>
                          <a:cs typeface="+mn-cs"/>
                        </a:rPr>
                        <a:t>
Good friends, good food and good wine with @doindubai last night. Welcome to Our Table!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15.0909%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Carousel</a:t>
                      </a:r>
                    </a:p>
                  </a:txBody>
                  <a:tcPr/>
                </a:tc>
                <a:extLst>
                  <a:ext uri="{0D108BD9-81ED-4DB2-BD59-A6C34878D82A}">
                    <a16:rowId xmlns:a16="http://schemas.microsoft.com/office/drawing/2014/main" val="126378562"/>
                  </a:ext>
                </a:extLst>
              </a:tr>
            </a:tbl>
          </a:graphicData>
        </a:graphic>
      </p:graphicFrame>
      <p:sp>
        <p:nvSpPr>
          <p:cNvPr id="4" name="Text Placeholder 3">
            <a:extLst>
              <a:ext uri="{FF2B5EF4-FFF2-40B4-BE49-F238E27FC236}">
                <a16:creationId xmlns:a16="http://schemas.microsoft.com/office/drawing/2014/main" id="{C9A2DC50-7CAF-48C0-A8AC-5AFD0D2225FE}"/>
              </a:ext>
            </a:extLst>
          </p:cNvPr>
          <p:cNvSpPr>
            <a:spLocks noGrp="1"/>
          </p:cNvSpPr>
          <p:nvPr>
            <p:ph type="body" sz="quarter" idx="14"/>
          </p:nvPr>
        </p:nvSpPr>
        <p:spPr/>
        <p:txBody>
          <a:bodyPr/>
          <a:lstStyle/>
          <a:p>
            <a:r>
              <a:rPr lang="en-US"/>
              <a:t>01/12/2017 - 28/02/2018</a:t>
            </a:r>
          </a:p>
        </p:txBody>
      </p:sp>
    </p:spTree>
    <p:extLst>
      <p:ext uri="{BB962C8B-B14F-4D97-AF65-F5344CB8AC3E}">
        <p14:creationId xmlns:p14="http://schemas.microsoft.com/office/powerpoint/2010/main" val="3826305137"/>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F791F90-7D59-4DE5-AED1-8BC155FBBF92}"/>
              </a:ext>
            </a:extLst>
          </p:cNvPr>
          <p:cNvSpPr>
            <a:spLocks noGrp="1"/>
          </p:cNvSpPr>
          <p:nvPr>
            <p:ph type="title"/>
          </p:nvPr>
        </p:nvSpPr>
        <p:spPr/>
        <p:txBody>
          <a:bodyPr/>
          <a:lstStyle/>
          <a:p>
            <a:r>
              <a:rPr lang="en-US"/>
              <a:t>Instagram Key Metrics Table</a:t>
            </a:r>
          </a:p>
        </p:txBody>
      </p:sp>
      <p:graphicFrame>
        <p:nvGraphicFramePr>
          <p:cNvPr id="5" name="Table Placeholder 4">
            <a:extLst>
              <a:ext uri="{FF2B5EF4-FFF2-40B4-BE49-F238E27FC236}">
                <a16:creationId xmlns:a16="http://schemas.microsoft.com/office/drawing/2014/main" id="{78547E4C-5C16-4ABB-B75C-92C055F3AB84}"/>
              </a:ext>
            </a:extLst>
          </p:cNvPr>
          <p:cNvGraphicFramePr>
            <a:graphicFrameLocks noGrp="1"/>
          </p:cNvGraphicFramePr>
          <p:nvPr>
            <p:ph type="tbl" sz="quarter" idx="13"/>
            <p:extLst>
              <p:ext uri="{D42A27DB-BD31-4B8C-83A1-F6EECF244321}">
                <p14:modId xmlns:p14="http://schemas.microsoft.com/office/powerpoint/2010/main" val="365072936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152143">
                  <a:extLst>
                    <a:ext uri="{9D8B030D-6E8A-4147-A177-3AD203B41FA5}">
                      <a16:colId xmlns:a16="http://schemas.microsoft.com/office/drawing/2014/main" val="986945335"/>
                    </a:ext>
                  </a:extLst>
                </a:gridCol>
                <a:gridCol w="707745">
                  <a:extLst>
                    <a:ext uri="{9D8B030D-6E8A-4147-A177-3AD203B41FA5}">
                      <a16:colId xmlns:a16="http://schemas.microsoft.com/office/drawing/2014/main" val="1411992882"/>
                    </a:ext>
                  </a:extLst>
                </a:gridCol>
                <a:gridCol w="707745">
                  <a:extLst>
                    <a:ext uri="{9D8B030D-6E8A-4147-A177-3AD203B41FA5}">
                      <a16:colId xmlns:a16="http://schemas.microsoft.com/office/drawing/2014/main" val="506073417"/>
                    </a:ext>
                  </a:extLst>
                </a:gridCol>
                <a:gridCol w="707745">
                  <a:extLst>
                    <a:ext uri="{9D8B030D-6E8A-4147-A177-3AD203B41FA5}">
                      <a16:colId xmlns:a16="http://schemas.microsoft.com/office/drawing/2014/main" val="512831427"/>
                    </a:ext>
                  </a:extLst>
                </a:gridCol>
                <a:gridCol w="707745">
                  <a:extLst>
                    <a:ext uri="{9D8B030D-6E8A-4147-A177-3AD203B41FA5}">
                      <a16:colId xmlns:a16="http://schemas.microsoft.com/office/drawing/2014/main" val="3690162482"/>
                    </a:ext>
                  </a:extLst>
                </a:gridCol>
                <a:gridCol w="707745">
                  <a:extLst>
                    <a:ext uri="{9D8B030D-6E8A-4147-A177-3AD203B41FA5}">
                      <a16:colId xmlns:a16="http://schemas.microsoft.com/office/drawing/2014/main" val="3588919943"/>
                    </a:ext>
                  </a:extLst>
                </a:gridCol>
                <a:gridCol w="707745">
                  <a:extLst>
                    <a:ext uri="{9D8B030D-6E8A-4147-A177-3AD203B41FA5}">
                      <a16:colId xmlns:a16="http://schemas.microsoft.com/office/drawing/2014/main" val="4082200057"/>
                    </a:ext>
                  </a:extLst>
                </a:gridCol>
                <a:gridCol w="707745">
                  <a:extLst>
                    <a:ext uri="{9D8B030D-6E8A-4147-A177-3AD203B41FA5}">
                      <a16:colId xmlns:a16="http://schemas.microsoft.com/office/drawing/2014/main" val="3258733996"/>
                    </a:ext>
                  </a:extLst>
                </a:gridCol>
                <a:gridCol w="707745">
                  <a:extLst>
                    <a:ext uri="{9D8B030D-6E8A-4147-A177-3AD203B41FA5}">
                      <a16:colId xmlns:a16="http://schemas.microsoft.com/office/drawing/2014/main" val="4069205850"/>
                    </a:ext>
                  </a:extLst>
                </a:gridCol>
                <a:gridCol w="707745">
                  <a:extLst>
                    <a:ext uri="{9D8B030D-6E8A-4147-A177-3AD203B41FA5}">
                      <a16:colId xmlns:a16="http://schemas.microsoft.com/office/drawing/2014/main" val="699746534"/>
                    </a:ext>
                  </a:extLst>
                </a:gridCol>
                <a:gridCol w="707745">
                  <a:extLst>
                    <a:ext uri="{9D8B030D-6E8A-4147-A177-3AD203B41FA5}">
                      <a16:colId xmlns:a16="http://schemas.microsoft.com/office/drawing/2014/main" val="497441939"/>
                    </a:ext>
                  </a:extLst>
                </a:gridCol>
              </a:tblGrid>
              <a:tr h="370840">
                <a:tc>
                  <a:txBody>
                    <a:bodyPr/>
                    <a:lstStyle/>
                    <a:p>
                      <a:r>
                        <a:rPr lang="en-US" sz="1000"/>
                        <a:t>Name</a:t>
                      </a:r>
                    </a:p>
                  </a:txBody>
                  <a:tcPr/>
                </a:tc>
                <a:tc>
                  <a:txBody>
                    <a:bodyPr/>
                    <a:lstStyle/>
                    <a:p>
                      <a:r>
                        <a:rPr lang="en-US" sz="1000"/>
                        <a:t>Posts</a:t>
                      </a:r>
                    </a:p>
                  </a:txBody>
                  <a:tcPr/>
                </a:tc>
                <a:tc>
                  <a:txBody>
                    <a:bodyPr/>
                    <a:lstStyle/>
                    <a:p>
                      <a:r>
                        <a:rPr lang="en-US" sz="1000"/>
                        <a:t>Likes</a:t>
                      </a:r>
                    </a:p>
                  </a:txBody>
                  <a:tcPr/>
                </a:tc>
                <a:tc>
                  <a:txBody>
                    <a:bodyPr/>
                    <a:lstStyle/>
                    <a:p>
                      <a:r>
                        <a:rPr lang="en-US" sz="1000"/>
                        <a:t>Comments</a:t>
                      </a:r>
                    </a:p>
                  </a:txBody>
                  <a:tcPr/>
                </a:tc>
                <a:tc>
                  <a:txBody>
                    <a:bodyPr/>
                    <a:lstStyle/>
                    <a:p>
                      <a:r>
                        <a:rPr lang="en-US" sz="1000"/>
                        <a:t>Total Impressions</a:t>
                      </a:r>
                    </a:p>
                  </a:txBody>
                  <a:tcPr/>
                </a:tc>
                <a:tc>
                  <a:txBody>
                    <a:bodyPr/>
                    <a:lstStyle/>
                    <a:p>
                      <a:r>
                        <a:rPr lang="en-US" sz="1000"/>
                        <a:t>Total Engagement</a:t>
                      </a:r>
                    </a:p>
                  </a:txBody>
                  <a:tcPr/>
                </a:tc>
                <a:tc>
                  <a:txBody>
                    <a:bodyPr/>
                    <a:lstStyle/>
                    <a:p>
                      <a:r>
                        <a:rPr lang="en-US" sz="1000"/>
                        <a:t>Avg. Reach</a:t>
                      </a:r>
                    </a:p>
                  </a:txBody>
                  <a:tcPr/>
                </a:tc>
                <a:tc>
                  <a:txBody>
                    <a:bodyPr/>
                    <a:lstStyle/>
                    <a:p>
                      <a:r>
                        <a:rPr lang="en-US" sz="1000"/>
                        <a:t>Total Saves</a:t>
                      </a:r>
                    </a:p>
                  </a:txBody>
                  <a:tcPr/>
                </a:tc>
                <a:tc>
                  <a:txBody>
                    <a:bodyPr/>
                    <a:lstStyle/>
                    <a:p>
                      <a:r>
                        <a:rPr lang="en-US" sz="1000"/>
                        <a:t>Image Posts</a:t>
                      </a:r>
                    </a:p>
                  </a:txBody>
                  <a:tcPr/>
                </a:tc>
                <a:tc>
                  <a:txBody>
                    <a:bodyPr/>
                    <a:lstStyle/>
                    <a:p>
                      <a:r>
                        <a:rPr lang="en-US" sz="1000"/>
                        <a:t>Carousel Posts</a:t>
                      </a:r>
                    </a:p>
                  </a:txBody>
                  <a:tcPr/>
                </a:tc>
                <a:tc>
                  <a:txBody>
                    <a:bodyPr/>
                    <a:lstStyle/>
                    <a:p>
                      <a:r>
                        <a:rPr lang="en-US" sz="1000"/>
                        <a:t>Video Posts</a:t>
                      </a:r>
                    </a:p>
                  </a:txBody>
                  <a:tcPr/>
                </a:tc>
                <a:extLst>
                  <a:ext uri="{0D108BD9-81ED-4DB2-BD59-A6C34878D82A}">
                    <a16:rowId xmlns:a16="http://schemas.microsoft.com/office/drawing/2014/main" val="3697139119"/>
                  </a:ext>
                </a:extLst>
              </a:tr>
              <a:tr h="370840">
                <a:tc>
                  <a:txBody>
                    <a:bodyPr/>
                    <a:lstStyle/>
                    <a:p>
                      <a:r>
                        <a:rPr lang="en-US" sz="1000"/>
                        <a:t>ourtableuae (Our Table UAE)</a:t>
                      </a:r>
                    </a:p>
                  </a:txBody>
                  <a:tcPr/>
                </a:tc>
                <a:tc>
                  <a:txBody>
                    <a:bodyPr/>
                    <a:lstStyle/>
                    <a:p>
                      <a:r>
                        <a:rPr lang="en-US" sz="1000"/>
                        <a:t>19</a:t>
                      </a:r>
                    </a:p>
                  </a:txBody>
                  <a:tcPr/>
                </a:tc>
                <a:tc>
                  <a:txBody>
                    <a:bodyPr/>
                    <a:lstStyle/>
                    <a:p>
                      <a:r>
                        <a:rPr lang="en-US" sz="1000"/>
                        <a:t>1581</a:t>
                      </a:r>
                    </a:p>
                  </a:txBody>
                  <a:tcPr/>
                </a:tc>
                <a:tc>
                  <a:txBody>
                    <a:bodyPr/>
                    <a:lstStyle/>
                    <a:p>
                      <a:r>
                        <a:rPr lang="en-US" sz="1000"/>
                        <a:t>130</a:t>
                      </a:r>
                    </a:p>
                  </a:txBody>
                  <a:tcPr/>
                </a:tc>
                <a:tc>
                  <a:txBody>
                    <a:bodyPr/>
                    <a:lstStyle/>
                    <a:p>
                      <a:r>
                        <a:rPr lang="en-US" sz="1000"/>
                        <a:t>15153</a:t>
                      </a:r>
                    </a:p>
                  </a:txBody>
                  <a:tcPr/>
                </a:tc>
                <a:tc>
                  <a:txBody>
                    <a:bodyPr/>
                    <a:lstStyle/>
                    <a:p>
                      <a:r>
                        <a:rPr lang="en-US" sz="1000"/>
                        <a:t>1764</a:t>
                      </a:r>
                    </a:p>
                  </a:txBody>
                  <a:tcPr/>
                </a:tc>
                <a:tc>
                  <a:txBody>
                    <a:bodyPr/>
                    <a:lstStyle/>
                    <a:p>
                      <a:r>
                        <a:rPr lang="en-US" sz="1000"/>
                        <a:t>600.94736842105</a:t>
                      </a:r>
                    </a:p>
                  </a:txBody>
                  <a:tcPr/>
                </a:tc>
                <a:tc>
                  <a:txBody>
                    <a:bodyPr/>
                    <a:lstStyle/>
                    <a:p>
                      <a:r>
                        <a:rPr lang="en-US" sz="1000"/>
                        <a:t>53</a:t>
                      </a:r>
                    </a:p>
                  </a:txBody>
                  <a:tcPr/>
                </a:tc>
                <a:tc>
                  <a:txBody>
                    <a:bodyPr/>
                    <a:lstStyle/>
                    <a:p>
                      <a:r>
                        <a:rPr lang="en-US" sz="1000"/>
                        <a:t>14</a:t>
                      </a:r>
                    </a:p>
                  </a:txBody>
                  <a:tcPr/>
                </a:tc>
                <a:tc>
                  <a:txBody>
                    <a:bodyPr/>
                    <a:lstStyle/>
                    <a:p>
                      <a:r>
                        <a:rPr lang="en-US" sz="1000"/>
                        <a:t>0</a:t>
                      </a:r>
                    </a:p>
                  </a:txBody>
                  <a:tcPr/>
                </a:tc>
                <a:tc>
                  <a:txBody>
                    <a:bodyPr/>
                    <a:lstStyle/>
                    <a:p>
                      <a:r>
                        <a:rPr lang="en-US" sz="1000"/>
                        <a:t>2</a:t>
                      </a:r>
                    </a:p>
                  </a:txBody>
                  <a:tcPr/>
                </a:tc>
                <a:extLst>
                  <a:ext uri="{0D108BD9-81ED-4DB2-BD59-A6C34878D82A}">
                    <a16:rowId xmlns:a16="http://schemas.microsoft.com/office/drawing/2014/main" val="955716144"/>
                  </a:ext>
                </a:extLst>
              </a:tr>
            </a:tbl>
          </a:graphicData>
        </a:graphic>
      </p:graphicFrame>
      <p:sp>
        <p:nvSpPr>
          <p:cNvPr id="4" name="Text Placeholder 3">
            <a:extLst>
              <a:ext uri="{FF2B5EF4-FFF2-40B4-BE49-F238E27FC236}">
                <a16:creationId xmlns:a16="http://schemas.microsoft.com/office/drawing/2014/main" id="{3EA23793-9CF4-4576-BC4B-3CEAE27A53EA}"/>
              </a:ext>
            </a:extLst>
          </p:cNvPr>
          <p:cNvSpPr>
            <a:spLocks noGrp="1"/>
          </p:cNvSpPr>
          <p:nvPr>
            <p:ph type="body" sz="quarter" idx="14"/>
          </p:nvPr>
        </p:nvSpPr>
        <p:spPr/>
        <p:txBody>
          <a:bodyPr/>
          <a:lstStyle/>
          <a:p>
            <a:r>
              <a:rPr lang="en-US"/>
              <a:t>01/12/2017 - 28/02/2018</a:t>
            </a:r>
          </a:p>
        </p:txBody>
      </p:sp>
    </p:spTree>
    <p:extLst>
      <p:ext uri="{BB962C8B-B14F-4D97-AF65-F5344CB8AC3E}">
        <p14:creationId xmlns:p14="http://schemas.microsoft.com/office/powerpoint/2010/main" val="2304330811"/>
      </p:ext>
    </p:extLst>
  </p:cSld>
  <p:clrMapOvr>
    <a:masterClrMapping/>
  </p:clrMapOvr>
</p:sld>
</file>

<file path=ppt/theme/theme1.xml><?xml version="1.0" encoding="utf-8"?>
<a:theme xmlns:a="http://schemas.openxmlformats.org/drawingml/2006/main" name="quintly_templat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Presentation9" id="{77E0400C-7695-4C30-8023-BCE8CA7D95A2}" vid="{0F9F027B-7B08-491B-A6CB-03681FDC4E22}"/>
    </a:ext>
  </a:extLst>
</a:theme>
</file>

<file path=docProps/app.xml><?xml version="1.0" encoding="utf-8"?>
<Properties xmlns="http://schemas.openxmlformats.org/officeDocument/2006/extended-properties" xmlns:vt="http://schemas.openxmlformats.org/officeDocument/2006/docPropsVTypes">
  <Template>Default</Template>
  <TotalTime>1</TotalTime>
  <Words>1707</Words>
  <Application>Microsoft Office PowerPoint</Application>
  <PresentationFormat>On-screen Show (4:3)</PresentationFormat>
  <Paragraphs>850</Paragraphs>
  <Slides>28</Slides>
  <Notes>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28</vt:i4>
      </vt:variant>
    </vt:vector>
  </HeadingPairs>
  <TitlesOfParts>
    <vt:vector size="31" baseType="lpstr">
      <vt:lpstr>Calibri</vt:lpstr>
      <vt:lpstr>Arial</vt:lpstr>
      <vt:lpstr>quintly_template</vt:lpstr>
      <vt:lpstr>JacobsCreek</vt:lpstr>
      <vt:lpstr>FB Fans Total (Bar Chart)</vt:lpstr>
      <vt:lpstr>FB Reach (Bar Chart)</vt:lpstr>
      <vt:lpstr>FB Total Interactions (Bar Chart)</vt:lpstr>
      <vt:lpstr>FB Own Posts Table with views - 1 of 12</vt:lpstr>
      <vt:lpstr>FB Own Posts Table with views - 2 of 12</vt:lpstr>
      <vt:lpstr>FB Own Posts Table with views - 3 of 12</vt:lpstr>
      <vt:lpstr>FB Own Posts Table with views - 4 of 12</vt:lpstr>
      <vt:lpstr>FB Own Posts Table with views - 5 of 12</vt:lpstr>
      <vt:lpstr>FB Own Posts Table with views - 6 of 12</vt:lpstr>
      <vt:lpstr>FB Own Posts Table with views - 7 of 12</vt:lpstr>
      <vt:lpstr>FB Own Posts Table with views - 8 of 12</vt:lpstr>
      <vt:lpstr>FB Own Posts Table with views - 9 of 12</vt:lpstr>
      <vt:lpstr>FB Own Posts Table with views - 10 of 12</vt:lpstr>
      <vt:lpstr>FB Own Posts Table with views - 11 of 12</vt:lpstr>
      <vt:lpstr>FB Own Posts Table with views - 12 of 12</vt:lpstr>
      <vt:lpstr>IG Followers Total (Bar Chart)</vt:lpstr>
      <vt:lpstr>IG Followers Change (Bar Chart)</vt:lpstr>
      <vt:lpstr>Reach </vt:lpstr>
      <vt:lpstr>IG Total Interactions (Bar Chart)</vt:lpstr>
      <vt:lpstr>Instagram Posts Table - 1 of 3</vt:lpstr>
      <vt:lpstr>Instagram Posts Table - 2 of 3</vt:lpstr>
      <vt:lpstr>Instagram Posts Table - 3 of 3</vt:lpstr>
      <vt:lpstr>Instagram Posts Table - 1 of 4</vt:lpstr>
      <vt:lpstr>Instagram Posts Table - 2 of 4</vt:lpstr>
      <vt:lpstr>Instagram Posts Table - 3 of 4</vt:lpstr>
      <vt:lpstr>Instagram Posts Table - 4 of 4</vt:lpstr>
      <vt:lpstr>Instagram Key Metrics Table</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JacobsCreek</dc:title>
  <dc:creator>Administrator</dc:creator>
  <cp:lastModifiedBy>Administrator</cp:lastModifiedBy>
  <cp:revision>1</cp:revision>
  <dcterms:created xsi:type="dcterms:W3CDTF">2018-03-08T06:05:47Z</dcterms:created>
  <dcterms:modified xsi:type="dcterms:W3CDTF">2018-03-08T06:06:58Z</dcterms:modified>
</cp:coreProperties>
</file>