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6" r:id="rId30"/>
    <p:sldId id="287" r:id="rId31"/>
    <p:sldId id="288" r:id="rId32"/>
    <p:sldId id="289" r:id="rId33"/>
    <p:sldId id="290" r:id="rId34"/>
    <p:sldId id="291" r:id="rId35"/>
  </p:sldIdLst>
  <p:sldSz cx="9144000" cy="6858000" type="screen4x3"/>
  <p:notesSz cx="6858000" cy="9144000"/>
  <p:embeddedFontLst>
    <p:embeddedFont>
      <p:font typeface="Calibri" panose="020F0502020204030204" pitchFamily="34" charset="0"/>
      <p:regular r:id="rId36"/>
      <p:bold r:id="rId37"/>
      <p:italic r:id="rId38"/>
      <p:boldItalic r:id="rId3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4.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font" Target="fonts/font3.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2.fntdata"/><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42536</c:v>
                </c:pt>
                <c:pt idx="1">
                  <c:v>44421</c:v>
                </c:pt>
                <c:pt idx="2">
                  <c:v>46910</c:v>
                </c:pt>
                <c:pt idx="3">
                  <c:v>48853</c:v>
                </c:pt>
              </c:numCache>
            </c:numRef>
          </c:val>
          <c:extLst>
            <c:ext xmlns:c16="http://schemas.microsoft.com/office/drawing/2014/chart" uri="{C3380CC4-5D6E-409C-BE32-E72D297353CC}">
              <c16:uniqueId val="{00000000-11DA-4D7F-BFC7-04383707FB5E}"/>
            </c:ext>
          </c:extLst>
        </c:ser>
        <c:dLbls>
          <c:showLegendKey val="0"/>
          <c:showVal val="0"/>
          <c:showCatName val="0"/>
          <c:showSerName val="0"/>
          <c:showPercent val="0"/>
          <c:showBubbleSize val="0"/>
        </c:dLbls>
        <c:gapWidth val="182"/>
        <c:axId val="283166240"/>
        <c:axId val="283164928"/>
      </c:barChart>
      <c:dateAx>
        <c:axId val="28316624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64928"/>
        <c:crosses val="autoZero"/>
        <c:auto val="1"/>
        <c:lblOffset val="100"/>
        <c:baseTimeUnit val="days"/>
      </c:dateAx>
      <c:valAx>
        <c:axId val="2831649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166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1977</c:v>
                </c:pt>
                <c:pt idx="1">
                  <c:v>1885</c:v>
                </c:pt>
                <c:pt idx="2">
                  <c:v>2489</c:v>
                </c:pt>
                <c:pt idx="3">
                  <c:v>1943</c:v>
                </c:pt>
              </c:numCache>
            </c:numRef>
          </c:val>
          <c:extLst>
            <c:ext xmlns:c16="http://schemas.microsoft.com/office/drawing/2014/chart" uri="{C3380CC4-5D6E-409C-BE32-E72D297353CC}">
              <c16:uniqueId val="{00000000-5F0B-4782-84E2-0047EB687360}"/>
            </c:ext>
          </c:extLst>
        </c:ser>
        <c:dLbls>
          <c:showLegendKey val="0"/>
          <c:showVal val="0"/>
          <c:showCatName val="0"/>
          <c:showSerName val="0"/>
          <c:showPercent val="0"/>
          <c:showBubbleSize val="0"/>
        </c:dLbls>
        <c:gapWidth val="182"/>
        <c:axId val="283847104"/>
        <c:axId val="283845792"/>
      </c:barChart>
      <c:dateAx>
        <c:axId val="28384710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45792"/>
        <c:crosses val="autoZero"/>
        <c:auto val="1"/>
        <c:lblOffset val="100"/>
        <c:baseTimeUnit val="days"/>
      </c:dateAx>
      <c:valAx>
        <c:axId val="2838457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3847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295843</c:v>
                </c:pt>
                <c:pt idx="1">
                  <c:v>324103</c:v>
                </c:pt>
                <c:pt idx="2">
                  <c:v>527096</c:v>
                </c:pt>
                <c:pt idx="3">
                  <c:v>474517</c:v>
                </c:pt>
              </c:numCache>
            </c:numRef>
          </c:val>
          <c:extLst>
            <c:ext xmlns:c16="http://schemas.microsoft.com/office/drawing/2014/chart" uri="{C3380CC4-5D6E-409C-BE32-E72D297353CC}">
              <c16:uniqueId val="{00000000-C1F3-4EE8-914A-F6F5A875CEFE}"/>
            </c:ext>
          </c:extLst>
        </c:ser>
        <c:dLbls>
          <c:showLegendKey val="0"/>
          <c:showVal val="0"/>
          <c:showCatName val="0"/>
          <c:showSerName val="0"/>
          <c:showPercent val="0"/>
          <c:showBubbleSize val="0"/>
        </c:dLbls>
        <c:gapWidth val="182"/>
        <c:axId val="282560416"/>
        <c:axId val="282563368"/>
      </c:barChart>
      <c:dateAx>
        <c:axId val="2825604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63368"/>
        <c:crosses val="autoZero"/>
        <c:auto val="1"/>
        <c:lblOffset val="100"/>
        <c:baseTimeUnit val="days"/>
      </c:dateAx>
      <c:valAx>
        <c:axId val="2825633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56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53052</c:v>
                </c:pt>
                <c:pt idx="1">
                  <c:v>126352</c:v>
                </c:pt>
                <c:pt idx="2">
                  <c:v>35512</c:v>
                </c:pt>
                <c:pt idx="3">
                  <c:v>109318</c:v>
                </c:pt>
              </c:numCache>
            </c:numRef>
          </c:val>
          <c:extLst>
            <c:ext xmlns:c16="http://schemas.microsoft.com/office/drawing/2014/chart" uri="{C3380CC4-5D6E-409C-BE32-E72D297353CC}">
              <c16:uniqueId val="{00000000-0D4D-4352-8813-7AD4EADD00A8}"/>
            </c:ext>
          </c:extLst>
        </c:ser>
        <c:dLbls>
          <c:showLegendKey val="0"/>
          <c:showVal val="0"/>
          <c:showCatName val="0"/>
          <c:showSerName val="0"/>
          <c:showPercent val="0"/>
          <c:showBubbleSize val="0"/>
        </c:dLbls>
        <c:gapWidth val="182"/>
        <c:axId val="361050848"/>
        <c:axId val="361051176"/>
      </c:barChart>
      <c:dateAx>
        <c:axId val="36105084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51176"/>
        <c:crosses val="autoZero"/>
        <c:auto val="1"/>
        <c:lblOffset val="100"/>
        <c:baseTimeUnit val="days"/>
      </c:dateAx>
      <c:valAx>
        <c:axId val="36105117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610508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Organic</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21665</c:v>
                </c:pt>
                <c:pt idx="1">
                  <c:v>27027</c:v>
                </c:pt>
                <c:pt idx="2">
                  <c:v>21909</c:v>
                </c:pt>
                <c:pt idx="3">
                  <c:v>19343</c:v>
                </c:pt>
              </c:numCache>
            </c:numRef>
          </c:val>
          <c:extLst>
            <c:ext xmlns:c16="http://schemas.microsoft.com/office/drawing/2014/chart" uri="{C3380CC4-5D6E-409C-BE32-E72D297353CC}">
              <c16:uniqueId val="{00000000-BE0A-4C20-BC1A-B28BC2573304}"/>
            </c:ext>
          </c:extLst>
        </c:ser>
        <c:ser>
          <c:idx val="1"/>
          <c:order val="1"/>
          <c:tx>
            <c:strRef>
              <c:f>Sheet1!$C$1</c:f>
              <c:strCache>
                <c:ptCount val="1"/>
                <c:pt idx="0">
                  <c:v>Paid</c:v>
                </c:pt>
              </c:strCache>
            </c:strRef>
          </c:tx>
          <c:spPr>
            <a:solidFill>
              <a:schemeClr val="accent2"/>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Sheet1!$C$2:$C$5</c:f>
              <c:numCache>
                <c:formatCode>General</c:formatCode>
                <c:ptCount val="4"/>
                <c:pt idx="0">
                  <c:v>164671</c:v>
                </c:pt>
                <c:pt idx="1">
                  <c:v>170118</c:v>
                </c:pt>
                <c:pt idx="2">
                  <c:v>242306</c:v>
                </c:pt>
                <c:pt idx="3">
                  <c:v>269562</c:v>
                </c:pt>
              </c:numCache>
            </c:numRef>
          </c:val>
          <c:extLst>
            <c:ext xmlns:c16="http://schemas.microsoft.com/office/drawing/2014/chart" uri="{C3380CC4-5D6E-409C-BE32-E72D297353CC}">
              <c16:uniqueId val="{00000001-BE0A-4C20-BC1A-B28BC2573304}"/>
            </c:ext>
          </c:extLst>
        </c:ser>
        <c:dLbls>
          <c:showLegendKey val="0"/>
          <c:showVal val="0"/>
          <c:showCatName val="0"/>
          <c:showSerName val="0"/>
          <c:showPercent val="0"/>
          <c:showBubbleSize val="0"/>
        </c:dLbls>
        <c:gapWidth val="182"/>
        <c:axId val="282103880"/>
        <c:axId val="282109128"/>
      </c:barChart>
      <c:dateAx>
        <c:axId val="282103880"/>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09128"/>
        <c:crosses val="autoZero"/>
        <c:auto val="1"/>
        <c:lblOffset val="100"/>
        <c:baseTimeUnit val="days"/>
      </c:dateAx>
      <c:valAx>
        <c:axId val="28210912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03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Shangri-La's Le Touessrok Resort &amp; Spa,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200825</c:v>
                </c:pt>
                <c:pt idx="1">
                  <c:v>203237</c:v>
                </c:pt>
                <c:pt idx="2">
                  <c:v>266743</c:v>
                </c:pt>
                <c:pt idx="3">
                  <c:v>309482</c:v>
                </c:pt>
              </c:numCache>
            </c:numRef>
          </c:val>
          <c:extLst>
            <c:ext xmlns:c16="http://schemas.microsoft.com/office/drawing/2014/chart" uri="{C3380CC4-5D6E-409C-BE32-E72D297353CC}">
              <c16:uniqueId val="{00000000-80EC-4510-B375-8DE8386020F5}"/>
            </c:ext>
          </c:extLst>
        </c:ser>
        <c:dLbls>
          <c:showLegendKey val="0"/>
          <c:showVal val="0"/>
          <c:showCatName val="0"/>
          <c:showSerName val="0"/>
          <c:showPercent val="0"/>
          <c:showBubbleSize val="0"/>
        </c:dLbls>
        <c:gapWidth val="182"/>
        <c:axId val="282107488"/>
        <c:axId val="282111096"/>
      </c:barChart>
      <c:dateAx>
        <c:axId val="28210748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11096"/>
        <c:crosses val="autoZero"/>
        <c:auto val="1"/>
        <c:lblOffset val="100"/>
        <c:baseTimeUnit val="days"/>
      </c:dateAx>
      <c:valAx>
        <c:axId val="28211109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21074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(Shangri-La Hotel,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43445</c:v>
                </c:pt>
                <c:pt idx="1">
                  <c:v>44553</c:v>
                </c:pt>
                <c:pt idx="2">
                  <c:v>45124</c:v>
                </c:pt>
                <c:pt idx="3">
                  <c:v>45697</c:v>
                </c:pt>
              </c:numCache>
            </c:numRef>
          </c:val>
          <c:extLst>
            <c:ext xmlns:c16="http://schemas.microsoft.com/office/drawing/2014/chart" uri="{C3380CC4-5D6E-409C-BE32-E72D297353CC}">
              <c16:uniqueId val="{00000000-BD3C-4339-B150-86566D3C0019}"/>
            </c:ext>
          </c:extLst>
        </c:ser>
        <c:dLbls>
          <c:showLegendKey val="0"/>
          <c:showVal val="0"/>
          <c:showCatName val="0"/>
          <c:showSerName val="0"/>
          <c:showPercent val="0"/>
          <c:showBubbleSize val="0"/>
        </c:dLbls>
        <c:gapWidth val="182"/>
        <c:axId val="235570112"/>
        <c:axId val="235573392"/>
      </c:barChart>
      <c:dateAx>
        <c:axId val="235570112"/>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73392"/>
        <c:crosses val="autoZero"/>
        <c:auto val="1"/>
        <c:lblOffset val="100"/>
        <c:baseTimeUnit val="days"/>
      </c:dateAx>
      <c:valAx>
        <c:axId val="235573392"/>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70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(Shangri-La Hotel, Mauritius)</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514</c:v>
                </c:pt>
                <c:pt idx="1">
                  <c:v>1108</c:v>
                </c:pt>
                <c:pt idx="2">
                  <c:v>571</c:v>
                </c:pt>
                <c:pt idx="3">
                  <c:v>573</c:v>
                </c:pt>
              </c:numCache>
            </c:numRef>
          </c:val>
          <c:extLst>
            <c:ext xmlns:c16="http://schemas.microsoft.com/office/drawing/2014/chart" uri="{C3380CC4-5D6E-409C-BE32-E72D297353CC}">
              <c16:uniqueId val="{00000000-047F-4FBB-87ED-EB56F864E127}"/>
            </c:ext>
          </c:extLst>
        </c:ser>
        <c:dLbls>
          <c:showLegendKey val="0"/>
          <c:showVal val="0"/>
          <c:showCatName val="0"/>
          <c:showSerName val="0"/>
          <c:showPercent val="0"/>
          <c:showBubbleSize val="0"/>
        </c:dLbls>
        <c:gapWidth val="182"/>
        <c:axId val="235569784"/>
        <c:axId val="235573064"/>
      </c:barChart>
      <c:dateAx>
        <c:axId val="235569784"/>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73064"/>
        <c:crosses val="autoZero"/>
        <c:auto val="1"/>
        <c:lblOffset val="100"/>
        <c:baseTimeUnit val="days"/>
      </c:dateAx>
      <c:valAx>
        <c:axId val="23557306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69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shangrilamauritius (Shangri-La Hotel, Mauritius)</c:v>
                </c:pt>
              </c:strCache>
            </c:strRef>
          </c:tx>
          <c:spPr>
            <a:solidFill>
              <a:schemeClr val="accent1"/>
            </a:solidFill>
            <a:ln>
              <a:noFill/>
            </a:ln>
            <a:effectLst/>
          </c:spPr>
          <c:invertIfNegative val="0"/>
          <c:cat>
            <c:strRef>
              <c:f>Sheet1!$A$2:$A$4</c:f>
              <c:strCache>
                <c:ptCount val="3"/>
                <c:pt idx="0">
                  <c:v>31/10/2017</c:v>
                </c:pt>
                <c:pt idx="1">
                  <c:v>30/11/2017</c:v>
                </c:pt>
                <c:pt idx="2">
                  <c:v>31/12/2017</c:v>
                </c:pt>
              </c:strCache>
            </c:strRef>
          </c:cat>
          <c:val>
            <c:numRef>
              <c:f>Sheet1!$B$2:$B$4</c:f>
              <c:numCache>
                <c:formatCode>General</c:formatCode>
                <c:ptCount val="3"/>
                <c:pt idx="0">
                  <c:v>30386</c:v>
                </c:pt>
                <c:pt idx="1">
                  <c:v>42656</c:v>
                </c:pt>
                <c:pt idx="2">
                  <c:v>48883</c:v>
                </c:pt>
              </c:numCache>
            </c:numRef>
          </c:val>
          <c:extLst>
            <c:ext xmlns:c16="http://schemas.microsoft.com/office/drawing/2014/chart" uri="{C3380CC4-5D6E-409C-BE32-E72D297353CC}">
              <c16:uniqueId val="{00000000-9291-4341-AE3B-BCF15FEBDC21}"/>
            </c:ext>
          </c:extLst>
        </c:ser>
        <c:dLbls>
          <c:showLegendKey val="0"/>
          <c:showVal val="0"/>
          <c:showCatName val="0"/>
          <c:showSerName val="0"/>
          <c:showPercent val="0"/>
          <c:showBubbleSize val="0"/>
        </c:dLbls>
        <c:gapWidth val="182"/>
        <c:axId val="235570440"/>
        <c:axId val="235570768"/>
      </c:barChart>
      <c:catAx>
        <c:axId val="23557044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70768"/>
        <c:crosses val="autoZero"/>
        <c:auto val="1"/>
        <c:lblAlgn val="ctr"/>
        <c:lblOffset val="100"/>
        <c:noMultiLvlLbl val="0"/>
      </c:catAx>
      <c:valAx>
        <c:axId val="23557076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704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487F-4A00-8CA3-8BCB9F35C3C3}"/>
            </c:ext>
          </c:extLst>
        </c:ser>
        <c:ser>
          <c:idx val="1"/>
          <c:order val="1"/>
          <c:tx>
            <c:strRef>
              <c:f>Sheet1!$C$1</c:f>
              <c:strCache>
                <c:ptCount val="1"/>
                <c:pt idx="0">
                  <c:v>Twitter</c:v>
                </c:pt>
              </c:strCache>
            </c:strRef>
          </c:tx>
          <c:spPr>
            <a:solidFill>
              <a:schemeClr val="accent2"/>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Sheet1!$C$2:$C$5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1-487F-4A00-8CA3-8BCB9F35C3C3}"/>
            </c:ext>
          </c:extLst>
        </c:ser>
        <c:ser>
          <c:idx val="2"/>
          <c:order val="2"/>
          <c:tx>
            <c:strRef>
              <c:f>Sheet1!$D$1</c:f>
              <c:strCache>
                <c:ptCount val="1"/>
                <c:pt idx="0">
                  <c:v>YouTube</c:v>
                </c:pt>
              </c:strCache>
            </c:strRef>
          </c:tx>
          <c:spPr>
            <a:solidFill>
              <a:schemeClr val="accent3"/>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487F-4A00-8CA3-8BCB9F35C3C3}"/>
            </c:ext>
          </c:extLst>
        </c:ser>
        <c:ser>
          <c:idx val="3"/>
          <c:order val="3"/>
          <c:tx>
            <c:strRef>
              <c:f>Sheet1!$E$1</c:f>
              <c:strCache>
                <c:ptCount val="1"/>
                <c:pt idx="0">
                  <c:v>Google+</c:v>
                </c:pt>
              </c:strCache>
            </c:strRef>
          </c:tx>
          <c:spPr>
            <a:solidFill>
              <a:schemeClr val="accent4"/>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487F-4A00-8CA3-8BCB9F35C3C3}"/>
            </c:ext>
          </c:extLst>
        </c:ser>
        <c:ser>
          <c:idx val="4"/>
          <c:order val="4"/>
          <c:tx>
            <c:strRef>
              <c:f>Sheet1!$F$1</c:f>
              <c:strCache>
                <c:ptCount val="1"/>
                <c:pt idx="0">
                  <c:v>LinkedIn</c:v>
                </c:pt>
              </c:strCache>
            </c:strRef>
          </c:tx>
          <c:spPr>
            <a:solidFill>
              <a:schemeClr val="accent5"/>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487F-4A00-8CA3-8BCB9F35C3C3}"/>
            </c:ext>
          </c:extLst>
        </c:ser>
        <c:ser>
          <c:idx val="5"/>
          <c:order val="5"/>
          <c:tx>
            <c:strRef>
              <c:f>Sheet1!$G$1</c:f>
              <c:strCache>
                <c:ptCount val="1"/>
                <c:pt idx="0">
                  <c:v>Instagram</c:v>
                </c:pt>
              </c:strCache>
            </c:strRef>
          </c:tx>
          <c:spPr>
            <a:solidFill>
              <a:schemeClr val="accent6"/>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Sheet1!$G$2:$G$5</c:f>
              <c:numCache>
                <c:formatCode>General</c:formatCode>
                <c:ptCount val="4"/>
                <c:pt idx="0">
                  <c:v>33717</c:v>
                </c:pt>
                <c:pt idx="1">
                  <c:v>31763</c:v>
                </c:pt>
                <c:pt idx="2">
                  <c:v>33872</c:v>
                </c:pt>
                <c:pt idx="3">
                  <c:v>28159</c:v>
                </c:pt>
              </c:numCache>
            </c:numRef>
          </c:val>
          <c:extLst>
            <c:ext xmlns:c16="http://schemas.microsoft.com/office/drawing/2014/chart" uri="{C3380CC4-5D6E-409C-BE32-E72D297353CC}">
              <c16:uniqueId val="{00000005-487F-4A00-8CA3-8BCB9F35C3C3}"/>
            </c:ext>
          </c:extLst>
        </c:ser>
        <c:dLbls>
          <c:showLegendKey val="0"/>
          <c:showVal val="0"/>
          <c:showCatName val="0"/>
          <c:showSerName val="0"/>
          <c:showPercent val="0"/>
          <c:showBubbleSize val="0"/>
        </c:dLbls>
        <c:gapWidth val="182"/>
        <c:axId val="235584216"/>
        <c:axId val="235586184"/>
      </c:barChart>
      <c:dateAx>
        <c:axId val="2355842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86184"/>
        <c:crosses val="autoZero"/>
        <c:auto val="1"/>
        <c:lblOffset val="100"/>
        <c:baseTimeUnit val="days"/>
      </c:dateAx>
      <c:valAx>
        <c:axId val="235586184"/>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55842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2415</c:v>
                </c:pt>
                <c:pt idx="1">
                  <c:v>2450</c:v>
                </c:pt>
                <c:pt idx="2">
                  <c:v>2494</c:v>
                </c:pt>
                <c:pt idx="3">
                  <c:v>2509</c:v>
                </c:pt>
              </c:numCache>
            </c:numRef>
          </c:val>
          <c:extLst>
            <c:ext xmlns:c16="http://schemas.microsoft.com/office/drawing/2014/chart" uri="{C3380CC4-5D6E-409C-BE32-E72D297353CC}">
              <c16:uniqueId val="{00000000-5738-47EC-B58B-B9869580804C}"/>
            </c:ext>
          </c:extLst>
        </c:ser>
        <c:dLbls>
          <c:showLegendKey val="0"/>
          <c:showVal val="0"/>
          <c:showCatName val="0"/>
          <c:showSerName val="0"/>
          <c:showPercent val="0"/>
          <c:showBubbleSize val="0"/>
        </c:dLbls>
        <c:gapWidth val="182"/>
        <c:axId val="434652816"/>
        <c:axId val="434654456"/>
      </c:barChart>
      <c:dateAx>
        <c:axId val="4346528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54456"/>
        <c:crosses val="autoZero"/>
        <c:auto val="1"/>
        <c:lblOffset val="100"/>
        <c:baseTimeUnit val="days"/>
      </c:dateAx>
      <c:valAx>
        <c:axId val="434654456"/>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528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@ShangriLaMaur</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51</c:v>
                </c:pt>
                <c:pt idx="1">
                  <c:v>35</c:v>
                </c:pt>
                <c:pt idx="2">
                  <c:v>44</c:v>
                </c:pt>
                <c:pt idx="3">
                  <c:v>15</c:v>
                </c:pt>
              </c:numCache>
            </c:numRef>
          </c:val>
          <c:extLst>
            <c:ext xmlns:c16="http://schemas.microsoft.com/office/drawing/2014/chart" uri="{C3380CC4-5D6E-409C-BE32-E72D297353CC}">
              <c16:uniqueId val="{00000000-2F27-4CA5-B094-6FFA8C31B8AC}"/>
            </c:ext>
          </c:extLst>
        </c:ser>
        <c:dLbls>
          <c:showLegendKey val="0"/>
          <c:showVal val="0"/>
          <c:showCatName val="0"/>
          <c:showSerName val="0"/>
          <c:showPercent val="0"/>
          <c:showBubbleSize val="0"/>
        </c:dLbls>
        <c:gapWidth val="182"/>
        <c:axId val="434661016"/>
        <c:axId val="434601648"/>
      </c:barChart>
      <c:dateAx>
        <c:axId val="434661016"/>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1648"/>
        <c:crosses val="autoZero"/>
        <c:auto val="1"/>
        <c:lblOffset val="100"/>
        <c:baseTimeUnit val="days"/>
      </c:dateAx>
      <c:valAx>
        <c:axId val="434601648"/>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61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Sheet1!$B$2:$B$5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0-6675-495A-AA78-8796EB86067D}"/>
            </c:ext>
          </c:extLst>
        </c:ser>
        <c:ser>
          <c:idx val="1"/>
          <c:order val="1"/>
          <c:tx>
            <c:strRef>
              <c:f>Sheet1!$C$1</c:f>
              <c:strCache>
                <c:ptCount val="1"/>
                <c:pt idx="0">
                  <c:v>Twitter</c:v>
                </c:pt>
              </c:strCache>
            </c:strRef>
          </c:tx>
          <c:spPr>
            <a:solidFill>
              <a:schemeClr val="accent2"/>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Sheet1!$C$2:$C$5</c:f>
              <c:numCache>
                <c:formatCode>General</c:formatCode>
                <c:ptCount val="4"/>
                <c:pt idx="0">
                  <c:v>313</c:v>
                </c:pt>
                <c:pt idx="1">
                  <c:v>450</c:v>
                </c:pt>
                <c:pt idx="2">
                  <c:v>247</c:v>
                </c:pt>
                <c:pt idx="3">
                  <c:v>203</c:v>
                </c:pt>
              </c:numCache>
            </c:numRef>
          </c:val>
          <c:extLst>
            <c:ext xmlns:c16="http://schemas.microsoft.com/office/drawing/2014/chart" uri="{C3380CC4-5D6E-409C-BE32-E72D297353CC}">
              <c16:uniqueId val="{00000001-6675-495A-AA78-8796EB86067D}"/>
            </c:ext>
          </c:extLst>
        </c:ser>
        <c:ser>
          <c:idx val="2"/>
          <c:order val="2"/>
          <c:tx>
            <c:strRef>
              <c:f>Sheet1!$D$1</c:f>
              <c:strCache>
                <c:ptCount val="1"/>
                <c:pt idx="0">
                  <c:v>YouTube</c:v>
                </c:pt>
              </c:strCache>
            </c:strRef>
          </c:tx>
          <c:spPr>
            <a:solidFill>
              <a:schemeClr val="accent3"/>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Sheet1!$D$2:$D$5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2-6675-495A-AA78-8796EB86067D}"/>
            </c:ext>
          </c:extLst>
        </c:ser>
        <c:ser>
          <c:idx val="3"/>
          <c:order val="3"/>
          <c:tx>
            <c:strRef>
              <c:f>Sheet1!$E$1</c:f>
              <c:strCache>
                <c:ptCount val="1"/>
                <c:pt idx="0">
                  <c:v>Google+</c:v>
                </c:pt>
              </c:strCache>
            </c:strRef>
          </c:tx>
          <c:spPr>
            <a:solidFill>
              <a:schemeClr val="accent4"/>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Sheet1!$E$2:$E$5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3-6675-495A-AA78-8796EB86067D}"/>
            </c:ext>
          </c:extLst>
        </c:ser>
        <c:ser>
          <c:idx val="4"/>
          <c:order val="4"/>
          <c:tx>
            <c:strRef>
              <c:f>Sheet1!$F$1</c:f>
              <c:strCache>
                <c:ptCount val="1"/>
                <c:pt idx="0">
                  <c:v>LinkedIn</c:v>
                </c:pt>
              </c:strCache>
            </c:strRef>
          </c:tx>
          <c:spPr>
            <a:solidFill>
              <a:schemeClr val="accent5"/>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Sheet1!$F$2:$F$5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4-6675-495A-AA78-8796EB86067D}"/>
            </c:ext>
          </c:extLst>
        </c:ser>
        <c:ser>
          <c:idx val="5"/>
          <c:order val="5"/>
          <c:tx>
            <c:strRef>
              <c:f>Sheet1!$G$1</c:f>
              <c:strCache>
                <c:ptCount val="1"/>
                <c:pt idx="0">
                  <c:v>Instagram</c:v>
                </c:pt>
              </c:strCache>
            </c:strRef>
          </c:tx>
          <c:spPr>
            <a:solidFill>
              <a:schemeClr val="accent6"/>
            </a:solidFill>
            <a:ln>
              <a:noFill/>
            </a:ln>
            <a:effectLst/>
          </c:spPr>
          <c:invertIfNegative val="0"/>
          <c:cat>
            <c:numRef>
              <c:f>Sheet1!$A$2:$A$5</c:f>
              <c:numCache>
                <c:formatCode>m/d/yyyy</c:formatCode>
                <c:ptCount val="4"/>
                <c:pt idx="0">
                  <c:v>42746</c:v>
                </c:pt>
                <c:pt idx="1">
                  <c:v>42747</c:v>
                </c:pt>
                <c:pt idx="2">
                  <c:v>43101</c:v>
                </c:pt>
                <c:pt idx="3">
                  <c:v>43102</c:v>
                </c:pt>
              </c:numCache>
            </c:numRef>
          </c:cat>
          <c:val>
            <c:numRef>
              <c:f>Sheet1!$G$2:$G$5</c:f>
              <c:numCache>
                <c:formatCode>General</c:formatCode>
                <c:ptCount val="4"/>
                <c:pt idx="0">
                  <c:v>0</c:v>
                </c:pt>
                <c:pt idx="1">
                  <c:v>0</c:v>
                </c:pt>
                <c:pt idx="2">
                  <c:v>0</c:v>
                </c:pt>
                <c:pt idx="3">
                  <c:v>0</c:v>
                </c:pt>
              </c:numCache>
            </c:numRef>
          </c:val>
          <c:extLst>
            <c:ext xmlns:c16="http://schemas.microsoft.com/office/drawing/2014/chart" uri="{C3380CC4-5D6E-409C-BE32-E72D297353CC}">
              <c16:uniqueId val="{00000005-6675-495A-AA78-8796EB86067D}"/>
            </c:ext>
          </c:extLst>
        </c:ser>
        <c:dLbls>
          <c:showLegendKey val="0"/>
          <c:showVal val="0"/>
          <c:showCatName val="0"/>
          <c:showSerName val="0"/>
          <c:showPercent val="0"/>
          <c:showBubbleSize val="0"/>
        </c:dLbls>
        <c:gapWidth val="182"/>
        <c:axId val="434608208"/>
        <c:axId val="434606240"/>
      </c:barChart>
      <c:dateAx>
        <c:axId val="434608208"/>
        <c:scaling>
          <c:orientation val="minMax"/>
        </c:scaling>
        <c:delete val="0"/>
        <c:axPos val="l"/>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6240"/>
        <c:crosses val="autoZero"/>
        <c:auto val="1"/>
        <c:lblOffset val="100"/>
        <c:baseTimeUnit val="days"/>
      </c:dateAx>
      <c:valAx>
        <c:axId val="4346062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346082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E2C0F1-4BE0-4A6D-A2A7-0FD096AD5761}"/>
              </a:ext>
            </a:extLst>
          </p:cNvPr>
          <p:cNvSpPr>
            <a:spLocks noGrp="1"/>
          </p:cNvSpPr>
          <p:nvPr>
            <p:ph type="ctrTitle"/>
          </p:nvPr>
        </p:nvSpPr>
        <p:spPr/>
        <p:txBody>
          <a:bodyPr/>
          <a:lstStyle/>
          <a:p>
            <a:r>
              <a:rPr lang="en-US"/>
              <a:t>SLTR</a:t>
            </a:r>
          </a:p>
        </p:txBody>
      </p:sp>
      <p:sp>
        <p:nvSpPr>
          <p:cNvPr id="3" name="Subtitle 2">
            <a:extLst>
              <a:ext uri="{FF2B5EF4-FFF2-40B4-BE49-F238E27FC236}">
                <a16:creationId xmlns:a16="http://schemas.microsoft.com/office/drawing/2014/main" id="{6235BE8C-BCD7-4DA2-963B-B31CA1E0C42C}"/>
              </a:ext>
            </a:extLst>
          </p:cNvPr>
          <p:cNvSpPr>
            <a:spLocks noGrp="1"/>
          </p:cNvSpPr>
          <p:nvPr>
            <p:ph type="subTitle" idx="1"/>
          </p:nvPr>
        </p:nvSpPr>
        <p:spPr/>
        <p:txBody>
          <a:bodyPr/>
          <a:lstStyle/>
          <a:p>
            <a:r>
              <a:rPr lang="en-US"/>
              <a:t>Tactical</a:t>
            </a:r>
          </a:p>
        </p:txBody>
      </p:sp>
    </p:spTree>
    <p:extLst>
      <p:ext uri="{BB962C8B-B14F-4D97-AF65-F5344CB8AC3E}">
        <p14:creationId xmlns:p14="http://schemas.microsoft.com/office/powerpoint/2010/main" val="1250925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07D2F-7E6F-4FB7-98B1-8F1C5242F1F7}"/>
              </a:ext>
            </a:extLst>
          </p:cNvPr>
          <p:cNvSpPr>
            <a:spLocks noGrp="1"/>
          </p:cNvSpPr>
          <p:nvPr>
            <p:ph type="title"/>
          </p:nvPr>
        </p:nvSpPr>
        <p:spPr/>
        <p:txBody>
          <a:bodyPr/>
          <a:lstStyle/>
          <a:p>
            <a:r>
              <a:rPr lang="en-US"/>
              <a:t>FB Fans Total (Bar Chart)</a:t>
            </a:r>
          </a:p>
        </p:txBody>
      </p:sp>
      <p:graphicFrame>
        <p:nvGraphicFramePr>
          <p:cNvPr id="6" name="Chart Placeholder 5">
            <a:extLst>
              <a:ext uri="{FF2B5EF4-FFF2-40B4-BE49-F238E27FC236}">
                <a16:creationId xmlns:a16="http://schemas.microsoft.com/office/drawing/2014/main" id="{3D107B3E-100C-4E13-8A83-65CBA91B2E1E}"/>
              </a:ext>
            </a:extLst>
          </p:cNvPr>
          <p:cNvGraphicFramePr>
            <a:graphicFrameLocks noGrp="1"/>
          </p:cNvGraphicFramePr>
          <p:nvPr>
            <p:ph type="chart" sz="quarter" idx="13"/>
            <p:extLst>
              <p:ext uri="{D42A27DB-BD31-4B8C-83A1-F6EECF244321}">
                <p14:modId xmlns:p14="http://schemas.microsoft.com/office/powerpoint/2010/main" val="141423736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03BDE00-3550-4E85-A8FF-4E5BFC4911F2}"/>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006D4780-4A1C-49E9-9669-F3DB4FECD19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6785608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7606BA-72F0-42D7-8EC7-56C983932433}"/>
              </a:ext>
            </a:extLst>
          </p:cNvPr>
          <p:cNvSpPr>
            <a:spLocks noGrp="1"/>
          </p:cNvSpPr>
          <p:nvPr>
            <p:ph type="title"/>
          </p:nvPr>
        </p:nvSpPr>
        <p:spPr/>
        <p:txBody>
          <a:bodyPr/>
          <a:lstStyle/>
          <a:p>
            <a:r>
              <a:rPr lang="en-US"/>
              <a:t>FB Fans Change (Bar Chart)</a:t>
            </a:r>
          </a:p>
        </p:txBody>
      </p:sp>
      <p:graphicFrame>
        <p:nvGraphicFramePr>
          <p:cNvPr id="6" name="Chart Placeholder 5">
            <a:extLst>
              <a:ext uri="{FF2B5EF4-FFF2-40B4-BE49-F238E27FC236}">
                <a16:creationId xmlns:a16="http://schemas.microsoft.com/office/drawing/2014/main" id="{A3177CFD-630F-46F0-A6DA-7F2EB3D2EAC7}"/>
              </a:ext>
            </a:extLst>
          </p:cNvPr>
          <p:cNvGraphicFramePr>
            <a:graphicFrameLocks noGrp="1"/>
          </p:cNvGraphicFramePr>
          <p:nvPr>
            <p:ph type="chart" sz="quarter" idx="13"/>
            <p:extLst>
              <p:ext uri="{D42A27DB-BD31-4B8C-83A1-F6EECF244321}">
                <p14:modId xmlns:p14="http://schemas.microsoft.com/office/powerpoint/2010/main" val="658594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E64667E-7F02-47A1-AAC4-A5EFC7371E2A}"/>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AD4ADDA8-A1DF-4D84-A24C-E56BB513DD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67133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8C2E7C-F5B9-4857-A7D4-FD79D692937A}"/>
              </a:ext>
            </a:extLst>
          </p:cNvPr>
          <p:cNvSpPr>
            <a:spLocks noGrp="1"/>
          </p:cNvSpPr>
          <p:nvPr>
            <p:ph type="title"/>
          </p:nvPr>
        </p:nvSpPr>
        <p:spPr/>
        <p:txBody>
          <a:bodyPr/>
          <a:lstStyle/>
          <a:p>
            <a:r>
              <a:rPr lang="en-US"/>
              <a:t>FB Reach (Bar Chart)</a:t>
            </a:r>
          </a:p>
        </p:txBody>
      </p:sp>
      <p:graphicFrame>
        <p:nvGraphicFramePr>
          <p:cNvPr id="6" name="Chart Placeholder 5">
            <a:extLst>
              <a:ext uri="{FF2B5EF4-FFF2-40B4-BE49-F238E27FC236}">
                <a16:creationId xmlns:a16="http://schemas.microsoft.com/office/drawing/2014/main" id="{21AFCF91-0D7F-4BDE-8411-80816B12CA33}"/>
              </a:ext>
            </a:extLst>
          </p:cNvPr>
          <p:cNvGraphicFramePr>
            <a:graphicFrameLocks noGrp="1"/>
          </p:cNvGraphicFramePr>
          <p:nvPr>
            <p:ph type="chart" sz="quarter" idx="13"/>
            <p:extLst>
              <p:ext uri="{D42A27DB-BD31-4B8C-83A1-F6EECF244321}">
                <p14:modId xmlns:p14="http://schemas.microsoft.com/office/powerpoint/2010/main" val="38052111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3959B8D-7608-458A-B5E4-E7DA13E62AC9}"/>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89C19322-0136-4683-A3C1-8570AF10CB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45028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A9A716-6D84-48ED-B766-B2B54029BCAA}"/>
              </a:ext>
            </a:extLst>
          </p:cNvPr>
          <p:cNvSpPr>
            <a:spLocks noGrp="1"/>
          </p:cNvSpPr>
          <p:nvPr>
            <p:ph type="title"/>
          </p:nvPr>
        </p:nvSpPr>
        <p:spPr/>
        <p:txBody>
          <a:bodyPr/>
          <a:lstStyle/>
          <a:p>
            <a:r>
              <a:rPr lang="en-US"/>
              <a:t>FB Total Interactions (Bar Chart)</a:t>
            </a:r>
          </a:p>
        </p:txBody>
      </p:sp>
      <p:graphicFrame>
        <p:nvGraphicFramePr>
          <p:cNvPr id="6" name="Chart Placeholder 5">
            <a:extLst>
              <a:ext uri="{FF2B5EF4-FFF2-40B4-BE49-F238E27FC236}">
                <a16:creationId xmlns:a16="http://schemas.microsoft.com/office/drawing/2014/main" id="{0A314ECB-F618-4C73-84EA-C0DF77981FC0}"/>
              </a:ext>
            </a:extLst>
          </p:cNvPr>
          <p:cNvGraphicFramePr>
            <a:graphicFrameLocks noGrp="1"/>
          </p:cNvGraphicFramePr>
          <p:nvPr>
            <p:ph type="chart" sz="quarter" idx="13"/>
            <p:extLst>
              <p:ext uri="{D42A27DB-BD31-4B8C-83A1-F6EECF244321}">
                <p14:modId xmlns:p14="http://schemas.microsoft.com/office/powerpoint/2010/main" val="1704087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D7C73DC-C63B-48F4-86E4-1BD78E6562A8}"/>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C4855F83-E5C6-4B07-904D-199628192AA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825983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3A9EBD-57AD-420C-89C9-B2727AE12EC4}"/>
              </a:ext>
            </a:extLst>
          </p:cNvPr>
          <p:cNvSpPr>
            <a:spLocks noGrp="1"/>
          </p:cNvSpPr>
          <p:nvPr>
            <p:ph type="title"/>
          </p:nvPr>
        </p:nvSpPr>
        <p:spPr/>
        <p:txBody>
          <a:bodyPr/>
          <a:lstStyle/>
          <a:p>
            <a:r>
              <a:rPr lang="en-US"/>
              <a:t>FB Organic Vs Paid Reach (Bar Chart)</a:t>
            </a:r>
          </a:p>
        </p:txBody>
      </p:sp>
      <p:graphicFrame>
        <p:nvGraphicFramePr>
          <p:cNvPr id="6" name="Chart Placeholder 5">
            <a:extLst>
              <a:ext uri="{FF2B5EF4-FFF2-40B4-BE49-F238E27FC236}">
                <a16:creationId xmlns:a16="http://schemas.microsoft.com/office/drawing/2014/main" id="{64360072-9E3B-4590-9DB1-AD18173A135E}"/>
              </a:ext>
            </a:extLst>
          </p:cNvPr>
          <p:cNvGraphicFramePr>
            <a:graphicFrameLocks noGrp="1"/>
          </p:cNvGraphicFramePr>
          <p:nvPr>
            <p:ph type="chart" sz="quarter" idx="13"/>
            <p:extLst>
              <p:ext uri="{D42A27DB-BD31-4B8C-83A1-F6EECF244321}">
                <p14:modId xmlns:p14="http://schemas.microsoft.com/office/powerpoint/2010/main" val="9918914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874782A-02AF-45A4-B8B2-8B067F77F2E1}"/>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5EBEC625-30F4-4B16-B075-FAD5183A71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6681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61D267-265C-4A39-A0B2-C466FCEC9D56}"/>
              </a:ext>
            </a:extLst>
          </p:cNvPr>
          <p:cNvSpPr>
            <a:spLocks noGrp="1"/>
          </p:cNvSpPr>
          <p:nvPr>
            <p:ph type="title"/>
          </p:nvPr>
        </p:nvSpPr>
        <p:spPr/>
        <p:txBody>
          <a:bodyPr/>
          <a:lstStyle/>
          <a:p>
            <a:r>
              <a:rPr lang="en-US"/>
              <a:t>FB Post Reach (Bar Chart)</a:t>
            </a:r>
          </a:p>
        </p:txBody>
      </p:sp>
      <p:graphicFrame>
        <p:nvGraphicFramePr>
          <p:cNvPr id="6" name="Chart Placeholder 5">
            <a:extLst>
              <a:ext uri="{FF2B5EF4-FFF2-40B4-BE49-F238E27FC236}">
                <a16:creationId xmlns:a16="http://schemas.microsoft.com/office/drawing/2014/main" id="{8A946802-A8B3-4EA2-BC06-0B650E5D35B2}"/>
              </a:ext>
            </a:extLst>
          </p:cNvPr>
          <p:cNvGraphicFramePr>
            <a:graphicFrameLocks noGrp="1"/>
          </p:cNvGraphicFramePr>
          <p:nvPr>
            <p:ph type="chart" sz="quarter" idx="13"/>
            <p:extLst>
              <p:ext uri="{D42A27DB-BD31-4B8C-83A1-F6EECF244321}">
                <p14:modId xmlns:p14="http://schemas.microsoft.com/office/powerpoint/2010/main" val="25078250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AE6900C-EA27-4FB0-8772-890F6666D9D5}"/>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BB72D9A3-20B2-4CED-9CC7-26DB73E763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6894089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AA2AEB-E3E8-42A0-9EF0-0765BFD6012C}"/>
              </a:ext>
            </a:extLst>
          </p:cNvPr>
          <p:cNvSpPr>
            <a:spLocks noGrp="1"/>
          </p:cNvSpPr>
          <p:nvPr>
            <p:ph type="title"/>
          </p:nvPr>
        </p:nvSpPr>
        <p:spPr/>
        <p:txBody>
          <a:bodyPr/>
          <a:lstStyle/>
          <a:p>
            <a:r>
              <a:rPr lang="en-US"/>
              <a:t>FB Own Posts Table with views - 1 of 17</a:t>
            </a:r>
          </a:p>
        </p:txBody>
      </p:sp>
      <p:graphicFrame>
        <p:nvGraphicFramePr>
          <p:cNvPr id="5" name="Table Placeholder 4">
            <a:extLst>
              <a:ext uri="{FF2B5EF4-FFF2-40B4-BE49-F238E27FC236}">
                <a16:creationId xmlns:a16="http://schemas.microsoft.com/office/drawing/2014/main" id="{0A146712-304D-4963-A36F-037E826131D1}"/>
              </a:ext>
            </a:extLst>
          </p:cNvPr>
          <p:cNvGraphicFramePr>
            <a:graphicFrameLocks noGrp="1"/>
          </p:cNvGraphicFramePr>
          <p:nvPr>
            <p:ph type="tbl" sz="quarter" idx="13"/>
            <p:extLst>
              <p:ext uri="{D42A27DB-BD31-4B8C-83A1-F6EECF244321}">
                <p14:modId xmlns:p14="http://schemas.microsoft.com/office/powerpoint/2010/main" val="379318218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12463017"/>
                    </a:ext>
                  </a:extLst>
                </a:gridCol>
                <a:gridCol w="576072">
                  <a:extLst>
                    <a:ext uri="{9D8B030D-6E8A-4147-A177-3AD203B41FA5}">
                      <a16:colId xmlns:a16="http://schemas.microsoft.com/office/drawing/2014/main" val="3258523850"/>
                    </a:ext>
                  </a:extLst>
                </a:gridCol>
                <a:gridCol w="576072">
                  <a:extLst>
                    <a:ext uri="{9D8B030D-6E8A-4147-A177-3AD203B41FA5}">
                      <a16:colId xmlns:a16="http://schemas.microsoft.com/office/drawing/2014/main" val="4185500641"/>
                    </a:ext>
                  </a:extLst>
                </a:gridCol>
                <a:gridCol w="576072">
                  <a:extLst>
                    <a:ext uri="{9D8B030D-6E8A-4147-A177-3AD203B41FA5}">
                      <a16:colId xmlns:a16="http://schemas.microsoft.com/office/drawing/2014/main" val="311080604"/>
                    </a:ext>
                  </a:extLst>
                </a:gridCol>
                <a:gridCol w="576072">
                  <a:extLst>
                    <a:ext uri="{9D8B030D-6E8A-4147-A177-3AD203B41FA5}">
                      <a16:colId xmlns:a16="http://schemas.microsoft.com/office/drawing/2014/main" val="4205641710"/>
                    </a:ext>
                  </a:extLst>
                </a:gridCol>
                <a:gridCol w="576072">
                  <a:extLst>
                    <a:ext uri="{9D8B030D-6E8A-4147-A177-3AD203B41FA5}">
                      <a16:colId xmlns:a16="http://schemas.microsoft.com/office/drawing/2014/main" val="639478585"/>
                    </a:ext>
                  </a:extLst>
                </a:gridCol>
                <a:gridCol w="576072">
                  <a:extLst>
                    <a:ext uri="{9D8B030D-6E8A-4147-A177-3AD203B41FA5}">
                      <a16:colId xmlns:a16="http://schemas.microsoft.com/office/drawing/2014/main" val="2918390412"/>
                    </a:ext>
                  </a:extLst>
                </a:gridCol>
                <a:gridCol w="576072">
                  <a:extLst>
                    <a:ext uri="{9D8B030D-6E8A-4147-A177-3AD203B41FA5}">
                      <a16:colId xmlns:a16="http://schemas.microsoft.com/office/drawing/2014/main" val="1162808188"/>
                    </a:ext>
                  </a:extLst>
                </a:gridCol>
                <a:gridCol w="576072">
                  <a:extLst>
                    <a:ext uri="{9D8B030D-6E8A-4147-A177-3AD203B41FA5}">
                      <a16:colId xmlns:a16="http://schemas.microsoft.com/office/drawing/2014/main" val="3588340351"/>
                    </a:ext>
                  </a:extLst>
                </a:gridCol>
                <a:gridCol w="576072">
                  <a:extLst>
                    <a:ext uri="{9D8B030D-6E8A-4147-A177-3AD203B41FA5}">
                      <a16:colId xmlns:a16="http://schemas.microsoft.com/office/drawing/2014/main" val="2395916460"/>
                    </a:ext>
                  </a:extLst>
                </a:gridCol>
                <a:gridCol w="576072">
                  <a:extLst>
                    <a:ext uri="{9D8B030D-6E8A-4147-A177-3AD203B41FA5}">
                      <a16:colId xmlns:a16="http://schemas.microsoft.com/office/drawing/2014/main" val="3053683020"/>
                    </a:ext>
                  </a:extLst>
                </a:gridCol>
                <a:gridCol w="658368">
                  <a:extLst>
                    <a:ext uri="{9D8B030D-6E8A-4147-A177-3AD203B41FA5}">
                      <a16:colId xmlns:a16="http://schemas.microsoft.com/office/drawing/2014/main" val="37777792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75720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- 2018-02-23 13:14:40</a:t>
                      </a:r>
                      <a:r>
                        <a:rPr kumimoji="0" lang="en-US" sz="1000" b="0" i="0" u="none" strike="noStrike" kern="1200" cap="none" spc="0" normalizeH="0" baseline="0" noProof="0">
                          <a:ln>
                            <a:noFill/>
                          </a:ln>
                          <a:solidFill>
                            <a:prstClr val="black"/>
                          </a:solidFill>
                          <a:effectLst/>
                          <a:uLnTx/>
                          <a:uFillTx/>
                          <a:latin typeface="+mn-lt"/>
                          <a:ea typeface="+mn-ea"/>
                          <a:cs typeface="+mn-cs"/>
                        </a:rPr>
                        <a:t>
Sunrise yoga sessions to lead you into the day, or sunset warrior yoga beside the Indian Ocean... Celeb yogi Aria Crescendo has begun her time with us! To book a spot, call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76886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194282265"/>
                  </a:ext>
                </a:extLst>
              </a:tr>
            </a:tbl>
          </a:graphicData>
        </a:graphic>
      </p:graphicFrame>
      <p:sp>
        <p:nvSpPr>
          <p:cNvPr id="4" name="Text Placeholder 3">
            <a:extLst>
              <a:ext uri="{FF2B5EF4-FFF2-40B4-BE49-F238E27FC236}">
                <a16:creationId xmlns:a16="http://schemas.microsoft.com/office/drawing/2014/main" id="{A73F0867-CE12-4E7A-9E04-D2177BE696E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8002086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F9A12-BDC6-4A8F-B46A-04EF9720D88E}"/>
              </a:ext>
            </a:extLst>
          </p:cNvPr>
          <p:cNvSpPr>
            <a:spLocks noGrp="1"/>
          </p:cNvSpPr>
          <p:nvPr>
            <p:ph type="title"/>
          </p:nvPr>
        </p:nvSpPr>
        <p:spPr/>
        <p:txBody>
          <a:bodyPr/>
          <a:lstStyle/>
          <a:p>
            <a:r>
              <a:rPr lang="en-US"/>
              <a:t>FB Own Posts Table with views - 2 of 17</a:t>
            </a:r>
          </a:p>
        </p:txBody>
      </p:sp>
      <p:graphicFrame>
        <p:nvGraphicFramePr>
          <p:cNvPr id="5" name="Table Placeholder 4">
            <a:extLst>
              <a:ext uri="{FF2B5EF4-FFF2-40B4-BE49-F238E27FC236}">
                <a16:creationId xmlns:a16="http://schemas.microsoft.com/office/drawing/2014/main" id="{FBF6DDEC-3519-4AED-8B79-7A8C05EF355F}"/>
              </a:ext>
            </a:extLst>
          </p:cNvPr>
          <p:cNvGraphicFramePr>
            <a:graphicFrameLocks noGrp="1"/>
          </p:cNvGraphicFramePr>
          <p:nvPr>
            <p:ph type="tbl" sz="quarter" idx="13"/>
            <p:extLst>
              <p:ext uri="{D42A27DB-BD31-4B8C-83A1-F6EECF244321}">
                <p14:modId xmlns:p14="http://schemas.microsoft.com/office/powerpoint/2010/main" val="9652274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914199349"/>
                    </a:ext>
                  </a:extLst>
                </a:gridCol>
                <a:gridCol w="576072">
                  <a:extLst>
                    <a:ext uri="{9D8B030D-6E8A-4147-A177-3AD203B41FA5}">
                      <a16:colId xmlns:a16="http://schemas.microsoft.com/office/drawing/2014/main" val="881987459"/>
                    </a:ext>
                  </a:extLst>
                </a:gridCol>
                <a:gridCol w="576072">
                  <a:extLst>
                    <a:ext uri="{9D8B030D-6E8A-4147-A177-3AD203B41FA5}">
                      <a16:colId xmlns:a16="http://schemas.microsoft.com/office/drawing/2014/main" val="2414239404"/>
                    </a:ext>
                  </a:extLst>
                </a:gridCol>
                <a:gridCol w="576072">
                  <a:extLst>
                    <a:ext uri="{9D8B030D-6E8A-4147-A177-3AD203B41FA5}">
                      <a16:colId xmlns:a16="http://schemas.microsoft.com/office/drawing/2014/main" val="3442526488"/>
                    </a:ext>
                  </a:extLst>
                </a:gridCol>
                <a:gridCol w="576072">
                  <a:extLst>
                    <a:ext uri="{9D8B030D-6E8A-4147-A177-3AD203B41FA5}">
                      <a16:colId xmlns:a16="http://schemas.microsoft.com/office/drawing/2014/main" val="1643344635"/>
                    </a:ext>
                  </a:extLst>
                </a:gridCol>
                <a:gridCol w="576072">
                  <a:extLst>
                    <a:ext uri="{9D8B030D-6E8A-4147-A177-3AD203B41FA5}">
                      <a16:colId xmlns:a16="http://schemas.microsoft.com/office/drawing/2014/main" val="1097269866"/>
                    </a:ext>
                  </a:extLst>
                </a:gridCol>
                <a:gridCol w="576072">
                  <a:extLst>
                    <a:ext uri="{9D8B030D-6E8A-4147-A177-3AD203B41FA5}">
                      <a16:colId xmlns:a16="http://schemas.microsoft.com/office/drawing/2014/main" val="3030343046"/>
                    </a:ext>
                  </a:extLst>
                </a:gridCol>
                <a:gridCol w="576072">
                  <a:extLst>
                    <a:ext uri="{9D8B030D-6E8A-4147-A177-3AD203B41FA5}">
                      <a16:colId xmlns:a16="http://schemas.microsoft.com/office/drawing/2014/main" val="1195553477"/>
                    </a:ext>
                  </a:extLst>
                </a:gridCol>
                <a:gridCol w="576072">
                  <a:extLst>
                    <a:ext uri="{9D8B030D-6E8A-4147-A177-3AD203B41FA5}">
                      <a16:colId xmlns:a16="http://schemas.microsoft.com/office/drawing/2014/main" val="3262509779"/>
                    </a:ext>
                  </a:extLst>
                </a:gridCol>
                <a:gridCol w="576072">
                  <a:extLst>
                    <a:ext uri="{9D8B030D-6E8A-4147-A177-3AD203B41FA5}">
                      <a16:colId xmlns:a16="http://schemas.microsoft.com/office/drawing/2014/main" val="1174665908"/>
                    </a:ext>
                  </a:extLst>
                </a:gridCol>
                <a:gridCol w="576072">
                  <a:extLst>
                    <a:ext uri="{9D8B030D-6E8A-4147-A177-3AD203B41FA5}">
                      <a16:colId xmlns:a16="http://schemas.microsoft.com/office/drawing/2014/main" val="2835504504"/>
                    </a:ext>
                  </a:extLst>
                </a:gridCol>
                <a:gridCol w="658368">
                  <a:extLst>
                    <a:ext uri="{9D8B030D-6E8A-4147-A177-3AD203B41FA5}">
                      <a16:colId xmlns:a16="http://schemas.microsoft.com/office/drawing/2014/main" val="3544482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15699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- 2018-02-19 10:09:41</a:t>
                      </a:r>
                      <a:r>
                        <a:rPr kumimoji="0" lang="en-US" sz="1000" b="0" i="0" u="none" strike="noStrike" kern="1200" cap="none" spc="0" normalizeH="0" baseline="0" noProof="0">
                          <a:ln>
                            <a:noFill/>
                          </a:ln>
                          <a:solidFill>
                            <a:prstClr val="black"/>
                          </a:solidFill>
                          <a:effectLst/>
                          <a:uLnTx/>
                          <a:uFillTx/>
                          <a:latin typeface="+mn-lt"/>
                          <a:ea typeface="+mn-ea"/>
                          <a:cs typeface="+mn-cs"/>
                        </a:rPr>
                        <a:t>
WIN Brunch for 2 on Sunday 4th March! 
To enter, head to our Instagram @Shangrilamauritius and comment "I ❤️ Brunch, Bubbles &amp; Beats" on the image that matches this one! 👇🏾
T&amp;C: http://bit.ly/2BDeW1F
To book for brunch call: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287178204"/>
                  </a:ext>
                </a:extLst>
              </a:tr>
            </a:tbl>
          </a:graphicData>
        </a:graphic>
      </p:graphicFrame>
      <p:sp>
        <p:nvSpPr>
          <p:cNvPr id="4" name="Text Placeholder 3">
            <a:extLst>
              <a:ext uri="{FF2B5EF4-FFF2-40B4-BE49-F238E27FC236}">
                <a16:creationId xmlns:a16="http://schemas.microsoft.com/office/drawing/2014/main" id="{C7D24A8F-F1DF-4A8D-B5B1-4974432AC63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40445499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7615C6-8287-4035-8BE3-E9DFD4175FFF}"/>
              </a:ext>
            </a:extLst>
          </p:cNvPr>
          <p:cNvSpPr>
            <a:spLocks noGrp="1"/>
          </p:cNvSpPr>
          <p:nvPr>
            <p:ph type="title"/>
          </p:nvPr>
        </p:nvSpPr>
        <p:spPr/>
        <p:txBody>
          <a:bodyPr/>
          <a:lstStyle/>
          <a:p>
            <a:r>
              <a:rPr lang="en-US"/>
              <a:t>FB Own Posts Table with views - 3 of 17</a:t>
            </a:r>
          </a:p>
        </p:txBody>
      </p:sp>
      <p:graphicFrame>
        <p:nvGraphicFramePr>
          <p:cNvPr id="5" name="Table Placeholder 4">
            <a:extLst>
              <a:ext uri="{FF2B5EF4-FFF2-40B4-BE49-F238E27FC236}">
                <a16:creationId xmlns:a16="http://schemas.microsoft.com/office/drawing/2014/main" id="{7F88F45B-78AE-42C0-9148-2841D1B24CD1}"/>
              </a:ext>
            </a:extLst>
          </p:cNvPr>
          <p:cNvGraphicFramePr>
            <a:graphicFrameLocks noGrp="1"/>
          </p:cNvGraphicFramePr>
          <p:nvPr>
            <p:ph type="tbl" sz="quarter" idx="13"/>
            <p:extLst>
              <p:ext uri="{D42A27DB-BD31-4B8C-83A1-F6EECF244321}">
                <p14:modId xmlns:p14="http://schemas.microsoft.com/office/powerpoint/2010/main" val="17997844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601057285"/>
                    </a:ext>
                  </a:extLst>
                </a:gridCol>
                <a:gridCol w="576072">
                  <a:extLst>
                    <a:ext uri="{9D8B030D-6E8A-4147-A177-3AD203B41FA5}">
                      <a16:colId xmlns:a16="http://schemas.microsoft.com/office/drawing/2014/main" val="2643251350"/>
                    </a:ext>
                  </a:extLst>
                </a:gridCol>
                <a:gridCol w="576072">
                  <a:extLst>
                    <a:ext uri="{9D8B030D-6E8A-4147-A177-3AD203B41FA5}">
                      <a16:colId xmlns:a16="http://schemas.microsoft.com/office/drawing/2014/main" val="2685793517"/>
                    </a:ext>
                  </a:extLst>
                </a:gridCol>
                <a:gridCol w="576072">
                  <a:extLst>
                    <a:ext uri="{9D8B030D-6E8A-4147-A177-3AD203B41FA5}">
                      <a16:colId xmlns:a16="http://schemas.microsoft.com/office/drawing/2014/main" val="135736062"/>
                    </a:ext>
                  </a:extLst>
                </a:gridCol>
                <a:gridCol w="576072">
                  <a:extLst>
                    <a:ext uri="{9D8B030D-6E8A-4147-A177-3AD203B41FA5}">
                      <a16:colId xmlns:a16="http://schemas.microsoft.com/office/drawing/2014/main" val="165517717"/>
                    </a:ext>
                  </a:extLst>
                </a:gridCol>
                <a:gridCol w="576072">
                  <a:extLst>
                    <a:ext uri="{9D8B030D-6E8A-4147-A177-3AD203B41FA5}">
                      <a16:colId xmlns:a16="http://schemas.microsoft.com/office/drawing/2014/main" val="3926180736"/>
                    </a:ext>
                  </a:extLst>
                </a:gridCol>
                <a:gridCol w="576072">
                  <a:extLst>
                    <a:ext uri="{9D8B030D-6E8A-4147-A177-3AD203B41FA5}">
                      <a16:colId xmlns:a16="http://schemas.microsoft.com/office/drawing/2014/main" val="3735416038"/>
                    </a:ext>
                  </a:extLst>
                </a:gridCol>
                <a:gridCol w="576072">
                  <a:extLst>
                    <a:ext uri="{9D8B030D-6E8A-4147-A177-3AD203B41FA5}">
                      <a16:colId xmlns:a16="http://schemas.microsoft.com/office/drawing/2014/main" val="3020398041"/>
                    </a:ext>
                  </a:extLst>
                </a:gridCol>
                <a:gridCol w="576072">
                  <a:extLst>
                    <a:ext uri="{9D8B030D-6E8A-4147-A177-3AD203B41FA5}">
                      <a16:colId xmlns:a16="http://schemas.microsoft.com/office/drawing/2014/main" val="3177905402"/>
                    </a:ext>
                  </a:extLst>
                </a:gridCol>
                <a:gridCol w="576072">
                  <a:extLst>
                    <a:ext uri="{9D8B030D-6E8A-4147-A177-3AD203B41FA5}">
                      <a16:colId xmlns:a16="http://schemas.microsoft.com/office/drawing/2014/main" val="2555752424"/>
                    </a:ext>
                  </a:extLst>
                </a:gridCol>
                <a:gridCol w="576072">
                  <a:extLst>
                    <a:ext uri="{9D8B030D-6E8A-4147-A177-3AD203B41FA5}">
                      <a16:colId xmlns:a16="http://schemas.microsoft.com/office/drawing/2014/main" val="98714552"/>
                    </a:ext>
                  </a:extLst>
                </a:gridCol>
                <a:gridCol w="658368">
                  <a:extLst>
                    <a:ext uri="{9D8B030D-6E8A-4147-A177-3AD203B41FA5}">
                      <a16:colId xmlns:a16="http://schemas.microsoft.com/office/drawing/2014/main" val="12135922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79279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- 2018-02-26 10:00:00</a:t>
                      </a:r>
                      <a:r>
                        <a:rPr kumimoji="0" lang="en-US" sz="1000" b="0" i="0" u="none" strike="noStrike" kern="1200" cap="none" spc="0" normalizeH="0" baseline="0" noProof="0">
                          <a:ln>
                            <a:noFill/>
                          </a:ln>
                          <a:solidFill>
                            <a:prstClr val="black"/>
                          </a:solidFill>
                          <a:effectLst/>
                          <a:uLnTx/>
                          <a:uFillTx/>
                          <a:latin typeface="+mn-lt"/>
                          <a:ea typeface="+mn-ea"/>
                          <a:cs typeface="+mn-cs"/>
                        </a:rPr>
                        <a:t>
The monthly fun continues! 
Join the Rum &amp; Jazz Band with Toto Lebrasse and Philippe Thomas as we party through the afternoon on Sunday March 4th! 
Book for Brunch, Bubbles &amp; Beats: call 52591441 / 5255 3892 / 4027400  or email restaurant-reservations.sltr@shangri-la.com
📷: Joel Capillaire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56388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54210659"/>
                  </a:ext>
                </a:extLst>
              </a:tr>
            </a:tbl>
          </a:graphicData>
        </a:graphic>
      </p:graphicFrame>
      <p:sp>
        <p:nvSpPr>
          <p:cNvPr id="4" name="Text Placeholder 3">
            <a:extLst>
              <a:ext uri="{FF2B5EF4-FFF2-40B4-BE49-F238E27FC236}">
                <a16:creationId xmlns:a16="http://schemas.microsoft.com/office/drawing/2014/main" id="{A1D54087-6D0A-4BDC-9B9B-CE1A4DE7F292}"/>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03113526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5AB822-273D-4761-8305-6C4B079A57DF}"/>
              </a:ext>
            </a:extLst>
          </p:cNvPr>
          <p:cNvSpPr>
            <a:spLocks noGrp="1"/>
          </p:cNvSpPr>
          <p:nvPr>
            <p:ph type="title"/>
          </p:nvPr>
        </p:nvSpPr>
        <p:spPr/>
        <p:txBody>
          <a:bodyPr/>
          <a:lstStyle/>
          <a:p>
            <a:r>
              <a:rPr lang="en-US"/>
              <a:t>FB Own Posts Table with views - 4 of 17</a:t>
            </a:r>
          </a:p>
        </p:txBody>
      </p:sp>
      <p:graphicFrame>
        <p:nvGraphicFramePr>
          <p:cNvPr id="5" name="Table Placeholder 4">
            <a:extLst>
              <a:ext uri="{FF2B5EF4-FFF2-40B4-BE49-F238E27FC236}">
                <a16:creationId xmlns:a16="http://schemas.microsoft.com/office/drawing/2014/main" id="{4CB2D505-EEFC-45AC-A5BA-6FCFCA6A4D63}"/>
              </a:ext>
            </a:extLst>
          </p:cNvPr>
          <p:cNvGraphicFramePr>
            <a:graphicFrameLocks noGrp="1"/>
          </p:cNvGraphicFramePr>
          <p:nvPr>
            <p:ph type="tbl" sz="quarter" idx="13"/>
            <p:extLst>
              <p:ext uri="{D42A27DB-BD31-4B8C-83A1-F6EECF244321}">
                <p14:modId xmlns:p14="http://schemas.microsoft.com/office/powerpoint/2010/main" val="2641624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834876136"/>
                    </a:ext>
                  </a:extLst>
                </a:gridCol>
                <a:gridCol w="576072">
                  <a:extLst>
                    <a:ext uri="{9D8B030D-6E8A-4147-A177-3AD203B41FA5}">
                      <a16:colId xmlns:a16="http://schemas.microsoft.com/office/drawing/2014/main" val="3856747842"/>
                    </a:ext>
                  </a:extLst>
                </a:gridCol>
                <a:gridCol w="576072">
                  <a:extLst>
                    <a:ext uri="{9D8B030D-6E8A-4147-A177-3AD203B41FA5}">
                      <a16:colId xmlns:a16="http://schemas.microsoft.com/office/drawing/2014/main" val="1568069560"/>
                    </a:ext>
                  </a:extLst>
                </a:gridCol>
                <a:gridCol w="576072">
                  <a:extLst>
                    <a:ext uri="{9D8B030D-6E8A-4147-A177-3AD203B41FA5}">
                      <a16:colId xmlns:a16="http://schemas.microsoft.com/office/drawing/2014/main" val="2379274611"/>
                    </a:ext>
                  </a:extLst>
                </a:gridCol>
                <a:gridCol w="576072">
                  <a:extLst>
                    <a:ext uri="{9D8B030D-6E8A-4147-A177-3AD203B41FA5}">
                      <a16:colId xmlns:a16="http://schemas.microsoft.com/office/drawing/2014/main" val="652847560"/>
                    </a:ext>
                  </a:extLst>
                </a:gridCol>
                <a:gridCol w="576072">
                  <a:extLst>
                    <a:ext uri="{9D8B030D-6E8A-4147-A177-3AD203B41FA5}">
                      <a16:colId xmlns:a16="http://schemas.microsoft.com/office/drawing/2014/main" val="3708336430"/>
                    </a:ext>
                  </a:extLst>
                </a:gridCol>
                <a:gridCol w="576072">
                  <a:extLst>
                    <a:ext uri="{9D8B030D-6E8A-4147-A177-3AD203B41FA5}">
                      <a16:colId xmlns:a16="http://schemas.microsoft.com/office/drawing/2014/main" val="3676699333"/>
                    </a:ext>
                  </a:extLst>
                </a:gridCol>
                <a:gridCol w="576072">
                  <a:extLst>
                    <a:ext uri="{9D8B030D-6E8A-4147-A177-3AD203B41FA5}">
                      <a16:colId xmlns:a16="http://schemas.microsoft.com/office/drawing/2014/main" val="2166170616"/>
                    </a:ext>
                  </a:extLst>
                </a:gridCol>
                <a:gridCol w="576072">
                  <a:extLst>
                    <a:ext uri="{9D8B030D-6E8A-4147-A177-3AD203B41FA5}">
                      <a16:colId xmlns:a16="http://schemas.microsoft.com/office/drawing/2014/main" val="3100400808"/>
                    </a:ext>
                  </a:extLst>
                </a:gridCol>
                <a:gridCol w="576072">
                  <a:extLst>
                    <a:ext uri="{9D8B030D-6E8A-4147-A177-3AD203B41FA5}">
                      <a16:colId xmlns:a16="http://schemas.microsoft.com/office/drawing/2014/main" val="3120984623"/>
                    </a:ext>
                  </a:extLst>
                </a:gridCol>
                <a:gridCol w="576072">
                  <a:extLst>
                    <a:ext uri="{9D8B030D-6E8A-4147-A177-3AD203B41FA5}">
                      <a16:colId xmlns:a16="http://schemas.microsoft.com/office/drawing/2014/main" val="568727056"/>
                    </a:ext>
                  </a:extLst>
                </a:gridCol>
                <a:gridCol w="658368">
                  <a:extLst>
                    <a:ext uri="{9D8B030D-6E8A-4147-A177-3AD203B41FA5}">
                      <a16:colId xmlns:a16="http://schemas.microsoft.com/office/drawing/2014/main" val="23160309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15255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- 2018-02-01 11:23:54</a:t>
                      </a:r>
                      <a:r>
                        <a:rPr kumimoji="0" lang="en-US" sz="1000" b="0" i="0" u="none" strike="noStrike" kern="1200" cap="none" spc="0" normalizeH="0" baseline="0" noProof="0">
                          <a:ln>
                            <a:noFill/>
                          </a:ln>
                          <a:solidFill>
                            <a:prstClr val="black"/>
                          </a:solidFill>
                          <a:effectLst/>
                          <a:uLnTx/>
                          <a:uFillTx/>
                          <a:latin typeface="+mn-lt"/>
                          <a:ea typeface="+mn-ea"/>
                          <a:cs typeface="+mn-cs"/>
                        </a:rPr>
                        <a:t>
Welcome to a month of wellness! We're celebrating positivity and wellbeing, with healthy food including a special 3-course menu for lunch and dinner at Republik! 
And health fans can start limbering up those limbs in time for celeb yogi ARIA Crescendo's arrival on Feb 25th for exclusive classes!
For info: 402 7400 /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58348769"/>
                  </a:ext>
                </a:extLst>
              </a:tr>
            </a:tbl>
          </a:graphicData>
        </a:graphic>
      </p:graphicFrame>
      <p:sp>
        <p:nvSpPr>
          <p:cNvPr id="4" name="Text Placeholder 3">
            <a:extLst>
              <a:ext uri="{FF2B5EF4-FFF2-40B4-BE49-F238E27FC236}">
                <a16:creationId xmlns:a16="http://schemas.microsoft.com/office/drawing/2014/main" id="{F0454333-62F5-44F7-8897-B71A616BAAAA}"/>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99347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E84922-D559-43C0-B200-2BFE0184A4E8}"/>
              </a:ext>
            </a:extLst>
          </p:cNvPr>
          <p:cNvSpPr>
            <a:spLocks noGrp="1"/>
          </p:cNvSpPr>
          <p:nvPr>
            <p:ph type="title"/>
          </p:nvPr>
        </p:nvSpPr>
        <p:spPr/>
        <p:txBody>
          <a:bodyPr/>
          <a:lstStyle/>
          <a:p>
            <a:r>
              <a:rPr lang="en-US"/>
              <a:t>FB Own Posts Table with views - 5 of 17</a:t>
            </a:r>
          </a:p>
        </p:txBody>
      </p:sp>
      <p:graphicFrame>
        <p:nvGraphicFramePr>
          <p:cNvPr id="5" name="Table Placeholder 4">
            <a:extLst>
              <a:ext uri="{FF2B5EF4-FFF2-40B4-BE49-F238E27FC236}">
                <a16:creationId xmlns:a16="http://schemas.microsoft.com/office/drawing/2014/main" id="{A04BC0CF-ACA4-4CFC-94AF-1F9811A1ABAA}"/>
              </a:ext>
            </a:extLst>
          </p:cNvPr>
          <p:cNvGraphicFramePr>
            <a:graphicFrameLocks noGrp="1"/>
          </p:cNvGraphicFramePr>
          <p:nvPr>
            <p:ph type="tbl" sz="quarter" idx="13"/>
            <p:extLst>
              <p:ext uri="{D42A27DB-BD31-4B8C-83A1-F6EECF244321}">
                <p14:modId xmlns:p14="http://schemas.microsoft.com/office/powerpoint/2010/main" val="23075466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34901287"/>
                    </a:ext>
                  </a:extLst>
                </a:gridCol>
                <a:gridCol w="576072">
                  <a:extLst>
                    <a:ext uri="{9D8B030D-6E8A-4147-A177-3AD203B41FA5}">
                      <a16:colId xmlns:a16="http://schemas.microsoft.com/office/drawing/2014/main" val="3365049990"/>
                    </a:ext>
                  </a:extLst>
                </a:gridCol>
                <a:gridCol w="576072">
                  <a:extLst>
                    <a:ext uri="{9D8B030D-6E8A-4147-A177-3AD203B41FA5}">
                      <a16:colId xmlns:a16="http://schemas.microsoft.com/office/drawing/2014/main" val="149486459"/>
                    </a:ext>
                  </a:extLst>
                </a:gridCol>
                <a:gridCol w="576072">
                  <a:extLst>
                    <a:ext uri="{9D8B030D-6E8A-4147-A177-3AD203B41FA5}">
                      <a16:colId xmlns:a16="http://schemas.microsoft.com/office/drawing/2014/main" val="1406988562"/>
                    </a:ext>
                  </a:extLst>
                </a:gridCol>
                <a:gridCol w="576072">
                  <a:extLst>
                    <a:ext uri="{9D8B030D-6E8A-4147-A177-3AD203B41FA5}">
                      <a16:colId xmlns:a16="http://schemas.microsoft.com/office/drawing/2014/main" val="731103434"/>
                    </a:ext>
                  </a:extLst>
                </a:gridCol>
                <a:gridCol w="576072">
                  <a:extLst>
                    <a:ext uri="{9D8B030D-6E8A-4147-A177-3AD203B41FA5}">
                      <a16:colId xmlns:a16="http://schemas.microsoft.com/office/drawing/2014/main" val="2056358391"/>
                    </a:ext>
                  </a:extLst>
                </a:gridCol>
                <a:gridCol w="576072">
                  <a:extLst>
                    <a:ext uri="{9D8B030D-6E8A-4147-A177-3AD203B41FA5}">
                      <a16:colId xmlns:a16="http://schemas.microsoft.com/office/drawing/2014/main" val="3506344789"/>
                    </a:ext>
                  </a:extLst>
                </a:gridCol>
                <a:gridCol w="576072">
                  <a:extLst>
                    <a:ext uri="{9D8B030D-6E8A-4147-A177-3AD203B41FA5}">
                      <a16:colId xmlns:a16="http://schemas.microsoft.com/office/drawing/2014/main" val="806218239"/>
                    </a:ext>
                  </a:extLst>
                </a:gridCol>
                <a:gridCol w="576072">
                  <a:extLst>
                    <a:ext uri="{9D8B030D-6E8A-4147-A177-3AD203B41FA5}">
                      <a16:colId xmlns:a16="http://schemas.microsoft.com/office/drawing/2014/main" val="877288324"/>
                    </a:ext>
                  </a:extLst>
                </a:gridCol>
                <a:gridCol w="576072">
                  <a:extLst>
                    <a:ext uri="{9D8B030D-6E8A-4147-A177-3AD203B41FA5}">
                      <a16:colId xmlns:a16="http://schemas.microsoft.com/office/drawing/2014/main" val="102918611"/>
                    </a:ext>
                  </a:extLst>
                </a:gridCol>
                <a:gridCol w="576072">
                  <a:extLst>
                    <a:ext uri="{9D8B030D-6E8A-4147-A177-3AD203B41FA5}">
                      <a16:colId xmlns:a16="http://schemas.microsoft.com/office/drawing/2014/main" val="3293190574"/>
                    </a:ext>
                  </a:extLst>
                </a:gridCol>
                <a:gridCol w="658368">
                  <a:extLst>
                    <a:ext uri="{9D8B030D-6E8A-4147-A177-3AD203B41FA5}">
                      <a16:colId xmlns:a16="http://schemas.microsoft.com/office/drawing/2014/main" val="35348236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5527513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- 2018-02-14 10:36:00</a:t>
                      </a:r>
                      <a:r>
                        <a:rPr kumimoji="0" lang="en-US" sz="1000" b="0" i="0" u="none" strike="noStrike" kern="1200" cap="none" spc="0" normalizeH="0" baseline="0" noProof="0">
                          <a:ln>
                            <a:noFill/>
                          </a:ln>
                          <a:solidFill>
                            <a:prstClr val="black"/>
                          </a:solidFill>
                          <a:effectLst/>
                          <a:uLnTx/>
                          <a:uFillTx/>
                          <a:latin typeface="+mn-lt"/>
                          <a:ea typeface="+mn-ea"/>
                          <a:cs typeface="+mn-cs"/>
                        </a:rPr>
                        <a:t>
Two weeks into Wellness Month and we're feeling great! Have you sampled our deliciously healthy 3 course dinner at Republik? Or booked yourself in for a sunrise yoga session? For details and booking, please contact 402 7400 &amp; 5941 0987 or email chispa.sltr@shangri-la.com
📷: ARIA Crescendo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39695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577848715"/>
                  </a:ext>
                </a:extLst>
              </a:tr>
            </a:tbl>
          </a:graphicData>
        </a:graphic>
      </p:graphicFrame>
      <p:sp>
        <p:nvSpPr>
          <p:cNvPr id="4" name="Text Placeholder 3">
            <a:extLst>
              <a:ext uri="{FF2B5EF4-FFF2-40B4-BE49-F238E27FC236}">
                <a16:creationId xmlns:a16="http://schemas.microsoft.com/office/drawing/2014/main" id="{472BE154-7EB1-4F2E-8A63-0E2A38B0927D}"/>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39129657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98609D-DB5B-43BD-9156-8C2500A8F313}"/>
              </a:ext>
            </a:extLst>
          </p:cNvPr>
          <p:cNvSpPr>
            <a:spLocks noGrp="1"/>
          </p:cNvSpPr>
          <p:nvPr>
            <p:ph type="title"/>
          </p:nvPr>
        </p:nvSpPr>
        <p:spPr/>
        <p:txBody>
          <a:bodyPr/>
          <a:lstStyle/>
          <a:p>
            <a:r>
              <a:rPr lang="en-US"/>
              <a:t>FB Own Posts Table with views - 6 of 17</a:t>
            </a:r>
          </a:p>
        </p:txBody>
      </p:sp>
      <p:graphicFrame>
        <p:nvGraphicFramePr>
          <p:cNvPr id="5" name="Table Placeholder 4">
            <a:extLst>
              <a:ext uri="{FF2B5EF4-FFF2-40B4-BE49-F238E27FC236}">
                <a16:creationId xmlns:a16="http://schemas.microsoft.com/office/drawing/2014/main" id="{0A49CAA8-5313-4FEA-B12D-BBCBA7167F08}"/>
              </a:ext>
            </a:extLst>
          </p:cNvPr>
          <p:cNvGraphicFramePr>
            <a:graphicFrameLocks noGrp="1"/>
          </p:cNvGraphicFramePr>
          <p:nvPr>
            <p:ph type="tbl" sz="quarter" idx="13"/>
            <p:extLst>
              <p:ext uri="{D42A27DB-BD31-4B8C-83A1-F6EECF244321}">
                <p14:modId xmlns:p14="http://schemas.microsoft.com/office/powerpoint/2010/main" val="29716430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625977917"/>
                    </a:ext>
                  </a:extLst>
                </a:gridCol>
                <a:gridCol w="576072">
                  <a:extLst>
                    <a:ext uri="{9D8B030D-6E8A-4147-A177-3AD203B41FA5}">
                      <a16:colId xmlns:a16="http://schemas.microsoft.com/office/drawing/2014/main" val="4202971573"/>
                    </a:ext>
                  </a:extLst>
                </a:gridCol>
                <a:gridCol w="576072">
                  <a:extLst>
                    <a:ext uri="{9D8B030D-6E8A-4147-A177-3AD203B41FA5}">
                      <a16:colId xmlns:a16="http://schemas.microsoft.com/office/drawing/2014/main" val="1114625338"/>
                    </a:ext>
                  </a:extLst>
                </a:gridCol>
                <a:gridCol w="576072">
                  <a:extLst>
                    <a:ext uri="{9D8B030D-6E8A-4147-A177-3AD203B41FA5}">
                      <a16:colId xmlns:a16="http://schemas.microsoft.com/office/drawing/2014/main" val="1059372477"/>
                    </a:ext>
                  </a:extLst>
                </a:gridCol>
                <a:gridCol w="576072">
                  <a:extLst>
                    <a:ext uri="{9D8B030D-6E8A-4147-A177-3AD203B41FA5}">
                      <a16:colId xmlns:a16="http://schemas.microsoft.com/office/drawing/2014/main" val="3924458832"/>
                    </a:ext>
                  </a:extLst>
                </a:gridCol>
                <a:gridCol w="576072">
                  <a:extLst>
                    <a:ext uri="{9D8B030D-6E8A-4147-A177-3AD203B41FA5}">
                      <a16:colId xmlns:a16="http://schemas.microsoft.com/office/drawing/2014/main" val="3450214089"/>
                    </a:ext>
                  </a:extLst>
                </a:gridCol>
                <a:gridCol w="576072">
                  <a:extLst>
                    <a:ext uri="{9D8B030D-6E8A-4147-A177-3AD203B41FA5}">
                      <a16:colId xmlns:a16="http://schemas.microsoft.com/office/drawing/2014/main" val="3751691191"/>
                    </a:ext>
                  </a:extLst>
                </a:gridCol>
                <a:gridCol w="576072">
                  <a:extLst>
                    <a:ext uri="{9D8B030D-6E8A-4147-A177-3AD203B41FA5}">
                      <a16:colId xmlns:a16="http://schemas.microsoft.com/office/drawing/2014/main" val="3306346394"/>
                    </a:ext>
                  </a:extLst>
                </a:gridCol>
                <a:gridCol w="576072">
                  <a:extLst>
                    <a:ext uri="{9D8B030D-6E8A-4147-A177-3AD203B41FA5}">
                      <a16:colId xmlns:a16="http://schemas.microsoft.com/office/drawing/2014/main" val="3377485560"/>
                    </a:ext>
                  </a:extLst>
                </a:gridCol>
                <a:gridCol w="576072">
                  <a:extLst>
                    <a:ext uri="{9D8B030D-6E8A-4147-A177-3AD203B41FA5}">
                      <a16:colId xmlns:a16="http://schemas.microsoft.com/office/drawing/2014/main" val="2423612375"/>
                    </a:ext>
                  </a:extLst>
                </a:gridCol>
                <a:gridCol w="576072">
                  <a:extLst>
                    <a:ext uri="{9D8B030D-6E8A-4147-A177-3AD203B41FA5}">
                      <a16:colId xmlns:a16="http://schemas.microsoft.com/office/drawing/2014/main" val="2580023653"/>
                    </a:ext>
                  </a:extLst>
                </a:gridCol>
                <a:gridCol w="658368">
                  <a:extLst>
                    <a:ext uri="{9D8B030D-6E8A-4147-A177-3AD203B41FA5}">
                      <a16:colId xmlns:a16="http://schemas.microsoft.com/office/drawing/2014/main" val="21315289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71324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- 2018-02-08 13:00:00</a:t>
                      </a:r>
                      <a:r>
                        <a:rPr kumimoji="0" lang="en-US" sz="1000" b="0" i="0" u="none" strike="noStrike" kern="1200" cap="none" spc="0" normalizeH="0" baseline="0" noProof="0">
                          <a:ln>
                            <a:noFill/>
                          </a:ln>
                          <a:solidFill>
                            <a:prstClr val="black"/>
                          </a:solidFill>
                          <a:effectLst/>
                          <a:uLnTx/>
                          <a:uFillTx/>
                          <a:latin typeface="+mn-lt"/>
                          <a:ea typeface="+mn-ea"/>
                          <a:cs typeface="+mn-cs"/>
                        </a:rPr>
                        <a:t>
Our Chinese New Year Brunch, Bubbles &amp; Beats will celebrate a prosperous 2018, with a dramatic Lion Dance show! 
Make a weekend of it, and step into the Year of the Dog with us on Friday 16th Feb, staying over at exclusive rates. 
For room info and booking call 402 7400 or email us at reservations.sltr@shangri-la.com quoting: PLOCAL
📷 : @mowili_na_nia_slonce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114254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- 2018-02-03 11:00:00</a:t>
                      </a:r>
                      <a:r>
                        <a:rPr kumimoji="0" lang="en-US" sz="1000" b="0" i="0" u="none" strike="noStrike" kern="1200" cap="none" spc="0" normalizeH="0" baseline="0" noProof="0">
                          <a:ln>
                            <a:noFill/>
                          </a:ln>
                          <a:solidFill>
                            <a:prstClr val="black"/>
                          </a:solidFill>
                          <a:effectLst/>
                          <a:uLnTx/>
                          <a:uFillTx/>
                          <a:latin typeface="+mn-lt"/>
                          <a:ea typeface="+mn-ea"/>
                          <a:cs typeface="+mn-cs"/>
                        </a:rPr>
                        <a:t>
360 degrees of amazing! 
📷: gogohkar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28733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825452054"/>
                  </a:ext>
                </a:extLst>
              </a:tr>
            </a:tbl>
          </a:graphicData>
        </a:graphic>
      </p:graphicFrame>
      <p:sp>
        <p:nvSpPr>
          <p:cNvPr id="4" name="Text Placeholder 3">
            <a:extLst>
              <a:ext uri="{FF2B5EF4-FFF2-40B4-BE49-F238E27FC236}">
                <a16:creationId xmlns:a16="http://schemas.microsoft.com/office/drawing/2014/main" id="{A7771E28-84F6-4E1F-A61F-72D4E4E1AD10}"/>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35536295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705F57-5E3E-43FE-890A-37ECA3A344B8}"/>
              </a:ext>
            </a:extLst>
          </p:cNvPr>
          <p:cNvSpPr>
            <a:spLocks noGrp="1"/>
          </p:cNvSpPr>
          <p:nvPr>
            <p:ph type="title"/>
          </p:nvPr>
        </p:nvSpPr>
        <p:spPr/>
        <p:txBody>
          <a:bodyPr/>
          <a:lstStyle/>
          <a:p>
            <a:r>
              <a:rPr lang="en-US"/>
              <a:t>FB Own Posts Table with views - 7 of 17</a:t>
            </a:r>
          </a:p>
        </p:txBody>
      </p:sp>
      <p:graphicFrame>
        <p:nvGraphicFramePr>
          <p:cNvPr id="5" name="Table Placeholder 4">
            <a:extLst>
              <a:ext uri="{FF2B5EF4-FFF2-40B4-BE49-F238E27FC236}">
                <a16:creationId xmlns:a16="http://schemas.microsoft.com/office/drawing/2014/main" id="{EE37194E-D36E-4E62-B9F4-B989E9DFA0BA}"/>
              </a:ext>
            </a:extLst>
          </p:cNvPr>
          <p:cNvGraphicFramePr>
            <a:graphicFrameLocks noGrp="1"/>
          </p:cNvGraphicFramePr>
          <p:nvPr>
            <p:ph type="tbl" sz="quarter" idx="13"/>
            <p:extLst>
              <p:ext uri="{D42A27DB-BD31-4B8C-83A1-F6EECF244321}">
                <p14:modId xmlns:p14="http://schemas.microsoft.com/office/powerpoint/2010/main" val="39039460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03822284"/>
                    </a:ext>
                  </a:extLst>
                </a:gridCol>
                <a:gridCol w="576072">
                  <a:extLst>
                    <a:ext uri="{9D8B030D-6E8A-4147-A177-3AD203B41FA5}">
                      <a16:colId xmlns:a16="http://schemas.microsoft.com/office/drawing/2014/main" val="2715003173"/>
                    </a:ext>
                  </a:extLst>
                </a:gridCol>
                <a:gridCol w="576072">
                  <a:extLst>
                    <a:ext uri="{9D8B030D-6E8A-4147-A177-3AD203B41FA5}">
                      <a16:colId xmlns:a16="http://schemas.microsoft.com/office/drawing/2014/main" val="1960372732"/>
                    </a:ext>
                  </a:extLst>
                </a:gridCol>
                <a:gridCol w="576072">
                  <a:extLst>
                    <a:ext uri="{9D8B030D-6E8A-4147-A177-3AD203B41FA5}">
                      <a16:colId xmlns:a16="http://schemas.microsoft.com/office/drawing/2014/main" val="2525306058"/>
                    </a:ext>
                  </a:extLst>
                </a:gridCol>
                <a:gridCol w="576072">
                  <a:extLst>
                    <a:ext uri="{9D8B030D-6E8A-4147-A177-3AD203B41FA5}">
                      <a16:colId xmlns:a16="http://schemas.microsoft.com/office/drawing/2014/main" val="1842740955"/>
                    </a:ext>
                  </a:extLst>
                </a:gridCol>
                <a:gridCol w="576072">
                  <a:extLst>
                    <a:ext uri="{9D8B030D-6E8A-4147-A177-3AD203B41FA5}">
                      <a16:colId xmlns:a16="http://schemas.microsoft.com/office/drawing/2014/main" val="3769446231"/>
                    </a:ext>
                  </a:extLst>
                </a:gridCol>
                <a:gridCol w="576072">
                  <a:extLst>
                    <a:ext uri="{9D8B030D-6E8A-4147-A177-3AD203B41FA5}">
                      <a16:colId xmlns:a16="http://schemas.microsoft.com/office/drawing/2014/main" val="3233948378"/>
                    </a:ext>
                  </a:extLst>
                </a:gridCol>
                <a:gridCol w="576072">
                  <a:extLst>
                    <a:ext uri="{9D8B030D-6E8A-4147-A177-3AD203B41FA5}">
                      <a16:colId xmlns:a16="http://schemas.microsoft.com/office/drawing/2014/main" val="4184924776"/>
                    </a:ext>
                  </a:extLst>
                </a:gridCol>
                <a:gridCol w="576072">
                  <a:extLst>
                    <a:ext uri="{9D8B030D-6E8A-4147-A177-3AD203B41FA5}">
                      <a16:colId xmlns:a16="http://schemas.microsoft.com/office/drawing/2014/main" val="4105032492"/>
                    </a:ext>
                  </a:extLst>
                </a:gridCol>
                <a:gridCol w="576072">
                  <a:extLst>
                    <a:ext uri="{9D8B030D-6E8A-4147-A177-3AD203B41FA5}">
                      <a16:colId xmlns:a16="http://schemas.microsoft.com/office/drawing/2014/main" val="2742404951"/>
                    </a:ext>
                  </a:extLst>
                </a:gridCol>
                <a:gridCol w="576072">
                  <a:extLst>
                    <a:ext uri="{9D8B030D-6E8A-4147-A177-3AD203B41FA5}">
                      <a16:colId xmlns:a16="http://schemas.microsoft.com/office/drawing/2014/main" val="443844672"/>
                    </a:ext>
                  </a:extLst>
                </a:gridCol>
                <a:gridCol w="658368">
                  <a:extLst>
                    <a:ext uri="{9D8B030D-6E8A-4147-A177-3AD203B41FA5}">
                      <a16:colId xmlns:a16="http://schemas.microsoft.com/office/drawing/2014/main" val="30116114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966299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- 2018-02-02 15:00:00</a:t>
                      </a:r>
                      <a:r>
                        <a:rPr kumimoji="0" lang="en-US" sz="1000" b="0" i="0" u="none" strike="noStrike" kern="1200" cap="none" spc="0" normalizeH="0" baseline="0" noProof="0">
                          <a:ln>
                            <a:noFill/>
                          </a:ln>
                          <a:solidFill>
                            <a:prstClr val="black"/>
                          </a:solidFill>
                          <a:effectLst/>
                          <a:uLnTx/>
                          <a:uFillTx/>
                          <a:latin typeface="+mn-lt"/>
                          <a:ea typeface="+mn-ea"/>
                          <a:cs typeface="+mn-cs"/>
                        </a:rPr>
                        <a:t>
We're leaping into the Year of the Dog with an exclusive Brunch, Bubbles &amp; Beats celebration! 
Come together to enjoy the most important date in the Chinese calendar, and retire to a luxury room starting from Rs. 14,000 inclusive of brunch for 2. 
For room info &amp; booking call 402 7400 or email reservations.sltr@shangri-la.com quoting: PLOCAL
📷: Zeeba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620220060"/>
                  </a:ext>
                </a:extLst>
              </a:tr>
            </a:tbl>
          </a:graphicData>
        </a:graphic>
      </p:graphicFrame>
      <p:sp>
        <p:nvSpPr>
          <p:cNvPr id="4" name="Text Placeholder 3">
            <a:extLst>
              <a:ext uri="{FF2B5EF4-FFF2-40B4-BE49-F238E27FC236}">
                <a16:creationId xmlns:a16="http://schemas.microsoft.com/office/drawing/2014/main" id="{BA402539-D5BC-4572-ABA5-CF0DE2B5F5E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8431819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761ECD-B139-4AB1-8B8E-615BBDAD8639}"/>
              </a:ext>
            </a:extLst>
          </p:cNvPr>
          <p:cNvSpPr>
            <a:spLocks noGrp="1"/>
          </p:cNvSpPr>
          <p:nvPr>
            <p:ph type="title"/>
          </p:nvPr>
        </p:nvSpPr>
        <p:spPr/>
        <p:txBody>
          <a:bodyPr/>
          <a:lstStyle/>
          <a:p>
            <a:r>
              <a:rPr lang="en-US"/>
              <a:t>FB Own Posts Table with views - 8 of 17</a:t>
            </a:r>
          </a:p>
        </p:txBody>
      </p:sp>
      <p:graphicFrame>
        <p:nvGraphicFramePr>
          <p:cNvPr id="5" name="Table Placeholder 4">
            <a:extLst>
              <a:ext uri="{FF2B5EF4-FFF2-40B4-BE49-F238E27FC236}">
                <a16:creationId xmlns:a16="http://schemas.microsoft.com/office/drawing/2014/main" id="{CAA3B2BB-A184-4E14-85C0-51FED2DE7BD8}"/>
              </a:ext>
            </a:extLst>
          </p:cNvPr>
          <p:cNvGraphicFramePr>
            <a:graphicFrameLocks noGrp="1"/>
          </p:cNvGraphicFramePr>
          <p:nvPr>
            <p:ph type="tbl" sz="quarter" idx="13"/>
            <p:extLst>
              <p:ext uri="{D42A27DB-BD31-4B8C-83A1-F6EECF244321}">
                <p14:modId xmlns:p14="http://schemas.microsoft.com/office/powerpoint/2010/main" val="20326530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256946412"/>
                    </a:ext>
                  </a:extLst>
                </a:gridCol>
                <a:gridCol w="576072">
                  <a:extLst>
                    <a:ext uri="{9D8B030D-6E8A-4147-A177-3AD203B41FA5}">
                      <a16:colId xmlns:a16="http://schemas.microsoft.com/office/drawing/2014/main" val="924847495"/>
                    </a:ext>
                  </a:extLst>
                </a:gridCol>
                <a:gridCol w="576072">
                  <a:extLst>
                    <a:ext uri="{9D8B030D-6E8A-4147-A177-3AD203B41FA5}">
                      <a16:colId xmlns:a16="http://schemas.microsoft.com/office/drawing/2014/main" val="1745068761"/>
                    </a:ext>
                  </a:extLst>
                </a:gridCol>
                <a:gridCol w="576072">
                  <a:extLst>
                    <a:ext uri="{9D8B030D-6E8A-4147-A177-3AD203B41FA5}">
                      <a16:colId xmlns:a16="http://schemas.microsoft.com/office/drawing/2014/main" val="426428752"/>
                    </a:ext>
                  </a:extLst>
                </a:gridCol>
                <a:gridCol w="576072">
                  <a:extLst>
                    <a:ext uri="{9D8B030D-6E8A-4147-A177-3AD203B41FA5}">
                      <a16:colId xmlns:a16="http://schemas.microsoft.com/office/drawing/2014/main" val="3760271628"/>
                    </a:ext>
                  </a:extLst>
                </a:gridCol>
                <a:gridCol w="576072">
                  <a:extLst>
                    <a:ext uri="{9D8B030D-6E8A-4147-A177-3AD203B41FA5}">
                      <a16:colId xmlns:a16="http://schemas.microsoft.com/office/drawing/2014/main" val="664757125"/>
                    </a:ext>
                  </a:extLst>
                </a:gridCol>
                <a:gridCol w="576072">
                  <a:extLst>
                    <a:ext uri="{9D8B030D-6E8A-4147-A177-3AD203B41FA5}">
                      <a16:colId xmlns:a16="http://schemas.microsoft.com/office/drawing/2014/main" val="3467500852"/>
                    </a:ext>
                  </a:extLst>
                </a:gridCol>
                <a:gridCol w="576072">
                  <a:extLst>
                    <a:ext uri="{9D8B030D-6E8A-4147-A177-3AD203B41FA5}">
                      <a16:colId xmlns:a16="http://schemas.microsoft.com/office/drawing/2014/main" val="3400183944"/>
                    </a:ext>
                  </a:extLst>
                </a:gridCol>
                <a:gridCol w="576072">
                  <a:extLst>
                    <a:ext uri="{9D8B030D-6E8A-4147-A177-3AD203B41FA5}">
                      <a16:colId xmlns:a16="http://schemas.microsoft.com/office/drawing/2014/main" val="3393203050"/>
                    </a:ext>
                  </a:extLst>
                </a:gridCol>
                <a:gridCol w="576072">
                  <a:extLst>
                    <a:ext uri="{9D8B030D-6E8A-4147-A177-3AD203B41FA5}">
                      <a16:colId xmlns:a16="http://schemas.microsoft.com/office/drawing/2014/main" val="2206445174"/>
                    </a:ext>
                  </a:extLst>
                </a:gridCol>
                <a:gridCol w="576072">
                  <a:extLst>
                    <a:ext uri="{9D8B030D-6E8A-4147-A177-3AD203B41FA5}">
                      <a16:colId xmlns:a16="http://schemas.microsoft.com/office/drawing/2014/main" val="1129258818"/>
                    </a:ext>
                  </a:extLst>
                </a:gridCol>
                <a:gridCol w="658368">
                  <a:extLst>
                    <a:ext uri="{9D8B030D-6E8A-4147-A177-3AD203B41FA5}">
                      <a16:colId xmlns:a16="http://schemas.microsoft.com/office/drawing/2014/main" val="41704021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976041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- 2018-02-03 21:28:20</a:t>
                      </a:r>
                      <a:r>
                        <a:rPr kumimoji="0" lang="en-US" sz="1000" b="0" i="0" u="none" strike="noStrike" kern="1200" cap="none" spc="0" normalizeH="0" baseline="0" noProof="0">
                          <a:ln>
                            <a:noFill/>
                          </a:ln>
                          <a:solidFill>
                            <a:prstClr val="black"/>
                          </a:solidFill>
                          <a:effectLst/>
                          <a:uLnTx/>
                          <a:uFillTx/>
                          <a:latin typeface="+mn-lt"/>
                          <a:ea typeface="+mn-ea"/>
                          <a:cs typeface="+mn-cs"/>
                        </a:rPr>
                        <a:t>
We're leaping into the Year of the Dog with an exclusive Brunch, Bubbles &amp; Beats celebration! 
Come together to enjoy the most important date in the Chinese calendar, and retire to a luxury room starting from Rs. 14,000 inclusive of brunch for 2. 
For room info &amp; booking call 402 7400 or email reservations.sltr@shangri-la.com quoting: PLOCAL
📷: Zeeba Life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33649674"/>
                  </a:ext>
                </a:extLst>
              </a:tr>
            </a:tbl>
          </a:graphicData>
        </a:graphic>
      </p:graphicFrame>
      <p:sp>
        <p:nvSpPr>
          <p:cNvPr id="4" name="Text Placeholder 3">
            <a:extLst>
              <a:ext uri="{FF2B5EF4-FFF2-40B4-BE49-F238E27FC236}">
                <a16:creationId xmlns:a16="http://schemas.microsoft.com/office/drawing/2014/main" id="{77763E25-27AD-424B-894C-C9CC29205352}"/>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7103678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01FC8D-992B-4DFA-8590-3C3E749270B7}"/>
              </a:ext>
            </a:extLst>
          </p:cNvPr>
          <p:cNvSpPr>
            <a:spLocks noGrp="1"/>
          </p:cNvSpPr>
          <p:nvPr>
            <p:ph type="title"/>
          </p:nvPr>
        </p:nvSpPr>
        <p:spPr/>
        <p:txBody>
          <a:bodyPr/>
          <a:lstStyle/>
          <a:p>
            <a:r>
              <a:rPr lang="en-US"/>
              <a:t>FB Own Posts Table with views - 9 of 17</a:t>
            </a:r>
          </a:p>
        </p:txBody>
      </p:sp>
      <p:graphicFrame>
        <p:nvGraphicFramePr>
          <p:cNvPr id="5" name="Table Placeholder 4">
            <a:extLst>
              <a:ext uri="{FF2B5EF4-FFF2-40B4-BE49-F238E27FC236}">
                <a16:creationId xmlns:a16="http://schemas.microsoft.com/office/drawing/2014/main" id="{7029126B-EB57-4482-B4DB-A607C21456B1}"/>
              </a:ext>
            </a:extLst>
          </p:cNvPr>
          <p:cNvGraphicFramePr>
            <a:graphicFrameLocks noGrp="1"/>
          </p:cNvGraphicFramePr>
          <p:nvPr>
            <p:ph type="tbl" sz="quarter" idx="13"/>
            <p:extLst>
              <p:ext uri="{D42A27DB-BD31-4B8C-83A1-F6EECF244321}">
                <p14:modId xmlns:p14="http://schemas.microsoft.com/office/powerpoint/2010/main" val="34543442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05004885"/>
                    </a:ext>
                  </a:extLst>
                </a:gridCol>
                <a:gridCol w="576072">
                  <a:extLst>
                    <a:ext uri="{9D8B030D-6E8A-4147-A177-3AD203B41FA5}">
                      <a16:colId xmlns:a16="http://schemas.microsoft.com/office/drawing/2014/main" val="83395386"/>
                    </a:ext>
                  </a:extLst>
                </a:gridCol>
                <a:gridCol w="576072">
                  <a:extLst>
                    <a:ext uri="{9D8B030D-6E8A-4147-A177-3AD203B41FA5}">
                      <a16:colId xmlns:a16="http://schemas.microsoft.com/office/drawing/2014/main" val="1738906382"/>
                    </a:ext>
                  </a:extLst>
                </a:gridCol>
                <a:gridCol w="576072">
                  <a:extLst>
                    <a:ext uri="{9D8B030D-6E8A-4147-A177-3AD203B41FA5}">
                      <a16:colId xmlns:a16="http://schemas.microsoft.com/office/drawing/2014/main" val="1676280029"/>
                    </a:ext>
                  </a:extLst>
                </a:gridCol>
                <a:gridCol w="576072">
                  <a:extLst>
                    <a:ext uri="{9D8B030D-6E8A-4147-A177-3AD203B41FA5}">
                      <a16:colId xmlns:a16="http://schemas.microsoft.com/office/drawing/2014/main" val="3296131977"/>
                    </a:ext>
                  </a:extLst>
                </a:gridCol>
                <a:gridCol w="576072">
                  <a:extLst>
                    <a:ext uri="{9D8B030D-6E8A-4147-A177-3AD203B41FA5}">
                      <a16:colId xmlns:a16="http://schemas.microsoft.com/office/drawing/2014/main" val="13440366"/>
                    </a:ext>
                  </a:extLst>
                </a:gridCol>
                <a:gridCol w="576072">
                  <a:extLst>
                    <a:ext uri="{9D8B030D-6E8A-4147-A177-3AD203B41FA5}">
                      <a16:colId xmlns:a16="http://schemas.microsoft.com/office/drawing/2014/main" val="1890669550"/>
                    </a:ext>
                  </a:extLst>
                </a:gridCol>
                <a:gridCol w="576072">
                  <a:extLst>
                    <a:ext uri="{9D8B030D-6E8A-4147-A177-3AD203B41FA5}">
                      <a16:colId xmlns:a16="http://schemas.microsoft.com/office/drawing/2014/main" val="769701363"/>
                    </a:ext>
                  </a:extLst>
                </a:gridCol>
                <a:gridCol w="576072">
                  <a:extLst>
                    <a:ext uri="{9D8B030D-6E8A-4147-A177-3AD203B41FA5}">
                      <a16:colId xmlns:a16="http://schemas.microsoft.com/office/drawing/2014/main" val="2565633505"/>
                    </a:ext>
                  </a:extLst>
                </a:gridCol>
                <a:gridCol w="576072">
                  <a:extLst>
                    <a:ext uri="{9D8B030D-6E8A-4147-A177-3AD203B41FA5}">
                      <a16:colId xmlns:a16="http://schemas.microsoft.com/office/drawing/2014/main" val="258523925"/>
                    </a:ext>
                  </a:extLst>
                </a:gridCol>
                <a:gridCol w="576072">
                  <a:extLst>
                    <a:ext uri="{9D8B030D-6E8A-4147-A177-3AD203B41FA5}">
                      <a16:colId xmlns:a16="http://schemas.microsoft.com/office/drawing/2014/main" val="947161168"/>
                    </a:ext>
                  </a:extLst>
                </a:gridCol>
                <a:gridCol w="658368">
                  <a:extLst>
                    <a:ext uri="{9D8B030D-6E8A-4147-A177-3AD203B41FA5}">
                      <a16:colId xmlns:a16="http://schemas.microsoft.com/office/drawing/2014/main" val="263869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23364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- 2018-02-07 10:00:00</a:t>
                      </a:r>
                      <a:r>
                        <a:rPr kumimoji="0" lang="en-US" sz="1000" b="0" i="0" u="none" strike="noStrike" kern="1200" cap="none" spc="0" normalizeH="0" baseline="0" noProof="0">
                          <a:ln>
                            <a:noFill/>
                          </a:ln>
                          <a:solidFill>
                            <a:prstClr val="black"/>
                          </a:solidFill>
                          <a:effectLst/>
                          <a:uLnTx/>
                          <a:uFillTx/>
                          <a:latin typeface="+mn-lt"/>
                          <a:ea typeface="+mn-ea"/>
                          <a:cs typeface="+mn-cs"/>
                        </a:rPr>
                        <a:t>
Book a luxury stay for 2, and the 2nd person will get complimentary half board! 
The perfect opportunity to unwind in the stunning East Coast of Mauritius! 
Offer from Rs. 13,950, call 402 7400 or email us at reservations.sltr@shangri-la.com quoting: PLOCAL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821510587"/>
                  </a:ext>
                </a:extLst>
              </a:tr>
            </a:tbl>
          </a:graphicData>
        </a:graphic>
      </p:graphicFrame>
      <p:sp>
        <p:nvSpPr>
          <p:cNvPr id="4" name="Text Placeholder 3">
            <a:extLst>
              <a:ext uri="{FF2B5EF4-FFF2-40B4-BE49-F238E27FC236}">
                <a16:creationId xmlns:a16="http://schemas.microsoft.com/office/drawing/2014/main" id="{6F522CE0-69E1-402F-A87C-40D717304FB5}"/>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960091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4D0E1E-6057-4406-8060-CAC7B4C1E932}"/>
              </a:ext>
            </a:extLst>
          </p:cNvPr>
          <p:cNvSpPr>
            <a:spLocks noGrp="1"/>
          </p:cNvSpPr>
          <p:nvPr>
            <p:ph type="title"/>
          </p:nvPr>
        </p:nvSpPr>
        <p:spPr/>
        <p:txBody>
          <a:bodyPr/>
          <a:lstStyle/>
          <a:p>
            <a:r>
              <a:rPr lang="en-US"/>
              <a:t>FB Own Posts Table with views - 10 of 17</a:t>
            </a:r>
          </a:p>
        </p:txBody>
      </p:sp>
      <p:graphicFrame>
        <p:nvGraphicFramePr>
          <p:cNvPr id="5" name="Table Placeholder 4">
            <a:extLst>
              <a:ext uri="{FF2B5EF4-FFF2-40B4-BE49-F238E27FC236}">
                <a16:creationId xmlns:a16="http://schemas.microsoft.com/office/drawing/2014/main" id="{4EA2D416-DA52-40A7-B550-D4A3131A6C57}"/>
              </a:ext>
            </a:extLst>
          </p:cNvPr>
          <p:cNvGraphicFramePr>
            <a:graphicFrameLocks noGrp="1"/>
          </p:cNvGraphicFramePr>
          <p:nvPr>
            <p:ph type="tbl" sz="quarter" idx="13"/>
            <p:extLst>
              <p:ext uri="{D42A27DB-BD31-4B8C-83A1-F6EECF244321}">
                <p14:modId xmlns:p14="http://schemas.microsoft.com/office/powerpoint/2010/main" val="31950913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619136842"/>
                    </a:ext>
                  </a:extLst>
                </a:gridCol>
                <a:gridCol w="576072">
                  <a:extLst>
                    <a:ext uri="{9D8B030D-6E8A-4147-A177-3AD203B41FA5}">
                      <a16:colId xmlns:a16="http://schemas.microsoft.com/office/drawing/2014/main" val="2339302591"/>
                    </a:ext>
                  </a:extLst>
                </a:gridCol>
                <a:gridCol w="576072">
                  <a:extLst>
                    <a:ext uri="{9D8B030D-6E8A-4147-A177-3AD203B41FA5}">
                      <a16:colId xmlns:a16="http://schemas.microsoft.com/office/drawing/2014/main" val="1237601667"/>
                    </a:ext>
                  </a:extLst>
                </a:gridCol>
                <a:gridCol w="576072">
                  <a:extLst>
                    <a:ext uri="{9D8B030D-6E8A-4147-A177-3AD203B41FA5}">
                      <a16:colId xmlns:a16="http://schemas.microsoft.com/office/drawing/2014/main" val="536263087"/>
                    </a:ext>
                  </a:extLst>
                </a:gridCol>
                <a:gridCol w="576072">
                  <a:extLst>
                    <a:ext uri="{9D8B030D-6E8A-4147-A177-3AD203B41FA5}">
                      <a16:colId xmlns:a16="http://schemas.microsoft.com/office/drawing/2014/main" val="1730871587"/>
                    </a:ext>
                  </a:extLst>
                </a:gridCol>
                <a:gridCol w="576072">
                  <a:extLst>
                    <a:ext uri="{9D8B030D-6E8A-4147-A177-3AD203B41FA5}">
                      <a16:colId xmlns:a16="http://schemas.microsoft.com/office/drawing/2014/main" val="3894912816"/>
                    </a:ext>
                  </a:extLst>
                </a:gridCol>
                <a:gridCol w="576072">
                  <a:extLst>
                    <a:ext uri="{9D8B030D-6E8A-4147-A177-3AD203B41FA5}">
                      <a16:colId xmlns:a16="http://schemas.microsoft.com/office/drawing/2014/main" val="1168298778"/>
                    </a:ext>
                  </a:extLst>
                </a:gridCol>
                <a:gridCol w="576072">
                  <a:extLst>
                    <a:ext uri="{9D8B030D-6E8A-4147-A177-3AD203B41FA5}">
                      <a16:colId xmlns:a16="http://schemas.microsoft.com/office/drawing/2014/main" val="3691959986"/>
                    </a:ext>
                  </a:extLst>
                </a:gridCol>
                <a:gridCol w="576072">
                  <a:extLst>
                    <a:ext uri="{9D8B030D-6E8A-4147-A177-3AD203B41FA5}">
                      <a16:colId xmlns:a16="http://schemas.microsoft.com/office/drawing/2014/main" val="1538049330"/>
                    </a:ext>
                  </a:extLst>
                </a:gridCol>
                <a:gridCol w="576072">
                  <a:extLst>
                    <a:ext uri="{9D8B030D-6E8A-4147-A177-3AD203B41FA5}">
                      <a16:colId xmlns:a16="http://schemas.microsoft.com/office/drawing/2014/main" val="3898601751"/>
                    </a:ext>
                  </a:extLst>
                </a:gridCol>
                <a:gridCol w="576072">
                  <a:extLst>
                    <a:ext uri="{9D8B030D-6E8A-4147-A177-3AD203B41FA5}">
                      <a16:colId xmlns:a16="http://schemas.microsoft.com/office/drawing/2014/main" val="3427327858"/>
                    </a:ext>
                  </a:extLst>
                </a:gridCol>
                <a:gridCol w="658368">
                  <a:extLst>
                    <a:ext uri="{9D8B030D-6E8A-4147-A177-3AD203B41FA5}">
                      <a16:colId xmlns:a16="http://schemas.microsoft.com/office/drawing/2014/main" val="27424965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828633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- 2018-02-06 11:00:00</a:t>
                      </a:r>
                      <a:r>
                        <a:rPr kumimoji="0" lang="en-US" sz="1000" b="0" i="0" u="none" strike="noStrike" kern="1200" cap="none" spc="0" normalizeH="0" baseline="0" noProof="0">
                          <a:ln>
                            <a:noFill/>
                          </a:ln>
                          <a:solidFill>
                            <a:prstClr val="black"/>
                          </a:solidFill>
                          <a:effectLst/>
                          <a:uLnTx/>
                          <a:uFillTx/>
                          <a:latin typeface="+mn-lt"/>
                          <a:ea typeface="+mn-ea"/>
                          <a:cs typeface="+mn-cs"/>
                        </a:rPr>
                        <a:t>
We have a Valentine's Day treat for you! Dine on the beach to the sound of live violin, indulge in CHI, The Spa treatments at 25% off, and retreat to a luxurious room for you and your loved one, from just Rs. 16,400. 
Call 402 7400 or email us at reservations.sltr@shangri-la.com quoting PLOCAL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60820409"/>
                  </a:ext>
                </a:extLst>
              </a:tr>
            </a:tbl>
          </a:graphicData>
        </a:graphic>
      </p:graphicFrame>
      <p:sp>
        <p:nvSpPr>
          <p:cNvPr id="4" name="Text Placeholder 3">
            <a:extLst>
              <a:ext uri="{FF2B5EF4-FFF2-40B4-BE49-F238E27FC236}">
                <a16:creationId xmlns:a16="http://schemas.microsoft.com/office/drawing/2014/main" id="{A7173136-BA42-4753-B93F-9A490CE8FFE8}"/>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8056355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2FE079-646F-4123-818E-1DE0A5D6B9D0}"/>
              </a:ext>
            </a:extLst>
          </p:cNvPr>
          <p:cNvSpPr>
            <a:spLocks noGrp="1"/>
          </p:cNvSpPr>
          <p:nvPr>
            <p:ph type="title"/>
          </p:nvPr>
        </p:nvSpPr>
        <p:spPr/>
        <p:txBody>
          <a:bodyPr/>
          <a:lstStyle/>
          <a:p>
            <a:r>
              <a:rPr lang="en-US"/>
              <a:t>FB Own Posts Table with views - 11 of 17</a:t>
            </a:r>
          </a:p>
        </p:txBody>
      </p:sp>
      <p:graphicFrame>
        <p:nvGraphicFramePr>
          <p:cNvPr id="5" name="Table Placeholder 4">
            <a:extLst>
              <a:ext uri="{FF2B5EF4-FFF2-40B4-BE49-F238E27FC236}">
                <a16:creationId xmlns:a16="http://schemas.microsoft.com/office/drawing/2014/main" id="{F3CA1DF0-A406-40E5-85AC-1D23BB646D92}"/>
              </a:ext>
            </a:extLst>
          </p:cNvPr>
          <p:cNvGraphicFramePr>
            <a:graphicFrameLocks noGrp="1"/>
          </p:cNvGraphicFramePr>
          <p:nvPr>
            <p:ph type="tbl" sz="quarter" idx="13"/>
            <p:extLst>
              <p:ext uri="{D42A27DB-BD31-4B8C-83A1-F6EECF244321}">
                <p14:modId xmlns:p14="http://schemas.microsoft.com/office/powerpoint/2010/main" val="3598401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06576182"/>
                    </a:ext>
                  </a:extLst>
                </a:gridCol>
                <a:gridCol w="576072">
                  <a:extLst>
                    <a:ext uri="{9D8B030D-6E8A-4147-A177-3AD203B41FA5}">
                      <a16:colId xmlns:a16="http://schemas.microsoft.com/office/drawing/2014/main" val="3649271402"/>
                    </a:ext>
                  </a:extLst>
                </a:gridCol>
                <a:gridCol w="576072">
                  <a:extLst>
                    <a:ext uri="{9D8B030D-6E8A-4147-A177-3AD203B41FA5}">
                      <a16:colId xmlns:a16="http://schemas.microsoft.com/office/drawing/2014/main" val="1382136185"/>
                    </a:ext>
                  </a:extLst>
                </a:gridCol>
                <a:gridCol w="576072">
                  <a:extLst>
                    <a:ext uri="{9D8B030D-6E8A-4147-A177-3AD203B41FA5}">
                      <a16:colId xmlns:a16="http://schemas.microsoft.com/office/drawing/2014/main" val="927505887"/>
                    </a:ext>
                  </a:extLst>
                </a:gridCol>
                <a:gridCol w="576072">
                  <a:extLst>
                    <a:ext uri="{9D8B030D-6E8A-4147-A177-3AD203B41FA5}">
                      <a16:colId xmlns:a16="http://schemas.microsoft.com/office/drawing/2014/main" val="2814612092"/>
                    </a:ext>
                  </a:extLst>
                </a:gridCol>
                <a:gridCol w="576072">
                  <a:extLst>
                    <a:ext uri="{9D8B030D-6E8A-4147-A177-3AD203B41FA5}">
                      <a16:colId xmlns:a16="http://schemas.microsoft.com/office/drawing/2014/main" val="221511627"/>
                    </a:ext>
                  </a:extLst>
                </a:gridCol>
                <a:gridCol w="576072">
                  <a:extLst>
                    <a:ext uri="{9D8B030D-6E8A-4147-A177-3AD203B41FA5}">
                      <a16:colId xmlns:a16="http://schemas.microsoft.com/office/drawing/2014/main" val="15782828"/>
                    </a:ext>
                  </a:extLst>
                </a:gridCol>
                <a:gridCol w="576072">
                  <a:extLst>
                    <a:ext uri="{9D8B030D-6E8A-4147-A177-3AD203B41FA5}">
                      <a16:colId xmlns:a16="http://schemas.microsoft.com/office/drawing/2014/main" val="1424207121"/>
                    </a:ext>
                  </a:extLst>
                </a:gridCol>
                <a:gridCol w="576072">
                  <a:extLst>
                    <a:ext uri="{9D8B030D-6E8A-4147-A177-3AD203B41FA5}">
                      <a16:colId xmlns:a16="http://schemas.microsoft.com/office/drawing/2014/main" val="91289150"/>
                    </a:ext>
                  </a:extLst>
                </a:gridCol>
                <a:gridCol w="576072">
                  <a:extLst>
                    <a:ext uri="{9D8B030D-6E8A-4147-A177-3AD203B41FA5}">
                      <a16:colId xmlns:a16="http://schemas.microsoft.com/office/drawing/2014/main" val="819710437"/>
                    </a:ext>
                  </a:extLst>
                </a:gridCol>
                <a:gridCol w="576072">
                  <a:extLst>
                    <a:ext uri="{9D8B030D-6E8A-4147-A177-3AD203B41FA5}">
                      <a16:colId xmlns:a16="http://schemas.microsoft.com/office/drawing/2014/main" val="2309022571"/>
                    </a:ext>
                  </a:extLst>
                </a:gridCol>
                <a:gridCol w="658368">
                  <a:extLst>
                    <a:ext uri="{9D8B030D-6E8A-4147-A177-3AD203B41FA5}">
                      <a16:colId xmlns:a16="http://schemas.microsoft.com/office/drawing/2014/main" val="6623689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196947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- 2018-02-15 12:37:00</a:t>
                      </a:r>
                      <a:r>
                        <a:rPr kumimoji="0" lang="en-US" sz="1000" b="0" i="0" u="none" strike="noStrike" kern="1200" cap="none" spc="0" normalizeH="0" baseline="0" noProof="0">
                          <a:ln>
                            <a:noFill/>
                          </a:ln>
                          <a:solidFill>
                            <a:prstClr val="black"/>
                          </a:solidFill>
                          <a:effectLst/>
                          <a:uLnTx/>
                          <a:uFillTx/>
                          <a:latin typeface="+mn-lt"/>
                          <a:ea typeface="+mn-ea"/>
                          <a:cs typeface="+mn-cs"/>
                        </a:rPr>
                        <a:t>
Book a luxury stay for 2 and enjoy complimentary half board for the 2nd person! This amazing offer starts from Rs. 13,950, including access to our beautiful private island, top-range facilities and pristine beaches. 
Call 402 7400 or email us at reservations.sltr@shangri-la.com quoting: PLOCAL
📷: aidacickusic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44998392"/>
                  </a:ext>
                </a:extLst>
              </a:tr>
            </a:tbl>
          </a:graphicData>
        </a:graphic>
      </p:graphicFrame>
      <p:sp>
        <p:nvSpPr>
          <p:cNvPr id="4" name="Text Placeholder 3">
            <a:extLst>
              <a:ext uri="{FF2B5EF4-FFF2-40B4-BE49-F238E27FC236}">
                <a16:creationId xmlns:a16="http://schemas.microsoft.com/office/drawing/2014/main" id="{935FBA64-6435-40AF-97C0-5DEBE727EFD4}"/>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12619454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5B4437-FB74-4912-96D5-13B7B5638466}"/>
              </a:ext>
            </a:extLst>
          </p:cNvPr>
          <p:cNvSpPr>
            <a:spLocks noGrp="1"/>
          </p:cNvSpPr>
          <p:nvPr>
            <p:ph type="title"/>
          </p:nvPr>
        </p:nvSpPr>
        <p:spPr/>
        <p:txBody>
          <a:bodyPr/>
          <a:lstStyle/>
          <a:p>
            <a:r>
              <a:rPr lang="en-US"/>
              <a:t>FB Own Posts Table with views - 12 of 17</a:t>
            </a:r>
          </a:p>
        </p:txBody>
      </p:sp>
      <p:graphicFrame>
        <p:nvGraphicFramePr>
          <p:cNvPr id="5" name="Table Placeholder 4">
            <a:extLst>
              <a:ext uri="{FF2B5EF4-FFF2-40B4-BE49-F238E27FC236}">
                <a16:creationId xmlns:a16="http://schemas.microsoft.com/office/drawing/2014/main" id="{1351B9C1-886B-46BD-AA45-C3344E126F2F}"/>
              </a:ext>
            </a:extLst>
          </p:cNvPr>
          <p:cNvGraphicFramePr>
            <a:graphicFrameLocks noGrp="1"/>
          </p:cNvGraphicFramePr>
          <p:nvPr>
            <p:ph type="tbl" sz="quarter" idx="13"/>
            <p:extLst>
              <p:ext uri="{D42A27DB-BD31-4B8C-83A1-F6EECF244321}">
                <p14:modId xmlns:p14="http://schemas.microsoft.com/office/powerpoint/2010/main" val="7383094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217689724"/>
                    </a:ext>
                  </a:extLst>
                </a:gridCol>
                <a:gridCol w="576072">
                  <a:extLst>
                    <a:ext uri="{9D8B030D-6E8A-4147-A177-3AD203B41FA5}">
                      <a16:colId xmlns:a16="http://schemas.microsoft.com/office/drawing/2014/main" val="2471205792"/>
                    </a:ext>
                  </a:extLst>
                </a:gridCol>
                <a:gridCol w="576072">
                  <a:extLst>
                    <a:ext uri="{9D8B030D-6E8A-4147-A177-3AD203B41FA5}">
                      <a16:colId xmlns:a16="http://schemas.microsoft.com/office/drawing/2014/main" val="539909755"/>
                    </a:ext>
                  </a:extLst>
                </a:gridCol>
                <a:gridCol w="576072">
                  <a:extLst>
                    <a:ext uri="{9D8B030D-6E8A-4147-A177-3AD203B41FA5}">
                      <a16:colId xmlns:a16="http://schemas.microsoft.com/office/drawing/2014/main" val="890564332"/>
                    </a:ext>
                  </a:extLst>
                </a:gridCol>
                <a:gridCol w="576072">
                  <a:extLst>
                    <a:ext uri="{9D8B030D-6E8A-4147-A177-3AD203B41FA5}">
                      <a16:colId xmlns:a16="http://schemas.microsoft.com/office/drawing/2014/main" val="2616566585"/>
                    </a:ext>
                  </a:extLst>
                </a:gridCol>
                <a:gridCol w="576072">
                  <a:extLst>
                    <a:ext uri="{9D8B030D-6E8A-4147-A177-3AD203B41FA5}">
                      <a16:colId xmlns:a16="http://schemas.microsoft.com/office/drawing/2014/main" val="79515774"/>
                    </a:ext>
                  </a:extLst>
                </a:gridCol>
                <a:gridCol w="576072">
                  <a:extLst>
                    <a:ext uri="{9D8B030D-6E8A-4147-A177-3AD203B41FA5}">
                      <a16:colId xmlns:a16="http://schemas.microsoft.com/office/drawing/2014/main" val="2190556738"/>
                    </a:ext>
                  </a:extLst>
                </a:gridCol>
                <a:gridCol w="576072">
                  <a:extLst>
                    <a:ext uri="{9D8B030D-6E8A-4147-A177-3AD203B41FA5}">
                      <a16:colId xmlns:a16="http://schemas.microsoft.com/office/drawing/2014/main" val="3246307929"/>
                    </a:ext>
                  </a:extLst>
                </a:gridCol>
                <a:gridCol w="576072">
                  <a:extLst>
                    <a:ext uri="{9D8B030D-6E8A-4147-A177-3AD203B41FA5}">
                      <a16:colId xmlns:a16="http://schemas.microsoft.com/office/drawing/2014/main" val="141967728"/>
                    </a:ext>
                  </a:extLst>
                </a:gridCol>
                <a:gridCol w="576072">
                  <a:extLst>
                    <a:ext uri="{9D8B030D-6E8A-4147-A177-3AD203B41FA5}">
                      <a16:colId xmlns:a16="http://schemas.microsoft.com/office/drawing/2014/main" val="1895495927"/>
                    </a:ext>
                  </a:extLst>
                </a:gridCol>
                <a:gridCol w="576072">
                  <a:extLst>
                    <a:ext uri="{9D8B030D-6E8A-4147-A177-3AD203B41FA5}">
                      <a16:colId xmlns:a16="http://schemas.microsoft.com/office/drawing/2014/main" val="1819561041"/>
                    </a:ext>
                  </a:extLst>
                </a:gridCol>
                <a:gridCol w="658368">
                  <a:extLst>
                    <a:ext uri="{9D8B030D-6E8A-4147-A177-3AD203B41FA5}">
                      <a16:colId xmlns:a16="http://schemas.microsoft.com/office/drawing/2014/main" val="4242998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05737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- 2018-02-26 19:37:26</a:t>
                      </a:r>
                      <a:r>
                        <a:rPr kumimoji="0" lang="en-US" sz="1000" b="0" i="0" u="none" strike="noStrike" kern="1200" cap="none" spc="0" normalizeH="0" baseline="0" noProof="0">
                          <a:ln>
                            <a:noFill/>
                          </a:ln>
                          <a:solidFill>
                            <a:prstClr val="black"/>
                          </a:solidFill>
                          <a:effectLst/>
                          <a:uLnTx/>
                          <a:uFillTx/>
                          <a:latin typeface="+mn-lt"/>
                          <a:ea typeface="+mn-ea"/>
                          <a:cs typeface="+mn-cs"/>
                        </a:rPr>
                        <a:t>
An alluring culinary collaboration is brewing on the East Side of Mauritius... 
Mauritian flavours, redesigned by an internationally acclaimed Chef, whose restaurant usually has a 9 month waiting list... 
Watch this space for more!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372000083"/>
                  </a:ext>
                </a:extLst>
              </a:tr>
            </a:tbl>
          </a:graphicData>
        </a:graphic>
      </p:graphicFrame>
      <p:sp>
        <p:nvSpPr>
          <p:cNvPr id="4" name="Text Placeholder 3">
            <a:extLst>
              <a:ext uri="{FF2B5EF4-FFF2-40B4-BE49-F238E27FC236}">
                <a16:creationId xmlns:a16="http://schemas.microsoft.com/office/drawing/2014/main" id="{F0763A54-FE82-477F-9559-7CF7757878E2}"/>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7998095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FF6AAB-3335-4193-80C2-F174A178A248}"/>
              </a:ext>
            </a:extLst>
          </p:cNvPr>
          <p:cNvSpPr>
            <a:spLocks noGrp="1"/>
          </p:cNvSpPr>
          <p:nvPr>
            <p:ph type="title"/>
          </p:nvPr>
        </p:nvSpPr>
        <p:spPr/>
        <p:txBody>
          <a:bodyPr/>
          <a:lstStyle/>
          <a:p>
            <a:r>
              <a:rPr lang="en-US"/>
              <a:t>FB Own Posts Table with views - 13 of 17</a:t>
            </a:r>
          </a:p>
        </p:txBody>
      </p:sp>
      <p:graphicFrame>
        <p:nvGraphicFramePr>
          <p:cNvPr id="5" name="Table Placeholder 4">
            <a:extLst>
              <a:ext uri="{FF2B5EF4-FFF2-40B4-BE49-F238E27FC236}">
                <a16:creationId xmlns:a16="http://schemas.microsoft.com/office/drawing/2014/main" id="{3BA8331E-11D2-4A07-947E-A3EE79BBD0AB}"/>
              </a:ext>
            </a:extLst>
          </p:cNvPr>
          <p:cNvGraphicFramePr>
            <a:graphicFrameLocks noGrp="1"/>
          </p:cNvGraphicFramePr>
          <p:nvPr>
            <p:ph type="tbl" sz="quarter" idx="13"/>
            <p:extLst>
              <p:ext uri="{D42A27DB-BD31-4B8C-83A1-F6EECF244321}">
                <p14:modId xmlns:p14="http://schemas.microsoft.com/office/powerpoint/2010/main" val="3839136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409483950"/>
                    </a:ext>
                  </a:extLst>
                </a:gridCol>
                <a:gridCol w="576072">
                  <a:extLst>
                    <a:ext uri="{9D8B030D-6E8A-4147-A177-3AD203B41FA5}">
                      <a16:colId xmlns:a16="http://schemas.microsoft.com/office/drawing/2014/main" val="155708017"/>
                    </a:ext>
                  </a:extLst>
                </a:gridCol>
                <a:gridCol w="576072">
                  <a:extLst>
                    <a:ext uri="{9D8B030D-6E8A-4147-A177-3AD203B41FA5}">
                      <a16:colId xmlns:a16="http://schemas.microsoft.com/office/drawing/2014/main" val="16844951"/>
                    </a:ext>
                  </a:extLst>
                </a:gridCol>
                <a:gridCol w="576072">
                  <a:extLst>
                    <a:ext uri="{9D8B030D-6E8A-4147-A177-3AD203B41FA5}">
                      <a16:colId xmlns:a16="http://schemas.microsoft.com/office/drawing/2014/main" val="1553654380"/>
                    </a:ext>
                  </a:extLst>
                </a:gridCol>
                <a:gridCol w="576072">
                  <a:extLst>
                    <a:ext uri="{9D8B030D-6E8A-4147-A177-3AD203B41FA5}">
                      <a16:colId xmlns:a16="http://schemas.microsoft.com/office/drawing/2014/main" val="2244792464"/>
                    </a:ext>
                  </a:extLst>
                </a:gridCol>
                <a:gridCol w="576072">
                  <a:extLst>
                    <a:ext uri="{9D8B030D-6E8A-4147-A177-3AD203B41FA5}">
                      <a16:colId xmlns:a16="http://schemas.microsoft.com/office/drawing/2014/main" val="1462752621"/>
                    </a:ext>
                  </a:extLst>
                </a:gridCol>
                <a:gridCol w="576072">
                  <a:extLst>
                    <a:ext uri="{9D8B030D-6E8A-4147-A177-3AD203B41FA5}">
                      <a16:colId xmlns:a16="http://schemas.microsoft.com/office/drawing/2014/main" val="2696221876"/>
                    </a:ext>
                  </a:extLst>
                </a:gridCol>
                <a:gridCol w="576072">
                  <a:extLst>
                    <a:ext uri="{9D8B030D-6E8A-4147-A177-3AD203B41FA5}">
                      <a16:colId xmlns:a16="http://schemas.microsoft.com/office/drawing/2014/main" val="2968860979"/>
                    </a:ext>
                  </a:extLst>
                </a:gridCol>
                <a:gridCol w="576072">
                  <a:extLst>
                    <a:ext uri="{9D8B030D-6E8A-4147-A177-3AD203B41FA5}">
                      <a16:colId xmlns:a16="http://schemas.microsoft.com/office/drawing/2014/main" val="2559890302"/>
                    </a:ext>
                  </a:extLst>
                </a:gridCol>
                <a:gridCol w="576072">
                  <a:extLst>
                    <a:ext uri="{9D8B030D-6E8A-4147-A177-3AD203B41FA5}">
                      <a16:colId xmlns:a16="http://schemas.microsoft.com/office/drawing/2014/main" val="986909274"/>
                    </a:ext>
                  </a:extLst>
                </a:gridCol>
                <a:gridCol w="576072">
                  <a:extLst>
                    <a:ext uri="{9D8B030D-6E8A-4147-A177-3AD203B41FA5}">
                      <a16:colId xmlns:a16="http://schemas.microsoft.com/office/drawing/2014/main" val="2439551856"/>
                    </a:ext>
                  </a:extLst>
                </a:gridCol>
                <a:gridCol w="658368">
                  <a:extLst>
                    <a:ext uri="{9D8B030D-6E8A-4147-A177-3AD203B41FA5}">
                      <a16:colId xmlns:a16="http://schemas.microsoft.com/office/drawing/2014/main" val="40087672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174760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- 2018-02-28 14:01:28</a:t>
                      </a:r>
                      <a:r>
                        <a:rPr kumimoji="0" lang="en-US" sz="1000" b="0" i="0" u="none" strike="noStrike" kern="1200" cap="none" spc="0" normalizeH="0" baseline="0" noProof="0">
                          <a:ln>
                            <a:noFill/>
                          </a:ln>
                          <a:solidFill>
                            <a:prstClr val="black"/>
                          </a:solidFill>
                          <a:effectLst/>
                          <a:uLnTx/>
                          <a:uFillTx/>
                          <a:latin typeface="+mn-lt"/>
                          <a:ea typeface="+mn-ea"/>
                          <a:cs typeface="+mn-cs"/>
                        </a:rPr>
                        <a:t>
Fine dining so special, you'd consider a FLIGHT just to have a bite... ✈️
Famed Cape Town restaurant The Test Kitchen and their award-winning chef Luke Dale Roberts are coming to Mauritius! 
From April 11 - May 26, 'skip' the 9 months waiting list, and taste the innovative cuisine that earned them #22 Best Restaurant in the World, right here in Mauritius.
Info and booking: 52591441 / 5255 3892 / 4027400 / restaurant-reservations.sltr@shangri-la.com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26177394"/>
                  </a:ext>
                </a:extLst>
              </a:tr>
            </a:tbl>
          </a:graphicData>
        </a:graphic>
      </p:graphicFrame>
      <p:sp>
        <p:nvSpPr>
          <p:cNvPr id="4" name="Text Placeholder 3">
            <a:extLst>
              <a:ext uri="{FF2B5EF4-FFF2-40B4-BE49-F238E27FC236}">
                <a16:creationId xmlns:a16="http://schemas.microsoft.com/office/drawing/2014/main" id="{D5E41F6D-1487-4A05-84AA-BF2E1278A937}"/>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92067640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0D187E-1EB6-4402-856F-5C7A39E41A47}"/>
              </a:ext>
            </a:extLst>
          </p:cNvPr>
          <p:cNvSpPr>
            <a:spLocks noGrp="1"/>
          </p:cNvSpPr>
          <p:nvPr>
            <p:ph type="title"/>
          </p:nvPr>
        </p:nvSpPr>
        <p:spPr/>
        <p:txBody>
          <a:bodyPr/>
          <a:lstStyle/>
          <a:p>
            <a:r>
              <a:rPr lang="en-US"/>
              <a:t>FB Own Posts Table with views - 14 of 17</a:t>
            </a:r>
          </a:p>
        </p:txBody>
      </p:sp>
      <p:graphicFrame>
        <p:nvGraphicFramePr>
          <p:cNvPr id="5" name="Table Placeholder 4">
            <a:extLst>
              <a:ext uri="{FF2B5EF4-FFF2-40B4-BE49-F238E27FC236}">
                <a16:creationId xmlns:a16="http://schemas.microsoft.com/office/drawing/2014/main" id="{DF92BC00-3F8F-41C5-A75A-CF9705CE1A22}"/>
              </a:ext>
            </a:extLst>
          </p:cNvPr>
          <p:cNvGraphicFramePr>
            <a:graphicFrameLocks noGrp="1"/>
          </p:cNvGraphicFramePr>
          <p:nvPr>
            <p:ph type="tbl" sz="quarter" idx="13"/>
            <p:extLst>
              <p:ext uri="{D42A27DB-BD31-4B8C-83A1-F6EECF244321}">
                <p14:modId xmlns:p14="http://schemas.microsoft.com/office/powerpoint/2010/main" val="1065703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588892466"/>
                    </a:ext>
                  </a:extLst>
                </a:gridCol>
                <a:gridCol w="576072">
                  <a:extLst>
                    <a:ext uri="{9D8B030D-6E8A-4147-A177-3AD203B41FA5}">
                      <a16:colId xmlns:a16="http://schemas.microsoft.com/office/drawing/2014/main" val="1943738583"/>
                    </a:ext>
                  </a:extLst>
                </a:gridCol>
                <a:gridCol w="576072">
                  <a:extLst>
                    <a:ext uri="{9D8B030D-6E8A-4147-A177-3AD203B41FA5}">
                      <a16:colId xmlns:a16="http://schemas.microsoft.com/office/drawing/2014/main" val="3900286339"/>
                    </a:ext>
                  </a:extLst>
                </a:gridCol>
                <a:gridCol w="576072">
                  <a:extLst>
                    <a:ext uri="{9D8B030D-6E8A-4147-A177-3AD203B41FA5}">
                      <a16:colId xmlns:a16="http://schemas.microsoft.com/office/drawing/2014/main" val="1252944537"/>
                    </a:ext>
                  </a:extLst>
                </a:gridCol>
                <a:gridCol w="576072">
                  <a:extLst>
                    <a:ext uri="{9D8B030D-6E8A-4147-A177-3AD203B41FA5}">
                      <a16:colId xmlns:a16="http://schemas.microsoft.com/office/drawing/2014/main" val="144834036"/>
                    </a:ext>
                  </a:extLst>
                </a:gridCol>
                <a:gridCol w="576072">
                  <a:extLst>
                    <a:ext uri="{9D8B030D-6E8A-4147-A177-3AD203B41FA5}">
                      <a16:colId xmlns:a16="http://schemas.microsoft.com/office/drawing/2014/main" val="3403892008"/>
                    </a:ext>
                  </a:extLst>
                </a:gridCol>
                <a:gridCol w="576072">
                  <a:extLst>
                    <a:ext uri="{9D8B030D-6E8A-4147-A177-3AD203B41FA5}">
                      <a16:colId xmlns:a16="http://schemas.microsoft.com/office/drawing/2014/main" val="3939563833"/>
                    </a:ext>
                  </a:extLst>
                </a:gridCol>
                <a:gridCol w="576072">
                  <a:extLst>
                    <a:ext uri="{9D8B030D-6E8A-4147-A177-3AD203B41FA5}">
                      <a16:colId xmlns:a16="http://schemas.microsoft.com/office/drawing/2014/main" val="396520077"/>
                    </a:ext>
                  </a:extLst>
                </a:gridCol>
                <a:gridCol w="576072">
                  <a:extLst>
                    <a:ext uri="{9D8B030D-6E8A-4147-A177-3AD203B41FA5}">
                      <a16:colId xmlns:a16="http://schemas.microsoft.com/office/drawing/2014/main" val="3765544787"/>
                    </a:ext>
                  </a:extLst>
                </a:gridCol>
                <a:gridCol w="576072">
                  <a:extLst>
                    <a:ext uri="{9D8B030D-6E8A-4147-A177-3AD203B41FA5}">
                      <a16:colId xmlns:a16="http://schemas.microsoft.com/office/drawing/2014/main" val="2094676631"/>
                    </a:ext>
                  </a:extLst>
                </a:gridCol>
                <a:gridCol w="576072">
                  <a:extLst>
                    <a:ext uri="{9D8B030D-6E8A-4147-A177-3AD203B41FA5}">
                      <a16:colId xmlns:a16="http://schemas.microsoft.com/office/drawing/2014/main" val="1277207447"/>
                    </a:ext>
                  </a:extLst>
                </a:gridCol>
                <a:gridCol w="658368">
                  <a:extLst>
                    <a:ext uri="{9D8B030D-6E8A-4147-A177-3AD203B41FA5}">
                      <a16:colId xmlns:a16="http://schemas.microsoft.com/office/drawing/2014/main" val="14135994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9530976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- 2018-02-10 13:06:00</a:t>
                      </a:r>
                      <a:r>
                        <a:rPr kumimoji="0" lang="en-US" sz="1000" b="0" i="0" u="none" strike="noStrike" kern="1200" cap="none" spc="0" normalizeH="0" baseline="0" noProof="0">
                          <a:ln>
                            <a:noFill/>
                          </a:ln>
                          <a:solidFill>
                            <a:prstClr val="black"/>
                          </a:solidFill>
                          <a:effectLst/>
                          <a:uLnTx/>
                          <a:uFillTx/>
                          <a:latin typeface="+mn-lt"/>
                          <a:ea typeface="+mn-ea"/>
                          <a:cs typeface="+mn-cs"/>
                        </a:rPr>
                        <a:t>
How are you spending your Saturday? 
📷: d.u.nj.a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198571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- 2018-02-04 14:27:00</a:t>
                      </a:r>
                      <a:r>
                        <a:rPr kumimoji="0" lang="en-US" sz="1000" b="0" i="0" u="none" strike="noStrike" kern="1200" cap="none" spc="0" normalizeH="0" baseline="0" noProof="0">
                          <a:ln>
                            <a:noFill/>
                          </a:ln>
                          <a:solidFill>
                            <a:prstClr val="black"/>
                          </a:solidFill>
                          <a:effectLst/>
                          <a:uLnTx/>
                          <a:uFillTx/>
                          <a:latin typeface="+mn-lt"/>
                          <a:ea typeface="+mn-ea"/>
                          <a:cs typeface="+mn-cs"/>
                        </a:rPr>
                        <a:t>
Your very own welcome party every time you step in! 🐟  
📷: Carmen's Luxury Travel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2234434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- 2018-02-13 11:35:00</a:t>
                      </a:r>
                      <a:r>
                        <a:rPr kumimoji="0" lang="en-US" sz="1000" b="0" i="0" u="none" strike="noStrike" kern="1200" cap="none" spc="0" normalizeH="0" baseline="0" noProof="0">
                          <a:ln>
                            <a:noFill/>
                          </a:ln>
                          <a:solidFill>
                            <a:prstClr val="black"/>
                          </a:solidFill>
                          <a:effectLst/>
                          <a:uLnTx/>
                          <a:uFillTx/>
                          <a:latin typeface="+mn-lt"/>
                          <a:ea typeface="+mn-ea"/>
                          <a:cs typeface="+mn-cs"/>
                        </a:rPr>
                        <a:t>
Adventurers, Mauritius should be your next stop! 
Le Morne Brabrant is a peninsula at the extreme southwestern tip of Mauritius, with secret caves in its slopes... 
📷: Alex Preview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3376259"/>
                  </a:ext>
                </a:extLst>
              </a:tr>
            </a:tbl>
          </a:graphicData>
        </a:graphic>
      </p:graphicFrame>
      <p:sp>
        <p:nvSpPr>
          <p:cNvPr id="4" name="Text Placeholder 3">
            <a:extLst>
              <a:ext uri="{FF2B5EF4-FFF2-40B4-BE49-F238E27FC236}">
                <a16:creationId xmlns:a16="http://schemas.microsoft.com/office/drawing/2014/main" id="{8F58385C-8D4A-440F-A77F-8C4A56EDC30C}"/>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67109646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219D98-9256-464A-B3E5-B22E761F710B}"/>
              </a:ext>
            </a:extLst>
          </p:cNvPr>
          <p:cNvSpPr>
            <a:spLocks noGrp="1"/>
          </p:cNvSpPr>
          <p:nvPr>
            <p:ph type="title"/>
          </p:nvPr>
        </p:nvSpPr>
        <p:spPr/>
        <p:txBody>
          <a:bodyPr/>
          <a:lstStyle/>
          <a:p>
            <a:r>
              <a:rPr lang="en-US"/>
              <a:t>FB Own Posts Table with views - 15 of 17</a:t>
            </a:r>
          </a:p>
        </p:txBody>
      </p:sp>
      <p:graphicFrame>
        <p:nvGraphicFramePr>
          <p:cNvPr id="5" name="Table Placeholder 4">
            <a:extLst>
              <a:ext uri="{FF2B5EF4-FFF2-40B4-BE49-F238E27FC236}">
                <a16:creationId xmlns:a16="http://schemas.microsoft.com/office/drawing/2014/main" id="{D81EC69C-4F28-4B7F-B6D3-2B949B7B8229}"/>
              </a:ext>
            </a:extLst>
          </p:cNvPr>
          <p:cNvGraphicFramePr>
            <a:graphicFrameLocks noGrp="1"/>
          </p:cNvGraphicFramePr>
          <p:nvPr>
            <p:ph type="tbl" sz="quarter" idx="13"/>
            <p:extLst>
              <p:ext uri="{D42A27DB-BD31-4B8C-83A1-F6EECF244321}">
                <p14:modId xmlns:p14="http://schemas.microsoft.com/office/powerpoint/2010/main" val="42195670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298595249"/>
                    </a:ext>
                  </a:extLst>
                </a:gridCol>
                <a:gridCol w="576072">
                  <a:extLst>
                    <a:ext uri="{9D8B030D-6E8A-4147-A177-3AD203B41FA5}">
                      <a16:colId xmlns:a16="http://schemas.microsoft.com/office/drawing/2014/main" val="3036054440"/>
                    </a:ext>
                  </a:extLst>
                </a:gridCol>
                <a:gridCol w="576072">
                  <a:extLst>
                    <a:ext uri="{9D8B030D-6E8A-4147-A177-3AD203B41FA5}">
                      <a16:colId xmlns:a16="http://schemas.microsoft.com/office/drawing/2014/main" val="3802774298"/>
                    </a:ext>
                  </a:extLst>
                </a:gridCol>
                <a:gridCol w="576072">
                  <a:extLst>
                    <a:ext uri="{9D8B030D-6E8A-4147-A177-3AD203B41FA5}">
                      <a16:colId xmlns:a16="http://schemas.microsoft.com/office/drawing/2014/main" val="645424353"/>
                    </a:ext>
                  </a:extLst>
                </a:gridCol>
                <a:gridCol w="576072">
                  <a:extLst>
                    <a:ext uri="{9D8B030D-6E8A-4147-A177-3AD203B41FA5}">
                      <a16:colId xmlns:a16="http://schemas.microsoft.com/office/drawing/2014/main" val="432316767"/>
                    </a:ext>
                  </a:extLst>
                </a:gridCol>
                <a:gridCol w="576072">
                  <a:extLst>
                    <a:ext uri="{9D8B030D-6E8A-4147-A177-3AD203B41FA5}">
                      <a16:colId xmlns:a16="http://schemas.microsoft.com/office/drawing/2014/main" val="2708324546"/>
                    </a:ext>
                  </a:extLst>
                </a:gridCol>
                <a:gridCol w="576072">
                  <a:extLst>
                    <a:ext uri="{9D8B030D-6E8A-4147-A177-3AD203B41FA5}">
                      <a16:colId xmlns:a16="http://schemas.microsoft.com/office/drawing/2014/main" val="307014036"/>
                    </a:ext>
                  </a:extLst>
                </a:gridCol>
                <a:gridCol w="576072">
                  <a:extLst>
                    <a:ext uri="{9D8B030D-6E8A-4147-A177-3AD203B41FA5}">
                      <a16:colId xmlns:a16="http://schemas.microsoft.com/office/drawing/2014/main" val="384110084"/>
                    </a:ext>
                  </a:extLst>
                </a:gridCol>
                <a:gridCol w="576072">
                  <a:extLst>
                    <a:ext uri="{9D8B030D-6E8A-4147-A177-3AD203B41FA5}">
                      <a16:colId xmlns:a16="http://schemas.microsoft.com/office/drawing/2014/main" val="2805407469"/>
                    </a:ext>
                  </a:extLst>
                </a:gridCol>
                <a:gridCol w="576072">
                  <a:extLst>
                    <a:ext uri="{9D8B030D-6E8A-4147-A177-3AD203B41FA5}">
                      <a16:colId xmlns:a16="http://schemas.microsoft.com/office/drawing/2014/main" val="1847853224"/>
                    </a:ext>
                  </a:extLst>
                </a:gridCol>
                <a:gridCol w="576072">
                  <a:extLst>
                    <a:ext uri="{9D8B030D-6E8A-4147-A177-3AD203B41FA5}">
                      <a16:colId xmlns:a16="http://schemas.microsoft.com/office/drawing/2014/main" val="1672882783"/>
                    </a:ext>
                  </a:extLst>
                </a:gridCol>
                <a:gridCol w="658368">
                  <a:extLst>
                    <a:ext uri="{9D8B030D-6E8A-4147-A177-3AD203B41FA5}">
                      <a16:colId xmlns:a16="http://schemas.microsoft.com/office/drawing/2014/main" val="25311190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5239696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- 2018-02-20 11:45:00</a:t>
                      </a:r>
                      <a:r>
                        <a:rPr kumimoji="0" lang="en-US" sz="1000" b="0" i="0" u="none" strike="noStrike" kern="1200" cap="none" spc="0" normalizeH="0" baseline="0" noProof="0">
                          <a:ln>
                            <a:noFill/>
                          </a:ln>
                          <a:solidFill>
                            <a:prstClr val="black"/>
                          </a:solidFill>
                          <a:effectLst/>
                          <a:uLnTx/>
                          <a:uFillTx/>
                          <a:latin typeface="+mn-lt"/>
                          <a:ea typeface="+mn-ea"/>
                          <a:cs typeface="+mn-cs"/>
                        </a:rPr>
                        <a:t>
Wanna pizza this? Ilot Mangénie lunching!
📷: Scarlett De La 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4218586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- 2018-02-12 15:30:00</a:t>
                      </a:r>
                      <a:r>
                        <a:rPr kumimoji="0" lang="en-US" sz="1000" b="0" i="0" u="none" strike="noStrike" kern="1200" cap="none" spc="0" normalizeH="0" baseline="0" noProof="0">
                          <a:ln>
                            <a:noFill/>
                          </a:ln>
                          <a:solidFill>
                            <a:prstClr val="black"/>
                          </a:solidFill>
                          <a:effectLst/>
                          <a:uLnTx/>
                          <a:uFillTx/>
                          <a:latin typeface="+mn-lt"/>
                          <a:ea typeface="+mn-ea"/>
                          <a:cs typeface="+mn-cs"/>
                        </a:rPr>
                        <a:t>
Take me down to the Paradise city! 
📷: melnymendel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468671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- 2018-02-28 15:38:00</a:t>
                      </a:r>
                      <a:r>
                        <a:rPr kumimoji="0" lang="en-US" sz="1000" b="0" i="0" u="none" strike="noStrike" kern="1200" cap="none" spc="0" normalizeH="0" baseline="0" noProof="0">
                          <a:ln>
                            <a:noFill/>
                          </a:ln>
                          <a:solidFill>
                            <a:prstClr val="black"/>
                          </a:solidFill>
                          <a:effectLst/>
                          <a:uLnTx/>
                          <a:uFillTx/>
                          <a:latin typeface="+mn-lt"/>
                          <a:ea typeface="+mn-ea"/>
                          <a:cs typeface="+mn-cs"/>
                        </a:rPr>
                        <a:t>
The word 'filter' isn't even in our vocabulary. 
📷: its_xxilen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074852371"/>
                  </a:ext>
                </a:extLst>
              </a:tr>
            </a:tbl>
          </a:graphicData>
        </a:graphic>
      </p:graphicFrame>
      <p:sp>
        <p:nvSpPr>
          <p:cNvPr id="4" name="Text Placeholder 3">
            <a:extLst>
              <a:ext uri="{FF2B5EF4-FFF2-40B4-BE49-F238E27FC236}">
                <a16:creationId xmlns:a16="http://schemas.microsoft.com/office/drawing/2014/main" id="{24D55B77-3B2F-4975-BB95-C85582D67355}"/>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9649348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D85265-EB97-4819-BDE6-4BB6AE8322DD}"/>
              </a:ext>
            </a:extLst>
          </p:cNvPr>
          <p:cNvSpPr>
            <a:spLocks noGrp="1"/>
          </p:cNvSpPr>
          <p:nvPr>
            <p:ph type="title"/>
          </p:nvPr>
        </p:nvSpPr>
        <p:spPr/>
        <p:txBody>
          <a:bodyPr/>
          <a:lstStyle/>
          <a:p>
            <a:r>
              <a:rPr lang="en-US"/>
              <a:t>FB Own Posts Table with views - 16 of 17</a:t>
            </a:r>
          </a:p>
        </p:txBody>
      </p:sp>
      <p:graphicFrame>
        <p:nvGraphicFramePr>
          <p:cNvPr id="5" name="Table Placeholder 4">
            <a:extLst>
              <a:ext uri="{FF2B5EF4-FFF2-40B4-BE49-F238E27FC236}">
                <a16:creationId xmlns:a16="http://schemas.microsoft.com/office/drawing/2014/main" id="{172B09F4-9C28-4839-A2E5-132A18EA621C}"/>
              </a:ext>
            </a:extLst>
          </p:cNvPr>
          <p:cNvGraphicFramePr>
            <a:graphicFrameLocks noGrp="1"/>
          </p:cNvGraphicFramePr>
          <p:nvPr>
            <p:ph type="tbl" sz="quarter" idx="13"/>
            <p:extLst>
              <p:ext uri="{D42A27DB-BD31-4B8C-83A1-F6EECF244321}">
                <p14:modId xmlns:p14="http://schemas.microsoft.com/office/powerpoint/2010/main" val="271654570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038387139"/>
                    </a:ext>
                  </a:extLst>
                </a:gridCol>
                <a:gridCol w="576072">
                  <a:extLst>
                    <a:ext uri="{9D8B030D-6E8A-4147-A177-3AD203B41FA5}">
                      <a16:colId xmlns:a16="http://schemas.microsoft.com/office/drawing/2014/main" val="1231539150"/>
                    </a:ext>
                  </a:extLst>
                </a:gridCol>
                <a:gridCol w="576072">
                  <a:extLst>
                    <a:ext uri="{9D8B030D-6E8A-4147-A177-3AD203B41FA5}">
                      <a16:colId xmlns:a16="http://schemas.microsoft.com/office/drawing/2014/main" val="725783650"/>
                    </a:ext>
                  </a:extLst>
                </a:gridCol>
                <a:gridCol w="576072">
                  <a:extLst>
                    <a:ext uri="{9D8B030D-6E8A-4147-A177-3AD203B41FA5}">
                      <a16:colId xmlns:a16="http://schemas.microsoft.com/office/drawing/2014/main" val="3688745525"/>
                    </a:ext>
                  </a:extLst>
                </a:gridCol>
                <a:gridCol w="576072">
                  <a:extLst>
                    <a:ext uri="{9D8B030D-6E8A-4147-A177-3AD203B41FA5}">
                      <a16:colId xmlns:a16="http://schemas.microsoft.com/office/drawing/2014/main" val="557963021"/>
                    </a:ext>
                  </a:extLst>
                </a:gridCol>
                <a:gridCol w="576072">
                  <a:extLst>
                    <a:ext uri="{9D8B030D-6E8A-4147-A177-3AD203B41FA5}">
                      <a16:colId xmlns:a16="http://schemas.microsoft.com/office/drawing/2014/main" val="4191944581"/>
                    </a:ext>
                  </a:extLst>
                </a:gridCol>
                <a:gridCol w="576072">
                  <a:extLst>
                    <a:ext uri="{9D8B030D-6E8A-4147-A177-3AD203B41FA5}">
                      <a16:colId xmlns:a16="http://schemas.microsoft.com/office/drawing/2014/main" val="2694053925"/>
                    </a:ext>
                  </a:extLst>
                </a:gridCol>
                <a:gridCol w="576072">
                  <a:extLst>
                    <a:ext uri="{9D8B030D-6E8A-4147-A177-3AD203B41FA5}">
                      <a16:colId xmlns:a16="http://schemas.microsoft.com/office/drawing/2014/main" val="652591496"/>
                    </a:ext>
                  </a:extLst>
                </a:gridCol>
                <a:gridCol w="576072">
                  <a:extLst>
                    <a:ext uri="{9D8B030D-6E8A-4147-A177-3AD203B41FA5}">
                      <a16:colId xmlns:a16="http://schemas.microsoft.com/office/drawing/2014/main" val="3575077784"/>
                    </a:ext>
                  </a:extLst>
                </a:gridCol>
                <a:gridCol w="576072">
                  <a:extLst>
                    <a:ext uri="{9D8B030D-6E8A-4147-A177-3AD203B41FA5}">
                      <a16:colId xmlns:a16="http://schemas.microsoft.com/office/drawing/2014/main" val="2195174776"/>
                    </a:ext>
                  </a:extLst>
                </a:gridCol>
                <a:gridCol w="576072">
                  <a:extLst>
                    <a:ext uri="{9D8B030D-6E8A-4147-A177-3AD203B41FA5}">
                      <a16:colId xmlns:a16="http://schemas.microsoft.com/office/drawing/2014/main" val="266707696"/>
                    </a:ext>
                  </a:extLst>
                </a:gridCol>
                <a:gridCol w="658368">
                  <a:extLst>
                    <a:ext uri="{9D8B030D-6E8A-4147-A177-3AD203B41FA5}">
                      <a16:colId xmlns:a16="http://schemas.microsoft.com/office/drawing/2014/main" val="2092017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007026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- 2018-02-23 10:25:00</a:t>
                      </a:r>
                      <a:r>
                        <a:rPr kumimoji="0" lang="en-US" sz="1000" b="0" i="0" u="none" strike="noStrike" kern="1200" cap="none" spc="0" normalizeH="0" baseline="0" noProof="0">
                          <a:ln>
                            <a:noFill/>
                          </a:ln>
                          <a:solidFill>
                            <a:prstClr val="black"/>
                          </a:solidFill>
                          <a:effectLst/>
                          <a:uLnTx/>
                          <a:uFillTx/>
                          <a:latin typeface="+mn-lt"/>
                          <a:ea typeface="+mn-ea"/>
                          <a:cs typeface="+mn-cs"/>
                        </a:rPr>
                        <a:t>
Caption this 👇🏽 
📷: Scarlett de la 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1195540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- 2018-02-25 10:30:00</a:t>
                      </a:r>
                      <a:r>
                        <a:rPr kumimoji="0" lang="en-US" sz="1000" b="0" i="0" u="none" strike="noStrike" kern="1200" cap="none" spc="0" normalizeH="0" baseline="0" noProof="0">
                          <a:ln>
                            <a:noFill/>
                          </a:ln>
                          <a:solidFill>
                            <a:prstClr val="black"/>
                          </a:solidFill>
                          <a:effectLst/>
                          <a:uLnTx/>
                          <a:uFillTx/>
                          <a:latin typeface="+mn-lt"/>
                          <a:ea typeface="+mn-ea"/>
                          <a:cs typeface="+mn-cs"/>
                        </a:rPr>
                        <a:t>
Welcome to Shangri-La's Le Touessrok Resort &amp; Spa, Aria Crescendo! Aria will be running daily yoga classes at 7am and 5pm, and you're invited! To sign up, call 402 7400 &amp; 5941 0987 or email chispa.sltr@shangri-la.com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3998567268"/>
                  </a:ext>
                </a:extLst>
              </a:tr>
            </a:tbl>
          </a:graphicData>
        </a:graphic>
      </p:graphicFrame>
      <p:sp>
        <p:nvSpPr>
          <p:cNvPr id="4" name="Text Placeholder 3">
            <a:extLst>
              <a:ext uri="{FF2B5EF4-FFF2-40B4-BE49-F238E27FC236}">
                <a16:creationId xmlns:a16="http://schemas.microsoft.com/office/drawing/2014/main" id="{703E5F16-F798-4438-A01D-2825DA17B935}"/>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332003766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212F9-8C7C-41BF-B133-358C4356B174}"/>
              </a:ext>
            </a:extLst>
          </p:cNvPr>
          <p:cNvSpPr>
            <a:spLocks noGrp="1"/>
          </p:cNvSpPr>
          <p:nvPr>
            <p:ph type="title"/>
          </p:nvPr>
        </p:nvSpPr>
        <p:spPr/>
        <p:txBody>
          <a:bodyPr/>
          <a:lstStyle/>
          <a:p>
            <a:r>
              <a:rPr lang="en-US"/>
              <a:t>FB Own Posts Table with views - 17 of 17</a:t>
            </a:r>
          </a:p>
        </p:txBody>
      </p:sp>
      <p:graphicFrame>
        <p:nvGraphicFramePr>
          <p:cNvPr id="5" name="Table Placeholder 4">
            <a:extLst>
              <a:ext uri="{FF2B5EF4-FFF2-40B4-BE49-F238E27FC236}">
                <a16:creationId xmlns:a16="http://schemas.microsoft.com/office/drawing/2014/main" id="{1DDFEF22-E4A6-4094-A4AE-38BDCC168B76}"/>
              </a:ext>
            </a:extLst>
          </p:cNvPr>
          <p:cNvGraphicFramePr>
            <a:graphicFrameLocks noGrp="1"/>
          </p:cNvGraphicFramePr>
          <p:nvPr>
            <p:ph type="tbl" sz="quarter" idx="13"/>
            <p:extLst>
              <p:ext uri="{D42A27DB-BD31-4B8C-83A1-F6EECF244321}">
                <p14:modId xmlns:p14="http://schemas.microsoft.com/office/powerpoint/2010/main" val="3794911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943341466"/>
                    </a:ext>
                  </a:extLst>
                </a:gridCol>
                <a:gridCol w="576072">
                  <a:extLst>
                    <a:ext uri="{9D8B030D-6E8A-4147-A177-3AD203B41FA5}">
                      <a16:colId xmlns:a16="http://schemas.microsoft.com/office/drawing/2014/main" val="1209884878"/>
                    </a:ext>
                  </a:extLst>
                </a:gridCol>
                <a:gridCol w="576072">
                  <a:extLst>
                    <a:ext uri="{9D8B030D-6E8A-4147-A177-3AD203B41FA5}">
                      <a16:colId xmlns:a16="http://schemas.microsoft.com/office/drawing/2014/main" val="3231873529"/>
                    </a:ext>
                  </a:extLst>
                </a:gridCol>
                <a:gridCol w="576072">
                  <a:extLst>
                    <a:ext uri="{9D8B030D-6E8A-4147-A177-3AD203B41FA5}">
                      <a16:colId xmlns:a16="http://schemas.microsoft.com/office/drawing/2014/main" val="2936195269"/>
                    </a:ext>
                  </a:extLst>
                </a:gridCol>
                <a:gridCol w="576072">
                  <a:extLst>
                    <a:ext uri="{9D8B030D-6E8A-4147-A177-3AD203B41FA5}">
                      <a16:colId xmlns:a16="http://schemas.microsoft.com/office/drawing/2014/main" val="1479931451"/>
                    </a:ext>
                  </a:extLst>
                </a:gridCol>
                <a:gridCol w="576072">
                  <a:extLst>
                    <a:ext uri="{9D8B030D-6E8A-4147-A177-3AD203B41FA5}">
                      <a16:colId xmlns:a16="http://schemas.microsoft.com/office/drawing/2014/main" val="3505054024"/>
                    </a:ext>
                  </a:extLst>
                </a:gridCol>
                <a:gridCol w="576072">
                  <a:extLst>
                    <a:ext uri="{9D8B030D-6E8A-4147-A177-3AD203B41FA5}">
                      <a16:colId xmlns:a16="http://schemas.microsoft.com/office/drawing/2014/main" val="340418110"/>
                    </a:ext>
                  </a:extLst>
                </a:gridCol>
                <a:gridCol w="576072">
                  <a:extLst>
                    <a:ext uri="{9D8B030D-6E8A-4147-A177-3AD203B41FA5}">
                      <a16:colId xmlns:a16="http://schemas.microsoft.com/office/drawing/2014/main" val="649410529"/>
                    </a:ext>
                  </a:extLst>
                </a:gridCol>
                <a:gridCol w="576072">
                  <a:extLst>
                    <a:ext uri="{9D8B030D-6E8A-4147-A177-3AD203B41FA5}">
                      <a16:colId xmlns:a16="http://schemas.microsoft.com/office/drawing/2014/main" val="4268772969"/>
                    </a:ext>
                  </a:extLst>
                </a:gridCol>
                <a:gridCol w="576072">
                  <a:extLst>
                    <a:ext uri="{9D8B030D-6E8A-4147-A177-3AD203B41FA5}">
                      <a16:colId xmlns:a16="http://schemas.microsoft.com/office/drawing/2014/main" val="1492885372"/>
                    </a:ext>
                  </a:extLst>
                </a:gridCol>
                <a:gridCol w="576072">
                  <a:extLst>
                    <a:ext uri="{9D8B030D-6E8A-4147-A177-3AD203B41FA5}">
                      <a16:colId xmlns:a16="http://schemas.microsoft.com/office/drawing/2014/main" val="1421789885"/>
                    </a:ext>
                  </a:extLst>
                </a:gridCol>
                <a:gridCol w="658368">
                  <a:extLst>
                    <a:ext uri="{9D8B030D-6E8A-4147-A177-3AD203B41FA5}">
                      <a16:colId xmlns:a16="http://schemas.microsoft.com/office/drawing/2014/main" val="27890481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856130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- 2018-02-12 09:58:01</a:t>
                      </a:r>
                      <a:r>
                        <a:rPr kumimoji="0" lang="en-US" sz="1000" b="0" i="0" u="none" strike="noStrike" kern="1200" cap="none" spc="0" normalizeH="0" baseline="0" noProof="0">
                          <a:ln>
                            <a:noFill/>
                          </a:ln>
                          <a:solidFill>
                            <a:prstClr val="black"/>
                          </a:solidFill>
                          <a:effectLst/>
                          <a:uLnTx/>
                          <a:uFillTx/>
                          <a:latin typeface="+mn-lt"/>
                          <a:ea typeface="+mn-ea"/>
                          <a:cs typeface="+mn-cs"/>
                        </a:rPr>
                        <a:t>
Always wanted to learn to golf? We think Ile Aux Cerfs is definitely the place to do it... Stunning! 
📷: Ile Aux Cerf Golf Club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9219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- 2018-02-09 13:20:00</a:t>
                      </a:r>
                      <a:r>
                        <a:rPr kumimoji="0" lang="en-US" sz="1000" b="0" i="0" u="none" strike="noStrike" kern="1200" cap="none" spc="0" normalizeH="0" baseline="0" noProof="0">
                          <a:ln>
                            <a:noFill/>
                          </a:ln>
                          <a:solidFill>
                            <a:prstClr val="black"/>
                          </a:solidFill>
                          <a:effectLst/>
                          <a:uLnTx/>
                          <a:uFillTx/>
                          <a:latin typeface="+mn-lt"/>
                          <a:ea typeface="+mn-ea"/>
                          <a:cs typeface="+mn-cs"/>
                        </a:rPr>
                        <a:t>
Treading water, catching rays! 
📷: Alain Samson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05674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Shangri-La's Le Touessrok Resort &amp; Spa, Mauritius - 2018-02-17 14:00:00</a:t>
                      </a:r>
                      <a:r>
                        <a:rPr kumimoji="0" lang="en-US" sz="1000" b="0" i="0" u="none" strike="noStrike" kern="1200" cap="none" spc="0" normalizeH="0" baseline="0" noProof="0">
                          <a:ln>
                            <a:noFill/>
                          </a:ln>
                          <a:solidFill>
                            <a:prstClr val="black"/>
                          </a:solidFill>
                          <a:effectLst/>
                          <a:uLnTx/>
                          <a:uFillTx/>
                          <a:latin typeface="+mn-lt"/>
                          <a:ea typeface="+mn-ea"/>
                          <a:cs typeface="+mn-cs"/>
                        </a:rPr>
                        <a:t>
Thank you to Irina Appanah who shared this video of her trip to our private island Ilot Mangénie! A Tropical Paradise exclusively for guests.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4053740062"/>
                  </a:ext>
                </a:extLst>
              </a:tr>
            </a:tbl>
          </a:graphicData>
        </a:graphic>
      </p:graphicFrame>
      <p:sp>
        <p:nvSpPr>
          <p:cNvPr id="4" name="Text Placeholder 3">
            <a:extLst>
              <a:ext uri="{FF2B5EF4-FFF2-40B4-BE49-F238E27FC236}">
                <a16:creationId xmlns:a16="http://schemas.microsoft.com/office/drawing/2014/main" id="{F697EAD1-498D-473C-A094-AA91F7FADFAD}"/>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93066865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2190B7-B4A6-450D-B0AA-42F12D0C895A}"/>
              </a:ext>
            </a:extLst>
          </p:cNvPr>
          <p:cNvSpPr>
            <a:spLocks noGrp="1"/>
          </p:cNvSpPr>
          <p:nvPr>
            <p:ph type="title"/>
          </p:nvPr>
        </p:nvSpPr>
        <p:spPr/>
        <p:txBody>
          <a:bodyPr/>
          <a:lstStyle/>
          <a:p>
            <a:r>
              <a:rPr lang="en-US"/>
              <a:t>IG Followers Total (Bar Chart)</a:t>
            </a:r>
          </a:p>
        </p:txBody>
      </p:sp>
      <p:graphicFrame>
        <p:nvGraphicFramePr>
          <p:cNvPr id="6" name="Chart Placeholder 5">
            <a:extLst>
              <a:ext uri="{FF2B5EF4-FFF2-40B4-BE49-F238E27FC236}">
                <a16:creationId xmlns:a16="http://schemas.microsoft.com/office/drawing/2014/main" id="{28271115-F7B5-4D9F-A994-55ED1558C81E}"/>
              </a:ext>
            </a:extLst>
          </p:cNvPr>
          <p:cNvGraphicFramePr>
            <a:graphicFrameLocks noGrp="1"/>
          </p:cNvGraphicFramePr>
          <p:nvPr>
            <p:ph type="chart" sz="quarter" idx="13"/>
            <p:extLst>
              <p:ext uri="{D42A27DB-BD31-4B8C-83A1-F6EECF244321}">
                <p14:modId xmlns:p14="http://schemas.microsoft.com/office/powerpoint/2010/main" val="21345626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2398EFB-0E46-461B-83A3-7F37B94CA749}"/>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B5F87ECA-A61D-4906-97D2-546A4D9615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710422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E5B8B-D382-43F4-8212-FC33B93C895B}"/>
              </a:ext>
            </a:extLst>
          </p:cNvPr>
          <p:cNvSpPr>
            <a:spLocks noGrp="1"/>
          </p:cNvSpPr>
          <p:nvPr>
            <p:ph type="title"/>
          </p:nvPr>
        </p:nvSpPr>
        <p:spPr/>
        <p:txBody>
          <a:bodyPr/>
          <a:lstStyle/>
          <a:p>
            <a:r>
              <a:rPr lang="en-US"/>
              <a:t>IG Followers Change (Bar Chart)</a:t>
            </a:r>
          </a:p>
        </p:txBody>
      </p:sp>
      <p:graphicFrame>
        <p:nvGraphicFramePr>
          <p:cNvPr id="6" name="Chart Placeholder 5">
            <a:extLst>
              <a:ext uri="{FF2B5EF4-FFF2-40B4-BE49-F238E27FC236}">
                <a16:creationId xmlns:a16="http://schemas.microsoft.com/office/drawing/2014/main" id="{1A7C31FC-910A-467E-867F-B7056F863DAB}"/>
              </a:ext>
            </a:extLst>
          </p:cNvPr>
          <p:cNvGraphicFramePr>
            <a:graphicFrameLocks noGrp="1"/>
          </p:cNvGraphicFramePr>
          <p:nvPr>
            <p:ph type="chart" sz="quarter" idx="13"/>
            <p:extLst>
              <p:ext uri="{D42A27DB-BD31-4B8C-83A1-F6EECF244321}">
                <p14:modId xmlns:p14="http://schemas.microsoft.com/office/powerpoint/2010/main" val="52835670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137F18-4D48-41AD-AFA0-9B19C24ECBFD}"/>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D728353A-7BCA-4BBE-BFCF-F2E3D8488D3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4210080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A37A7D-1C7B-4E25-9F8A-BCF3A5196E8A}"/>
              </a:ext>
            </a:extLst>
          </p:cNvPr>
          <p:cNvSpPr>
            <a:spLocks noGrp="1"/>
          </p:cNvSpPr>
          <p:nvPr>
            <p:ph type="title"/>
          </p:nvPr>
        </p:nvSpPr>
        <p:spPr/>
        <p:txBody>
          <a:bodyPr/>
          <a:lstStyle/>
          <a:p>
            <a:r>
              <a:rPr lang="en-US"/>
              <a:t>Reach </a:t>
            </a:r>
          </a:p>
        </p:txBody>
      </p:sp>
      <p:graphicFrame>
        <p:nvGraphicFramePr>
          <p:cNvPr id="6" name="Chart Placeholder 5">
            <a:extLst>
              <a:ext uri="{FF2B5EF4-FFF2-40B4-BE49-F238E27FC236}">
                <a16:creationId xmlns:a16="http://schemas.microsoft.com/office/drawing/2014/main" id="{1B716C20-ADA5-4815-95E4-5BB6E69203A8}"/>
              </a:ext>
            </a:extLst>
          </p:cNvPr>
          <p:cNvGraphicFramePr>
            <a:graphicFrameLocks noGrp="1"/>
          </p:cNvGraphicFramePr>
          <p:nvPr>
            <p:ph type="chart" sz="quarter" idx="13"/>
            <p:extLst>
              <p:ext uri="{D42A27DB-BD31-4B8C-83A1-F6EECF244321}">
                <p14:modId xmlns:p14="http://schemas.microsoft.com/office/powerpoint/2010/main" val="244554043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A1EB631-C9A1-465E-861D-52116C340645}"/>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8D7DF77F-D98C-455A-B790-9D2CE41BFAB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8793128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168F9-54E6-43B8-9786-814DBC348496}"/>
              </a:ext>
            </a:extLst>
          </p:cNvPr>
          <p:cNvSpPr>
            <a:spLocks noGrp="1"/>
          </p:cNvSpPr>
          <p:nvPr>
            <p:ph type="title"/>
          </p:nvPr>
        </p:nvSpPr>
        <p:spPr/>
        <p:txBody>
          <a:bodyPr/>
          <a:lstStyle/>
          <a:p>
            <a:r>
              <a:rPr lang="en-US"/>
              <a:t>IG Total Interactions (Bar Chart)</a:t>
            </a:r>
          </a:p>
        </p:txBody>
      </p:sp>
      <p:graphicFrame>
        <p:nvGraphicFramePr>
          <p:cNvPr id="6" name="Chart Placeholder 5">
            <a:extLst>
              <a:ext uri="{FF2B5EF4-FFF2-40B4-BE49-F238E27FC236}">
                <a16:creationId xmlns:a16="http://schemas.microsoft.com/office/drawing/2014/main" id="{B8061C35-8981-4F81-8431-5A973C2F3226}"/>
              </a:ext>
            </a:extLst>
          </p:cNvPr>
          <p:cNvGraphicFramePr>
            <a:graphicFrameLocks noGrp="1"/>
          </p:cNvGraphicFramePr>
          <p:nvPr>
            <p:ph type="chart" sz="quarter" idx="13"/>
            <p:extLst>
              <p:ext uri="{D42A27DB-BD31-4B8C-83A1-F6EECF244321}">
                <p14:modId xmlns:p14="http://schemas.microsoft.com/office/powerpoint/2010/main" val="24965722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2911F2-75B5-4CC6-8B57-DD0A3A69934F}"/>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F819F4FA-9AF7-4A3D-9A61-3EAB40A1377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064665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1A0ED6-3574-4580-AC7E-D2E9EC69E372}"/>
              </a:ext>
            </a:extLst>
          </p:cNvPr>
          <p:cNvSpPr>
            <a:spLocks noGrp="1"/>
          </p:cNvSpPr>
          <p:nvPr>
            <p:ph type="title"/>
          </p:nvPr>
        </p:nvSpPr>
        <p:spPr/>
        <p:txBody>
          <a:bodyPr/>
          <a:lstStyle/>
          <a:p>
            <a:r>
              <a:rPr lang="en-US"/>
              <a:t>Instagram Posts Table - 1 of 3</a:t>
            </a:r>
          </a:p>
        </p:txBody>
      </p:sp>
      <p:graphicFrame>
        <p:nvGraphicFramePr>
          <p:cNvPr id="5" name="Table Placeholder 4">
            <a:extLst>
              <a:ext uri="{FF2B5EF4-FFF2-40B4-BE49-F238E27FC236}">
                <a16:creationId xmlns:a16="http://schemas.microsoft.com/office/drawing/2014/main" id="{3722F39B-2201-4CAD-9257-89D2E1F99854}"/>
              </a:ext>
            </a:extLst>
          </p:cNvPr>
          <p:cNvGraphicFramePr>
            <a:graphicFrameLocks noGrp="1"/>
          </p:cNvGraphicFramePr>
          <p:nvPr>
            <p:ph type="tbl" sz="quarter" idx="13"/>
            <p:extLst>
              <p:ext uri="{D42A27DB-BD31-4B8C-83A1-F6EECF244321}">
                <p14:modId xmlns:p14="http://schemas.microsoft.com/office/powerpoint/2010/main" val="41934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62570243"/>
                    </a:ext>
                  </a:extLst>
                </a:gridCol>
                <a:gridCol w="987552">
                  <a:extLst>
                    <a:ext uri="{9D8B030D-6E8A-4147-A177-3AD203B41FA5}">
                      <a16:colId xmlns:a16="http://schemas.microsoft.com/office/drawing/2014/main" val="3176269164"/>
                    </a:ext>
                  </a:extLst>
                </a:gridCol>
                <a:gridCol w="987552">
                  <a:extLst>
                    <a:ext uri="{9D8B030D-6E8A-4147-A177-3AD203B41FA5}">
                      <a16:colId xmlns:a16="http://schemas.microsoft.com/office/drawing/2014/main" val="3402712033"/>
                    </a:ext>
                  </a:extLst>
                </a:gridCol>
                <a:gridCol w="987552">
                  <a:extLst>
                    <a:ext uri="{9D8B030D-6E8A-4147-A177-3AD203B41FA5}">
                      <a16:colId xmlns:a16="http://schemas.microsoft.com/office/drawing/2014/main" val="3054257427"/>
                    </a:ext>
                  </a:extLst>
                </a:gridCol>
                <a:gridCol w="987552">
                  <a:extLst>
                    <a:ext uri="{9D8B030D-6E8A-4147-A177-3AD203B41FA5}">
                      <a16:colId xmlns:a16="http://schemas.microsoft.com/office/drawing/2014/main" val="7665142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400800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- 2018-02-08 10:01:04</a:t>
                      </a:r>
                      <a:r>
                        <a:rPr kumimoji="0" lang="en-US" sz="1000" b="0" i="0" u="none" strike="noStrike" kern="1200" cap="none" spc="0" normalizeH="0" baseline="0" noProof="0">
                          <a:ln>
                            <a:noFill/>
                          </a:ln>
                          <a:solidFill>
                            <a:prstClr val="black"/>
                          </a:solidFill>
                          <a:effectLst/>
                          <a:uLnTx/>
                          <a:uFillTx/>
                          <a:latin typeface="+mn-lt"/>
                          <a:ea typeface="+mn-ea"/>
                          <a:cs typeface="+mn-cs"/>
                        </a:rPr>
                        <a:t>
Just nipping to the bar... 📷 : @hotel_planet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82445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- 2018-02-26 15:23:36</a:t>
                      </a:r>
                      <a:r>
                        <a:rPr kumimoji="0" lang="en-US" sz="1000" b="0" i="0" u="none" strike="noStrike" kern="1200" cap="none" spc="0" normalizeH="0" baseline="0" noProof="0">
                          <a:ln>
                            <a:noFill/>
                          </a:ln>
                          <a:solidFill>
                            <a:prstClr val="black"/>
                          </a:solidFill>
                          <a:effectLst/>
                          <a:uLnTx/>
                          <a:uFillTx/>
                          <a:latin typeface="+mn-lt"/>
                          <a:ea typeface="+mn-ea"/>
                          <a:cs typeface="+mn-cs"/>
                        </a:rPr>
                        <a:t>
Ilot Mangénie will steal a pizza your heart... 📷: @scarlett.delatorre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327314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- 2018-02-22 14:23:01</a:t>
                      </a:r>
                      <a:r>
                        <a:rPr kumimoji="0" lang="en-US" sz="1000" b="0" i="0" u="none" strike="noStrike" kern="1200" cap="none" spc="0" normalizeH="0" baseline="0" noProof="0">
                          <a:ln>
                            <a:noFill/>
                          </a:ln>
                          <a:solidFill>
                            <a:prstClr val="black"/>
                          </a:solidFill>
                          <a:effectLst/>
                          <a:uLnTx/>
                          <a:uFillTx/>
                          <a:latin typeface="+mn-lt"/>
                          <a:ea typeface="+mn-ea"/>
                          <a:cs typeface="+mn-cs"/>
                        </a:rPr>
                        <a:t>
One of those pics made for the gram! 📷: @studiomalka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404513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- 2018-02-19 10:02:55</a:t>
                      </a:r>
                      <a:r>
                        <a:rPr kumimoji="0" lang="en-US" sz="1000" b="0" i="0" u="none" strike="noStrike" kern="1200" cap="none" spc="0" normalizeH="0" baseline="0" noProof="0">
                          <a:ln>
                            <a:noFill/>
                          </a:ln>
                          <a:solidFill>
                            <a:prstClr val="black"/>
                          </a:solidFill>
                          <a:effectLst/>
                          <a:uLnTx/>
                          <a:uFillTx/>
                          <a:latin typeface="+mn-lt"/>
                          <a:ea typeface="+mn-ea"/>
                          <a:cs typeface="+mn-cs"/>
                        </a:rPr>
                        <a:t>
We ❤️ Brunch, Bubbles &amp; Beats!
📷 @takethatflight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3.9153%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612242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- 2018-02-23 13:28:02</a:t>
                      </a:r>
                      <a:r>
                        <a:rPr kumimoji="0" lang="en-US" sz="1000" b="0" i="0" u="none" strike="noStrike" kern="1200" cap="none" spc="0" normalizeH="0" baseline="0" noProof="0">
                          <a:ln>
                            <a:noFill/>
                          </a:ln>
                          <a:solidFill>
                            <a:prstClr val="black"/>
                          </a:solidFill>
                          <a:effectLst/>
                          <a:uLnTx/>
                          <a:uFillTx/>
                          <a:latin typeface="+mn-lt"/>
                          <a:ea typeface="+mn-ea"/>
                          <a:cs typeface="+mn-cs"/>
                        </a:rPr>
                        <a:t>
A big YES to yellow 💛 📷 : @thecutlercollective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8946886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- 2018-02-02 11:07:19</a:t>
                      </a:r>
                      <a:r>
                        <a:rPr kumimoji="0" lang="en-US" sz="1000" b="0" i="0" u="none" strike="noStrike" kern="1200" cap="none" spc="0" normalizeH="0" baseline="0" noProof="0">
                          <a:ln>
                            <a:noFill/>
                          </a:ln>
                          <a:solidFill>
                            <a:prstClr val="black"/>
                          </a:solidFill>
                          <a:effectLst/>
                          <a:uLnTx/>
                          <a:uFillTx/>
                          <a:latin typeface="+mn-lt"/>
                          <a:ea typeface="+mn-ea"/>
                          <a:cs typeface="+mn-cs"/>
                        </a:rPr>
                        <a:t>
Valentine’s Day is approaching...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44865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- 2018-02-15 09:18:20</a:t>
                      </a:r>
                      <a:r>
                        <a:rPr kumimoji="0" lang="en-US" sz="1000" b="0" i="0" u="none" strike="noStrike" kern="1200" cap="none" spc="0" normalizeH="0" baseline="0" noProof="0">
                          <a:ln>
                            <a:noFill/>
                          </a:ln>
                          <a:solidFill>
                            <a:prstClr val="black"/>
                          </a:solidFill>
                          <a:effectLst/>
                          <a:uLnTx/>
                          <a:uFillTx/>
                          <a:latin typeface="+mn-lt"/>
                          <a:ea typeface="+mn-ea"/>
                          <a:cs typeface="+mn-cs"/>
                        </a:rPr>
                        <a:t>
Keepin' it hot 🔥 📷 : @melnymendel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952978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- 2018-02-20 09:21:45</a:t>
                      </a:r>
                      <a:r>
                        <a:rPr kumimoji="0" lang="en-US" sz="1000" b="0" i="0" u="none" strike="noStrike" kern="1200" cap="none" spc="0" normalizeH="0" baseline="0" noProof="0">
                          <a:ln>
                            <a:noFill/>
                          </a:ln>
                          <a:solidFill>
                            <a:prstClr val="black"/>
                          </a:solidFill>
                          <a:effectLst/>
                          <a:uLnTx/>
                          <a:uFillTx/>
                          <a:latin typeface="+mn-lt"/>
                          <a:ea typeface="+mn-ea"/>
                          <a:cs typeface="+mn-cs"/>
                        </a:rPr>
                        <a:t>
Is this the real life? Is this just fantasy...? 📷 : @melnymendel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1615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- 2018-02-21 13:38:15</a:t>
                      </a:r>
                      <a:r>
                        <a:rPr kumimoji="0" lang="en-US" sz="1000" b="0" i="0" u="none" strike="noStrike" kern="1200" cap="none" spc="0" normalizeH="0" baseline="0" noProof="0">
                          <a:ln>
                            <a:noFill/>
                          </a:ln>
                          <a:solidFill>
                            <a:prstClr val="black"/>
                          </a:solidFill>
                          <a:effectLst/>
                          <a:uLnTx/>
                          <a:uFillTx/>
                          <a:latin typeface="+mn-lt"/>
                          <a:ea typeface="+mn-ea"/>
                          <a:cs typeface="+mn-cs"/>
                        </a:rPr>
                        <a:t>
Escapism (noun): The ability to escape from reality to a world of fantasy 📷 : @melnymendel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03567997"/>
                  </a:ext>
                </a:extLst>
              </a:tr>
            </a:tbl>
          </a:graphicData>
        </a:graphic>
      </p:graphicFrame>
      <p:sp>
        <p:nvSpPr>
          <p:cNvPr id="4" name="Text Placeholder 3">
            <a:extLst>
              <a:ext uri="{FF2B5EF4-FFF2-40B4-BE49-F238E27FC236}">
                <a16:creationId xmlns:a16="http://schemas.microsoft.com/office/drawing/2014/main" id="{7A2999A5-C75A-4E5B-8A72-2918838BD302}"/>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29018405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F37FD0-E017-40A2-9417-536232AD930B}"/>
              </a:ext>
            </a:extLst>
          </p:cNvPr>
          <p:cNvSpPr>
            <a:spLocks noGrp="1"/>
          </p:cNvSpPr>
          <p:nvPr>
            <p:ph type="title"/>
          </p:nvPr>
        </p:nvSpPr>
        <p:spPr/>
        <p:txBody>
          <a:bodyPr/>
          <a:lstStyle/>
          <a:p>
            <a:r>
              <a:rPr lang="en-US"/>
              <a:t>Instagram Posts Table - 2 of 3</a:t>
            </a:r>
          </a:p>
        </p:txBody>
      </p:sp>
      <p:graphicFrame>
        <p:nvGraphicFramePr>
          <p:cNvPr id="5" name="Table Placeholder 4">
            <a:extLst>
              <a:ext uri="{FF2B5EF4-FFF2-40B4-BE49-F238E27FC236}">
                <a16:creationId xmlns:a16="http://schemas.microsoft.com/office/drawing/2014/main" id="{7BA1F324-6692-4666-A0FC-3EEAF86C7CDA}"/>
              </a:ext>
            </a:extLst>
          </p:cNvPr>
          <p:cNvGraphicFramePr>
            <a:graphicFrameLocks noGrp="1"/>
          </p:cNvGraphicFramePr>
          <p:nvPr>
            <p:ph type="tbl" sz="quarter" idx="13"/>
            <p:extLst>
              <p:ext uri="{D42A27DB-BD31-4B8C-83A1-F6EECF244321}">
                <p14:modId xmlns:p14="http://schemas.microsoft.com/office/powerpoint/2010/main" val="3810388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86611640"/>
                    </a:ext>
                  </a:extLst>
                </a:gridCol>
                <a:gridCol w="987552">
                  <a:extLst>
                    <a:ext uri="{9D8B030D-6E8A-4147-A177-3AD203B41FA5}">
                      <a16:colId xmlns:a16="http://schemas.microsoft.com/office/drawing/2014/main" val="1155006781"/>
                    </a:ext>
                  </a:extLst>
                </a:gridCol>
                <a:gridCol w="987552">
                  <a:extLst>
                    <a:ext uri="{9D8B030D-6E8A-4147-A177-3AD203B41FA5}">
                      <a16:colId xmlns:a16="http://schemas.microsoft.com/office/drawing/2014/main" val="2134440435"/>
                    </a:ext>
                  </a:extLst>
                </a:gridCol>
                <a:gridCol w="987552">
                  <a:extLst>
                    <a:ext uri="{9D8B030D-6E8A-4147-A177-3AD203B41FA5}">
                      <a16:colId xmlns:a16="http://schemas.microsoft.com/office/drawing/2014/main" val="4268721838"/>
                    </a:ext>
                  </a:extLst>
                </a:gridCol>
                <a:gridCol w="987552">
                  <a:extLst>
                    <a:ext uri="{9D8B030D-6E8A-4147-A177-3AD203B41FA5}">
                      <a16:colId xmlns:a16="http://schemas.microsoft.com/office/drawing/2014/main" val="13307958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475671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- 2018-02-07 09:38:58</a:t>
                      </a:r>
                      <a:r>
                        <a:rPr kumimoji="0" lang="en-US" sz="1000" b="0" i="0" u="none" strike="noStrike" kern="1200" cap="none" spc="0" normalizeH="0" baseline="0" noProof="0">
                          <a:ln>
                            <a:noFill/>
                          </a:ln>
                          <a:solidFill>
                            <a:prstClr val="black"/>
                          </a:solidFill>
                          <a:effectLst/>
                          <a:uLnTx/>
                          <a:uFillTx/>
                          <a:latin typeface="+mn-lt"/>
                          <a:ea typeface="+mn-ea"/>
                          <a:cs typeface="+mn-cs"/>
                        </a:rPr>
                        <a:t>
Wakey wakey, eggs and bakey 🍳 🥓 📷 : @honey_of_ascot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200640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- 2018-02-16 10:56:59</a:t>
                      </a:r>
                      <a:r>
                        <a:rPr kumimoji="0" lang="en-US" sz="1000" b="0" i="0" u="none" strike="noStrike" kern="1200" cap="none" spc="0" normalizeH="0" baseline="0" noProof="0">
                          <a:ln>
                            <a:noFill/>
                          </a:ln>
                          <a:solidFill>
                            <a:prstClr val="black"/>
                          </a:solidFill>
                          <a:effectLst/>
                          <a:uLnTx/>
                          <a:uFillTx/>
                          <a:latin typeface="+mn-lt"/>
                          <a:ea typeface="+mn-ea"/>
                          <a:cs typeface="+mn-cs"/>
                        </a:rPr>
                        <a:t>
May you be happy and prosperous in the Year of the Dog! Happy Chinese New Year! 
#ChineseNewYear #HappyNewYear #YearOfTheDog
📷 : @amaliemlassen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068966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- 2018-02-24 13:30:45</a:t>
                      </a:r>
                      <a:r>
                        <a:rPr kumimoji="0" lang="en-US" sz="1000" b="0" i="0" u="none" strike="noStrike" kern="1200" cap="none" spc="0" normalizeH="0" baseline="0" noProof="0">
                          <a:ln>
                            <a:noFill/>
                          </a:ln>
                          <a:solidFill>
                            <a:prstClr val="black"/>
                          </a:solidFill>
                          <a:effectLst/>
                          <a:uLnTx/>
                          <a:uFillTx/>
                          <a:latin typeface="+mn-lt"/>
                          <a:ea typeface="+mn-ea"/>
                          <a:cs typeface="+mn-cs"/>
                        </a:rPr>
                        <a:t>
Amping up your weekends! Our next legendary brunch is on 4th March - be there! 📷 : @nissa.mauritius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2.2842%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1116164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- 2018-02-13 10:38:50</a:t>
                      </a:r>
                      <a:r>
                        <a:rPr kumimoji="0" lang="en-US" sz="1000" b="0" i="0" u="none" strike="noStrike" kern="1200" cap="none" spc="0" normalizeH="0" baseline="0" noProof="0">
                          <a:ln>
                            <a:noFill/>
                          </a:ln>
                          <a:solidFill>
                            <a:prstClr val="black"/>
                          </a:solidFill>
                          <a:effectLst/>
                          <a:uLnTx/>
                          <a:uFillTx/>
                          <a:latin typeface="+mn-lt"/>
                          <a:ea typeface="+mn-ea"/>
                          <a:cs typeface="+mn-cs"/>
                        </a:rPr>
                        <a:t>
❤️ing the water sports life! 📷 : @sarahandherpassport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7932299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- 2018-02-03 11:06:05</a:t>
                      </a:r>
                      <a:r>
                        <a:rPr kumimoji="0" lang="en-US" sz="1000" b="0" i="0" u="none" strike="noStrike" kern="1200" cap="none" spc="0" normalizeH="0" baseline="0" noProof="0">
                          <a:ln>
                            <a:noFill/>
                          </a:ln>
                          <a:solidFill>
                            <a:prstClr val="black"/>
                          </a:solidFill>
                          <a:effectLst/>
                          <a:uLnTx/>
                          <a:uFillTx/>
                          <a:latin typeface="+mn-lt"/>
                          <a:ea typeface="+mn-ea"/>
                          <a:cs typeface="+mn-cs"/>
                        </a:rPr>
                        <a:t>
We wanna Live Forever, in this Oasis... 📷 : @warrickgautier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21610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- 2018-02-09 10:33:44</a:t>
                      </a:r>
                      <a:r>
                        <a:rPr kumimoji="0" lang="en-US" sz="1000" b="0" i="0" u="none" strike="noStrike" kern="1200" cap="none" spc="0" normalizeH="0" baseline="0" noProof="0">
                          <a:ln>
                            <a:noFill/>
                          </a:ln>
                          <a:solidFill>
                            <a:prstClr val="black"/>
                          </a:solidFill>
                          <a:effectLst/>
                          <a:uLnTx/>
                          <a:uFillTx/>
                          <a:latin typeface="+mn-lt"/>
                          <a:ea typeface="+mn-ea"/>
                          <a:cs typeface="+mn-cs"/>
                        </a:rPr>
                        <a:t>
Friday feeling! 🎉 📷 @nat_kudryavtseva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686782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- 2018-02-05 10:58:23</a:t>
                      </a:r>
                      <a:r>
                        <a:rPr kumimoji="0" lang="en-US" sz="1000" b="0" i="0" u="none" strike="noStrike" kern="1200" cap="none" spc="0" normalizeH="0" baseline="0" noProof="0">
                          <a:ln>
                            <a:noFill/>
                          </a:ln>
                          <a:solidFill>
                            <a:prstClr val="black"/>
                          </a:solidFill>
                          <a:effectLst/>
                          <a:uLnTx/>
                          <a:uFillTx/>
                          <a:latin typeface="+mn-lt"/>
                          <a:ea typeface="+mn-ea"/>
                          <a:cs typeface="+mn-cs"/>
                        </a:rPr>
                        <a:t>
Follow the yellow brick road 📷 @travel.oh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54085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- 2018-02-27 17:18:41</a:t>
                      </a:r>
                      <a:r>
                        <a:rPr kumimoji="0" lang="en-US" sz="1000" b="0" i="0" u="none" strike="noStrike" kern="1200" cap="none" spc="0" normalizeH="0" baseline="0" noProof="0">
                          <a:ln>
                            <a:noFill/>
                          </a:ln>
                          <a:solidFill>
                            <a:prstClr val="black"/>
                          </a:solidFill>
                          <a:effectLst/>
                          <a:uLnTx/>
                          <a:uFillTx/>
                          <a:latin typeface="+mn-lt"/>
                          <a:ea typeface="+mn-ea"/>
                          <a:cs typeface="+mn-cs"/>
                        </a:rPr>
                        <a:t>
From 0 to ocean in 3.5
📷: @sanskrititirbhowan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74334362"/>
                  </a:ext>
                </a:extLst>
              </a:tr>
            </a:tbl>
          </a:graphicData>
        </a:graphic>
      </p:graphicFrame>
      <p:sp>
        <p:nvSpPr>
          <p:cNvPr id="4" name="Text Placeholder 3">
            <a:extLst>
              <a:ext uri="{FF2B5EF4-FFF2-40B4-BE49-F238E27FC236}">
                <a16:creationId xmlns:a16="http://schemas.microsoft.com/office/drawing/2014/main" id="{EB8AEC59-050B-4C13-9130-BFB5E8CEEE9C}"/>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78035443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BE662-AE9C-482E-A9E9-E97E739CE611}"/>
              </a:ext>
            </a:extLst>
          </p:cNvPr>
          <p:cNvSpPr>
            <a:spLocks noGrp="1"/>
          </p:cNvSpPr>
          <p:nvPr>
            <p:ph type="title"/>
          </p:nvPr>
        </p:nvSpPr>
        <p:spPr/>
        <p:txBody>
          <a:bodyPr/>
          <a:lstStyle/>
          <a:p>
            <a:r>
              <a:rPr lang="en-US"/>
              <a:t>Instagram Posts Table - 3 of 3</a:t>
            </a:r>
          </a:p>
        </p:txBody>
      </p:sp>
      <p:graphicFrame>
        <p:nvGraphicFramePr>
          <p:cNvPr id="5" name="Table Placeholder 4">
            <a:extLst>
              <a:ext uri="{FF2B5EF4-FFF2-40B4-BE49-F238E27FC236}">
                <a16:creationId xmlns:a16="http://schemas.microsoft.com/office/drawing/2014/main" id="{BC0B4049-1260-419D-B3BD-803E0D3B1928}"/>
              </a:ext>
            </a:extLst>
          </p:cNvPr>
          <p:cNvGraphicFramePr>
            <a:graphicFrameLocks noGrp="1"/>
          </p:cNvGraphicFramePr>
          <p:nvPr>
            <p:ph type="tbl" sz="quarter" idx="13"/>
            <p:extLst>
              <p:ext uri="{D42A27DB-BD31-4B8C-83A1-F6EECF244321}">
                <p14:modId xmlns:p14="http://schemas.microsoft.com/office/powerpoint/2010/main" val="363731066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5877530"/>
                    </a:ext>
                  </a:extLst>
                </a:gridCol>
                <a:gridCol w="987552">
                  <a:extLst>
                    <a:ext uri="{9D8B030D-6E8A-4147-A177-3AD203B41FA5}">
                      <a16:colId xmlns:a16="http://schemas.microsoft.com/office/drawing/2014/main" val="3413591097"/>
                    </a:ext>
                  </a:extLst>
                </a:gridCol>
                <a:gridCol w="987552">
                  <a:extLst>
                    <a:ext uri="{9D8B030D-6E8A-4147-A177-3AD203B41FA5}">
                      <a16:colId xmlns:a16="http://schemas.microsoft.com/office/drawing/2014/main" val="2777851027"/>
                    </a:ext>
                  </a:extLst>
                </a:gridCol>
                <a:gridCol w="987552">
                  <a:extLst>
                    <a:ext uri="{9D8B030D-6E8A-4147-A177-3AD203B41FA5}">
                      <a16:colId xmlns:a16="http://schemas.microsoft.com/office/drawing/2014/main" val="3960390765"/>
                    </a:ext>
                  </a:extLst>
                </a:gridCol>
                <a:gridCol w="987552">
                  <a:extLst>
                    <a:ext uri="{9D8B030D-6E8A-4147-A177-3AD203B41FA5}">
                      <a16:colId xmlns:a16="http://schemas.microsoft.com/office/drawing/2014/main" val="1244140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11628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- 2018-02-28 11:18:52</a:t>
                      </a:r>
                      <a:r>
                        <a:rPr kumimoji="0" lang="en-US" sz="1000" b="0" i="0" u="none" strike="noStrike" kern="1200" cap="none" spc="0" normalizeH="0" baseline="0" noProof="0">
                          <a:ln>
                            <a:noFill/>
                          </a:ln>
                          <a:solidFill>
                            <a:prstClr val="black"/>
                          </a:solidFill>
                          <a:effectLst/>
                          <a:uLnTx/>
                          <a:uFillTx/>
                          <a:latin typeface="+mn-lt"/>
                          <a:ea typeface="+mn-ea"/>
                          <a:cs typeface="+mn-cs"/>
                        </a:rPr>
                        <a:t>
F L A W L E S S 📷: @theeverydaytravellers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69433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- 2018-02-06 13:29:08</a:t>
                      </a:r>
                      <a:r>
                        <a:rPr kumimoji="0" lang="en-US" sz="1000" b="0" i="0" u="none" strike="noStrike" kern="1200" cap="none" spc="0" normalizeH="0" baseline="0" noProof="0">
                          <a:ln>
                            <a:noFill/>
                          </a:ln>
                          <a:solidFill>
                            <a:prstClr val="black"/>
                          </a:solidFill>
                          <a:effectLst/>
                          <a:uLnTx/>
                          <a:uFillTx/>
                          <a:latin typeface="+mn-lt"/>
                          <a:ea typeface="+mn-ea"/>
                          <a:cs typeface="+mn-cs"/>
                        </a:rPr>
                        <a:t>
Rockin’ the boat!
📷 @travel.oh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125651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- 2018-02-04 09:15:58</a:t>
                      </a:r>
                      <a:r>
                        <a:rPr kumimoji="0" lang="en-US" sz="1000" b="0" i="0" u="none" strike="noStrike" kern="1200" cap="none" spc="0" normalizeH="0" baseline="0" noProof="0">
                          <a:ln>
                            <a:noFill/>
                          </a:ln>
                          <a:solidFill>
                            <a:prstClr val="black"/>
                          </a:solidFill>
                          <a:effectLst/>
                          <a:uLnTx/>
                          <a:uFillTx/>
                          <a:latin typeface="+mn-lt"/>
                          <a:ea typeface="+mn-ea"/>
                          <a:cs typeface="+mn-cs"/>
                        </a:rPr>
                        <a:t>
Duvet day? 📷: @honey_of_ascot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4985828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- 2018-02-14 12:36:11</a:t>
                      </a:r>
                      <a:r>
                        <a:rPr kumimoji="0" lang="en-US" sz="1000" b="0" i="0" u="none" strike="noStrike" kern="1200" cap="none" spc="0" normalizeH="0" baseline="0" noProof="0">
                          <a:ln>
                            <a:noFill/>
                          </a:ln>
                          <a:solidFill>
                            <a:prstClr val="black"/>
                          </a:solidFill>
                          <a:effectLst/>
                          <a:uLnTx/>
                          <a:uFillTx/>
                          <a:latin typeface="+mn-lt"/>
                          <a:ea typeface="+mn-ea"/>
                          <a:cs typeface="+mn-cs"/>
                        </a:rPr>
                        <a:t>
You've made it to Paradise when you see this driveway... 📷 : @varunkewal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85715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- 2018-02-12 09:44:50</a:t>
                      </a:r>
                      <a:r>
                        <a:rPr kumimoji="0" lang="en-US" sz="1000" b="0" i="0" u="none" strike="noStrike" kern="1200" cap="none" spc="0" normalizeH="0" baseline="0" noProof="0">
                          <a:ln>
                            <a:noFill/>
                          </a:ln>
                          <a:solidFill>
                            <a:prstClr val="black"/>
                          </a:solidFill>
                          <a:effectLst/>
                          <a:uLnTx/>
                          <a:uFillTx/>
                          <a:latin typeface="+mn-lt"/>
                          <a:ea typeface="+mn-ea"/>
                          <a:cs typeface="+mn-cs"/>
                        </a:rPr>
                        <a:t>
Never going out of fashion. 📷 @celia.rousseau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076990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- 2018-02-12 11:01:55</a:t>
                      </a:r>
                      <a:r>
                        <a:rPr kumimoji="0" lang="en-US" sz="1000" b="0" i="0" u="none" strike="noStrike" kern="1200" cap="none" spc="0" normalizeH="0" baseline="0" noProof="0">
                          <a:ln>
                            <a:noFill/>
                          </a:ln>
                          <a:solidFill>
                            <a:prstClr val="black"/>
                          </a:solidFill>
                          <a:effectLst/>
                          <a:uLnTx/>
                          <a:uFillTx/>
                          <a:latin typeface="+mn-lt"/>
                          <a:ea typeface="+mn-ea"/>
                          <a:cs typeface="+mn-cs"/>
                        </a:rPr>
                        <a:t>
Start it off right! 📷 : @melnymendel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1433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- 2018-02-17 10:50:02</a:t>
                      </a:r>
                      <a:r>
                        <a:rPr kumimoji="0" lang="en-US" sz="1000" b="0" i="0" u="none" strike="noStrike" kern="1200" cap="none" spc="0" normalizeH="0" baseline="0" noProof="0">
                          <a:ln>
                            <a:noFill/>
                          </a:ln>
                          <a:solidFill>
                            <a:prstClr val="black"/>
                          </a:solidFill>
                          <a:effectLst/>
                          <a:uLnTx/>
                          <a:uFillTx/>
                          <a:latin typeface="+mn-lt"/>
                          <a:ea typeface="+mn-ea"/>
                          <a:cs typeface="+mn-cs"/>
                        </a:rPr>
                        <a:t>
Woke up like this. 📷 : @seventhapril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0811092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shangrilamauritius (Shangri-La Hotel, Mauritius) - 2018-02-01 11:06:13</a:t>
                      </a:r>
                      <a:r>
                        <a:rPr kumimoji="0" lang="en-US" sz="1000" b="0" i="0" u="none" strike="noStrike" kern="1200" cap="none" spc="0" normalizeH="0" baseline="0" noProof="0">
                          <a:ln>
                            <a:noFill/>
                          </a:ln>
                          <a:solidFill>
                            <a:prstClr val="black"/>
                          </a:solidFill>
                          <a:effectLst/>
                          <a:uLnTx/>
                          <a:uFillTx/>
                          <a:latin typeface="+mn-lt"/>
                          <a:ea typeface="+mn-ea"/>
                          <a:cs typeface="+mn-cs"/>
                        </a:rPr>
                        <a:t>
R&amp;R Feb! We're all about wellbeing this month, &amp; @aria.official will join us from 25th Feb for yoga classes!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246829849"/>
                  </a:ext>
                </a:extLst>
              </a:tr>
            </a:tbl>
          </a:graphicData>
        </a:graphic>
      </p:graphicFrame>
      <p:sp>
        <p:nvSpPr>
          <p:cNvPr id="4" name="Text Placeholder 3">
            <a:extLst>
              <a:ext uri="{FF2B5EF4-FFF2-40B4-BE49-F238E27FC236}">
                <a16:creationId xmlns:a16="http://schemas.microsoft.com/office/drawing/2014/main" id="{188E6A14-2F5D-408C-8656-4871B56056A5}"/>
              </a:ext>
            </a:extLst>
          </p:cNvPr>
          <p:cNvSpPr>
            <a:spLocks noGrp="1"/>
          </p:cNvSpPr>
          <p:nvPr>
            <p:ph type="body" sz="quarter" idx="14"/>
          </p:nvPr>
        </p:nvSpPr>
        <p:spPr/>
        <p:txBody>
          <a:bodyPr/>
          <a:lstStyle/>
          <a:p>
            <a:r>
              <a:rPr lang="en-US"/>
              <a:t>01/02/2018 - 28/02/2018</a:t>
            </a:r>
          </a:p>
        </p:txBody>
      </p:sp>
    </p:spTree>
    <p:extLst>
      <p:ext uri="{BB962C8B-B14F-4D97-AF65-F5344CB8AC3E}">
        <p14:creationId xmlns:p14="http://schemas.microsoft.com/office/powerpoint/2010/main" val="1010600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161A3B-49C8-49AA-B570-41C4FE12B4E3}"/>
              </a:ext>
            </a:extLst>
          </p:cNvPr>
          <p:cNvSpPr>
            <a:spLocks noGrp="1"/>
          </p:cNvSpPr>
          <p:nvPr>
            <p:ph type="title"/>
          </p:nvPr>
        </p:nvSpPr>
        <p:spPr/>
        <p:txBody>
          <a:bodyPr/>
          <a:lstStyle/>
          <a:p>
            <a:r>
              <a:rPr lang="en-US"/>
              <a:t>TW Followers Total (Bar Chart)</a:t>
            </a:r>
          </a:p>
        </p:txBody>
      </p:sp>
      <p:graphicFrame>
        <p:nvGraphicFramePr>
          <p:cNvPr id="6" name="Chart Placeholder 5">
            <a:extLst>
              <a:ext uri="{FF2B5EF4-FFF2-40B4-BE49-F238E27FC236}">
                <a16:creationId xmlns:a16="http://schemas.microsoft.com/office/drawing/2014/main" id="{934A0BCF-D4B8-492D-9E1C-FF1FBB2C745C}"/>
              </a:ext>
            </a:extLst>
          </p:cNvPr>
          <p:cNvGraphicFramePr>
            <a:graphicFrameLocks noGrp="1"/>
          </p:cNvGraphicFramePr>
          <p:nvPr>
            <p:ph type="chart" sz="quarter" idx="13"/>
            <p:extLst>
              <p:ext uri="{D42A27DB-BD31-4B8C-83A1-F6EECF244321}">
                <p14:modId xmlns:p14="http://schemas.microsoft.com/office/powerpoint/2010/main" val="80886195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694F81A-7C8E-4CE0-8BBB-DCFEA94CEAE9}"/>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D198D0FA-CA13-4869-AB6A-422BAF49A56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8126758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9BA309-4165-4F63-B2C6-C644E5A7DF68}"/>
              </a:ext>
            </a:extLst>
          </p:cNvPr>
          <p:cNvSpPr>
            <a:spLocks noGrp="1"/>
          </p:cNvSpPr>
          <p:nvPr>
            <p:ph type="title"/>
          </p:nvPr>
        </p:nvSpPr>
        <p:spPr/>
        <p:txBody>
          <a:bodyPr/>
          <a:lstStyle/>
          <a:p>
            <a:r>
              <a:rPr lang="en-US"/>
              <a:t>TW Followers Change (Bar Chart)</a:t>
            </a:r>
          </a:p>
        </p:txBody>
      </p:sp>
      <p:graphicFrame>
        <p:nvGraphicFramePr>
          <p:cNvPr id="6" name="Chart Placeholder 5">
            <a:extLst>
              <a:ext uri="{FF2B5EF4-FFF2-40B4-BE49-F238E27FC236}">
                <a16:creationId xmlns:a16="http://schemas.microsoft.com/office/drawing/2014/main" id="{4FE58292-7056-4382-9F08-77408738D68A}"/>
              </a:ext>
            </a:extLst>
          </p:cNvPr>
          <p:cNvGraphicFramePr>
            <a:graphicFrameLocks noGrp="1"/>
          </p:cNvGraphicFramePr>
          <p:nvPr>
            <p:ph type="chart" sz="quarter" idx="13"/>
            <p:extLst>
              <p:ext uri="{D42A27DB-BD31-4B8C-83A1-F6EECF244321}">
                <p14:modId xmlns:p14="http://schemas.microsoft.com/office/powerpoint/2010/main" val="337993268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181542F-F5E8-4504-8AE2-7CA13CCBAD71}"/>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31BD09C8-AA9A-4866-938F-758538FEC15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50998120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F338EE-A98E-4810-A5EC-47C14D16B136}"/>
              </a:ext>
            </a:extLst>
          </p:cNvPr>
          <p:cNvSpPr>
            <a:spLocks noGrp="1"/>
          </p:cNvSpPr>
          <p:nvPr>
            <p:ph type="title"/>
          </p:nvPr>
        </p:nvSpPr>
        <p:spPr/>
        <p:txBody>
          <a:bodyPr/>
          <a:lstStyle/>
          <a:p>
            <a:r>
              <a:rPr lang="en-US"/>
              <a:t>TW Total Interactions (Bar Chart)</a:t>
            </a:r>
          </a:p>
        </p:txBody>
      </p:sp>
      <p:graphicFrame>
        <p:nvGraphicFramePr>
          <p:cNvPr id="6" name="Chart Placeholder 5">
            <a:extLst>
              <a:ext uri="{FF2B5EF4-FFF2-40B4-BE49-F238E27FC236}">
                <a16:creationId xmlns:a16="http://schemas.microsoft.com/office/drawing/2014/main" id="{4C10B9F1-94F3-446A-A662-F2E331062622}"/>
              </a:ext>
            </a:extLst>
          </p:cNvPr>
          <p:cNvGraphicFramePr>
            <a:graphicFrameLocks noGrp="1"/>
          </p:cNvGraphicFramePr>
          <p:nvPr>
            <p:ph type="chart" sz="quarter" idx="13"/>
            <p:extLst>
              <p:ext uri="{D42A27DB-BD31-4B8C-83A1-F6EECF244321}">
                <p14:modId xmlns:p14="http://schemas.microsoft.com/office/powerpoint/2010/main" val="16427873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0DA47B2-D8ED-4DFB-A9EB-17E01C59704D}"/>
              </a:ext>
            </a:extLst>
          </p:cNvPr>
          <p:cNvSpPr>
            <a:spLocks noGrp="1"/>
          </p:cNvSpPr>
          <p:nvPr>
            <p:ph type="body" sz="quarter" idx="14"/>
          </p:nvPr>
        </p:nvSpPr>
        <p:spPr/>
        <p:txBody>
          <a:bodyPr/>
          <a:lstStyle/>
          <a:p>
            <a:r>
              <a:rPr lang="en-US"/>
              <a:t>01/11/2017 - 28/02/2018</a:t>
            </a:r>
          </a:p>
        </p:txBody>
      </p:sp>
      <p:sp>
        <p:nvSpPr>
          <p:cNvPr id="5" name="Footer Placeholder 4">
            <a:extLst>
              <a:ext uri="{FF2B5EF4-FFF2-40B4-BE49-F238E27FC236}">
                <a16:creationId xmlns:a16="http://schemas.microsoft.com/office/drawing/2014/main" id="{27347693-FC27-496B-885C-5916D77376D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989065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1714</Words>
  <Application>Microsoft Office PowerPoint</Application>
  <PresentationFormat>On-screen Show (4:3)</PresentationFormat>
  <Paragraphs>725</Paragraphs>
  <Slides>34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34</vt:i4>
      </vt:variant>
    </vt:vector>
  </HeadingPairs>
  <TitlesOfParts>
    <vt:vector size="37" baseType="lpstr">
      <vt:lpstr>Calibri</vt:lpstr>
      <vt:lpstr>Arial</vt:lpstr>
      <vt:lpstr>quintly_template</vt:lpstr>
      <vt:lpstr>SLTR</vt:lpstr>
      <vt:lpstr>FB Fans Total (Bar Chart)</vt:lpstr>
      <vt:lpstr>FB Fans Change (Bar Chart)</vt:lpstr>
      <vt:lpstr>FB Reach (Bar Chart)</vt:lpstr>
      <vt:lpstr>FB Total Interactions (Bar Chart)</vt:lpstr>
      <vt:lpstr>FB Organic Vs Paid Reach (Bar Chart)</vt:lpstr>
      <vt:lpstr>FB Post Reach (Bar Chart)</vt:lpstr>
      <vt:lpstr>FB Own Posts Table with views - 1 of 17</vt:lpstr>
      <vt:lpstr>FB Own Posts Table with views - 2 of 17</vt:lpstr>
      <vt:lpstr>FB Own Posts Table with views - 3 of 17</vt:lpstr>
      <vt:lpstr>FB Own Posts Table with views - 4 of 17</vt:lpstr>
      <vt:lpstr>FB Own Posts Table with views - 5 of 17</vt:lpstr>
      <vt:lpstr>FB Own Posts Table with views - 6 of 17</vt:lpstr>
      <vt:lpstr>FB Own Posts Table with views - 7 of 17</vt:lpstr>
      <vt:lpstr>FB Own Posts Table with views - 8 of 17</vt:lpstr>
      <vt:lpstr>FB Own Posts Table with views - 9 of 17</vt:lpstr>
      <vt:lpstr>FB Own Posts Table with views - 10 of 17</vt:lpstr>
      <vt:lpstr>FB Own Posts Table with views - 11 of 17</vt:lpstr>
      <vt:lpstr>FB Own Posts Table with views - 12 of 17</vt:lpstr>
      <vt:lpstr>FB Own Posts Table with views - 13 of 17</vt:lpstr>
      <vt:lpstr>FB Own Posts Table with views - 14 of 17</vt:lpstr>
      <vt:lpstr>FB Own Posts Table with views - 15 of 17</vt:lpstr>
      <vt:lpstr>FB Own Posts Table with views - 16 of 17</vt:lpstr>
      <vt:lpstr>FB Own Posts Table with views - 17 of 17</vt:lpstr>
      <vt:lpstr>IG Followers Total (Bar Chart)</vt:lpstr>
      <vt:lpstr>IG Followers Change (Bar Chart)</vt:lpstr>
      <vt:lpstr>Reach </vt:lpstr>
      <vt:lpstr>IG Total Interactions (Bar Chart)</vt:lpstr>
      <vt:lpstr>Instagram Posts Table - 1 of 3</vt:lpstr>
      <vt:lpstr>Instagram Posts Table - 2 of 3</vt:lpstr>
      <vt:lpstr>Instagram Posts Table - 3 of 3</vt:lpstr>
      <vt:lpstr>TW Followers Total (Bar Chart)</vt:lpstr>
      <vt:lpstr>TW Followers Change (Bar Chart)</vt:lpstr>
      <vt:lpstr>TW Total Interactions (Bar Chart)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SLTR</dc:title>
  <dc:creator>Administrator</dc:creator>
  <cp:lastModifiedBy>Administrator</cp:lastModifiedBy>
  <cp:revision>1</cp:revision>
  <dcterms:created xsi:type="dcterms:W3CDTF">2018-03-05T09:34:34Z</dcterms:created>
  <dcterms:modified xsi:type="dcterms:W3CDTF">2018-03-05T09:35:42Z</dcterms:modified>
</cp:coreProperties>
</file>