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41672-3184-4E35-8BF1-30ED181CD28D}"/>
              </a:ext>
            </a:extLst>
          </p:cNvPr>
          <p:cNvSpPr>
            <a:spLocks noGrp="1"/>
          </p:cNvSpPr>
          <p:nvPr>
            <p:ph type="title"/>
          </p:nvPr>
        </p:nvSpPr>
        <p:spPr/>
        <p:txBody>
          <a:bodyPr/>
          <a:lstStyle/>
          <a:p>
            <a:r>
              <a:rPr lang="en-US"/>
              <a:t>Instagram Posts Table | dubaiproperties - 1 of 13</a:t>
            </a:r>
          </a:p>
        </p:txBody>
      </p:sp>
      <p:graphicFrame>
        <p:nvGraphicFramePr>
          <p:cNvPr id="5" name="Table Placeholder 4">
            <a:extLst>
              <a:ext uri="{FF2B5EF4-FFF2-40B4-BE49-F238E27FC236}">
                <a16:creationId xmlns:a16="http://schemas.microsoft.com/office/drawing/2014/main" id="{477A70A7-44C3-43E0-AE28-473706DC62FA}"/>
              </a:ext>
            </a:extLst>
          </p:cNvPr>
          <p:cNvGraphicFramePr>
            <a:graphicFrameLocks noGrp="1"/>
          </p:cNvGraphicFramePr>
          <p:nvPr>
            <p:ph type="tbl" sz="quarter" idx="13"/>
            <p:extLst>
              <p:ext uri="{D42A27DB-BD31-4B8C-83A1-F6EECF244321}">
                <p14:modId xmlns:p14="http://schemas.microsoft.com/office/powerpoint/2010/main" val="2671711511"/>
              </p:ext>
            </p:extLst>
          </p:nvPr>
        </p:nvGraphicFramePr>
        <p:xfrm>
          <a:off x="457200" y="1731963"/>
          <a:ext cx="7818120" cy="2926080"/>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48650838"/>
                    </a:ext>
                  </a:extLst>
                </a:gridCol>
                <a:gridCol w="987552">
                  <a:extLst>
                    <a:ext uri="{9D8B030D-6E8A-4147-A177-3AD203B41FA5}">
                      <a16:colId xmlns:a16="http://schemas.microsoft.com/office/drawing/2014/main" val="896149988"/>
                    </a:ext>
                  </a:extLst>
                </a:gridCol>
                <a:gridCol w="987552">
                  <a:extLst>
                    <a:ext uri="{9D8B030D-6E8A-4147-A177-3AD203B41FA5}">
                      <a16:colId xmlns:a16="http://schemas.microsoft.com/office/drawing/2014/main" val="412790850"/>
                    </a:ext>
                  </a:extLst>
                </a:gridCol>
                <a:gridCol w="987552">
                  <a:extLst>
                    <a:ext uri="{9D8B030D-6E8A-4147-A177-3AD203B41FA5}">
                      <a16:colId xmlns:a16="http://schemas.microsoft.com/office/drawing/2014/main" val="2390764901"/>
                    </a:ext>
                  </a:extLst>
                </a:gridCol>
                <a:gridCol w="987552">
                  <a:extLst>
                    <a:ext uri="{9D8B030D-6E8A-4147-A177-3AD203B41FA5}">
                      <a16:colId xmlns:a16="http://schemas.microsoft.com/office/drawing/2014/main" val="4069400087"/>
                    </a:ext>
                  </a:extLst>
                </a:gridCol>
                <a:gridCol w="987552">
                  <a:extLst>
                    <a:ext uri="{9D8B030D-6E8A-4147-A177-3AD203B41FA5}">
                      <a16:colId xmlns:a16="http://schemas.microsoft.com/office/drawing/2014/main" val="3930896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0321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- 2020-11-30 15:24:59</a:t>
                      </a:r>
                      <a:r>
                        <a:rPr kumimoji="0" lang="en-US" sz="1000" b="0" i="0" u="none" strike="noStrike" kern="1200" cap="none" spc="0" normalizeH="0" baseline="0" noProof="0">
                          <a:ln>
                            <a:noFill/>
                          </a:ln>
                          <a:solidFill>
                            <a:prstClr val="black"/>
                          </a:solidFill>
                          <a:effectLst/>
                          <a:uLnTx/>
                          <a:uFillTx/>
                          <a:latin typeface="+mn-lt"/>
                          <a:ea typeface="+mn-ea"/>
                          <a:cs typeface="+mn-cs"/>
                        </a:rPr>
                        <a:t>
 Max maxofarabia is looking for a new home, and Mohanad mohanadalwadiya takes him on a tour in Mudon, Arabella 3 to discover the amazing amenities and facilities it has to offer. Watch the full episode of Me’emar with Mohanad Al Wadiya on Dubai TV on December 1 to know what Max thought of it!
-
</a:t>
                      </a:r>
                      <a:r>
                        <a:rPr kumimoji="0" lang="ar-AE" sz="1000" b="0" i="0" u="none" strike="noStrike" kern="1200" cap="none" spc="0" normalizeH="0" baseline="0" noProof="0">
                          <a:ln>
                            <a:noFill/>
                          </a:ln>
                          <a:solidFill>
                            <a:prstClr val="black"/>
                          </a:solidFill>
                          <a:effectLst/>
                          <a:uLnTx/>
                          <a:uFillTx/>
                          <a:latin typeface="+mn-lt"/>
                          <a:ea typeface="+mn-ea"/>
                          <a:cs typeface="+mn-cs"/>
                        </a:rPr>
                        <a:t>ماكس </a:t>
                      </a:r>
                      <a:r>
                        <a:rPr kumimoji="0" lang="en-US" sz="1000" b="0" i="0" u="none" strike="noStrike" kern="1200" cap="none" spc="0" normalizeH="0" baseline="0" noProof="0">
                          <a:ln>
                            <a:noFill/>
                          </a:ln>
                          <a:solidFill>
                            <a:prstClr val="black"/>
                          </a:solidFill>
                          <a:effectLst/>
                          <a:uLnTx/>
                          <a:uFillTx/>
                          <a:latin typeface="+mn-lt"/>
                          <a:ea typeface="+mn-ea"/>
                          <a:cs typeface="+mn-cs"/>
                        </a:rPr>
                        <a:t>maxofarabia </a:t>
                      </a:r>
                      <a:r>
                        <a:rPr kumimoji="0" lang="ar-AE" sz="1000" b="0" i="0" u="none" strike="noStrike" kern="1200" cap="none" spc="0" normalizeH="0" baseline="0" noProof="0">
                          <a:ln>
                            <a:noFill/>
                          </a:ln>
                          <a:solidFill>
                            <a:prstClr val="black"/>
                          </a:solidFill>
                          <a:effectLst/>
                          <a:uLnTx/>
                          <a:uFillTx/>
                          <a:latin typeface="+mn-lt"/>
                          <a:ea typeface="+mn-ea"/>
                          <a:cs typeface="+mn-cs"/>
                        </a:rPr>
                        <a:t>يبحث عن منزل جديد، ومهند </a:t>
                      </a:r>
                      <a:r>
                        <a:rPr kumimoji="0" lang="en-US" sz="1000" b="0" i="0" u="none" strike="noStrike" kern="1200" cap="none" spc="0" normalizeH="0" baseline="0" noProof="0">
                          <a:ln>
                            <a:noFill/>
                          </a:ln>
                          <a:solidFill>
                            <a:prstClr val="black"/>
                          </a:solidFill>
                          <a:effectLst/>
                          <a:uLnTx/>
                          <a:uFillTx/>
                          <a:latin typeface="+mn-lt"/>
                          <a:ea typeface="+mn-ea"/>
                          <a:cs typeface="+mn-cs"/>
                        </a:rPr>
                        <a:t>mohanadalwadiya </a:t>
                      </a:r>
                      <a:r>
                        <a:rPr kumimoji="0" lang="ar-AE" sz="1000" b="0" i="0" u="none" strike="noStrike" kern="1200" cap="none" spc="0" normalizeH="0" baseline="0" noProof="0">
                          <a:ln>
                            <a:noFill/>
                          </a:ln>
                          <a:solidFill>
                            <a:prstClr val="black"/>
                          </a:solidFill>
                          <a:effectLst/>
                          <a:uLnTx/>
                          <a:uFillTx/>
                          <a:latin typeface="+mn-lt"/>
                          <a:ea typeface="+mn-ea"/>
                          <a:cs typeface="+mn-cs"/>
                        </a:rPr>
                        <a:t>يأخذه في جولة في مدن  أرابيلا 3 لاكتشاف ما تقدمه من مزايا ومرافق مدهشة، شاهد الحلقة كاملة من برنامج معمار مع مهند الوادية على تلفزيون دبي في ١ ديسمبر لتعرف اختيار ماكس.
#</a:t>
                      </a:r>
                      <a:r>
                        <a:rPr kumimoji="0" lang="en-US" sz="1000" b="0" i="0" u="none" strike="noStrike" kern="1200" cap="none" spc="0" normalizeH="0" baseline="0" noProof="0">
                          <a:ln>
                            <a:noFill/>
                          </a:ln>
                          <a:solidFill>
                            <a:prstClr val="black"/>
                          </a:solidFill>
                          <a:effectLst/>
                          <a:uLnTx/>
                          <a:uFillTx/>
                          <a:latin typeface="+mn-lt"/>
                          <a:ea typeface="+mn-ea"/>
                          <a:cs typeface="+mn-cs"/>
                        </a:rPr>
                        <a:t>DubaiProperties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12/13/2020 12:13:41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71656419"/>
                  </a:ext>
                </a:extLst>
              </a:tr>
            </a:tbl>
          </a:graphicData>
        </a:graphic>
      </p:graphicFrame>
      <p:sp>
        <p:nvSpPr>
          <p:cNvPr id="4" name="Text Placeholder 3">
            <a:extLst>
              <a:ext uri="{FF2B5EF4-FFF2-40B4-BE49-F238E27FC236}">
                <a16:creationId xmlns:a16="http://schemas.microsoft.com/office/drawing/2014/main" id="{87889722-BDA5-4061-86D0-1948A60C2330}"/>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253709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0D57E-3747-4C0F-B971-FEE67222638C}"/>
              </a:ext>
            </a:extLst>
          </p:cNvPr>
          <p:cNvSpPr>
            <a:spLocks noGrp="1"/>
          </p:cNvSpPr>
          <p:nvPr>
            <p:ph type="title"/>
          </p:nvPr>
        </p:nvSpPr>
        <p:spPr/>
        <p:txBody>
          <a:bodyPr/>
          <a:lstStyle/>
          <a:p>
            <a:r>
              <a:rPr lang="en-US"/>
              <a:t>Instagram Posts Table | dubaiproperties - 2 of 13</a:t>
            </a:r>
          </a:p>
        </p:txBody>
      </p:sp>
      <p:graphicFrame>
        <p:nvGraphicFramePr>
          <p:cNvPr id="5" name="Table Placeholder 4">
            <a:extLst>
              <a:ext uri="{FF2B5EF4-FFF2-40B4-BE49-F238E27FC236}">
                <a16:creationId xmlns:a16="http://schemas.microsoft.com/office/drawing/2014/main" id="{695A2963-5325-4165-A196-104B1C8820C6}"/>
              </a:ext>
            </a:extLst>
          </p:cNvPr>
          <p:cNvGraphicFramePr>
            <a:graphicFrameLocks noGrp="1"/>
          </p:cNvGraphicFramePr>
          <p:nvPr>
            <p:ph type="tbl" sz="quarter" idx="13"/>
            <p:extLst>
              <p:ext uri="{D42A27DB-BD31-4B8C-83A1-F6EECF244321}">
                <p14:modId xmlns:p14="http://schemas.microsoft.com/office/powerpoint/2010/main" val="775791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38332499"/>
                    </a:ext>
                  </a:extLst>
                </a:gridCol>
                <a:gridCol w="987552">
                  <a:extLst>
                    <a:ext uri="{9D8B030D-6E8A-4147-A177-3AD203B41FA5}">
                      <a16:colId xmlns:a16="http://schemas.microsoft.com/office/drawing/2014/main" val="2584824616"/>
                    </a:ext>
                  </a:extLst>
                </a:gridCol>
                <a:gridCol w="987552">
                  <a:extLst>
                    <a:ext uri="{9D8B030D-6E8A-4147-A177-3AD203B41FA5}">
                      <a16:colId xmlns:a16="http://schemas.microsoft.com/office/drawing/2014/main" val="227664882"/>
                    </a:ext>
                  </a:extLst>
                </a:gridCol>
                <a:gridCol w="987552">
                  <a:extLst>
                    <a:ext uri="{9D8B030D-6E8A-4147-A177-3AD203B41FA5}">
                      <a16:colId xmlns:a16="http://schemas.microsoft.com/office/drawing/2014/main" val="1369078255"/>
                    </a:ext>
                  </a:extLst>
                </a:gridCol>
                <a:gridCol w="987552">
                  <a:extLst>
                    <a:ext uri="{9D8B030D-6E8A-4147-A177-3AD203B41FA5}">
                      <a16:colId xmlns:a16="http://schemas.microsoft.com/office/drawing/2014/main" val="241347647"/>
                    </a:ext>
                  </a:extLst>
                </a:gridCol>
                <a:gridCol w="987552">
                  <a:extLst>
                    <a:ext uri="{9D8B030D-6E8A-4147-A177-3AD203B41FA5}">
                      <a16:colId xmlns:a16="http://schemas.microsoft.com/office/drawing/2014/main" val="884087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2712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- 2020-11-30 09:51:55</a:t>
                      </a:r>
                      <a:r>
                        <a:rPr kumimoji="0" lang="en-US" sz="1000" b="0" i="0" u="none" strike="noStrike" kern="1200" cap="none" spc="0" normalizeH="0" baseline="0" noProof="0">
                          <a:ln>
                            <a:noFill/>
                          </a:ln>
                          <a:solidFill>
                            <a:prstClr val="black"/>
                          </a:solidFill>
                          <a:effectLst/>
                          <a:uLnTx/>
                          <a:uFillTx/>
                          <a:latin typeface="+mn-lt"/>
                          <a:ea typeface="+mn-ea"/>
                          <a:cs typeface="+mn-cs"/>
                        </a:rPr>
                        <a:t>
 We haven’t forgotten them. They aren’t gone. Today we celebrate them, remembering their courage, bravery and glory they have brought to the nation. On this Martyr’s Day, we salute our heroes. 
.
.
</a:t>
                      </a:r>
                      <a:r>
                        <a:rPr kumimoji="0" lang="ar-AE" sz="1000" b="0" i="0" u="none" strike="noStrike" kern="1200" cap="none" spc="0" normalizeH="0" baseline="0" noProof="0">
                          <a:ln>
                            <a:noFill/>
                          </a:ln>
                          <a:solidFill>
                            <a:prstClr val="black"/>
                          </a:solidFill>
                          <a:effectLst/>
                          <a:uLnTx/>
                          <a:uFillTx/>
                          <a:latin typeface="+mn-lt"/>
                          <a:ea typeface="+mn-ea"/>
                          <a:cs typeface="+mn-cs"/>
                        </a:rPr>
                        <a:t>ذكراهم حيّة في وجداننا، وتضحياتهم باقية في أذهاننا. نحتفل اليوم بشهدائنا الأبرار الذين سطّروا بدمائهم الطاهرة مجد أمتنا. تحية لأبطالنا في يوم الشهيد.
.
#</a:t>
                      </a:r>
                      <a:r>
                        <a:rPr kumimoji="0" lang="en-US" sz="1000" b="0" i="0" u="none" strike="noStrike" kern="1200" cap="none" spc="0" normalizeH="0" baseline="0" noProof="0">
                          <a:ln>
                            <a:noFill/>
                          </a:ln>
                          <a:solidFill>
                            <a:prstClr val="black"/>
                          </a:solidFill>
                          <a:effectLst/>
                          <a:uLnTx/>
                          <a:uFillTx/>
                          <a:latin typeface="+mn-lt"/>
                          <a:ea typeface="+mn-ea"/>
                          <a:cs typeface="+mn-cs"/>
                        </a:rPr>
                        <a:t>DubaiProperties #RealEstate #UAECommemorationDay 
#</a:t>
                      </a:r>
                      <a:r>
                        <a:rPr kumimoji="0" lang="ar-AE" sz="1000" b="0" i="0" u="none" strike="noStrike" kern="1200" cap="none" spc="0" normalizeH="0" baseline="0" noProof="0">
                          <a:ln>
                            <a:noFill/>
                          </a:ln>
                          <a:solidFill>
                            <a:prstClr val="black"/>
                          </a:solidFill>
                          <a:effectLst/>
                          <a:uLnTx/>
                          <a:uFillTx/>
                          <a:latin typeface="+mn-lt"/>
                          <a:ea typeface="+mn-ea"/>
                          <a:cs typeface="+mn-cs"/>
                        </a:rPr>
                        <a:t>يوم_الشهيد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12/13/2020 12:13:41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93886121"/>
                  </a:ext>
                </a:extLst>
              </a:tr>
            </a:tbl>
          </a:graphicData>
        </a:graphic>
      </p:graphicFrame>
      <p:sp>
        <p:nvSpPr>
          <p:cNvPr id="4" name="Text Placeholder 3">
            <a:extLst>
              <a:ext uri="{FF2B5EF4-FFF2-40B4-BE49-F238E27FC236}">
                <a16:creationId xmlns:a16="http://schemas.microsoft.com/office/drawing/2014/main" id="{0A7B9893-2900-4180-BFAD-E06C91B1D7E7}"/>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7784046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1D0FD-2903-44B7-9CD9-56EDA41D4FC1}"/>
              </a:ext>
            </a:extLst>
          </p:cNvPr>
          <p:cNvSpPr>
            <a:spLocks noGrp="1"/>
          </p:cNvSpPr>
          <p:nvPr>
            <p:ph type="title"/>
          </p:nvPr>
        </p:nvSpPr>
        <p:spPr/>
        <p:txBody>
          <a:bodyPr/>
          <a:lstStyle/>
          <a:p>
            <a:r>
              <a:rPr lang="en-US"/>
              <a:t>Instagram Posts Table | dubaiproperties - 3 of 13</a:t>
            </a:r>
          </a:p>
        </p:txBody>
      </p:sp>
      <p:graphicFrame>
        <p:nvGraphicFramePr>
          <p:cNvPr id="5" name="Table Placeholder 4">
            <a:extLst>
              <a:ext uri="{FF2B5EF4-FFF2-40B4-BE49-F238E27FC236}">
                <a16:creationId xmlns:a16="http://schemas.microsoft.com/office/drawing/2014/main" id="{4786C9A9-2F56-4F6D-BA5B-C6429A0960FC}"/>
              </a:ext>
            </a:extLst>
          </p:cNvPr>
          <p:cNvGraphicFramePr>
            <a:graphicFrameLocks noGrp="1"/>
          </p:cNvGraphicFramePr>
          <p:nvPr>
            <p:ph type="tbl" sz="quarter" idx="13"/>
            <p:extLst>
              <p:ext uri="{D42A27DB-BD31-4B8C-83A1-F6EECF244321}">
                <p14:modId xmlns:p14="http://schemas.microsoft.com/office/powerpoint/2010/main" val="340470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23726095"/>
                    </a:ext>
                  </a:extLst>
                </a:gridCol>
                <a:gridCol w="987552">
                  <a:extLst>
                    <a:ext uri="{9D8B030D-6E8A-4147-A177-3AD203B41FA5}">
                      <a16:colId xmlns:a16="http://schemas.microsoft.com/office/drawing/2014/main" val="2550365885"/>
                    </a:ext>
                  </a:extLst>
                </a:gridCol>
                <a:gridCol w="987552">
                  <a:extLst>
                    <a:ext uri="{9D8B030D-6E8A-4147-A177-3AD203B41FA5}">
                      <a16:colId xmlns:a16="http://schemas.microsoft.com/office/drawing/2014/main" val="1177039568"/>
                    </a:ext>
                  </a:extLst>
                </a:gridCol>
                <a:gridCol w="987552">
                  <a:extLst>
                    <a:ext uri="{9D8B030D-6E8A-4147-A177-3AD203B41FA5}">
                      <a16:colId xmlns:a16="http://schemas.microsoft.com/office/drawing/2014/main" val="2161587476"/>
                    </a:ext>
                  </a:extLst>
                </a:gridCol>
                <a:gridCol w="987552">
                  <a:extLst>
                    <a:ext uri="{9D8B030D-6E8A-4147-A177-3AD203B41FA5}">
                      <a16:colId xmlns:a16="http://schemas.microsoft.com/office/drawing/2014/main" val="1982910798"/>
                    </a:ext>
                  </a:extLst>
                </a:gridCol>
                <a:gridCol w="987552">
                  <a:extLst>
                    <a:ext uri="{9D8B030D-6E8A-4147-A177-3AD203B41FA5}">
                      <a16:colId xmlns:a16="http://schemas.microsoft.com/office/drawing/2014/main" val="3613711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95166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- 2020-11-26 14:11:04</a:t>
                      </a:r>
                      <a:r>
                        <a:rPr kumimoji="0" lang="en-US" sz="1000" b="0" i="0" u="none" strike="noStrike" kern="1200" cap="none" spc="0" normalizeH="0" baseline="0" noProof="0">
                          <a:ln>
                            <a:noFill/>
                          </a:ln>
                          <a:solidFill>
                            <a:prstClr val="black"/>
                          </a:solidFill>
                          <a:effectLst/>
                          <a:uLnTx/>
                          <a:uFillTx/>
                          <a:latin typeface="+mn-lt"/>
                          <a:ea typeface="+mn-ea"/>
                          <a:cs typeface="+mn-cs"/>
                        </a:rPr>
                        <a:t>
 Bring back the joys of family reunions. After the grand success of La Rosa I &amp; II, we’re proud to announce the launch of La Rosa III. Even more 3 &amp; 4 bedroom modern townhouses nestled in the heart of Villanova, surrounded by lush green spaces, parks and recreational areas. 
.
.
</a:t>
                      </a:r>
                      <a:r>
                        <a:rPr kumimoji="0" lang="ar-AE" sz="1000" b="0" i="0" u="none" strike="noStrike" kern="1200" cap="none" spc="0" normalizeH="0" baseline="0" noProof="0">
                          <a:ln>
                            <a:noFill/>
                          </a:ln>
                          <a:solidFill>
                            <a:prstClr val="black"/>
                          </a:solidFill>
                          <a:effectLst/>
                          <a:uLnTx/>
                          <a:uFillTx/>
                          <a:latin typeface="+mn-lt"/>
                          <a:ea typeface="+mn-ea"/>
                          <a:cs typeface="+mn-cs"/>
                        </a:rPr>
                        <a:t>نعيد الابتسامة إلى الجَمعات العائلية. بعد النجاح الكبير الذي حققه مشروعا لاروزا 1 و2، نفخر بالإعلان عن إطلاق لاروزا 3، لنوفّر لكم المزيد من منازل التاونهاوس العصرية المؤلفة من 3 و4 غرف نوم والواقعة في قلب مجمّع ڤيلانوڤا، حيث المساحات الخضراء والمسابح والحدائق والمناطق الترفيهية تحيط بك من كل مكان.
.
#</a:t>
                      </a:r>
                      <a:r>
                        <a:rPr kumimoji="0" lang="en-US" sz="1000" b="0" i="0" u="none" strike="noStrike" kern="1200" cap="none" spc="0" normalizeH="0" baseline="0" noProof="0">
                          <a:ln>
                            <a:noFill/>
                          </a:ln>
                          <a:solidFill>
                            <a:prstClr val="black"/>
                          </a:solidFill>
                          <a:effectLst/>
                          <a:uLnTx/>
                          <a:uFillTx/>
                          <a:latin typeface="+mn-lt"/>
                          <a:ea typeface="+mn-ea"/>
                          <a:cs typeface="+mn-cs"/>
                        </a:rPr>
                        <a:t>DubaiProperties #RealEstate #LaRosa #LaRosa3 #DubaiLand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12/13/2020 12:13:41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4720923"/>
                  </a:ext>
                </a:extLst>
              </a:tr>
            </a:tbl>
          </a:graphicData>
        </a:graphic>
      </p:graphicFrame>
      <p:sp>
        <p:nvSpPr>
          <p:cNvPr id="4" name="Text Placeholder 3">
            <a:extLst>
              <a:ext uri="{FF2B5EF4-FFF2-40B4-BE49-F238E27FC236}">
                <a16:creationId xmlns:a16="http://schemas.microsoft.com/office/drawing/2014/main" id="{DE9A3B76-A9A1-4A0D-911D-9E3B080B930F}"/>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641170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AD2D8-BE45-45C6-B88E-673CDDC622F4}"/>
              </a:ext>
            </a:extLst>
          </p:cNvPr>
          <p:cNvSpPr>
            <a:spLocks noGrp="1"/>
          </p:cNvSpPr>
          <p:nvPr>
            <p:ph type="title"/>
          </p:nvPr>
        </p:nvSpPr>
        <p:spPr/>
        <p:txBody>
          <a:bodyPr/>
          <a:lstStyle/>
          <a:p>
            <a:r>
              <a:rPr lang="en-US"/>
              <a:t>Instagram Posts Table | dubaiproperties - 4 of 13</a:t>
            </a:r>
          </a:p>
        </p:txBody>
      </p:sp>
      <p:graphicFrame>
        <p:nvGraphicFramePr>
          <p:cNvPr id="5" name="Table Placeholder 4">
            <a:extLst>
              <a:ext uri="{FF2B5EF4-FFF2-40B4-BE49-F238E27FC236}">
                <a16:creationId xmlns:a16="http://schemas.microsoft.com/office/drawing/2014/main" id="{1DE30E74-7D4E-4AC0-BCD1-DACF09432187}"/>
              </a:ext>
            </a:extLst>
          </p:cNvPr>
          <p:cNvGraphicFramePr>
            <a:graphicFrameLocks noGrp="1"/>
          </p:cNvGraphicFramePr>
          <p:nvPr>
            <p:ph type="tbl" sz="quarter" idx="13"/>
            <p:extLst>
              <p:ext uri="{D42A27DB-BD31-4B8C-83A1-F6EECF244321}">
                <p14:modId xmlns:p14="http://schemas.microsoft.com/office/powerpoint/2010/main" val="3615568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70589489"/>
                    </a:ext>
                  </a:extLst>
                </a:gridCol>
                <a:gridCol w="987552">
                  <a:extLst>
                    <a:ext uri="{9D8B030D-6E8A-4147-A177-3AD203B41FA5}">
                      <a16:colId xmlns:a16="http://schemas.microsoft.com/office/drawing/2014/main" val="3520803706"/>
                    </a:ext>
                  </a:extLst>
                </a:gridCol>
                <a:gridCol w="987552">
                  <a:extLst>
                    <a:ext uri="{9D8B030D-6E8A-4147-A177-3AD203B41FA5}">
                      <a16:colId xmlns:a16="http://schemas.microsoft.com/office/drawing/2014/main" val="2587253295"/>
                    </a:ext>
                  </a:extLst>
                </a:gridCol>
                <a:gridCol w="987552">
                  <a:extLst>
                    <a:ext uri="{9D8B030D-6E8A-4147-A177-3AD203B41FA5}">
                      <a16:colId xmlns:a16="http://schemas.microsoft.com/office/drawing/2014/main" val="3482075117"/>
                    </a:ext>
                  </a:extLst>
                </a:gridCol>
                <a:gridCol w="987552">
                  <a:extLst>
                    <a:ext uri="{9D8B030D-6E8A-4147-A177-3AD203B41FA5}">
                      <a16:colId xmlns:a16="http://schemas.microsoft.com/office/drawing/2014/main" val="658018637"/>
                    </a:ext>
                  </a:extLst>
                </a:gridCol>
                <a:gridCol w="987552">
                  <a:extLst>
                    <a:ext uri="{9D8B030D-6E8A-4147-A177-3AD203B41FA5}">
                      <a16:colId xmlns:a16="http://schemas.microsoft.com/office/drawing/2014/main" val="2934159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656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- 2020-11-24 11:30:14</a:t>
                      </a:r>
                      <a:r>
                        <a:rPr kumimoji="0" lang="en-US" sz="1000" b="0" i="0" u="none" strike="noStrike" kern="1200" cap="none" spc="0" normalizeH="0" baseline="0" noProof="0">
                          <a:ln>
                            <a:noFill/>
                          </a:ln>
                          <a:solidFill>
                            <a:prstClr val="black"/>
                          </a:solidFill>
                          <a:effectLst/>
                          <a:uLnTx/>
                          <a:uFillTx/>
                          <a:latin typeface="+mn-lt"/>
                          <a:ea typeface="+mn-ea"/>
                          <a:cs typeface="+mn-cs"/>
                        </a:rPr>
                        <a:t>
 Pay just 10% and enjoy a vibrant, fulfilling lifestyle at Mudon Views. Live in thoughtfully designed stylish homes and pay the remaining 90% over a period of 6 years.
.
.
</a:t>
                      </a:r>
                      <a:r>
                        <a:rPr kumimoji="0" lang="ar-AE" sz="1000" b="0" i="0" u="none" strike="noStrike" kern="1200" cap="none" spc="0" normalizeH="0" baseline="0" noProof="0">
                          <a:ln>
                            <a:noFill/>
                          </a:ln>
                          <a:solidFill>
                            <a:prstClr val="black"/>
                          </a:solidFill>
                          <a:effectLst/>
                          <a:uLnTx/>
                          <a:uFillTx/>
                          <a:latin typeface="+mn-lt"/>
                          <a:ea typeface="+mn-ea"/>
                          <a:cs typeface="+mn-cs"/>
                        </a:rPr>
                        <a:t>ادفع 10% فقط واستمتع بأسلوب حياة مفعم بالحيوية في منازل أنيقة مصممة بعناية في مدن فيوز، وادفع الـ 90% المتبقية على مدى 6 سنوات.
.
#</a:t>
                      </a:r>
                      <a:r>
                        <a:rPr kumimoji="0" lang="en-US" sz="1000" b="0" i="0" u="none" strike="noStrike" kern="1200" cap="none" spc="0" normalizeH="0" baseline="0" noProof="0">
                          <a:ln>
                            <a:noFill/>
                          </a:ln>
                          <a:solidFill>
                            <a:prstClr val="black"/>
                          </a:solidFill>
                          <a:effectLst/>
                          <a:uLnTx/>
                          <a:uFillTx/>
                          <a:latin typeface="+mn-lt"/>
                          <a:ea typeface="+mn-ea"/>
                          <a:cs typeface="+mn-cs"/>
                        </a:rPr>
                        <a:t>DubaiProperties #MudonViews #Mudon #DubaiLand #RealEstate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12/13/2020 12:13:41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83126657"/>
                  </a:ext>
                </a:extLst>
              </a:tr>
            </a:tbl>
          </a:graphicData>
        </a:graphic>
      </p:graphicFrame>
      <p:sp>
        <p:nvSpPr>
          <p:cNvPr id="4" name="Text Placeholder 3">
            <a:extLst>
              <a:ext uri="{FF2B5EF4-FFF2-40B4-BE49-F238E27FC236}">
                <a16:creationId xmlns:a16="http://schemas.microsoft.com/office/drawing/2014/main" id="{2DF3B9D1-D6ED-4E24-8C5D-EA71293256FA}"/>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966994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1B0D5-CE1A-4AF9-A7ED-461BD53187FF}"/>
              </a:ext>
            </a:extLst>
          </p:cNvPr>
          <p:cNvSpPr>
            <a:spLocks noGrp="1"/>
          </p:cNvSpPr>
          <p:nvPr>
            <p:ph type="title"/>
          </p:nvPr>
        </p:nvSpPr>
        <p:spPr/>
        <p:txBody>
          <a:bodyPr/>
          <a:lstStyle/>
          <a:p>
            <a:r>
              <a:rPr lang="en-US"/>
              <a:t>Instagram Posts Table | dubaiproperties - 5 of 13</a:t>
            </a:r>
          </a:p>
        </p:txBody>
      </p:sp>
      <p:graphicFrame>
        <p:nvGraphicFramePr>
          <p:cNvPr id="5" name="Table Placeholder 4">
            <a:extLst>
              <a:ext uri="{FF2B5EF4-FFF2-40B4-BE49-F238E27FC236}">
                <a16:creationId xmlns:a16="http://schemas.microsoft.com/office/drawing/2014/main" id="{DD8F9DA8-02BA-4992-8DC3-766E1FED9B25}"/>
              </a:ext>
            </a:extLst>
          </p:cNvPr>
          <p:cNvGraphicFramePr>
            <a:graphicFrameLocks noGrp="1"/>
          </p:cNvGraphicFramePr>
          <p:nvPr>
            <p:ph type="tbl" sz="quarter" idx="13"/>
            <p:extLst>
              <p:ext uri="{D42A27DB-BD31-4B8C-83A1-F6EECF244321}">
                <p14:modId xmlns:p14="http://schemas.microsoft.com/office/powerpoint/2010/main" val="4246883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12976816"/>
                    </a:ext>
                  </a:extLst>
                </a:gridCol>
                <a:gridCol w="987552">
                  <a:extLst>
                    <a:ext uri="{9D8B030D-6E8A-4147-A177-3AD203B41FA5}">
                      <a16:colId xmlns:a16="http://schemas.microsoft.com/office/drawing/2014/main" val="1107800895"/>
                    </a:ext>
                  </a:extLst>
                </a:gridCol>
                <a:gridCol w="987552">
                  <a:extLst>
                    <a:ext uri="{9D8B030D-6E8A-4147-A177-3AD203B41FA5}">
                      <a16:colId xmlns:a16="http://schemas.microsoft.com/office/drawing/2014/main" val="1680815301"/>
                    </a:ext>
                  </a:extLst>
                </a:gridCol>
                <a:gridCol w="987552">
                  <a:extLst>
                    <a:ext uri="{9D8B030D-6E8A-4147-A177-3AD203B41FA5}">
                      <a16:colId xmlns:a16="http://schemas.microsoft.com/office/drawing/2014/main" val="2213102087"/>
                    </a:ext>
                  </a:extLst>
                </a:gridCol>
                <a:gridCol w="987552">
                  <a:extLst>
                    <a:ext uri="{9D8B030D-6E8A-4147-A177-3AD203B41FA5}">
                      <a16:colId xmlns:a16="http://schemas.microsoft.com/office/drawing/2014/main" val="4281262800"/>
                    </a:ext>
                  </a:extLst>
                </a:gridCol>
                <a:gridCol w="987552">
                  <a:extLst>
                    <a:ext uri="{9D8B030D-6E8A-4147-A177-3AD203B41FA5}">
                      <a16:colId xmlns:a16="http://schemas.microsoft.com/office/drawing/2014/main" val="838344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1119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- 2020-11-22 14:08:04</a:t>
                      </a:r>
                      <a:r>
                        <a:rPr kumimoji="0" lang="en-US" sz="1000" b="0" i="0" u="none" strike="noStrike" kern="1200" cap="none" spc="0" normalizeH="0" baseline="0" noProof="0">
                          <a:ln>
                            <a:noFill/>
                          </a:ln>
                          <a:solidFill>
                            <a:prstClr val="black"/>
                          </a:solidFill>
                          <a:effectLst/>
                          <a:uLnTx/>
                          <a:uFillTx/>
                          <a:latin typeface="+mn-lt"/>
                          <a:ea typeface="+mn-ea"/>
                          <a:cs typeface="+mn-cs"/>
                        </a:rPr>
                        <a:t>
 Located in the iconic JBR, La Vie residents can enjoy an exclusive waterfront lifestyle complemented with casual cafés, chic shopping outlets and more, while soaking in the panoramic vistas of the Arabian Sea. 
.
.
</a:t>
                      </a:r>
                      <a:r>
                        <a:rPr kumimoji="0" lang="ar-AE" sz="1000" b="0" i="0" u="none" strike="noStrike" kern="1200" cap="none" spc="0" normalizeH="0" baseline="0" noProof="0">
                          <a:ln>
                            <a:noFill/>
                          </a:ln>
                          <a:solidFill>
                            <a:prstClr val="black"/>
                          </a:solidFill>
                          <a:effectLst/>
                          <a:uLnTx/>
                          <a:uFillTx/>
                          <a:latin typeface="+mn-lt"/>
                          <a:ea typeface="+mn-ea"/>
                          <a:cs typeface="+mn-cs"/>
                        </a:rPr>
                        <a:t>يقع برج لاڤي في جميرا بيتش ريزيدنس، ويتيح لسكانه الاستمتاع بأسلوب حياة رائع على الواجهة البحرية مع وجود المقاهي المميزة ومحلات التسوق الراقية والمزيد. كل ذلك مع تأمّل المناظر البانورامية لبحر العرب.
.
#</a:t>
                      </a:r>
                      <a:r>
                        <a:rPr kumimoji="0" lang="en-US" sz="1000" b="0" i="0" u="none" strike="noStrike" kern="1200" cap="none" spc="0" normalizeH="0" baseline="0" noProof="0">
                          <a:ln>
                            <a:noFill/>
                          </a:ln>
                          <a:solidFill>
                            <a:prstClr val="black"/>
                          </a:solidFill>
                          <a:effectLst/>
                          <a:uLnTx/>
                          <a:uFillTx/>
                          <a:latin typeface="+mn-lt"/>
                          <a:ea typeface="+mn-ea"/>
                          <a:cs typeface="+mn-cs"/>
                        </a:rPr>
                        <a:t>DubaiProperties #LaVie #JBR #RealEstate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12/13/2020 12:13:41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40602310"/>
                  </a:ext>
                </a:extLst>
              </a:tr>
            </a:tbl>
          </a:graphicData>
        </a:graphic>
      </p:graphicFrame>
      <p:sp>
        <p:nvSpPr>
          <p:cNvPr id="4" name="Text Placeholder 3">
            <a:extLst>
              <a:ext uri="{FF2B5EF4-FFF2-40B4-BE49-F238E27FC236}">
                <a16:creationId xmlns:a16="http://schemas.microsoft.com/office/drawing/2014/main" id="{FBC53A15-2544-4A41-A4C9-80358D9745F4}"/>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8193067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DCFC9-4A9E-4CC7-8E3B-B33E7F753B5D}"/>
              </a:ext>
            </a:extLst>
          </p:cNvPr>
          <p:cNvSpPr>
            <a:spLocks noGrp="1"/>
          </p:cNvSpPr>
          <p:nvPr>
            <p:ph type="title"/>
          </p:nvPr>
        </p:nvSpPr>
        <p:spPr/>
        <p:txBody>
          <a:bodyPr/>
          <a:lstStyle/>
          <a:p>
            <a:r>
              <a:rPr lang="en-US"/>
              <a:t>Instagram Posts Table | dubaiproperties - 6 of 13</a:t>
            </a:r>
          </a:p>
        </p:txBody>
      </p:sp>
      <p:graphicFrame>
        <p:nvGraphicFramePr>
          <p:cNvPr id="5" name="Table Placeholder 4">
            <a:extLst>
              <a:ext uri="{FF2B5EF4-FFF2-40B4-BE49-F238E27FC236}">
                <a16:creationId xmlns:a16="http://schemas.microsoft.com/office/drawing/2014/main" id="{78E78797-4136-40FB-925A-D4E1FA927F7D}"/>
              </a:ext>
            </a:extLst>
          </p:cNvPr>
          <p:cNvGraphicFramePr>
            <a:graphicFrameLocks noGrp="1"/>
          </p:cNvGraphicFramePr>
          <p:nvPr>
            <p:ph type="tbl" sz="quarter" idx="13"/>
            <p:extLst>
              <p:ext uri="{D42A27DB-BD31-4B8C-83A1-F6EECF244321}">
                <p14:modId xmlns:p14="http://schemas.microsoft.com/office/powerpoint/2010/main" val="3745028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26674185"/>
                    </a:ext>
                  </a:extLst>
                </a:gridCol>
                <a:gridCol w="987552">
                  <a:extLst>
                    <a:ext uri="{9D8B030D-6E8A-4147-A177-3AD203B41FA5}">
                      <a16:colId xmlns:a16="http://schemas.microsoft.com/office/drawing/2014/main" val="2765571312"/>
                    </a:ext>
                  </a:extLst>
                </a:gridCol>
                <a:gridCol w="987552">
                  <a:extLst>
                    <a:ext uri="{9D8B030D-6E8A-4147-A177-3AD203B41FA5}">
                      <a16:colId xmlns:a16="http://schemas.microsoft.com/office/drawing/2014/main" val="1468586760"/>
                    </a:ext>
                  </a:extLst>
                </a:gridCol>
                <a:gridCol w="987552">
                  <a:extLst>
                    <a:ext uri="{9D8B030D-6E8A-4147-A177-3AD203B41FA5}">
                      <a16:colId xmlns:a16="http://schemas.microsoft.com/office/drawing/2014/main" val="3041742779"/>
                    </a:ext>
                  </a:extLst>
                </a:gridCol>
                <a:gridCol w="987552">
                  <a:extLst>
                    <a:ext uri="{9D8B030D-6E8A-4147-A177-3AD203B41FA5}">
                      <a16:colId xmlns:a16="http://schemas.microsoft.com/office/drawing/2014/main" val="86602861"/>
                    </a:ext>
                  </a:extLst>
                </a:gridCol>
                <a:gridCol w="987552">
                  <a:extLst>
                    <a:ext uri="{9D8B030D-6E8A-4147-A177-3AD203B41FA5}">
                      <a16:colId xmlns:a16="http://schemas.microsoft.com/office/drawing/2014/main" val="3276922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6137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- 2020-11-19 15:22:55</a:t>
                      </a:r>
                      <a:r>
                        <a:rPr kumimoji="0" lang="en-US" sz="1000" b="0" i="0" u="none" strike="noStrike" kern="1200" cap="none" spc="0" normalizeH="0" baseline="0" noProof="0">
                          <a:ln>
                            <a:noFill/>
                          </a:ln>
                          <a:solidFill>
                            <a:prstClr val="black"/>
                          </a:solidFill>
                          <a:effectLst/>
                          <a:uLnTx/>
                          <a:uFillTx/>
                          <a:latin typeface="+mn-lt"/>
                          <a:ea typeface="+mn-ea"/>
                          <a:cs typeface="+mn-cs"/>
                        </a:rPr>
                        <a:t>
 La Rosa III has been launched with much fanfare. Potential customers and investors at the event, following strict Covid-19 protocols, showed much appreciation for the spacious 3 &amp; 4 bedroom townhouses starting at only AED 1.27M
.
.
</a:t>
                      </a:r>
                      <a:r>
                        <a:rPr kumimoji="0" lang="ar-AE" sz="1000" b="0" i="0" u="none" strike="noStrike" kern="1200" cap="none" spc="0" normalizeH="0" baseline="0" noProof="0">
                          <a:ln>
                            <a:noFill/>
                          </a:ln>
                          <a:solidFill>
                            <a:prstClr val="black"/>
                          </a:solidFill>
                          <a:effectLst/>
                          <a:uLnTx/>
                          <a:uFillTx/>
                          <a:latin typeface="+mn-lt"/>
                          <a:ea typeface="+mn-ea"/>
                          <a:cs typeface="+mn-cs"/>
                        </a:rPr>
                        <a:t>ترافق إطلاق مشروع لاروزا 3 بانبهار كبير لدى الجماهير الذين حضروا الحفل متقيدين بتدابير كوفيد 19 الصارمة. وقد أبدى العملاء والمستثمرون المحتملون إعجابهم بالمنازل الفسيحة المكونة من 3 و 4 غرف نوم والتي تبدأ أسعارها من 1.27 مليون درهم فقط.
.
#</a:t>
                      </a:r>
                      <a:r>
                        <a:rPr kumimoji="0" lang="en-US" sz="1000" b="0" i="0" u="none" strike="noStrike" kern="1200" cap="none" spc="0" normalizeH="0" baseline="0" noProof="0">
                          <a:ln>
                            <a:noFill/>
                          </a:ln>
                          <a:solidFill>
                            <a:prstClr val="black"/>
                          </a:solidFill>
                          <a:effectLst/>
                          <a:uLnTx/>
                          <a:uFillTx/>
                          <a:latin typeface="+mn-lt"/>
                          <a:ea typeface="+mn-ea"/>
                          <a:cs typeface="+mn-cs"/>
                        </a:rPr>
                        <a:t>DubaiProperties #LaRosa #LaRosa3 #Launch #RealEstate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12/13/2020 12:13:41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5535565"/>
                  </a:ext>
                </a:extLst>
              </a:tr>
            </a:tbl>
          </a:graphicData>
        </a:graphic>
      </p:graphicFrame>
      <p:sp>
        <p:nvSpPr>
          <p:cNvPr id="4" name="Text Placeholder 3">
            <a:extLst>
              <a:ext uri="{FF2B5EF4-FFF2-40B4-BE49-F238E27FC236}">
                <a16:creationId xmlns:a16="http://schemas.microsoft.com/office/drawing/2014/main" id="{CCC2797C-9267-453F-BD62-15E06BF1C9EA}"/>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4411028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47F31-6108-4EA6-9388-415C1075E933}"/>
              </a:ext>
            </a:extLst>
          </p:cNvPr>
          <p:cNvSpPr>
            <a:spLocks noGrp="1"/>
          </p:cNvSpPr>
          <p:nvPr>
            <p:ph type="title"/>
          </p:nvPr>
        </p:nvSpPr>
        <p:spPr/>
        <p:txBody>
          <a:bodyPr/>
          <a:lstStyle/>
          <a:p>
            <a:r>
              <a:rPr lang="en-US"/>
              <a:t>Instagram Posts Table | dubaiproperties - 7 of 13</a:t>
            </a:r>
          </a:p>
        </p:txBody>
      </p:sp>
      <p:graphicFrame>
        <p:nvGraphicFramePr>
          <p:cNvPr id="5" name="Table Placeholder 4">
            <a:extLst>
              <a:ext uri="{FF2B5EF4-FFF2-40B4-BE49-F238E27FC236}">
                <a16:creationId xmlns:a16="http://schemas.microsoft.com/office/drawing/2014/main" id="{795F1FD6-0FA0-4A7C-AD20-31FF320FCF79}"/>
              </a:ext>
            </a:extLst>
          </p:cNvPr>
          <p:cNvGraphicFramePr>
            <a:graphicFrameLocks noGrp="1"/>
          </p:cNvGraphicFramePr>
          <p:nvPr>
            <p:ph type="tbl" sz="quarter" idx="13"/>
            <p:extLst>
              <p:ext uri="{D42A27DB-BD31-4B8C-83A1-F6EECF244321}">
                <p14:modId xmlns:p14="http://schemas.microsoft.com/office/powerpoint/2010/main" val="1959366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92172247"/>
                    </a:ext>
                  </a:extLst>
                </a:gridCol>
                <a:gridCol w="987552">
                  <a:extLst>
                    <a:ext uri="{9D8B030D-6E8A-4147-A177-3AD203B41FA5}">
                      <a16:colId xmlns:a16="http://schemas.microsoft.com/office/drawing/2014/main" val="1183606811"/>
                    </a:ext>
                  </a:extLst>
                </a:gridCol>
                <a:gridCol w="987552">
                  <a:extLst>
                    <a:ext uri="{9D8B030D-6E8A-4147-A177-3AD203B41FA5}">
                      <a16:colId xmlns:a16="http://schemas.microsoft.com/office/drawing/2014/main" val="1748606883"/>
                    </a:ext>
                  </a:extLst>
                </a:gridCol>
                <a:gridCol w="987552">
                  <a:extLst>
                    <a:ext uri="{9D8B030D-6E8A-4147-A177-3AD203B41FA5}">
                      <a16:colId xmlns:a16="http://schemas.microsoft.com/office/drawing/2014/main" val="1504330153"/>
                    </a:ext>
                  </a:extLst>
                </a:gridCol>
                <a:gridCol w="987552">
                  <a:extLst>
                    <a:ext uri="{9D8B030D-6E8A-4147-A177-3AD203B41FA5}">
                      <a16:colId xmlns:a16="http://schemas.microsoft.com/office/drawing/2014/main" val="57955679"/>
                    </a:ext>
                  </a:extLst>
                </a:gridCol>
                <a:gridCol w="987552">
                  <a:extLst>
                    <a:ext uri="{9D8B030D-6E8A-4147-A177-3AD203B41FA5}">
                      <a16:colId xmlns:a16="http://schemas.microsoft.com/office/drawing/2014/main" val="3530630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7340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- 2020-11-19 13:43:16</a:t>
                      </a:r>
                      <a:r>
                        <a:rPr kumimoji="0" lang="en-US" sz="1000" b="0" i="0" u="none" strike="noStrike" kern="1200" cap="none" spc="0" normalizeH="0" baseline="0" noProof="0">
                          <a:ln>
                            <a:noFill/>
                          </a:ln>
                          <a:solidFill>
                            <a:prstClr val="black"/>
                          </a:solidFill>
                          <a:effectLst/>
                          <a:uLnTx/>
                          <a:uFillTx/>
                          <a:latin typeface="+mn-lt"/>
                          <a:ea typeface="+mn-ea"/>
                          <a:cs typeface="+mn-cs"/>
                        </a:rPr>
                        <a:t>
 Dubai Properties launched La Rosa III at Coca-Cola Arena offering 3 &amp; 4 Bedroom Townhouses starting at AED 1.27M &amp; AED 1.6M respectively. In what was a positive sign for Dubai’s real estate industry, we welcomed over 500 guests following strict Covid-19 protocols.
.
.
</a:t>
                      </a:r>
                      <a:r>
                        <a:rPr kumimoji="0" lang="ar-AE" sz="1000" b="0" i="0" u="none" strike="noStrike" kern="1200" cap="none" spc="0" normalizeH="0" baseline="0" noProof="0">
                          <a:ln>
                            <a:noFill/>
                          </a:ln>
                          <a:solidFill>
                            <a:prstClr val="black"/>
                          </a:solidFill>
                          <a:effectLst/>
                          <a:uLnTx/>
                          <a:uFillTx/>
                          <a:latin typeface="+mn-lt"/>
                          <a:ea typeface="+mn-ea"/>
                          <a:cs typeface="+mn-cs"/>
                        </a:rPr>
                        <a:t>من صالة كوكاكولا أرينا، أعلنت دبي للعقارات عن إطلاق لاروزا 3 الذي يضم منازل تاونهاوس من 3 و 4 غرف نوم وتبدأ أسعارها من 1.27 مليون درهم و1.6 مليون درهم على التوالي. وقد حضر الفعالية أكثر من 500 ضيف مع التقيد بتدابير كوفيد 19 الصارمة، وهذا ما أعطى دلالة إيجابية على قوة قطاع العقارات في دبي.
.
#</a:t>
                      </a:r>
                      <a:r>
                        <a:rPr kumimoji="0" lang="en-US" sz="1000" b="0" i="0" u="none" strike="noStrike" kern="1200" cap="none" spc="0" normalizeH="0" baseline="0" noProof="0">
                          <a:ln>
                            <a:noFill/>
                          </a:ln>
                          <a:solidFill>
                            <a:prstClr val="black"/>
                          </a:solidFill>
                          <a:effectLst/>
                          <a:uLnTx/>
                          <a:uFillTx/>
                          <a:latin typeface="+mn-lt"/>
                          <a:ea typeface="+mn-ea"/>
                          <a:cs typeface="+mn-cs"/>
                        </a:rPr>
                        <a:t>DubaiProperties #LaRosa #LaRosa3 #RealEstate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12/13/2020 12:13:41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99601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- 2020-11-18 18:28:54</a:t>
                      </a:r>
                      <a:r>
                        <a:rPr kumimoji="0" lang="en-US" sz="1000" b="0" i="0" u="none" strike="noStrike" kern="1200" cap="none" spc="0" normalizeH="0" baseline="0" noProof="0">
                          <a:ln>
                            <a:noFill/>
                          </a:ln>
                          <a:solidFill>
                            <a:prstClr val="black"/>
                          </a:solidFill>
                          <a:effectLst/>
                          <a:uLnTx/>
                          <a:uFillTx/>
                          <a:latin typeface="+mn-lt"/>
                          <a:ea typeface="+mn-ea"/>
                          <a:cs typeface="+mn-cs"/>
                        </a:rPr>
                        <a:t>
 The much-anticipated launch of La Rosa III was a huge success. Here’s a sneak-peek into the event held at the Coca-Cola Arena.
.
.
</a:t>
                      </a:r>
                      <a:r>
                        <a:rPr kumimoji="0" lang="ar-AE" sz="1000" b="0" i="0" u="none" strike="noStrike" kern="1200" cap="none" spc="0" normalizeH="0" baseline="0" noProof="0">
                          <a:ln>
                            <a:noFill/>
                          </a:ln>
                          <a:solidFill>
                            <a:prstClr val="black"/>
                          </a:solidFill>
                          <a:effectLst/>
                          <a:uLnTx/>
                          <a:uFillTx/>
                          <a:latin typeface="+mn-lt"/>
                          <a:ea typeface="+mn-ea"/>
                          <a:cs typeface="+mn-cs"/>
                        </a:rPr>
                        <a:t>حقق الانطلاق المرتقب لمشروع لاروزا 3 نجاحاً باهراً. إليكم نظرة على الفعالية التي عقدت في كوكاكولا أرينا.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12/13/2020 12:13:41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03433546"/>
                  </a:ext>
                </a:extLst>
              </a:tr>
            </a:tbl>
          </a:graphicData>
        </a:graphic>
      </p:graphicFrame>
      <p:sp>
        <p:nvSpPr>
          <p:cNvPr id="4" name="Text Placeholder 3">
            <a:extLst>
              <a:ext uri="{FF2B5EF4-FFF2-40B4-BE49-F238E27FC236}">
                <a16:creationId xmlns:a16="http://schemas.microsoft.com/office/drawing/2014/main" id="{7FC22268-4366-4B7D-8735-A149AF560032}"/>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695713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09768-116C-4EDA-A74E-17DB427714D3}"/>
              </a:ext>
            </a:extLst>
          </p:cNvPr>
          <p:cNvSpPr>
            <a:spLocks noGrp="1"/>
          </p:cNvSpPr>
          <p:nvPr>
            <p:ph type="title"/>
          </p:nvPr>
        </p:nvSpPr>
        <p:spPr/>
        <p:txBody>
          <a:bodyPr/>
          <a:lstStyle/>
          <a:p>
            <a:r>
              <a:rPr lang="en-US"/>
              <a:t>Instagram Posts Table | dubaiproperties - 8 of 13</a:t>
            </a:r>
          </a:p>
        </p:txBody>
      </p:sp>
      <p:graphicFrame>
        <p:nvGraphicFramePr>
          <p:cNvPr id="5" name="Table Placeholder 4">
            <a:extLst>
              <a:ext uri="{FF2B5EF4-FFF2-40B4-BE49-F238E27FC236}">
                <a16:creationId xmlns:a16="http://schemas.microsoft.com/office/drawing/2014/main" id="{D6E253E9-A2E2-44EB-96D4-08E6FB191C5F}"/>
              </a:ext>
            </a:extLst>
          </p:cNvPr>
          <p:cNvGraphicFramePr>
            <a:graphicFrameLocks noGrp="1"/>
          </p:cNvGraphicFramePr>
          <p:nvPr>
            <p:ph type="tbl" sz="quarter" idx="13"/>
            <p:extLst>
              <p:ext uri="{D42A27DB-BD31-4B8C-83A1-F6EECF244321}">
                <p14:modId xmlns:p14="http://schemas.microsoft.com/office/powerpoint/2010/main" val="4038123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56376878"/>
                    </a:ext>
                  </a:extLst>
                </a:gridCol>
                <a:gridCol w="987552">
                  <a:extLst>
                    <a:ext uri="{9D8B030D-6E8A-4147-A177-3AD203B41FA5}">
                      <a16:colId xmlns:a16="http://schemas.microsoft.com/office/drawing/2014/main" val="1777494677"/>
                    </a:ext>
                  </a:extLst>
                </a:gridCol>
                <a:gridCol w="987552">
                  <a:extLst>
                    <a:ext uri="{9D8B030D-6E8A-4147-A177-3AD203B41FA5}">
                      <a16:colId xmlns:a16="http://schemas.microsoft.com/office/drawing/2014/main" val="2961429499"/>
                    </a:ext>
                  </a:extLst>
                </a:gridCol>
                <a:gridCol w="987552">
                  <a:extLst>
                    <a:ext uri="{9D8B030D-6E8A-4147-A177-3AD203B41FA5}">
                      <a16:colId xmlns:a16="http://schemas.microsoft.com/office/drawing/2014/main" val="3738451938"/>
                    </a:ext>
                  </a:extLst>
                </a:gridCol>
                <a:gridCol w="987552">
                  <a:extLst>
                    <a:ext uri="{9D8B030D-6E8A-4147-A177-3AD203B41FA5}">
                      <a16:colId xmlns:a16="http://schemas.microsoft.com/office/drawing/2014/main" val="1179446157"/>
                    </a:ext>
                  </a:extLst>
                </a:gridCol>
                <a:gridCol w="987552">
                  <a:extLst>
                    <a:ext uri="{9D8B030D-6E8A-4147-A177-3AD203B41FA5}">
                      <a16:colId xmlns:a16="http://schemas.microsoft.com/office/drawing/2014/main" val="3544993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62182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- 2020-11-18 12:10:13</a:t>
                      </a:r>
                      <a:r>
                        <a:rPr kumimoji="0" lang="en-US" sz="1000" b="0" i="0" u="none" strike="noStrike" kern="1200" cap="none" spc="0" normalizeH="0" baseline="0" noProof="0">
                          <a:ln>
                            <a:noFill/>
                          </a:ln>
                          <a:solidFill>
                            <a:prstClr val="black"/>
                          </a:solidFill>
                          <a:effectLst/>
                          <a:uLnTx/>
                          <a:uFillTx/>
                          <a:latin typeface="+mn-lt"/>
                          <a:ea typeface="+mn-ea"/>
                          <a:cs typeface="+mn-cs"/>
                        </a:rPr>
                        <a:t>
 La Rosa III at Villanova has been officially launched. Alex Davies, our Chief Commercial Officer, speaks about its success and invites you over to the Coca-Cola Arena to find out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12/13/2020 12:13:42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70425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- 2020-11-17 08:18:35</a:t>
                      </a:r>
                      <a:r>
                        <a:rPr kumimoji="0" lang="en-US" sz="1000" b="0" i="0" u="none" strike="noStrike" kern="1200" cap="none" spc="0" normalizeH="0" baseline="0" noProof="0">
                          <a:ln>
                            <a:noFill/>
                          </a:ln>
                          <a:solidFill>
                            <a:prstClr val="black"/>
                          </a:solidFill>
                          <a:effectLst/>
                          <a:uLnTx/>
                          <a:uFillTx/>
                          <a:latin typeface="+mn-lt"/>
                          <a:ea typeface="+mn-ea"/>
                          <a:cs typeface="+mn-cs"/>
                        </a:rPr>
                        <a:t>
 We’re almost there! Just 1 Day to go before the grand launch of La Rosa III at Villanova. Hurry! Pre-register your interest on dp.ae
.
.
</a:t>
                      </a:r>
                      <a:r>
                        <a:rPr kumimoji="0" lang="ar-AE" sz="1000" b="0" i="0" u="none" strike="noStrike" kern="1200" cap="none" spc="0" normalizeH="0" baseline="0" noProof="0">
                          <a:ln>
                            <a:noFill/>
                          </a:ln>
                          <a:solidFill>
                            <a:prstClr val="black"/>
                          </a:solidFill>
                          <a:effectLst/>
                          <a:uLnTx/>
                          <a:uFillTx/>
                          <a:latin typeface="+mn-lt"/>
                          <a:ea typeface="+mn-ea"/>
                          <a:cs typeface="+mn-cs"/>
                        </a:rPr>
                        <a:t>لقد اقترب الموعد! لم يبق سوى يوم واحد على الإطلاق الكبير لمشروع لاروزا 3 في ڤيلانوڤا. سجّل اهتمامك مسبقاً عبر </a:t>
                      </a:r>
                      <a:r>
                        <a:rPr kumimoji="0" lang="en-US" sz="1000" b="0" i="0" u="none" strike="noStrike" kern="1200" cap="none" spc="0" normalizeH="0" baseline="0" noProof="0">
                          <a:ln>
                            <a:noFill/>
                          </a:ln>
                          <a:solidFill>
                            <a:prstClr val="black"/>
                          </a:solidFill>
                          <a:effectLst/>
                          <a:uLnTx/>
                          <a:uFillTx/>
                          <a:latin typeface="+mn-lt"/>
                          <a:ea typeface="+mn-ea"/>
                          <a:cs typeface="+mn-cs"/>
                        </a:rPr>
                        <a:t>dp.ae
.
#DubaiProperties #RealEstate #LaRosa #LaRosa3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12/13/2020 12:13:42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40140995"/>
                  </a:ext>
                </a:extLst>
              </a:tr>
            </a:tbl>
          </a:graphicData>
        </a:graphic>
      </p:graphicFrame>
      <p:sp>
        <p:nvSpPr>
          <p:cNvPr id="4" name="Text Placeholder 3">
            <a:extLst>
              <a:ext uri="{FF2B5EF4-FFF2-40B4-BE49-F238E27FC236}">
                <a16:creationId xmlns:a16="http://schemas.microsoft.com/office/drawing/2014/main" id="{27A360EE-A357-41A9-8542-D6C6F31245C8}"/>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485891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CCB75-0DC7-4BF6-B635-267A050126A9}"/>
              </a:ext>
            </a:extLst>
          </p:cNvPr>
          <p:cNvSpPr>
            <a:spLocks noGrp="1"/>
          </p:cNvSpPr>
          <p:nvPr>
            <p:ph type="title"/>
          </p:nvPr>
        </p:nvSpPr>
        <p:spPr/>
        <p:txBody>
          <a:bodyPr/>
          <a:lstStyle/>
          <a:p>
            <a:r>
              <a:rPr lang="en-US"/>
              <a:t>Instagram Posts Table | dubaiproperties - 9 of 13</a:t>
            </a:r>
          </a:p>
        </p:txBody>
      </p:sp>
      <p:graphicFrame>
        <p:nvGraphicFramePr>
          <p:cNvPr id="5" name="Table Placeholder 4">
            <a:extLst>
              <a:ext uri="{FF2B5EF4-FFF2-40B4-BE49-F238E27FC236}">
                <a16:creationId xmlns:a16="http://schemas.microsoft.com/office/drawing/2014/main" id="{24DB2600-CA8A-4C82-99D9-6F2BCA3DCD68}"/>
              </a:ext>
            </a:extLst>
          </p:cNvPr>
          <p:cNvGraphicFramePr>
            <a:graphicFrameLocks noGrp="1"/>
          </p:cNvGraphicFramePr>
          <p:nvPr>
            <p:ph type="tbl" sz="quarter" idx="13"/>
            <p:extLst>
              <p:ext uri="{D42A27DB-BD31-4B8C-83A1-F6EECF244321}">
                <p14:modId xmlns:p14="http://schemas.microsoft.com/office/powerpoint/2010/main" val="15049784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20694386"/>
                    </a:ext>
                  </a:extLst>
                </a:gridCol>
                <a:gridCol w="987552">
                  <a:extLst>
                    <a:ext uri="{9D8B030D-6E8A-4147-A177-3AD203B41FA5}">
                      <a16:colId xmlns:a16="http://schemas.microsoft.com/office/drawing/2014/main" val="3796566087"/>
                    </a:ext>
                  </a:extLst>
                </a:gridCol>
                <a:gridCol w="987552">
                  <a:extLst>
                    <a:ext uri="{9D8B030D-6E8A-4147-A177-3AD203B41FA5}">
                      <a16:colId xmlns:a16="http://schemas.microsoft.com/office/drawing/2014/main" val="3399037628"/>
                    </a:ext>
                  </a:extLst>
                </a:gridCol>
                <a:gridCol w="987552">
                  <a:extLst>
                    <a:ext uri="{9D8B030D-6E8A-4147-A177-3AD203B41FA5}">
                      <a16:colId xmlns:a16="http://schemas.microsoft.com/office/drawing/2014/main" val="1163317284"/>
                    </a:ext>
                  </a:extLst>
                </a:gridCol>
                <a:gridCol w="987552">
                  <a:extLst>
                    <a:ext uri="{9D8B030D-6E8A-4147-A177-3AD203B41FA5}">
                      <a16:colId xmlns:a16="http://schemas.microsoft.com/office/drawing/2014/main" val="2416196035"/>
                    </a:ext>
                  </a:extLst>
                </a:gridCol>
                <a:gridCol w="987552">
                  <a:extLst>
                    <a:ext uri="{9D8B030D-6E8A-4147-A177-3AD203B41FA5}">
                      <a16:colId xmlns:a16="http://schemas.microsoft.com/office/drawing/2014/main" val="3229664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0509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- 2020-11-16 08:42:25</a:t>
                      </a:r>
                      <a:r>
                        <a:rPr kumimoji="0" lang="en-US" sz="1000" b="0" i="0" u="none" strike="noStrike" kern="1200" cap="none" spc="0" normalizeH="0" baseline="0" noProof="0">
                          <a:ln>
                            <a:noFill/>
                          </a:ln>
                          <a:solidFill>
                            <a:prstClr val="black"/>
                          </a:solidFill>
                          <a:effectLst/>
                          <a:uLnTx/>
                          <a:uFillTx/>
                          <a:latin typeface="+mn-lt"/>
                          <a:ea typeface="+mn-ea"/>
                          <a:cs typeface="+mn-cs"/>
                        </a:rPr>
                        <a:t>
 We’re almost there! Just 2 Days to go before the grand launch of La Rosa III at Villanova. Hurry! Pre-register your interest on dp.ae
.
.
</a:t>
                      </a:r>
                      <a:r>
                        <a:rPr kumimoji="0" lang="ar-AE" sz="1000" b="0" i="0" u="none" strike="noStrike" kern="1200" cap="none" spc="0" normalizeH="0" baseline="0" noProof="0">
                          <a:ln>
                            <a:noFill/>
                          </a:ln>
                          <a:solidFill>
                            <a:prstClr val="black"/>
                          </a:solidFill>
                          <a:effectLst/>
                          <a:uLnTx/>
                          <a:uFillTx/>
                          <a:latin typeface="+mn-lt"/>
                          <a:ea typeface="+mn-ea"/>
                          <a:cs typeface="+mn-cs"/>
                        </a:rPr>
                        <a:t>لقد اقترب الموعد! لم يبق سوى يومان على الإطلاق الكبير لمشروع لاروزا 3 في ڤيلانوڤا. سجّل اهتمامك مسبقاً عبر </a:t>
                      </a:r>
                      <a:r>
                        <a:rPr kumimoji="0" lang="en-US" sz="1000" b="0" i="0" u="none" strike="noStrike" kern="1200" cap="none" spc="0" normalizeH="0" baseline="0" noProof="0">
                          <a:ln>
                            <a:noFill/>
                          </a:ln>
                          <a:solidFill>
                            <a:prstClr val="black"/>
                          </a:solidFill>
                          <a:effectLst/>
                          <a:uLnTx/>
                          <a:uFillTx/>
                          <a:latin typeface="+mn-lt"/>
                          <a:ea typeface="+mn-ea"/>
                          <a:cs typeface="+mn-cs"/>
                        </a:rPr>
                        <a:t>dp.ae
.
#DubaiProperties #RealEstate #LaRosa #LaRosa3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12/13/2020 12:13:42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75765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- 2020-11-15 14:49:46</a:t>
                      </a:r>
                      <a:r>
                        <a:rPr kumimoji="0" lang="en-US" sz="1000" b="0" i="0" u="none" strike="noStrike" kern="1200" cap="none" spc="0" normalizeH="0" baseline="0" noProof="0">
                          <a:ln>
                            <a:noFill/>
                          </a:ln>
                          <a:solidFill>
                            <a:prstClr val="black"/>
                          </a:solidFill>
                          <a:effectLst/>
                          <a:uLnTx/>
                          <a:uFillTx/>
                          <a:latin typeface="+mn-lt"/>
                          <a:ea typeface="+mn-ea"/>
                          <a:cs typeface="+mn-cs"/>
                        </a:rPr>
                        <a:t>
 We’re almost there! Just 3 Days to go before the grand launch of La Rosa III at Villanova. Hurry! Pre-register your interest on dp.ae
.
.
</a:t>
                      </a:r>
                      <a:r>
                        <a:rPr kumimoji="0" lang="ar-AE" sz="1000" b="0" i="0" u="none" strike="noStrike" kern="1200" cap="none" spc="0" normalizeH="0" baseline="0" noProof="0">
                          <a:ln>
                            <a:noFill/>
                          </a:ln>
                          <a:solidFill>
                            <a:prstClr val="black"/>
                          </a:solidFill>
                          <a:effectLst/>
                          <a:uLnTx/>
                          <a:uFillTx/>
                          <a:latin typeface="+mn-lt"/>
                          <a:ea typeface="+mn-ea"/>
                          <a:cs typeface="+mn-cs"/>
                        </a:rPr>
                        <a:t>لقد اقترب الموعد! لم يبق سوى 3 أيام على الإطلاق الكبير لمشروع لاروزا 3 في ڤيلانوڤا. سجّل اهتمامك مسبقاً عبر </a:t>
                      </a:r>
                      <a:r>
                        <a:rPr kumimoji="0" lang="en-US" sz="1000" b="0" i="0" u="none" strike="noStrike" kern="1200" cap="none" spc="0" normalizeH="0" baseline="0" noProof="0">
                          <a:ln>
                            <a:noFill/>
                          </a:ln>
                          <a:solidFill>
                            <a:prstClr val="black"/>
                          </a:solidFill>
                          <a:effectLst/>
                          <a:uLnTx/>
                          <a:uFillTx/>
                          <a:latin typeface="+mn-lt"/>
                          <a:ea typeface="+mn-ea"/>
                          <a:cs typeface="+mn-cs"/>
                        </a:rPr>
                        <a:t>dp.ae
.
#DubaiProperties #LaRosa #LaRosa3 #RealEstate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12/13/2020 12:13:42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60393665"/>
                  </a:ext>
                </a:extLst>
              </a:tr>
            </a:tbl>
          </a:graphicData>
        </a:graphic>
      </p:graphicFrame>
      <p:sp>
        <p:nvSpPr>
          <p:cNvPr id="4" name="Text Placeholder 3">
            <a:extLst>
              <a:ext uri="{FF2B5EF4-FFF2-40B4-BE49-F238E27FC236}">
                <a16:creationId xmlns:a16="http://schemas.microsoft.com/office/drawing/2014/main" id="{2D218C76-B4CB-4850-8F3D-36D13DCBB64A}"/>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0228163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EF1F5-0E92-48BE-93C9-241DBE1A641D}"/>
              </a:ext>
            </a:extLst>
          </p:cNvPr>
          <p:cNvSpPr>
            <a:spLocks noGrp="1"/>
          </p:cNvSpPr>
          <p:nvPr>
            <p:ph type="title"/>
          </p:nvPr>
        </p:nvSpPr>
        <p:spPr/>
        <p:txBody>
          <a:bodyPr/>
          <a:lstStyle/>
          <a:p>
            <a:r>
              <a:rPr lang="en-US"/>
              <a:t>Instagram Posts Table | dubaiproperties - 10 of 13</a:t>
            </a:r>
          </a:p>
        </p:txBody>
      </p:sp>
      <p:graphicFrame>
        <p:nvGraphicFramePr>
          <p:cNvPr id="5" name="Table Placeholder 4">
            <a:extLst>
              <a:ext uri="{FF2B5EF4-FFF2-40B4-BE49-F238E27FC236}">
                <a16:creationId xmlns:a16="http://schemas.microsoft.com/office/drawing/2014/main" id="{54B9A91B-8B5A-449C-ADEB-DDA80A8D71E2}"/>
              </a:ext>
            </a:extLst>
          </p:cNvPr>
          <p:cNvGraphicFramePr>
            <a:graphicFrameLocks noGrp="1"/>
          </p:cNvGraphicFramePr>
          <p:nvPr>
            <p:ph type="tbl" sz="quarter" idx="13"/>
            <p:extLst>
              <p:ext uri="{D42A27DB-BD31-4B8C-83A1-F6EECF244321}">
                <p14:modId xmlns:p14="http://schemas.microsoft.com/office/powerpoint/2010/main" val="1308788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13042398"/>
                    </a:ext>
                  </a:extLst>
                </a:gridCol>
                <a:gridCol w="987552">
                  <a:extLst>
                    <a:ext uri="{9D8B030D-6E8A-4147-A177-3AD203B41FA5}">
                      <a16:colId xmlns:a16="http://schemas.microsoft.com/office/drawing/2014/main" val="2191366829"/>
                    </a:ext>
                  </a:extLst>
                </a:gridCol>
                <a:gridCol w="987552">
                  <a:extLst>
                    <a:ext uri="{9D8B030D-6E8A-4147-A177-3AD203B41FA5}">
                      <a16:colId xmlns:a16="http://schemas.microsoft.com/office/drawing/2014/main" val="327707157"/>
                    </a:ext>
                  </a:extLst>
                </a:gridCol>
                <a:gridCol w="987552">
                  <a:extLst>
                    <a:ext uri="{9D8B030D-6E8A-4147-A177-3AD203B41FA5}">
                      <a16:colId xmlns:a16="http://schemas.microsoft.com/office/drawing/2014/main" val="202003534"/>
                    </a:ext>
                  </a:extLst>
                </a:gridCol>
                <a:gridCol w="987552">
                  <a:extLst>
                    <a:ext uri="{9D8B030D-6E8A-4147-A177-3AD203B41FA5}">
                      <a16:colId xmlns:a16="http://schemas.microsoft.com/office/drawing/2014/main" val="3832729561"/>
                    </a:ext>
                  </a:extLst>
                </a:gridCol>
                <a:gridCol w="987552">
                  <a:extLst>
                    <a:ext uri="{9D8B030D-6E8A-4147-A177-3AD203B41FA5}">
                      <a16:colId xmlns:a16="http://schemas.microsoft.com/office/drawing/2014/main" val="3301469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5659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- 2020-11-13 13:05:25</a:t>
                      </a:r>
                      <a:r>
                        <a:rPr kumimoji="0" lang="en-US" sz="1000" b="0" i="0" u="none" strike="noStrike" kern="1200" cap="none" spc="0" normalizeH="0" baseline="0" noProof="0">
                          <a:ln>
                            <a:noFill/>
                          </a:ln>
                          <a:solidFill>
                            <a:prstClr val="black"/>
                          </a:solidFill>
                          <a:effectLst/>
                          <a:uLnTx/>
                          <a:uFillTx/>
                          <a:latin typeface="+mn-lt"/>
                          <a:ea typeface="+mn-ea"/>
                          <a:cs typeface="+mn-cs"/>
                        </a:rPr>
                        <a:t>
 Welcome back family reunions at La Rosa III. Spacious modern 3 &amp; 4 bedroom townhouses, all set to launch soon. Pre-register your interest now on dp.ae
.
.
</a:t>
                      </a:r>
                      <a:r>
                        <a:rPr kumimoji="0" lang="ar-AE" sz="1000" b="0" i="0" u="none" strike="noStrike" kern="1200" cap="none" spc="0" normalizeH="0" baseline="0" noProof="0">
                          <a:ln>
                            <a:noFill/>
                          </a:ln>
                          <a:solidFill>
                            <a:prstClr val="black"/>
                          </a:solidFill>
                          <a:effectLst/>
                          <a:uLnTx/>
                          <a:uFillTx/>
                          <a:latin typeface="+mn-lt"/>
                          <a:ea typeface="+mn-ea"/>
                          <a:cs typeface="+mn-cs"/>
                        </a:rPr>
                        <a:t>رحّب بالجمعات العائلية من جديد. منازل تاونهاوس فسيحة وعصرية من ٣ و٤ غرف نوم. سجّل اهتمامك مسبقاً الآن على </a:t>
                      </a:r>
                      <a:r>
                        <a:rPr kumimoji="0" lang="en-US" sz="1000" b="0" i="0" u="none" strike="noStrike" kern="1200" cap="none" spc="0" normalizeH="0" baseline="0" noProof="0">
                          <a:ln>
                            <a:noFill/>
                          </a:ln>
                          <a:solidFill>
                            <a:prstClr val="black"/>
                          </a:solidFill>
                          <a:effectLst/>
                          <a:uLnTx/>
                          <a:uFillTx/>
                          <a:latin typeface="+mn-lt"/>
                          <a:ea typeface="+mn-ea"/>
                          <a:cs typeface="+mn-cs"/>
                        </a:rPr>
                        <a:t>dp.ae
.
#DubaiProperties #RealEstate #LaRosa #LaRosa3 #DubaiLand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12/13/2020 12:13:42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73801020"/>
                  </a:ext>
                </a:extLst>
              </a:tr>
            </a:tbl>
          </a:graphicData>
        </a:graphic>
      </p:graphicFrame>
      <p:sp>
        <p:nvSpPr>
          <p:cNvPr id="4" name="Text Placeholder 3">
            <a:extLst>
              <a:ext uri="{FF2B5EF4-FFF2-40B4-BE49-F238E27FC236}">
                <a16:creationId xmlns:a16="http://schemas.microsoft.com/office/drawing/2014/main" id="{D9F72E25-0E23-47F4-B327-CA4FC4665B37}"/>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688758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2333A-D086-4387-A092-B099955F1AB6}"/>
              </a:ext>
            </a:extLst>
          </p:cNvPr>
          <p:cNvSpPr>
            <a:spLocks noGrp="1"/>
          </p:cNvSpPr>
          <p:nvPr>
            <p:ph type="title"/>
          </p:nvPr>
        </p:nvSpPr>
        <p:spPr/>
        <p:txBody>
          <a:bodyPr/>
          <a:lstStyle/>
          <a:p>
            <a:r>
              <a:rPr lang="en-US"/>
              <a:t>Instagram Posts Table | dubaiproperties - 11 of 13</a:t>
            </a:r>
          </a:p>
        </p:txBody>
      </p:sp>
      <p:graphicFrame>
        <p:nvGraphicFramePr>
          <p:cNvPr id="5" name="Table Placeholder 4">
            <a:extLst>
              <a:ext uri="{FF2B5EF4-FFF2-40B4-BE49-F238E27FC236}">
                <a16:creationId xmlns:a16="http://schemas.microsoft.com/office/drawing/2014/main" id="{3068CE78-2C2D-4604-9744-76D6B685FC50}"/>
              </a:ext>
            </a:extLst>
          </p:cNvPr>
          <p:cNvGraphicFramePr>
            <a:graphicFrameLocks noGrp="1"/>
          </p:cNvGraphicFramePr>
          <p:nvPr>
            <p:ph type="tbl" sz="quarter" idx="13"/>
            <p:extLst>
              <p:ext uri="{D42A27DB-BD31-4B8C-83A1-F6EECF244321}">
                <p14:modId xmlns:p14="http://schemas.microsoft.com/office/powerpoint/2010/main" val="1011157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29076436"/>
                    </a:ext>
                  </a:extLst>
                </a:gridCol>
                <a:gridCol w="987552">
                  <a:extLst>
                    <a:ext uri="{9D8B030D-6E8A-4147-A177-3AD203B41FA5}">
                      <a16:colId xmlns:a16="http://schemas.microsoft.com/office/drawing/2014/main" val="1051353174"/>
                    </a:ext>
                  </a:extLst>
                </a:gridCol>
                <a:gridCol w="987552">
                  <a:extLst>
                    <a:ext uri="{9D8B030D-6E8A-4147-A177-3AD203B41FA5}">
                      <a16:colId xmlns:a16="http://schemas.microsoft.com/office/drawing/2014/main" val="620926127"/>
                    </a:ext>
                  </a:extLst>
                </a:gridCol>
                <a:gridCol w="987552">
                  <a:extLst>
                    <a:ext uri="{9D8B030D-6E8A-4147-A177-3AD203B41FA5}">
                      <a16:colId xmlns:a16="http://schemas.microsoft.com/office/drawing/2014/main" val="1954921244"/>
                    </a:ext>
                  </a:extLst>
                </a:gridCol>
                <a:gridCol w="987552">
                  <a:extLst>
                    <a:ext uri="{9D8B030D-6E8A-4147-A177-3AD203B41FA5}">
                      <a16:colId xmlns:a16="http://schemas.microsoft.com/office/drawing/2014/main" val="638921500"/>
                    </a:ext>
                  </a:extLst>
                </a:gridCol>
                <a:gridCol w="987552">
                  <a:extLst>
                    <a:ext uri="{9D8B030D-6E8A-4147-A177-3AD203B41FA5}">
                      <a16:colId xmlns:a16="http://schemas.microsoft.com/office/drawing/2014/main" val="2947570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27286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- 2020-11-12 15:12:17</a:t>
                      </a:r>
                      <a:r>
                        <a:rPr kumimoji="0" lang="en-US" sz="1000" b="0" i="0" u="none" strike="noStrike" kern="1200" cap="none" spc="0" normalizeH="0" baseline="0" noProof="0">
                          <a:ln>
                            <a:noFill/>
                          </a:ln>
                          <a:solidFill>
                            <a:prstClr val="black"/>
                          </a:solidFill>
                          <a:effectLst/>
                          <a:uLnTx/>
                          <a:uFillTx/>
                          <a:latin typeface="+mn-lt"/>
                          <a:ea typeface="+mn-ea"/>
                          <a:cs typeface="+mn-cs"/>
                        </a:rPr>
                        <a:t>
 La Rosa III is coming soon! And now, we’re giving you the opportunity to pre-register your interest for spacious 3 &amp; 4 bedroom modern townhouses on dp.ae 
.
.
</a:t>
                      </a:r>
                      <a:r>
                        <a:rPr kumimoji="0" lang="ar-AE" sz="1000" b="0" i="0" u="none" strike="noStrike" kern="1200" cap="none" spc="0" normalizeH="0" baseline="0" noProof="0">
                          <a:ln>
                            <a:noFill/>
                          </a:ln>
                          <a:solidFill>
                            <a:prstClr val="black"/>
                          </a:solidFill>
                          <a:effectLst/>
                          <a:uLnTx/>
                          <a:uFillTx/>
                          <a:latin typeface="+mn-lt"/>
                          <a:ea typeface="+mn-ea"/>
                          <a:cs typeface="+mn-cs"/>
                        </a:rPr>
                        <a:t>لاروزا 3 ستفتح أبوابها قريباً، لكننا نقدم لك الفرصة الآن لتسجّل اهتمامك مسبقاً بمنازل التاونهاوس العصرية والمكونة من 3 و4 غرف نوم وذلك عبر الموقع </a:t>
                      </a:r>
                      <a:r>
                        <a:rPr kumimoji="0" lang="en-US" sz="1000" b="0" i="0" u="none" strike="noStrike" kern="1200" cap="none" spc="0" normalizeH="0" baseline="0" noProof="0">
                          <a:ln>
                            <a:noFill/>
                          </a:ln>
                          <a:solidFill>
                            <a:prstClr val="black"/>
                          </a:solidFill>
                          <a:effectLst/>
                          <a:uLnTx/>
                          <a:uFillTx/>
                          <a:latin typeface="+mn-lt"/>
                          <a:ea typeface="+mn-ea"/>
                          <a:cs typeface="+mn-cs"/>
                        </a:rPr>
                        <a:t>dp.ae
.
#DubaiProperties #LaRosa #LaRosa3 #RealEstate #Dubailand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12/13/2020 12:13:42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05407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- 2020-11-11 13:07:54</a:t>
                      </a:r>
                      <a:r>
                        <a:rPr kumimoji="0" lang="en-US" sz="1000" b="0" i="0" u="none" strike="noStrike" kern="1200" cap="none" spc="0" normalizeH="0" baseline="0" noProof="0">
                          <a:ln>
                            <a:noFill/>
                          </a:ln>
                          <a:solidFill>
                            <a:prstClr val="black"/>
                          </a:solidFill>
                          <a:effectLst/>
                          <a:uLnTx/>
                          <a:uFillTx/>
                          <a:latin typeface="+mn-lt"/>
                          <a:ea typeface="+mn-ea"/>
                          <a:cs typeface="+mn-cs"/>
                        </a:rPr>
                        <a:t>
 We mourn the demise of Bahraini Prime Minister Khalifa Bin Salman Al Khalifa. Our hearts go out to the family and people of the nation. 
.
.
</a:t>
                      </a:r>
                      <a:r>
                        <a:rPr kumimoji="0" lang="ar-AE" sz="1000" b="0" i="0" u="none" strike="noStrike" kern="1200" cap="none" spc="0" normalizeH="0" baseline="0" noProof="0">
                          <a:ln>
                            <a:noFill/>
                          </a:ln>
                          <a:solidFill>
                            <a:prstClr val="black"/>
                          </a:solidFill>
                          <a:effectLst/>
                          <a:uLnTx/>
                          <a:uFillTx/>
                          <a:latin typeface="+mn-lt"/>
                          <a:ea typeface="+mn-ea"/>
                          <a:cs typeface="+mn-cs"/>
                        </a:rPr>
                        <a:t>نتقدم بأحر التعازي وأصدق المواساة إلى قيادة البحرين وشعبها في وفاة فقيد الأمة رئيس الوزراء البحريني خليفة بن سلمان آل خليفة، سائلين الله أن يتغمده برحمته ومغفرته.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12/13/2020 12:13:42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85957595"/>
                  </a:ext>
                </a:extLst>
              </a:tr>
            </a:tbl>
          </a:graphicData>
        </a:graphic>
      </p:graphicFrame>
      <p:sp>
        <p:nvSpPr>
          <p:cNvPr id="4" name="Text Placeholder 3">
            <a:extLst>
              <a:ext uri="{FF2B5EF4-FFF2-40B4-BE49-F238E27FC236}">
                <a16:creationId xmlns:a16="http://schemas.microsoft.com/office/drawing/2014/main" id="{7659C792-6A4C-4F85-8BCD-DF6583918789}"/>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2149531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2B8A8-CC91-4931-B22A-D1951505EF58}"/>
              </a:ext>
            </a:extLst>
          </p:cNvPr>
          <p:cNvSpPr>
            <a:spLocks noGrp="1"/>
          </p:cNvSpPr>
          <p:nvPr>
            <p:ph type="title"/>
          </p:nvPr>
        </p:nvSpPr>
        <p:spPr/>
        <p:txBody>
          <a:bodyPr/>
          <a:lstStyle/>
          <a:p>
            <a:r>
              <a:rPr lang="en-US"/>
              <a:t>Instagram Posts Table | dubaiproperties - 12 of 13</a:t>
            </a:r>
          </a:p>
        </p:txBody>
      </p:sp>
      <p:graphicFrame>
        <p:nvGraphicFramePr>
          <p:cNvPr id="5" name="Table Placeholder 4">
            <a:extLst>
              <a:ext uri="{FF2B5EF4-FFF2-40B4-BE49-F238E27FC236}">
                <a16:creationId xmlns:a16="http://schemas.microsoft.com/office/drawing/2014/main" id="{8EA9C5C9-5660-45AA-BDEB-8328CBC54DE0}"/>
              </a:ext>
            </a:extLst>
          </p:cNvPr>
          <p:cNvGraphicFramePr>
            <a:graphicFrameLocks noGrp="1"/>
          </p:cNvGraphicFramePr>
          <p:nvPr>
            <p:ph type="tbl" sz="quarter" idx="13"/>
            <p:extLst>
              <p:ext uri="{D42A27DB-BD31-4B8C-83A1-F6EECF244321}">
                <p14:modId xmlns:p14="http://schemas.microsoft.com/office/powerpoint/2010/main" val="2111754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66193606"/>
                    </a:ext>
                  </a:extLst>
                </a:gridCol>
                <a:gridCol w="987552">
                  <a:extLst>
                    <a:ext uri="{9D8B030D-6E8A-4147-A177-3AD203B41FA5}">
                      <a16:colId xmlns:a16="http://schemas.microsoft.com/office/drawing/2014/main" val="1679808544"/>
                    </a:ext>
                  </a:extLst>
                </a:gridCol>
                <a:gridCol w="987552">
                  <a:extLst>
                    <a:ext uri="{9D8B030D-6E8A-4147-A177-3AD203B41FA5}">
                      <a16:colId xmlns:a16="http://schemas.microsoft.com/office/drawing/2014/main" val="4227831524"/>
                    </a:ext>
                  </a:extLst>
                </a:gridCol>
                <a:gridCol w="987552">
                  <a:extLst>
                    <a:ext uri="{9D8B030D-6E8A-4147-A177-3AD203B41FA5}">
                      <a16:colId xmlns:a16="http://schemas.microsoft.com/office/drawing/2014/main" val="1075971141"/>
                    </a:ext>
                  </a:extLst>
                </a:gridCol>
                <a:gridCol w="987552">
                  <a:extLst>
                    <a:ext uri="{9D8B030D-6E8A-4147-A177-3AD203B41FA5}">
                      <a16:colId xmlns:a16="http://schemas.microsoft.com/office/drawing/2014/main" val="519894413"/>
                    </a:ext>
                  </a:extLst>
                </a:gridCol>
                <a:gridCol w="987552">
                  <a:extLst>
                    <a:ext uri="{9D8B030D-6E8A-4147-A177-3AD203B41FA5}">
                      <a16:colId xmlns:a16="http://schemas.microsoft.com/office/drawing/2014/main" val="3350104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61203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- 2020-11-05 14:54:30</a:t>
                      </a:r>
                      <a:r>
                        <a:rPr kumimoji="0" lang="en-US" sz="1000" b="0" i="0" u="none" strike="noStrike" kern="1200" cap="none" spc="0" normalizeH="0" baseline="0" noProof="0">
                          <a:ln>
                            <a:noFill/>
                          </a:ln>
                          <a:solidFill>
                            <a:prstClr val="black"/>
                          </a:solidFill>
                          <a:effectLst/>
                          <a:uLnTx/>
                          <a:uFillTx/>
                          <a:latin typeface="+mn-lt"/>
                          <a:ea typeface="+mn-ea"/>
                          <a:cs typeface="+mn-cs"/>
                        </a:rPr>
                        <a:t>
 Take a sneak-peek into Remraam’s well-appointed 2-bedroom apartments without having to leave your home. Thanks to our 360-degree Virtual Tours, you can explore our properties from anywhere. Visit dp.ae to get going!
.
.
</a:t>
                      </a:r>
                      <a:r>
                        <a:rPr kumimoji="0" lang="ar-AE" sz="1000" b="0" i="0" u="none" strike="noStrike" kern="1200" cap="none" spc="0" normalizeH="0" baseline="0" noProof="0">
                          <a:ln>
                            <a:noFill/>
                          </a:ln>
                          <a:solidFill>
                            <a:prstClr val="black"/>
                          </a:solidFill>
                          <a:effectLst/>
                          <a:uLnTx/>
                          <a:uFillTx/>
                          <a:latin typeface="+mn-lt"/>
                          <a:ea typeface="+mn-ea"/>
                          <a:cs typeface="+mn-cs"/>
                        </a:rPr>
                        <a:t>خذ نظرة خاطفة على شقق رمرام المجهزة تجهيزاً مميزاً والمكونة من غرفتي نوم، دون أن تغادر منزلك. بفضل جولاتنا الافتراضية بزاوية 360 درجة، يمكنك معاينة عقاراتنا أينما كنت. تفضل بزيارة </a:t>
                      </a:r>
                      <a:r>
                        <a:rPr kumimoji="0" lang="en-US" sz="1000" b="0" i="0" u="none" strike="noStrike" kern="1200" cap="none" spc="0" normalizeH="0" baseline="0" noProof="0">
                          <a:ln>
                            <a:noFill/>
                          </a:ln>
                          <a:solidFill>
                            <a:prstClr val="black"/>
                          </a:solidFill>
                          <a:effectLst/>
                          <a:uLnTx/>
                          <a:uFillTx/>
                          <a:latin typeface="+mn-lt"/>
                          <a:ea typeface="+mn-ea"/>
                          <a:cs typeface="+mn-cs"/>
                        </a:rPr>
                        <a:t>dp.ae </a:t>
                      </a:r>
                      <a:r>
                        <a:rPr kumimoji="0" lang="ar-AE" sz="1000" b="0" i="0" u="none" strike="noStrike" kern="1200" cap="none" spc="0" normalizeH="0" baseline="0" noProof="0">
                          <a:ln>
                            <a:noFill/>
                          </a:ln>
                          <a:solidFill>
                            <a:prstClr val="black"/>
                          </a:solidFill>
                          <a:effectLst/>
                          <a:uLnTx/>
                          <a:uFillTx/>
                          <a:latin typeface="+mn-lt"/>
                          <a:ea typeface="+mn-ea"/>
                          <a:cs typeface="+mn-cs"/>
                        </a:rPr>
                        <a:t>للبدء.
.
#</a:t>
                      </a:r>
                      <a:r>
                        <a:rPr kumimoji="0" lang="en-US" sz="1000" b="0" i="0" u="none" strike="noStrike" kern="1200" cap="none" spc="0" normalizeH="0" baseline="0" noProof="0">
                          <a:ln>
                            <a:noFill/>
                          </a:ln>
                          <a:solidFill>
                            <a:prstClr val="black"/>
                          </a:solidFill>
                          <a:effectLst/>
                          <a:uLnTx/>
                          <a:uFillTx/>
                          <a:latin typeface="+mn-lt"/>
                          <a:ea typeface="+mn-ea"/>
                          <a:cs typeface="+mn-cs"/>
                        </a:rPr>
                        <a:t>DubaiProperties #Remraam #DubaiLand #RealEstate #VirtualTour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12/13/2020 12:13:42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65602998"/>
                  </a:ext>
                </a:extLst>
              </a:tr>
            </a:tbl>
          </a:graphicData>
        </a:graphic>
      </p:graphicFrame>
      <p:sp>
        <p:nvSpPr>
          <p:cNvPr id="4" name="Text Placeholder 3">
            <a:extLst>
              <a:ext uri="{FF2B5EF4-FFF2-40B4-BE49-F238E27FC236}">
                <a16:creationId xmlns:a16="http://schemas.microsoft.com/office/drawing/2014/main" id="{B3DEE591-02DE-41C7-B35C-15C6340CD891}"/>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390792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E84D8-D369-42A1-9F94-EAF152290894}"/>
              </a:ext>
            </a:extLst>
          </p:cNvPr>
          <p:cNvSpPr>
            <a:spLocks noGrp="1"/>
          </p:cNvSpPr>
          <p:nvPr>
            <p:ph type="title"/>
          </p:nvPr>
        </p:nvSpPr>
        <p:spPr/>
        <p:txBody>
          <a:bodyPr/>
          <a:lstStyle/>
          <a:p>
            <a:r>
              <a:rPr lang="en-US"/>
              <a:t>Instagram Posts Table | dubaiproperties - 13 of 13</a:t>
            </a:r>
          </a:p>
        </p:txBody>
      </p:sp>
      <p:graphicFrame>
        <p:nvGraphicFramePr>
          <p:cNvPr id="5" name="Table Placeholder 4">
            <a:extLst>
              <a:ext uri="{FF2B5EF4-FFF2-40B4-BE49-F238E27FC236}">
                <a16:creationId xmlns:a16="http://schemas.microsoft.com/office/drawing/2014/main" id="{AC023D61-48A6-4DFC-9255-9EE9D8BD5955}"/>
              </a:ext>
            </a:extLst>
          </p:cNvPr>
          <p:cNvGraphicFramePr>
            <a:graphicFrameLocks noGrp="1"/>
          </p:cNvGraphicFramePr>
          <p:nvPr>
            <p:ph type="tbl" sz="quarter" idx="13"/>
            <p:extLst>
              <p:ext uri="{D42A27DB-BD31-4B8C-83A1-F6EECF244321}">
                <p14:modId xmlns:p14="http://schemas.microsoft.com/office/powerpoint/2010/main" val="2995082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02412413"/>
                    </a:ext>
                  </a:extLst>
                </a:gridCol>
                <a:gridCol w="987552">
                  <a:extLst>
                    <a:ext uri="{9D8B030D-6E8A-4147-A177-3AD203B41FA5}">
                      <a16:colId xmlns:a16="http://schemas.microsoft.com/office/drawing/2014/main" val="3185968437"/>
                    </a:ext>
                  </a:extLst>
                </a:gridCol>
                <a:gridCol w="987552">
                  <a:extLst>
                    <a:ext uri="{9D8B030D-6E8A-4147-A177-3AD203B41FA5}">
                      <a16:colId xmlns:a16="http://schemas.microsoft.com/office/drawing/2014/main" val="1076974818"/>
                    </a:ext>
                  </a:extLst>
                </a:gridCol>
                <a:gridCol w="987552">
                  <a:extLst>
                    <a:ext uri="{9D8B030D-6E8A-4147-A177-3AD203B41FA5}">
                      <a16:colId xmlns:a16="http://schemas.microsoft.com/office/drawing/2014/main" val="2066666027"/>
                    </a:ext>
                  </a:extLst>
                </a:gridCol>
                <a:gridCol w="987552">
                  <a:extLst>
                    <a:ext uri="{9D8B030D-6E8A-4147-A177-3AD203B41FA5}">
                      <a16:colId xmlns:a16="http://schemas.microsoft.com/office/drawing/2014/main" val="1807885269"/>
                    </a:ext>
                  </a:extLst>
                </a:gridCol>
                <a:gridCol w="987552">
                  <a:extLst>
                    <a:ext uri="{9D8B030D-6E8A-4147-A177-3AD203B41FA5}">
                      <a16:colId xmlns:a16="http://schemas.microsoft.com/office/drawing/2014/main" val="1315027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77663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dubaiproperties - 2020-11-03 07:40:04</a:t>
                      </a:r>
                      <a:r>
                        <a:rPr kumimoji="0" lang="en-US" sz="1000" b="0" i="0" u="none" strike="noStrike" kern="1200" cap="none" spc="0" normalizeH="0" baseline="0" noProof="0">
                          <a:ln>
                            <a:noFill/>
                          </a:ln>
                          <a:solidFill>
                            <a:prstClr val="black"/>
                          </a:solidFill>
                          <a:effectLst/>
                          <a:uLnTx/>
                          <a:uFillTx/>
                          <a:latin typeface="+mn-lt"/>
                          <a:ea typeface="+mn-ea"/>
                          <a:cs typeface="+mn-cs"/>
                        </a:rPr>
                        <a:t>
 On this day, let’s celebrate the progress, salute the visionary leadership and honour everything that this wonderful nation stands for. Dubai Properties wishes everyone a Happy UAE Flag Day!
.
.
</a:t>
                      </a:r>
                      <a:r>
                        <a:rPr kumimoji="0" lang="ar-AE" sz="1000" b="0" i="0" u="none" strike="noStrike" kern="1200" cap="none" spc="0" normalizeH="0" baseline="0" noProof="0">
                          <a:ln>
                            <a:noFill/>
                          </a:ln>
                          <a:solidFill>
                            <a:prstClr val="black"/>
                          </a:solidFill>
                          <a:effectLst/>
                          <a:uLnTx/>
                          <a:uFillTx/>
                          <a:latin typeface="+mn-lt"/>
                          <a:ea typeface="+mn-ea"/>
                          <a:cs typeface="+mn-cs"/>
                        </a:rPr>
                        <a:t>في هذا اليوم، نحتفل بكل ما حققه هذا الوطن المعطاء، ونتقدم بالتحية إلى القيادة الحكيمة التي زرعت فينا حب التقدم. دبي للعقارات تتقدم لكم بأحر التهاني بمناسبة يوم العلم الإماراتي.
.
#</a:t>
                      </a:r>
                      <a:r>
                        <a:rPr kumimoji="0" lang="en-US" sz="1000" b="0" i="0" u="none" strike="noStrike" kern="1200" cap="none" spc="0" normalizeH="0" baseline="0" noProof="0">
                          <a:ln>
                            <a:noFill/>
                          </a:ln>
                          <a:solidFill>
                            <a:prstClr val="black"/>
                          </a:solidFill>
                          <a:effectLst/>
                          <a:uLnTx/>
                          <a:uFillTx/>
                          <a:latin typeface="+mn-lt"/>
                          <a:ea typeface="+mn-ea"/>
                          <a:cs typeface="+mn-cs"/>
                        </a:rPr>
                        <a:t>DubaiProperties #UAEFlagDay #</a:t>
                      </a:r>
                      <a:r>
                        <a:rPr kumimoji="0" lang="ar-AE" sz="1000" b="0" i="0" u="none" strike="noStrike" kern="1200" cap="none" spc="0" normalizeH="0" baseline="0" noProof="0">
                          <a:ln>
                            <a:noFill/>
                          </a:ln>
                          <a:solidFill>
                            <a:prstClr val="black"/>
                          </a:solidFill>
                          <a:effectLst/>
                          <a:uLnTx/>
                          <a:uFillTx/>
                          <a:latin typeface="+mn-lt"/>
                          <a:ea typeface="+mn-ea"/>
                          <a:cs typeface="+mn-cs"/>
                        </a:rPr>
                        <a:t>يوم_العلم_الاماراتي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12/13/2020 12:13:42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16645610"/>
                  </a:ext>
                </a:extLst>
              </a:tr>
            </a:tbl>
          </a:graphicData>
        </a:graphic>
      </p:graphicFrame>
      <p:sp>
        <p:nvSpPr>
          <p:cNvPr id="4" name="Text Placeholder 3">
            <a:extLst>
              <a:ext uri="{FF2B5EF4-FFF2-40B4-BE49-F238E27FC236}">
                <a16:creationId xmlns:a16="http://schemas.microsoft.com/office/drawing/2014/main" id="{47A39E2F-583A-4D71-96E8-D5190113FDCB}"/>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423355285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551</Words>
  <Application>Microsoft Office PowerPoint</Application>
  <PresentationFormat>On-screen Show (4:3)</PresentationFormat>
  <Paragraphs>206</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quintly_template</vt:lpstr>
      <vt:lpstr>Instagram Posts Table | dubaiproperties - 1 of 13</vt:lpstr>
      <vt:lpstr>Instagram Posts Table | dubaiproperties - 2 of 13</vt:lpstr>
      <vt:lpstr>Instagram Posts Table | dubaiproperties - 3 of 13</vt:lpstr>
      <vt:lpstr>Instagram Posts Table | dubaiproperties - 4 of 13</vt:lpstr>
      <vt:lpstr>Instagram Posts Table | dubaiproperties - 5 of 13</vt:lpstr>
      <vt:lpstr>Instagram Posts Table | dubaiproperties - 6 of 13</vt:lpstr>
      <vt:lpstr>Instagram Posts Table | dubaiproperties - 7 of 13</vt:lpstr>
      <vt:lpstr>Instagram Posts Table | dubaiproperties - 8 of 13</vt:lpstr>
      <vt:lpstr>Instagram Posts Table | dubaiproperties - 9 of 13</vt:lpstr>
      <vt:lpstr>Instagram Posts Table | dubaiproperties - 10 of 13</vt:lpstr>
      <vt:lpstr>Instagram Posts Table | dubaiproperties - 11 of 13</vt:lpstr>
      <vt:lpstr>Instagram Posts Table | dubaiproperties - 12 of 13</vt:lpstr>
      <vt:lpstr>Instagram Posts Table | dubaiproperties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dubaiproperties - 1 of 13</dc:title>
  <dc:creator>Frederik Peiniger</dc:creator>
  <cp:lastModifiedBy>Frederik Peiniger</cp:lastModifiedBy>
  <cp:revision>1</cp:revision>
  <dcterms:created xsi:type="dcterms:W3CDTF">2020-12-13T16:26:19Z</dcterms:created>
  <dcterms:modified xsi:type="dcterms:W3CDTF">2020-12-13T16:27:40Z</dcterms:modified>
</cp:coreProperties>
</file>