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32003-A3FD-4F05-B0FD-3FB2F4A3A489}"/>
              </a:ext>
            </a:extLst>
          </p:cNvPr>
          <p:cNvSpPr>
            <a:spLocks noGrp="1"/>
          </p:cNvSpPr>
          <p:nvPr>
            <p:ph type="title"/>
          </p:nvPr>
        </p:nvSpPr>
        <p:spPr/>
        <p:txBody>
          <a:bodyPr/>
          <a:lstStyle/>
          <a:p>
            <a:r>
              <a:rPr lang="en-US"/>
              <a:t>Facebook Own Posts Table | Dubai Properties - 1 of 11</a:t>
            </a:r>
          </a:p>
        </p:txBody>
      </p:sp>
      <p:graphicFrame>
        <p:nvGraphicFramePr>
          <p:cNvPr id="5" name="Table Placeholder 4">
            <a:extLst>
              <a:ext uri="{FF2B5EF4-FFF2-40B4-BE49-F238E27FC236}">
                <a16:creationId xmlns:a16="http://schemas.microsoft.com/office/drawing/2014/main" id="{525030A6-785C-4177-BADF-1362143EE361}"/>
              </a:ext>
            </a:extLst>
          </p:cNvPr>
          <p:cNvGraphicFramePr>
            <a:graphicFrameLocks noGrp="1"/>
          </p:cNvGraphicFramePr>
          <p:nvPr>
            <p:ph type="tbl" sz="quarter" idx="13"/>
            <p:extLst>
              <p:ext uri="{D42A27DB-BD31-4B8C-83A1-F6EECF244321}">
                <p14:modId xmlns:p14="http://schemas.microsoft.com/office/powerpoint/2010/main" val="1290398999"/>
              </p:ext>
            </p:extLst>
          </p:nvPr>
        </p:nvGraphicFramePr>
        <p:xfrm>
          <a:off x="457200" y="1731963"/>
          <a:ext cx="7735824" cy="4084320"/>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60141413"/>
                    </a:ext>
                  </a:extLst>
                </a:gridCol>
                <a:gridCol w="658368">
                  <a:extLst>
                    <a:ext uri="{9D8B030D-6E8A-4147-A177-3AD203B41FA5}">
                      <a16:colId xmlns:a16="http://schemas.microsoft.com/office/drawing/2014/main" val="1128374381"/>
                    </a:ext>
                  </a:extLst>
                </a:gridCol>
                <a:gridCol w="493776">
                  <a:extLst>
                    <a:ext uri="{9D8B030D-6E8A-4147-A177-3AD203B41FA5}">
                      <a16:colId xmlns:a16="http://schemas.microsoft.com/office/drawing/2014/main" val="2535125857"/>
                    </a:ext>
                  </a:extLst>
                </a:gridCol>
                <a:gridCol w="493776">
                  <a:extLst>
                    <a:ext uri="{9D8B030D-6E8A-4147-A177-3AD203B41FA5}">
                      <a16:colId xmlns:a16="http://schemas.microsoft.com/office/drawing/2014/main" val="1851209600"/>
                    </a:ext>
                  </a:extLst>
                </a:gridCol>
                <a:gridCol w="493776">
                  <a:extLst>
                    <a:ext uri="{9D8B030D-6E8A-4147-A177-3AD203B41FA5}">
                      <a16:colId xmlns:a16="http://schemas.microsoft.com/office/drawing/2014/main" val="3497117685"/>
                    </a:ext>
                  </a:extLst>
                </a:gridCol>
                <a:gridCol w="493776">
                  <a:extLst>
                    <a:ext uri="{9D8B030D-6E8A-4147-A177-3AD203B41FA5}">
                      <a16:colId xmlns:a16="http://schemas.microsoft.com/office/drawing/2014/main" val="3936651301"/>
                    </a:ext>
                  </a:extLst>
                </a:gridCol>
                <a:gridCol w="493776">
                  <a:extLst>
                    <a:ext uri="{9D8B030D-6E8A-4147-A177-3AD203B41FA5}">
                      <a16:colId xmlns:a16="http://schemas.microsoft.com/office/drawing/2014/main" val="1682201227"/>
                    </a:ext>
                  </a:extLst>
                </a:gridCol>
                <a:gridCol w="493776">
                  <a:extLst>
                    <a:ext uri="{9D8B030D-6E8A-4147-A177-3AD203B41FA5}">
                      <a16:colId xmlns:a16="http://schemas.microsoft.com/office/drawing/2014/main" val="1435164851"/>
                    </a:ext>
                  </a:extLst>
                </a:gridCol>
                <a:gridCol w="493776">
                  <a:extLst>
                    <a:ext uri="{9D8B030D-6E8A-4147-A177-3AD203B41FA5}">
                      <a16:colId xmlns:a16="http://schemas.microsoft.com/office/drawing/2014/main" val="1503877470"/>
                    </a:ext>
                  </a:extLst>
                </a:gridCol>
                <a:gridCol w="493776">
                  <a:extLst>
                    <a:ext uri="{9D8B030D-6E8A-4147-A177-3AD203B41FA5}">
                      <a16:colId xmlns:a16="http://schemas.microsoft.com/office/drawing/2014/main" val="1089330027"/>
                    </a:ext>
                  </a:extLst>
                </a:gridCol>
                <a:gridCol w="493776">
                  <a:extLst>
                    <a:ext uri="{9D8B030D-6E8A-4147-A177-3AD203B41FA5}">
                      <a16:colId xmlns:a16="http://schemas.microsoft.com/office/drawing/2014/main" val="1821161845"/>
                    </a:ext>
                  </a:extLst>
                </a:gridCol>
                <a:gridCol w="493776">
                  <a:extLst>
                    <a:ext uri="{9D8B030D-6E8A-4147-A177-3AD203B41FA5}">
                      <a16:colId xmlns:a16="http://schemas.microsoft.com/office/drawing/2014/main" val="2547981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33827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 Properties - 2020-11-30 15:27:31</a:t>
                      </a:r>
                      <a:r>
                        <a:rPr kumimoji="0" lang="en-US" sz="1000" b="0" i="0" u="none" strike="noStrike" kern="1200" cap="none" spc="0" normalizeH="0" baseline="0" noProof="0">
                          <a:ln>
                            <a:noFill/>
                          </a:ln>
                          <a:solidFill>
                            <a:prstClr val="black"/>
                          </a:solidFill>
                          <a:effectLst/>
                          <a:uLnTx/>
                          <a:uFillTx/>
                          <a:latin typeface="+mn-lt"/>
                          <a:ea typeface="+mn-ea"/>
                          <a:cs typeface="+mn-cs"/>
                        </a:rPr>
                        <a:t>
 Max Max Of Arabia is looking for a new home, and Mohanad</a:t>
                      </a:r>
                      <a:r>
                        <a:rPr kumimoji="0" lang="ar-AE" sz="1000" b="0" i="0" u="none" strike="noStrike" kern="1200" cap="none" spc="0" normalizeH="0" baseline="0" noProof="0">
                          <a:ln>
                            <a:noFill/>
                          </a:ln>
                          <a:solidFill>
                            <a:prstClr val="black"/>
                          </a:solidFill>
                          <a:effectLst/>
                          <a:uLnTx/>
                          <a:uFillTx/>
                          <a:latin typeface="+mn-lt"/>
                          <a:ea typeface="+mn-ea"/>
                          <a:cs typeface="+mn-cs"/>
                        </a:rPr>
                        <a:t>مهند الوادية </a:t>
                      </a:r>
                      <a:r>
                        <a:rPr kumimoji="0" lang="en-US" sz="1000" b="0" i="0" u="none" strike="noStrike" kern="1200" cap="none" spc="0" normalizeH="0" baseline="0" noProof="0">
                          <a:ln>
                            <a:noFill/>
                          </a:ln>
                          <a:solidFill>
                            <a:prstClr val="black"/>
                          </a:solidFill>
                          <a:effectLst/>
                          <a:uLnTx/>
                          <a:uFillTx/>
                          <a:latin typeface="+mn-lt"/>
                          <a:ea typeface="+mn-ea"/>
                          <a:cs typeface="+mn-cs"/>
                        </a:rPr>
                        <a:t>Mohanad Al Wadiya takes him on a tour in Mudon, Arabella 3 to discover the amazing amenities and facilities it has to offer.
Watch the full episode of Me’emar with Mohanad Al Wadiya on Dubai TV on December 1 to know what Max thought of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06231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 Properties - 2020-11-30 15:17:57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ماكس </a:t>
                      </a:r>
                      <a:r>
                        <a:rPr kumimoji="0" lang="en-US" sz="1000" b="0" i="0" u="none" strike="noStrike" kern="1200" cap="none" spc="0" normalizeH="0" baseline="0" noProof="0">
                          <a:ln>
                            <a:noFill/>
                          </a:ln>
                          <a:solidFill>
                            <a:prstClr val="black"/>
                          </a:solidFill>
                          <a:effectLst/>
                          <a:uLnTx/>
                          <a:uFillTx/>
                          <a:latin typeface="+mn-lt"/>
                          <a:ea typeface="+mn-ea"/>
                          <a:cs typeface="+mn-cs"/>
                        </a:rPr>
                        <a:t>Max Of Arabia </a:t>
                      </a:r>
                      <a:r>
                        <a:rPr kumimoji="0" lang="ar-AE" sz="1000" b="0" i="0" u="none" strike="noStrike" kern="1200" cap="none" spc="0" normalizeH="0" baseline="0" noProof="0">
                          <a:ln>
                            <a:noFill/>
                          </a:ln>
                          <a:solidFill>
                            <a:prstClr val="black"/>
                          </a:solidFill>
                          <a:effectLst/>
                          <a:uLnTx/>
                          <a:uFillTx/>
                          <a:latin typeface="+mn-lt"/>
                          <a:ea typeface="+mn-ea"/>
                          <a:cs typeface="+mn-cs"/>
                        </a:rPr>
                        <a:t>يبحث عن منزل جديد، ومهند مهند الوادية </a:t>
                      </a:r>
                      <a:r>
                        <a:rPr kumimoji="0" lang="en-US" sz="1000" b="0" i="0" u="none" strike="noStrike" kern="1200" cap="none" spc="0" normalizeH="0" baseline="0" noProof="0">
                          <a:ln>
                            <a:noFill/>
                          </a:ln>
                          <a:solidFill>
                            <a:prstClr val="black"/>
                          </a:solidFill>
                          <a:effectLst/>
                          <a:uLnTx/>
                          <a:uFillTx/>
                          <a:latin typeface="+mn-lt"/>
                          <a:ea typeface="+mn-ea"/>
                          <a:cs typeface="+mn-cs"/>
                        </a:rPr>
                        <a:t>Mohanad Al Wadiya </a:t>
                      </a:r>
                      <a:r>
                        <a:rPr kumimoji="0" lang="ar-AE" sz="1000" b="0" i="0" u="none" strike="noStrike" kern="1200" cap="none" spc="0" normalizeH="0" baseline="0" noProof="0">
                          <a:ln>
                            <a:noFill/>
                          </a:ln>
                          <a:solidFill>
                            <a:prstClr val="black"/>
                          </a:solidFill>
                          <a:effectLst/>
                          <a:uLnTx/>
                          <a:uFillTx/>
                          <a:latin typeface="+mn-lt"/>
                          <a:ea typeface="+mn-ea"/>
                          <a:cs typeface="+mn-cs"/>
                        </a:rPr>
                        <a:t>يأخذه في جولة في مدن  أرابيلا 3 لاكتشاف ما تقدمه من مزايا ومرافق مدهشة، شاهد الحلقة كاملة من برنامج معمار مع مهند الوادية على تلفزيون دبي في ١ ديسمبر لتعرف اختيار ماكس.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07237992"/>
                  </a:ext>
                </a:extLst>
              </a:tr>
            </a:tbl>
          </a:graphicData>
        </a:graphic>
      </p:graphicFrame>
      <p:sp>
        <p:nvSpPr>
          <p:cNvPr id="4" name="Text Placeholder 3">
            <a:extLst>
              <a:ext uri="{FF2B5EF4-FFF2-40B4-BE49-F238E27FC236}">
                <a16:creationId xmlns:a16="http://schemas.microsoft.com/office/drawing/2014/main" id="{A5E89344-373A-43D8-8CB3-48F31915F1A3}"/>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73509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56F24-8DF2-4ECE-B024-986EBE91A941}"/>
              </a:ext>
            </a:extLst>
          </p:cNvPr>
          <p:cNvSpPr>
            <a:spLocks noGrp="1"/>
          </p:cNvSpPr>
          <p:nvPr>
            <p:ph type="title"/>
          </p:nvPr>
        </p:nvSpPr>
        <p:spPr/>
        <p:txBody>
          <a:bodyPr/>
          <a:lstStyle/>
          <a:p>
            <a:r>
              <a:rPr lang="en-US"/>
              <a:t>Facebook Own Posts Table | Dubai Properties - 2 of 11</a:t>
            </a:r>
          </a:p>
        </p:txBody>
      </p:sp>
      <p:graphicFrame>
        <p:nvGraphicFramePr>
          <p:cNvPr id="5" name="Table Placeholder 4">
            <a:extLst>
              <a:ext uri="{FF2B5EF4-FFF2-40B4-BE49-F238E27FC236}">
                <a16:creationId xmlns:a16="http://schemas.microsoft.com/office/drawing/2014/main" id="{6DC35514-43A3-4147-A75E-7EB82583D784}"/>
              </a:ext>
            </a:extLst>
          </p:cNvPr>
          <p:cNvGraphicFramePr>
            <a:graphicFrameLocks noGrp="1"/>
          </p:cNvGraphicFramePr>
          <p:nvPr>
            <p:ph type="tbl" sz="quarter" idx="13"/>
            <p:extLst>
              <p:ext uri="{D42A27DB-BD31-4B8C-83A1-F6EECF244321}">
                <p14:modId xmlns:p14="http://schemas.microsoft.com/office/powerpoint/2010/main" val="240652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711176524"/>
                    </a:ext>
                  </a:extLst>
                </a:gridCol>
                <a:gridCol w="658368">
                  <a:extLst>
                    <a:ext uri="{9D8B030D-6E8A-4147-A177-3AD203B41FA5}">
                      <a16:colId xmlns:a16="http://schemas.microsoft.com/office/drawing/2014/main" val="1535867694"/>
                    </a:ext>
                  </a:extLst>
                </a:gridCol>
                <a:gridCol w="493776">
                  <a:extLst>
                    <a:ext uri="{9D8B030D-6E8A-4147-A177-3AD203B41FA5}">
                      <a16:colId xmlns:a16="http://schemas.microsoft.com/office/drawing/2014/main" val="1728140122"/>
                    </a:ext>
                  </a:extLst>
                </a:gridCol>
                <a:gridCol w="493776">
                  <a:extLst>
                    <a:ext uri="{9D8B030D-6E8A-4147-A177-3AD203B41FA5}">
                      <a16:colId xmlns:a16="http://schemas.microsoft.com/office/drawing/2014/main" val="2989108985"/>
                    </a:ext>
                  </a:extLst>
                </a:gridCol>
                <a:gridCol w="493776">
                  <a:extLst>
                    <a:ext uri="{9D8B030D-6E8A-4147-A177-3AD203B41FA5}">
                      <a16:colId xmlns:a16="http://schemas.microsoft.com/office/drawing/2014/main" val="3675907474"/>
                    </a:ext>
                  </a:extLst>
                </a:gridCol>
                <a:gridCol w="493776">
                  <a:extLst>
                    <a:ext uri="{9D8B030D-6E8A-4147-A177-3AD203B41FA5}">
                      <a16:colId xmlns:a16="http://schemas.microsoft.com/office/drawing/2014/main" val="4017089855"/>
                    </a:ext>
                  </a:extLst>
                </a:gridCol>
                <a:gridCol w="493776">
                  <a:extLst>
                    <a:ext uri="{9D8B030D-6E8A-4147-A177-3AD203B41FA5}">
                      <a16:colId xmlns:a16="http://schemas.microsoft.com/office/drawing/2014/main" val="1718477966"/>
                    </a:ext>
                  </a:extLst>
                </a:gridCol>
                <a:gridCol w="493776">
                  <a:extLst>
                    <a:ext uri="{9D8B030D-6E8A-4147-A177-3AD203B41FA5}">
                      <a16:colId xmlns:a16="http://schemas.microsoft.com/office/drawing/2014/main" val="2033911946"/>
                    </a:ext>
                  </a:extLst>
                </a:gridCol>
                <a:gridCol w="493776">
                  <a:extLst>
                    <a:ext uri="{9D8B030D-6E8A-4147-A177-3AD203B41FA5}">
                      <a16:colId xmlns:a16="http://schemas.microsoft.com/office/drawing/2014/main" val="3826652457"/>
                    </a:ext>
                  </a:extLst>
                </a:gridCol>
                <a:gridCol w="493776">
                  <a:extLst>
                    <a:ext uri="{9D8B030D-6E8A-4147-A177-3AD203B41FA5}">
                      <a16:colId xmlns:a16="http://schemas.microsoft.com/office/drawing/2014/main" val="1307377407"/>
                    </a:ext>
                  </a:extLst>
                </a:gridCol>
                <a:gridCol w="493776">
                  <a:extLst>
                    <a:ext uri="{9D8B030D-6E8A-4147-A177-3AD203B41FA5}">
                      <a16:colId xmlns:a16="http://schemas.microsoft.com/office/drawing/2014/main" val="499284480"/>
                    </a:ext>
                  </a:extLst>
                </a:gridCol>
                <a:gridCol w="493776">
                  <a:extLst>
                    <a:ext uri="{9D8B030D-6E8A-4147-A177-3AD203B41FA5}">
                      <a16:colId xmlns:a16="http://schemas.microsoft.com/office/drawing/2014/main" val="197763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42888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 Properties - 2020-11-30 09:26:10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ذكراهم حيّة في وجداننا، وتضحياتهم باقية في أذهاننا. نحتفل اليوم بشهدائنا الأبرار الذين سطّروا بدمائهم الطاهرة مجد أمتنا. تحية لأبطالنا في يوم الشهيد
#يوم_الشهيد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3806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 Properties - 2020-11-30 09:23:52</a:t>
                      </a:r>
                      <a:r>
                        <a:rPr kumimoji="0" lang="en-US" sz="1000" b="0" i="0" u="none" strike="noStrike" kern="1200" cap="none" spc="0" normalizeH="0" baseline="0" noProof="0">
                          <a:ln>
                            <a:noFill/>
                          </a:ln>
                          <a:solidFill>
                            <a:prstClr val="black"/>
                          </a:solidFill>
                          <a:effectLst/>
                          <a:uLnTx/>
                          <a:uFillTx/>
                          <a:latin typeface="+mn-lt"/>
                          <a:ea typeface="+mn-ea"/>
                          <a:cs typeface="+mn-cs"/>
                        </a:rPr>
                        <a:t>
 We haven’t forgotten them. They aren’t gone. Today we celebrate them, remembering their courage, bravery and glory they have brought to the nation. On this Martyr’s Day, we salute our heroes. #UAECommemorationDay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61756835"/>
                  </a:ext>
                </a:extLst>
              </a:tr>
            </a:tbl>
          </a:graphicData>
        </a:graphic>
      </p:graphicFrame>
      <p:sp>
        <p:nvSpPr>
          <p:cNvPr id="4" name="Text Placeholder 3">
            <a:extLst>
              <a:ext uri="{FF2B5EF4-FFF2-40B4-BE49-F238E27FC236}">
                <a16:creationId xmlns:a16="http://schemas.microsoft.com/office/drawing/2014/main" id="{31D4F0FD-3E52-48DF-BC06-113D7054B9CC}"/>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46280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F6296-60F9-4284-A03A-5FFBB4976421}"/>
              </a:ext>
            </a:extLst>
          </p:cNvPr>
          <p:cNvSpPr>
            <a:spLocks noGrp="1"/>
          </p:cNvSpPr>
          <p:nvPr>
            <p:ph type="title"/>
          </p:nvPr>
        </p:nvSpPr>
        <p:spPr/>
        <p:txBody>
          <a:bodyPr/>
          <a:lstStyle/>
          <a:p>
            <a:r>
              <a:rPr lang="en-US"/>
              <a:t>Facebook Own Posts Table | Dubai Properties - 3 of 11</a:t>
            </a:r>
          </a:p>
        </p:txBody>
      </p:sp>
      <p:graphicFrame>
        <p:nvGraphicFramePr>
          <p:cNvPr id="5" name="Table Placeholder 4">
            <a:extLst>
              <a:ext uri="{FF2B5EF4-FFF2-40B4-BE49-F238E27FC236}">
                <a16:creationId xmlns:a16="http://schemas.microsoft.com/office/drawing/2014/main" id="{3776F9F1-AEB5-4E9C-A99E-0AC461535D28}"/>
              </a:ext>
            </a:extLst>
          </p:cNvPr>
          <p:cNvGraphicFramePr>
            <a:graphicFrameLocks noGrp="1"/>
          </p:cNvGraphicFramePr>
          <p:nvPr>
            <p:ph type="tbl" sz="quarter" idx="13"/>
            <p:extLst>
              <p:ext uri="{D42A27DB-BD31-4B8C-83A1-F6EECF244321}">
                <p14:modId xmlns:p14="http://schemas.microsoft.com/office/powerpoint/2010/main" val="2537483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980014280"/>
                    </a:ext>
                  </a:extLst>
                </a:gridCol>
                <a:gridCol w="658368">
                  <a:extLst>
                    <a:ext uri="{9D8B030D-6E8A-4147-A177-3AD203B41FA5}">
                      <a16:colId xmlns:a16="http://schemas.microsoft.com/office/drawing/2014/main" val="2382812912"/>
                    </a:ext>
                  </a:extLst>
                </a:gridCol>
                <a:gridCol w="493776">
                  <a:extLst>
                    <a:ext uri="{9D8B030D-6E8A-4147-A177-3AD203B41FA5}">
                      <a16:colId xmlns:a16="http://schemas.microsoft.com/office/drawing/2014/main" val="3995431175"/>
                    </a:ext>
                  </a:extLst>
                </a:gridCol>
                <a:gridCol w="493776">
                  <a:extLst>
                    <a:ext uri="{9D8B030D-6E8A-4147-A177-3AD203B41FA5}">
                      <a16:colId xmlns:a16="http://schemas.microsoft.com/office/drawing/2014/main" val="1113307971"/>
                    </a:ext>
                  </a:extLst>
                </a:gridCol>
                <a:gridCol w="493776">
                  <a:extLst>
                    <a:ext uri="{9D8B030D-6E8A-4147-A177-3AD203B41FA5}">
                      <a16:colId xmlns:a16="http://schemas.microsoft.com/office/drawing/2014/main" val="468298769"/>
                    </a:ext>
                  </a:extLst>
                </a:gridCol>
                <a:gridCol w="493776">
                  <a:extLst>
                    <a:ext uri="{9D8B030D-6E8A-4147-A177-3AD203B41FA5}">
                      <a16:colId xmlns:a16="http://schemas.microsoft.com/office/drawing/2014/main" val="1505223701"/>
                    </a:ext>
                  </a:extLst>
                </a:gridCol>
                <a:gridCol w="493776">
                  <a:extLst>
                    <a:ext uri="{9D8B030D-6E8A-4147-A177-3AD203B41FA5}">
                      <a16:colId xmlns:a16="http://schemas.microsoft.com/office/drawing/2014/main" val="3127567169"/>
                    </a:ext>
                  </a:extLst>
                </a:gridCol>
                <a:gridCol w="493776">
                  <a:extLst>
                    <a:ext uri="{9D8B030D-6E8A-4147-A177-3AD203B41FA5}">
                      <a16:colId xmlns:a16="http://schemas.microsoft.com/office/drawing/2014/main" val="344094381"/>
                    </a:ext>
                  </a:extLst>
                </a:gridCol>
                <a:gridCol w="493776">
                  <a:extLst>
                    <a:ext uri="{9D8B030D-6E8A-4147-A177-3AD203B41FA5}">
                      <a16:colId xmlns:a16="http://schemas.microsoft.com/office/drawing/2014/main" val="1595720163"/>
                    </a:ext>
                  </a:extLst>
                </a:gridCol>
                <a:gridCol w="493776">
                  <a:extLst>
                    <a:ext uri="{9D8B030D-6E8A-4147-A177-3AD203B41FA5}">
                      <a16:colId xmlns:a16="http://schemas.microsoft.com/office/drawing/2014/main" val="2494751048"/>
                    </a:ext>
                  </a:extLst>
                </a:gridCol>
                <a:gridCol w="493776">
                  <a:extLst>
                    <a:ext uri="{9D8B030D-6E8A-4147-A177-3AD203B41FA5}">
                      <a16:colId xmlns:a16="http://schemas.microsoft.com/office/drawing/2014/main" val="1825069014"/>
                    </a:ext>
                  </a:extLst>
                </a:gridCol>
                <a:gridCol w="493776">
                  <a:extLst>
                    <a:ext uri="{9D8B030D-6E8A-4147-A177-3AD203B41FA5}">
                      <a16:colId xmlns:a16="http://schemas.microsoft.com/office/drawing/2014/main" val="2434981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91129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 Properties - 2020-11-26 14:13:53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نعيد الابتسامة إلى الجَمعات العائلية. بعد النجاح الكبير الذي حققه مشروعا لاروزا 1 و2، نفخر بالإعلان عن إطلاق لاروزا 3، لنوفّر لكم المزيد من منازل التاونهاوس العصرية المؤلفة من 3 و4 غرف نوم والواقعة في قلب مجمّع ڤيلانوڤا، حيث المساحات الخضراء والمسابح والحدائق والمناطق الترفيهية تحيط بك من كل مكان.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09746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 Properties - 2020-11-26 14:09:46</a:t>
                      </a:r>
                      <a:r>
                        <a:rPr kumimoji="0" lang="en-US" sz="1000" b="0" i="0" u="none" strike="noStrike" kern="1200" cap="none" spc="0" normalizeH="0" baseline="0" noProof="0">
                          <a:ln>
                            <a:noFill/>
                          </a:ln>
                          <a:solidFill>
                            <a:prstClr val="black"/>
                          </a:solidFill>
                          <a:effectLst/>
                          <a:uLnTx/>
                          <a:uFillTx/>
                          <a:latin typeface="+mn-lt"/>
                          <a:ea typeface="+mn-ea"/>
                          <a:cs typeface="+mn-cs"/>
                        </a:rPr>
                        <a:t>
 Bring back the joys of family reunions. After the grand success of La Rosa I &amp; II, we’re proud to announce the launch of La Rosa III. Even more 3 &amp; 4 bedroom modern townhouses nestled in the heart of Villanova, surrounded by lush green spaces, parks and recreational areas.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99572251"/>
                  </a:ext>
                </a:extLst>
              </a:tr>
            </a:tbl>
          </a:graphicData>
        </a:graphic>
      </p:graphicFrame>
      <p:sp>
        <p:nvSpPr>
          <p:cNvPr id="4" name="Text Placeholder 3">
            <a:extLst>
              <a:ext uri="{FF2B5EF4-FFF2-40B4-BE49-F238E27FC236}">
                <a16:creationId xmlns:a16="http://schemas.microsoft.com/office/drawing/2014/main" id="{4A29A436-3949-4830-9912-577286E7C0F1}"/>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4132064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44ECB-1EF7-4BD2-BBEB-DF22F55B7535}"/>
              </a:ext>
            </a:extLst>
          </p:cNvPr>
          <p:cNvSpPr>
            <a:spLocks noGrp="1"/>
          </p:cNvSpPr>
          <p:nvPr>
            <p:ph type="title"/>
          </p:nvPr>
        </p:nvSpPr>
        <p:spPr/>
        <p:txBody>
          <a:bodyPr/>
          <a:lstStyle/>
          <a:p>
            <a:r>
              <a:rPr lang="en-US"/>
              <a:t>Facebook Own Posts Table | Dubai Properties - 4 of 11</a:t>
            </a:r>
          </a:p>
        </p:txBody>
      </p:sp>
      <p:graphicFrame>
        <p:nvGraphicFramePr>
          <p:cNvPr id="5" name="Table Placeholder 4">
            <a:extLst>
              <a:ext uri="{FF2B5EF4-FFF2-40B4-BE49-F238E27FC236}">
                <a16:creationId xmlns:a16="http://schemas.microsoft.com/office/drawing/2014/main" id="{2F1925E0-5C99-4568-B8D1-F8A9F81B6AE1}"/>
              </a:ext>
            </a:extLst>
          </p:cNvPr>
          <p:cNvGraphicFramePr>
            <a:graphicFrameLocks noGrp="1"/>
          </p:cNvGraphicFramePr>
          <p:nvPr>
            <p:ph type="tbl" sz="quarter" idx="13"/>
            <p:extLst>
              <p:ext uri="{D42A27DB-BD31-4B8C-83A1-F6EECF244321}">
                <p14:modId xmlns:p14="http://schemas.microsoft.com/office/powerpoint/2010/main" val="1921436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803640433"/>
                    </a:ext>
                  </a:extLst>
                </a:gridCol>
                <a:gridCol w="658368">
                  <a:extLst>
                    <a:ext uri="{9D8B030D-6E8A-4147-A177-3AD203B41FA5}">
                      <a16:colId xmlns:a16="http://schemas.microsoft.com/office/drawing/2014/main" val="1609410747"/>
                    </a:ext>
                  </a:extLst>
                </a:gridCol>
                <a:gridCol w="493776">
                  <a:extLst>
                    <a:ext uri="{9D8B030D-6E8A-4147-A177-3AD203B41FA5}">
                      <a16:colId xmlns:a16="http://schemas.microsoft.com/office/drawing/2014/main" val="3695550695"/>
                    </a:ext>
                  </a:extLst>
                </a:gridCol>
                <a:gridCol w="493776">
                  <a:extLst>
                    <a:ext uri="{9D8B030D-6E8A-4147-A177-3AD203B41FA5}">
                      <a16:colId xmlns:a16="http://schemas.microsoft.com/office/drawing/2014/main" val="1396461395"/>
                    </a:ext>
                  </a:extLst>
                </a:gridCol>
                <a:gridCol w="493776">
                  <a:extLst>
                    <a:ext uri="{9D8B030D-6E8A-4147-A177-3AD203B41FA5}">
                      <a16:colId xmlns:a16="http://schemas.microsoft.com/office/drawing/2014/main" val="1386477237"/>
                    </a:ext>
                  </a:extLst>
                </a:gridCol>
                <a:gridCol w="493776">
                  <a:extLst>
                    <a:ext uri="{9D8B030D-6E8A-4147-A177-3AD203B41FA5}">
                      <a16:colId xmlns:a16="http://schemas.microsoft.com/office/drawing/2014/main" val="1165081522"/>
                    </a:ext>
                  </a:extLst>
                </a:gridCol>
                <a:gridCol w="493776">
                  <a:extLst>
                    <a:ext uri="{9D8B030D-6E8A-4147-A177-3AD203B41FA5}">
                      <a16:colId xmlns:a16="http://schemas.microsoft.com/office/drawing/2014/main" val="2897786776"/>
                    </a:ext>
                  </a:extLst>
                </a:gridCol>
                <a:gridCol w="493776">
                  <a:extLst>
                    <a:ext uri="{9D8B030D-6E8A-4147-A177-3AD203B41FA5}">
                      <a16:colId xmlns:a16="http://schemas.microsoft.com/office/drawing/2014/main" val="639819780"/>
                    </a:ext>
                  </a:extLst>
                </a:gridCol>
                <a:gridCol w="493776">
                  <a:extLst>
                    <a:ext uri="{9D8B030D-6E8A-4147-A177-3AD203B41FA5}">
                      <a16:colId xmlns:a16="http://schemas.microsoft.com/office/drawing/2014/main" val="278655491"/>
                    </a:ext>
                  </a:extLst>
                </a:gridCol>
                <a:gridCol w="493776">
                  <a:extLst>
                    <a:ext uri="{9D8B030D-6E8A-4147-A177-3AD203B41FA5}">
                      <a16:colId xmlns:a16="http://schemas.microsoft.com/office/drawing/2014/main" val="3945880755"/>
                    </a:ext>
                  </a:extLst>
                </a:gridCol>
                <a:gridCol w="493776">
                  <a:extLst>
                    <a:ext uri="{9D8B030D-6E8A-4147-A177-3AD203B41FA5}">
                      <a16:colId xmlns:a16="http://schemas.microsoft.com/office/drawing/2014/main" val="2431656662"/>
                    </a:ext>
                  </a:extLst>
                </a:gridCol>
                <a:gridCol w="493776">
                  <a:extLst>
                    <a:ext uri="{9D8B030D-6E8A-4147-A177-3AD203B41FA5}">
                      <a16:colId xmlns:a16="http://schemas.microsoft.com/office/drawing/2014/main" val="1519002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43079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 Properties - 2020-11-26 08:11:51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65689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 Properties - 2020-11-24 11:26:15</a:t>
                      </a:r>
                      <a:r>
                        <a:rPr kumimoji="0" lang="en-US" sz="1000" b="0" i="0" u="none" strike="noStrike" kern="1200" cap="none" spc="0" normalizeH="0" baseline="0" noProof="0">
                          <a:ln>
                            <a:noFill/>
                          </a:ln>
                          <a:solidFill>
                            <a:prstClr val="black"/>
                          </a:solidFill>
                          <a:effectLst/>
                          <a:uLnTx/>
                          <a:uFillTx/>
                          <a:latin typeface="+mn-lt"/>
                          <a:ea typeface="+mn-ea"/>
                          <a:cs typeface="+mn-cs"/>
                        </a:rPr>
                        <a:t>
 Pay just 10% and enjoy a vibrant, fulfilling lifestyle at Mudon Views. Live in thoughtfully designed stylish homes and pay the remaining 90% over a period of 6 years.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36474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 Properties - 2020-11-22 14:07:37</a:t>
                      </a:r>
                      <a:r>
                        <a:rPr kumimoji="0" lang="en-US" sz="1000" b="0" i="0" u="none" strike="noStrike" kern="1200" cap="none" spc="0" normalizeH="0" baseline="0" noProof="0">
                          <a:ln>
                            <a:noFill/>
                          </a:ln>
                          <a:solidFill>
                            <a:prstClr val="black"/>
                          </a:solidFill>
                          <a:effectLst/>
                          <a:uLnTx/>
                          <a:uFillTx/>
                          <a:latin typeface="+mn-lt"/>
                          <a:ea typeface="+mn-ea"/>
                          <a:cs typeface="+mn-cs"/>
                        </a:rPr>
                        <a:t>
 Located in the iconic JBR, La Vie residents can enjoy an exclusive waterfront lifestyle complemented with casual cafés, chic shopping outlets and more, while soaking in the panoramic vistas of the Arabian Sea.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25652521"/>
                  </a:ext>
                </a:extLst>
              </a:tr>
            </a:tbl>
          </a:graphicData>
        </a:graphic>
      </p:graphicFrame>
      <p:sp>
        <p:nvSpPr>
          <p:cNvPr id="4" name="Text Placeholder 3">
            <a:extLst>
              <a:ext uri="{FF2B5EF4-FFF2-40B4-BE49-F238E27FC236}">
                <a16:creationId xmlns:a16="http://schemas.microsoft.com/office/drawing/2014/main" id="{F4498C64-F606-4674-BAC6-C48F917E0FEC}"/>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1576964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B812E-1BF6-4F6A-B7B8-81DC5AF73C56}"/>
              </a:ext>
            </a:extLst>
          </p:cNvPr>
          <p:cNvSpPr>
            <a:spLocks noGrp="1"/>
          </p:cNvSpPr>
          <p:nvPr>
            <p:ph type="title"/>
          </p:nvPr>
        </p:nvSpPr>
        <p:spPr/>
        <p:txBody>
          <a:bodyPr/>
          <a:lstStyle/>
          <a:p>
            <a:r>
              <a:rPr lang="en-US"/>
              <a:t>Facebook Own Posts Table | Dubai Properties - 5 of 11</a:t>
            </a:r>
          </a:p>
        </p:txBody>
      </p:sp>
      <p:graphicFrame>
        <p:nvGraphicFramePr>
          <p:cNvPr id="5" name="Table Placeholder 4">
            <a:extLst>
              <a:ext uri="{FF2B5EF4-FFF2-40B4-BE49-F238E27FC236}">
                <a16:creationId xmlns:a16="http://schemas.microsoft.com/office/drawing/2014/main" id="{18A0B0DE-7FB0-4EE1-A079-8A3C20A7BFD1}"/>
              </a:ext>
            </a:extLst>
          </p:cNvPr>
          <p:cNvGraphicFramePr>
            <a:graphicFrameLocks noGrp="1"/>
          </p:cNvGraphicFramePr>
          <p:nvPr>
            <p:ph type="tbl" sz="quarter" idx="13"/>
            <p:extLst>
              <p:ext uri="{D42A27DB-BD31-4B8C-83A1-F6EECF244321}">
                <p14:modId xmlns:p14="http://schemas.microsoft.com/office/powerpoint/2010/main" val="1085605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63176127"/>
                    </a:ext>
                  </a:extLst>
                </a:gridCol>
                <a:gridCol w="658368">
                  <a:extLst>
                    <a:ext uri="{9D8B030D-6E8A-4147-A177-3AD203B41FA5}">
                      <a16:colId xmlns:a16="http://schemas.microsoft.com/office/drawing/2014/main" val="3039101984"/>
                    </a:ext>
                  </a:extLst>
                </a:gridCol>
                <a:gridCol w="493776">
                  <a:extLst>
                    <a:ext uri="{9D8B030D-6E8A-4147-A177-3AD203B41FA5}">
                      <a16:colId xmlns:a16="http://schemas.microsoft.com/office/drawing/2014/main" val="472779487"/>
                    </a:ext>
                  </a:extLst>
                </a:gridCol>
                <a:gridCol w="493776">
                  <a:extLst>
                    <a:ext uri="{9D8B030D-6E8A-4147-A177-3AD203B41FA5}">
                      <a16:colId xmlns:a16="http://schemas.microsoft.com/office/drawing/2014/main" val="232557633"/>
                    </a:ext>
                  </a:extLst>
                </a:gridCol>
                <a:gridCol w="493776">
                  <a:extLst>
                    <a:ext uri="{9D8B030D-6E8A-4147-A177-3AD203B41FA5}">
                      <a16:colId xmlns:a16="http://schemas.microsoft.com/office/drawing/2014/main" val="1005788010"/>
                    </a:ext>
                  </a:extLst>
                </a:gridCol>
                <a:gridCol w="493776">
                  <a:extLst>
                    <a:ext uri="{9D8B030D-6E8A-4147-A177-3AD203B41FA5}">
                      <a16:colId xmlns:a16="http://schemas.microsoft.com/office/drawing/2014/main" val="2499748400"/>
                    </a:ext>
                  </a:extLst>
                </a:gridCol>
                <a:gridCol w="493776">
                  <a:extLst>
                    <a:ext uri="{9D8B030D-6E8A-4147-A177-3AD203B41FA5}">
                      <a16:colId xmlns:a16="http://schemas.microsoft.com/office/drawing/2014/main" val="2407296454"/>
                    </a:ext>
                  </a:extLst>
                </a:gridCol>
                <a:gridCol w="493776">
                  <a:extLst>
                    <a:ext uri="{9D8B030D-6E8A-4147-A177-3AD203B41FA5}">
                      <a16:colId xmlns:a16="http://schemas.microsoft.com/office/drawing/2014/main" val="428670033"/>
                    </a:ext>
                  </a:extLst>
                </a:gridCol>
                <a:gridCol w="493776">
                  <a:extLst>
                    <a:ext uri="{9D8B030D-6E8A-4147-A177-3AD203B41FA5}">
                      <a16:colId xmlns:a16="http://schemas.microsoft.com/office/drawing/2014/main" val="4086615276"/>
                    </a:ext>
                  </a:extLst>
                </a:gridCol>
                <a:gridCol w="493776">
                  <a:extLst>
                    <a:ext uri="{9D8B030D-6E8A-4147-A177-3AD203B41FA5}">
                      <a16:colId xmlns:a16="http://schemas.microsoft.com/office/drawing/2014/main" val="2073694959"/>
                    </a:ext>
                  </a:extLst>
                </a:gridCol>
                <a:gridCol w="493776">
                  <a:extLst>
                    <a:ext uri="{9D8B030D-6E8A-4147-A177-3AD203B41FA5}">
                      <a16:colId xmlns:a16="http://schemas.microsoft.com/office/drawing/2014/main" val="3226012922"/>
                    </a:ext>
                  </a:extLst>
                </a:gridCol>
                <a:gridCol w="493776">
                  <a:extLst>
                    <a:ext uri="{9D8B030D-6E8A-4147-A177-3AD203B41FA5}">
                      <a16:colId xmlns:a16="http://schemas.microsoft.com/office/drawing/2014/main" val="2980715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93295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 Properties - 2020-11-19 15:20:18</a:t>
                      </a:r>
                      <a:r>
                        <a:rPr kumimoji="0" lang="en-US" sz="1000" b="0" i="0" u="none" strike="noStrike" kern="1200" cap="none" spc="0" normalizeH="0" baseline="0" noProof="0">
                          <a:ln>
                            <a:noFill/>
                          </a:ln>
                          <a:solidFill>
                            <a:prstClr val="black"/>
                          </a:solidFill>
                          <a:effectLst/>
                          <a:uLnTx/>
                          <a:uFillTx/>
                          <a:latin typeface="+mn-lt"/>
                          <a:ea typeface="+mn-ea"/>
                          <a:cs typeface="+mn-cs"/>
                        </a:rPr>
                        <a:t>
 La Rosa III has been launched with much fanfare. Potential customers and investors at the event, following strict Covid-19 protocols, showed much appreciation for the spacious 3 &amp; 4 bedroom townhouses starting at only AED 1.27M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05613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 Properties - 2020-11-19 13:41:10</a:t>
                      </a:r>
                      <a:r>
                        <a:rPr kumimoji="0" lang="en-US" sz="1000" b="0" i="0" u="none" strike="noStrike" kern="1200" cap="none" spc="0" normalizeH="0" baseline="0" noProof="0">
                          <a:ln>
                            <a:noFill/>
                          </a:ln>
                          <a:solidFill>
                            <a:prstClr val="black"/>
                          </a:solidFill>
                          <a:effectLst/>
                          <a:uLnTx/>
                          <a:uFillTx/>
                          <a:latin typeface="+mn-lt"/>
                          <a:ea typeface="+mn-ea"/>
                          <a:cs typeface="+mn-cs"/>
                        </a:rPr>
                        <a:t>
 Dubai Properties launched La Rosa III at Coca-Cola Arena offering 3 &amp; 4 Bedroom Townhouses starting at AED 1.27M &amp; AED 1.6M respectively. In what was a positive sign for Dubai’s real estate industry, we welcomed over 500 guests following strict Covid-19 protocols.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0567255"/>
                  </a:ext>
                </a:extLst>
              </a:tr>
            </a:tbl>
          </a:graphicData>
        </a:graphic>
      </p:graphicFrame>
      <p:sp>
        <p:nvSpPr>
          <p:cNvPr id="4" name="Text Placeholder 3">
            <a:extLst>
              <a:ext uri="{FF2B5EF4-FFF2-40B4-BE49-F238E27FC236}">
                <a16:creationId xmlns:a16="http://schemas.microsoft.com/office/drawing/2014/main" id="{13357C6C-C536-4577-AA9B-C2A3E356936D}"/>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1245833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F4097-CDE9-42C0-9A5E-2681A4466F55}"/>
              </a:ext>
            </a:extLst>
          </p:cNvPr>
          <p:cNvSpPr>
            <a:spLocks noGrp="1"/>
          </p:cNvSpPr>
          <p:nvPr>
            <p:ph type="title"/>
          </p:nvPr>
        </p:nvSpPr>
        <p:spPr/>
        <p:txBody>
          <a:bodyPr/>
          <a:lstStyle/>
          <a:p>
            <a:r>
              <a:rPr lang="en-US"/>
              <a:t>Facebook Own Posts Table | Dubai Properties - 6 of 11</a:t>
            </a:r>
          </a:p>
        </p:txBody>
      </p:sp>
      <p:graphicFrame>
        <p:nvGraphicFramePr>
          <p:cNvPr id="5" name="Table Placeholder 4">
            <a:extLst>
              <a:ext uri="{FF2B5EF4-FFF2-40B4-BE49-F238E27FC236}">
                <a16:creationId xmlns:a16="http://schemas.microsoft.com/office/drawing/2014/main" id="{ECCF7FD9-ED58-42E0-A276-725EF1BDEC77}"/>
              </a:ext>
            </a:extLst>
          </p:cNvPr>
          <p:cNvGraphicFramePr>
            <a:graphicFrameLocks noGrp="1"/>
          </p:cNvGraphicFramePr>
          <p:nvPr>
            <p:ph type="tbl" sz="quarter" idx="13"/>
            <p:extLst>
              <p:ext uri="{D42A27DB-BD31-4B8C-83A1-F6EECF244321}">
                <p14:modId xmlns:p14="http://schemas.microsoft.com/office/powerpoint/2010/main" val="1391924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909458799"/>
                    </a:ext>
                  </a:extLst>
                </a:gridCol>
                <a:gridCol w="658368">
                  <a:extLst>
                    <a:ext uri="{9D8B030D-6E8A-4147-A177-3AD203B41FA5}">
                      <a16:colId xmlns:a16="http://schemas.microsoft.com/office/drawing/2014/main" val="2635965628"/>
                    </a:ext>
                  </a:extLst>
                </a:gridCol>
                <a:gridCol w="493776">
                  <a:extLst>
                    <a:ext uri="{9D8B030D-6E8A-4147-A177-3AD203B41FA5}">
                      <a16:colId xmlns:a16="http://schemas.microsoft.com/office/drawing/2014/main" val="2266037698"/>
                    </a:ext>
                  </a:extLst>
                </a:gridCol>
                <a:gridCol w="493776">
                  <a:extLst>
                    <a:ext uri="{9D8B030D-6E8A-4147-A177-3AD203B41FA5}">
                      <a16:colId xmlns:a16="http://schemas.microsoft.com/office/drawing/2014/main" val="150597344"/>
                    </a:ext>
                  </a:extLst>
                </a:gridCol>
                <a:gridCol w="493776">
                  <a:extLst>
                    <a:ext uri="{9D8B030D-6E8A-4147-A177-3AD203B41FA5}">
                      <a16:colId xmlns:a16="http://schemas.microsoft.com/office/drawing/2014/main" val="575115969"/>
                    </a:ext>
                  </a:extLst>
                </a:gridCol>
                <a:gridCol w="493776">
                  <a:extLst>
                    <a:ext uri="{9D8B030D-6E8A-4147-A177-3AD203B41FA5}">
                      <a16:colId xmlns:a16="http://schemas.microsoft.com/office/drawing/2014/main" val="2522960042"/>
                    </a:ext>
                  </a:extLst>
                </a:gridCol>
                <a:gridCol w="493776">
                  <a:extLst>
                    <a:ext uri="{9D8B030D-6E8A-4147-A177-3AD203B41FA5}">
                      <a16:colId xmlns:a16="http://schemas.microsoft.com/office/drawing/2014/main" val="4021113198"/>
                    </a:ext>
                  </a:extLst>
                </a:gridCol>
                <a:gridCol w="493776">
                  <a:extLst>
                    <a:ext uri="{9D8B030D-6E8A-4147-A177-3AD203B41FA5}">
                      <a16:colId xmlns:a16="http://schemas.microsoft.com/office/drawing/2014/main" val="1639681147"/>
                    </a:ext>
                  </a:extLst>
                </a:gridCol>
                <a:gridCol w="493776">
                  <a:extLst>
                    <a:ext uri="{9D8B030D-6E8A-4147-A177-3AD203B41FA5}">
                      <a16:colId xmlns:a16="http://schemas.microsoft.com/office/drawing/2014/main" val="2281046983"/>
                    </a:ext>
                  </a:extLst>
                </a:gridCol>
                <a:gridCol w="493776">
                  <a:extLst>
                    <a:ext uri="{9D8B030D-6E8A-4147-A177-3AD203B41FA5}">
                      <a16:colId xmlns:a16="http://schemas.microsoft.com/office/drawing/2014/main" val="3836458440"/>
                    </a:ext>
                  </a:extLst>
                </a:gridCol>
                <a:gridCol w="493776">
                  <a:extLst>
                    <a:ext uri="{9D8B030D-6E8A-4147-A177-3AD203B41FA5}">
                      <a16:colId xmlns:a16="http://schemas.microsoft.com/office/drawing/2014/main" val="2444645157"/>
                    </a:ext>
                  </a:extLst>
                </a:gridCol>
                <a:gridCol w="493776">
                  <a:extLst>
                    <a:ext uri="{9D8B030D-6E8A-4147-A177-3AD203B41FA5}">
                      <a16:colId xmlns:a16="http://schemas.microsoft.com/office/drawing/2014/main" val="4116144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00636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 Properties - 2020-11-18 18:38:44</a:t>
                      </a:r>
                      <a:r>
                        <a:rPr kumimoji="0" lang="en-US" sz="1000" b="0" i="0" u="none" strike="noStrike" kern="1200" cap="none" spc="0" normalizeH="0" baseline="0" noProof="0">
                          <a:ln>
                            <a:noFill/>
                          </a:ln>
                          <a:solidFill>
                            <a:prstClr val="black"/>
                          </a:solidFill>
                          <a:effectLst/>
                          <a:uLnTx/>
                          <a:uFillTx/>
                          <a:latin typeface="+mn-lt"/>
                          <a:ea typeface="+mn-ea"/>
                          <a:cs typeface="+mn-cs"/>
                        </a:rPr>
                        <a:t>
 The much-anticipated launch of La Rosa III was a huge success. Here’s a sneak-peek into the event held at the Coca-Cola Arena.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63408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 Properties - 2020-11-18 12:18:58</a:t>
                      </a:r>
                      <a:r>
                        <a:rPr kumimoji="0" lang="en-US" sz="1000" b="0" i="0" u="none" strike="noStrike" kern="1200" cap="none" spc="0" normalizeH="0" baseline="0" noProof="0">
                          <a:ln>
                            <a:noFill/>
                          </a:ln>
                          <a:solidFill>
                            <a:prstClr val="black"/>
                          </a:solidFill>
                          <a:effectLst/>
                          <a:uLnTx/>
                          <a:uFillTx/>
                          <a:latin typeface="+mn-lt"/>
                          <a:ea typeface="+mn-ea"/>
                          <a:cs typeface="+mn-cs"/>
                        </a:rPr>
                        <a:t>
 La Rosa III at Villanova has been officially launched. Alex Davies, our Chief Commercial Officer, speaks about its success and invites you over to the Coca-Cola Arena to find out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13509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 Properties - 2020-11-17 08:15:25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لقد اقترب الموعد! لم يبق سوى يوم واحد على الإطلاق الكبير لمشروع لاروزا 3 في ڤيلانوڤا. سجّل اهتمامك مسبقاً عبر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https://www.dp.ae/ar/our-portfolio/homes-to-buy/87/la-rosa-3/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10526457"/>
                  </a:ext>
                </a:extLst>
              </a:tr>
            </a:tbl>
          </a:graphicData>
        </a:graphic>
      </p:graphicFrame>
      <p:sp>
        <p:nvSpPr>
          <p:cNvPr id="4" name="Text Placeholder 3">
            <a:extLst>
              <a:ext uri="{FF2B5EF4-FFF2-40B4-BE49-F238E27FC236}">
                <a16:creationId xmlns:a16="http://schemas.microsoft.com/office/drawing/2014/main" id="{E4C32FCC-C621-44C3-A2BE-F571E36FE28D}"/>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489186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2F30B-6F18-470F-991A-DEF68D0E15B2}"/>
              </a:ext>
            </a:extLst>
          </p:cNvPr>
          <p:cNvSpPr>
            <a:spLocks noGrp="1"/>
          </p:cNvSpPr>
          <p:nvPr>
            <p:ph type="title"/>
          </p:nvPr>
        </p:nvSpPr>
        <p:spPr/>
        <p:txBody>
          <a:bodyPr/>
          <a:lstStyle/>
          <a:p>
            <a:r>
              <a:rPr lang="en-US"/>
              <a:t>Facebook Own Posts Table | Dubai Properties - 7 of 11</a:t>
            </a:r>
          </a:p>
        </p:txBody>
      </p:sp>
      <p:graphicFrame>
        <p:nvGraphicFramePr>
          <p:cNvPr id="5" name="Table Placeholder 4">
            <a:extLst>
              <a:ext uri="{FF2B5EF4-FFF2-40B4-BE49-F238E27FC236}">
                <a16:creationId xmlns:a16="http://schemas.microsoft.com/office/drawing/2014/main" id="{B9A16836-2407-4B23-8974-67A8A74F8951}"/>
              </a:ext>
            </a:extLst>
          </p:cNvPr>
          <p:cNvGraphicFramePr>
            <a:graphicFrameLocks noGrp="1"/>
          </p:cNvGraphicFramePr>
          <p:nvPr>
            <p:ph type="tbl" sz="quarter" idx="13"/>
            <p:extLst>
              <p:ext uri="{D42A27DB-BD31-4B8C-83A1-F6EECF244321}">
                <p14:modId xmlns:p14="http://schemas.microsoft.com/office/powerpoint/2010/main" val="1545450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150759436"/>
                    </a:ext>
                  </a:extLst>
                </a:gridCol>
                <a:gridCol w="658368">
                  <a:extLst>
                    <a:ext uri="{9D8B030D-6E8A-4147-A177-3AD203B41FA5}">
                      <a16:colId xmlns:a16="http://schemas.microsoft.com/office/drawing/2014/main" val="575023801"/>
                    </a:ext>
                  </a:extLst>
                </a:gridCol>
                <a:gridCol w="493776">
                  <a:extLst>
                    <a:ext uri="{9D8B030D-6E8A-4147-A177-3AD203B41FA5}">
                      <a16:colId xmlns:a16="http://schemas.microsoft.com/office/drawing/2014/main" val="3501382765"/>
                    </a:ext>
                  </a:extLst>
                </a:gridCol>
                <a:gridCol w="493776">
                  <a:extLst>
                    <a:ext uri="{9D8B030D-6E8A-4147-A177-3AD203B41FA5}">
                      <a16:colId xmlns:a16="http://schemas.microsoft.com/office/drawing/2014/main" val="3706119835"/>
                    </a:ext>
                  </a:extLst>
                </a:gridCol>
                <a:gridCol w="493776">
                  <a:extLst>
                    <a:ext uri="{9D8B030D-6E8A-4147-A177-3AD203B41FA5}">
                      <a16:colId xmlns:a16="http://schemas.microsoft.com/office/drawing/2014/main" val="207118626"/>
                    </a:ext>
                  </a:extLst>
                </a:gridCol>
                <a:gridCol w="493776">
                  <a:extLst>
                    <a:ext uri="{9D8B030D-6E8A-4147-A177-3AD203B41FA5}">
                      <a16:colId xmlns:a16="http://schemas.microsoft.com/office/drawing/2014/main" val="1476772068"/>
                    </a:ext>
                  </a:extLst>
                </a:gridCol>
                <a:gridCol w="493776">
                  <a:extLst>
                    <a:ext uri="{9D8B030D-6E8A-4147-A177-3AD203B41FA5}">
                      <a16:colId xmlns:a16="http://schemas.microsoft.com/office/drawing/2014/main" val="474245582"/>
                    </a:ext>
                  </a:extLst>
                </a:gridCol>
                <a:gridCol w="493776">
                  <a:extLst>
                    <a:ext uri="{9D8B030D-6E8A-4147-A177-3AD203B41FA5}">
                      <a16:colId xmlns:a16="http://schemas.microsoft.com/office/drawing/2014/main" val="4186044538"/>
                    </a:ext>
                  </a:extLst>
                </a:gridCol>
                <a:gridCol w="493776">
                  <a:extLst>
                    <a:ext uri="{9D8B030D-6E8A-4147-A177-3AD203B41FA5}">
                      <a16:colId xmlns:a16="http://schemas.microsoft.com/office/drawing/2014/main" val="1336166977"/>
                    </a:ext>
                  </a:extLst>
                </a:gridCol>
                <a:gridCol w="493776">
                  <a:extLst>
                    <a:ext uri="{9D8B030D-6E8A-4147-A177-3AD203B41FA5}">
                      <a16:colId xmlns:a16="http://schemas.microsoft.com/office/drawing/2014/main" val="3583533563"/>
                    </a:ext>
                  </a:extLst>
                </a:gridCol>
                <a:gridCol w="493776">
                  <a:extLst>
                    <a:ext uri="{9D8B030D-6E8A-4147-A177-3AD203B41FA5}">
                      <a16:colId xmlns:a16="http://schemas.microsoft.com/office/drawing/2014/main" val="2903706064"/>
                    </a:ext>
                  </a:extLst>
                </a:gridCol>
                <a:gridCol w="493776">
                  <a:extLst>
                    <a:ext uri="{9D8B030D-6E8A-4147-A177-3AD203B41FA5}">
                      <a16:colId xmlns:a16="http://schemas.microsoft.com/office/drawing/2014/main" val="3737653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03632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 Properties - 2020-11-17 08:14:14</a:t>
                      </a:r>
                      <a:r>
                        <a:rPr kumimoji="0" lang="en-US" sz="1000" b="0" i="0" u="none" strike="noStrike" kern="1200" cap="none" spc="0" normalizeH="0" baseline="0" noProof="0">
                          <a:ln>
                            <a:noFill/>
                          </a:ln>
                          <a:solidFill>
                            <a:prstClr val="black"/>
                          </a:solidFill>
                          <a:effectLst/>
                          <a:uLnTx/>
                          <a:uFillTx/>
                          <a:latin typeface="+mn-lt"/>
                          <a:ea typeface="+mn-ea"/>
                          <a:cs typeface="+mn-cs"/>
                        </a:rPr>
                        <a:t>
 We’re almost there! Just 1 Day to go before the grand launch of La Rosa III at Villanova. Hurry! Pre-register your interest on the following link: https://www.dp.ae/our-portfolio/homes-to-buy/87/la-rosa-3/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33526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 Properties - 2020-11-16 15:34:16</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498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 Properties - 2020-11-16 08:41:25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لقد اقترب الموعد! لم يبق سوى يومان على الإطلاق الكبير لمشروع لاروزا 3 في ڤيلانوڤا. سجّل اهتمامك مسبقاً عبر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https://www.dp.ae/ar/our-portfolio/homes-to-buy/87/la-rosa-3/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15930018"/>
                  </a:ext>
                </a:extLst>
              </a:tr>
            </a:tbl>
          </a:graphicData>
        </a:graphic>
      </p:graphicFrame>
      <p:sp>
        <p:nvSpPr>
          <p:cNvPr id="4" name="Text Placeholder 3">
            <a:extLst>
              <a:ext uri="{FF2B5EF4-FFF2-40B4-BE49-F238E27FC236}">
                <a16:creationId xmlns:a16="http://schemas.microsoft.com/office/drawing/2014/main" id="{21437925-A448-407B-9068-2D7A03B147F3}"/>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9128775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AD444-451A-49B1-BADE-2F0427F1A707}"/>
              </a:ext>
            </a:extLst>
          </p:cNvPr>
          <p:cNvSpPr>
            <a:spLocks noGrp="1"/>
          </p:cNvSpPr>
          <p:nvPr>
            <p:ph type="title"/>
          </p:nvPr>
        </p:nvSpPr>
        <p:spPr/>
        <p:txBody>
          <a:bodyPr/>
          <a:lstStyle/>
          <a:p>
            <a:r>
              <a:rPr lang="en-US"/>
              <a:t>Facebook Own Posts Table | Dubai Properties - 8 of 11</a:t>
            </a:r>
          </a:p>
        </p:txBody>
      </p:sp>
      <p:graphicFrame>
        <p:nvGraphicFramePr>
          <p:cNvPr id="5" name="Table Placeholder 4">
            <a:extLst>
              <a:ext uri="{FF2B5EF4-FFF2-40B4-BE49-F238E27FC236}">
                <a16:creationId xmlns:a16="http://schemas.microsoft.com/office/drawing/2014/main" id="{03E62907-0D8C-40D1-9A77-C69C0A3A3A18}"/>
              </a:ext>
            </a:extLst>
          </p:cNvPr>
          <p:cNvGraphicFramePr>
            <a:graphicFrameLocks noGrp="1"/>
          </p:cNvGraphicFramePr>
          <p:nvPr>
            <p:ph type="tbl" sz="quarter" idx="13"/>
            <p:extLst>
              <p:ext uri="{D42A27DB-BD31-4B8C-83A1-F6EECF244321}">
                <p14:modId xmlns:p14="http://schemas.microsoft.com/office/powerpoint/2010/main" val="1625015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889648269"/>
                    </a:ext>
                  </a:extLst>
                </a:gridCol>
                <a:gridCol w="658368">
                  <a:extLst>
                    <a:ext uri="{9D8B030D-6E8A-4147-A177-3AD203B41FA5}">
                      <a16:colId xmlns:a16="http://schemas.microsoft.com/office/drawing/2014/main" val="2379084603"/>
                    </a:ext>
                  </a:extLst>
                </a:gridCol>
                <a:gridCol w="493776">
                  <a:extLst>
                    <a:ext uri="{9D8B030D-6E8A-4147-A177-3AD203B41FA5}">
                      <a16:colId xmlns:a16="http://schemas.microsoft.com/office/drawing/2014/main" val="4222130397"/>
                    </a:ext>
                  </a:extLst>
                </a:gridCol>
                <a:gridCol w="493776">
                  <a:extLst>
                    <a:ext uri="{9D8B030D-6E8A-4147-A177-3AD203B41FA5}">
                      <a16:colId xmlns:a16="http://schemas.microsoft.com/office/drawing/2014/main" val="3474988111"/>
                    </a:ext>
                  </a:extLst>
                </a:gridCol>
                <a:gridCol w="493776">
                  <a:extLst>
                    <a:ext uri="{9D8B030D-6E8A-4147-A177-3AD203B41FA5}">
                      <a16:colId xmlns:a16="http://schemas.microsoft.com/office/drawing/2014/main" val="4063416296"/>
                    </a:ext>
                  </a:extLst>
                </a:gridCol>
                <a:gridCol w="493776">
                  <a:extLst>
                    <a:ext uri="{9D8B030D-6E8A-4147-A177-3AD203B41FA5}">
                      <a16:colId xmlns:a16="http://schemas.microsoft.com/office/drawing/2014/main" val="2028360615"/>
                    </a:ext>
                  </a:extLst>
                </a:gridCol>
                <a:gridCol w="493776">
                  <a:extLst>
                    <a:ext uri="{9D8B030D-6E8A-4147-A177-3AD203B41FA5}">
                      <a16:colId xmlns:a16="http://schemas.microsoft.com/office/drawing/2014/main" val="424993851"/>
                    </a:ext>
                  </a:extLst>
                </a:gridCol>
                <a:gridCol w="493776">
                  <a:extLst>
                    <a:ext uri="{9D8B030D-6E8A-4147-A177-3AD203B41FA5}">
                      <a16:colId xmlns:a16="http://schemas.microsoft.com/office/drawing/2014/main" val="1179597826"/>
                    </a:ext>
                  </a:extLst>
                </a:gridCol>
                <a:gridCol w="493776">
                  <a:extLst>
                    <a:ext uri="{9D8B030D-6E8A-4147-A177-3AD203B41FA5}">
                      <a16:colId xmlns:a16="http://schemas.microsoft.com/office/drawing/2014/main" val="2870441916"/>
                    </a:ext>
                  </a:extLst>
                </a:gridCol>
                <a:gridCol w="493776">
                  <a:extLst>
                    <a:ext uri="{9D8B030D-6E8A-4147-A177-3AD203B41FA5}">
                      <a16:colId xmlns:a16="http://schemas.microsoft.com/office/drawing/2014/main" val="1178245195"/>
                    </a:ext>
                  </a:extLst>
                </a:gridCol>
                <a:gridCol w="493776">
                  <a:extLst>
                    <a:ext uri="{9D8B030D-6E8A-4147-A177-3AD203B41FA5}">
                      <a16:colId xmlns:a16="http://schemas.microsoft.com/office/drawing/2014/main" val="2179672555"/>
                    </a:ext>
                  </a:extLst>
                </a:gridCol>
                <a:gridCol w="493776">
                  <a:extLst>
                    <a:ext uri="{9D8B030D-6E8A-4147-A177-3AD203B41FA5}">
                      <a16:colId xmlns:a16="http://schemas.microsoft.com/office/drawing/2014/main" val="1320894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27164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 Properties - 2020-11-16 08:40:19</a:t>
                      </a:r>
                      <a:r>
                        <a:rPr kumimoji="0" lang="en-US" sz="1000" b="0" i="0" u="none" strike="noStrike" kern="1200" cap="none" spc="0" normalizeH="0" baseline="0" noProof="0">
                          <a:ln>
                            <a:noFill/>
                          </a:ln>
                          <a:solidFill>
                            <a:prstClr val="black"/>
                          </a:solidFill>
                          <a:effectLst/>
                          <a:uLnTx/>
                          <a:uFillTx/>
                          <a:latin typeface="+mn-lt"/>
                          <a:ea typeface="+mn-ea"/>
                          <a:cs typeface="+mn-cs"/>
                        </a:rPr>
                        <a:t>
 We’re almost there! Just 2 Days to go before the grand launch of La Rosa III at Villanova. Hurry! Pre-register your interest on the following link: https://www.dp.ae/our-portfolio/homes-to-buy/87/la-rosa-3/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2685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 Properties - 2020-11-15 14:55:20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لقد اقترب الموعد! لم يبق سوى 3 أيام على الإطلاق الكبير لمشروع لاروزا 3 في ڤيلانوڤا. سجّل اهتمامك مسبقاً عبر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https://www.dp.ae/ar/our-portfolio/homes-to-buy/87/la-rosa-3/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40518962"/>
                  </a:ext>
                </a:extLst>
              </a:tr>
            </a:tbl>
          </a:graphicData>
        </a:graphic>
      </p:graphicFrame>
      <p:sp>
        <p:nvSpPr>
          <p:cNvPr id="4" name="Text Placeholder 3">
            <a:extLst>
              <a:ext uri="{FF2B5EF4-FFF2-40B4-BE49-F238E27FC236}">
                <a16:creationId xmlns:a16="http://schemas.microsoft.com/office/drawing/2014/main" id="{759B584E-4AF3-449F-938C-907923F1D11B}"/>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8946064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D61C6-AC96-4FBB-8BFE-18E9984EC24A}"/>
              </a:ext>
            </a:extLst>
          </p:cNvPr>
          <p:cNvSpPr>
            <a:spLocks noGrp="1"/>
          </p:cNvSpPr>
          <p:nvPr>
            <p:ph type="title"/>
          </p:nvPr>
        </p:nvSpPr>
        <p:spPr/>
        <p:txBody>
          <a:bodyPr/>
          <a:lstStyle/>
          <a:p>
            <a:r>
              <a:rPr lang="en-US"/>
              <a:t>Facebook Own Posts Table | Dubai Properties - 9 of 11</a:t>
            </a:r>
          </a:p>
        </p:txBody>
      </p:sp>
      <p:graphicFrame>
        <p:nvGraphicFramePr>
          <p:cNvPr id="5" name="Table Placeholder 4">
            <a:extLst>
              <a:ext uri="{FF2B5EF4-FFF2-40B4-BE49-F238E27FC236}">
                <a16:creationId xmlns:a16="http://schemas.microsoft.com/office/drawing/2014/main" id="{24CC3279-2228-4146-B165-AC4EDB1B4645}"/>
              </a:ext>
            </a:extLst>
          </p:cNvPr>
          <p:cNvGraphicFramePr>
            <a:graphicFrameLocks noGrp="1"/>
          </p:cNvGraphicFramePr>
          <p:nvPr>
            <p:ph type="tbl" sz="quarter" idx="13"/>
            <p:extLst>
              <p:ext uri="{D42A27DB-BD31-4B8C-83A1-F6EECF244321}">
                <p14:modId xmlns:p14="http://schemas.microsoft.com/office/powerpoint/2010/main" val="709793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953112034"/>
                    </a:ext>
                  </a:extLst>
                </a:gridCol>
                <a:gridCol w="658368">
                  <a:extLst>
                    <a:ext uri="{9D8B030D-6E8A-4147-A177-3AD203B41FA5}">
                      <a16:colId xmlns:a16="http://schemas.microsoft.com/office/drawing/2014/main" val="2607665738"/>
                    </a:ext>
                  </a:extLst>
                </a:gridCol>
                <a:gridCol w="493776">
                  <a:extLst>
                    <a:ext uri="{9D8B030D-6E8A-4147-A177-3AD203B41FA5}">
                      <a16:colId xmlns:a16="http://schemas.microsoft.com/office/drawing/2014/main" val="3336572114"/>
                    </a:ext>
                  </a:extLst>
                </a:gridCol>
                <a:gridCol w="493776">
                  <a:extLst>
                    <a:ext uri="{9D8B030D-6E8A-4147-A177-3AD203B41FA5}">
                      <a16:colId xmlns:a16="http://schemas.microsoft.com/office/drawing/2014/main" val="3097347015"/>
                    </a:ext>
                  </a:extLst>
                </a:gridCol>
                <a:gridCol w="493776">
                  <a:extLst>
                    <a:ext uri="{9D8B030D-6E8A-4147-A177-3AD203B41FA5}">
                      <a16:colId xmlns:a16="http://schemas.microsoft.com/office/drawing/2014/main" val="1386525307"/>
                    </a:ext>
                  </a:extLst>
                </a:gridCol>
                <a:gridCol w="493776">
                  <a:extLst>
                    <a:ext uri="{9D8B030D-6E8A-4147-A177-3AD203B41FA5}">
                      <a16:colId xmlns:a16="http://schemas.microsoft.com/office/drawing/2014/main" val="2261682240"/>
                    </a:ext>
                  </a:extLst>
                </a:gridCol>
                <a:gridCol w="493776">
                  <a:extLst>
                    <a:ext uri="{9D8B030D-6E8A-4147-A177-3AD203B41FA5}">
                      <a16:colId xmlns:a16="http://schemas.microsoft.com/office/drawing/2014/main" val="2485038831"/>
                    </a:ext>
                  </a:extLst>
                </a:gridCol>
                <a:gridCol w="493776">
                  <a:extLst>
                    <a:ext uri="{9D8B030D-6E8A-4147-A177-3AD203B41FA5}">
                      <a16:colId xmlns:a16="http://schemas.microsoft.com/office/drawing/2014/main" val="3964202716"/>
                    </a:ext>
                  </a:extLst>
                </a:gridCol>
                <a:gridCol w="493776">
                  <a:extLst>
                    <a:ext uri="{9D8B030D-6E8A-4147-A177-3AD203B41FA5}">
                      <a16:colId xmlns:a16="http://schemas.microsoft.com/office/drawing/2014/main" val="2976971662"/>
                    </a:ext>
                  </a:extLst>
                </a:gridCol>
                <a:gridCol w="493776">
                  <a:extLst>
                    <a:ext uri="{9D8B030D-6E8A-4147-A177-3AD203B41FA5}">
                      <a16:colId xmlns:a16="http://schemas.microsoft.com/office/drawing/2014/main" val="3894311266"/>
                    </a:ext>
                  </a:extLst>
                </a:gridCol>
                <a:gridCol w="493776">
                  <a:extLst>
                    <a:ext uri="{9D8B030D-6E8A-4147-A177-3AD203B41FA5}">
                      <a16:colId xmlns:a16="http://schemas.microsoft.com/office/drawing/2014/main" val="3901242789"/>
                    </a:ext>
                  </a:extLst>
                </a:gridCol>
                <a:gridCol w="493776">
                  <a:extLst>
                    <a:ext uri="{9D8B030D-6E8A-4147-A177-3AD203B41FA5}">
                      <a16:colId xmlns:a16="http://schemas.microsoft.com/office/drawing/2014/main" val="3628177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87612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 Properties - 2020-11-15 14:54:37</a:t>
                      </a:r>
                      <a:r>
                        <a:rPr kumimoji="0" lang="en-US" sz="1000" b="0" i="0" u="none" strike="noStrike" kern="1200" cap="none" spc="0" normalizeH="0" baseline="0" noProof="0">
                          <a:ln>
                            <a:noFill/>
                          </a:ln>
                          <a:solidFill>
                            <a:prstClr val="black"/>
                          </a:solidFill>
                          <a:effectLst/>
                          <a:uLnTx/>
                          <a:uFillTx/>
                          <a:latin typeface="+mn-lt"/>
                          <a:ea typeface="+mn-ea"/>
                          <a:cs typeface="+mn-cs"/>
                        </a:rPr>
                        <a:t>
 We’re almost there! Just 3 Days to go before the grand launch of La Rosa III at Villanova. Hurry! Pre-register your interest on the following link: https://www.dp.ae/our-portfolio/homes-to-buy/87/la-rosa-3/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03251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 Properties - 2020-11-13 13:00:00</a:t>
                      </a:r>
                      <a:r>
                        <a:rPr kumimoji="0" lang="en-US" sz="1000" b="0" i="0" u="none" strike="noStrike" kern="1200" cap="none" spc="0" normalizeH="0" baseline="0" noProof="0">
                          <a:ln>
                            <a:noFill/>
                          </a:ln>
                          <a:solidFill>
                            <a:prstClr val="black"/>
                          </a:solidFill>
                          <a:effectLst/>
                          <a:uLnTx/>
                          <a:uFillTx/>
                          <a:latin typeface="+mn-lt"/>
                          <a:ea typeface="+mn-ea"/>
                          <a:cs typeface="+mn-cs"/>
                        </a:rPr>
                        <a:t>
 Welcome back family reunions at La Rosa III. Spacious modern 3 &amp; 4 bedroom townhouses, all set to launch soon. Pre-register your interest now on https://www.dp.ae/our-portfolio/homes-to-buy/87/la-rosa-3/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30229701"/>
                  </a:ext>
                </a:extLst>
              </a:tr>
            </a:tbl>
          </a:graphicData>
        </a:graphic>
      </p:graphicFrame>
      <p:sp>
        <p:nvSpPr>
          <p:cNvPr id="4" name="Text Placeholder 3">
            <a:extLst>
              <a:ext uri="{FF2B5EF4-FFF2-40B4-BE49-F238E27FC236}">
                <a16:creationId xmlns:a16="http://schemas.microsoft.com/office/drawing/2014/main" id="{A4AB5B0D-2633-4C34-8A07-6179280964D6}"/>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2536070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C198B-9A70-413C-93CE-15B530190635}"/>
              </a:ext>
            </a:extLst>
          </p:cNvPr>
          <p:cNvSpPr>
            <a:spLocks noGrp="1"/>
          </p:cNvSpPr>
          <p:nvPr>
            <p:ph type="title"/>
          </p:nvPr>
        </p:nvSpPr>
        <p:spPr/>
        <p:txBody>
          <a:bodyPr/>
          <a:lstStyle/>
          <a:p>
            <a:r>
              <a:rPr lang="en-US"/>
              <a:t>Facebook Own Posts Table | Dubai Properties - 10 of 11</a:t>
            </a:r>
          </a:p>
        </p:txBody>
      </p:sp>
      <p:graphicFrame>
        <p:nvGraphicFramePr>
          <p:cNvPr id="5" name="Table Placeholder 4">
            <a:extLst>
              <a:ext uri="{FF2B5EF4-FFF2-40B4-BE49-F238E27FC236}">
                <a16:creationId xmlns:a16="http://schemas.microsoft.com/office/drawing/2014/main" id="{F7EC2F5C-D5CE-4012-8A3F-B1CC1DF9CBE4}"/>
              </a:ext>
            </a:extLst>
          </p:cNvPr>
          <p:cNvGraphicFramePr>
            <a:graphicFrameLocks noGrp="1"/>
          </p:cNvGraphicFramePr>
          <p:nvPr>
            <p:ph type="tbl" sz="quarter" idx="13"/>
            <p:extLst>
              <p:ext uri="{D42A27DB-BD31-4B8C-83A1-F6EECF244321}">
                <p14:modId xmlns:p14="http://schemas.microsoft.com/office/powerpoint/2010/main" val="8284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957944878"/>
                    </a:ext>
                  </a:extLst>
                </a:gridCol>
                <a:gridCol w="658368">
                  <a:extLst>
                    <a:ext uri="{9D8B030D-6E8A-4147-A177-3AD203B41FA5}">
                      <a16:colId xmlns:a16="http://schemas.microsoft.com/office/drawing/2014/main" val="3227058678"/>
                    </a:ext>
                  </a:extLst>
                </a:gridCol>
                <a:gridCol w="493776">
                  <a:extLst>
                    <a:ext uri="{9D8B030D-6E8A-4147-A177-3AD203B41FA5}">
                      <a16:colId xmlns:a16="http://schemas.microsoft.com/office/drawing/2014/main" val="2063781964"/>
                    </a:ext>
                  </a:extLst>
                </a:gridCol>
                <a:gridCol w="493776">
                  <a:extLst>
                    <a:ext uri="{9D8B030D-6E8A-4147-A177-3AD203B41FA5}">
                      <a16:colId xmlns:a16="http://schemas.microsoft.com/office/drawing/2014/main" val="3492194256"/>
                    </a:ext>
                  </a:extLst>
                </a:gridCol>
                <a:gridCol w="493776">
                  <a:extLst>
                    <a:ext uri="{9D8B030D-6E8A-4147-A177-3AD203B41FA5}">
                      <a16:colId xmlns:a16="http://schemas.microsoft.com/office/drawing/2014/main" val="1717796889"/>
                    </a:ext>
                  </a:extLst>
                </a:gridCol>
                <a:gridCol w="493776">
                  <a:extLst>
                    <a:ext uri="{9D8B030D-6E8A-4147-A177-3AD203B41FA5}">
                      <a16:colId xmlns:a16="http://schemas.microsoft.com/office/drawing/2014/main" val="1339011630"/>
                    </a:ext>
                  </a:extLst>
                </a:gridCol>
                <a:gridCol w="493776">
                  <a:extLst>
                    <a:ext uri="{9D8B030D-6E8A-4147-A177-3AD203B41FA5}">
                      <a16:colId xmlns:a16="http://schemas.microsoft.com/office/drawing/2014/main" val="2741658527"/>
                    </a:ext>
                  </a:extLst>
                </a:gridCol>
                <a:gridCol w="493776">
                  <a:extLst>
                    <a:ext uri="{9D8B030D-6E8A-4147-A177-3AD203B41FA5}">
                      <a16:colId xmlns:a16="http://schemas.microsoft.com/office/drawing/2014/main" val="214578629"/>
                    </a:ext>
                  </a:extLst>
                </a:gridCol>
                <a:gridCol w="493776">
                  <a:extLst>
                    <a:ext uri="{9D8B030D-6E8A-4147-A177-3AD203B41FA5}">
                      <a16:colId xmlns:a16="http://schemas.microsoft.com/office/drawing/2014/main" val="2792423963"/>
                    </a:ext>
                  </a:extLst>
                </a:gridCol>
                <a:gridCol w="493776">
                  <a:extLst>
                    <a:ext uri="{9D8B030D-6E8A-4147-A177-3AD203B41FA5}">
                      <a16:colId xmlns:a16="http://schemas.microsoft.com/office/drawing/2014/main" val="1272450979"/>
                    </a:ext>
                  </a:extLst>
                </a:gridCol>
                <a:gridCol w="493776">
                  <a:extLst>
                    <a:ext uri="{9D8B030D-6E8A-4147-A177-3AD203B41FA5}">
                      <a16:colId xmlns:a16="http://schemas.microsoft.com/office/drawing/2014/main" val="1751391228"/>
                    </a:ext>
                  </a:extLst>
                </a:gridCol>
                <a:gridCol w="493776">
                  <a:extLst>
                    <a:ext uri="{9D8B030D-6E8A-4147-A177-3AD203B41FA5}">
                      <a16:colId xmlns:a16="http://schemas.microsoft.com/office/drawing/2014/main" val="641900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89199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 Properties - 2020-11-13 13:00:00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رحّب بالجمعات العائلية من جديد. منازل تاونهاوس فسيحة وعصرية من ٣ و٤ غرف نوم. سجّل اهتمامك مسبقاً الآن على 
</a:t>
                      </a:r>
                      <a:r>
                        <a:rPr kumimoji="0" lang="en-US" sz="1000" b="0" i="0" u="none" strike="noStrike" kern="1200" cap="none" spc="0" normalizeH="0" baseline="0" noProof="0">
                          <a:ln>
                            <a:noFill/>
                          </a:ln>
                          <a:solidFill>
                            <a:prstClr val="black"/>
                          </a:solidFill>
                          <a:effectLst/>
                          <a:uLnTx/>
                          <a:uFillTx/>
                          <a:latin typeface="+mn-lt"/>
                          <a:ea typeface="+mn-ea"/>
                          <a:cs typeface="+mn-cs"/>
                        </a:rPr>
                        <a:t>https://www.dp.ae/ar/our-portfolio/homes-to-buy/87/la-rosa-3/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73649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 Properties - 2020-11-12 15:10:47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لاروزا 3 ستفتح أبوابها قريباً، لكننا نقدم لك الفرصة الآن لتسجّل اهتمامك مسبقاً بمنازل التاونهاوس العصرية والمكونة من 3 و4 غرف نوم وذلك عبر الموقع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https://www.dp.ae/ar/our-portfolio/homes-to-buy/87/la-rosa-3/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96783867"/>
                  </a:ext>
                </a:extLst>
              </a:tr>
            </a:tbl>
          </a:graphicData>
        </a:graphic>
      </p:graphicFrame>
      <p:sp>
        <p:nvSpPr>
          <p:cNvPr id="4" name="Text Placeholder 3">
            <a:extLst>
              <a:ext uri="{FF2B5EF4-FFF2-40B4-BE49-F238E27FC236}">
                <a16:creationId xmlns:a16="http://schemas.microsoft.com/office/drawing/2014/main" id="{CB2ED82F-A7B3-47B8-9373-5887E66FD2A8}"/>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8958907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D31D4-DC22-426C-B53E-6D27A2F5B3E1}"/>
              </a:ext>
            </a:extLst>
          </p:cNvPr>
          <p:cNvSpPr>
            <a:spLocks noGrp="1"/>
          </p:cNvSpPr>
          <p:nvPr>
            <p:ph type="title"/>
          </p:nvPr>
        </p:nvSpPr>
        <p:spPr/>
        <p:txBody>
          <a:bodyPr/>
          <a:lstStyle/>
          <a:p>
            <a:r>
              <a:rPr lang="en-US"/>
              <a:t>Facebook Own Posts Table | Dubai Properties - 11 of 11</a:t>
            </a:r>
          </a:p>
        </p:txBody>
      </p:sp>
      <p:graphicFrame>
        <p:nvGraphicFramePr>
          <p:cNvPr id="5" name="Table Placeholder 4">
            <a:extLst>
              <a:ext uri="{FF2B5EF4-FFF2-40B4-BE49-F238E27FC236}">
                <a16:creationId xmlns:a16="http://schemas.microsoft.com/office/drawing/2014/main" id="{FE97E365-0E6E-4FCD-8D2D-2F27D0118316}"/>
              </a:ext>
            </a:extLst>
          </p:cNvPr>
          <p:cNvGraphicFramePr>
            <a:graphicFrameLocks noGrp="1"/>
          </p:cNvGraphicFramePr>
          <p:nvPr>
            <p:ph type="tbl" sz="quarter" idx="13"/>
            <p:extLst>
              <p:ext uri="{D42A27DB-BD31-4B8C-83A1-F6EECF244321}">
                <p14:modId xmlns:p14="http://schemas.microsoft.com/office/powerpoint/2010/main" val="245506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793049589"/>
                    </a:ext>
                  </a:extLst>
                </a:gridCol>
                <a:gridCol w="658368">
                  <a:extLst>
                    <a:ext uri="{9D8B030D-6E8A-4147-A177-3AD203B41FA5}">
                      <a16:colId xmlns:a16="http://schemas.microsoft.com/office/drawing/2014/main" val="2436602343"/>
                    </a:ext>
                  </a:extLst>
                </a:gridCol>
                <a:gridCol w="493776">
                  <a:extLst>
                    <a:ext uri="{9D8B030D-6E8A-4147-A177-3AD203B41FA5}">
                      <a16:colId xmlns:a16="http://schemas.microsoft.com/office/drawing/2014/main" val="2555584349"/>
                    </a:ext>
                  </a:extLst>
                </a:gridCol>
                <a:gridCol w="493776">
                  <a:extLst>
                    <a:ext uri="{9D8B030D-6E8A-4147-A177-3AD203B41FA5}">
                      <a16:colId xmlns:a16="http://schemas.microsoft.com/office/drawing/2014/main" val="1567569206"/>
                    </a:ext>
                  </a:extLst>
                </a:gridCol>
                <a:gridCol w="493776">
                  <a:extLst>
                    <a:ext uri="{9D8B030D-6E8A-4147-A177-3AD203B41FA5}">
                      <a16:colId xmlns:a16="http://schemas.microsoft.com/office/drawing/2014/main" val="2730142868"/>
                    </a:ext>
                  </a:extLst>
                </a:gridCol>
                <a:gridCol w="493776">
                  <a:extLst>
                    <a:ext uri="{9D8B030D-6E8A-4147-A177-3AD203B41FA5}">
                      <a16:colId xmlns:a16="http://schemas.microsoft.com/office/drawing/2014/main" val="909229244"/>
                    </a:ext>
                  </a:extLst>
                </a:gridCol>
                <a:gridCol w="493776">
                  <a:extLst>
                    <a:ext uri="{9D8B030D-6E8A-4147-A177-3AD203B41FA5}">
                      <a16:colId xmlns:a16="http://schemas.microsoft.com/office/drawing/2014/main" val="1981710744"/>
                    </a:ext>
                  </a:extLst>
                </a:gridCol>
                <a:gridCol w="493776">
                  <a:extLst>
                    <a:ext uri="{9D8B030D-6E8A-4147-A177-3AD203B41FA5}">
                      <a16:colId xmlns:a16="http://schemas.microsoft.com/office/drawing/2014/main" val="3489763081"/>
                    </a:ext>
                  </a:extLst>
                </a:gridCol>
                <a:gridCol w="493776">
                  <a:extLst>
                    <a:ext uri="{9D8B030D-6E8A-4147-A177-3AD203B41FA5}">
                      <a16:colId xmlns:a16="http://schemas.microsoft.com/office/drawing/2014/main" val="687757405"/>
                    </a:ext>
                  </a:extLst>
                </a:gridCol>
                <a:gridCol w="493776">
                  <a:extLst>
                    <a:ext uri="{9D8B030D-6E8A-4147-A177-3AD203B41FA5}">
                      <a16:colId xmlns:a16="http://schemas.microsoft.com/office/drawing/2014/main" val="2953666876"/>
                    </a:ext>
                  </a:extLst>
                </a:gridCol>
                <a:gridCol w="493776">
                  <a:extLst>
                    <a:ext uri="{9D8B030D-6E8A-4147-A177-3AD203B41FA5}">
                      <a16:colId xmlns:a16="http://schemas.microsoft.com/office/drawing/2014/main" val="54285007"/>
                    </a:ext>
                  </a:extLst>
                </a:gridCol>
                <a:gridCol w="493776">
                  <a:extLst>
                    <a:ext uri="{9D8B030D-6E8A-4147-A177-3AD203B41FA5}">
                      <a16:colId xmlns:a16="http://schemas.microsoft.com/office/drawing/2014/main" val="2516636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56461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 Properties - 2020-11-12 15:10:22</a:t>
                      </a:r>
                      <a:r>
                        <a:rPr kumimoji="0" lang="en-US" sz="1000" b="0" i="0" u="none" strike="noStrike" kern="1200" cap="none" spc="0" normalizeH="0" baseline="0" noProof="0">
                          <a:ln>
                            <a:noFill/>
                          </a:ln>
                          <a:solidFill>
                            <a:prstClr val="black"/>
                          </a:solidFill>
                          <a:effectLst/>
                          <a:uLnTx/>
                          <a:uFillTx/>
                          <a:latin typeface="+mn-lt"/>
                          <a:ea typeface="+mn-ea"/>
                          <a:cs typeface="+mn-cs"/>
                        </a:rPr>
                        <a:t>
 La Rosa III is coming soon! And now, we’re giving you the opportunity to pre-register your interest for spacious 3 &amp; 4 bedroom modern townhouses on the following link https://www.dp.ae/our-portfolio/homes-to-buy/87/la-rosa-3/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71022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 Properties - 2020-11-11 13:10:32</a:t>
                      </a:r>
                      <a:r>
                        <a:rPr kumimoji="0" lang="en-US" sz="1000" b="0" i="0" u="none" strike="noStrike" kern="1200" cap="none" spc="0" normalizeH="0" baseline="0" noProof="0">
                          <a:ln>
                            <a:noFill/>
                          </a:ln>
                          <a:solidFill>
                            <a:prstClr val="black"/>
                          </a:solidFill>
                          <a:effectLst/>
                          <a:uLnTx/>
                          <a:uFillTx/>
                          <a:latin typeface="+mn-lt"/>
                          <a:ea typeface="+mn-ea"/>
                          <a:cs typeface="+mn-cs"/>
                        </a:rPr>
                        <a:t>
 We mourn the demise of Bahraini Prime Minister Khalifa Bin Salman Al Khalifa. Our hearts go out to the family and people of the nation.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45264380"/>
                  </a:ext>
                </a:extLst>
              </a:tr>
            </a:tbl>
          </a:graphicData>
        </a:graphic>
      </p:graphicFrame>
      <p:sp>
        <p:nvSpPr>
          <p:cNvPr id="4" name="Text Placeholder 3">
            <a:extLst>
              <a:ext uri="{FF2B5EF4-FFF2-40B4-BE49-F238E27FC236}">
                <a16:creationId xmlns:a16="http://schemas.microsoft.com/office/drawing/2014/main" id="{5709216C-EF8C-4D95-BA1B-5A3FA7BE1C58}"/>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90410096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838</Words>
  <Application>Microsoft Office PowerPoint</Application>
  <PresentationFormat>On-screen Show (4:3)</PresentationFormat>
  <Paragraphs>454</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quintly_template</vt:lpstr>
      <vt:lpstr>Facebook Own Posts Table | Dubai Properties - 1 of 11</vt:lpstr>
      <vt:lpstr>Facebook Own Posts Table | Dubai Properties - 2 of 11</vt:lpstr>
      <vt:lpstr>Facebook Own Posts Table | Dubai Properties - 3 of 11</vt:lpstr>
      <vt:lpstr>Facebook Own Posts Table | Dubai Properties - 4 of 11</vt:lpstr>
      <vt:lpstr>Facebook Own Posts Table | Dubai Properties - 5 of 11</vt:lpstr>
      <vt:lpstr>Facebook Own Posts Table | Dubai Properties - 6 of 11</vt:lpstr>
      <vt:lpstr>Facebook Own Posts Table | Dubai Properties - 7 of 11</vt:lpstr>
      <vt:lpstr>Facebook Own Posts Table | Dubai Properties - 8 of 11</vt:lpstr>
      <vt:lpstr>Facebook Own Posts Table | Dubai Properties - 9 of 11</vt:lpstr>
      <vt:lpstr>Facebook Own Posts Table | Dubai Properties - 10 of 11</vt:lpstr>
      <vt:lpstr>Facebook Own Posts Table | Dubai Properties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Dubai Properties - 1 of 11</dc:title>
  <dc:creator>Frederik Peiniger</dc:creator>
  <cp:lastModifiedBy>Frederik Peiniger</cp:lastModifiedBy>
  <cp:revision>1</cp:revision>
  <dcterms:created xsi:type="dcterms:W3CDTF">2020-12-13T16:04:28Z</dcterms:created>
  <dcterms:modified xsi:type="dcterms:W3CDTF">2020-12-13T16:08:56Z</dcterms:modified>
</cp:coreProperties>
</file>