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8"/>
      <p:bold r:id="rId49"/>
      <p:italic r:id="rId50"/>
      <p:boldItalic r:id="rId5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3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1.fntdata"/><Relationship Id="rId8" Type="http://schemas.openxmlformats.org/officeDocument/2006/relationships/slide" Target="slides/slide7.xml"/><Relationship Id="rId51" Type="http://schemas.openxmlformats.org/officeDocument/2006/relationships/font" Target="fonts/font4.fntdata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alsalambank_bh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44075</c:v>
                </c:pt>
                <c:pt idx="1">
                  <c:v>44076</c:v>
                </c:pt>
                <c:pt idx="2">
                  <c:v>44077</c:v>
                </c:pt>
                <c:pt idx="3">
                  <c:v>44078</c:v>
                </c:pt>
                <c:pt idx="4">
                  <c:v>44079</c:v>
                </c:pt>
                <c:pt idx="5">
                  <c:v>44080</c:v>
                </c:pt>
                <c:pt idx="6">
                  <c:v>44081</c:v>
                </c:pt>
                <c:pt idx="7">
                  <c:v>44082</c:v>
                </c:pt>
                <c:pt idx="8">
                  <c:v>44083</c:v>
                </c:pt>
                <c:pt idx="9">
                  <c:v>44084</c:v>
                </c:pt>
                <c:pt idx="10">
                  <c:v>44085</c:v>
                </c:pt>
                <c:pt idx="11">
                  <c:v>44086</c:v>
                </c:pt>
                <c:pt idx="12">
                  <c:v>44087</c:v>
                </c:pt>
                <c:pt idx="13">
                  <c:v>44088</c:v>
                </c:pt>
                <c:pt idx="14">
                  <c:v>44089</c:v>
                </c:pt>
                <c:pt idx="15">
                  <c:v>44090</c:v>
                </c:pt>
                <c:pt idx="16">
                  <c:v>44091</c:v>
                </c:pt>
                <c:pt idx="17">
                  <c:v>44092</c:v>
                </c:pt>
                <c:pt idx="18">
                  <c:v>44093</c:v>
                </c:pt>
                <c:pt idx="19">
                  <c:v>44094</c:v>
                </c:pt>
                <c:pt idx="20">
                  <c:v>44095</c:v>
                </c:pt>
                <c:pt idx="21">
                  <c:v>44096</c:v>
                </c:pt>
                <c:pt idx="22">
                  <c:v>44097</c:v>
                </c:pt>
                <c:pt idx="23">
                  <c:v>44098</c:v>
                </c:pt>
                <c:pt idx="24">
                  <c:v>44099</c:v>
                </c:pt>
                <c:pt idx="25">
                  <c:v>44100</c:v>
                </c:pt>
                <c:pt idx="26">
                  <c:v>44101</c:v>
                </c:pt>
                <c:pt idx="27">
                  <c:v>44102</c:v>
                </c:pt>
                <c:pt idx="28">
                  <c:v>44103</c:v>
                </c:pt>
                <c:pt idx="29">
                  <c:v>44104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51634</c:v>
                </c:pt>
                <c:pt idx="1">
                  <c:v>61572</c:v>
                </c:pt>
                <c:pt idx="2">
                  <c:v>46463</c:v>
                </c:pt>
                <c:pt idx="3">
                  <c:v>42838</c:v>
                </c:pt>
                <c:pt idx="4">
                  <c:v>48380</c:v>
                </c:pt>
                <c:pt idx="5">
                  <c:v>51063</c:v>
                </c:pt>
                <c:pt idx="6">
                  <c:v>53576</c:v>
                </c:pt>
                <c:pt idx="7">
                  <c:v>52647</c:v>
                </c:pt>
                <c:pt idx="8">
                  <c:v>62202</c:v>
                </c:pt>
                <c:pt idx="9">
                  <c:v>68532</c:v>
                </c:pt>
                <c:pt idx="10">
                  <c:v>63348</c:v>
                </c:pt>
                <c:pt idx="11">
                  <c:v>48701</c:v>
                </c:pt>
                <c:pt idx="12">
                  <c:v>62677</c:v>
                </c:pt>
                <c:pt idx="13">
                  <c:v>212034</c:v>
                </c:pt>
                <c:pt idx="14">
                  <c:v>260744</c:v>
                </c:pt>
                <c:pt idx="15">
                  <c:v>300839</c:v>
                </c:pt>
                <c:pt idx="16">
                  <c:v>281173</c:v>
                </c:pt>
                <c:pt idx="17">
                  <c:v>268343</c:v>
                </c:pt>
                <c:pt idx="18">
                  <c:v>256007</c:v>
                </c:pt>
                <c:pt idx="19">
                  <c:v>143687</c:v>
                </c:pt>
                <c:pt idx="20">
                  <c:v>147781</c:v>
                </c:pt>
                <c:pt idx="21">
                  <c:v>142804</c:v>
                </c:pt>
                <c:pt idx="22">
                  <c:v>138215</c:v>
                </c:pt>
                <c:pt idx="23">
                  <c:v>70720</c:v>
                </c:pt>
                <c:pt idx="24">
                  <c:v>63429</c:v>
                </c:pt>
                <c:pt idx="25">
                  <c:v>70916</c:v>
                </c:pt>
                <c:pt idx="26">
                  <c:v>79187</c:v>
                </c:pt>
                <c:pt idx="27">
                  <c:v>84897</c:v>
                </c:pt>
                <c:pt idx="28">
                  <c:v>98062</c:v>
                </c:pt>
                <c:pt idx="29">
                  <c:v>189481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7FC-4CAE-A830-BA0CBF046D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2068192"/>
        <c:axId val="332068520"/>
      </c:lineChart>
      <c:dateAx>
        <c:axId val="3320681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068520"/>
        <c:crosses val="autoZero"/>
        <c:auto val="1"/>
        <c:lblOffset val="100"/>
        <c:baseTimeUnit val="days"/>
      </c:dateAx>
      <c:valAx>
        <c:axId val="332068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068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alsalambank_bh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44075</c:v>
                </c:pt>
                <c:pt idx="1">
                  <c:v>44076</c:v>
                </c:pt>
                <c:pt idx="2">
                  <c:v>44077</c:v>
                </c:pt>
                <c:pt idx="3">
                  <c:v>44078</c:v>
                </c:pt>
                <c:pt idx="4">
                  <c:v>44079</c:v>
                </c:pt>
                <c:pt idx="5">
                  <c:v>44080</c:v>
                </c:pt>
                <c:pt idx="6">
                  <c:v>44081</c:v>
                </c:pt>
                <c:pt idx="7">
                  <c:v>44082</c:v>
                </c:pt>
                <c:pt idx="8">
                  <c:v>44083</c:v>
                </c:pt>
                <c:pt idx="9">
                  <c:v>44084</c:v>
                </c:pt>
                <c:pt idx="10">
                  <c:v>44085</c:v>
                </c:pt>
                <c:pt idx="11">
                  <c:v>44086</c:v>
                </c:pt>
                <c:pt idx="12">
                  <c:v>44087</c:v>
                </c:pt>
                <c:pt idx="13">
                  <c:v>44088</c:v>
                </c:pt>
                <c:pt idx="14">
                  <c:v>44089</c:v>
                </c:pt>
                <c:pt idx="15">
                  <c:v>44090</c:v>
                </c:pt>
                <c:pt idx="16">
                  <c:v>44091</c:v>
                </c:pt>
                <c:pt idx="17">
                  <c:v>44092</c:v>
                </c:pt>
                <c:pt idx="18">
                  <c:v>44093</c:v>
                </c:pt>
                <c:pt idx="19">
                  <c:v>44094</c:v>
                </c:pt>
                <c:pt idx="20">
                  <c:v>44095</c:v>
                </c:pt>
                <c:pt idx="21">
                  <c:v>44096</c:v>
                </c:pt>
                <c:pt idx="22">
                  <c:v>44097</c:v>
                </c:pt>
                <c:pt idx="23">
                  <c:v>44098</c:v>
                </c:pt>
                <c:pt idx="24">
                  <c:v>44099</c:v>
                </c:pt>
                <c:pt idx="25">
                  <c:v>44100</c:v>
                </c:pt>
                <c:pt idx="26">
                  <c:v>44101</c:v>
                </c:pt>
                <c:pt idx="27">
                  <c:v>44102</c:v>
                </c:pt>
                <c:pt idx="28">
                  <c:v>44103</c:v>
                </c:pt>
                <c:pt idx="29">
                  <c:v>44104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96445</c:v>
                </c:pt>
                <c:pt idx="1">
                  <c:v>116821</c:v>
                </c:pt>
                <c:pt idx="2">
                  <c:v>96447</c:v>
                </c:pt>
                <c:pt idx="3">
                  <c:v>78037</c:v>
                </c:pt>
                <c:pt idx="4">
                  <c:v>87076</c:v>
                </c:pt>
                <c:pt idx="5">
                  <c:v>102915</c:v>
                </c:pt>
                <c:pt idx="6">
                  <c:v>108386</c:v>
                </c:pt>
                <c:pt idx="7">
                  <c:v>98743</c:v>
                </c:pt>
                <c:pt idx="8">
                  <c:v>115918</c:v>
                </c:pt>
                <c:pt idx="9">
                  <c:v>125658</c:v>
                </c:pt>
                <c:pt idx="10">
                  <c:v>109528</c:v>
                </c:pt>
                <c:pt idx="11">
                  <c:v>91395</c:v>
                </c:pt>
                <c:pt idx="12">
                  <c:v>125328</c:v>
                </c:pt>
                <c:pt idx="13">
                  <c:v>402776</c:v>
                </c:pt>
                <c:pt idx="14">
                  <c:v>480049</c:v>
                </c:pt>
                <c:pt idx="15">
                  <c:v>496458</c:v>
                </c:pt>
                <c:pt idx="16">
                  <c:v>458822</c:v>
                </c:pt>
                <c:pt idx="17">
                  <c:v>436972</c:v>
                </c:pt>
                <c:pt idx="18">
                  <c:v>391905</c:v>
                </c:pt>
                <c:pt idx="19">
                  <c:v>232500</c:v>
                </c:pt>
                <c:pt idx="20">
                  <c:v>234691</c:v>
                </c:pt>
                <c:pt idx="21">
                  <c:v>244604</c:v>
                </c:pt>
                <c:pt idx="22">
                  <c:v>257599</c:v>
                </c:pt>
                <c:pt idx="23">
                  <c:v>136294</c:v>
                </c:pt>
                <c:pt idx="24">
                  <c:v>133710</c:v>
                </c:pt>
                <c:pt idx="25">
                  <c:v>129325</c:v>
                </c:pt>
                <c:pt idx="26">
                  <c:v>143986</c:v>
                </c:pt>
                <c:pt idx="27">
                  <c:v>157236</c:v>
                </c:pt>
                <c:pt idx="28">
                  <c:v>183651</c:v>
                </c:pt>
                <c:pt idx="29">
                  <c:v>306161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F44-4612-B7E8-63537F34B2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4478512"/>
        <c:axId val="324477856"/>
      </c:lineChart>
      <c:dateAx>
        <c:axId val="324478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477856"/>
        <c:crosses val="autoZero"/>
        <c:auto val="1"/>
        <c:lblOffset val="100"/>
        <c:baseTimeUnit val="days"/>
      </c:dateAx>
      <c:valAx>
        <c:axId val="324477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478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alsalambank_bh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44075</c:v>
                </c:pt>
                <c:pt idx="1">
                  <c:v>44076</c:v>
                </c:pt>
                <c:pt idx="2">
                  <c:v>44077</c:v>
                </c:pt>
                <c:pt idx="3">
                  <c:v>44078</c:v>
                </c:pt>
                <c:pt idx="4">
                  <c:v>44079</c:v>
                </c:pt>
                <c:pt idx="5">
                  <c:v>44080</c:v>
                </c:pt>
                <c:pt idx="6">
                  <c:v>44081</c:v>
                </c:pt>
                <c:pt idx="7">
                  <c:v>44082</c:v>
                </c:pt>
                <c:pt idx="8">
                  <c:v>44083</c:v>
                </c:pt>
                <c:pt idx="9">
                  <c:v>44084</c:v>
                </c:pt>
                <c:pt idx="10">
                  <c:v>44085</c:v>
                </c:pt>
                <c:pt idx="11">
                  <c:v>44086</c:v>
                </c:pt>
                <c:pt idx="12">
                  <c:v>44087</c:v>
                </c:pt>
                <c:pt idx="13">
                  <c:v>44088</c:v>
                </c:pt>
                <c:pt idx="14">
                  <c:v>44089</c:v>
                </c:pt>
                <c:pt idx="15">
                  <c:v>44090</c:v>
                </c:pt>
                <c:pt idx="16">
                  <c:v>44091</c:v>
                </c:pt>
                <c:pt idx="17">
                  <c:v>44092</c:v>
                </c:pt>
                <c:pt idx="18">
                  <c:v>44093</c:v>
                </c:pt>
                <c:pt idx="19">
                  <c:v>44094</c:v>
                </c:pt>
                <c:pt idx="20">
                  <c:v>44095</c:v>
                </c:pt>
                <c:pt idx="21">
                  <c:v>44096</c:v>
                </c:pt>
                <c:pt idx="22">
                  <c:v>44097</c:v>
                </c:pt>
                <c:pt idx="23">
                  <c:v>44098</c:v>
                </c:pt>
                <c:pt idx="24">
                  <c:v>44099</c:v>
                </c:pt>
                <c:pt idx="25">
                  <c:v>44100</c:v>
                </c:pt>
                <c:pt idx="26">
                  <c:v>44101</c:v>
                </c:pt>
                <c:pt idx="27">
                  <c:v>44102</c:v>
                </c:pt>
                <c:pt idx="28">
                  <c:v>44103</c:v>
                </c:pt>
                <c:pt idx="29">
                  <c:v>44104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57752</c:v>
                </c:pt>
                <c:pt idx="1">
                  <c:v>57720</c:v>
                </c:pt>
                <c:pt idx="2">
                  <c:v>57710</c:v>
                </c:pt>
                <c:pt idx="3">
                  <c:v>57703</c:v>
                </c:pt>
                <c:pt idx="4">
                  <c:v>57696</c:v>
                </c:pt>
                <c:pt idx="5">
                  <c:v>57701</c:v>
                </c:pt>
                <c:pt idx="6">
                  <c:v>57686</c:v>
                </c:pt>
                <c:pt idx="7">
                  <c:v>57676</c:v>
                </c:pt>
                <c:pt idx="8">
                  <c:v>57666</c:v>
                </c:pt>
                <c:pt idx="9">
                  <c:v>57657</c:v>
                </c:pt>
                <c:pt idx="10">
                  <c:v>57656</c:v>
                </c:pt>
                <c:pt idx="11">
                  <c:v>57653</c:v>
                </c:pt>
                <c:pt idx="12">
                  <c:v>57671</c:v>
                </c:pt>
                <c:pt idx="13">
                  <c:v>58048</c:v>
                </c:pt>
                <c:pt idx="14">
                  <c:v>58584</c:v>
                </c:pt>
                <c:pt idx="15">
                  <c:v>58951</c:v>
                </c:pt>
                <c:pt idx="16">
                  <c:v>59169</c:v>
                </c:pt>
                <c:pt idx="17">
                  <c:v>59331</c:v>
                </c:pt>
                <c:pt idx="18">
                  <c:v>59515</c:v>
                </c:pt>
                <c:pt idx="19">
                  <c:v>59579</c:v>
                </c:pt>
                <c:pt idx="20">
                  <c:v>59605</c:v>
                </c:pt>
                <c:pt idx="21">
                  <c:v>59645</c:v>
                </c:pt>
                <c:pt idx="22">
                  <c:v>59669</c:v>
                </c:pt>
                <c:pt idx="23">
                  <c:v>59673</c:v>
                </c:pt>
                <c:pt idx="24">
                  <c:v>59671</c:v>
                </c:pt>
                <c:pt idx="25">
                  <c:v>59682</c:v>
                </c:pt>
                <c:pt idx="26">
                  <c:v>59681</c:v>
                </c:pt>
                <c:pt idx="27">
                  <c:v>59713</c:v>
                </c:pt>
                <c:pt idx="28">
                  <c:v>59741</c:v>
                </c:pt>
                <c:pt idx="29">
                  <c:v>59738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88B-446C-814E-967829844D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4470640"/>
        <c:axId val="324472936"/>
      </c:lineChart>
      <c:dateAx>
        <c:axId val="3244706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472936"/>
        <c:crosses val="autoZero"/>
        <c:auto val="1"/>
        <c:lblOffset val="100"/>
        <c:baseTimeUnit val="days"/>
      </c:dateAx>
      <c:valAx>
        <c:axId val="324472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470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Female</c:v>
                </c:pt>
                <c:pt idx="1">
                  <c:v>Male</c:v>
                </c:pt>
                <c:pt idx="2">
                  <c:v>Unknown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17147</c:v>
                </c:pt>
                <c:pt idx="1">
                  <c:v>25960</c:v>
                </c:pt>
                <c:pt idx="2">
                  <c:v>257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E0-440D-88C4-3177FEC64E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Sheet1!$A$1:$G$1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Sheet1!$A$2:$G$2</c:f>
              <c:numCache>
                <c:formatCode>General</c:formatCode>
                <c:ptCount val="7"/>
                <c:pt idx="0">
                  <c:v>657</c:v>
                </c:pt>
                <c:pt idx="1">
                  <c:v>5843</c:v>
                </c:pt>
                <c:pt idx="2">
                  <c:v>19887</c:v>
                </c:pt>
                <c:pt idx="3">
                  <c:v>11586</c:v>
                </c:pt>
                <c:pt idx="4">
                  <c:v>3832</c:v>
                </c:pt>
                <c:pt idx="5">
                  <c:v>1134</c:v>
                </c:pt>
                <c:pt idx="6">
                  <c:v>425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B8-4732-93EB-1821A36E32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alsalambank_bh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2A-441C-808D-5E9CC9A42ED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Stories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alsalambank_bh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2A-441C-808D-5E9CC9A42ED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alsalambank_bh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02A-441C-808D-5E9CC9A42E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2078360"/>
        <c:axId val="332078688"/>
      </c:barChart>
      <c:catAx>
        <c:axId val="332078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078688"/>
        <c:crosses val="autoZero"/>
        <c:auto val="1"/>
        <c:lblAlgn val="ctr"/>
        <c:lblOffset val="100"/>
        <c:noMultiLvlLbl val="0"/>
      </c:catAx>
      <c:valAx>
        <c:axId val="332078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078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 Salam Bank-Bahrain B.S.C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44075</c:v>
                </c:pt>
                <c:pt idx="1">
                  <c:v>44076</c:v>
                </c:pt>
                <c:pt idx="2">
                  <c:v>44077</c:v>
                </c:pt>
                <c:pt idx="3">
                  <c:v>44078</c:v>
                </c:pt>
                <c:pt idx="4">
                  <c:v>44079</c:v>
                </c:pt>
                <c:pt idx="5">
                  <c:v>44080</c:v>
                </c:pt>
                <c:pt idx="6">
                  <c:v>44081</c:v>
                </c:pt>
                <c:pt idx="7">
                  <c:v>44082</c:v>
                </c:pt>
                <c:pt idx="8">
                  <c:v>44083</c:v>
                </c:pt>
                <c:pt idx="9">
                  <c:v>44084</c:v>
                </c:pt>
                <c:pt idx="10">
                  <c:v>44085</c:v>
                </c:pt>
                <c:pt idx="11">
                  <c:v>44086</c:v>
                </c:pt>
                <c:pt idx="12">
                  <c:v>44087</c:v>
                </c:pt>
                <c:pt idx="13">
                  <c:v>44088</c:v>
                </c:pt>
                <c:pt idx="14">
                  <c:v>44089</c:v>
                </c:pt>
                <c:pt idx="15">
                  <c:v>44090</c:v>
                </c:pt>
                <c:pt idx="16">
                  <c:v>44091</c:v>
                </c:pt>
                <c:pt idx="17">
                  <c:v>44092</c:v>
                </c:pt>
                <c:pt idx="18">
                  <c:v>44093</c:v>
                </c:pt>
                <c:pt idx="19">
                  <c:v>44094</c:v>
                </c:pt>
                <c:pt idx="20">
                  <c:v>44095</c:v>
                </c:pt>
                <c:pt idx="21">
                  <c:v>44096</c:v>
                </c:pt>
                <c:pt idx="22">
                  <c:v>44097</c:v>
                </c:pt>
                <c:pt idx="23">
                  <c:v>44098</c:v>
                </c:pt>
                <c:pt idx="24">
                  <c:v>44099</c:v>
                </c:pt>
                <c:pt idx="25">
                  <c:v>44100</c:v>
                </c:pt>
                <c:pt idx="26">
                  <c:v>44101</c:v>
                </c:pt>
                <c:pt idx="27">
                  <c:v>44102</c:v>
                </c:pt>
                <c:pt idx="28">
                  <c:v>44103</c:v>
                </c:pt>
                <c:pt idx="29">
                  <c:v>44104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71927</c:v>
                </c:pt>
                <c:pt idx="1">
                  <c:v>88727</c:v>
                </c:pt>
                <c:pt idx="2">
                  <c:v>76881</c:v>
                </c:pt>
                <c:pt idx="3">
                  <c:v>76952</c:v>
                </c:pt>
                <c:pt idx="4">
                  <c:v>86580</c:v>
                </c:pt>
                <c:pt idx="5">
                  <c:v>85133</c:v>
                </c:pt>
                <c:pt idx="6">
                  <c:v>79675</c:v>
                </c:pt>
                <c:pt idx="7">
                  <c:v>76801</c:v>
                </c:pt>
                <c:pt idx="8">
                  <c:v>93926</c:v>
                </c:pt>
                <c:pt idx="9">
                  <c:v>86103</c:v>
                </c:pt>
                <c:pt idx="10">
                  <c:v>92957</c:v>
                </c:pt>
                <c:pt idx="11">
                  <c:v>89275</c:v>
                </c:pt>
                <c:pt idx="12">
                  <c:v>95365</c:v>
                </c:pt>
                <c:pt idx="13">
                  <c:v>236687</c:v>
                </c:pt>
                <c:pt idx="14">
                  <c:v>298483</c:v>
                </c:pt>
                <c:pt idx="15">
                  <c:v>311518</c:v>
                </c:pt>
                <c:pt idx="16">
                  <c:v>275414</c:v>
                </c:pt>
                <c:pt idx="17">
                  <c:v>288388</c:v>
                </c:pt>
                <c:pt idx="18">
                  <c:v>286290</c:v>
                </c:pt>
                <c:pt idx="19">
                  <c:v>173149</c:v>
                </c:pt>
                <c:pt idx="20">
                  <c:v>185255</c:v>
                </c:pt>
                <c:pt idx="21">
                  <c:v>169500</c:v>
                </c:pt>
                <c:pt idx="22">
                  <c:v>171668</c:v>
                </c:pt>
                <c:pt idx="23">
                  <c:v>103743</c:v>
                </c:pt>
                <c:pt idx="24">
                  <c:v>92472</c:v>
                </c:pt>
                <c:pt idx="25">
                  <c:v>105594</c:v>
                </c:pt>
                <c:pt idx="26">
                  <c:v>96219</c:v>
                </c:pt>
                <c:pt idx="27">
                  <c:v>123188</c:v>
                </c:pt>
                <c:pt idx="28">
                  <c:v>132917</c:v>
                </c:pt>
                <c:pt idx="29">
                  <c:v>210029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DD7-45E6-ADE0-5A0F84AB8F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9738648"/>
        <c:axId val="419738976"/>
      </c:lineChart>
      <c:dateAx>
        <c:axId val="419738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738976"/>
        <c:crosses val="autoZero"/>
        <c:auto val="1"/>
        <c:lblOffset val="100"/>
        <c:baseTimeUnit val="days"/>
      </c:dateAx>
      <c:valAx>
        <c:axId val="419738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738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 Salam Bank-Bahrain B.S.C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44075</c:v>
                </c:pt>
                <c:pt idx="1">
                  <c:v>44076</c:v>
                </c:pt>
                <c:pt idx="2">
                  <c:v>44077</c:v>
                </c:pt>
                <c:pt idx="3">
                  <c:v>44078</c:v>
                </c:pt>
                <c:pt idx="4">
                  <c:v>44079</c:v>
                </c:pt>
                <c:pt idx="5">
                  <c:v>44080</c:v>
                </c:pt>
                <c:pt idx="6">
                  <c:v>44081</c:v>
                </c:pt>
                <c:pt idx="7">
                  <c:v>44082</c:v>
                </c:pt>
                <c:pt idx="8">
                  <c:v>44083</c:v>
                </c:pt>
                <c:pt idx="9">
                  <c:v>44084</c:v>
                </c:pt>
                <c:pt idx="10">
                  <c:v>44085</c:v>
                </c:pt>
                <c:pt idx="11">
                  <c:v>44086</c:v>
                </c:pt>
                <c:pt idx="12">
                  <c:v>44087</c:v>
                </c:pt>
                <c:pt idx="13">
                  <c:v>44088</c:v>
                </c:pt>
                <c:pt idx="14">
                  <c:v>44089</c:v>
                </c:pt>
                <c:pt idx="15">
                  <c:v>44090</c:v>
                </c:pt>
                <c:pt idx="16">
                  <c:v>44091</c:v>
                </c:pt>
                <c:pt idx="17">
                  <c:v>44092</c:v>
                </c:pt>
                <c:pt idx="18">
                  <c:v>44093</c:v>
                </c:pt>
                <c:pt idx="19">
                  <c:v>44094</c:v>
                </c:pt>
                <c:pt idx="20">
                  <c:v>44095</c:v>
                </c:pt>
                <c:pt idx="21">
                  <c:v>44096</c:v>
                </c:pt>
                <c:pt idx="22">
                  <c:v>44097</c:v>
                </c:pt>
                <c:pt idx="23">
                  <c:v>44098</c:v>
                </c:pt>
                <c:pt idx="24">
                  <c:v>44099</c:v>
                </c:pt>
                <c:pt idx="25">
                  <c:v>44100</c:v>
                </c:pt>
                <c:pt idx="26">
                  <c:v>44101</c:v>
                </c:pt>
                <c:pt idx="27">
                  <c:v>44102</c:v>
                </c:pt>
                <c:pt idx="28">
                  <c:v>44103</c:v>
                </c:pt>
                <c:pt idx="29">
                  <c:v>44104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83343</c:v>
                </c:pt>
                <c:pt idx="1">
                  <c:v>107524</c:v>
                </c:pt>
                <c:pt idx="2">
                  <c:v>92094</c:v>
                </c:pt>
                <c:pt idx="3">
                  <c:v>91839</c:v>
                </c:pt>
                <c:pt idx="4">
                  <c:v>102447</c:v>
                </c:pt>
                <c:pt idx="5">
                  <c:v>100710</c:v>
                </c:pt>
                <c:pt idx="6">
                  <c:v>94020</c:v>
                </c:pt>
                <c:pt idx="7">
                  <c:v>90299</c:v>
                </c:pt>
                <c:pt idx="8">
                  <c:v>107655</c:v>
                </c:pt>
                <c:pt idx="9">
                  <c:v>104686</c:v>
                </c:pt>
                <c:pt idx="10">
                  <c:v>111620</c:v>
                </c:pt>
                <c:pt idx="11">
                  <c:v>101453</c:v>
                </c:pt>
                <c:pt idx="12">
                  <c:v>106990</c:v>
                </c:pt>
                <c:pt idx="13">
                  <c:v>305893</c:v>
                </c:pt>
                <c:pt idx="14">
                  <c:v>396437</c:v>
                </c:pt>
                <c:pt idx="15">
                  <c:v>412222</c:v>
                </c:pt>
                <c:pt idx="16">
                  <c:v>364930</c:v>
                </c:pt>
                <c:pt idx="17">
                  <c:v>368441</c:v>
                </c:pt>
                <c:pt idx="18">
                  <c:v>347607</c:v>
                </c:pt>
                <c:pt idx="19">
                  <c:v>200076</c:v>
                </c:pt>
                <c:pt idx="20">
                  <c:v>205130</c:v>
                </c:pt>
                <c:pt idx="21">
                  <c:v>200393</c:v>
                </c:pt>
                <c:pt idx="22">
                  <c:v>195901</c:v>
                </c:pt>
                <c:pt idx="23">
                  <c:v>117770</c:v>
                </c:pt>
                <c:pt idx="24">
                  <c:v>105220</c:v>
                </c:pt>
                <c:pt idx="25">
                  <c:v>116700</c:v>
                </c:pt>
                <c:pt idx="26">
                  <c:v>109330</c:v>
                </c:pt>
                <c:pt idx="27">
                  <c:v>142573</c:v>
                </c:pt>
                <c:pt idx="28">
                  <c:v>152834</c:v>
                </c:pt>
                <c:pt idx="29">
                  <c:v>253243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69C-48F2-BE4F-56D96BE316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9743240"/>
        <c:axId val="419737992"/>
      </c:lineChart>
      <c:dateAx>
        <c:axId val="419743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737992"/>
        <c:crosses val="autoZero"/>
        <c:auto val="1"/>
        <c:lblOffset val="100"/>
        <c:baseTimeUnit val="days"/>
      </c:dateAx>
      <c:valAx>
        <c:axId val="419737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743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 Salam Bank-Bahrain B.S.C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44075</c:v>
                </c:pt>
                <c:pt idx="1">
                  <c:v>44076</c:v>
                </c:pt>
                <c:pt idx="2">
                  <c:v>44077</c:v>
                </c:pt>
                <c:pt idx="3">
                  <c:v>44078</c:v>
                </c:pt>
                <c:pt idx="4">
                  <c:v>44079</c:v>
                </c:pt>
                <c:pt idx="5">
                  <c:v>44080</c:v>
                </c:pt>
                <c:pt idx="6">
                  <c:v>44081</c:v>
                </c:pt>
                <c:pt idx="7">
                  <c:v>44082</c:v>
                </c:pt>
                <c:pt idx="8">
                  <c:v>44083</c:v>
                </c:pt>
                <c:pt idx="9">
                  <c:v>44084</c:v>
                </c:pt>
                <c:pt idx="10">
                  <c:v>44085</c:v>
                </c:pt>
                <c:pt idx="11">
                  <c:v>44086</c:v>
                </c:pt>
                <c:pt idx="12">
                  <c:v>44087</c:v>
                </c:pt>
                <c:pt idx="13">
                  <c:v>44088</c:v>
                </c:pt>
                <c:pt idx="14">
                  <c:v>44089</c:v>
                </c:pt>
                <c:pt idx="15">
                  <c:v>44090</c:v>
                </c:pt>
                <c:pt idx="16">
                  <c:v>44091</c:v>
                </c:pt>
                <c:pt idx="17">
                  <c:v>44092</c:v>
                </c:pt>
                <c:pt idx="18">
                  <c:v>44093</c:v>
                </c:pt>
                <c:pt idx="19">
                  <c:v>44094</c:v>
                </c:pt>
                <c:pt idx="20">
                  <c:v>44095</c:v>
                </c:pt>
                <c:pt idx="21">
                  <c:v>44096</c:v>
                </c:pt>
                <c:pt idx="22">
                  <c:v>44097</c:v>
                </c:pt>
                <c:pt idx="23">
                  <c:v>44098</c:v>
                </c:pt>
                <c:pt idx="24">
                  <c:v>44099</c:v>
                </c:pt>
                <c:pt idx="25">
                  <c:v>44100</c:v>
                </c:pt>
                <c:pt idx="26">
                  <c:v>44101</c:v>
                </c:pt>
                <c:pt idx="27">
                  <c:v>44102</c:v>
                </c:pt>
                <c:pt idx="28">
                  <c:v>44103</c:v>
                </c:pt>
                <c:pt idx="29">
                  <c:v>44104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4211</c:v>
                </c:pt>
                <c:pt idx="1">
                  <c:v>4213</c:v>
                </c:pt>
                <c:pt idx="2">
                  <c:v>4213</c:v>
                </c:pt>
                <c:pt idx="3">
                  <c:v>4213</c:v>
                </c:pt>
                <c:pt idx="4">
                  <c:v>4212</c:v>
                </c:pt>
                <c:pt idx="5">
                  <c:v>4212</c:v>
                </c:pt>
                <c:pt idx="6">
                  <c:v>4212</c:v>
                </c:pt>
                <c:pt idx="7">
                  <c:v>4213</c:v>
                </c:pt>
                <c:pt idx="8">
                  <c:v>4213</c:v>
                </c:pt>
                <c:pt idx="9">
                  <c:v>4215</c:v>
                </c:pt>
                <c:pt idx="10">
                  <c:v>4216</c:v>
                </c:pt>
                <c:pt idx="11">
                  <c:v>4218</c:v>
                </c:pt>
                <c:pt idx="12">
                  <c:v>4218</c:v>
                </c:pt>
                <c:pt idx="13">
                  <c:v>4218</c:v>
                </c:pt>
                <c:pt idx="14">
                  <c:v>4217</c:v>
                </c:pt>
                <c:pt idx="15">
                  <c:v>4217</c:v>
                </c:pt>
                <c:pt idx="16">
                  <c:v>4217</c:v>
                </c:pt>
                <c:pt idx="17">
                  <c:v>4217</c:v>
                </c:pt>
                <c:pt idx="18">
                  <c:v>4218</c:v>
                </c:pt>
                <c:pt idx="19">
                  <c:v>4217</c:v>
                </c:pt>
                <c:pt idx="20">
                  <c:v>4218</c:v>
                </c:pt>
                <c:pt idx="21">
                  <c:v>4219</c:v>
                </c:pt>
                <c:pt idx="22">
                  <c:v>4220</c:v>
                </c:pt>
                <c:pt idx="23">
                  <c:v>4222</c:v>
                </c:pt>
                <c:pt idx="24">
                  <c:v>4222</c:v>
                </c:pt>
                <c:pt idx="25">
                  <c:v>4221</c:v>
                </c:pt>
                <c:pt idx="26">
                  <c:v>4222</c:v>
                </c:pt>
                <c:pt idx="27">
                  <c:v>4225</c:v>
                </c:pt>
                <c:pt idx="28">
                  <c:v>4226</c:v>
                </c:pt>
                <c:pt idx="29">
                  <c:v>4226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979-418A-9541-71245957F9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9758328"/>
        <c:axId val="419755048"/>
      </c:lineChart>
      <c:dateAx>
        <c:axId val="419758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755048"/>
        <c:crosses val="autoZero"/>
        <c:auto val="1"/>
        <c:lblOffset val="100"/>
        <c:baseTimeUnit val="days"/>
      </c:dateAx>
      <c:valAx>
        <c:axId val="419755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758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146</c:v>
                </c:pt>
                <c:pt idx="2">
                  <c:v>1740</c:v>
                </c:pt>
                <c:pt idx="3">
                  <c:v>941</c:v>
                </c:pt>
                <c:pt idx="4">
                  <c:v>308</c:v>
                </c:pt>
                <c:pt idx="5">
                  <c:v>134</c:v>
                </c:pt>
                <c:pt idx="6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55-4733-8735-128532416FB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</c:v>
                </c:pt>
                <c:pt idx="1">
                  <c:v>33</c:v>
                </c:pt>
                <c:pt idx="2">
                  <c:v>389</c:v>
                </c:pt>
                <c:pt idx="3">
                  <c:v>289</c:v>
                </c:pt>
                <c:pt idx="4">
                  <c:v>127</c:v>
                </c:pt>
                <c:pt idx="5">
                  <c:v>38</c:v>
                </c:pt>
                <c:pt idx="6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055-4733-8735-128532416F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9754720"/>
        <c:axId val="419750128"/>
      </c:barChart>
      <c:catAx>
        <c:axId val="419754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750128"/>
        <c:crosses val="autoZero"/>
        <c:auto val="1"/>
        <c:lblAlgn val="ctr"/>
        <c:lblOffset val="100"/>
        <c:noMultiLvlLbl val="0"/>
      </c:catAx>
      <c:valAx>
        <c:axId val="419750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754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Sheet1!$A$1:$G$1</c:f>
              <c:strCache>
                <c:ptCount val="7"/>
                <c:pt idx="0">
                  <c:v>25-34</c:v>
                </c:pt>
                <c:pt idx="1">
                  <c:v>18-24</c:v>
                </c:pt>
                <c:pt idx="2">
                  <c:v>45-54</c:v>
                </c:pt>
                <c:pt idx="3">
                  <c:v>65+</c:v>
                </c:pt>
                <c:pt idx="4">
                  <c:v>35-44</c:v>
                </c:pt>
                <c:pt idx="5">
                  <c:v>13-17</c:v>
                </c:pt>
                <c:pt idx="6">
                  <c:v>55-64</c:v>
                </c:pt>
              </c:strCache>
            </c:strRef>
          </c:cat>
          <c:val>
            <c:numRef>
              <c:f>Sheet1!$A$2:$G$2</c:f>
              <c:numCache>
                <c:formatCode>General</c:formatCode>
                <c:ptCount val="7"/>
                <c:pt idx="0">
                  <c:v>2132</c:v>
                </c:pt>
                <c:pt idx="1">
                  <c:v>179</c:v>
                </c:pt>
                <c:pt idx="2">
                  <c:v>441</c:v>
                </c:pt>
                <c:pt idx="3">
                  <c:v>54</c:v>
                </c:pt>
                <c:pt idx="4">
                  <c:v>1237</c:v>
                </c:pt>
                <c:pt idx="5">
                  <c:v>6</c:v>
                </c:pt>
                <c:pt idx="6">
                  <c:v>174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AA-4489-AD1F-DB85A60DFA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8</c:v>
                </c:pt>
                <c:pt idx="1">
                  <c:v>1</c:v>
                </c:pt>
                <c:pt idx="2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16-4470-885D-A66B40BEAF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 Salam Bank-Bahrain B.S.C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3.78783911361307</c:v>
                </c:pt>
                <c:pt idx="1">
                  <c:v>3.4482758620689702</c:v>
                </c:pt>
                <c:pt idx="2">
                  <c:v>2.5072187095131802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51-4D8B-A5CC-B01186182F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9766200"/>
        <c:axId val="419766528"/>
      </c:barChart>
      <c:catAx>
        <c:axId val="419766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766528"/>
        <c:crosses val="autoZero"/>
        <c:auto val="1"/>
        <c:lblAlgn val="ctr"/>
        <c:lblOffset val="100"/>
        <c:noMultiLvlLbl val="0"/>
      </c:catAx>
      <c:valAx>
        <c:axId val="419766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766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0h - 2h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 Salam Bank-Bahrain B.S.C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E1-4935-9FC0-3817BD299A8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2h - 8h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 Salam Bank-Bahrain B.S.C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3E1-4935-9FC0-3817BD299A8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8h - 24h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 Salam Bank-Bahrain B.S.C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3E1-4935-9FC0-3817BD299A8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24h+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 Salam Bank-Bahrain B.S.C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3E1-4935-9FC0-3817BD299A8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Not responded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 Salam Bank-Bahrain B.S.C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3E1-4935-9FC0-3817BD299A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5806968"/>
        <c:axId val="395808280"/>
      </c:barChart>
      <c:catAx>
        <c:axId val="395806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808280"/>
        <c:crosses val="autoZero"/>
        <c:auto val="1"/>
        <c:lblAlgn val="ctr"/>
        <c:lblOffset val="100"/>
        <c:noMultiLvlLbl val="0"/>
      </c:catAx>
      <c:valAx>
        <c:axId val="395808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806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 Salam Bank-Bahrain B.S.C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01-4765-9CEC-5EB16F8B99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5808608"/>
        <c:axId val="395802704"/>
      </c:barChart>
      <c:catAx>
        <c:axId val="395808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802704"/>
        <c:crosses val="autoZero"/>
        <c:auto val="1"/>
        <c:lblAlgn val="ctr"/>
        <c:lblOffset val="100"/>
        <c:noMultiLvlLbl val="0"/>
      </c:catAx>
      <c:valAx>
        <c:axId val="395802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808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User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 Salam Bank-Bahrain B.S.C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AF-4753-A611-B83D2A25FC2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Private Conversations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 Salam Bank-Bahrain B.S.C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9AF-4753-A611-B83D2A25FC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5814512"/>
        <c:axId val="395815168"/>
      </c:barChart>
      <c:catAx>
        <c:axId val="395814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815168"/>
        <c:crosses val="autoZero"/>
        <c:auto val="1"/>
        <c:lblAlgn val="ctr"/>
        <c:lblOffset val="100"/>
        <c:noMultiLvlLbl val="0"/>
      </c:catAx>
      <c:valAx>
        <c:axId val="395815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814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0h - 2h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 Salam Bank-Bahrain B.S.C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70-4349-8447-BE6AC6B969D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2h - 8h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 Salam Bank-Bahrain B.S.C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70-4349-8447-BE6AC6B969D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8h - 24h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 Salam Bank-Bahrain B.S.C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C70-4349-8447-BE6AC6B969D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24h+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 Salam Bank-Bahrain B.S.C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C70-4349-8447-BE6AC6B969D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Not responded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 Salam Bank-Bahrain B.S.C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C70-4349-8447-BE6AC6B969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5839112"/>
        <c:axId val="395832552"/>
      </c:barChart>
      <c:catAx>
        <c:axId val="395839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832552"/>
        <c:crosses val="autoZero"/>
        <c:auto val="1"/>
        <c:lblAlgn val="ctr"/>
        <c:lblOffset val="100"/>
        <c:noMultiLvlLbl val="0"/>
      </c:catAx>
      <c:valAx>
        <c:axId val="395832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839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Questions with negative Feedback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 Salam Bank-Bahrain B.S.C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0E-4174-A78C-FC6BBFB0B56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Questions without negative Feedback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 Salam Bank-Bahrain B.S.C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90E-4174-A78C-FC6BBFB0B5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5848624"/>
        <c:axId val="419753408"/>
      </c:barChart>
      <c:catAx>
        <c:axId val="395848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753408"/>
        <c:crosses val="autoZero"/>
        <c:auto val="1"/>
        <c:lblAlgn val="ctr"/>
        <c:lblOffset val="100"/>
        <c:noMultiLvlLbl val="0"/>
      </c:catAx>
      <c:valAx>
        <c:axId val="419753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848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 Salam Bank 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44075</c:v>
                </c:pt>
                <c:pt idx="1">
                  <c:v>44076</c:v>
                </c:pt>
                <c:pt idx="2">
                  <c:v>44077</c:v>
                </c:pt>
                <c:pt idx="3">
                  <c:v>44078</c:v>
                </c:pt>
                <c:pt idx="4">
                  <c:v>44079</c:v>
                </c:pt>
                <c:pt idx="5">
                  <c:v>44080</c:v>
                </c:pt>
                <c:pt idx="6">
                  <c:v>44081</c:v>
                </c:pt>
                <c:pt idx="7">
                  <c:v>44082</c:v>
                </c:pt>
                <c:pt idx="8">
                  <c:v>44083</c:v>
                </c:pt>
                <c:pt idx="9">
                  <c:v>44084</c:v>
                </c:pt>
                <c:pt idx="10">
                  <c:v>44085</c:v>
                </c:pt>
                <c:pt idx="11">
                  <c:v>44086</c:v>
                </c:pt>
                <c:pt idx="12">
                  <c:v>44087</c:v>
                </c:pt>
                <c:pt idx="13">
                  <c:v>44088</c:v>
                </c:pt>
                <c:pt idx="14">
                  <c:v>44089</c:v>
                </c:pt>
                <c:pt idx="15">
                  <c:v>44090</c:v>
                </c:pt>
                <c:pt idx="16">
                  <c:v>44091</c:v>
                </c:pt>
                <c:pt idx="17">
                  <c:v>44092</c:v>
                </c:pt>
                <c:pt idx="18">
                  <c:v>44093</c:v>
                </c:pt>
                <c:pt idx="19">
                  <c:v>44094</c:v>
                </c:pt>
                <c:pt idx="20">
                  <c:v>44095</c:v>
                </c:pt>
                <c:pt idx="21">
                  <c:v>44096</c:v>
                </c:pt>
                <c:pt idx="22">
                  <c:v>44097</c:v>
                </c:pt>
                <c:pt idx="23">
                  <c:v>44098</c:v>
                </c:pt>
                <c:pt idx="24">
                  <c:v>44099</c:v>
                </c:pt>
                <c:pt idx="25">
                  <c:v>44100</c:v>
                </c:pt>
                <c:pt idx="26">
                  <c:v>44101</c:v>
                </c:pt>
                <c:pt idx="27">
                  <c:v>44102</c:v>
                </c:pt>
                <c:pt idx="28">
                  <c:v>44103</c:v>
                </c:pt>
                <c:pt idx="29">
                  <c:v>44104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550</c:v>
                </c:pt>
                <c:pt idx="1">
                  <c:v>551</c:v>
                </c:pt>
                <c:pt idx="2">
                  <c:v>551</c:v>
                </c:pt>
                <c:pt idx="3">
                  <c:v>551</c:v>
                </c:pt>
                <c:pt idx="4">
                  <c:v>551</c:v>
                </c:pt>
                <c:pt idx="5">
                  <c:v>551</c:v>
                </c:pt>
                <c:pt idx="6">
                  <c:v>552</c:v>
                </c:pt>
                <c:pt idx="7">
                  <c:v>552</c:v>
                </c:pt>
                <c:pt idx="8">
                  <c:v>553</c:v>
                </c:pt>
                <c:pt idx="9">
                  <c:v>552</c:v>
                </c:pt>
                <c:pt idx="10">
                  <c:v>554</c:v>
                </c:pt>
                <c:pt idx="11">
                  <c:v>553</c:v>
                </c:pt>
                <c:pt idx="12">
                  <c:v>554</c:v>
                </c:pt>
                <c:pt idx="13">
                  <c:v>556</c:v>
                </c:pt>
                <c:pt idx="14">
                  <c:v>555</c:v>
                </c:pt>
                <c:pt idx="15">
                  <c:v>556</c:v>
                </c:pt>
                <c:pt idx="16">
                  <c:v>557</c:v>
                </c:pt>
                <c:pt idx="17">
                  <c:v>559</c:v>
                </c:pt>
                <c:pt idx="18">
                  <c:v>559</c:v>
                </c:pt>
                <c:pt idx="19">
                  <c:v>558</c:v>
                </c:pt>
                <c:pt idx="20">
                  <c:v>560</c:v>
                </c:pt>
                <c:pt idx="21">
                  <c:v>561</c:v>
                </c:pt>
                <c:pt idx="22">
                  <c:v>561</c:v>
                </c:pt>
                <c:pt idx="23">
                  <c:v>561</c:v>
                </c:pt>
                <c:pt idx="24">
                  <c:v>562</c:v>
                </c:pt>
                <c:pt idx="25">
                  <c:v>562</c:v>
                </c:pt>
                <c:pt idx="26">
                  <c:v>562</c:v>
                </c:pt>
                <c:pt idx="27">
                  <c:v>562</c:v>
                </c:pt>
                <c:pt idx="28">
                  <c:v>563</c:v>
                </c:pt>
                <c:pt idx="29">
                  <c:v>563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3A7-4EBB-996A-D38EAF6D72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7943584"/>
        <c:axId val="447935384"/>
      </c:lineChart>
      <c:dateAx>
        <c:axId val="447943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7935384"/>
        <c:crosses val="autoZero"/>
        <c:auto val="1"/>
        <c:lblOffset val="100"/>
        <c:baseTimeUnit val="days"/>
      </c:dateAx>
      <c:valAx>
        <c:axId val="447935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7943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8393D-9D84-4F61-8FA8-633604C664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ASBB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094C84-9269-4190-B042-54177DB4524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FP7</a:t>
            </a:r>
          </a:p>
        </p:txBody>
      </p:sp>
    </p:spTree>
    <p:extLst>
      <p:ext uri="{BB962C8B-B14F-4D97-AF65-F5344CB8AC3E}">
        <p14:creationId xmlns:p14="http://schemas.microsoft.com/office/powerpoint/2010/main" val="40911682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D28AC-53C9-41DA-B24A-84B96F917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Overview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C0FE5E-0062-4AA3-91B9-86F9DF4BE5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666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448727047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4138167604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15809958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Amount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9248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alsalambank_bh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Instagram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2083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Salam Bank-Bahrain B.S.C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Facebook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659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alsalambank_bh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Instagram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7998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Salam Bank 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Twitter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87653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E18BE4-B7FA-4CAE-87CD-2D4E70824E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2973492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39E1E-3B8B-46C9-B7EB-D56DB9B55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D03C80-C5EE-40B0-B49D-1645EE5963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11523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41123458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38246236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84913040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70265443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2714406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Monthly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Monthly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6882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550534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5966170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0.53578761584065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702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722531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5098513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2.2750580943932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0667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3.5034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9116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2043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2A2218-AD18-4C38-ACB5-44B3BBF3E1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31101613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9538F-1965-49F4-9653-16727C777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875653-7D83-4CF8-A24C-930EF62552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49975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105161333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2778782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95296025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68127195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8207893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2445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261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3.2002 %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3690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1874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9.5455 %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34597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71F0EE-8401-4323-942A-075A4A993A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1439649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7DB81-6428-468E-9B2F-C26370FA6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2020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2952B0-2DAA-4D43-BCFB-15388508FC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61579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33190060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490088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161660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506030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138698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83504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207417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004288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101782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908750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Story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1142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alsalambank_bh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83082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E8171A-C585-4343-B5C2-D8556BDF6A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25763126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4B4A6-E126-41FF-8541-0E3441C5F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78EE79-D019-4591-9BDD-45FE439A3B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15558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387184983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2627102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3125112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0959237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56799998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2186450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112762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Story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8863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32287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5807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06F9AA-B65F-452D-9FAA-5803210310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9759063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7381B-FBCD-4E77-8274-B5D193195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DE8C0F-D90A-4CED-8A7C-24BBA6E263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164096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4B1585-2AB8-4B1B-9435-BDA32305EA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6B406A-3EEC-48DD-9D4C-4F6154345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85647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BA569-6651-438D-B59C-47E1318D3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8EF3C8-6F36-48C9-870C-B91C65C7419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317322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5BB1C2-658D-4F00-A678-9DF3891775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C69331-E4A2-4EF4-B216-970BAD795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1844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EA499-66BB-486A-8579-83F882F05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55D4A8-149B-42B1-A03C-0C794A6314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340724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04ADC7-2E77-4C0F-A025-1EACFDC03C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91B1DC-1DCF-4FE9-9605-3C305491F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9515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30C68-6EE3-4FA7-AC58-D7B98B71B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Gender Breakdown Pie Chart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3C46D7-5800-4701-BA8B-670DAA7D32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916951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3181B1-EC97-4F12-A000-9AE7849190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820E64-820D-426D-BEE0-29E9EB638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9471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FB221-9394-479E-893A-025EB638F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Age Group Breakdown Pie Chart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3B2938-28DD-4813-B79C-69762DA0A7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32078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EFE140-65E6-4F32-999A-DAD47B425F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7B7E88-DB62-4282-8D4A-C18CE7221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6834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673C3-4285-4516-BCA9-A7C56C71A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(incl. Stories)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51C2C6-09A9-4200-8DF8-65AF4B94B7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526508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CEC981-510C-445F-A645-A061ED8924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1A56AA-9850-4B3C-9D2A-41CE8AA7F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94546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0D777-ABAB-48F5-A65D-E2F271F24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23E62C-5781-4A20-A44E-B8A188945B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04362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9395584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815673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589143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217401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85197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137109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80955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050213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373337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309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https://www.instagram.com/p/CFFFUHRnWc4/media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109.33 %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6309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https://www.instagram.com/p/CFcnvo_n53e/media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5621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https://www.instagram.com/p/CFWuHIJnd4D/media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841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https://www.instagram.com/p/CFof073HbpV/media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7423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https://www.instagram.com/p/CFkLIJBHvW7/media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734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https://www.instagram.com/p/CFHz-Q9HTKS/media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840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https://www.instagram.com/p/CE06InCHnYb/media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8623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https://www.instagram.com/p/CFe0oe-HeQZ/media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154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https://www.instagram.com/p/CFKOuObHBfE/media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0403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E6D945-20E1-45CB-BF70-4A0E3970DF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25983227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666A1-69E3-4A2C-AD53-53AAE99D0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23590A-1E82-4871-A1CC-ADAECA3742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80546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050412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533980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745710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204465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791085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643701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282028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019310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643024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015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https://www.instagram.com/p/CFZWI33n1zE/media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1520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https://www.instagram.com/p/CE9EFM2DZrV/media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8005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https://www.instagram.com/p/CFty2j6ntCa/media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0014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https://www.instagram.com/p/CEq9JN_D5QT/media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0643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https://www.instagram.com/p/CEmIpvrH1dC/media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3112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https://www.instagram.com/p/CE3z5qon21h/media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9149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https://www.instagram.com/p/CFuC0gyn6lI/media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151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https://www.instagram.com/p/CFuOKm9nOrs/media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38478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FDD7EA-B150-4BB6-AA70-0CBBF36215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12888740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A72FB-D446-4DA4-9059-546391080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4110E1-1660-477D-8E8A-38390FE669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64799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39539879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4639302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4782312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4261921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556747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Total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837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2913.99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273915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05284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551FAB-B4DD-4EFC-8D7A-7A2EDEC5A9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28111602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6FB1E-91D5-4D3B-A626-F19FCFF1D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EEB5F0-619E-4F47-AE06-8CFD08079D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27949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52852529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9848858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1799062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3483173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0094356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7392190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6133002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062428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9990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https://scontent-iad3-1.cdninstagram.com/v/t51.29350-15/119561501_789220145225895_7141558698808834965_n.jpg?_nc_cat=104&amp;_nc_sid=8ae9d6&amp;_nc_ohc=BXsqsSBuOvYAX906DS0&amp;_nc_ht=scontent-iad3-1.cdninstagram.com&amp;oh=92013188f1d1916042fe481b81bf4929&amp;oe=5F840BA5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2242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A20736-0C61-498B-870B-C116C3FDC8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11618413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E4BEF-A319-4D05-B6FC-12A74D8FE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765DC1-DE25-4728-8596-423E5CFD85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01855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651737590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1553029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5080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98970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45412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73006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64201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27499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74308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15884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67953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6368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10/02/2020 12:12:50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https://www.instagram.com/p/CFFFUHRnWc4/media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109.33 %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54.67 %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418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10/02/2020 12:12:50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https://www.instagram.com/p/CEmIpvrH1dC/media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86019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05ADBB-BD2E-42BE-817E-00A6414B51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12392528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49C51-7205-476D-A8D2-6F5373F00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Key Metrics by Month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7ECB95-8D1E-4B20-B907-56EC483DE7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9570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48195667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2321805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84999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0135208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181583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298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722531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721374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5098513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453258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43993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24A5DF-41C3-4B7E-A63D-4224F83442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9696423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C2507-A4F2-4931-BB61-860F5DACF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718F9A-A175-45DC-8613-D506499300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966563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42A12D-A1DB-47E8-AC5F-F180D8C388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40CF48-01DD-49E3-B113-B3D9A669D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6524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8CFCE-CFFF-4122-92EB-A60B2536E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0B1D6C3-0E4E-48F2-B6F0-7A7446E17F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671186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4FAC63-CBF4-4C94-A0E6-0146495ACF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05FE53-6B3F-4BEC-9FAB-3D3752C6E2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13854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29FE5-263D-4373-BA83-BF28E5974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4714FB-8C08-434C-8DDA-49EDFC0C1E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61472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C00B04-CDBA-4BE6-BC99-EF299A1586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FD7447-5620-4E86-B3F7-A3B6186FC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8535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7C837-08A5-4CBD-B611-118CCCDFD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2849FA-1B88-455C-A671-D0DFCA457D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50939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A0BD05-E734-47F7-A971-DF0853D242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5C5896-A290-4012-97C9-903DEC580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2121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D3237-606E-4BE5-A7C6-946D05A18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Age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7E19CD-D0FF-4DF5-8148-09C4ADF79B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91324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5B4374-71FB-493F-B2DD-566B5D269C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D9AD59-2DBF-45BC-917A-A8098C6DC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4163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54953-855D-4C6E-BCA1-40565FD91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F474BA-EBE3-4B45-8BC2-6DBE8FF566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834821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DB5A54-A4BE-45C2-A629-43BE02C06D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ECD3BA-F163-45D8-A8E1-349F22BD1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71768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E129C8-C43A-4700-BA4C-B5B2653D8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E50735-F143-491F-9212-F97D5C26BD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278008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BA1344-CB87-4B90-8E48-D91E39BCF7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2E0989-DF1E-4EB9-B667-C01B0DD7C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73516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7DC35-6003-45B7-9175-46E630234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59C461-18D0-430C-AB68-58422F4710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18809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2">
                  <a:extLst>
                    <a:ext uri="{9D8B030D-6E8A-4147-A177-3AD203B41FA5}">
                      <a16:colId xmlns:a16="http://schemas.microsoft.com/office/drawing/2014/main" val="41880014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481216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499879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743600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12250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763095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872198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315584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8554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https://scontent-iad3-1.xx.fbcdn.net/v/t1.0-9/p720x720/119918234_1381139558758244_2093493587111828372_o.jpg?_nc_cat=110&amp;_nc_sid=9e2e56&amp;_nc_ohc=fzplF28RBzMAX_mu8_E&amp;_nc_ht=scontent-iad3-1.xx&amp;tp=6&amp;oh=ec59288e72a8a4750b975e50303c5f6c&amp;oe=5F9BA793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6.4220 %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5563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B9404F-10CC-4088-9F1B-8A220131D1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5725320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C80B0-FA5A-4AD8-8465-67E012806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Views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6DCF37-7D65-46DB-BDE3-A40A2D8C00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02681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635290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972018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698746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15235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412230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27842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736627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Autoplayed 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070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Salam Bank-Bahrain B.S.C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453319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452751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453252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07069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98EA45-F4C6-4AA8-A7B7-09D9DAC0A2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31416323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5F19C-A017-4E91-8023-8CDBF988B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Videos Table | All Pages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1B320F-C107-4964-AF43-DA5A66E7CB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78072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2">
                  <a:extLst>
                    <a:ext uri="{9D8B030D-6E8A-4147-A177-3AD203B41FA5}">
                      <a16:colId xmlns:a16="http://schemas.microsoft.com/office/drawing/2014/main" val="13464072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113341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569362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549014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685721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164501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99607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1515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https://scontent-iad3-1.xx.fbcdn.net/v/t15.5256-10/p160x160/120463347_1471848489674931_6974207659907242561_n.jpg?_nc_cat=100&amp;_nc_sid=08861d&amp;_nc_ohc=InV-b9UR1j4AX8QXAQG&amp;_nc_ht=scontent-iad3-1.xx&amp;oh=9ed6440c890bf380ed384bfcf8199a54&amp;oe=5F9DEC34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171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https://scontent-iad3-1.xx.fbcdn.net/v/t15.5256-10/p160x160/120430364_1867288520080847_5013768086813421710_n.jpg?_nc_cat=102&amp;_nc_sid=08861d&amp;_nc_ohc=jBqR5UtqZzcAX8WqLxg&amp;_nc_ht=scontent-iad3-1.xx&amp;oh=b2f4c1d1c1cdc15cfd83866eed8539ac&amp;oe=5F9D5069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7879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51F6E8-67AB-4F1A-966D-1C2DF274A6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16272373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9CCFC-C293-43A7-9F09-4BF4409F7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Videos Table | All Pages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051ADE-3186-4F82-AB57-68856F23D5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73960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2">
                  <a:extLst>
                    <a:ext uri="{9D8B030D-6E8A-4147-A177-3AD203B41FA5}">
                      <a16:colId xmlns:a16="http://schemas.microsoft.com/office/drawing/2014/main" val="1258478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329348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970456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3550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685950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313027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74467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1997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https://scontent-iad3-1.xx.fbcdn.net/v/t15.5256-10/p160x160/120297472_984751058665502_8953477675919961788_n.jpg?_nc_cat=100&amp;_nc_sid=08861d&amp;_nc_ohc=by3P4-DgXJMAX_JTpnj&amp;_nc_ht=scontent-iad3-1.xx&amp;oh=9dd2a986ea36c708dcbfff23c3f4442d&amp;oe=5F9852AD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281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https://scontent-iad3-1.xx.fbcdn.net/v/t15.5256-10/p160x160/119643762_2654028234857141_7039864946913162831_n.jpg?_nc_cat=106&amp;_nc_sid=08861d&amp;_nc_ohc=CClq55e8vIcAX9opmYL&amp;_nc_ht=scontent-iad3-1.xx&amp;oh=50e7151647b041ec2025e7ec6316ac93&amp;oe=5F8FBB23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41474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6D3318-BC40-4A85-AC9E-C2C42F8BA6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7926273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0EEB6-EE6B-4B2E-8ECF-E9AC2D0EB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Videos Table | All Pages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AA0068-D320-4E47-A2AF-B9DE7376AF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94782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2">
                  <a:extLst>
                    <a:ext uri="{9D8B030D-6E8A-4147-A177-3AD203B41FA5}">
                      <a16:colId xmlns:a16="http://schemas.microsoft.com/office/drawing/2014/main" val="39263406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1625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430909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477952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367299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6594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1272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2664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https://scontent-iad3-1.xx.fbcdn.net/v/t15.5256-10/p160x160/118997875_357933465361068_6700423588286543398_n.jpg?_nc_cat=107&amp;_nc_sid=08861d&amp;_nc_ohc=caodBfu938YAX_czwss&amp;_nc_ht=scontent-iad3-1.xx&amp;oh=96496286017e7a61c05fe6921c86a6e0&amp;oe=5F961A34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739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https://scontent-iad3-1.xx.fbcdn.net/v/t15.13418-10/p168x128/120134933_350793052705662_3359610912148145965_n.jpg?_nc_cat=102&amp;_nc_sid=08861d&amp;_nc_ohc=ODfpBoXDwSMAX9iy8Ni&amp;_nc_ht=scontent-iad3-1.xx&amp;tp=6&amp;oh=d8f9a5b239879d12e37a7c7d462aed3e&amp;oe=5F9A3FCB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14189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55A550-576A-49DD-B035-3E4327210F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28823074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AADA0-5F64-42C3-A43E-183022BD3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Videos Table | All Pages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C11982-058C-480C-BBE6-A755CAFDB4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29636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2">
                  <a:extLst>
                    <a:ext uri="{9D8B030D-6E8A-4147-A177-3AD203B41FA5}">
                      <a16:colId xmlns:a16="http://schemas.microsoft.com/office/drawing/2014/main" val="6397838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043417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174096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300550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159452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932643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16559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3282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https://scontent-iad3-1.xx.fbcdn.net/v/t15.13418-10/p168x128/120117761_362865511508895_6491103691019286312_n.jpg?_nc_cat=100&amp;_nc_sid=08861d&amp;_nc_ohc=tPQoGX6N3cAAX9gtZ6U&amp;_nc_ht=scontent-iad3-1.xx&amp;tp=6&amp;oh=b23295390c45a18f3556d29a981ebfa3&amp;oe=5F9D9BBE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9829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https://scontent-iad3-1.xx.fbcdn.net/v/t15.13418-10/p168x128/119439453_2721687694815956_6338144870544802370_n.jpg?_nc_cat=102&amp;_nc_sid=08861d&amp;_nc_ohc=fMYDCS-S4y8AX8CKYCT&amp;_nc_ht=scontent-iad3-1.xx&amp;tp=6&amp;oh=5f4dae13294b61d5915a02659dae4594&amp;oe=5F9C1B5A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3611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72BC3B-4857-4A6C-910F-A28B8F65BA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11811038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9C890-74CA-484A-9CAB-23A7451C7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Videos Table | All Pages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E5917D-F610-49FC-BB44-3463DE3801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11072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2">
                  <a:extLst>
                    <a:ext uri="{9D8B030D-6E8A-4147-A177-3AD203B41FA5}">
                      <a16:colId xmlns:a16="http://schemas.microsoft.com/office/drawing/2014/main" val="6703410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513601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853797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72880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711783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697225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43182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6362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https://scontent-iad3-1.xx.fbcdn.net/v/t15.13418-10/p160x160/120390482_831118580961093_2391517592017914314_n.jpg?_nc_cat=111&amp;_nc_sid=08861d&amp;_nc_ohc=lxI6766R84MAX-mPTRj&amp;_nc_ht=scontent-iad3-1.xx&amp;tp=6&amp;oh=0f341c23745d3088d2c9be74bf308437&amp;oe=5F999256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57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https://scontent-iad3-1.xx.fbcdn.net/v/t15.13418-10/p160x160/120389131_257881802147056_1792690508321252775_n.jpg?_nc_cat=105&amp;_nc_sid=08861d&amp;_nc_ohc=IicvzGHgDkEAX_4DakA&amp;_nc_ht=scontent-iad3-1.xx&amp;tp=6&amp;oh=3b8da43085d6a418287b5560b9fa3d14&amp;oe=5F9CF3F1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5618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47EB92-7B0B-440E-9D06-E3A7A84A66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17363958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EECF0-65C6-428E-8826-6EA4C3EC4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Videos Table | All Pages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F73BFB-C887-46FE-9E36-E4B5774763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55720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2">
                  <a:extLst>
                    <a:ext uri="{9D8B030D-6E8A-4147-A177-3AD203B41FA5}">
                      <a16:colId xmlns:a16="http://schemas.microsoft.com/office/drawing/2014/main" val="21598670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679244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052635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943674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442945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320095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07441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8189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https://scontent-iad3-1.xx.fbcdn.net/v/t15.13418-10/p160x160/120330995_824202401656984_4128764297057283649_n.jpg?_nc_cat=110&amp;_nc_sid=08861d&amp;_nc_ohc=cWa8B6KTWTMAX9QLQLD&amp;_nc_ht=scontent-iad3-1.xx&amp;tp=6&amp;oh=b92064c3b2feeb9278fa029ea3ec7b92&amp;oe=5F996E42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988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p160x160/118599763_621299888753761_2718544473354532897_n.jpg?_nc_cat=104&amp;_nc_sid=08861d&amp;_nc_ohc=9FU_KMuuCtUAX9I9d7k&amp;_nc_oc=AQmWqQ5vo8dAFqLbecbCxMFsKRZODgp6-YeckULqOjF6fGBCbEg9qj7jCt3J5L_MgKM&amp;_nc_ht=scontent-iad3-1.xx&amp;tp=6&amp;oh=4214c2c57375e4723cba6c1874374448&amp;oe=5F9B5065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57738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C4BBBE-3A55-4C95-AEDD-0F0C50384D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13673252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21F32-C263-4724-BC59-3AB157E1E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Conversations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80334C-69D3-4D8F-9270-2573E9D012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65956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425997776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5919941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5260215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9906651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2881408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5830363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4295500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2352770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850611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Conversations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Private Replies to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Unread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Time to Respond in Seconds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Time to Respond in Minutes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Time to Respond in Hours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694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7452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730BB2-4B68-4F15-8DE7-C5BA13F603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8977269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8BAD8-9376-4B3F-9AD7-B80DBC7E3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65BF6E-083C-426D-B80E-1896D3BF13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905689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FFF590-6CFA-4E6A-A2D0-CE9DDDB445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E4CCFE-E7EE-4565-85EB-4F075AEEC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6889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8D472-BCB0-45D9-AF29-37B2E23A8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7DEB46-35EA-4CE4-B17A-C1B9AA7777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016749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C047D4-A497-4F67-BA8A-6C4294B4E7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EED015-A8C0-4317-86EE-672ED1958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77731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673C9-3CB5-4608-B774-89A796AF2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Avg. Response Time of Incoming Requests (in sec.)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CF5AA0-1E7C-4995-AD45-906B6ACA28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580319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F9FE0D-3A04-433B-8E56-5762F9FA4C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420CC6-9B95-4259-83DA-70E87AF74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53972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B3CEE-3C1A-458F-8A5B-074FBC60D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Response Times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70242E-4CE0-478F-9572-9292B79DD7D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110842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53CD8E-541C-4E86-9459-6CB81C377A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7330D7-C804-4944-8125-080E371CD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5662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DE9CC-D7B1-48BE-9139-63501B6FE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Share of User Questions with negative Feedback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675A7C-8668-4EAC-9F44-2C8661E162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246627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B0180C-7ED8-4489-9A3B-D28D3CE530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DDE9D-20A2-4905-A3D5-8835A67FA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001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42182-44B1-4596-B461-D03349F81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50C4C9-5443-4D21-BA6C-890987DF467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111729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64EB67-DD56-4474-A7F1-A131AE803E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20287C-9CCB-4BC1-B3A7-2CF8C9E78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62953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EAC78-F4AB-483C-98FB-B500656E7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569CDB-DE59-44FE-BA6F-F8FF7B7C7C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597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33102761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957308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270911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474677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578715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247158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248788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823570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565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24318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2C06C7-BC9B-4D2A-A659-6F91FAC703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221557730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F4465-DBA6-4E63-978F-FB7629479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Analytics Table Own Tweets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3F76A2-A77C-436B-BAFA-EFEC6A5425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23163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205611845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4106285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9100266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8007023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8855473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8288176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5316346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2275076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663276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Video Views (Organic*)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567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3.8198 %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9929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D3C035-4945-4556-9F19-C5E12E6FBD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216816332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9E755-CF38-4E32-A3E7-238B0040E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Analytics Table Total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A89CA2-1D75-4F48-962C-01962180FD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38838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2605859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00356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18039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72789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0335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42213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85322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63389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78369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85754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 (Total)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9247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2.29735 %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8385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C0111F-DA47-42D8-880A-1C5A93E240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360226702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6CB4D-9BC4-4D56-88E0-6BDA5B95B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8E4FCB-E047-4E39-B795-4AC1EA48F3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38293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5575660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31011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809629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20982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36969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986956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105465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93287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957069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555818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1798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@AlSalamBankBH - 2020-09-29 13:31:22</a:t>
                      </a:r>
                      <a:r>
                        <a:rPr lang="en-US" sz="1000"/>
                        <a:t>
 Just posted a photo https://t.co/4mAQZLY1XL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10/02/2020 02:15:36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1.2658 %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59602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B002D3-635A-4D2C-AB96-073F0B5C9A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354696404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063EC-28C6-4446-A9C8-593BA49EA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B2FB93-2D3F-40D0-AF80-29D02ED0AD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78629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1429746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4054700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2468625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6684002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550629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563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Salam Bank - Bahrain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885486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8851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15957B-C86E-484E-94F0-7530918856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7988103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D56B7-3DD6-4781-A5FE-055B7C980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6A5D59-1574-4F46-89A2-4454B85952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43036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812267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68898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30998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02099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51072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29360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62103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1512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Al Salam Bank - Bahrain - 2020-09-21 09:25:08</a:t>
                      </a:r>
                      <a:r>
                        <a:rPr lang="en-US" sz="1000"/>
                        <a:t>
 Al Salam Bank - Wakala Account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10/01/2020 12:09:49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1727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Al Salam Bank - Bahrain - 2020-09-21 09:23:47</a:t>
                      </a:r>
                      <a:r>
                        <a:rPr lang="en-US" sz="1000"/>
                        <a:t>
 Al Salam Bank - Wakala Account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10/01/2020 12:09:49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306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Al Salam Bank - Bahrain - 2020-09-21 09:17:22</a:t>
                      </a:r>
                      <a:r>
                        <a:rPr lang="en-US" sz="1000"/>
                        <a:t>
 Al Salam Bank - Danat Savings Scheme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10/01/2020 06:11:20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744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Al Salam Bank - Bahrain - 2020-09-21 09:06:22</a:t>
                      </a:r>
                      <a:r>
                        <a:rPr lang="en-US" sz="1000"/>
                        <a:t>
 Al Salam Bank - Virtual Branch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10/01/2020 06:11:20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96592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69730C-6D52-4A17-B950-49901EB606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19418361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2638</Words>
  <Application>Microsoft Office PowerPoint</Application>
  <PresentationFormat>On-screen Show (4:3)</PresentationFormat>
  <Paragraphs>743</Paragraphs>
  <Slides>46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9" baseType="lpstr">
      <vt:lpstr>Arial</vt:lpstr>
      <vt:lpstr>Calibri</vt:lpstr>
      <vt:lpstr>quintly_template</vt:lpstr>
      <vt:lpstr>ASBB</vt:lpstr>
      <vt:lpstr>Overall All Posts Table Overview | All Pages</vt:lpstr>
      <vt:lpstr>Overall Network Key Metrics | All Pages</vt:lpstr>
      <vt:lpstr>Overall Network Key Metrics Table | All Pages</vt:lpstr>
      <vt:lpstr>Instagram Key Metrics 2020 | All Pages</vt:lpstr>
      <vt:lpstr>Instagram Key Metrics Table | All Pages</vt:lpstr>
      <vt:lpstr>Instagram Reach | All Pages</vt:lpstr>
      <vt:lpstr>Instagram Impressions  | All Pages</vt:lpstr>
      <vt:lpstr>Instagram Followers Total | All Pages</vt:lpstr>
      <vt:lpstr>Instagram Followers Gender Breakdown Pie Chart | All Pages</vt:lpstr>
      <vt:lpstr>Instagram Followers Age Group Breakdown Pie Chart | All Pages</vt:lpstr>
      <vt:lpstr>Instagram Post Type Distribution Per Profile (incl. Stories) | All Pages</vt:lpstr>
      <vt:lpstr>Instagram Posts Table | All Pages - 1 of 2</vt:lpstr>
      <vt:lpstr>Instagram Posts Table | All Pages - 2 of 2</vt:lpstr>
      <vt:lpstr>Instagram Stories Key Metrics Table | All Pages</vt:lpstr>
      <vt:lpstr>Instagram Stories Table  | All Pages</vt:lpstr>
      <vt:lpstr>Instagram Videos Table | All Pages</vt:lpstr>
      <vt:lpstr>Facebook Custom Key Metrics by Month | All Pages</vt:lpstr>
      <vt:lpstr>Facebook Reach | All Pages</vt:lpstr>
      <vt:lpstr>Facebook Impressions | All Pages</vt:lpstr>
      <vt:lpstr>Facebook Fans Total | All Pages</vt:lpstr>
      <vt:lpstr>Facebook Fan Demographics | All Pages</vt:lpstr>
      <vt:lpstr>Facebook Fan Age Distribution | All Pages</vt:lpstr>
      <vt:lpstr>Facebook Post Type Distribution | All Pages</vt:lpstr>
      <vt:lpstr>Facebook Engagement Rate By Post Type | All Pages</vt:lpstr>
      <vt:lpstr>Facebook Published Posts Table | All Pages</vt:lpstr>
      <vt:lpstr>Facebook Video Views Table | All Pages</vt:lpstr>
      <vt:lpstr>Facebook Videos Table | All Pages - 1 of 6</vt:lpstr>
      <vt:lpstr>Facebook Videos Table | All Pages - 2 of 6</vt:lpstr>
      <vt:lpstr>Facebook Videos Table | All Pages - 3 of 6</vt:lpstr>
      <vt:lpstr>Facebook Videos Table | All Pages - 4 of 6</vt:lpstr>
      <vt:lpstr>Facebook Videos Table | All Pages - 5 of 6</vt:lpstr>
      <vt:lpstr>Facebook Videos Table | All Pages - 6 of 6</vt:lpstr>
      <vt:lpstr>Facebook Conversations Key Metrics Table | All Pages</vt:lpstr>
      <vt:lpstr>Facebook Response Times Distribution | All Pages</vt:lpstr>
      <vt:lpstr>Facebook Response Times | All Pages</vt:lpstr>
      <vt:lpstr>Facebook Avg. Response Time of Incoming Requests (in sec.) | All Pages</vt:lpstr>
      <vt:lpstr>Facebook Private Conversations Response Times Distribution | All Pages</vt:lpstr>
      <vt:lpstr>Facebook Share of User Questions with negative Feedback | All Pages</vt:lpstr>
      <vt:lpstr>Twitter Followers Total | All Pages</vt:lpstr>
      <vt:lpstr>Twitter Key Metrics Table | All Pages</vt:lpstr>
      <vt:lpstr>Twitter Twitter Analytics Table Own Tweets | All Pages</vt:lpstr>
      <vt:lpstr>Twitter Twitter Analytics Table Total | All Pages</vt:lpstr>
      <vt:lpstr>Twitter Own Tweets Table | All Pages</vt:lpstr>
      <vt:lpstr>Youtube Key Metrics Table | All Pages</vt:lpstr>
      <vt:lpstr>Youtube Videos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ASBB</dc:title>
  <dc:creator>Frederik Peiniger</dc:creator>
  <cp:lastModifiedBy>Frederik Peiniger</cp:lastModifiedBy>
  <cp:revision>1</cp:revision>
  <dcterms:created xsi:type="dcterms:W3CDTF">2020-10-02T14:34:57Z</dcterms:created>
  <dcterms:modified xsi:type="dcterms:W3CDTF">2020-10-02T14:36:03Z</dcterms:modified>
</cp:coreProperties>
</file>