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6" r:id="rId39"/>
    <p:sldId id="297" r:id="rId40"/>
    <p:sldId id="298" r:id="rId41"/>
    <p:sldId id="299" r:id="rId42"/>
    <p:sldId id="300" r:id="rId43"/>
    <p:sldId id="301" r:id="rId44"/>
    <p:sldId id="302" r:id="rId45"/>
    <p:sldId id="303" r:id="rId46"/>
    <p:sldId id="304"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3" r:id="rId64"/>
    <p:sldId id="324" r:id="rId65"/>
    <p:sldId id="325" r:id="rId66"/>
    <p:sldId id="326" r:id="rId67"/>
    <p:sldId id="327" r:id="rId68"/>
    <p:sldId id="328" r:id="rId69"/>
    <p:sldId id="329" r:id="rId70"/>
    <p:sldId id="330" r:id="rId71"/>
    <p:sldId id="331" r:id="rId72"/>
    <p:sldId id="332" r:id="rId73"/>
    <p:sldId id="333" r:id="rId74"/>
  </p:sldIdLst>
  <p:sldSz cx="9144000" cy="6858000" type="screen4x3"/>
  <p:notesSz cx="6858000" cy="9144000"/>
  <p:embeddedFontLst>
    <p:embeddedFont>
      <p:font typeface="Calibri" panose="020F0502020204030204" pitchFamily="34" charset="0"/>
      <p:regular r:id="rId75"/>
      <p:bold r:id="rId76"/>
      <p:italic r:id="rId77"/>
      <p:boldItalic r:id="rId7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4.fntdata"/><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51634</c:v>
                </c:pt>
                <c:pt idx="1">
                  <c:v>61572</c:v>
                </c:pt>
                <c:pt idx="2">
                  <c:v>46463</c:v>
                </c:pt>
                <c:pt idx="3">
                  <c:v>42838</c:v>
                </c:pt>
                <c:pt idx="4">
                  <c:v>48380</c:v>
                </c:pt>
                <c:pt idx="5">
                  <c:v>51063</c:v>
                </c:pt>
                <c:pt idx="6">
                  <c:v>53576</c:v>
                </c:pt>
                <c:pt idx="7">
                  <c:v>52647</c:v>
                </c:pt>
                <c:pt idx="8">
                  <c:v>62202</c:v>
                </c:pt>
                <c:pt idx="9">
                  <c:v>68532</c:v>
                </c:pt>
                <c:pt idx="10">
                  <c:v>63348</c:v>
                </c:pt>
                <c:pt idx="11">
                  <c:v>48701</c:v>
                </c:pt>
                <c:pt idx="12">
                  <c:v>62677</c:v>
                </c:pt>
                <c:pt idx="13">
                  <c:v>212034</c:v>
                </c:pt>
                <c:pt idx="14">
                  <c:v>260744</c:v>
                </c:pt>
                <c:pt idx="15">
                  <c:v>300839</c:v>
                </c:pt>
                <c:pt idx="16">
                  <c:v>281173</c:v>
                </c:pt>
                <c:pt idx="17">
                  <c:v>268343</c:v>
                </c:pt>
                <c:pt idx="18">
                  <c:v>256007</c:v>
                </c:pt>
                <c:pt idx="19">
                  <c:v>143687</c:v>
                </c:pt>
                <c:pt idx="20">
                  <c:v>147781</c:v>
                </c:pt>
                <c:pt idx="21">
                  <c:v>142804</c:v>
                </c:pt>
                <c:pt idx="22">
                  <c:v>138215</c:v>
                </c:pt>
                <c:pt idx="23">
                  <c:v>70720</c:v>
                </c:pt>
                <c:pt idx="24">
                  <c:v>63429</c:v>
                </c:pt>
                <c:pt idx="25">
                  <c:v>70916</c:v>
                </c:pt>
                <c:pt idx="26">
                  <c:v>79187</c:v>
                </c:pt>
                <c:pt idx="27">
                  <c:v>84897</c:v>
                </c:pt>
                <c:pt idx="28">
                  <c:v>98062</c:v>
                </c:pt>
                <c:pt idx="29">
                  <c:v>189157</c:v>
                </c:pt>
              </c:numCache>
            </c:numRef>
          </c:val>
          <c:smooth val="0"/>
          <c:extLst>
            <c:ext xmlns:c16="http://schemas.microsoft.com/office/drawing/2014/chart" uri="{C3380CC4-5D6E-409C-BE32-E72D297353CC}">
              <c16:uniqueId val="{00000000-D0B8-4142-974F-861D421CA31C}"/>
            </c:ext>
          </c:extLst>
        </c:ser>
        <c:dLbls>
          <c:showLegendKey val="0"/>
          <c:showVal val="0"/>
          <c:showCatName val="0"/>
          <c:showSerName val="0"/>
          <c:showPercent val="0"/>
          <c:showBubbleSize val="0"/>
        </c:dLbls>
        <c:smooth val="0"/>
        <c:axId val="419717256"/>
        <c:axId val="419712992"/>
      </c:lineChart>
      <c:dateAx>
        <c:axId val="419717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712992"/>
        <c:crosses val="autoZero"/>
        <c:auto val="1"/>
        <c:lblOffset val="100"/>
        <c:baseTimeUnit val="days"/>
      </c:dateAx>
      <c:valAx>
        <c:axId val="419712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717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96445</c:v>
                </c:pt>
                <c:pt idx="1">
                  <c:v>116821</c:v>
                </c:pt>
                <c:pt idx="2">
                  <c:v>96447</c:v>
                </c:pt>
                <c:pt idx="3">
                  <c:v>78037</c:v>
                </c:pt>
                <c:pt idx="4">
                  <c:v>87076</c:v>
                </c:pt>
                <c:pt idx="5">
                  <c:v>102915</c:v>
                </c:pt>
                <c:pt idx="6">
                  <c:v>108386</c:v>
                </c:pt>
                <c:pt idx="7">
                  <c:v>98743</c:v>
                </c:pt>
                <c:pt idx="8">
                  <c:v>115918</c:v>
                </c:pt>
                <c:pt idx="9">
                  <c:v>125658</c:v>
                </c:pt>
                <c:pt idx="10">
                  <c:v>109528</c:v>
                </c:pt>
                <c:pt idx="11">
                  <c:v>91395</c:v>
                </c:pt>
                <c:pt idx="12">
                  <c:v>125328</c:v>
                </c:pt>
                <c:pt idx="13">
                  <c:v>402776</c:v>
                </c:pt>
                <c:pt idx="14">
                  <c:v>480049</c:v>
                </c:pt>
                <c:pt idx="15">
                  <c:v>496458</c:v>
                </c:pt>
                <c:pt idx="16">
                  <c:v>458822</c:v>
                </c:pt>
                <c:pt idx="17">
                  <c:v>436972</c:v>
                </c:pt>
                <c:pt idx="18">
                  <c:v>391905</c:v>
                </c:pt>
                <c:pt idx="19">
                  <c:v>232500</c:v>
                </c:pt>
                <c:pt idx="20">
                  <c:v>234691</c:v>
                </c:pt>
                <c:pt idx="21">
                  <c:v>244604</c:v>
                </c:pt>
                <c:pt idx="22">
                  <c:v>257599</c:v>
                </c:pt>
                <c:pt idx="23">
                  <c:v>136294</c:v>
                </c:pt>
                <c:pt idx="24">
                  <c:v>133710</c:v>
                </c:pt>
                <c:pt idx="25">
                  <c:v>129325</c:v>
                </c:pt>
                <c:pt idx="26">
                  <c:v>143986</c:v>
                </c:pt>
                <c:pt idx="27">
                  <c:v>157236</c:v>
                </c:pt>
                <c:pt idx="28">
                  <c:v>183651</c:v>
                </c:pt>
                <c:pt idx="29">
                  <c:v>306061</c:v>
                </c:pt>
              </c:numCache>
            </c:numRef>
          </c:val>
          <c:smooth val="0"/>
          <c:extLst>
            <c:ext xmlns:c16="http://schemas.microsoft.com/office/drawing/2014/chart" uri="{C3380CC4-5D6E-409C-BE32-E72D297353CC}">
              <c16:uniqueId val="{00000000-89B1-4B07-A7D6-4EC5D2EF5877}"/>
            </c:ext>
          </c:extLst>
        </c:ser>
        <c:dLbls>
          <c:showLegendKey val="0"/>
          <c:showVal val="0"/>
          <c:showCatName val="0"/>
          <c:showSerName val="0"/>
          <c:showPercent val="0"/>
          <c:showBubbleSize val="0"/>
        </c:dLbls>
        <c:smooth val="0"/>
        <c:axId val="419669696"/>
        <c:axId val="419669368"/>
      </c:lineChart>
      <c:dateAx>
        <c:axId val="419669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669368"/>
        <c:crosses val="autoZero"/>
        <c:auto val="1"/>
        <c:lblOffset val="100"/>
        <c:baseTimeUnit val="days"/>
      </c:dateAx>
      <c:valAx>
        <c:axId val="419669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669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57752</c:v>
                </c:pt>
                <c:pt idx="1">
                  <c:v>57720</c:v>
                </c:pt>
                <c:pt idx="2">
                  <c:v>57710</c:v>
                </c:pt>
                <c:pt idx="3">
                  <c:v>57703</c:v>
                </c:pt>
                <c:pt idx="4">
                  <c:v>57696</c:v>
                </c:pt>
                <c:pt idx="5">
                  <c:v>57701</c:v>
                </c:pt>
                <c:pt idx="6">
                  <c:v>57686</c:v>
                </c:pt>
                <c:pt idx="7">
                  <c:v>57676</c:v>
                </c:pt>
                <c:pt idx="8">
                  <c:v>57666</c:v>
                </c:pt>
                <c:pt idx="9">
                  <c:v>57657</c:v>
                </c:pt>
                <c:pt idx="10">
                  <c:v>57656</c:v>
                </c:pt>
                <c:pt idx="11">
                  <c:v>57653</c:v>
                </c:pt>
                <c:pt idx="12">
                  <c:v>57671</c:v>
                </c:pt>
                <c:pt idx="13">
                  <c:v>58048</c:v>
                </c:pt>
                <c:pt idx="14">
                  <c:v>58584</c:v>
                </c:pt>
                <c:pt idx="15">
                  <c:v>58951</c:v>
                </c:pt>
                <c:pt idx="16">
                  <c:v>59169</c:v>
                </c:pt>
                <c:pt idx="17">
                  <c:v>59331</c:v>
                </c:pt>
                <c:pt idx="18">
                  <c:v>59515</c:v>
                </c:pt>
                <c:pt idx="19">
                  <c:v>59579</c:v>
                </c:pt>
                <c:pt idx="20">
                  <c:v>59605</c:v>
                </c:pt>
                <c:pt idx="21">
                  <c:v>59645</c:v>
                </c:pt>
                <c:pt idx="22">
                  <c:v>59669</c:v>
                </c:pt>
                <c:pt idx="23">
                  <c:v>59673</c:v>
                </c:pt>
                <c:pt idx="24">
                  <c:v>59671</c:v>
                </c:pt>
                <c:pt idx="25">
                  <c:v>59682</c:v>
                </c:pt>
                <c:pt idx="26">
                  <c:v>59681</c:v>
                </c:pt>
                <c:pt idx="27">
                  <c:v>59713</c:v>
                </c:pt>
                <c:pt idx="28">
                  <c:v>59741</c:v>
                </c:pt>
                <c:pt idx="29">
                  <c:v>59738</c:v>
                </c:pt>
              </c:numCache>
            </c:numRef>
          </c:val>
          <c:smooth val="0"/>
          <c:extLst>
            <c:ext xmlns:c16="http://schemas.microsoft.com/office/drawing/2014/chart" uri="{C3380CC4-5D6E-409C-BE32-E72D297353CC}">
              <c16:uniqueId val="{00000000-8244-46CF-92E9-A11B950A25A5}"/>
            </c:ext>
          </c:extLst>
        </c:ser>
        <c:dLbls>
          <c:showLegendKey val="0"/>
          <c:showVal val="0"/>
          <c:showCatName val="0"/>
          <c:showSerName val="0"/>
          <c:showPercent val="0"/>
          <c:showBubbleSize val="0"/>
        </c:dLbls>
        <c:smooth val="0"/>
        <c:axId val="419668056"/>
        <c:axId val="419668712"/>
      </c:lineChart>
      <c:dateAx>
        <c:axId val="419668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668712"/>
        <c:crosses val="autoZero"/>
        <c:auto val="1"/>
        <c:lblOffset val="100"/>
        <c:baseTimeUnit val="days"/>
      </c:dateAx>
      <c:valAx>
        <c:axId val="419668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668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Female</c:v>
                </c:pt>
                <c:pt idx="1">
                  <c:v>Male</c:v>
                </c:pt>
                <c:pt idx="2">
                  <c:v>Unknown</c:v>
                </c:pt>
              </c:strCache>
            </c:strRef>
          </c:cat>
          <c:val>
            <c:numRef>
              <c:f>Sheet1!$A$2:$C$2</c:f>
              <c:numCache>
                <c:formatCode>General</c:formatCode>
                <c:ptCount val="3"/>
                <c:pt idx="0">
                  <c:v>17147</c:v>
                </c:pt>
                <c:pt idx="1">
                  <c:v>25960</c:v>
                </c:pt>
                <c:pt idx="2">
                  <c:v>257</c:v>
                </c:pt>
              </c:numCache>
            </c:numRef>
          </c:val>
          <c:extLst>
            <c:ext xmlns:c16="http://schemas.microsoft.com/office/drawing/2014/chart" uri="{C3380CC4-5D6E-409C-BE32-E72D297353CC}">
              <c16:uniqueId val="{00000000-5325-4F5F-8E9E-719E7F8EF1A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13-17</c:v>
                </c:pt>
                <c:pt idx="1">
                  <c:v>18-24</c:v>
                </c:pt>
                <c:pt idx="2">
                  <c:v>25-34</c:v>
                </c:pt>
                <c:pt idx="3">
                  <c:v>35-44</c:v>
                </c:pt>
                <c:pt idx="4">
                  <c:v>45-54</c:v>
                </c:pt>
                <c:pt idx="5">
                  <c:v>55-64</c:v>
                </c:pt>
                <c:pt idx="6">
                  <c:v>65+</c:v>
                </c:pt>
              </c:strCache>
            </c:strRef>
          </c:cat>
          <c:val>
            <c:numRef>
              <c:f>Sheet1!$A$2:$G$2</c:f>
              <c:numCache>
                <c:formatCode>General</c:formatCode>
                <c:ptCount val="7"/>
                <c:pt idx="0">
                  <c:v>657</c:v>
                </c:pt>
                <c:pt idx="1">
                  <c:v>5843</c:v>
                </c:pt>
                <c:pt idx="2">
                  <c:v>19887</c:v>
                </c:pt>
                <c:pt idx="3">
                  <c:v>11586</c:v>
                </c:pt>
                <c:pt idx="4">
                  <c:v>3832</c:v>
                </c:pt>
                <c:pt idx="5">
                  <c:v>1134</c:v>
                </c:pt>
                <c:pt idx="6">
                  <c:v>425</c:v>
                </c:pt>
              </c:numCache>
            </c:numRef>
          </c:val>
          <c:extLst>
            <c:ext xmlns:c16="http://schemas.microsoft.com/office/drawing/2014/chart" uri="{C3380CC4-5D6E-409C-BE32-E72D297353CC}">
              <c16:uniqueId val="{00000000-EAA6-411B-99EA-6C160819A19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alsalambank_bh</c:v>
                </c:pt>
              </c:strCache>
            </c:strRef>
          </c:cat>
          <c:val>
            <c:numRef>
              <c:f>Sheet1!$B$2</c:f>
              <c:numCache>
                <c:formatCode>General</c:formatCode>
                <c:ptCount val="1"/>
                <c:pt idx="0">
                  <c:v>15</c:v>
                </c:pt>
              </c:numCache>
            </c:numRef>
          </c:val>
          <c:extLst>
            <c:ext xmlns:c16="http://schemas.microsoft.com/office/drawing/2014/chart" uri="{C3380CC4-5D6E-409C-BE32-E72D297353CC}">
              <c16:uniqueId val="{00000000-3164-473B-A967-A4560ADF3B36}"/>
            </c:ext>
          </c:extLst>
        </c:ser>
        <c:ser>
          <c:idx val="1"/>
          <c:order val="1"/>
          <c:tx>
            <c:strRef>
              <c:f>Sheet1!$C$1</c:f>
              <c:strCache>
                <c:ptCount val="1"/>
                <c:pt idx="0">
                  <c:v>Stories</c:v>
                </c:pt>
              </c:strCache>
            </c:strRef>
          </c:tx>
          <c:spPr>
            <a:solidFill>
              <a:schemeClr val="accent2"/>
            </a:solidFill>
            <a:ln>
              <a:noFill/>
            </a:ln>
            <a:effectLst/>
          </c:spPr>
          <c:invertIfNegative val="0"/>
          <c:cat>
            <c:strRef>
              <c:f>Sheet1!$A$2</c:f>
              <c:strCache>
                <c:ptCount val="1"/>
                <c:pt idx="0">
                  <c:v>alsalambank_bh</c:v>
                </c:pt>
              </c:strCache>
            </c:strRef>
          </c:cat>
          <c:val>
            <c:numRef>
              <c:f>Sheet1!$C$2</c:f>
              <c:numCache>
                <c:formatCode>General</c:formatCode>
                <c:ptCount val="1"/>
                <c:pt idx="0">
                  <c:v>94</c:v>
                </c:pt>
              </c:numCache>
            </c:numRef>
          </c:val>
          <c:extLst>
            <c:ext xmlns:c16="http://schemas.microsoft.com/office/drawing/2014/chart" uri="{C3380CC4-5D6E-409C-BE32-E72D297353CC}">
              <c16:uniqueId val="{00000001-3164-473B-A967-A4560ADF3B36}"/>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alsalambank_bh</c:v>
                </c:pt>
              </c:strCache>
            </c:strRef>
          </c:cat>
          <c:val>
            <c:numRef>
              <c:f>Sheet1!$D$2</c:f>
              <c:numCache>
                <c:formatCode>General</c:formatCode>
                <c:ptCount val="1"/>
                <c:pt idx="0">
                  <c:v>2</c:v>
                </c:pt>
              </c:numCache>
            </c:numRef>
          </c:val>
          <c:extLst>
            <c:ext xmlns:c16="http://schemas.microsoft.com/office/drawing/2014/chart" uri="{C3380CC4-5D6E-409C-BE32-E72D297353CC}">
              <c16:uniqueId val="{00000002-3164-473B-A967-A4560ADF3B36}"/>
            </c:ext>
          </c:extLst>
        </c:ser>
        <c:dLbls>
          <c:showLegendKey val="0"/>
          <c:showVal val="0"/>
          <c:showCatName val="0"/>
          <c:showSerName val="0"/>
          <c:showPercent val="0"/>
          <c:showBubbleSize val="0"/>
        </c:dLbls>
        <c:gapWidth val="219"/>
        <c:overlap val="-27"/>
        <c:axId val="410944376"/>
        <c:axId val="410946016"/>
      </c:barChart>
      <c:catAx>
        <c:axId val="410944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946016"/>
        <c:crosses val="autoZero"/>
        <c:auto val="1"/>
        <c:lblAlgn val="ctr"/>
        <c:lblOffset val="100"/>
        <c:noMultiLvlLbl val="0"/>
      </c:catAx>
      <c:valAx>
        <c:axId val="410946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944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71927</c:v>
                </c:pt>
                <c:pt idx="1">
                  <c:v>88727</c:v>
                </c:pt>
                <c:pt idx="2">
                  <c:v>76881</c:v>
                </c:pt>
                <c:pt idx="3">
                  <c:v>76952</c:v>
                </c:pt>
                <c:pt idx="4">
                  <c:v>86580</c:v>
                </c:pt>
                <c:pt idx="5">
                  <c:v>85133</c:v>
                </c:pt>
                <c:pt idx="6">
                  <c:v>79675</c:v>
                </c:pt>
                <c:pt idx="7">
                  <c:v>76801</c:v>
                </c:pt>
                <c:pt idx="8">
                  <c:v>93926</c:v>
                </c:pt>
                <c:pt idx="9">
                  <c:v>86103</c:v>
                </c:pt>
                <c:pt idx="10">
                  <c:v>92957</c:v>
                </c:pt>
                <c:pt idx="11">
                  <c:v>89275</c:v>
                </c:pt>
                <c:pt idx="12">
                  <c:v>95365</c:v>
                </c:pt>
                <c:pt idx="13">
                  <c:v>236687</c:v>
                </c:pt>
                <c:pt idx="14">
                  <c:v>298483</c:v>
                </c:pt>
                <c:pt idx="15">
                  <c:v>311518</c:v>
                </c:pt>
                <c:pt idx="16">
                  <c:v>275414</c:v>
                </c:pt>
                <c:pt idx="17">
                  <c:v>288388</c:v>
                </c:pt>
                <c:pt idx="18">
                  <c:v>286290</c:v>
                </c:pt>
                <c:pt idx="19">
                  <c:v>173149</c:v>
                </c:pt>
                <c:pt idx="20">
                  <c:v>185255</c:v>
                </c:pt>
                <c:pt idx="21">
                  <c:v>169500</c:v>
                </c:pt>
                <c:pt idx="22">
                  <c:v>171668</c:v>
                </c:pt>
                <c:pt idx="23">
                  <c:v>103743</c:v>
                </c:pt>
                <c:pt idx="24">
                  <c:v>92472</c:v>
                </c:pt>
                <c:pt idx="25">
                  <c:v>105594</c:v>
                </c:pt>
                <c:pt idx="26">
                  <c:v>96219</c:v>
                </c:pt>
                <c:pt idx="27">
                  <c:v>123188</c:v>
                </c:pt>
                <c:pt idx="28">
                  <c:v>132917</c:v>
                </c:pt>
                <c:pt idx="29">
                  <c:v>209972</c:v>
                </c:pt>
              </c:numCache>
            </c:numRef>
          </c:val>
          <c:smooth val="0"/>
          <c:extLst>
            <c:ext xmlns:c16="http://schemas.microsoft.com/office/drawing/2014/chart" uri="{C3380CC4-5D6E-409C-BE32-E72D297353CC}">
              <c16:uniqueId val="{00000000-4711-4FCF-B253-3DD044E8E878}"/>
            </c:ext>
          </c:extLst>
        </c:ser>
        <c:dLbls>
          <c:showLegendKey val="0"/>
          <c:showVal val="0"/>
          <c:showCatName val="0"/>
          <c:showSerName val="0"/>
          <c:showPercent val="0"/>
          <c:showBubbleSize val="0"/>
        </c:dLbls>
        <c:smooth val="0"/>
        <c:axId val="479920512"/>
        <c:axId val="479921496"/>
      </c:lineChart>
      <c:dateAx>
        <c:axId val="479920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921496"/>
        <c:crosses val="autoZero"/>
        <c:auto val="1"/>
        <c:lblOffset val="100"/>
        <c:baseTimeUnit val="days"/>
      </c:dateAx>
      <c:valAx>
        <c:axId val="479921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92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83343</c:v>
                </c:pt>
                <c:pt idx="1">
                  <c:v>107524</c:v>
                </c:pt>
                <c:pt idx="2">
                  <c:v>92094</c:v>
                </c:pt>
                <c:pt idx="3">
                  <c:v>91839</c:v>
                </c:pt>
                <c:pt idx="4">
                  <c:v>102447</c:v>
                </c:pt>
                <c:pt idx="5">
                  <c:v>100710</c:v>
                </c:pt>
                <c:pt idx="6">
                  <c:v>94020</c:v>
                </c:pt>
                <c:pt idx="7">
                  <c:v>90299</c:v>
                </c:pt>
                <c:pt idx="8">
                  <c:v>107655</c:v>
                </c:pt>
                <c:pt idx="9">
                  <c:v>104686</c:v>
                </c:pt>
                <c:pt idx="10">
                  <c:v>111620</c:v>
                </c:pt>
                <c:pt idx="11">
                  <c:v>101453</c:v>
                </c:pt>
                <c:pt idx="12">
                  <c:v>106990</c:v>
                </c:pt>
                <c:pt idx="13">
                  <c:v>305893</c:v>
                </c:pt>
                <c:pt idx="14">
                  <c:v>396437</c:v>
                </c:pt>
                <c:pt idx="15">
                  <c:v>412222</c:v>
                </c:pt>
                <c:pt idx="16">
                  <c:v>364930</c:v>
                </c:pt>
                <c:pt idx="17">
                  <c:v>368441</c:v>
                </c:pt>
                <c:pt idx="18">
                  <c:v>347607</c:v>
                </c:pt>
                <c:pt idx="19">
                  <c:v>200076</c:v>
                </c:pt>
                <c:pt idx="20">
                  <c:v>205130</c:v>
                </c:pt>
                <c:pt idx="21">
                  <c:v>200393</c:v>
                </c:pt>
                <c:pt idx="22">
                  <c:v>195901</c:v>
                </c:pt>
                <c:pt idx="23">
                  <c:v>117770</c:v>
                </c:pt>
                <c:pt idx="24">
                  <c:v>105220</c:v>
                </c:pt>
                <c:pt idx="25">
                  <c:v>116700</c:v>
                </c:pt>
                <c:pt idx="26">
                  <c:v>109330</c:v>
                </c:pt>
                <c:pt idx="27">
                  <c:v>142573</c:v>
                </c:pt>
                <c:pt idx="28">
                  <c:v>152834</c:v>
                </c:pt>
                <c:pt idx="29">
                  <c:v>253155</c:v>
                </c:pt>
              </c:numCache>
            </c:numRef>
          </c:val>
          <c:smooth val="0"/>
          <c:extLst>
            <c:ext xmlns:c16="http://schemas.microsoft.com/office/drawing/2014/chart" uri="{C3380CC4-5D6E-409C-BE32-E72D297353CC}">
              <c16:uniqueId val="{00000000-53B3-4FC7-8476-E48CFC523930}"/>
            </c:ext>
          </c:extLst>
        </c:ser>
        <c:dLbls>
          <c:showLegendKey val="0"/>
          <c:showVal val="0"/>
          <c:showCatName val="0"/>
          <c:showSerName val="0"/>
          <c:showPercent val="0"/>
          <c:showBubbleSize val="0"/>
        </c:dLbls>
        <c:smooth val="0"/>
        <c:axId val="479923464"/>
        <c:axId val="479918872"/>
      </c:lineChart>
      <c:dateAx>
        <c:axId val="479923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918872"/>
        <c:crosses val="autoZero"/>
        <c:auto val="1"/>
        <c:lblOffset val="100"/>
        <c:baseTimeUnit val="days"/>
      </c:dateAx>
      <c:valAx>
        <c:axId val="479918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923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4211</c:v>
                </c:pt>
                <c:pt idx="1">
                  <c:v>4213</c:v>
                </c:pt>
                <c:pt idx="2">
                  <c:v>4213</c:v>
                </c:pt>
                <c:pt idx="3">
                  <c:v>4213</c:v>
                </c:pt>
                <c:pt idx="4">
                  <c:v>4212</c:v>
                </c:pt>
                <c:pt idx="5">
                  <c:v>4212</c:v>
                </c:pt>
                <c:pt idx="6">
                  <c:v>4212</c:v>
                </c:pt>
                <c:pt idx="7">
                  <c:v>4213</c:v>
                </c:pt>
                <c:pt idx="8">
                  <c:v>4213</c:v>
                </c:pt>
                <c:pt idx="9">
                  <c:v>4215</c:v>
                </c:pt>
                <c:pt idx="10">
                  <c:v>4216</c:v>
                </c:pt>
                <c:pt idx="11">
                  <c:v>4218</c:v>
                </c:pt>
                <c:pt idx="12">
                  <c:v>4218</c:v>
                </c:pt>
                <c:pt idx="13">
                  <c:v>4218</c:v>
                </c:pt>
                <c:pt idx="14">
                  <c:v>4217</c:v>
                </c:pt>
                <c:pt idx="15">
                  <c:v>4217</c:v>
                </c:pt>
                <c:pt idx="16">
                  <c:v>4217</c:v>
                </c:pt>
                <c:pt idx="17">
                  <c:v>4217</c:v>
                </c:pt>
                <c:pt idx="18">
                  <c:v>4218</c:v>
                </c:pt>
                <c:pt idx="19">
                  <c:v>4217</c:v>
                </c:pt>
                <c:pt idx="20">
                  <c:v>4218</c:v>
                </c:pt>
                <c:pt idx="21">
                  <c:v>4219</c:v>
                </c:pt>
                <c:pt idx="22">
                  <c:v>4220</c:v>
                </c:pt>
                <c:pt idx="23">
                  <c:v>4222</c:v>
                </c:pt>
                <c:pt idx="24">
                  <c:v>4222</c:v>
                </c:pt>
                <c:pt idx="25">
                  <c:v>4221</c:v>
                </c:pt>
                <c:pt idx="26">
                  <c:v>4222</c:v>
                </c:pt>
                <c:pt idx="27">
                  <c:v>4225</c:v>
                </c:pt>
                <c:pt idx="28">
                  <c:v>4226</c:v>
                </c:pt>
                <c:pt idx="29">
                  <c:v>4226</c:v>
                </c:pt>
              </c:numCache>
            </c:numRef>
          </c:val>
          <c:smooth val="0"/>
          <c:extLst>
            <c:ext xmlns:c16="http://schemas.microsoft.com/office/drawing/2014/chart" uri="{C3380CC4-5D6E-409C-BE32-E72D297353CC}">
              <c16:uniqueId val="{00000000-FC4C-43B4-B182-D7E376C9E7A4}"/>
            </c:ext>
          </c:extLst>
        </c:ser>
        <c:dLbls>
          <c:showLegendKey val="0"/>
          <c:showVal val="0"/>
          <c:showCatName val="0"/>
          <c:showSerName val="0"/>
          <c:showPercent val="0"/>
          <c:showBubbleSize val="0"/>
        </c:dLbls>
        <c:smooth val="0"/>
        <c:axId val="479915592"/>
        <c:axId val="479915920"/>
      </c:lineChart>
      <c:dateAx>
        <c:axId val="479915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915920"/>
        <c:crosses val="autoZero"/>
        <c:auto val="1"/>
        <c:lblOffset val="100"/>
        <c:baseTimeUnit val="days"/>
      </c:dateAx>
      <c:valAx>
        <c:axId val="479915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915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8941-4042-93A5-817185A664F1}"/>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8941-4042-93A5-817185A664F1}"/>
            </c:ext>
          </c:extLst>
        </c:ser>
        <c:dLbls>
          <c:showLegendKey val="0"/>
          <c:showVal val="0"/>
          <c:showCatName val="0"/>
          <c:showSerName val="0"/>
          <c:showPercent val="0"/>
          <c:showBubbleSize val="0"/>
        </c:dLbls>
        <c:gapWidth val="219"/>
        <c:overlap val="-27"/>
        <c:axId val="479925432"/>
        <c:axId val="479932320"/>
      </c:barChart>
      <c:catAx>
        <c:axId val="479925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932320"/>
        <c:crosses val="autoZero"/>
        <c:auto val="1"/>
        <c:lblAlgn val="ctr"/>
        <c:lblOffset val="100"/>
        <c:noMultiLvlLbl val="0"/>
      </c:catAx>
      <c:valAx>
        <c:axId val="479932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925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13-17</c:v>
                </c:pt>
                <c:pt idx="1">
                  <c:v>18-24</c:v>
                </c:pt>
                <c:pt idx="2">
                  <c:v>25-34</c:v>
                </c:pt>
                <c:pt idx="3">
                  <c:v>35-44</c:v>
                </c:pt>
                <c:pt idx="4">
                  <c:v>45-54</c:v>
                </c:pt>
                <c:pt idx="5">
                  <c:v>55-64</c:v>
                </c:pt>
                <c:pt idx="6">
                  <c:v>65+</c:v>
                </c:pt>
              </c:strCache>
            </c:strRef>
          </c:cat>
          <c:val>
            <c:numRef>
              <c:f>Sheet1!$A$2:$G$2</c:f>
              <c:numCache>
                <c:formatCode>General</c:formatCode>
                <c:ptCount val="7"/>
              </c:numCache>
            </c:numRef>
          </c:val>
          <c:extLst>
            <c:ext xmlns:c16="http://schemas.microsoft.com/office/drawing/2014/chart" uri="{C3380CC4-5D6E-409C-BE32-E72D297353CC}">
              <c16:uniqueId val="{00000000-F9BC-493D-9133-C82A8A64520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Album</c:v>
                </c:pt>
                <c:pt idx="1">
                  <c:v>Photo</c:v>
                </c:pt>
                <c:pt idx="2">
                  <c:v>Video</c:v>
                </c:pt>
              </c:strCache>
            </c:strRef>
          </c:cat>
          <c:val>
            <c:numRef>
              <c:f>Sheet1!$A$2:$C$2</c:f>
              <c:numCache>
                <c:formatCode>General</c:formatCode>
                <c:ptCount val="3"/>
                <c:pt idx="0">
                  <c:v>8</c:v>
                </c:pt>
                <c:pt idx="1">
                  <c:v>1</c:v>
                </c:pt>
                <c:pt idx="2">
                  <c:v>12</c:v>
                </c:pt>
              </c:numCache>
            </c:numRef>
          </c:val>
          <c:extLst>
            <c:ext xmlns:c16="http://schemas.microsoft.com/office/drawing/2014/chart" uri="{C3380CC4-5D6E-409C-BE32-E72D297353CC}">
              <c16:uniqueId val="{00000000-AB65-4BF3-B518-7CB1EDB3826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3.8558851279233299</c:v>
                </c:pt>
                <c:pt idx="1">
                  <c:v>3.4482758620689702</c:v>
                </c:pt>
                <c:pt idx="2">
                  <c:v>2.9178907477816902</c:v>
                </c:pt>
              </c:numCache>
            </c:numRef>
          </c:val>
          <c:extLst>
            <c:ext xmlns:c16="http://schemas.microsoft.com/office/drawing/2014/chart" uri="{C3380CC4-5D6E-409C-BE32-E72D297353CC}">
              <c16:uniqueId val="{00000000-9340-4519-ABE3-4BF143B14656}"/>
            </c:ext>
          </c:extLst>
        </c:ser>
        <c:dLbls>
          <c:showLegendKey val="0"/>
          <c:showVal val="0"/>
          <c:showCatName val="0"/>
          <c:showSerName val="0"/>
          <c:showPercent val="0"/>
          <c:showBubbleSize val="0"/>
        </c:dLbls>
        <c:gapWidth val="219"/>
        <c:overlap val="-27"/>
        <c:axId val="479943800"/>
        <c:axId val="479944456"/>
      </c:barChart>
      <c:catAx>
        <c:axId val="479943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944456"/>
        <c:crosses val="autoZero"/>
        <c:auto val="1"/>
        <c:lblAlgn val="ctr"/>
        <c:lblOffset val="100"/>
        <c:noMultiLvlLbl val="0"/>
      </c:catAx>
      <c:valAx>
        <c:axId val="479944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943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8325-480B-9050-8065CF1B91A4}"/>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8325-480B-9050-8065CF1B91A4}"/>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8325-480B-9050-8065CF1B91A4}"/>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8325-480B-9050-8065CF1B91A4}"/>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8325-480B-9050-8065CF1B91A4}"/>
            </c:ext>
          </c:extLst>
        </c:ser>
        <c:dLbls>
          <c:showLegendKey val="0"/>
          <c:showVal val="0"/>
          <c:showCatName val="0"/>
          <c:showSerName val="0"/>
          <c:showPercent val="0"/>
          <c:showBubbleSize val="0"/>
        </c:dLbls>
        <c:gapWidth val="150"/>
        <c:overlap val="100"/>
        <c:axId val="526684952"/>
        <c:axId val="526677080"/>
      </c:barChart>
      <c:catAx>
        <c:axId val="526684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6677080"/>
        <c:crosses val="autoZero"/>
        <c:auto val="1"/>
        <c:lblAlgn val="ctr"/>
        <c:lblOffset val="100"/>
        <c:noMultiLvlLbl val="0"/>
      </c:catAx>
      <c:valAx>
        <c:axId val="526677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6684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7D56-4F8B-8604-04469228EDF4}"/>
            </c:ext>
          </c:extLst>
        </c:ser>
        <c:dLbls>
          <c:showLegendKey val="0"/>
          <c:showVal val="0"/>
          <c:showCatName val="0"/>
          <c:showSerName val="0"/>
          <c:showPercent val="0"/>
          <c:showBubbleSize val="0"/>
        </c:dLbls>
        <c:gapWidth val="219"/>
        <c:overlap val="-27"/>
        <c:axId val="526687904"/>
        <c:axId val="526686920"/>
      </c:barChart>
      <c:catAx>
        <c:axId val="526687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6686920"/>
        <c:crosses val="autoZero"/>
        <c:auto val="1"/>
        <c:lblAlgn val="ctr"/>
        <c:lblOffset val="100"/>
        <c:noMultiLvlLbl val="0"/>
      </c:catAx>
      <c:valAx>
        <c:axId val="526686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6687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User Posts</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9FE0-4A7F-8302-79D48C5482E4}"/>
            </c:ext>
          </c:extLst>
        </c:ser>
        <c:ser>
          <c:idx val="1"/>
          <c:order val="1"/>
          <c:tx>
            <c:strRef>
              <c:f>Sheet1!$C$1</c:f>
              <c:strCache>
                <c:ptCount val="1"/>
                <c:pt idx="0">
                  <c:v>Private Conversations</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9FE0-4A7F-8302-79D48C5482E4}"/>
            </c:ext>
          </c:extLst>
        </c:ser>
        <c:dLbls>
          <c:showLegendKey val="0"/>
          <c:showVal val="0"/>
          <c:showCatName val="0"/>
          <c:showSerName val="0"/>
          <c:showPercent val="0"/>
          <c:showBubbleSize val="0"/>
        </c:dLbls>
        <c:gapWidth val="219"/>
        <c:overlap val="-27"/>
        <c:axId val="526688232"/>
        <c:axId val="526688888"/>
      </c:barChart>
      <c:catAx>
        <c:axId val="526688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6688888"/>
        <c:crosses val="autoZero"/>
        <c:auto val="1"/>
        <c:lblAlgn val="ctr"/>
        <c:lblOffset val="100"/>
        <c:noMultiLvlLbl val="0"/>
      </c:catAx>
      <c:valAx>
        <c:axId val="526688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6688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D16C-4886-9CD0-F844E804BCB0}"/>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D16C-4886-9CD0-F844E804BCB0}"/>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D16C-4886-9CD0-F844E804BCB0}"/>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D16C-4886-9CD0-F844E804BCB0}"/>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D16C-4886-9CD0-F844E804BCB0}"/>
            </c:ext>
          </c:extLst>
        </c:ser>
        <c:dLbls>
          <c:showLegendKey val="0"/>
          <c:showVal val="0"/>
          <c:showCatName val="0"/>
          <c:showSerName val="0"/>
          <c:showPercent val="0"/>
          <c:showBubbleSize val="0"/>
        </c:dLbls>
        <c:gapWidth val="150"/>
        <c:overlap val="100"/>
        <c:axId val="526696432"/>
        <c:axId val="526701352"/>
      </c:barChart>
      <c:catAx>
        <c:axId val="52669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6701352"/>
        <c:crosses val="autoZero"/>
        <c:auto val="1"/>
        <c:lblAlgn val="ctr"/>
        <c:lblOffset val="100"/>
        <c:noMultiLvlLbl val="0"/>
      </c:catAx>
      <c:valAx>
        <c:axId val="5267013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669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Questions with negative Feedback</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0AAE-48CF-8F5D-1CCA12F00B97}"/>
            </c:ext>
          </c:extLst>
        </c:ser>
        <c:ser>
          <c:idx val="1"/>
          <c:order val="1"/>
          <c:tx>
            <c:strRef>
              <c:f>Sheet1!$C$1</c:f>
              <c:strCache>
                <c:ptCount val="1"/>
                <c:pt idx="0">
                  <c:v>Questions without negative Feedback</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0AAE-48CF-8F5D-1CCA12F00B97}"/>
            </c:ext>
          </c:extLst>
        </c:ser>
        <c:dLbls>
          <c:showLegendKey val="0"/>
          <c:showVal val="0"/>
          <c:showCatName val="0"/>
          <c:showSerName val="0"/>
          <c:showPercent val="0"/>
          <c:showBubbleSize val="0"/>
        </c:dLbls>
        <c:gapWidth val="150"/>
        <c:overlap val="100"/>
        <c:axId val="526703976"/>
        <c:axId val="526705944"/>
      </c:barChart>
      <c:catAx>
        <c:axId val="526703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6705944"/>
        <c:crosses val="autoZero"/>
        <c:auto val="1"/>
        <c:lblAlgn val="ctr"/>
        <c:lblOffset val="100"/>
        <c:noMultiLvlLbl val="0"/>
      </c:catAx>
      <c:valAx>
        <c:axId val="5267059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6703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 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550</c:v>
                </c:pt>
                <c:pt idx="1">
                  <c:v>551</c:v>
                </c:pt>
                <c:pt idx="2">
                  <c:v>551</c:v>
                </c:pt>
                <c:pt idx="3">
                  <c:v>551</c:v>
                </c:pt>
                <c:pt idx="4">
                  <c:v>551</c:v>
                </c:pt>
                <c:pt idx="5">
                  <c:v>551</c:v>
                </c:pt>
                <c:pt idx="6">
                  <c:v>552</c:v>
                </c:pt>
                <c:pt idx="7">
                  <c:v>552</c:v>
                </c:pt>
                <c:pt idx="8">
                  <c:v>553</c:v>
                </c:pt>
                <c:pt idx="9">
                  <c:v>552</c:v>
                </c:pt>
                <c:pt idx="10">
                  <c:v>554</c:v>
                </c:pt>
                <c:pt idx="11">
                  <c:v>553</c:v>
                </c:pt>
                <c:pt idx="12">
                  <c:v>554</c:v>
                </c:pt>
                <c:pt idx="13">
                  <c:v>556</c:v>
                </c:pt>
                <c:pt idx="14">
                  <c:v>555</c:v>
                </c:pt>
                <c:pt idx="15">
                  <c:v>556</c:v>
                </c:pt>
                <c:pt idx="16">
                  <c:v>557</c:v>
                </c:pt>
                <c:pt idx="17">
                  <c:v>559</c:v>
                </c:pt>
                <c:pt idx="18">
                  <c:v>559</c:v>
                </c:pt>
                <c:pt idx="19">
                  <c:v>558</c:v>
                </c:pt>
                <c:pt idx="20">
                  <c:v>560</c:v>
                </c:pt>
                <c:pt idx="21">
                  <c:v>561</c:v>
                </c:pt>
                <c:pt idx="22">
                  <c:v>561</c:v>
                </c:pt>
                <c:pt idx="23">
                  <c:v>561</c:v>
                </c:pt>
                <c:pt idx="24">
                  <c:v>562</c:v>
                </c:pt>
                <c:pt idx="25">
                  <c:v>562</c:v>
                </c:pt>
                <c:pt idx="26">
                  <c:v>562</c:v>
                </c:pt>
                <c:pt idx="27">
                  <c:v>562</c:v>
                </c:pt>
                <c:pt idx="28">
                  <c:v>563</c:v>
                </c:pt>
                <c:pt idx="29">
                  <c:v>563</c:v>
                </c:pt>
              </c:numCache>
            </c:numRef>
          </c:val>
          <c:smooth val="0"/>
          <c:extLst>
            <c:ext xmlns:c16="http://schemas.microsoft.com/office/drawing/2014/chart" uri="{C3380CC4-5D6E-409C-BE32-E72D297353CC}">
              <c16:uniqueId val="{00000000-8A70-437A-A1B3-87CFEBE2583F}"/>
            </c:ext>
          </c:extLst>
        </c:ser>
        <c:dLbls>
          <c:showLegendKey val="0"/>
          <c:showVal val="0"/>
          <c:showCatName val="0"/>
          <c:showSerName val="0"/>
          <c:showPercent val="0"/>
          <c:showBubbleSize val="0"/>
        </c:dLbls>
        <c:smooth val="0"/>
        <c:axId val="526704304"/>
        <c:axId val="526697088"/>
      </c:lineChart>
      <c:dateAx>
        <c:axId val="526704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6697088"/>
        <c:crosses val="autoZero"/>
        <c:auto val="1"/>
        <c:lblOffset val="100"/>
        <c:baseTimeUnit val="days"/>
      </c:dateAx>
      <c:valAx>
        <c:axId val="526697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6704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F4B14-C846-4607-87C9-06CA194241DE}"/>
              </a:ext>
            </a:extLst>
          </p:cNvPr>
          <p:cNvSpPr>
            <a:spLocks noGrp="1"/>
          </p:cNvSpPr>
          <p:nvPr>
            <p:ph type="ctrTitle"/>
          </p:nvPr>
        </p:nvSpPr>
        <p:spPr/>
        <p:txBody>
          <a:bodyPr/>
          <a:lstStyle/>
          <a:p>
            <a:r>
              <a:rPr lang="en-US"/>
              <a:t>ASBB</a:t>
            </a:r>
          </a:p>
        </p:txBody>
      </p:sp>
      <p:sp>
        <p:nvSpPr>
          <p:cNvPr id="3" name="Subtitle 2">
            <a:extLst>
              <a:ext uri="{FF2B5EF4-FFF2-40B4-BE49-F238E27FC236}">
                <a16:creationId xmlns:a16="http://schemas.microsoft.com/office/drawing/2014/main" id="{D748B958-80C9-4530-B569-B3B3660A2EDF}"/>
              </a:ext>
            </a:extLst>
          </p:cNvPr>
          <p:cNvSpPr>
            <a:spLocks noGrp="1"/>
          </p:cNvSpPr>
          <p:nvPr>
            <p:ph type="subTitle" idx="1"/>
          </p:nvPr>
        </p:nvSpPr>
        <p:spPr/>
        <p:txBody>
          <a:bodyPr/>
          <a:lstStyle/>
          <a:p>
            <a:r>
              <a:rPr lang="en-US"/>
              <a:t>FP7</a:t>
            </a:r>
          </a:p>
        </p:txBody>
      </p:sp>
    </p:spTree>
    <p:extLst>
      <p:ext uri="{BB962C8B-B14F-4D97-AF65-F5344CB8AC3E}">
        <p14:creationId xmlns:p14="http://schemas.microsoft.com/office/powerpoint/2010/main" val="30369460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4AD5D-3535-43DD-B129-B35278B67EEF}"/>
              </a:ext>
            </a:extLst>
          </p:cNvPr>
          <p:cNvSpPr>
            <a:spLocks noGrp="1"/>
          </p:cNvSpPr>
          <p:nvPr>
            <p:ph type="title"/>
          </p:nvPr>
        </p:nvSpPr>
        <p:spPr/>
        <p:txBody>
          <a:bodyPr/>
          <a:lstStyle/>
          <a:p>
            <a:r>
              <a:rPr lang="en-US"/>
              <a:t>Overall Network Key Metrics | All Pages</a:t>
            </a:r>
          </a:p>
        </p:txBody>
      </p:sp>
      <p:graphicFrame>
        <p:nvGraphicFramePr>
          <p:cNvPr id="5" name="Table Placeholder 4">
            <a:extLst>
              <a:ext uri="{FF2B5EF4-FFF2-40B4-BE49-F238E27FC236}">
                <a16:creationId xmlns:a16="http://schemas.microsoft.com/office/drawing/2014/main" id="{F3636980-30E9-4B8A-ACB2-C6C2AACABEB0}"/>
              </a:ext>
            </a:extLst>
          </p:cNvPr>
          <p:cNvGraphicFramePr>
            <a:graphicFrameLocks noGrp="1"/>
          </p:cNvGraphicFramePr>
          <p:nvPr>
            <p:ph type="tbl" sz="quarter" idx="13"/>
            <p:extLst>
              <p:ext uri="{D42A27DB-BD31-4B8C-83A1-F6EECF244321}">
                <p14:modId xmlns:p14="http://schemas.microsoft.com/office/powerpoint/2010/main" val="4033141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70297371"/>
                    </a:ext>
                  </a:extLst>
                </a:gridCol>
                <a:gridCol w="1316736">
                  <a:extLst>
                    <a:ext uri="{9D8B030D-6E8A-4147-A177-3AD203B41FA5}">
                      <a16:colId xmlns:a16="http://schemas.microsoft.com/office/drawing/2014/main" val="2935266319"/>
                    </a:ext>
                  </a:extLst>
                </a:gridCol>
                <a:gridCol w="1316736">
                  <a:extLst>
                    <a:ext uri="{9D8B030D-6E8A-4147-A177-3AD203B41FA5}">
                      <a16:colId xmlns:a16="http://schemas.microsoft.com/office/drawing/2014/main" val="664530028"/>
                    </a:ext>
                  </a:extLst>
                </a:gridCol>
                <a:gridCol w="1316736">
                  <a:extLst>
                    <a:ext uri="{9D8B030D-6E8A-4147-A177-3AD203B41FA5}">
                      <a16:colId xmlns:a16="http://schemas.microsoft.com/office/drawing/2014/main" val="1886260944"/>
                    </a:ext>
                  </a:extLst>
                </a:gridCol>
                <a:gridCol w="1316736">
                  <a:extLst>
                    <a:ext uri="{9D8B030D-6E8A-4147-A177-3AD203B41FA5}">
                      <a16:colId xmlns:a16="http://schemas.microsoft.com/office/drawing/2014/main" val="985587164"/>
                    </a:ext>
                  </a:extLst>
                </a:gridCol>
              </a:tblGrid>
              <a:tr h="370840">
                <a:tc>
                  <a:txBody>
                    <a:bodyPr/>
                    <a:lstStyle/>
                    <a:p>
                      <a:r>
                        <a:rPr lang="en-US" sz="1000"/>
                        <a:t>Network</a:t>
                      </a:r>
                    </a:p>
                  </a:txBody>
                  <a:tcPr/>
                </a:tc>
                <a:tc>
                  <a:txBody>
                    <a:bodyPr/>
                    <a:lstStyle/>
                    <a:p>
                      <a:r>
                        <a:rPr lang="en-US" sz="1000"/>
                        <a:t>Audience Change</a:t>
                      </a:r>
                    </a:p>
                  </a:txBody>
                  <a:tcPr/>
                </a:tc>
                <a:tc>
                  <a:txBody>
                    <a:bodyPr/>
                    <a:lstStyle/>
                    <a:p>
                      <a:r>
                        <a:rPr lang="en-US" sz="1000"/>
                        <a:t>Monthly Reach</a:t>
                      </a:r>
                    </a:p>
                  </a:txBody>
                  <a:tcPr/>
                </a:tc>
                <a:tc>
                  <a:txBody>
                    <a:bodyPr/>
                    <a:lstStyle/>
                    <a:p>
                      <a:r>
                        <a:rPr lang="en-US" sz="1000"/>
                        <a:t>Monthly Impressions</a:t>
                      </a:r>
                    </a:p>
                  </a:txBody>
                  <a:tcPr/>
                </a:tc>
                <a:tc>
                  <a:txBody>
                    <a:bodyPr/>
                    <a:lstStyle/>
                    <a:p>
                      <a:r>
                        <a:rPr lang="en-US" sz="1000"/>
                        <a:t>E-Rate</a:t>
                      </a:r>
                    </a:p>
                  </a:txBody>
                  <a:tcPr/>
                </a:tc>
                <a:extLst>
                  <a:ext uri="{0D108BD9-81ED-4DB2-BD59-A6C34878D82A}">
                    <a16:rowId xmlns:a16="http://schemas.microsoft.com/office/drawing/2014/main" val="3787724003"/>
                  </a:ext>
                </a:extLst>
              </a:tr>
              <a:tr h="370840">
                <a:tc>
                  <a:txBody>
                    <a:bodyPr/>
                    <a:lstStyle/>
                    <a:p>
                      <a:r>
                        <a:rPr lang="en-US" sz="1000"/>
                        <a:t>Instagram</a:t>
                      </a:r>
                    </a:p>
                  </a:txBody>
                  <a:tcPr/>
                </a:tc>
                <a:tc>
                  <a:txBody>
                    <a:bodyPr/>
                    <a:lstStyle/>
                    <a:p>
                      <a:r>
                        <a:rPr lang="en-US" sz="1000"/>
                        <a:t>1986</a:t>
                      </a:r>
                    </a:p>
                  </a:txBody>
                  <a:tcPr/>
                </a:tc>
                <a:tc>
                  <a:txBody>
                    <a:bodyPr/>
                    <a:lstStyle/>
                    <a:p>
                      <a:r>
                        <a:rPr lang="en-US" sz="1000"/>
                        <a:t>550534</a:t>
                      </a:r>
                    </a:p>
                  </a:txBody>
                  <a:tcPr/>
                </a:tc>
                <a:tc>
                  <a:txBody>
                    <a:bodyPr/>
                    <a:lstStyle/>
                    <a:p>
                      <a:r>
                        <a:rPr lang="en-US" sz="1000"/>
                        <a:t>5966070</a:t>
                      </a:r>
                    </a:p>
                  </a:txBody>
                  <a:tcPr/>
                </a:tc>
                <a:tc>
                  <a:txBody>
                    <a:bodyPr/>
                    <a:lstStyle/>
                    <a:p>
                      <a:r>
                        <a:rPr lang="en-US" sz="1000"/>
                        <a:t>0.52719797119377</a:t>
                      </a:r>
                    </a:p>
                  </a:txBody>
                  <a:tcPr/>
                </a:tc>
                <a:extLst>
                  <a:ext uri="{0D108BD9-81ED-4DB2-BD59-A6C34878D82A}">
                    <a16:rowId xmlns:a16="http://schemas.microsoft.com/office/drawing/2014/main" val="3774050523"/>
                  </a:ext>
                </a:extLst>
              </a:tr>
              <a:tr h="370840">
                <a:tc>
                  <a:txBody>
                    <a:bodyPr/>
                    <a:lstStyle/>
                    <a:p>
                      <a:r>
                        <a:rPr lang="en-US" sz="1000"/>
                        <a:t>Facebook</a:t>
                      </a:r>
                    </a:p>
                  </a:txBody>
                  <a:tcPr/>
                </a:tc>
                <a:tc>
                  <a:txBody>
                    <a:bodyPr/>
                    <a:lstStyle/>
                    <a:p>
                      <a:r>
                        <a:rPr lang="en-US" sz="1000"/>
                        <a:t>15</a:t>
                      </a:r>
                    </a:p>
                  </a:txBody>
                  <a:tcPr/>
                </a:tc>
                <a:tc>
                  <a:txBody>
                    <a:bodyPr/>
                    <a:lstStyle/>
                    <a:p>
                      <a:r>
                        <a:rPr lang="en-US" sz="1000"/>
                        <a:t>722531</a:t>
                      </a:r>
                    </a:p>
                  </a:txBody>
                  <a:tcPr/>
                </a:tc>
                <a:tc>
                  <a:txBody>
                    <a:bodyPr/>
                    <a:lstStyle/>
                    <a:p>
                      <a:r>
                        <a:rPr lang="en-US" sz="1000"/>
                        <a:t>5098425</a:t>
                      </a:r>
                    </a:p>
                  </a:txBody>
                  <a:tcPr/>
                </a:tc>
                <a:tc>
                  <a:txBody>
                    <a:bodyPr/>
                    <a:lstStyle/>
                    <a:p>
                      <a:r>
                        <a:rPr lang="en-US" sz="1000"/>
                        <a:t>2.2750580943932</a:t>
                      </a:r>
                    </a:p>
                  </a:txBody>
                  <a:tcPr/>
                </a:tc>
                <a:extLst>
                  <a:ext uri="{0D108BD9-81ED-4DB2-BD59-A6C34878D82A}">
                    <a16:rowId xmlns:a16="http://schemas.microsoft.com/office/drawing/2014/main" val="378417166"/>
                  </a:ext>
                </a:extLst>
              </a:tr>
              <a:tr h="370840">
                <a:tc>
                  <a:txBody>
                    <a:bodyPr/>
                    <a:lstStyle/>
                    <a:p>
                      <a:r>
                        <a:rPr lang="en-US" sz="1000"/>
                        <a:t>Twitter</a:t>
                      </a:r>
                    </a:p>
                  </a:txBody>
                  <a:tcPr/>
                </a:tc>
                <a:tc>
                  <a:txBody>
                    <a:bodyPr/>
                    <a:lstStyle/>
                    <a:p>
                      <a:r>
                        <a:rPr lang="en-US" sz="1000"/>
                        <a:t>13</a:t>
                      </a:r>
                    </a:p>
                  </a:txBody>
                  <a:tcPr/>
                </a:tc>
                <a:tc>
                  <a:txBody>
                    <a:bodyPr/>
                    <a:lstStyle/>
                    <a:p>
                      <a:r>
                        <a:rPr lang="en-US" sz="1000"/>
                        <a:t>n/a</a:t>
                      </a:r>
                    </a:p>
                  </a:txBody>
                  <a:tcPr/>
                </a:tc>
                <a:tc>
                  <a:txBody>
                    <a:bodyPr/>
                    <a:lstStyle/>
                    <a:p>
                      <a:r>
                        <a:rPr lang="en-US" sz="1000"/>
                        <a:t>64</a:t>
                      </a:r>
                    </a:p>
                  </a:txBody>
                  <a:tcPr/>
                </a:tc>
                <a:tc>
                  <a:txBody>
                    <a:bodyPr/>
                    <a:lstStyle/>
                    <a:p>
                      <a:r>
                        <a:rPr lang="en-US" sz="1000"/>
                        <a:t>3.4470</a:t>
                      </a:r>
                    </a:p>
                  </a:txBody>
                  <a:tcPr/>
                </a:tc>
                <a:extLst>
                  <a:ext uri="{0D108BD9-81ED-4DB2-BD59-A6C34878D82A}">
                    <a16:rowId xmlns:a16="http://schemas.microsoft.com/office/drawing/2014/main" val="1758623425"/>
                  </a:ext>
                </a:extLst>
              </a:tr>
              <a:tr h="370840">
                <a:tc>
                  <a:txBody>
                    <a:bodyPr/>
                    <a:lstStyle/>
                    <a:p>
                      <a:r>
                        <a:rPr lang="en-US" sz="1000"/>
                        <a:t>YouTube</a:t>
                      </a:r>
                    </a:p>
                  </a:txBody>
                  <a:tcPr/>
                </a:tc>
                <a:tc>
                  <a:txBody>
                    <a:bodyPr/>
                    <a:lstStyle/>
                    <a:p>
                      <a:r>
                        <a:rPr lang="en-US" sz="1000"/>
                        <a:t>10</a:t>
                      </a:r>
                    </a:p>
                  </a:txBody>
                  <a:tcPr/>
                </a:tc>
                <a:tc>
                  <a:txBody>
                    <a:bodyPr/>
                    <a:lstStyle/>
                    <a:p>
                      <a:r>
                        <a:rPr lang="en-US" sz="1000"/>
                        <a:t>n/a</a:t>
                      </a:r>
                    </a:p>
                  </a:txBody>
                  <a:tcPr/>
                </a:tc>
                <a:tc>
                  <a:txBody>
                    <a:bodyPr/>
                    <a:lstStyle/>
                    <a:p>
                      <a:r>
                        <a:rPr lang="en-US" sz="1000"/>
                        <a:t>886</a:t>
                      </a:r>
                    </a:p>
                  </a:txBody>
                  <a:tcPr/>
                </a:tc>
                <a:tc>
                  <a:txBody>
                    <a:bodyPr/>
                    <a:lstStyle/>
                    <a:p>
                      <a:r>
                        <a:rPr lang="en-US" sz="1000"/>
                        <a:t>n/a</a:t>
                      </a:r>
                    </a:p>
                  </a:txBody>
                  <a:tcPr/>
                </a:tc>
                <a:extLst>
                  <a:ext uri="{0D108BD9-81ED-4DB2-BD59-A6C34878D82A}">
                    <a16:rowId xmlns:a16="http://schemas.microsoft.com/office/drawing/2014/main" val="2286843881"/>
                  </a:ext>
                </a:extLst>
              </a:tr>
            </a:tbl>
          </a:graphicData>
        </a:graphic>
      </p:graphicFrame>
      <p:sp>
        <p:nvSpPr>
          <p:cNvPr id="4" name="Text Placeholder 3">
            <a:extLst>
              <a:ext uri="{FF2B5EF4-FFF2-40B4-BE49-F238E27FC236}">
                <a16:creationId xmlns:a16="http://schemas.microsoft.com/office/drawing/2014/main" id="{3BE636BE-CE5B-47E7-BA0E-2507AA222EB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619932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FC26-5B0E-4910-8ED2-575CEFF8BFA0}"/>
              </a:ext>
            </a:extLst>
          </p:cNvPr>
          <p:cNvSpPr>
            <a:spLocks noGrp="1"/>
          </p:cNvSpPr>
          <p:nvPr>
            <p:ph type="title"/>
          </p:nvPr>
        </p:nvSpPr>
        <p:spPr/>
        <p:txBody>
          <a:bodyPr/>
          <a:lstStyle/>
          <a:p>
            <a:r>
              <a:rPr lang="en-US"/>
              <a:t>Overall Network Key Metrics Table | All Pages</a:t>
            </a:r>
          </a:p>
        </p:txBody>
      </p:sp>
      <p:graphicFrame>
        <p:nvGraphicFramePr>
          <p:cNvPr id="5" name="Table Placeholder 4">
            <a:extLst>
              <a:ext uri="{FF2B5EF4-FFF2-40B4-BE49-F238E27FC236}">
                <a16:creationId xmlns:a16="http://schemas.microsoft.com/office/drawing/2014/main" id="{8804481D-0426-49FD-991D-46F7DE4FA8F6}"/>
              </a:ext>
            </a:extLst>
          </p:cNvPr>
          <p:cNvGraphicFramePr>
            <a:graphicFrameLocks noGrp="1"/>
          </p:cNvGraphicFramePr>
          <p:nvPr>
            <p:ph type="tbl" sz="quarter" idx="13"/>
            <p:extLst>
              <p:ext uri="{D42A27DB-BD31-4B8C-83A1-F6EECF244321}">
                <p14:modId xmlns:p14="http://schemas.microsoft.com/office/powerpoint/2010/main" val="2797900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978212848"/>
                    </a:ext>
                  </a:extLst>
                </a:gridCol>
                <a:gridCol w="1316736">
                  <a:extLst>
                    <a:ext uri="{9D8B030D-6E8A-4147-A177-3AD203B41FA5}">
                      <a16:colId xmlns:a16="http://schemas.microsoft.com/office/drawing/2014/main" val="1678578850"/>
                    </a:ext>
                  </a:extLst>
                </a:gridCol>
                <a:gridCol w="1316736">
                  <a:extLst>
                    <a:ext uri="{9D8B030D-6E8A-4147-A177-3AD203B41FA5}">
                      <a16:colId xmlns:a16="http://schemas.microsoft.com/office/drawing/2014/main" val="1944416916"/>
                    </a:ext>
                  </a:extLst>
                </a:gridCol>
                <a:gridCol w="1316736">
                  <a:extLst>
                    <a:ext uri="{9D8B030D-6E8A-4147-A177-3AD203B41FA5}">
                      <a16:colId xmlns:a16="http://schemas.microsoft.com/office/drawing/2014/main" val="2133091811"/>
                    </a:ext>
                  </a:extLst>
                </a:gridCol>
                <a:gridCol w="1316736">
                  <a:extLst>
                    <a:ext uri="{9D8B030D-6E8A-4147-A177-3AD203B41FA5}">
                      <a16:colId xmlns:a16="http://schemas.microsoft.com/office/drawing/2014/main" val="245717798"/>
                    </a:ext>
                  </a:extLst>
                </a:gridCol>
              </a:tblGrid>
              <a:tr h="370840">
                <a:tc>
                  <a:txBody>
                    <a:bodyPr/>
                    <a:lstStyle/>
                    <a:p>
                      <a:r>
                        <a:rPr lang="en-US" sz="1000"/>
                        <a:t>Network</a:t>
                      </a:r>
                    </a:p>
                  </a:txBody>
                  <a:tcPr/>
                </a:tc>
                <a:tc>
                  <a:txBody>
                    <a:bodyPr/>
                    <a:lstStyle/>
                    <a:p>
                      <a:r>
                        <a:rPr lang="en-US" sz="1000"/>
                        <a:t>Total Audience Change</a:t>
                      </a:r>
                    </a:p>
                  </a:txBody>
                  <a:tcPr/>
                </a:tc>
                <a:tc>
                  <a:txBody>
                    <a:bodyPr/>
                    <a:lstStyle/>
                    <a:p>
                      <a:r>
                        <a:rPr lang="en-US" sz="1000"/>
                        <a:t>Total Posted Content</a:t>
                      </a:r>
                    </a:p>
                  </a:txBody>
                  <a:tcPr/>
                </a:tc>
                <a:tc>
                  <a:txBody>
                    <a:bodyPr/>
                    <a:lstStyle/>
                    <a:p>
                      <a:r>
                        <a:rPr lang="en-US" sz="1000"/>
                        <a:t>Total Interactions</a:t>
                      </a:r>
                    </a:p>
                  </a:txBody>
                  <a:tcPr/>
                </a:tc>
                <a:tc>
                  <a:txBody>
                    <a:bodyPr/>
                    <a:lstStyle/>
                    <a:p>
                      <a:r>
                        <a:rPr lang="en-US" sz="1000"/>
                        <a:t>Avg. Interaction Rate</a:t>
                      </a:r>
                    </a:p>
                  </a:txBody>
                  <a:tcPr/>
                </a:tc>
                <a:extLst>
                  <a:ext uri="{0D108BD9-81ED-4DB2-BD59-A6C34878D82A}">
                    <a16:rowId xmlns:a16="http://schemas.microsoft.com/office/drawing/2014/main" val="2846644523"/>
                  </a:ext>
                </a:extLst>
              </a:tr>
              <a:tr h="370840">
                <a:tc>
                  <a:txBody>
                    <a:bodyPr/>
                    <a:lstStyle/>
                    <a:p>
                      <a:r>
                        <a:rPr lang="en-US" sz="1000"/>
                        <a:t>Facebook</a:t>
                      </a:r>
                    </a:p>
                  </a:txBody>
                  <a:tcPr/>
                </a:tc>
                <a:tc>
                  <a:txBody>
                    <a:bodyPr/>
                    <a:lstStyle/>
                    <a:p>
                      <a:r>
                        <a:rPr lang="en-US" sz="1000"/>
                        <a:t>17</a:t>
                      </a:r>
                    </a:p>
                  </a:txBody>
                  <a:tcPr/>
                </a:tc>
                <a:tc>
                  <a:txBody>
                    <a:bodyPr/>
                    <a:lstStyle/>
                    <a:p>
                      <a:r>
                        <a:rPr lang="en-US" sz="1000"/>
                        <a:t>21</a:t>
                      </a:r>
                    </a:p>
                  </a:txBody>
                  <a:tcPr/>
                </a:tc>
                <a:tc>
                  <a:txBody>
                    <a:bodyPr/>
                    <a:lstStyle/>
                    <a:p>
                      <a:r>
                        <a:rPr lang="en-US" sz="1000"/>
                        <a:t>29</a:t>
                      </a:r>
                    </a:p>
                  </a:txBody>
                  <a:tcPr/>
                </a:tc>
                <a:tc>
                  <a:txBody>
                    <a:bodyPr/>
                    <a:lstStyle/>
                    <a:p>
                      <a:r>
                        <a:rPr lang="en-US" sz="1000"/>
                        <a:t>0.0327 %</a:t>
                      </a:r>
                    </a:p>
                  </a:txBody>
                  <a:tcPr/>
                </a:tc>
                <a:extLst>
                  <a:ext uri="{0D108BD9-81ED-4DB2-BD59-A6C34878D82A}">
                    <a16:rowId xmlns:a16="http://schemas.microsoft.com/office/drawing/2014/main" val="2603682986"/>
                  </a:ext>
                </a:extLst>
              </a:tr>
              <a:tr h="370840">
                <a:tc>
                  <a:txBody>
                    <a:bodyPr/>
                    <a:lstStyle/>
                    <a:p>
                      <a:r>
                        <a:rPr lang="en-US" sz="1000"/>
                        <a:t>Instagram</a:t>
                      </a:r>
                    </a:p>
                  </a:txBody>
                  <a:tcPr/>
                </a:tc>
                <a:tc>
                  <a:txBody>
                    <a:bodyPr/>
                    <a:lstStyle/>
                    <a:p>
                      <a:r>
                        <a:rPr lang="en-US" sz="1000"/>
                        <a:t>1961</a:t>
                      </a:r>
                    </a:p>
                  </a:txBody>
                  <a:tcPr/>
                </a:tc>
                <a:tc>
                  <a:txBody>
                    <a:bodyPr/>
                    <a:lstStyle/>
                    <a:p>
                      <a:r>
                        <a:rPr lang="en-US" sz="1000"/>
                        <a:t>17</a:t>
                      </a:r>
                    </a:p>
                  </a:txBody>
                  <a:tcPr/>
                </a:tc>
                <a:tc>
                  <a:txBody>
                    <a:bodyPr/>
                    <a:lstStyle/>
                    <a:p>
                      <a:r>
                        <a:rPr lang="en-US" sz="1000"/>
                        <a:t>31453</a:t>
                      </a:r>
                    </a:p>
                  </a:txBody>
                  <a:tcPr/>
                </a:tc>
                <a:tc>
                  <a:txBody>
                    <a:bodyPr/>
                    <a:lstStyle/>
                    <a:p>
                      <a:r>
                        <a:rPr lang="en-US" sz="1000"/>
                        <a:t>3.1489 %</a:t>
                      </a:r>
                    </a:p>
                  </a:txBody>
                  <a:tcPr/>
                </a:tc>
                <a:extLst>
                  <a:ext uri="{0D108BD9-81ED-4DB2-BD59-A6C34878D82A}">
                    <a16:rowId xmlns:a16="http://schemas.microsoft.com/office/drawing/2014/main" val="2620140272"/>
                  </a:ext>
                </a:extLst>
              </a:tr>
              <a:tr h="370840">
                <a:tc>
                  <a:txBody>
                    <a:bodyPr/>
                    <a:lstStyle/>
                    <a:p>
                      <a:r>
                        <a:rPr lang="en-US" sz="1000"/>
                        <a:t>Twitter</a:t>
                      </a:r>
                    </a:p>
                  </a:txBody>
                  <a:tcPr/>
                </a:tc>
                <a:tc>
                  <a:txBody>
                    <a:bodyPr/>
                    <a:lstStyle/>
                    <a:p>
                      <a:r>
                        <a:rPr lang="en-US" sz="1000"/>
                        <a:t>13</a:t>
                      </a:r>
                    </a:p>
                  </a:txBody>
                  <a:tcPr/>
                </a:tc>
                <a:tc>
                  <a:txBody>
                    <a:bodyPr/>
                    <a:lstStyle/>
                    <a:p>
                      <a:r>
                        <a:rPr lang="en-US" sz="1000"/>
                        <a:t>17</a:t>
                      </a:r>
                    </a:p>
                  </a:txBody>
                  <a:tcPr/>
                </a:tc>
                <a:tc>
                  <a:txBody>
                    <a:bodyPr/>
                    <a:lstStyle/>
                    <a:p>
                      <a:r>
                        <a:rPr lang="en-US" sz="1000"/>
                        <a:t>11</a:t>
                      </a:r>
                    </a:p>
                  </a:txBody>
                  <a:tcPr/>
                </a:tc>
                <a:tc>
                  <a:txBody>
                    <a:bodyPr/>
                    <a:lstStyle/>
                    <a:p>
                      <a:r>
                        <a:rPr lang="en-US" sz="1000"/>
                        <a:t>0.1164 %</a:t>
                      </a:r>
                    </a:p>
                  </a:txBody>
                  <a:tcPr/>
                </a:tc>
                <a:extLst>
                  <a:ext uri="{0D108BD9-81ED-4DB2-BD59-A6C34878D82A}">
                    <a16:rowId xmlns:a16="http://schemas.microsoft.com/office/drawing/2014/main" val="3375838387"/>
                  </a:ext>
                </a:extLst>
              </a:tr>
              <a:tr h="370840">
                <a:tc>
                  <a:txBody>
                    <a:bodyPr/>
                    <a:lstStyle/>
                    <a:p>
                      <a:r>
                        <a:rPr lang="en-US" sz="1000"/>
                        <a:t>YouTube</a:t>
                      </a:r>
                    </a:p>
                  </a:txBody>
                  <a:tcPr/>
                </a:tc>
                <a:tc>
                  <a:txBody>
                    <a:bodyPr/>
                    <a:lstStyle/>
                    <a:p>
                      <a:r>
                        <a:rPr lang="en-US" sz="1000"/>
                        <a:t>11</a:t>
                      </a:r>
                    </a:p>
                  </a:txBody>
                  <a:tcPr/>
                </a:tc>
                <a:tc>
                  <a:txBody>
                    <a:bodyPr/>
                    <a:lstStyle/>
                    <a:p>
                      <a:r>
                        <a:rPr lang="en-US" sz="1000"/>
                        <a:t>4</a:t>
                      </a:r>
                    </a:p>
                  </a:txBody>
                  <a:tcPr/>
                </a:tc>
                <a:tc>
                  <a:txBody>
                    <a:bodyPr/>
                    <a:lstStyle/>
                    <a:p>
                      <a:r>
                        <a:rPr lang="en-US" sz="1000"/>
                        <a:t>21</a:t>
                      </a:r>
                    </a:p>
                  </a:txBody>
                  <a:tcPr/>
                </a:tc>
                <a:tc>
                  <a:txBody>
                    <a:bodyPr/>
                    <a:lstStyle/>
                    <a:p>
                      <a:r>
                        <a:rPr lang="en-US" sz="1000"/>
                        <a:t>9.5455 %</a:t>
                      </a:r>
                    </a:p>
                  </a:txBody>
                  <a:tcPr/>
                </a:tc>
                <a:extLst>
                  <a:ext uri="{0D108BD9-81ED-4DB2-BD59-A6C34878D82A}">
                    <a16:rowId xmlns:a16="http://schemas.microsoft.com/office/drawing/2014/main" val="928184851"/>
                  </a:ext>
                </a:extLst>
              </a:tr>
            </a:tbl>
          </a:graphicData>
        </a:graphic>
      </p:graphicFrame>
      <p:sp>
        <p:nvSpPr>
          <p:cNvPr id="4" name="Text Placeholder 3">
            <a:extLst>
              <a:ext uri="{FF2B5EF4-FFF2-40B4-BE49-F238E27FC236}">
                <a16:creationId xmlns:a16="http://schemas.microsoft.com/office/drawing/2014/main" id="{62429210-8795-491C-BB4B-9095572E668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4270317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95FF4-76BC-4E86-8C85-D4B30AC13D3F}"/>
              </a:ext>
            </a:extLst>
          </p:cNvPr>
          <p:cNvSpPr>
            <a:spLocks noGrp="1"/>
          </p:cNvSpPr>
          <p:nvPr>
            <p:ph type="title"/>
          </p:nvPr>
        </p:nvSpPr>
        <p:spPr/>
        <p:txBody>
          <a:bodyPr/>
          <a:lstStyle/>
          <a:p>
            <a:r>
              <a:rPr lang="en-US"/>
              <a:t>Instagram Key Metrics 2020 | All Pages</a:t>
            </a:r>
          </a:p>
        </p:txBody>
      </p:sp>
      <p:graphicFrame>
        <p:nvGraphicFramePr>
          <p:cNvPr id="5" name="Table Placeholder 4">
            <a:extLst>
              <a:ext uri="{FF2B5EF4-FFF2-40B4-BE49-F238E27FC236}">
                <a16:creationId xmlns:a16="http://schemas.microsoft.com/office/drawing/2014/main" id="{CBD88552-DAF7-46F9-B8AE-E8CB9EC97992}"/>
              </a:ext>
            </a:extLst>
          </p:cNvPr>
          <p:cNvGraphicFramePr>
            <a:graphicFrameLocks noGrp="1"/>
          </p:cNvGraphicFramePr>
          <p:nvPr>
            <p:ph type="tbl" sz="quarter" idx="13"/>
            <p:extLst>
              <p:ext uri="{D42A27DB-BD31-4B8C-83A1-F6EECF244321}">
                <p14:modId xmlns:p14="http://schemas.microsoft.com/office/powerpoint/2010/main" val="192348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320199429"/>
                    </a:ext>
                  </a:extLst>
                </a:gridCol>
                <a:gridCol w="740664">
                  <a:extLst>
                    <a:ext uri="{9D8B030D-6E8A-4147-A177-3AD203B41FA5}">
                      <a16:colId xmlns:a16="http://schemas.microsoft.com/office/drawing/2014/main" val="2373567478"/>
                    </a:ext>
                  </a:extLst>
                </a:gridCol>
                <a:gridCol w="740664">
                  <a:extLst>
                    <a:ext uri="{9D8B030D-6E8A-4147-A177-3AD203B41FA5}">
                      <a16:colId xmlns:a16="http://schemas.microsoft.com/office/drawing/2014/main" val="4029232469"/>
                    </a:ext>
                  </a:extLst>
                </a:gridCol>
                <a:gridCol w="740664">
                  <a:extLst>
                    <a:ext uri="{9D8B030D-6E8A-4147-A177-3AD203B41FA5}">
                      <a16:colId xmlns:a16="http://schemas.microsoft.com/office/drawing/2014/main" val="807066214"/>
                    </a:ext>
                  </a:extLst>
                </a:gridCol>
                <a:gridCol w="740664">
                  <a:extLst>
                    <a:ext uri="{9D8B030D-6E8A-4147-A177-3AD203B41FA5}">
                      <a16:colId xmlns:a16="http://schemas.microsoft.com/office/drawing/2014/main" val="3092981040"/>
                    </a:ext>
                  </a:extLst>
                </a:gridCol>
                <a:gridCol w="740664">
                  <a:extLst>
                    <a:ext uri="{9D8B030D-6E8A-4147-A177-3AD203B41FA5}">
                      <a16:colId xmlns:a16="http://schemas.microsoft.com/office/drawing/2014/main" val="1583848820"/>
                    </a:ext>
                  </a:extLst>
                </a:gridCol>
                <a:gridCol w="740664">
                  <a:extLst>
                    <a:ext uri="{9D8B030D-6E8A-4147-A177-3AD203B41FA5}">
                      <a16:colId xmlns:a16="http://schemas.microsoft.com/office/drawing/2014/main" val="329824582"/>
                    </a:ext>
                  </a:extLst>
                </a:gridCol>
                <a:gridCol w="740664">
                  <a:extLst>
                    <a:ext uri="{9D8B030D-6E8A-4147-A177-3AD203B41FA5}">
                      <a16:colId xmlns:a16="http://schemas.microsoft.com/office/drawing/2014/main" val="3235220678"/>
                    </a:ext>
                  </a:extLst>
                </a:gridCol>
                <a:gridCol w="740664">
                  <a:extLst>
                    <a:ext uri="{9D8B030D-6E8A-4147-A177-3AD203B41FA5}">
                      <a16:colId xmlns:a16="http://schemas.microsoft.com/office/drawing/2014/main" val="4168835609"/>
                    </a:ext>
                  </a:extLst>
                </a:gridCol>
                <a:gridCol w="740664">
                  <a:extLst>
                    <a:ext uri="{9D8B030D-6E8A-4147-A177-3AD203B41FA5}">
                      <a16:colId xmlns:a16="http://schemas.microsoft.com/office/drawing/2014/main" val="1191117511"/>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Total Saves</a:t>
                      </a:r>
                    </a:p>
                  </a:txBody>
                  <a:tcPr/>
                </a:tc>
                <a:tc>
                  <a:txBody>
                    <a:bodyPr/>
                    <a:lstStyle/>
                    <a:p>
                      <a:r>
                        <a:rPr lang="en-US" sz="1000"/>
                        <a:t>Video Views</a:t>
                      </a:r>
                    </a:p>
                  </a:txBody>
                  <a:tcPr/>
                </a:tc>
                <a:extLst>
                  <a:ext uri="{0D108BD9-81ED-4DB2-BD59-A6C34878D82A}">
                    <a16:rowId xmlns:a16="http://schemas.microsoft.com/office/drawing/2014/main" val="2902467384"/>
                  </a:ext>
                </a:extLst>
              </a:tr>
              <a:tr h="370840">
                <a:tc>
                  <a:txBody>
                    <a:bodyPr/>
                    <a:lstStyle/>
                    <a:p>
                      <a:r>
                        <a:rPr lang="en-US" sz="1000"/>
                        <a:t>alsalambank_bh</a:t>
                      </a:r>
                    </a:p>
                  </a:txBody>
                  <a:tcPr/>
                </a:tc>
                <a:tc>
                  <a:txBody>
                    <a:bodyPr/>
                    <a:lstStyle/>
                    <a:p>
                      <a:r>
                        <a:rPr lang="en-US" sz="1000"/>
                        <a:t>17</a:t>
                      </a:r>
                    </a:p>
                  </a:txBody>
                  <a:tcPr/>
                </a:tc>
                <a:tc>
                  <a:txBody>
                    <a:bodyPr/>
                    <a:lstStyle/>
                    <a:p>
                      <a:r>
                        <a:rPr lang="en-US" sz="1000"/>
                        <a:t>94</a:t>
                      </a:r>
                    </a:p>
                  </a:txBody>
                  <a:tcPr/>
                </a:tc>
                <a:tc>
                  <a:txBody>
                    <a:bodyPr/>
                    <a:lstStyle/>
                    <a:p>
                      <a:r>
                        <a:rPr lang="en-US" sz="1000"/>
                        <a:t>6924</a:t>
                      </a:r>
                    </a:p>
                  </a:txBody>
                  <a:tcPr/>
                </a:tc>
                <a:tc>
                  <a:txBody>
                    <a:bodyPr/>
                    <a:lstStyle/>
                    <a:p>
                      <a:r>
                        <a:rPr lang="en-US" sz="1000"/>
                        <a:t>24529</a:t>
                      </a:r>
                    </a:p>
                  </a:txBody>
                  <a:tcPr/>
                </a:tc>
                <a:tc>
                  <a:txBody>
                    <a:bodyPr/>
                    <a:lstStyle/>
                    <a:p>
                      <a:r>
                        <a:rPr lang="en-US" sz="1000"/>
                        <a:t>240954</a:t>
                      </a:r>
                    </a:p>
                  </a:txBody>
                  <a:tcPr/>
                </a:tc>
                <a:tc>
                  <a:txBody>
                    <a:bodyPr/>
                    <a:lstStyle/>
                    <a:p>
                      <a:r>
                        <a:rPr lang="en-US" sz="1000"/>
                        <a:t>338374</a:t>
                      </a:r>
                    </a:p>
                  </a:txBody>
                  <a:tcPr/>
                </a:tc>
                <a:tc>
                  <a:txBody>
                    <a:bodyPr/>
                    <a:lstStyle/>
                    <a:p>
                      <a:r>
                        <a:rPr lang="en-US" sz="1000"/>
                        <a:t>31773</a:t>
                      </a:r>
                    </a:p>
                  </a:txBody>
                  <a:tcPr/>
                </a:tc>
                <a:tc>
                  <a:txBody>
                    <a:bodyPr/>
                    <a:lstStyle/>
                    <a:p>
                      <a:r>
                        <a:rPr lang="en-US" sz="1000"/>
                        <a:t>320</a:t>
                      </a:r>
                    </a:p>
                  </a:txBody>
                  <a:tcPr/>
                </a:tc>
                <a:tc>
                  <a:txBody>
                    <a:bodyPr/>
                    <a:lstStyle/>
                    <a:p>
                      <a:r>
                        <a:rPr lang="en-US" sz="1000"/>
                        <a:t>15328</a:t>
                      </a:r>
                    </a:p>
                  </a:txBody>
                  <a:tcPr/>
                </a:tc>
                <a:extLst>
                  <a:ext uri="{0D108BD9-81ED-4DB2-BD59-A6C34878D82A}">
                    <a16:rowId xmlns:a16="http://schemas.microsoft.com/office/drawing/2014/main" val="461374464"/>
                  </a:ext>
                </a:extLst>
              </a:tr>
            </a:tbl>
          </a:graphicData>
        </a:graphic>
      </p:graphicFrame>
      <p:sp>
        <p:nvSpPr>
          <p:cNvPr id="4" name="Text Placeholder 3">
            <a:extLst>
              <a:ext uri="{FF2B5EF4-FFF2-40B4-BE49-F238E27FC236}">
                <a16:creationId xmlns:a16="http://schemas.microsoft.com/office/drawing/2014/main" id="{F1421A9B-E223-44E9-A090-B6A8804EA94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150057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EBE46-9081-4835-B346-3097C50C5BE1}"/>
              </a:ext>
            </a:extLst>
          </p:cNvPr>
          <p:cNvSpPr>
            <a:spLocks noGrp="1"/>
          </p:cNvSpPr>
          <p:nvPr>
            <p:ph type="title"/>
          </p:nvPr>
        </p:nvSpPr>
        <p:spPr/>
        <p:txBody>
          <a:bodyPr/>
          <a:lstStyle/>
          <a:p>
            <a:r>
              <a:rPr lang="en-US"/>
              <a:t>Instagram Key Metrics Table | All Pages</a:t>
            </a:r>
          </a:p>
        </p:txBody>
      </p:sp>
      <p:graphicFrame>
        <p:nvGraphicFramePr>
          <p:cNvPr id="5" name="Table Placeholder 4">
            <a:extLst>
              <a:ext uri="{FF2B5EF4-FFF2-40B4-BE49-F238E27FC236}">
                <a16:creationId xmlns:a16="http://schemas.microsoft.com/office/drawing/2014/main" id="{F1E2A89D-5FC0-4DAF-AFA2-C55CBC2C1BB9}"/>
              </a:ext>
            </a:extLst>
          </p:cNvPr>
          <p:cNvGraphicFramePr>
            <a:graphicFrameLocks noGrp="1"/>
          </p:cNvGraphicFramePr>
          <p:nvPr>
            <p:ph type="tbl" sz="quarter" idx="13"/>
            <p:extLst>
              <p:ext uri="{D42A27DB-BD31-4B8C-83A1-F6EECF244321}">
                <p14:modId xmlns:p14="http://schemas.microsoft.com/office/powerpoint/2010/main" val="2443964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764108516"/>
                    </a:ext>
                  </a:extLst>
                </a:gridCol>
                <a:gridCol w="1152144">
                  <a:extLst>
                    <a:ext uri="{9D8B030D-6E8A-4147-A177-3AD203B41FA5}">
                      <a16:colId xmlns:a16="http://schemas.microsoft.com/office/drawing/2014/main" val="2883212232"/>
                    </a:ext>
                  </a:extLst>
                </a:gridCol>
                <a:gridCol w="1152144">
                  <a:extLst>
                    <a:ext uri="{9D8B030D-6E8A-4147-A177-3AD203B41FA5}">
                      <a16:colId xmlns:a16="http://schemas.microsoft.com/office/drawing/2014/main" val="3683797287"/>
                    </a:ext>
                  </a:extLst>
                </a:gridCol>
                <a:gridCol w="1152144">
                  <a:extLst>
                    <a:ext uri="{9D8B030D-6E8A-4147-A177-3AD203B41FA5}">
                      <a16:colId xmlns:a16="http://schemas.microsoft.com/office/drawing/2014/main" val="3600848294"/>
                    </a:ext>
                  </a:extLst>
                </a:gridCol>
                <a:gridCol w="1152144">
                  <a:extLst>
                    <a:ext uri="{9D8B030D-6E8A-4147-A177-3AD203B41FA5}">
                      <a16:colId xmlns:a16="http://schemas.microsoft.com/office/drawing/2014/main" val="2460292209"/>
                    </a:ext>
                  </a:extLst>
                </a:gridCol>
                <a:gridCol w="1152144">
                  <a:extLst>
                    <a:ext uri="{9D8B030D-6E8A-4147-A177-3AD203B41FA5}">
                      <a16:colId xmlns:a16="http://schemas.microsoft.com/office/drawing/2014/main" val="1546332872"/>
                    </a:ext>
                  </a:extLst>
                </a:gridCol>
                <a:gridCol w="1152144">
                  <a:extLst>
                    <a:ext uri="{9D8B030D-6E8A-4147-A177-3AD203B41FA5}">
                      <a16:colId xmlns:a16="http://schemas.microsoft.com/office/drawing/2014/main" val="453536292"/>
                    </a:ext>
                  </a:extLst>
                </a:gridCol>
              </a:tblGrid>
              <a:tr h="370840">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extLst>
                  <a:ext uri="{0D108BD9-81ED-4DB2-BD59-A6C34878D82A}">
                    <a16:rowId xmlns:a16="http://schemas.microsoft.com/office/drawing/2014/main" val="2340350403"/>
                  </a:ext>
                </a:extLst>
              </a:tr>
              <a:tr h="370840">
                <a:tc>
                  <a:txBody>
                    <a:bodyPr/>
                    <a:lstStyle/>
                    <a:p>
                      <a:r>
                        <a:rPr lang="en-US" sz="1000"/>
                        <a:t>17</a:t>
                      </a:r>
                    </a:p>
                  </a:txBody>
                  <a:tcPr/>
                </a:tc>
                <a:tc>
                  <a:txBody>
                    <a:bodyPr/>
                    <a:lstStyle/>
                    <a:p>
                      <a:r>
                        <a:rPr lang="en-US" sz="1000"/>
                        <a:t>94</a:t>
                      </a:r>
                    </a:p>
                  </a:txBody>
                  <a:tcPr/>
                </a:tc>
                <a:tc>
                  <a:txBody>
                    <a:bodyPr/>
                    <a:lstStyle/>
                    <a:p>
                      <a:r>
                        <a:rPr lang="en-US" sz="1000"/>
                        <a:t>6924</a:t>
                      </a:r>
                    </a:p>
                  </a:txBody>
                  <a:tcPr/>
                </a:tc>
                <a:tc>
                  <a:txBody>
                    <a:bodyPr/>
                    <a:lstStyle/>
                    <a:p>
                      <a:r>
                        <a:rPr lang="en-US" sz="1000"/>
                        <a:t>24529</a:t>
                      </a:r>
                    </a:p>
                  </a:txBody>
                  <a:tcPr/>
                </a:tc>
                <a:tc>
                  <a:txBody>
                    <a:bodyPr/>
                    <a:lstStyle/>
                    <a:p>
                      <a:r>
                        <a:rPr lang="en-US" sz="1000"/>
                        <a:t>240954</a:t>
                      </a:r>
                    </a:p>
                  </a:txBody>
                  <a:tcPr/>
                </a:tc>
                <a:tc>
                  <a:txBody>
                    <a:bodyPr/>
                    <a:lstStyle/>
                    <a:p>
                      <a:r>
                        <a:rPr lang="en-US" sz="1000"/>
                        <a:t>338374</a:t>
                      </a:r>
                    </a:p>
                  </a:txBody>
                  <a:tcPr/>
                </a:tc>
                <a:tc>
                  <a:txBody>
                    <a:bodyPr/>
                    <a:lstStyle/>
                    <a:p>
                      <a:r>
                        <a:rPr lang="en-US" sz="1000"/>
                        <a:t>31773</a:t>
                      </a:r>
                    </a:p>
                  </a:txBody>
                  <a:tcPr/>
                </a:tc>
                <a:extLst>
                  <a:ext uri="{0D108BD9-81ED-4DB2-BD59-A6C34878D82A}">
                    <a16:rowId xmlns:a16="http://schemas.microsoft.com/office/drawing/2014/main" val="2261173445"/>
                  </a:ext>
                </a:extLst>
              </a:tr>
            </a:tbl>
          </a:graphicData>
        </a:graphic>
      </p:graphicFrame>
      <p:sp>
        <p:nvSpPr>
          <p:cNvPr id="4" name="Text Placeholder 3">
            <a:extLst>
              <a:ext uri="{FF2B5EF4-FFF2-40B4-BE49-F238E27FC236}">
                <a16:creationId xmlns:a16="http://schemas.microsoft.com/office/drawing/2014/main" id="{F98352A0-DE0C-491E-AAD9-5B0CF5954B1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509533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B54D6-823E-4182-91C5-F24FC4B2CBBA}"/>
              </a:ext>
            </a:extLst>
          </p:cNvPr>
          <p:cNvSpPr>
            <a:spLocks noGrp="1"/>
          </p:cNvSpPr>
          <p:nvPr>
            <p:ph type="title"/>
          </p:nvPr>
        </p:nvSpPr>
        <p:spPr/>
        <p:txBody>
          <a:bodyPr/>
          <a:lstStyle/>
          <a:p>
            <a:r>
              <a:rPr lang="en-US"/>
              <a:t>Instagram Reach | All Pages</a:t>
            </a:r>
          </a:p>
        </p:txBody>
      </p:sp>
      <p:graphicFrame>
        <p:nvGraphicFramePr>
          <p:cNvPr id="6" name="Chart Placeholder 5">
            <a:extLst>
              <a:ext uri="{FF2B5EF4-FFF2-40B4-BE49-F238E27FC236}">
                <a16:creationId xmlns:a16="http://schemas.microsoft.com/office/drawing/2014/main" id="{2250C399-71CE-4860-9F27-ADB00141E137}"/>
              </a:ext>
            </a:extLst>
          </p:cNvPr>
          <p:cNvGraphicFramePr>
            <a:graphicFrameLocks noGrp="1"/>
          </p:cNvGraphicFramePr>
          <p:nvPr>
            <p:ph type="chart" sz="quarter" idx="13"/>
            <p:extLst>
              <p:ext uri="{D42A27DB-BD31-4B8C-83A1-F6EECF244321}">
                <p14:modId xmlns:p14="http://schemas.microsoft.com/office/powerpoint/2010/main" val="28895010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23ECCF-7B56-4D1B-95C6-BABBB8A87140}"/>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D8BD9175-F4ED-442F-9A5A-39043ADC2E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8971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BB8E8-2DFF-4F02-8CB1-E1B780FEE075}"/>
              </a:ext>
            </a:extLst>
          </p:cNvPr>
          <p:cNvSpPr>
            <a:spLocks noGrp="1"/>
          </p:cNvSpPr>
          <p:nvPr>
            <p:ph type="title"/>
          </p:nvPr>
        </p:nvSpPr>
        <p:spPr/>
        <p:txBody>
          <a:bodyPr/>
          <a:lstStyle/>
          <a:p>
            <a:r>
              <a:rPr lang="en-US"/>
              <a:t>Instagram Impressions  | All Pages</a:t>
            </a:r>
          </a:p>
        </p:txBody>
      </p:sp>
      <p:graphicFrame>
        <p:nvGraphicFramePr>
          <p:cNvPr id="6" name="Chart Placeholder 5">
            <a:extLst>
              <a:ext uri="{FF2B5EF4-FFF2-40B4-BE49-F238E27FC236}">
                <a16:creationId xmlns:a16="http://schemas.microsoft.com/office/drawing/2014/main" id="{6C143A7F-7226-417D-8BC4-FD864AF939B5}"/>
              </a:ext>
            </a:extLst>
          </p:cNvPr>
          <p:cNvGraphicFramePr>
            <a:graphicFrameLocks noGrp="1"/>
          </p:cNvGraphicFramePr>
          <p:nvPr>
            <p:ph type="chart" sz="quarter" idx="13"/>
            <p:extLst>
              <p:ext uri="{D42A27DB-BD31-4B8C-83A1-F6EECF244321}">
                <p14:modId xmlns:p14="http://schemas.microsoft.com/office/powerpoint/2010/main" val="29292358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EE5CF9-237A-4D8A-A8D0-0D1CDE32B5AD}"/>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2BEFA02C-E63A-4261-BEDE-5D117A1C59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79860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59372-81F9-49EF-ADED-9D108F71D9EA}"/>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1CF18B41-23CE-4AE4-A32C-1953FB8F29F9}"/>
              </a:ext>
            </a:extLst>
          </p:cNvPr>
          <p:cNvGraphicFramePr>
            <a:graphicFrameLocks noGrp="1"/>
          </p:cNvGraphicFramePr>
          <p:nvPr>
            <p:ph type="chart" sz="quarter" idx="13"/>
            <p:extLst>
              <p:ext uri="{D42A27DB-BD31-4B8C-83A1-F6EECF244321}">
                <p14:modId xmlns:p14="http://schemas.microsoft.com/office/powerpoint/2010/main" val="28372926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879171-2BA3-479C-AF36-98B5DD97AB4F}"/>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D87125D8-1556-4AC0-AD5A-3065738B91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6396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9971F-ACAD-4C5A-BD31-9E9ABFDE7868}"/>
              </a:ext>
            </a:extLst>
          </p:cNvPr>
          <p:cNvSpPr>
            <a:spLocks noGrp="1"/>
          </p:cNvSpPr>
          <p:nvPr>
            <p:ph type="title"/>
          </p:nvPr>
        </p:nvSpPr>
        <p:spPr/>
        <p:txBody>
          <a:bodyPr/>
          <a:lstStyle/>
          <a:p>
            <a:r>
              <a:rPr lang="en-US"/>
              <a:t>Instagram Followers Gender Breakdown Pie Chart | All Pages</a:t>
            </a:r>
          </a:p>
        </p:txBody>
      </p:sp>
      <p:graphicFrame>
        <p:nvGraphicFramePr>
          <p:cNvPr id="6" name="Chart Placeholder 5">
            <a:extLst>
              <a:ext uri="{FF2B5EF4-FFF2-40B4-BE49-F238E27FC236}">
                <a16:creationId xmlns:a16="http://schemas.microsoft.com/office/drawing/2014/main" id="{F50AC569-8986-488C-B32C-B415BC524984}"/>
              </a:ext>
            </a:extLst>
          </p:cNvPr>
          <p:cNvGraphicFramePr>
            <a:graphicFrameLocks noGrp="1"/>
          </p:cNvGraphicFramePr>
          <p:nvPr>
            <p:ph type="chart" sz="quarter" idx="13"/>
            <p:extLst>
              <p:ext uri="{D42A27DB-BD31-4B8C-83A1-F6EECF244321}">
                <p14:modId xmlns:p14="http://schemas.microsoft.com/office/powerpoint/2010/main" val="5916260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8FABDA-BFD2-4DF9-8BA3-985B1CE36B73}"/>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647077C8-7F3B-49DE-B6B5-DE053001DD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68971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04F00-1A4D-4007-AC30-467FF87A8CF2}"/>
              </a:ext>
            </a:extLst>
          </p:cNvPr>
          <p:cNvSpPr>
            <a:spLocks noGrp="1"/>
          </p:cNvSpPr>
          <p:nvPr>
            <p:ph type="title"/>
          </p:nvPr>
        </p:nvSpPr>
        <p:spPr/>
        <p:txBody>
          <a:bodyPr/>
          <a:lstStyle/>
          <a:p>
            <a:r>
              <a:rPr lang="en-US"/>
              <a:t>Instagram Followers Age Group Breakdown Pie Chart | All Pages</a:t>
            </a:r>
          </a:p>
        </p:txBody>
      </p:sp>
      <p:graphicFrame>
        <p:nvGraphicFramePr>
          <p:cNvPr id="6" name="Chart Placeholder 5">
            <a:extLst>
              <a:ext uri="{FF2B5EF4-FFF2-40B4-BE49-F238E27FC236}">
                <a16:creationId xmlns:a16="http://schemas.microsoft.com/office/drawing/2014/main" id="{286FD02B-E7DB-414B-A8FC-A5E931ED454B}"/>
              </a:ext>
            </a:extLst>
          </p:cNvPr>
          <p:cNvGraphicFramePr>
            <a:graphicFrameLocks noGrp="1"/>
          </p:cNvGraphicFramePr>
          <p:nvPr>
            <p:ph type="chart" sz="quarter" idx="13"/>
            <p:extLst>
              <p:ext uri="{D42A27DB-BD31-4B8C-83A1-F6EECF244321}">
                <p14:modId xmlns:p14="http://schemas.microsoft.com/office/powerpoint/2010/main" val="35181620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41B407-A9F5-4C7E-802D-56884CC87000}"/>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A3FD72E9-C075-4B65-B918-9CA63F4EA7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52732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520B0-6497-4FBB-830B-F971F0563F5B}"/>
              </a:ext>
            </a:extLst>
          </p:cNvPr>
          <p:cNvSpPr>
            <a:spLocks noGrp="1"/>
          </p:cNvSpPr>
          <p:nvPr>
            <p:ph type="title"/>
          </p:nvPr>
        </p:nvSpPr>
        <p:spPr/>
        <p:txBody>
          <a:bodyPr/>
          <a:lstStyle/>
          <a:p>
            <a:r>
              <a:rPr lang="en-US"/>
              <a:t>Instagram Post Type Distribution Per Profile (incl. Stories) | All Pages</a:t>
            </a:r>
          </a:p>
        </p:txBody>
      </p:sp>
      <p:graphicFrame>
        <p:nvGraphicFramePr>
          <p:cNvPr id="6" name="Chart Placeholder 5">
            <a:extLst>
              <a:ext uri="{FF2B5EF4-FFF2-40B4-BE49-F238E27FC236}">
                <a16:creationId xmlns:a16="http://schemas.microsoft.com/office/drawing/2014/main" id="{40C23EA3-024C-437E-A6D6-1973A2E5B967}"/>
              </a:ext>
            </a:extLst>
          </p:cNvPr>
          <p:cNvGraphicFramePr>
            <a:graphicFrameLocks noGrp="1"/>
          </p:cNvGraphicFramePr>
          <p:nvPr>
            <p:ph type="chart" sz="quarter" idx="13"/>
            <p:extLst>
              <p:ext uri="{D42A27DB-BD31-4B8C-83A1-F6EECF244321}">
                <p14:modId xmlns:p14="http://schemas.microsoft.com/office/powerpoint/2010/main" val="42286058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7FF5DE-F721-4A21-853C-FD4F95817290}"/>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9F262635-F50B-4CBB-984E-BEA54EEE1B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46828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A7A44-03DF-4609-8BCC-1113E08C6BB5}"/>
              </a:ext>
            </a:extLst>
          </p:cNvPr>
          <p:cNvSpPr>
            <a:spLocks noGrp="1"/>
          </p:cNvSpPr>
          <p:nvPr>
            <p:ph type="title"/>
          </p:nvPr>
        </p:nvSpPr>
        <p:spPr/>
        <p:txBody>
          <a:bodyPr/>
          <a:lstStyle/>
          <a:p>
            <a:r>
              <a:rPr lang="en-US"/>
              <a:t>Instagram Posts Table | All Pages - 1 of 2</a:t>
            </a:r>
          </a:p>
        </p:txBody>
      </p:sp>
      <p:graphicFrame>
        <p:nvGraphicFramePr>
          <p:cNvPr id="5" name="Table Placeholder 4">
            <a:extLst>
              <a:ext uri="{FF2B5EF4-FFF2-40B4-BE49-F238E27FC236}">
                <a16:creationId xmlns:a16="http://schemas.microsoft.com/office/drawing/2014/main" id="{34C0F1EA-3813-4A07-9618-52C85DBC8F78}"/>
              </a:ext>
            </a:extLst>
          </p:cNvPr>
          <p:cNvGraphicFramePr>
            <a:graphicFrameLocks noGrp="1"/>
          </p:cNvGraphicFramePr>
          <p:nvPr>
            <p:ph type="tbl" sz="quarter" idx="13"/>
            <p:extLst>
              <p:ext uri="{D42A27DB-BD31-4B8C-83A1-F6EECF244321}">
                <p14:modId xmlns:p14="http://schemas.microsoft.com/office/powerpoint/2010/main" val="1998599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44748660"/>
                    </a:ext>
                  </a:extLst>
                </a:gridCol>
                <a:gridCol w="740664">
                  <a:extLst>
                    <a:ext uri="{9D8B030D-6E8A-4147-A177-3AD203B41FA5}">
                      <a16:colId xmlns:a16="http://schemas.microsoft.com/office/drawing/2014/main" val="4284636472"/>
                    </a:ext>
                  </a:extLst>
                </a:gridCol>
                <a:gridCol w="740664">
                  <a:extLst>
                    <a:ext uri="{9D8B030D-6E8A-4147-A177-3AD203B41FA5}">
                      <a16:colId xmlns:a16="http://schemas.microsoft.com/office/drawing/2014/main" val="1485937039"/>
                    </a:ext>
                  </a:extLst>
                </a:gridCol>
                <a:gridCol w="740664">
                  <a:extLst>
                    <a:ext uri="{9D8B030D-6E8A-4147-A177-3AD203B41FA5}">
                      <a16:colId xmlns:a16="http://schemas.microsoft.com/office/drawing/2014/main" val="975505128"/>
                    </a:ext>
                  </a:extLst>
                </a:gridCol>
                <a:gridCol w="740664">
                  <a:extLst>
                    <a:ext uri="{9D8B030D-6E8A-4147-A177-3AD203B41FA5}">
                      <a16:colId xmlns:a16="http://schemas.microsoft.com/office/drawing/2014/main" val="123811938"/>
                    </a:ext>
                  </a:extLst>
                </a:gridCol>
                <a:gridCol w="740664">
                  <a:extLst>
                    <a:ext uri="{9D8B030D-6E8A-4147-A177-3AD203B41FA5}">
                      <a16:colId xmlns:a16="http://schemas.microsoft.com/office/drawing/2014/main" val="1635338329"/>
                    </a:ext>
                  </a:extLst>
                </a:gridCol>
                <a:gridCol w="740664">
                  <a:extLst>
                    <a:ext uri="{9D8B030D-6E8A-4147-A177-3AD203B41FA5}">
                      <a16:colId xmlns:a16="http://schemas.microsoft.com/office/drawing/2014/main" val="142104555"/>
                    </a:ext>
                  </a:extLst>
                </a:gridCol>
                <a:gridCol w="740664">
                  <a:extLst>
                    <a:ext uri="{9D8B030D-6E8A-4147-A177-3AD203B41FA5}">
                      <a16:colId xmlns:a16="http://schemas.microsoft.com/office/drawing/2014/main" val="3512472273"/>
                    </a:ext>
                  </a:extLst>
                </a:gridCol>
                <a:gridCol w="740664">
                  <a:extLst>
                    <a:ext uri="{9D8B030D-6E8A-4147-A177-3AD203B41FA5}">
                      <a16:colId xmlns:a16="http://schemas.microsoft.com/office/drawing/2014/main" val="4111086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436090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https://www.instagram.com/p/CFFFUHRnWc4/media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18276</a:t>
                      </a:r>
                    </a:p>
                  </a:txBody>
                  <a:tcPr/>
                </a:tc>
                <a:extLst>
                  <a:ext uri="{0D108BD9-81ED-4DB2-BD59-A6C34878D82A}">
                    <a16:rowId xmlns:a16="http://schemas.microsoft.com/office/drawing/2014/main" val="1172179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https://www.instagram.com/p/CFcnvo_n53e/media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16507</a:t>
                      </a:r>
                    </a:p>
                  </a:txBody>
                  <a:tcPr/>
                </a:tc>
                <a:extLst>
                  <a:ext uri="{0D108BD9-81ED-4DB2-BD59-A6C34878D82A}">
                    <a16:rowId xmlns:a16="http://schemas.microsoft.com/office/drawing/2014/main" val="2483201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https://www.instagram.com/p/CFWuHIJnd4D/media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16330</a:t>
                      </a:r>
                    </a:p>
                  </a:txBody>
                  <a:tcPr/>
                </a:tc>
                <a:extLst>
                  <a:ext uri="{0D108BD9-81ED-4DB2-BD59-A6C34878D82A}">
                    <a16:rowId xmlns:a16="http://schemas.microsoft.com/office/drawing/2014/main" val="2252608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https://www.instagram.com/p/CFof073HbpV/media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13801</a:t>
                      </a:r>
                    </a:p>
                  </a:txBody>
                  <a:tcPr/>
                </a:tc>
                <a:extLst>
                  <a:ext uri="{0D108BD9-81ED-4DB2-BD59-A6C34878D82A}">
                    <a16:rowId xmlns:a16="http://schemas.microsoft.com/office/drawing/2014/main" val="2072130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https://www.instagram.com/p/CFkLIJBHvW7/media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12795</a:t>
                      </a:r>
                    </a:p>
                  </a:txBody>
                  <a:tcPr/>
                </a:tc>
                <a:extLst>
                  <a:ext uri="{0D108BD9-81ED-4DB2-BD59-A6C34878D82A}">
                    <a16:rowId xmlns:a16="http://schemas.microsoft.com/office/drawing/2014/main" val="1511022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https://www.instagram.com/p/CFHz-Q9HTKS/media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11529</a:t>
                      </a:r>
                    </a:p>
                  </a:txBody>
                  <a:tcPr/>
                </a:tc>
                <a:extLst>
                  <a:ext uri="{0D108BD9-81ED-4DB2-BD59-A6C34878D82A}">
                    <a16:rowId xmlns:a16="http://schemas.microsoft.com/office/drawing/2014/main" val="2270784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https://www.instagram.com/p/CE06InCHnYb/media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11384</a:t>
                      </a:r>
                    </a:p>
                  </a:txBody>
                  <a:tcPr/>
                </a:tc>
                <a:extLst>
                  <a:ext uri="{0D108BD9-81ED-4DB2-BD59-A6C34878D82A}">
                    <a16:rowId xmlns:a16="http://schemas.microsoft.com/office/drawing/2014/main" val="696091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https://www.instagram.com/p/CFe0oe-HeQZ/media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11321</a:t>
                      </a:r>
                    </a:p>
                  </a:txBody>
                  <a:tcPr/>
                </a:tc>
                <a:extLst>
                  <a:ext uri="{0D108BD9-81ED-4DB2-BD59-A6C34878D82A}">
                    <a16:rowId xmlns:a16="http://schemas.microsoft.com/office/drawing/2014/main" val="830369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https://www.instagram.com/p/CFKOuObHBfE/media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10860</a:t>
                      </a:r>
                    </a:p>
                  </a:txBody>
                  <a:tcPr/>
                </a:tc>
                <a:extLst>
                  <a:ext uri="{0D108BD9-81ED-4DB2-BD59-A6C34878D82A}">
                    <a16:rowId xmlns:a16="http://schemas.microsoft.com/office/drawing/2014/main" val="1508947113"/>
                  </a:ext>
                </a:extLst>
              </a:tr>
            </a:tbl>
          </a:graphicData>
        </a:graphic>
      </p:graphicFrame>
      <p:sp>
        <p:nvSpPr>
          <p:cNvPr id="4" name="Text Placeholder 3">
            <a:extLst>
              <a:ext uri="{FF2B5EF4-FFF2-40B4-BE49-F238E27FC236}">
                <a16:creationId xmlns:a16="http://schemas.microsoft.com/office/drawing/2014/main" id="{60261F70-251C-4E63-9ED2-F2F678B95EC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122874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4E169-BC92-4CF6-BE30-767C3D3B013B}"/>
              </a:ext>
            </a:extLst>
          </p:cNvPr>
          <p:cNvSpPr>
            <a:spLocks noGrp="1"/>
          </p:cNvSpPr>
          <p:nvPr>
            <p:ph type="title"/>
          </p:nvPr>
        </p:nvSpPr>
        <p:spPr/>
        <p:txBody>
          <a:bodyPr/>
          <a:lstStyle/>
          <a:p>
            <a:r>
              <a:rPr lang="en-US"/>
              <a:t>Instagram Posts Table | All Pages - 2 of 2</a:t>
            </a:r>
          </a:p>
        </p:txBody>
      </p:sp>
      <p:graphicFrame>
        <p:nvGraphicFramePr>
          <p:cNvPr id="5" name="Table Placeholder 4">
            <a:extLst>
              <a:ext uri="{FF2B5EF4-FFF2-40B4-BE49-F238E27FC236}">
                <a16:creationId xmlns:a16="http://schemas.microsoft.com/office/drawing/2014/main" id="{A34B61D2-FD80-4EDA-A973-F2ED935CDE9B}"/>
              </a:ext>
            </a:extLst>
          </p:cNvPr>
          <p:cNvGraphicFramePr>
            <a:graphicFrameLocks noGrp="1"/>
          </p:cNvGraphicFramePr>
          <p:nvPr>
            <p:ph type="tbl" sz="quarter" idx="13"/>
            <p:extLst>
              <p:ext uri="{D42A27DB-BD31-4B8C-83A1-F6EECF244321}">
                <p14:modId xmlns:p14="http://schemas.microsoft.com/office/powerpoint/2010/main" val="2091588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58577367"/>
                    </a:ext>
                  </a:extLst>
                </a:gridCol>
                <a:gridCol w="740664">
                  <a:extLst>
                    <a:ext uri="{9D8B030D-6E8A-4147-A177-3AD203B41FA5}">
                      <a16:colId xmlns:a16="http://schemas.microsoft.com/office/drawing/2014/main" val="1088331120"/>
                    </a:ext>
                  </a:extLst>
                </a:gridCol>
                <a:gridCol w="740664">
                  <a:extLst>
                    <a:ext uri="{9D8B030D-6E8A-4147-A177-3AD203B41FA5}">
                      <a16:colId xmlns:a16="http://schemas.microsoft.com/office/drawing/2014/main" val="1353199735"/>
                    </a:ext>
                  </a:extLst>
                </a:gridCol>
                <a:gridCol w="740664">
                  <a:extLst>
                    <a:ext uri="{9D8B030D-6E8A-4147-A177-3AD203B41FA5}">
                      <a16:colId xmlns:a16="http://schemas.microsoft.com/office/drawing/2014/main" val="2914714561"/>
                    </a:ext>
                  </a:extLst>
                </a:gridCol>
                <a:gridCol w="740664">
                  <a:extLst>
                    <a:ext uri="{9D8B030D-6E8A-4147-A177-3AD203B41FA5}">
                      <a16:colId xmlns:a16="http://schemas.microsoft.com/office/drawing/2014/main" val="2303196201"/>
                    </a:ext>
                  </a:extLst>
                </a:gridCol>
                <a:gridCol w="740664">
                  <a:extLst>
                    <a:ext uri="{9D8B030D-6E8A-4147-A177-3AD203B41FA5}">
                      <a16:colId xmlns:a16="http://schemas.microsoft.com/office/drawing/2014/main" val="1720407900"/>
                    </a:ext>
                  </a:extLst>
                </a:gridCol>
                <a:gridCol w="740664">
                  <a:extLst>
                    <a:ext uri="{9D8B030D-6E8A-4147-A177-3AD203B41FA5}">
                      <a16:colId xmlns:a16="http://schemas.microsoft.com/office/drawing/2014/main" val="29038528"/>
                    </a:ext>
                  </a:extLst>
                </a:gridCol>
                <a:gridCol w="740664">
                  <a:extLst>
                    <a:ext uri="{9D8B030D-6E8A-4147-A177-3AD203B41FA5}">
                      <a16:colId xmlns:a16="http://schemas.microsoft.com/office/drawing/2014/main" val="2227770758"/>
                    </a:ext>
                  </a:extLst>
                </a:gridCol>
                <a:gridCol w="740664">
                  <a:extLst>
                    <a:ext uri="{9D8B030D-6E8A-4147-A177-3AD203B41FA5}">
                      <a16:colId xmlns:a16="http://schemas.microsoft.com/office/drawing/2014/main" val="2400117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989863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https://www.instagram.com/p/CFZWI33n1zE/media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10831</a:t>
                      </a:r>
                    </a:p>
                  </a:txBody>
                  <a:tcPr/>
                </a:tc>
                <a:extLst>
                  <a:ext uri="{0D108BD9-81ED-4DB2-BD59-A6C34878D82A}">
                    <a16:rowId xmlns:a16="http://schemas.microsoft.com/office/drawing/2014/main" val="3859028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https://www.instagram.com/p/CE9EFM2DZrV/media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10184</a:t>
                      </a:r>
                    </a:p>
                  </a:txBody>
                  <a:tcPr/>
                </a:tc>
                <a:extLst>
                  <a:ext uri="{0D108BD9-81ED-4DB2-BD59-A6C34878D82A}">
                    <a16:rowId xmlns:a16="http://schemas.microsoft.com/office/drawing/2014/main" val="4202729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https://www.instagram.com/p/CEq9JN_D5QT/media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8906</a:t>
                      </a:r>
                    </a:p>
                  </a:txBody>
                  <a:tcPr/>
                </a:tc>
                <a:extLst>
                  <a:ext uri="{0D108BD9-81ED-4DB2-BD59-A6C34878D82A}">
                    <a16:rowId xmlns:a16="http://schemas.microsoft.com/office/drawing/2014/main" val="165816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https://www.instagram.com/p/CFty2j6ntCa/media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8739</a:t>
                      </a:r>
                    </a:p>
                  </a:txBody>
                  <a:tcPr/>
                </a:tc>
                <a:extLst>
                  <a:ext uri="{0D108BD9-81ED-4DB2-BD59-A6C34878D82A}">
                    <a16:rowId xmlns:a16="http://schemas.microsoft.com/office/drawing/2014/main" val="1317823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https://www.instagram.com/p/CEmIpvrH1dC/media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8487</a:t>
                      </a:r>
                    </a:p>
                  </a:txBody>
                  <a:tcPr/>
                </a:tc>
                <a:extLst>
                  <a:ext uri="{0D108BD9-81ED-4DB2-BD59-A6C34878D82A}">
                    <a16:rowId xmlns:a16="http://schemas.microsoft.com/office/drawing/2014/main" val="1052057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https://www.instagram.com/p/CE3z5qon21h/media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8249</a:t>
                      </a:r>
                    </a:p>
                  </a:txBody>
                  <a:tcPr/>
                </a:tc>
                <a:extLst>
                  <a:ext uri="{0D108BD9-81ED-4DB2-BD59-A6C34878D82A}">
                    <a16:rowId xmlns:a16="http://schemas.microsoft.com/office/drawing/2014/main" val="3116536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https://www.instagram.com/p/CFuC0gyn6lI/media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7174</a:t>
                      </a:r>
                    </a:p>
                  </a:txBody>
                  <a:tcPr/>
                </a:tc>
                <a:extLst>
                  <a:ext uri="{0D108BD9-81ED-4DB2-BD59-A6C34878D82A}">
                    <a16:rowId xmlns:a16="http://schemas.microsoft.com/office/drawing/2014/main" val="3023414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https://www.instagram.com/p/CFuOKm9nOrs/media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5552</a:t>
                      </a:r>
                    </a:p>
                  </a:txBody>
                  <a:tcPr/>
                </a:tc>
                <a:extLst>
                  <a:ext uri="{0D108BD9-81ED-4DB2-BD59-A6C34878D82A}">
                    <a16:rowId xmlns:a16="http://schemas.microsoft.com/office/drawing/2014/main" val="896639252"/>
                  </a:ext>
                </a:extLst>
              </a:tr>
            </a:tbl>
          </a:graphicData>
        </a:graphic>
      </p:graphicFrame>
      <p:sp>
        <p:nvSpPr>
          <p:cNvPr id="4" name="Text Placeholder 3">
            <a:extLst>
              <a:ext uri="{FF2B5EF4-FFF2-40B4-BE49-F238E27FC236}">
                <a16:creationId xmlns:a16="http://schemas.microsoft.com/office/drawing/2014/main" id="{4B199B0F-011E-45A0-8378-618FB34A729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7003611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F393D-34A5-4CBE-9423-37BF23022570}"/>
              </a:ext>
            </a:extLst>
          </p:cNvPr>
          <p:cNvSpPr>
            <a:spLocks noGrp="1"/>
          </p:cNvSpPr>
          <p:nvPr>
            <p:ph type="title"/>
          </p:nvPr>
        </p:nvSpPr>
        <p:spPr/>
        <p:txBody>
          <a:bodyPr/>
          <a:lstStyle/>
          <a:p>
            <a:r>
              <a:rPr lang="en-US"/>
              <a:t>Instagram Stories Key Metrics Table | All Pages</a:t>
            </a:r>
          </a:p>
        </p:txBody>
      </p:sp>
      <p:graphicFrame>
        <p:nvGraphicFramePr>
          <p:cNvPr id="5" name="Table Placeholder 4">
            <a:extLst>
              <a:ext uri="{FF2B5EF4-FFF2-40B4-BE49-F238E27FC236}">
                <a16:creationId xmlns:a16="http://schemas.microsoft.com/office/drawing/2014/main" id="{C2374689-F979-4153-B969-D1291B4E8BD7}"/>
              </a:ext>
            </a:extLst>
          </p:cNvPr>
          <p:cNvGraphicFramePr>
            <a:graphicFrameLocks noGrp="1"/>
          </p:cNvGraphicFramePr>
          <p:nvPr>
            <p:ph type="tbl" sz="quarter" idx="13"/>
            <p:extLst>
              <p:ext uri="{D42A27DB-BD31-4B8C-83A1-F6EECF244321}">
                <p14:modId xmlns:p14="http://schemas.microsoft.com/office/powerpoint/2010/main" val="1619553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14404571"/>
                    </a:ext>
                  </a:extLst>
                </a:gridCol>
                <a:gridCol w="1645920">
                  <a:extLst>
                    <a:ext uri="{9D8B030D-6E8A-4147-A177-3AD203B41FA5}">
                      <a16:colId xmlns:a16="http://schemas.microsoft.com/office/drawing/2014/main" val="577707019"/>
                    </a:ext>
                  </a:extLst>
                </a:gridCol>
                <a:gridCol w="1645920">
                  <a:extLst>
                    <a:ext uri="{9D8B030D-6E8A-4147-A177-3AD203B41FA5}">
                      <a16:colId xmlns:a16="http://schemas.microsoft.com/office/drawing/2014/main" val="3895130117"/>
                    </a:ext>
                  </a:extLst>
                </a:gridCol>
                <a:gridCol w="1645920">
                  <a:extLst>
                    <a:ext uri="{9D8B030D-6E8A-4147-A177-3AD203B41FA5}">
                      <a16:colId xmlns:a16="http://schemas.microsoft.com/office/drawing/2014/main" val="3647488990"/>
                    </a:ext>
                  </a:extLst>
                </a:gridCol>
                <a:gridCol w="1645920">
                  <a:extLst>
                    <a:ext uri="{9D8B030D-6E8A-4147-A177-3AD203B41FA5}">
                      <a16:colId xmlns:a16="http://schemas.microsoft.com/office/drawing/2014/main" val="1264343535"/>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869587894"/>
                  </a:ext>
                </a:extLst>
              </a:tr>
              <a:tr h="370840">
                <a:tc>
                  <a:txBody>
                    <a:bodyPr/>
                    <a:lstStyle/>
                    <a:p>
                      <a:r>
                        <a:rPr lang="en-US" sz="1000"/>
                        <a:t>94</a:t>
                      </a:r>
                    </a:p>
                  </a:txBody>
                  <a:tcPr/>
                </a:tc>
                <a:tc>
                  <a:txBody>
                    <a:bodyPr/>
                    <a:lstStyle/>
                    <a:p>
                      <a:r>
                        <a:rPr lang="en-US" sz="1000"/>
                        <a:t>0.9055</a:t>
                      </a:r>
                    </a:p>
                  </a:txBody>
                  <a:tcPr/>
                </a:tc>
                <a:tc>
                  <a:txBody>
                    <a:bodyPr/>
                    <a:lstStyle/>
                    <a:p>
                      <a:r>
                        <a:rPr lang="en-US" sz="1000"/>
                        <a:t>2913.99</a:t>
                      </a:r>
                    </a:p>
                  </a:txBody>
                  <a:tcPr/>
                </a:tc>
                <a:tc>
                  <a:txBody>
                    <a:bodyPr/>
                    <a:lstStyle/>
                    <a:p>
                      <a:r>
                        <a:rPr lang="en-US" sz="1000"/>
                        <a:t>338374</a:t>
                      </a:r>
                    </a:p>
                  </a:txBody>
                  <a:tcPr/>
                </a:tc>
                <a:tc>
                  <a:txBody>
                    <a:bodyPr/>
                    <a:lstStyle/>
                    <a:p>
                      <a:r>
                        <a:rPr lang="en-US" sz="1000"/>
                        <a:t>273915</a:t>
                      </a:r>
                    </a:p>
                  </a:txBody>
                  <a:tcPr/>
                </a:tc>
                <a:extLst>
                  <a:ext uri="{0D108BD9-81ED-4DB2-BD59-A6C34878D82A}">
                    <a16:rowId xmlns:a16="http://schemas.microsoft.com/office/drawing/2014/main" val="4070745191"/>
                  </a:ext>
                </a:extLst>
              </a:tr>
            </a:tbl>
          </a:graphicData>
        </a:graphic>
      </p:graphicFrame>
      <p:sp>
        <p:nvSpPr>
          <p:cNvPr id="4" name="Text Placeholder 3">
            <a:extLst>
              <a:ext uri="{FF2B5EF4-FFF2-40B4-BE49-F238E27FC236}">
                <a16:creationId xmlns:a16="http://schemas.microsoft.com/office/drawing/2014/main" id="{1087A536-A01C-41AA-A509-272D80297A2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9860913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F131E-8F54-427F-BAB7-74B0607693EC}"/>
              </a:ext>
            </a:extLst>
          </p:cNvPr>
          <p:cNvSpPr>
            <a:spLocks noGrp="1"/>
          </p:cNvSpPr>
          <p:nvPr>
            <p:ph type="title"/>
          </p:nvPr>
        </p:nvSpPr>
        <p:spPr/>
        <p:txBody>
          <a:bodyPr/>
          <a:lstStyle/>
          <a:p>
            <a:r>
              <a:rPr lang="en-US"/>
              <a:t>Instagram Stories Table  | All Pages - 1 of 14</a:t>
            </a:r>
          </a:p>
        </p:txBody>
      </p:sp>
      <p:graphicFrame>
        <p:nvGraphicFramePr>
          <p:cNvPr id="5" name="Table Placeholder 4">
            <a:extLst>
              <a:ext uri="{FF2B5EF4-FFF2-40B4-BE49-F238E27FC236}">
                <a16:creationId xmlns:a16="http://schemas.microsoft.com/office/drawing/2014/main" id="{4F0224E3-D6A4-4CD3-8111-AC2DDF0B991E}"/>
              </a:ext>
            </a:extLst>
          </p:cNvPr>
          <p:cNvGraphicFramePr>
            <a:graphicFrameLocks noGrp="1"/>
          </p:cNvGraphicFramePr>
          <p:nvPr>
            <p:ph type="tbl" sz="quarter" idx="13"/>
            <p:extLst>
              <p:ext uri="{D42A27DB-BD31-4B8C-83A1-F6EECF244321}">
                <p14:modId xmlns:p14="http://schemas.microsoft.com/office/powerpoint/2010/main" val="1218690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13214419"/>
                    </a:ext>
                  </a:extLst>
                </a:gridCol>
                <a:gridCol w="905256">
                  <a:extLst>
                    <a:ext uri="{9D8B030D-6E8A-4147-A177-3AD203B41FA5}">
                      <a16:colId xmlns:a16="http://schemas.microsoft.com/office/drawing/2014/main" val="1668873511"/>
                    </a:ext>
                  </a:extLst>
                </a:gridCol>
                <a:gridCol w="905256">
                  <a:extLst>
                    <a:ext uri="{9D8B030D-6E8A-4147-A177-3AD203B41FA5}">
                      <a16:colId xmlns:a16="http://schemas.microsoft.com/office/drawing/2014/main" val="508030274"/>
                    </a:ext>
                  </a:extLst>
                </a:gridCol>
                <a:gridCol w="905256">
                  <a:extLst>
                    <a:ext uri="{9D8B030D-6E8A-4147-A177-3AD203B41FA5}">
                      <a16:colId xmlns:a16="http://schemas.microsoft.com/office/drawing/2014/main" val="21798738"/>
                    </a:ext>
                  </a:extLst>
                </a:gridCol>
                <a:gridCol w="905256">
                  <a:extLst>
                    <a:ext uri="{9D8B030D-6E8A-4147-A177-3AD203B41FA5}">
                      <a16:colId xmlns:a16="http://schemas.microsoft.com/office/drawing/2014/main" val="1704148290"/>
                    </a:ext>
                  </a:extLst>
                </a:gridCol>
                <a:gridCol w="905256">
                  <a:extLst>
                    <a:ext uri="{9D8B030D-6E8A-4147-A177-3AD203B41FA5}">
                      <a16:colId xmlns:a16="http://schemas.microsoft.com/office/drawing/2014/main" val="1175573924"/>
                    </a:ext>
                  </a:extLst>
                </a:gridCol>
                <a:gridCol w="905256">
                  <a:extLst>
                    <a:ext uri="{9D8B030D-6E8A-4147-A177-3AD203B41FA5}">
                      <a16:colId xmlns:a16="http://schemas.microsoft.com/office/drawing/2014/main" val="3537969021"/>
                    </a:ext>
                  </a:extLst>
                </a:gridCol>
                <a:gridCol w="905256">
                  <a:extLst>
                    <a:ext uri="{9D8B030D-6E8A-4147-A177-3AD203B41FA5}">
                      <a16:colId xmlns:a16="http://schemas.microsoft.com/office/drawing/2014/main" val="2210631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922511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https://scontent-iad3-1.cdninstagram.com/v/t51.29350-15/119561501_789220145225895_7141558698808834965_n.jpg?_nc_cat=104&amp;_nc_sid=8ae9d6&amp;_nc_ohc=BXsqsSBuOvYAX906DS0&amp;_nc_ht=scontent-iad3-1.cdninstagram.com&amp;oh=92013188f1d1916042fe481b81bf4929&amp;oe=5F840BA5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extLst>
                  <a:ext uri="{0D108BD9-81ED-4DB2-BD59-A6C34878D82A}">
                    <a16:rowId xmlns:a16="http://schemas.microsoft.com/office/drawing/2014/main" val="61820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https://scontent-iad3-1.cdninstagram.com/v/t51.29350-15/120039562_174642544165015_2839794312641982923_n.jpg?_nc_cat=102&amp;_nc_sid=8ae9d6&amp;_nc_ohc=dAz_R4PpHbQAX8pWWHG&amp;_nc_ht=scontent-iad3-1.cdninstagram.com&amp;oh=92deae8f6d0d0fe05e7ef64aa0b5746c&amp;oe=5F90E29B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2804126907"/>
                  </a:ext>
                </a:extLst>
              </a:tr>
            </a:tbl>
          </a:graphicData>
        </a:graphic>
      </p:graphicFrame>
      <p:sp>
        <p:nvSpPr>
          <p:cNvPr id="4" name="Text Placeholder 3">
            <a:extLst>
              <a:ext uri="{FF2B5EF4-FFF2-40B4-BE49-F238E27FC236}">
                <a16:creationId xmlns:a16="http://schemas.microsoft.com/office/drawing/2014/main" id="{F29534D1-CBF6-4EED-988A-93AE69A2DE3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1397709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F02AE-615D-44E6-8931-898D3E7CD5F9}"/>
              </a:ext>
            </a:extLst>
          </p:cNvPr>
          <p:cNvSpPr>
            <a:spLocks noGrp="1"/>
          </p:cNvSpPr>
          <p:nvPr>
            <p:ph type="title"/>
          </p:nvPr>
        </p:nvSpPr>
        <p:spPr/>
        <p:txBody>
          <a:bodyPr/>
          <a:lstStyle/>
          <a:p>
            <a:r>
              <a:rPr lang="en-US"/>
              <a:t>Instagram Stories Table  | All Pages - 2 of 14</a:t>
            </a:r>
          </a:p>
        </p:txBody>
      </p:sp>
      <p:graphicFrame>
        <p:nvGraphicFramePr>
          <p:cNvPr id="5" name="Table Placeholder 4">
            <a:extLst>
              <a:ext uri="{FF2B5EF4-FFF2-40B4-BE49-F238E27FC236}">
                <a16:creationId xmlns:a16="http://schemas.microsoft.com/office/drawing/2014/main" id="{F70A31AF-CA4B-49C2-977E-4C745187A9B2}"/>
              </a:ext>
            </a:extLst>
          </p:cNvPr>
          <p:cNvGraphicFramePr>
            <a:graphicFrameLocks noGrp="1"/>
          </p:cNvGraphicFramePr>
          <p:nvPr>
            <p:ph type="tbl" sz="quarter" idx="13"/>
            <p:extLst>
              <p:ext uri="{D42A27DB-BD31-4B8C-83A1-F6EECF244321}">
                <p14:modId xmlns:p14="http://schemas.microsoft.com/office/powerpoint/2010/main" val="2968076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81781248"/>
                    </a:ext>
                  </a:extLst>
                </a:gridCol>
                <a:gridCol w="905256">
                  <a:extLst>
                    <a:ext uri="{9D8B030D-6E8A-4147-A177-3AD203B41FA5}">
                      <a16:colId xmlns:a16="http://schemas.microsoft.com/office/drawing/2014/main" val="2455304169"/>
                    </a:ext>
                  </a:extLst>
                </a:gridCol>
                <a:gridCol w="905256">
                  <a:extLst>
                    <a:ext uri="{9D8B030D-6E8A-4147-A177-3AD203B41FA5}">
                      <a16:colId xmlns:a16="http://schemas.microsoft.com/office/drawing/2014/main" val="566321361"/>
                    </a:ext>
                  </a:extLst>
                </a:gridCol>
                <a:gridCol w="905256">
                  <a:extLst>
                    <a:ext uri="{9D8B030D-6E8A-4147-A177-3AD203B41FA5}">
                      <a16:colId xmlns:a16="http://schemas.microsoft.com/office/drawing/2014/main" val="738832958"/>
                    </a:ext>
                  </a:extLst>
                </a:gridCol>
                <a:gridCol w="905256">
                  <a:extLst>
                    <a:ext uri="{9D8B030D-6E8A-4147-A177-3AD203B41FA5}">
                      <a16:colId xmlns:a16="http://schemas.microsoft.com/office/drawing/2014/main" val="3947149642"/>
                    </a:ext>
                  </a:extLst>
                </a:gridCol>
                <a:gridCol w="905256">
                  <a:extLst>
                    <a:ext uri="{9D8B030D-6E8A-4147-A177-3AD203B41FA5}">
                      <a16:colId xmlns:a16="http://schemas.microsoft.com/office/drawing/2014/main" val="948410357"/>
                    </a:ext>
                  </a:extLst>
                </a:gridCol>
                <a:gridCol w="905256">
                  <a:extLst>
                    <a:ext uri="{9D8B030D-6E8A-4147-A177-3AD203B41FA5}">
                      <a16:colId xmlns:a16="http://schemas.microsoft.com/office/drawing/2014/main" val="1787604083"/>
                    </a:ext>
                  </a:extLst>
                </a:gridCol>
                <a:gridCol w="905256">
                  <a:extLst>
                    <a:ext uri="{9D8B030D-6E8A-4147-A177-3AD203B41FA5}">
                      <a16:colId xmlns:a16="http://schemas.microsoft.com/office/drawing/2014/main" val="2742660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846863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https://scontent-iad3-1.cdninstagram.com/v/t51.29350-15/119432387_1761240730692644_5183901028387022845_n.jpg?_nc_cat=110&amp;_nc_sid=8ae9d6&amp;_nc_ohc=7TLJ4glE5yYAX-OBEzH&amp;_nc_ht=scontent-iad3-1.cdninstagram.com&amp;oh=da37c665d95c8b248480c40269ebd1be&amp;oe=5F84F2B5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extLst>
                  <a:ext uri="{0D108BD9-81ED-4DB2-BD59-A6C34878D82A}">
                    <a16:rowId xmlns:a16="http://schemas.microsoft.com/office/drawing/2014/main" val="1570179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https://scontent-iad3-1.cdninstagram.com/v/t51.29350-15/119914655_910551952800682_750900896309489682_n.jpg?_nc_cat=108&amp;_nc_sid=8ae9d6&amp;_nc_ohc=EQ3h_R5Fod4AX9_wMj1&amp;_nc_ht=scontent-iad3-1.cdninstagram.com&amp;oh=a9572c6e82e85cb0d3ba40211c094124&amp;oe=5F8E4451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2837963691"/>
                  </a:ext>
                </a:extLst>
              </a:tr>
            </a:tbl>
          </a:graphicData>
        </a:graphic>
      </p:graphicFrame>
      <p:sp>
        <p:nvSpPr>
          <p:cNvPr id="4" name="Text Placeholder 3">
            <a:extLst>
              <a:ext uri="{FF2B5EF4-FFF2-40B4-BE49-F238E27FC236}">
                <a16:creationId xmlns:a16="http://schemas.microsoft.com/office/drawing/2014/main" id="{5B38E6CC-4290-49F3-AA08-5CE396D3B78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9944951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D0FB3-2094-4B43-A1CD-7185A2A624B7}"/>
              </a:ext>
            </a:extLst>
          </p:cNvPr>
          <p:cNvSpPr>
            <a:spLocks noGrp="1"/>
          </p:cNvSpPr>
          <p:nvPr>
            <p:ph type="title"/>
          </p:nvPr>
        </p:nvSpPr>
        <p:spPr/>
        <p:txBody>
          <a:bodyPr/>
          <a:lstStyle/>
          <a:p>
            <a:r>
              <a:rPr lang="en-US"/>
              <a:t>Instagram Stories Table  | All Pages - 3 of 14</a:t>
            </a:r>
          </a:p>
        </p:txBody>
      </p:sp>
      <p:graphicFrame>
        <p:nvGraphicFramePr>
          <p:cNvPr id="5" name="Table Placeholder 4">
            <a:extLst>
              <a:ext uri="{FF2B5EF4-FFF2-40B4-BE49-F238E27FC236}">
                <a16:creationId xmlns:a16="http://schemas.microsoft.com/office/drawing/2014/main" id="{9474F195-5131-406A-ADA8-2361C3E92761}"/>
              </a:ext>
            </a:extLst>
          </p:cNvPr>
          <p:cNvGraphicFramePr>
            <a:graphicFrameLocks noGrp="1"/>
          </p:cNvGraphicFramePr>
          <p:nvPr>
            <p:ph type="tbl" sz="quarter" idx="13"/>
            <p:extLst>
              <p:ext uri="{D42A27DB-BD31-4B8C-83A1-F6EECF244321}">
                <p14:modId xmlns:p14="http://schemas.microsoft.com/office/powerpoint/2010/main" val="6804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10846032"/>
                    </a:ext>
                  </a:extLst>
                </a:gridCol>
                <a:gridCol w="905256">
                  <a:extLst>
                    <a:ext uri="{9D8B030D-6E8A-4147-A177-3AD203B41FA5}">
                      <a16:colId xmlns:a16="http://schemas.microsoft.com/office/drawing/2014/main" val="3258352384"/>
                    </a:ext>
                  </a:extLst>
                </a:gridCol>
                <a:gridCol w="905256">
                  <a:extLst>
                    <a:ext uri="{9D8B030D-6E8A-4147-A177-3AD203B41FA5}">
                      <a16:colId xmlns:a16="http://schemas.microsoft.com/office/drawing/2014/main" val="736058559"/>
                    </a:ext>
                  </a:extLst>
                </a:gridCol>
                <a:gridCol w="905256">
                  <a:extLst>
                    <a:ext uri="{9D8B030D-6E8A-4147-A177-3AD203B41FA5}">
                      <a16:colId xmlns:a16="http://schemas.microsoft.com/office/drawing/2014/main" val="255532122"/>
                    </a:ext>
                  </a:extLst>
                </a:gridCol>
                <a:gridCol w="905256">
                  <a:extLst>
                    <a:ext uri="{9D8B030D-6E8A-4147-A177-3AD203B41FA5}">
                      <a16:colId xmlns:a16="http://schemas.microsoft.com/office/drawing/2014/main" val="3012450893"/>
                    </a:ext>
                  </a:extLst>
                </a:gridCol>
                <a:gridCol w="905256">
                  <a:extLst>
                    <a:ext uri="{9D8B030D-6E8A-4147-A177-3AD203B41FA5}">
                      <a16:colId xmlns:a16="http://schemas.microsoft.com/office/drawing/2014/main" val="3631408195"/>
                    </a:ext>
                  </a:extLst>
                </a:gridCol>
                <a:gridCol w="905256">
                  <a:extLst>
                    <a:ext uri="{9D8B030D-6E8A-4147-A177-3AD203B41FA5}">
                      <a16:colId xmlns:a16="http://schemas.microsoft.com/office/drawing/2014/main" val="3589419186"/>
                    </a:ext>
                  </a:extLst>
                </a:gridCol>
                <a:gridCol w="905256">
                  <a:extLst>
                    <a:ext uri="{9D8B030D-6E8A-4147-A177-3AD203B41FA5}">
                      <a16:colId xmlns:a16="http://schemas.microsoft.com/office/drawing/2014/main" val="2229638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147330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https://scontent-iad3-1.cdninstagram.com/v/t51.29350-15/119985344_673662346582016_725371086642488309_n.jpg?_nc_cat=106&amp;_nc_sid=8ae9d6&amp;_nc_ohc=1tk3KYArtlIAX8O77ur&amp;_nc_ht=scontent-iad3-1.cdninstagram.com&amp;oh=f3fff2a5de878e7b09d1969ec2f489b2&amp;oe=5F938533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extLst>
                  <a:ext uri="{0D108BD9-81ED-4DB2-BD59-A6C34878D82A}">
                    <a16:rowId xmlns:a16="http://schemas.microsoft.com/office/drawing/2014/main" val="227575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https://scontent-iad3-1.cdninstagram.com/v/t51.29350-15/118993719_315302146425748_9090038979217058362_n.jpg?_nc_cat=101&amp;_nc_sid=8ae9d6&amp;_nc_ohc=1cbM9lElevYAX9wt2n6&amp;_nc_ht=scontent-iad3-1.cdninstagram.com&amp;oh=6f0e94788b1c2d3f4fe2c93165f935d9&amp;oe=5F7B1CD3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2533469388"/>
                  </a:ext>
                </a:extLst>
              </a:tr>
            </a:tbl>
          </a:graphicData>
        </a:graphic>
      </p:graphicFrame>
      <p:sp>
        <p:nvSpPr>
          <p:cNvPr id="4" name="Text Placeholder 3">
            <a:extLst>
              <a:ext uri="{FF2B5EF4-FFF2-40B4-BE49-F238E27FC236}">
                <a16:creationId xmlns:a16="http://schemas.microsoft.com/office/drawing/2014/main" id="{8968276E-F2E7-458C-8D50-29CC09A47C2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8551234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AC87E-5689-47B6-98B1-5F18AB14387D}"/>
              </a:ext>
            </a:extLst>
          </p:cNvPr>
          <p:cNvSpPr>
            <a:spLocks noGrp="1"/>
          </p:cNvSpPr>
          <p:nvPr>
            <p:ph type="title"/>
          </p:nvPr>
        </p:nvSpPr>
        <p:spPr/>
        <p:txBody>
          <a:bodyPr/>
          <a:lstStyle/>
          <a:p>
            <a:r>
              <a:rPr lang="en-US"/>
              <a:t>Instagram Stories Table  | All Pages - 4 of 14</a:t>
            </a:r>
          </a:p>
        </p:txBody>
      </p:sp>
      <p:graphicFrame>
        <p:nvGraphicFramePr>
          <p:cNvPr id="5" name="Table Placeholder 4">
            <a:extLst>
              <a:ext uri="{FF2B5EF4-FFF2-40B4-BE49-F238E27FC236}">
                <a16:creationId xmlns:a16="http://schemas.microsoft.com/office/drawing/2014/main" id="{A8827833-81D4-427D-8595-17A7044F2088}"/>
              </a:ext>
            </a:extLst>
          </p:cNvPr>
          <p:cNvGraphicFramePr>
            <a:graphicFrameLocks noGrp="1"/>
          </p:cNvGraphicFramePr>
          <p:nvPr>
            <p:ph type="tbl" sz="quarter" idx="13"/>
            <p:extLst>
              <p:ext uri="{D42A27DB-BD31-4B8C-83A1-F6EECF244321}">
                <p14:modId xmlns:p14="http://schemas.microsoft.com/office/powerpoint/2010/main" val="710256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39303060"/>
                    </a:ext>
                  </a:extLst>
                </a:gridCol>
                <a:gridCol w="905256">
                  <a:extLst>
                    <a:ext uri="{9D8B030D-6E8A-4147-A177-3AD203B41FA5}">
                      <a16:colId xmlns:a16="http://schemas.microsoft.com/office/drawing/2014/main" val="2698827430"/>
                    </a:ext>
                  </a:extLst>
                </a:gridCol>
                <a:gridCol w="905256">
                  <a:extLst>
                    <a:ext uri="{9D8B030D-6E8A-4147-A177-3AD203B41FA5}">
                      <a16:colId xmlns:a16="http://schemas.microsoft.com/office/drawing/2014/main" val="1429995786"/>
                    </a:ext>
                  </a:extLst>
                </a:gridCol>
                <a:gridCol w="905256">
                  <a:extLst>
                    <a:ext uri="{9D8B030D-6E8A-4147-A177-3AD203B41FA5}">
                      <a16:colId xmlns:a16="http://schemas.microsoft.com/office/drawing/2014/main" val="3469225143"/>
                    </a:ext>
                  </a:extLst>
                </a:gridCol>
                <a:gridCol w="905256">
                  <a:extLst>
                    <a:ext uri="{9D8B030D-6E8A-4147-A177-3AD203B41FA5}">
                      <a16:colId xmlns:a16="http://schemas.microsoft.com/office/drawing/2014/main" val="1779568710"/>
                    </a:ext>
                  </a:extLst>
                </a:gridCol>
                <a:gridCol w="905256">
                  <a:extLst>
                    <a:ext uri="{9D8B030D-6E8A-4147-A177-3AD203B41FA5}">
                      <a16:colId xmlns:a16="http://schemas.microsoft.com/office/drawing/2014/main" val="4225947067"/>
                    </a:ext>
                  </a:extLst>
                </a:gridCol>
                <a:gridCol w="905256">
                  <a:extLst>
                    <a:ext uri="{9D8B030D-6E8A-4147-A177-3AD203B41FA5}">
                      <a16:colId xmlns:a16="http://schemas.microsoft.com/office/drawing/2014/main" val="2477427355"/>
                    </a:ext>
                  </a:extLst>
                </a:gridCol>
                <a:gridCol w="905256">
                  <a:extLst>
                    <a:ext uri="{9D8B030D-6E8A-4147-A177-3AD203B41FA5}">
                      <a16:colId xmlns:a16="http://schemas.microsoft.com/office/drawing/2014/main" val="2846688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875611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https://scontent-iad3-1.cdninstagram.com/v/t51.29350-15/119210913_2699229580324794_3590163611185003840_n.jpg?_nc_cat=100&amp;_nc_sid=8ae9d6&amp;_nc_ohc=Oxgfih4vi4wAX82DUNa&amp;_nc_ht=scontent-iad3-1.cdninstagram.com&amp;oh=c95d43247592cdcb7f3b63ba9eea20d3&amp;oe=5F85768E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extLst>
                  <a:ext uri="{0D108BD9-81ED-4DB2-BD59-A6C34878D82A}">
                    <a16:rowId xmlns:a16="http://schemas.microsoft.com/office/drawing/2014/main" val="3937707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https://scontent-dfw5-2.cdninstagram.com/v/t51.29350-15/120041954_802049397251373_7616295069601809571_n.jpg?_nc_cat=102&amp;_nc_sid=8ae9d6&amp;_nc_ohc=K3noQUGUqY0AX9M6aPF&amp;_nc_ht=scontent-dfw5-2.cdninstagram.com&amp;oh=2acaf7aa3a083b1884530766f90a7706&amp;oe=5F90E5B5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extLst>
                  <a:ext uri="{0D108BD9-81ED-4DB2-BD59-A6C34878D82A}">
                    <a16:rowId xmlns:a16="http://schemas.microsoft.com/office/drawing/2014/main" val="479057525"/>
                  </a:ext>
                </a:extLst>
              </a:tr>
            </a:tbl>
          </a:graphicData>
        </a:graphic>
      </p:graphicFrame>
      <p:sp>
        <p:nvSpPr>
          <p:cNvPr id="4" name="Text Placeholder 3">
            <a:extLst>
              <a:ext uri="{FF2B5EF4-FFF2-40B4-BE49-F238E27FC236}">
                <a16:creationId xmlns:a16="http://schemas.microsoft.com/office/drawing/2014/main" id="{57F90E01-3133-444D-B163-79B4F28575E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7289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36821-9391-4E1D-B981-846B17C7CC59}"/>
              </a:ext>
            </a:extLst>
          </p:cNvPr>
          <p:cNvSpPr>
            <a:spLocks noGrp="1"/>
          </p:cNvSpPr>
          <p:nvPr>
            <p:ph type="title"/>
          </p:nvPr>
        </p:nvSpPr>
        <p:spPr/>
        <p:txBody>
          <a:bodyPr/>
          <a:lstStyle/>
          <a:p>
            <a:r>
              <a:rPr lang="en-US"/>
              <a:t>Instagram Stories Table  | All Pages - 5 of 14</a:t>
            </a:r>
          </a:p>
        </p:txBody>
      </p:sp>
      <p:graphicFrame>
        <p:nvGraphicFramePr>
          <p:cNvPr id="5" name="Table Placeholder 4">
            <a:extLst>
              <a:ext uri="{FF2B5EF4-FFF2-40B4-BE49-F238E27FC236}">
                <a16:creationId xmlns:a16="http://schemas.microsoft.com/office/drawing/2014/main" id="{B3AB67FF-4240-4893-92CE-98F45F869E0C}"/>
              </a:ext>
            </a:extLst>
          </p:cNvPr>
          <p:cNvGraphicFramePr>
            <a:graphicFrameLocks noGrp="1"/>
          </p:cNvGraphicFramePr>
          <p:nvPr>
            <p:ph type="tbl" sz="quarter" idx="13"/>
            <p:extLst>
              <p:ext uri="{D42A27DB-BD31-4B8C-83A1-F6EECF244321}">
                <p14:modId xmlns:p14="http://schemas.microsoft.com/office/powerpoint/2010/main" val="2983713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45721875"/>
                    </a:ext>
                  </a:extLst>
                </a:gridCol>
                <a:gridCol w="905256">
                  <a:extLst>
                    <a:ext uri="{9D8B030D-6E8A-4147-A177-3AD203B41FA5}">
                      <a16:colId xmlns:a16="http://schemas.microsoft.com/office/drawing/2014/main" val="2649921852"/>
                    </a:ext>
                  </a:extLst>
                </a:gridCol>
                <a:gridCol w="905256">
                  <a:extLst>
                    <a:ext uri="{9D8B030D-6E8A-4147-A177-3AD203B41FA5}">
                      <a16:colId xmlns:a16="http://schemas.microsoft.com/office/drawing/2014/main" val="3214975773"/>
                    </a:ext>
                  </a:extLst>
                </a:gridCol>
                <a:gridCol w="905256">
                  <a:extLst>
                    <a:ext uri="{9D8B030D-6E8A-4147-A177-3AD203B41FA5}">
                      <a16:colId xmlns:a16="http://schemas.microsoft.com/office/drawing/2014/main" val="1720503953"/>
                    </a:ext>
                  </a:extLst>
                </a:gridCol>
                <a:gridCol w="905256">
                  <a:extLst>
                    <a:ext uri="{9D8B030D-6E8A-4147-A177-3AD203B41FA5}">
                      <a16:colId xmlns:a16="http://schemas.microsoft.com/office/drawing/2014/main" val="982209742"/>
                    </a:ext>
                  </a:extLst>
                </a:gridCol>
                <a:gridCol w="905256">
                  <a:extLst>
                    <a:ext uri="{9D8B030D-6E8A-4147-A177-3AD203B41FA5}">
                      <a16:colId xmlns:a16="http://schemas.microsoft.com/office/drawing/2014/main" val="230537105"/>
                    </a:ext>
                  </a:extLst>
                </a:gridCol>
                <a:gridCol w="905256">
                  <a:extLst>
                    <a:ext uri="{9D8B030D-6E8A-4147-A177-3AD203B41FA5}">
                      <a16:colId xmlns:a16="http://schemas.microsoft.com/office/drawing/2014/main" val="4033179667"/>
                    </a:ext>
                  </a:extLst>
                </a:gridCol>
                <a:gridCol w="905256">
                  <a:extLst>
                    <a:ext uri="{9D8B030D-6E8A-4147-A177-3AD203B41FA5}">
                      <a16:colId xmlns:a16="http://schemas.microsoft.com/office/drawing/2014/main" val="3382949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302376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https://scontent-iad3-1.cdninstagram.com/v/t51.29350-15/119218581_145332810590059_6778390294871847584_n.jpg?_nc_cat=110&amp;_nc_sid=8ae9d6&amp;_nc_ohc=xUAVNT27YjwAX_VY4-v&amp;_nc_ht=scontent-iad3-1.cdninstagram.com&amp;oh=2ca4de2753b58a8c539a09bd458e65c9&amp;oe=5F84769C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2634554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https://scontent-iad3-1.cdninstagram.com/v/t51.29350-15/118764908_698224274100697_7351226262541232357_n.jpg?_nc_cat=101&amp;_nc_sid=8ae9d6&amp;_nc_ohc=C5i0dG6gejQAX9UjF-X&amp;_nc_ht=scontent-iad3-1.cdninstagram.com&amp;oh=dd63cadf9dbf0f5ff271026c152d7bdc&amp;oe=5F7D9836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extLst>
                  <a:ext uri="{0D108BD9-81ED-4DB2-BD59-A6C34878D82A}">
                    <a16:rowId xmlns:a16="http://schemas.microsoft.com/office/drawing/2014/main" val="1493778619"/>
                  </a:ext>
                </a:extLst>
              </a:tr>
            </a:tbl>
          </a:graphicData>
        </a:graphic>
      </p:graphicFrame>
      <p:sp>
        <p:nvSpPr>
          <p:cNvPr id="4" name="Text Placeholder 3">
            <a:extLst>
              <a:ext uri="{FF2B5EF4-FFF2-40B4-BE49-F238E27FC236}">
                <a16:creationId xmlns:a16="http://schemas.microsoft.com/office/drawing/2014/main" id="{89A9BC05-E333-4E34-9360-58DE0142E9E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4324914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25756-3DB7-4A88-8ABF-26DF95434DDB}"/>
              </a:ext>
            </a:extLst>
          </p:cNvPr>
          <p:cNvSpPr>
            <a:spLocks noGrp="1"/>
          </p:cNvSpPr>
          <p:nvPr>
            <p:ph type="title"/>
          </p:nvPr>
        </p:nvSpPr>
        <p:spPr/>
        <p:txBody>
          <a:bodyPr/>
          <a:lstStyle/>
          <a:p>
            <a:r>
              <a:rPr lang="en-US"/>
              <a:t>Instagram Stories Table  | All Pages - 6 of 14</a:t>
            </a:r>
          </a:p>
        </p:txBody>
      </p:sp>
      <p:graphicFrame>
        <p:nvGraphicFramePr>
          <p:cNvPr id="5" name="Table Placeholder 4">
            <a:extLst>
              <a:ext uri="{FF2B5EF4-FFF2-40B4-BE49-F238E27FC236}">
                <a16:creationId xmlns:a16="http://schemas.microsoft.com/office/drawing/2014/main" id="{A3675E16-FCBD-4267-8E92-D7C1F299D9B7}"/>
              </a:ext>
            </a:extLst>
          </p:cNvPr>
          <p:cNvGraphicFramePr>
            <a:graphicFrameLocks noGrp="1"/>
          </p:cNvGraphicFramePr>
          <p:nvPr>
            <p:ph type="tbl" sz="quarter" idx="13"/>
            <p:extLst>
              <p:ext uri="{D42A27DB-BD31-4B8C-83A1-F6EECF244321}">
                <p14:modId xmlns:p14="http://schemas.microsoft.com/office/powerpoint/2010/main" val="1690945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57687615"/>
                    </a:ext>
                  </a:extLst>
                </a:gridCol>
                <a:gridCol w="905256">
                  <a:extLst>
                    <a:ext uri="{9D8B030D-6E8A-4147-A177-3AD203B41FA5}">
                      <a16:colId xmlns:a16="http://schemas.microsoft.com/office/drawing/2014/main" val="2729147706"/>
                    </a:ext>
                  </a:extLst>
                </a:gridCol>
                <a:gridCol w="905256">
                  <a:extLst>
                    <a:ext uri="{9D8B030D-6E8A-4147-A177-3AD203B41FA5}">
                      <a16:colId xmlns:a16="http://schemas.microsoft.com/office/drawing/2014/main" val="487230116"/>
                    </a:ext>
                  </a:extLst>
                </a:gridCol>
                <a:gridCol w="905256">
                  <a:extLst>
                    <a:ext uri="{9D8B030D-6E8A-4147-A177-3AD203B41FA5}">
                      <a16:colId xmlns:a16="http://schemas.microsoft.com/office/drawing/2014/main" val="3387795663"/>
                    </a:ext>
                  </a:extLst>
                </a:gridCol>
                <a:gridCol w="905256">
                  <a:extLst>
                    <a:ext uri="{9D8B030D-6E8A-4147-A177-3AD203B41FA5}">
                      <a16:colId xmlns:a16="http://schemas.microsoft.com/office/drawing/2014/main" val="2068759040"/>
                    </a:ext>
                  </a:extLst>
                </a:gridCol>
                <a:gridCol w="905256">
                  <a:extLst>
                    <a:ext uri="{9D8B030D-6E8A-4147-A177-3AD203B41FA5}">
                      <a16:colId xmlns:a16="http://schemas.microsoft.com/office/drawing/2014/main" val="113094595"/>
                    </a:ext>
                  </a:extLst>
                </a:gridCol>
                <a:gridCol w="905256">
                  <a:extLst>
                    <a:ext uri="{9D8B030D-6E8A-4147-A177-3AD203B41FA5}">
                      <a16:colId xmlns:a16="http://schemas.microsoft.com/office/drawing/2014/main" val="3042652708"/>
                    </a:ext>
                  </a:extLst>
                </a:gridCol>
                <a:gridCol w="905256">
                  <a:extLst>
                    <a:ext uri="{9D8B030D-6E8A-4147-A177-3AD203B41FA5}">
                      <a16:colId xmlns:a16="http://schemas.microsoft.com/office/drawing/2014/main" val="199266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152935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119700854_347277089919448_8506140243339383718_n.jpg?_nc_cat=104&amp;_nc_sid=8ae9d6&amp;_nc_ohc=o5KrTYrBgHcAX_P221F&amp;_nc_oc=AQlch_fMwvG2L61QR1_jxZAvjODvXbBzRn9E_weXbrt3GGdxk6TXo0KlfwMx7CWUUfE&amp;_nc_ht=scontent-iad3-1.cdninstagram.com&amp;oh=5d567cf8e54b2b7d637d0401fda515db&amp;oe=5F8CB5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extLst>
                  <a:ext uri="{0D108BD9-81ED-4DB2-BD59-A6C34878D82A}">
                    <a16:rowId xmlns:a16="http://schemas.microsoft.com/office/drawing/2014/main" val="1599385182"/>
                  </a:ext>
                </a:extLst>
              </a:tr>
            </a:tbl>
          </a:graphicData>
        </a:graphic>
      </p:graphicFrame>
      <p:sp>
        <p:nvSpPr>
          <p:cNvPr id="4" name="Text Placeholder 3">
            <a:extLst>
              <a:ext uri="{FF2B5EF4-FFF2-40B4-BE49-F238E27FC236}">
                <a16:creationId xmlns:a16="http://schemas.microsoft.com/office/drawing/2014/main" id="{ADFEFBA3-1EF1-4AB9-88FD-ECC12B697A9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3011184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FFF27-4323-420E-9A26-4C8FF88039B0}"/>
              </a:ext>
            </a:extLst>
          </p:cNvPr>
          <p:cNvSpPr>
            <a:spLocks noGrp="1"/>
          </p:cNvSpPr>
          <p:nvPr>
            <p:ph type="title"/>
          </p:nvPr>
        </p:nvSpPr>
        <p:spPr/>
        <p:txBody>
          <a:bodyPr/>
          <a:lstStyle/>
          <a:p>
            <a:r>
              <a:rPr lang="en-US"/>
              <a:t>Instagram Stories Table  | All Pages - 7 of 14</a:t>
            </a:r>
          </a:p>
        </p:txBody>
      </p:sp>
      <p:graphicFrame>
        <p:nvGraphicFramePr>
          <p:cNvPr id="5" name="Table Placeholder 4">
            <a:extLst>
              <a:ext uri="{FF2B5EF4-FFF2-40B4-BE49-F238E27FC236}">
                <a16:creationId xmlns:a16="http://schemas.microsoft.com/office/drawing/2014/main" id="{4F7573AB-7E35-497A-939D-818DAEF4DFD5}"/>
              </a:ext>
            </a:extLst>
          </p:cNvPr>
          <p:cNvGraphicFramePr>
            <a:graphicFrameLocks noGrp="1"/>
          </p:cNvGraphicFramePr>
          <p:nvPr>
            <p:ph type="tbl" sz="quarter" idx="13"/>
            <p:extLst>
              <p:ext uri="{D42A27DB-BD31-4B8C-83A1-F6EECF244321}">
                <p14:modId xmlns:p14="http://schemas.microsoft.com/office/powerpoint/2010/main" val="2543088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46193578"/>
                    </a:ext>
                  </a:extLst>
                </a:gridCol>
                <a:gridCol w="905256">
                  <a:extLst>
                    <a:ext uri="{9D8B030D-6E8A-4147-A177-3AD203B41FA5}">
                      <a16:colId xmlns:a16="http://schemas.microsoft.com/office/drawing/2014/main" val="166760076"/>
                    </a:ext>
                  </a:extLst>
                </a:gridCol>
                <a:gridCol w="905256">
                  <a:extLst>
                    <a:ext uri="{9D8B030D-6E8A-4147-A177-3AD203B41FA5}">
                      <a16:colId xmlns:a16="http://schemas.microsoft.com/office/drawing/2014/main" val="3494966786"/>
                    </a:ext>
                  </a:extLst>
                </a:gridCol>
                <a:gridCol w="905256">
                  <a:extLst>
                    <a:ext uri="{9D8B030D-6E8A-4147-A177-3AD203B41FA5}">
                      <a16:colId xmlns:a16="http://schemas.microsoft.com/office/drawing/2014/main" val="3205905381"/>
                    </a:ext>
                  </a:extLst>
                </a:gridCol>
                <a:gridCol w="905256">
                  <a:extLst>
                    <a:ext uri="{9D8B030D-6E8A-4147-A177-3AD203B41FA5}">
                      <a16:colId xmlns:a16="http://schemas.microsoft.com/office/drawing/2014/main" val="3842589031"/>
                    </a:ext>
                  </a:extLst>
                </a:gridCol>
                <a:gridCol w="905256">
                  <a:extLst>
                    <a:ext uri="{9D8B030D-6E8A-4147-A177-3AD203B41FA5}">
                      <a16:colId xmlns:a16="http://schemas.microsoft.com/office/drawing/2014/main" val="2047444690"/>
                    </a:ext>
                  </a:extLst>
                </a:gridCol>
                <a:gridCol w="905256">
                  <a:extLst>
                    <a:ext uri="{9D8B030D-6E8A-4147-A177-3AD203B41FA5}">
                      <a16:colId xmlns:a16="http://schemas.microsoft.com/office/drawing/2014/main" val="2298571343"/>
                    </a:ext>
                  </a:extLst>
                </a:gridCol>
                <a:gridCol w="905256">
                  <a:extLst>
                    <a:ext uri="{9D8B030D-6E8A-4147-A177-3AD203B41FA5}">
                      <a16:colId xmlns:a16="http://schemas.microsoft.com/office/drawing/2014/main" val="1795189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235109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https://scontent-iad3-1.cdninstagram.com/v/t51.29350-15/119934303_350557312964759_6857701787636743686_n.jpg?_nc_cat=104&amp;_nc_sid=8ae9d6&amp;_nc_ohc=l51SGzSxLYEAX9XWmja&amp;_nc_ht=scontent-iad3-1.cdninstagram.com&amp;oh=ddf051b575276cce87258e294f8b62a9&amp;oe=5F92185D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extLst>
                  <a:ext uri="{0D108BD9-81ED-4DB2-BD59-A6C34878D82A}">
                    <a16:rowId xmlns:a16="http://schemas.microsoft.com/office/drawing/2014/main" val="3058775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https://scontent-iad3-1.cdninstagram.com/v/t51.29350-15/119573891_949457295579323_7305292972073706601_n.jpg?_nc_cat=100&amp;_nc_sid=8ae9d6&amp;_nc_ohc=XZ-mIBKnuwIAX8bDsFu&amp;_nc_ht=scontent-iad3-1.cdninstagram.com&amp;oh=ef490e161d3ea049084a2d9bae29a366&amp;oe=5F87301A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3273712108"/>
                  </a:ext>
                </a:extLst>
              </a:tr>
            </a:tbl>
          </a:graphicData>
        </a:graphic>
      </p:graphicFrame>
      <p:sp>
        <p:nvSpPr>
          <p:cNvPr id="4" name="Text Placeholder 3">
            <a:extLst>
              <a:ext uri="{FF2B5EF4-FFF2-40B4-BE49-F238E27FC236}">
                <a16:creationId xmlns:a16="http://schemas.microsoft.com/office/drawing/2014/main" id="{098D1E0B-843E-4A8C-B06E-046F50275E3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3688169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4AB1D-DDAE-401D-81E8-E4035F6EAEDC}"/>
              </a:ext>
            </a:extLst>
          </p:cNvPr>
          <p:cNvSpPr>
            <a:spLocks noGrp="1"/>
          </p:cNvSpPr>
          <p:nvPr>
            <p:ph type="title"/>
          </p:nvPr>
        </p:nvSpPr>
        <p:spPr/>
        <p:txBody>
          <a:bodyPr/>
          <a:lstStyle/>
          <a:p>
            <a:r>
              <a:rPr lang="en-US"/>
              <a:t>Instagram Stories Table  | All Pages - 8 of 14</a:t>
            </a:r>
          </a:p>
        </p:txBody>
      </p:sp>
      <p:graphicFrame>
        <p:nvGraphicFramePr>
          <p:cNvPr id="5" name="Table Placeholder 4">
            <a:extLst>
              <a:ext uri="{FF2B5EF4-FFF2-40B4-BE49-F238E27FC236}">
                <a16:creationId xmlns:a16="http://schemas.microsoft.com/office/drawing/2014/main" id="{E4D6541C-7128-4EF5-BA51-923C543D417F}"/>
              </a:ext>
            </a:extLst>
          </p:cNvPr>
          <p:cNvGraphicFramePr>
            <a:graphicFrameLocks noGrp="1"/>
          </p:cNvGraphicFramePr>
          <p:nvPr>
            <p:ph type="tbl" sz="quarter" idx="13"/>
            <p:extLst>
              <p:ext uri="{D42A27DB-BD31-4B8C-83A1-F6EECF244321}">
                <p14:modId xmlns:p14="http://schemas.microsoft.com/office/powerpoint/2010/main" val="2664708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99218940"/>
                    </a:ext>
                  </a:extLst>
                </a:gridCol>
                <a:gridCol w="905256">
                  <a:extLst>
                    <a:ext uri="{9D8B030D-6E8A-4147-A177-3AD203B41FA5}">
                      <a16:colId xmlns:a16="http://schemas.microsoft.com/office/drawing/2014/main" val="292185085"/>
                    </a:ext>
                  </a:extLst>
                </a:gridCol>
                <a:gridCol w="905256">
                  <a:extLst>
                    <a:ext uri="{9D8B030D-6E8A-4147-A177-3AD203B41FA5}">
                      <a16:colId xmlns:a16="http://schemas.microsoft.com/office/drawing/2014/main" val="577575149"/>
                    </a:ext>
                  </a:extLst>
                </a:gridCol>
                <a:gridCol w="905256">
                  <a:extLst>
                    <a:ext uri="{9D8B030D-6E8A-4147-A177-3AD203B41FA5}">
                      <a16:colId xmlns:a16="http://schemas.microsoft.com/office/drawing/2014/main" val="1603920593"/>
                    </a:ext>
                  </a:extLst>
                </a:gridCol>
                <a:gridCol w="905256">
                  <a:extLst>
                    <a:ext uri="{9D8B030D-6E8A-4147-A177-3AD203B41FA5}">
                      <a16:colId xmlns:a16="http://schemas.microsoft.com/office/drawing/2014/main" val="1998482166"/>
                    </a:ext>
                  </a:extLst>
                </a:gridCol>
                <a:gridCol w="905256">
                  <a:extLst>
                    <a:ext uri="{9D8B030D-6E8A-4147-A177-3AD203B41FA5}">
                      <a16:colId xmlns:a16="http://schemas.microsoft.com/office/drawing/2014/main" val="707074048"/>
                    </a:ext>
                  </a:extLst>
                </a:gridCol>
                <a:gridCol w="905256">
                  <a:extLst>
                    <a:ext uri="{9D8B030D-6E8A-4147-A177-3AD203B41FA5}">
                      <a16:colId xmlns:a16="http://schemas.microsoft.com/office/drawing/2014/main" val="1121300028"/>
                    </a:ext>
                  </a:extLst>
                </a:gridCol>
                <a:gridCol w="905256">
                  <a:extLst>
                    <a:ext uri="{9D8B030D-6E8A-4147-A177-3AD203B41FA5}">
                      <a16:colId xmlns:a16="http://schemas.microsoft.com/office/drawing/2014/main" val="1891909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284829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https://scontent-iad3-1.cdninstagram.com/v/t51.29350-15/119950296_2922657631169377_2865863158429732012_n.jpg?_nc_cat=107&amp;_nc_sid=8ae9d6&amp;_nc_ohc=7LQnPwHtLZ0AX90YU3O&amp;_nc_ht=scontent-iad3-1.cdninstagram.com&amp;oh=1031852eb8008ecf6ee19abaeff5ca5a&amp;oe=5F8EEC03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extLst>
                  <a:ext uri="{0D108BD9-81ED-4DB2-BD59-A6C34878D82A}">
                    <a16:rowId xmlns:a16="http://schemas.microsoft.com/office/drawing/2014/main" val="4185929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https://scontent-iad3-1.cdninstagram.com/v/t51.29350-15/119230254_148095150287128_6696987015970831344_n.jpg?_nc_cat=111&amp;_nc_sid=8ae9d6&amp;_nc_ohc=WVsacp5mUuEAX8BL4Kn&amp;_nc_ht=scontent-iad3-1.cdninstagram.com&amp;oh=824a34974aaa52a8c150c22a0dd5ff14&amp;oe=5F87644B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extLst>
                  <a:ext uri="{0D108BD9-81ED-4DB2-BD59-A6C34878D82A}">
                    <a16:rowId xmlns:a16="http://schemas.microsoft.com/office/drawing/2014/main" val="2728540098"/>
                  </a:ext>
                </a:extLst>
              </a:tr>
            </a:tbl>
          </a:graphicData>
        </a:graphic>
      </p:graphicFrame>
      <p:sp>
        <p:nvSpPr>
          <p:cNvPr id="4" name="Text Placeholder 3">
            <a:extLst>
              <a:ext uri="{FF2B5EF4-FFF2-40B4-BE49-F238E27FC236}">
                <a16:creationId xmlns:a16="http://schemas.microsoft.com/office/drawing/2014/main" id="{AD60E491-A826-4FC7-8251-A099DFD6600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8866252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136F8-71CA-4037-88D3-36DAB49AC81E}"/>
              </a:ext>
            </a:extLst>
          </p:cNvPr>
          <p:cNvSpPr>
            <a:spLocks noGrp="1"/>
          </p:cNvSpPr>
          <p:nvPr>
            <p:ph type="title"/>
          </p:nvPr>
        </p:nvSpPr>
        <p:spPr/>
        <p:txBody>
          <a:bodyPr/>
          <a:lstStyle/>
          <a:p>
            <a:r>
              <a:rPr lang="en-US"/>
              <a:t>Instagram Stories Table  | All Pages - 9 of 14</a:t>
            </a:r>
          </a:p>
        </p:txBody>
      </p:sp>
      <p:graphicFrame>
        <p:nvGraphicFramePr>
          <p:cNvPr id="5" name="Table Placeholder 4">
            <a:extLst>
              <a:ext uri="{FF2B5EF4-FFF2-40B4-BE49-F238E27FC236}">
                <a16:creationId xmlns:a16="http://schemas.microsoft.com/office/drawing/2014/main" id="{70CCFF87-0491-48A9-8721-448850859A10}"/>
              </a:ext>
            </a:extLst>
          </p:cNvPr>
          <p:cNvGraphicFramePr>
            <a:graphicFrameLocks noGrp="1"/>
          </p:cNvGraphicFramePr>
          <p:nvPr>
            <p:ph type="tbl" sz="quarter" idx="13"/>
            <p:extLst>
              <p:ext uri="{D42A27DB-BD31-4B8C-83A1-F6EECF244321}">
                <p14:modId xmlns:p14="http://schemas.microsoft.com/office/powerpoint/2010/main" val="1157743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13102673"/>
                    </a:ext>
                  </a:extLst>
                </a:gridCol>
                <a:gridCol w="905256">
                  <a:extLst>
                    <a:ext uri="{9D8B030D-6E8A-4147-A177-3AD203B41FA5}">
                      <a16:colId xmlns:a16="http://schemas.microsoft.com/office/drawing/2014/main" val="342706695"/>
                    </a:ext>
                  </a:extLst>
                </a:gridCol>
                <a:gridCol w="905256">
                  <a:extLst>
                    <a:ext uri="{9D8B030D-6E8A-4147-A177-3AD203B41FA5}">
                      <a16:colId xmlns:a16="http://schemas.microsoft.com/office/drawing/2014/main" val="4043455602"/>
                    </a:ext>
                  </a:extLst>
                </a:gridCol>
                <a:gridCol w="905256">
                  <a:extLst>
                    <a:ext uri="{9D8B030D-6E8A-4147-A177-3AD203B41FA5}">
                      <a16:colId xmlns:a16="http://schemas.microsoft.com/office/drawing/2014/main" val="3181822958"/>
                    </a:ext>
                  </a:extLst>
                </a:gridCol>
                <a:gridCol w="905256">
                  <a:extLst>
                    <a:ext uri="{9D8B030D-6E8A-4147-A177-3AD203B41FA5}">
                      <a16:colId xmlns:a16="http://schemas.microsoft.com/office/drawing/2014/main" val="976625418"/>
                    </a:ext>
                  </a:extLst>
                </a:gridCol>
                <a:gridCol w="905256">
                  <a:extLst>
                    <a:ext uri="{9D8B030D-6E8A-4147-A177-3AD203B41FA5}">
                      <a16:colId xmlns:a16="http://schemas.microsoft.com/office/drawing/2014/main" val="4171771614"/>
                    </a:ext>
                  </a:extLst>
                </a:gridCol>
                <a:gridCol w="905256">
                  <a:extLst>
                    <a:ext uri="{9D8B030D-6E8A-4147-A177-3AD203B41FA5}">
                      <a16:colId xmlns:a16="http://schemas.microsoft.com/office/drawing/2014/main" val="1253322826"/>
                    </a:ext>
                  </a:extLst>
                </a:gridCol>
                <a:gridCol w="905256">
                  <a:extLst>
                    <a:ext uri="{9D8B030D-6E8A-4147-A177-3AD203B41FA5}">
                      <a16:colId xmlns:a16="http://schemas.microsoft.com/office/drawing/2014/main" val="462745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108385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https://scontent-iad3-1.cdninstagram.com/v/t51.29350-15/119166445_3288461951233709_705930394396601752_n.jpg?_nc_cat=105&amp;_nc_sid=8ae9d6&amp;_nc_ohc=VhWg4_iGoHUAX_ripqO&amp;_nc_ht=scontent-iad3-1.cdninstagram.com&amp;oh=64939cf1a7914f5cf3ec6c72f4ab0f82&amp;oe=5F86CFA4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extLst>
                  <a:ext uri="{0D108BD9-81ED-4DB2-BD59-A6C34878D82A}">
                    <a16:rowId xmlns:a16="http://schemas.microsoft.com/office/drawing/2014/main" val="1359307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https://scontent-iad3-1.cdninstagram.com/v/t51.29350-15/119889322_162831128820011_4579441933892028894_n.jpg?_nc_cat=101&amp;_nc_sid=8ae9d6&amp;_nc_ohc=5SV7RqjxFOMAX_rG4M4&amp;_nc_ht=scontent-iad3-1.cdninstagram.com&amp;oh=6269b519d90e2006bbc335aacacaebfc&amp;oe=5F8FAAE8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1031615085"/>
                  </a:ext>
                </a:extLst>
              </a:tr>
            </a:tbl>
          </a:graphicData>
        </a:graphic>
      </p:graphicFrame>
      <p:sp>
        <p:nvSpPr>
          <p:cNvPr id="4" name="Text Placeholder 3">
            <a:extLst>
              <a:ext uri="{FF2B5EF4-FFF2-40B4-BE49-F238E27FC236}">
                <a16:creationId xmlns:a16="http://schemas.microsoft.com/office/drawing/2014/main" id="{4F532BA1-6951-427C-A325-87D6C996DE6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411074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184B0-F197-4CA1-8492-E13084DCF916}"/>
              </a:ext>
            </a:extLst>
          </p:cNvPr>
          <p:cNvSpPr>
            <a:spLocks noGrp="1"/>
          </p:cNvSpPr>
          <p:nvPr>
            <p:ph type="title"/>
          </p:nvPr>
        </p:nvSpPr>
        <p:spPr/>
        <p:txBody>
          <a:bodyPr/>
          <a:lstStyle/>
          <a:p>
            <a:r>
              <a:rPr lang="en-US"/>
              <a:t>Instagram Stories Table  | All Pages - 10 of 14</a:t>
            </a:r>
          </a:p>
        </p:txBody>
      </p:sp>
      <p:graphicFrame>
        <p:nvGraphicFramePr>
          <p:cNvPr id="5" name="Table Placeholder 4">
            <a:extLst>
              <a:ext uri="{FF2B5EF4-FFF2-40B4-BE49-F238E27FC236}">
                <a16:creationId xmlns:a16="http://schemas.microsoft.com/office/drawing/2014/main" id="{C9D2B9E3-61E2-40D5-9AE6-DE257BFB39BE}"/>
              </a:ext>
            </a:extLst>
          </p:cNvPr>
          <p:cNvGraphicFramePr>
            <a:graphicFrameLocks noGrp="1"/>
          </p:cNvGraphicFramePr>
          <p:nvPr>
            <p:ph type="tbl" sz="quarter" idx="13"/>
            <p:extLst>
              <p:ext uri="{D42A27DB-BD31-4B8C-83A1-F6EECF244321}">
                <p14:modId xmlns:p14="http://schemas.microsoft.com/office/powerpoint/2010/main" val="2988660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54357691"/>
                    </a:ext>
                  </a:extLst>
                </a:gridCol>
                <a:gridCol w="905256">
                  <a:extLst>
                    <a:ext uri="{9D8B030D-6E8A-4147-A177-3AD203B41FA5}">
                      <a16:colId xmlns:a16="http://schemas.microsoft.com/office/drawing/2014/main" val="4241945965"/>
                    </a:ext>
                  </a:extLst>
                </a:gridCol>
                <a:gridCol w="905256">
                  <a:extLst>
                    <a:ext uri="{9D8B030D-6E8A-4147-A177-3AD203B41FA5}">
                      <a16:colId xmlns:a16="http://schemas.microsoft.com/office/drawing/2014/main" val="2240301118"/>
                    </a:ext>
                  </a:extLst>
                </a:gridCol>
                <a:gridCol w="905256">
                  <a:extLst>
                    <a:ext uri="{9D8B030D-6E8A-4147-A177-3AD203B41FA5}">
                      <a16:colId xmlns:a16="http://schemas.microsoft.com/office/drawing/2014/main" val="2882348319"/>
                    </a:ext>
                  </a:extLst>
                </a:gridCol>
                <a:gridCol w="905256">
                  <a:extLst>
                    <a:ext uri="{9D8B030D-6E8A-4147-A177-3AD203B41FA5}">
                      <a16:colId xmlns:a16="http://schemas.microsoft.com/office/drawing/2014/main" val="1247983461"/>
                    </a:ext>
                  </a:extLst>
                </a:gridCol>
                <a:gridCol w="905256">
                  <a:extLst>
                    <a:ext uri="{9D8B030D-6E8A-4147-A177-3AD203B41FA5}">
                      <a16:colId xmlns:a16="http://schemas.microsoft.com/office/drawing/2014/main" val="1120008582"/>
                    </a:ext>
                  </a:extLst>
                </a:gridCol>
                <a:gridCol w="905256">
                  <a:extLst>
                    <a:ext uri="{9D8B030D-6E8A-4147-A177-3AD203B41FA5}">
                      <a16:colId xmlns:a16="http://schemas.microsoft.com/office/drawing/2014/main" val="3614246165"/>
                    </a:ext>
                  </a:extLst>
                </a:gridCol>
                <a:gridCol w="905256">
                  <a:extLst>
                    <a:ext uri="{9D8B030D-6E8A-4147-A177-3AD203B41FA5}">
                      <a16:colId xmlns:a16="http://schemas.microsoft.com/office/drawing/2014/main" val="3198392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31597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https://scontent-iad3-1.cdninstagram.com/v/t51.29350-15/119707307_4986087551417156_858827612145043153_n.jpg?_nc_cat=107&amp;_nc_sid=8ae9d6&amp;_nc_ohc=XDxReYayuz8AX9KWvYN&amp;_nc_ht=scontent-iad3-1.cdninstagram.com&amp;oh=b71d6b7a6ab5b5bd877d524a43e25506&amp;oe=5F8F6D12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extLst>
                  <a:ext uri="{0D108BD9-81ED-4DB2-BD59-A6C34878D82A}">
                    <a16:rowId xmlns:a16="http://schemas.microsoft.com/office/drawing/2014/main" val="1904210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https://scontent-iad3-1.cdninstagram.com/v/t51.29350-15/119242822_1256882938007834_6604085037845201372_n.jpg?_nc_cat=106&amp;_nc_sid=8ae9d6&amp;_nc_ohc=EuPPJQsySsAAX-6TDUa&amp;_nc_ht=scontent-iad3-1.cdninstagram.com&amp;oh=e4cbf096d92e34d229e4224fe170c206&amp;oe=5F85E005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extLst>
                  <a:ext uri="{0D108BD9-81ED-4DB2-BD59-A6C34878D82A}">
                    <a16:rowId xmlns:a16="http://schemas.microsoft.com/office/drawing/2014/main" val="1579141608"/>
                  </a:ext>
                </a:extLst>
              </a:tr>
            </a:tbl>
          </a:graphicData>
        </a:graphic>
      </p:graphicFrame>
      <p:sp>
        <p:nvSpPr>
          <p:cNvPr id="4" name="Text Placeholder 3">
            <a:extLst>
              <a:ext uri="{FF2B5EF4-FFF2-40B4-BE49-F238E27FC236}">
                <a16:creationId xmlns:a16="http://schemas.microsoft.com/office/drawing/2014/main" id="{A4A16096-180B-42A6-BD95-BCC703B1E69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336119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9A07F-52E5-477C-BB32-28D26B4EB240}"/>
              </a:ext>
            </a:extLst>
          </p:cNvPr>
          <p:cNvSpPr>
            <a:spLocks noGrp="1"/>
          </p:cNvSpPr>
          <p:nvPr>
            <p:ph type="title"/>
          </p:nvPr>
        </p:nvSpPr>
        <p:spPr/>
        <p:txBody>
          <a:bodyPr/>
          <a:lstStyle/>
          <a:p>
            <a:r>
              <a:rPr lang="en-US"/>
              <a:t>Instagram Stories Table  | All Pages - 11 of 14</a:t>
            </a:r>
          </a:p>
        </p:txBody>
      </p:sp>
      <p:graphicFrame>
        <p:nvGraphicFramePr>
          <p:cNvPr id="5" name="Table Placeholder 4">
            <a:extLst>
              <a:ext uri="{FF2B5EF4-FFF2-40B4-BE49-F238E27FC236}">
                <a16:creationId xmlns:a16="http://schemas.microsoft.com/office/drawing/2014/main" id="{C74905F7-0AE6-49ED-9B19-CE5538A3EBAF}"/>
              </a:ext>
            </a:extLst>
          </p:cNvPr>
          <p:cNvGraphicFramePr>
            <a:graphicFrameLocks noGrp="1"/>
          </p:cNvGraphicFramePr>
          <p:nvPr>
            <p:ph type="tbl" sz="quarter" idx="13"/>
            <p:extLst>
              <p:ext uri="{D42A27DB-BD31-4B8C-83A1-F6EECF244321}">
                <p14:modId xmlns:p14="http://schemas.microsoft.com/office/powerpoint/2010/main" val="2145622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6134500"/>
                    </a:ext>
                  </a:extLst>
                </a:gridCol>
                <a:gridCol w="905256">
                  <a:extLst>
                    <a:ext uri="{9D8B030D-6E8A-4147-A177-3AD203B41FA5}">
                      <a16:colId xmlns:a16="http://schemas.microsoft.com/office/drawing/2014/main" val="1112681239"/>
                    </a:ext>
                  </a:extLst>
                </a:gridCol>
                <a:gridCol w="905256">
                  <a:extLst>
                    <a:ext uri="{9D8B030D-6E8A-4147-A177-3AD203B41FA5}">
                      <a16:colId xmlns:a16="http://schemas.microsoft.com/office/drawing/2014/main" val="1492573918"/>
                    </a:ext>
                  </a:extLst>
                </a:gridCol>
                <a:gridCol w="905256">
                  <a:extLst>
                    <a:ext uri="{9D8B030D-6E8A-4147-A177-3AD203B41FA5}">
                      <a16:colId xmlns:a16="http://schemas.microsoft.com/office/drawing/2014/main" val="4148177683"/>
                    </a:ext>
                  </a:extLst>
                </a:gridCol>
                <a:gridCol w="905256">
                  <a:extLst>
                    <a:ext uri="{9D8B030D-6E8A-4147-A177-3AD203B41FA5}">
                      <a16:colId xmlns:a16="http://schemas.microsoft.com/office/drawing/2014/main" val="582546087"/>
                    </a:ext>
                  </a:extLst>
                </a:gridCol>
                <a:gridCol w="905256">
                  <a:extLst>
                    <a:ext uri="{9D8B030D-6E8A-4147-A177-3AD203B41FA5}">
                      <a16:colId xmlns:a16="http://schemas.microsoft.com/office/drawing/2014/main" val="3974633922"/>
                    </a:ext>
                  </a:extLst>
                </a:gridCol>
                <a:gridCol w="905256">
                  <a:extLst>
                    <a:ext uri="{9D8B030D-6E8A-4147-A177-3AD203B41FA5}">
                      <a16:colId xmlns:a16="http://schemas.microsoft.com/office/drawing/2014/main" val="2331849989"/>
                    </a:ext>
                  </a:extLst>
                </a:gridCol>
                <a:gridCol w="905256">
                  <a:extLst>
                    <a:ext uri="{9D8B030D-6E8A-4147-A177-3AD203B41FA5}">
                      <a16:colId xmlns:a16="http://schemas.microsoft.com/office/drawing/2014/main" val="895721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43092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https://scontent-iad3-1.cdninstagram.com/v/t51.29350-15/119969169_336012411158821_3460191722842610399_n.jpg?_nc_cat=100&amp;_nc_sid=8ae9d6&amp;_nc_ohc=oXErSgXVPJAAX9uF2AT&amp;_nc_ht=scontent-iad3-1.cdninstagram.com&amp;oh=89305c84e38248a7b59ea85696411ebd&amp;oe=5F92D56D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extLst>
                  <a:ext uri="{0D108BD9-81ED-4DB2-BD59-A6C34878D82A}">
                    <a16:rowId xmlns:a16="http://schemas.microsoft.com/office/drawing/2014/main" val="1520696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https://scontent-iad3-1.cdninstagram.com/v/t51.29350-15/118778141_3335025153253038_6006620474461737420_n.jpg?_nc_cat=103&amp;_nc_sid=8ae9d6&amp;_nc_ohc=EY0GkYm1x4EAX-_DKG9&amp;_nc_ht=scontent-iad3-1.cdninstagram.com&amp;oh=1b67e643c7d5a6fea09eeda4f75a37ea&amp;oe=5F7A4AD6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extLst>
                  <a:ext uri="{0D108BD9-81ED-4DB2-BD59-A6C34878D82A}">
                    <a16:rowId xmlns:a16="http://schemas.microsoft.com/office/drawing/2014/main" val="1644779416"/>
                  </a:ext>
                </a:extLst>
              </a:tr>
            </a:tbl>
          </a:graphicData>
        </a:graphic>
      </p:graphicFrame>
      <p:sp>
        <p:nvSpPr>
          <p:cNvPr id="4" name="Text Placeholder 3">
            <a:extLst>
              <a:ext uri="{FF2B5EF4-FFF2-40B4-BE49-F238E27FC236}">
                <a16:creationId xmlns:a16="http://schemas.microsoft.com/office/drawing/2014/main" id="{2D1FB578-A8A1-4328-A52C-C90E76AB6F9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1759837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E059C-0B88-4B8B-A332-343AE13E60E3}"/>
              </a:ext>
            </a:extLst>
          </p:cNvPr>
          <p:cNvSpPr>
            <a:spLocks noGrp="1"/>
          </p:cNvSpPr>
          <p:nvPr>
            <p:ph type="title"/>
          </p:nvPr>
        </p:nvSpPr>
        <p:spPr/>
        <p:txBody>
          <a:bodyPr/>
          <a:lstStyle/>
          <a:p>
            <a:r>
              <a:rPr lang="en-US"/>
              <a:t>Instagram Stories Table  | All Pages - 12 of 14</a:t>
            </a:r>
          </a:p>
        </p:txBody>
      </p:sp>
      <p:graphicFrame>
        <p:nvGraphicFramePr>
          <p:cNvPr id="5" name="Table Placeholder 4">
            <a:extLst>
              <a:ext uri="{FF2B5EF4-FFF2-40B4-BE49-F238E27FC236}">
                <a16:creationId xmlns:a16="http://schemas.microsoft.com/office/drawing/2014/main" id="{D52FEDAC-F6B7-4A12-B877-F5502CD194E4}"/>
              </a:ext>
            </a:extLst>
          </p:cNvPr>
          <p:cNvGraphicFramePr>
            <a:graphicFrameLocks noGrp="1"/>
          </p:cNvGraphicFramePr>
          <p:nvPr>
            <p:ph type="tbl" sz="quarter" idx="13"/>
            <p:extLst>
              <p:ext uri="{D42A27DB-BD31-4B8C-83A1-F6EECF244321}">
                <p14:modId xmlns:p14="http://schemas.microsoft.com/office/powerpoint/2010/main" val="2800153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68079683"/>
                    </a:ext>
                  </a:extLst>
                </a:gridCol>
                <a:gridCol w="905256">
                  <a:extLst>
                    <a:ext uri="{9D8B030D-6E8A-4147-A177-3AD203B41FA5}">
                      <a16:colId xmlns:a16="http://schemas.microsoft.com/office/drawing/2014/main" val="3352163861"/>
                    </a:ext>
                  </a:extLst>
                </a:gridCol>
                <a:gridCol w="905256">
                  <a:extLst>
                    <a:ext uri="{9D8B030D-6E8A-4147-A177-3AD203B41FA5}">
                      <a16:colId xmlns:a16="http://schemas.microsoft.com/office/drawing/2014/main" val="1488400333"/>
                    </a:ext>
                  </a:extLst>
                </a:gridCol>
                <a:gridCol w="905256">
                  <a:extLst>
                    <a:ext uri="{9D8B030D-6E8A-4147-A177-3AD203B41FA5}">
                      <a16:colId xmlns:a16="http://schemas.microsoft.com/office/drawing/2014/main" val="2516230696"/>
                    </a:ext>
                  </a:extLst>
                </a:gridCol>
                <a:gridCol w="905256">
                  <a:extLst>
                    <a:ext uri="{9D8B030D-6E8A-4147-A177-3AD203B41FA5}">
                      <a16:colId xmlns:a16="http://schemas.microsoft.com/office/drawing/2014/main" val="448765061"/>
                    </a:ext>
                  </a:extLst>
                </a:gridCol>
                <a:gridCol w="905256">
                  <a:extLst>
                    <a:ext uri="{9D8B030D-6E8A-4147-A177-3AD203B41FA5}">
                      <a16:colId xmlns:a16="http://schemas.microsoft.com/office/drawing/2014/main" val="3238419341"/>
                    </a:ext>
                  </a:extLst>
                </a:gridCol>
                <a:gridCol w="905256">
                  <a:extLst>
                    <a:ext uri="{9D8B030D-6E8A-4147-A177-3AD203B41FA5}">
                      <a16:colId xmlns:a16="http://schemas.microsoft.com/office/drawing/2014/main" val="269469701"/>
                    </a:ext>
                  </a:extLst>
                </a:gridCol>
                <a:gridCol w="905256">
                  <a:extLst>
                    <a:ext uri="{9D8B030D-6E8A-4147-A177-3AD203B41FA5}">
                      <a16:colId xmlns:a16="http://schemas.microsoft.com/office/drawing/2014/main" val="2760743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707233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https://scontent-iad3-1.cdninstagram.com/v/t51.29350-15/118806961_624812641734443_2071972787889775221_n.jpg?_nc_cat=104&amp;_nc_sid=8ae9d6&amp;_nc_ohc=I_iyDqyfExYAX9lwFlj&amp;_nc_ht=scontent-iad3-1.cdninstagram.com&amp;oh=780889ba5ab7f14c91fddb8eef736041&amp;oe=5F7B8359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extLst>
                  <a:ext uri="{0D108BD9-81ED-4DB2-BD59-A6C34878D82A}">
                    <a16:rowId xmlns:a16="http://schemas.microsoft.com/office/drawing/2014/main" val="2042973035"/>
                  </a:ext>
                </a:extLst>
              </a:tr>
            </a:tbl>
          </a:graphicData>
        </a:graphic>
      </p:graphicFrame>
      <p:sp>
        <p:nvSpPr>
          <p:cNvPr id="4" name="Text Placeholder 3">
            <a:extLst>
              <a:ext uri="{FF2B5EF4-FFF2-40B4-BE49-F238E27FC236}">
                <a16:creationId xmlns:a16="http://schemas.microsoft.com/office/drawing/2014/main" id="{282582D7-74E1-4205-B40B-4181F64EAD7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9549418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71B66-1B2E-4E65-B865-65FB223F7B41}"/>
              </a:ext>
            </a:extLst>
          </p:cNvPr>
          <p:cNvSpPr>
            <a:spLocks noGrp="1"/>
          </p:cNvSpPr>
          <p:nvPr>
            <p:ph type="title"/>
          </p:nvPr>
        </p:nvSpPr>
        <p:spPr/>
        <p:txBody>
          <a:bodyPr/>
          <a:lstStyle/>
          <a:p>
            <a:r>
              <a:rPr lang="en-US"/>
              <a:t>Instagram Stories Table  | All Pages - 13 of 14</a:t>
            </a:r>
          </a:p>
        </p:txBody>
      </p:sp>
      <p:graphicFrame>
        <p:nvGraphicFramePr>
          <p:cNvPr id="5" name="Table Placeholder 4">
            <a:extLst>
              <a:ext uri="{FF2B5EF4-FFF2-40B4-BE49-F238E27FC236}">
                <a16:creationId xmlns:a16="http://schemas.microsoft.com/office/drawing/2014/main" id="{8A5267A1-84A2-4872-9D61-ADD1956EFF7C}"/>
              </a:ext>
            </a:extLst>
          </p:cNvPr>
          <p:cNvGraphicFramePr>
            <a:graphicFrameLocks noGrp="1"/>
          </p:cNvGraphicFramePr>
          <p:nvPr>
            <p:ph type="tbl" sz="quarter" idx="13"/>
            <p:extLst>
              <p:ext uri="{D42A27DB-BD31-4B8C-83A1-F6EECF244321}">
                <p14:modId xmlns:p14="http://schemas.microsoft.com/office/powerpoint/2010/main" val="1375517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66103719"/>
                    </a:ext>
                  </a:extLst>
                </a:gridCol>
                <a:gridCol w="905256">
                  <a:extLst>
                    <a:ext uri="{9D8B030D-6E8A-4147-A177-3AD203B41FA5}">
                      <a16:colId xmlns:a16="http://schemas.microsoft.com/office/drawing/2014/main" val="798479949"/>
                    </a:ext>
                  </a:extLst>
                </a:gridCol>
                <a:gridCol w="905256">
                  <a:extLst>
                    <a:ext uri="{9D8B030D-6E8A-4147-A177-3AD203B41FA5}">
                      <a16:colId xmlns:a16="http://schemas.microsoft.com/office/drawing/2014/main" val="3911363720"/>
                    </a:ext>
                  </a:extLst>
                </a:gridCol>
                <a:gridCol w="905256">
                  <a:extLst>
                    <a:ext uri="{9D8B030D-6E8A-4147-A177-3AD203B41FA5}">
                      <a16:colId xmlns:a16="http://schemas.microsoft.com/office/drawing/2014/main" val="1585457862"/>
                    </a:ext>
                  </a:extLst>
                </a:gridCol>
                <a:gridCol w="905256">
                  <a:extLst>
                    <a:ext uri="{9D8B030D-6E8A-4147-A177-3AD203B41FA5}">
                      <a16:colId xmlns:a16="http://schemas.microsoft.com/office/drawing/2014/main" val="3292367228"/>
                    </a:ext>
                  </a:extLst>
                </a:gridCol>
                <a:gridCol w="905256">
                  <a:extLst>
                    <a:ext uri="{9D8B030D-6E8A-4147-A177-3AD203B41FA5}">
                      <a16:colId xmlns:a16="http://schemas.microsoft.com/office/drawing/2014/main" val="3333956600"/>
                    </a:ext>
                  </a:extLst>
                </a:gridCol>
                <a:gridCol w="905256">
                  <a:extLst>
                    <a:ext uri="{9D8B030D-6E8A-4147-A177-3AD203B41FA5}">
                      <a16:colId xmlns:a16="http://schemas.microsoft.com/office/drawing/2014/main" val="3774627973"/>
                    </a:ext>
                  </a:extLst>
                </a:gridCol>
                <a:gridCol w="905256">
                  <a:extLst>
                    <a:ext uri="{9D8B030D-6E8A-4147-A177-3AD203B41FA5}">
                      <a16:colId xmlns:a16="http://schemas.microsoft.com/office/drawing/2014/main" val="3022973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388261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119211569_387391605994656_23138268413481604_n.jpg?_nc_cat=111&amp;_nc_sid=8ae9d6&amp;_nc_ohc=KiAN8_fCyKcAX-dklDB&amp;_nc_oc=AQnvHFOjh4GajluBgSd24PjWO3fR3lc3RLMz_eP-KbzmVkxgFZjGh7jl3d_FESJZ5bA&amp;_nc_ht=scontent-lga3-1.cdninstagram.com&amp;oh=8640907b67a290f6e12cb281be1d61a0&amp;oe=5F8678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755959133"/>
                  </a:ext>
                </a:extLst>
              </a:tr>
            </a:tbl>
          </a:graphicData>
        </a:graphic>
      </p:graphicFrame>
      <p:sp>
        <p:nvSpPr>
          <p:cNvPr id="4" name="Text Placeholder 3">
            <a:extLst>
              <a:ext uri="{FF2B5EF4-FFF2-40B4-BE49-F238E27FC236}">
                <a16:creationId xmlns:a16="http://schemas.microsoft.com/office/drawing/2014/main" id="{6FBDD903-D2E4-475D-8CCB-E832C35DD7C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8235339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49A2A-B6B5-4189-A6A0-20E141EE59E7}"/>
              </a:ext>
            </a:extLst>
          </p:cNvPr>
          <p:cNvSpPr>
            <a:spLocks noGrp="1"/>
          </p:cNvSpPr>
          <p:nvPr>
            <p:ph type="title"/>
          </p:nvPr>
        </p:nvSpPr>
        <p:spPr/>
        <p:txBody>
          <a:bodyPr/>
          <a:lstStyle/>
          <a:p>
            <a:r>
              <a:rPr lang="en-US"/>
              <a:t>Instagram Stories Table  | All Pages - 14 of 14</a:t>
            </a:r>
          </a:p>
        </p:txBody>
      </p:sp>
      <p:graphicFrame>
        <p:nvGraphicFramePr>
          <p:cNvPr id="5" name="Table Placeholder 4">
            <a:extLst>
              <a:ext uri="{FF2B5EF4-FFF2-40B4-BE49-F238E27FC236}">
                <a16:creationId xmlns:a16="http://schemas.microsoft.com/office/drawing/2014/main" id="{D6F39A4A-68D6-427A-B5BE-36F3DBFBFDDF}"/>
              </a:ext>
            </a:extLst>
          </p:cNvPr>
          <p:cNvGraphicFramePr>
            <a:graphicFrameLocks noGrp="1"/>
          </p:cNvGraphicFramePr>
          <p:nvPr>
            <p:ph type="tbl" sz="quarter" idx="13"/>
            <p:extLst>
              <p:ext uri="{D42A27DB-BD31-4B8C-83A1-F6EECF244321}">
                <p14:modId xmlns:p14="http://schemas.microsoft.com/office/powerpoint/2010/main" val="2199723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38783165"/>
                    </a:ext>
                  </a:extLst>
                </a:gridCol>
                <a:gridCol w="905256">
                  <a:extLst>
                    <a:ext uri="{9D8B030D-6E8A-4147-A177-3AD203B41FA5}">
                      <a16:colId xmlns:a16="http://schemas.microsoft.com/office/drawing/2014/main" val="1605062536"/>
                    </a:ext>
                  </a:extLst>
                </a:gridCol>
                <a:gridCol w="905256">
                  <a:extLst>
                    <a:ext uri="{9D8B030D-6E8A-4147-A177-3AD203B41FA5}">
                      <a16:colId xmlns:a16="http://schemas.microsoft.com/office/drawing/2014/main" val="2692407130"/>
                    </a:ext>
                  </a:extLst>
                </a:gridCol>
                <a:gridCol w="905256">
                  <a:extLst>
                    <a:ext uri="{9D8B030D-6E8A-4147-A177-3AD203B41FA5}">
                      <a16:colId xmlns:a16="http://schemas.microsoft.com/office/drawing/2014/main" val="3857503734"/>
                    </a:ext>
                  </a:extLst>
                </a:gridCol>
                <a:gridCol w="905256">
                  <a:extLst>
                    <a:ext uri="{9D8B030D-6E8A-4147-A177-3AD203B41FA5}">
                      <a16:colId xmlns:a16="http://schemas.microsoft.com/office/drawing/2014/main" val="2052816797"/>
                    </a:ext>
                  </a:extLst>
                </a:gridCol>
                <a:gridCol w="905256">
                  <a:extLst>
                    <a:ext uri="{9D8B030D-6E8A-4147-A177-3AD203B41FA5}">
                      <a16:colId xmlns:a16="http://schemas.microsoft.com/office/drawing/2014/main" val="2645449947"/>
                    </a:ext>
                  </a:extLst>
                </a:gridCol>
                <a:gridCol w="905256">
                  <a:extLst>
                    <a:ext uri="{9D8B030D-6E8A-4147-A177-3AD203B41FA5}">
                      <a16:colId xmlns:a16="http://schemas.microsoft.com/office/drawing/2014/main" val="3273944815"/>
                    </a:ext>
                  </a:extLst>
                </a:gridCol>
                <a:gridCol w="905256">
                  <a:extLst>
                    <a:ext uri="{9D8B030D-6E8A-4147-A177-3AD203B41FA5}">
                      <a16:colId xmlns:a16="http://schemas.microsoft.com/office/drawing/2014/main" val="13513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73433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https://scontent-iad3-1.cdninstagram.com/v/t51.29350-15/119896177_224702059189952_9005246719194530575_n.jpg?_nc_cat=108&amp;_nc_sid=8ae9d6&amp;_nc_ohc=YILueJ5cFrQAX_hCR9M&amp;_nc_ht=scontent-iad3-1.cdninstagram.com&amp;oh=18dfd3b5bc7ed24129d154ee0f866658&amp;oe=5F90F8C3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extLst>
                  <a:ext uri="{0D108BD9-81ED-4DB2-BD59-A6C34878D82A}">
                    <a16:rowId xmlns:a16="http://schemas.microsoft.com/office/drawing/2014/main" val="1413966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https://scontent-iad3-1.cdninstagram.com/v/t51.29350-15/119754207_179153657001423_9087160834045529441_n.jpg?_nc_cat=106&amp;_nc_sid=8ae9d6&amp;_nc_ohc=ucvfWPeRqXUAX8UIeLg&amp;_nc_ht=scontent-iad3-1.cdninstagram.com&amp;oh=c0f780ee86618e85acca5d04af3e30d6&amp;oe=5F8DF257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extLst>
                  <a:ext uri="{0D108BD9-81ED-4DB2-BD59-A6C34878D82A}">
                    <a16:rowId xmlns:a16="http://schemas.microsoft.com/office/drawing/2014/main" val="3626688835"/>
                  </a:ext>
                </a:extLst>
              </a:tr>
            </a:tbl>
          </a:graphicData>
        </a:graphic>
      </p:graphicFrame>
      <p:sp>
        <p:nvSpPr>
          <p:cNvPr id="4" name="Text Placeholder 3">
            <a:extLst>
              <a:ext uri="{FF2B5EF4-FFF2-40B4-BE49-F238E27FC236}">
                <a16:creationId xmlns:a16="http://schemas.microsoft.com/office/drawing/2014/main" id="{EF976067-72CF-4E4F-997A-37C61A55686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5671622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86925-CFEB-4DD6-9E44-42E721970E23}"/>
              </a:ext>
            </a:extLst>
          </p:cNvPr>
          <p:cNvSpPr>
            <a:spLocks noGrp="1"/>
          </p:cNvSpPr>
          <p:nvPr>
            <p:ph type="title"/>
          </p:nvPr>
        </p:nvSpPr>
        <p:spPr/>
        <p:txBody>
          <a:bodyPr/>
          <a:lstStyle/>
          <a:p>
            <a:r>
              <a:rPr lang="en-US"/>
              <a:t>Instagram Videos Table | All Pages</a:t>
            </a:r>
          </a:p>
        </p:txBody>
      </p:sp>
      <p:graphicFrame>
        <p:nvGraphicFramePr>
          <p:cNvPr id="5" name="Table Placeholder 4">
            <a:extLst>
              <a:ext uri="{FF2B5EF4-FFF2-40B4-BE49-F238E27FC236}">
                <a16:creationId xmlns:a16="http://schemas.microsoft.com/office/drawing/2014/main" id="{8D2ECF63-06F9-404C-9B6C-773BB27A7E5E}"/>
              </a:ext>
            </a:extLst>
          </p:cNvPr>
          <p:cNvGraphicFramePr>
            <a:graphicFrameLocks noGrp="1"/>
          </p:cNvGraphicFramePr>
          <p:nvPr>
            <p:ph type="tbl" sz="quarter" idx="13"/>
            <p:extLst>
              <p:ext uri="{D42A27DB-BD31-4B8C-83A1-F6EECF244321}">
                <p14:modId xmlns:p14="http://schemas.microsoft.com/office/powerpoint/2010/main" val="3521195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925151263"/>
                    </a:ext>
                  </a:extLst>
                </a:gridCol>
                <a:gridCol w="1481327">
                  <a:extLst>
                    <a:ext uri="{9D8B030D-6E8A-4147-A177-3AD203B41FA5}">
                      <a16:colId xmlns:a16="http://schemas.microsoft.com/office/drawing/2014/main" val="1066734574"/>
                    </a:ext>
                  </a:extLst>
                </a:gridCol>
                <a:gridCol w="658368">
                  <a:extLst>
                    <a:ext uri="{9D8B030D-6E8A-4147-A177-3AD203B41FA5}">
                      <a16:colId xmlns:a16="http://schemas.microsoft.com/office/drawing/2014/main" val="1513016148"/>
                    </a:ext>
                  </a:extLst>
                </a:gridCol>
                <a:gridCol w="658368">
                  <a:extLst>
                    <a:ext uri="{9D8B030D-6E8A-4147-A177-3AD203B41FA5}">
                      <a16:colId xmlns:a16="http://schemas.microsoft.com/office/drawing/2014/main" val="2490730992"/>
                    </a:ext>
                  </a:extLst>
                </a:gridCol>
                <a:gridCol w="658368">
                  <a:extLst>
                    <a:ext uri="{9D8B030D-6E8A-4147-A177-3AD203B41FA5}">
                      <a16:colId xmlns:a16="http://schemas.microsoft.com/office/drawing/2014/main" val="450269338"/>
                    </a:ext>
                  </a:extLst>
                </a:gridCol>
                <a:gridCol w="658368">
                  <a:extLst>
                    <a:ext uri="{9D8B030D-6E8A-4147-A177-3AD203B41FA5}">
                      <a16:colId xmlns:a16="http://schemas.microsoft.com/office/drawing/2014/main" val="2402324538"/>
                    </a:ext>
                  </a:extLst>
                </a:gridCol>
                <a:gridCol w="658368">
                  <a:extLst>
                    <a:ext uri="{9D8B030D-6E8A-4147-A177-3AD203B41FA5}">
                      <a16:colId xmlns:a16="http://schemas.microsoft.com/office/drawing/2014/main" val="2555700908"/>
                    </a:ext>
                  </a:extLst>
                </a:gridCol>
                <a:gridCol w="658368">
                  <a:extLst>
                    <a:ext uri="{9D8B030D-6E8A-4147-A177-3AD203B41FA5}">
                      <a16:colId xmlns:a16="http://schemas.microsoft.com/office/drawing/2014/main" val="1249305078"/>
                    </a:ext>
                  </a:extLst>
                </a:gridCol>
                <a:gridCol w="658368">
                  <a:extLst>
                    <a:ext uri="{9D8B030D-6E8A-4147-A177-3AD203B41FA5}">
                      <a16:colId xmlns:a16="http://schemas.microsoft.com/office/drawing/2014/main" val="1354460337"/>
                    </a:ext>
                  </a:extLst>
                </a:gridCol>
                <a:gridCol w="658368">
                  <a:extLst>
                    <a:ext uri="{9D8B030D-6E8A-4147-A177-3AD203B41FA5}">
                      <a16:colId xmlns:a16="http://schemas.microsoft.com/office/drawing/2014/main" val="3611934196"/>
                    </a:ext>
                  </a:extLst>
                </a:gridCol>
                <a:gridCol w="658368">
                  <a:extLst>
                    <a:ext uri="{9D8B030D-6E8A-4147-A177-3AD203B41FA5}">
                      <a16:colId xmlns:a16="http://schemas.microsoft.com/office/drawing/2014/main" val="1915450555"/>
                    </a:ext>
                  </a:extLst>
                </a:gridCol>
              </a:tblGrid>
              <a:tr h="370840">
                <a:tc>
                  <a:txBody>
                    <a:bodyPr/>
                    <a:lstStyle/>
                    <a:p>
                      <a:r>
                        <a:rPr lang="en-US" sz="1000"/>
                        <a:t>Last Updated</a:t>
                      </a:r>
                    </a:p>
                  </a:txBody>
                  <a:tcPr/>
                </a:tc>
                <a:tc>
                  <a:txBody>
                    <a:bodyPr/>
                    <a:lstStyle/>
                    <a:p>
                      <a:r>
                        <a:rPr lang="en-US" sz="1000"/>
                        <a:t>Thumbnail</a:t>
                      </a:r>
                    </a:p>
                  </a:txBody>
                  <a:tcPr/>
                </a:tc>
                <a:tc>
                  <a:txBody>
                    <a:bodyPr/>
                    <a:lstStyle/>
                    <a:p>
                      <a:r>
                        <a:rPr lang="en-US" sz="1000"/>
                        <a:t>Views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Engagement Rate (Organic)</a:t>
                      </a:r>
                    </a:p>
                  </a:txBody>
                  <a:tcPr/>
                </a:tc>
                <a:tc>
                  <a:txBody>
                    <a:bodyPr/>
                    <a:lstStyle/>
                    <a:p>
                      <a:r>
                        <a:rPr lang="en-US" sz="1000"/>
                        <a:t>Video View Rate (Organic)</a:t>
                      </a:r>
                    </a:p>
                  </a:txBody>
                  <a:tcPr/>
                </a:tc>
                <a:extLst>
                  <a:ext uri="{0D108BD9-81ED-4DB2-BD59-A6C34878D82A}">
                    <a16:rowId xmlns:a16="http://schemas.microsoft.com/office/drawing/2014/main" val="1165256366"/>
                  </a:ext>
                </a:extLst>
              </a:tr>
              <a:tr h="370840">
                <a:tc>
                  <a:txBody>
                    <a:bodyPr/>
                    <a:lstStyle/>
                    <a:p>
                      <a:r>
                        <a:rPr lang="en-US" sz="1000"/>
                        <a:t>10/01/2020 12:12:22</a:t>
                      </a:r>
                    </a:p>
                  </a:txBody>
                  <a:tcPr/>
                </a:tc>
                <a:tc>
                  <a:txBody>
                    <a:bodyPr/>
                    <a:lstStyle/>
                    <a:p>
                      <a:r>
                        <a:rPr lang="en-US" sz="1000"/>
                        <a:t>https://www.instagram.com/p/CFFFUHRnWc4/media</a:t>
                      </a:r>
                    </a:p>
                  </a:txBody>
                  <a:tcPr/>
                </a:tc>
                <a:tc>
                  <a:txBody>
                    <a:bodyPr/>
                    <a:lstStyle/>
                    <a:p>
                      <a:r>
                        <a:rPr lang="en-US" sz="1000"/>
                        <a:t>12044</a:t>
                      </a:r>
                    </a:p>
                  </a:txBody>
                  <a:tcPr/>
                </a:tc>
                <a:tc>
                  <a:txBody>
                    <a:bodyPr/>
                    <a:lstStyle/>
                    <a:p>
                      <a:r>
                        <a:rPr lang="en-US" sz="1000"/>
                        <a:t>2848</a:t>
                      </a:r>
                    </a:p>
                  </a:txBody>
                  <a:tcPr/>
                </a:tc>
                <a:tc>
                  <a:txBody>
                    <a:bodyPr/>
                    <a:lstStyle/>
                    <a:p>
                      <a:r>
                        <a:rPr lang="en-US" sz="1000"/>
                        <a:t>21151</a:t>
                      </a:r>
                    </a:p>
                  </a:txBody>
                  <a:tcPr/>
                </a:tc>
                <a:tc>
                  <a:txBody>
                    <a:bodyPr/>
                    <a:lstStyle/>
                    <a:p>
                      <a:r>
                        <a:rPr lang="en-US" sz="1000"/>
                        <a:t>112</a:t>
                      </a:r>
                    </a:p>
                  </a:txBody>
                  <a:tcPr/>
                </a:tc>
                <a:tc>
                  <a:txBody>
                    <a:bodyPr/>
                    <a:lstStyle/>
                    <a:p>
                      <a:r>
                        <a:rPr lang="en-US" sz="1000"/>
                        <a:t>24111</a:t>
                      </a:r>
                    </a:p>
                  </a:txBody>
                  <a:tcPr/>
                </a:tc>
                <a:tc>
                  <a:txBody>
                    <a:bodyPr/>
                    <a:lstStyle/>
                    <a:p>
                      <a:r>
                        <a:rPr lang="en-US" sz="1000"/>
                        <a:t>22019</a:t>
                      </a:r>
                    </a:p>
                  </a:txBody>
                  <a:tcPr/>
                </a:tc>
                <a:tc>
                  <a:txBody>
                    <a:bodyPr/>
                    <a:lstStyle/>
                    <a:p>
                      <a:r>
                        <a:rPr lang="en-US" sz="1000"/>
                        <a:t>18276</a:t>
                      </a:r>
                    </a:p>
                  </a:txBody>
                  <a:tcPr/>
                </a:tc>
                <a:tc>
                  <a:txBody>
                    <a:bodyPr/>
                    <a:lstStyle/>
                    <a:p>
                      <a:r>
                        <a:rPr lang="en-US" sz="1000"/>
                        <a:t>109.5 %</a:t>
                      </a:r>
                    </a:p>
                  </a:txBody>
                  <a:tcPr/>
                </a:tc>
                <a:tc>
                  <a:txBody>
                    <a:bodyPr/>
                    <a:lstStyle/>
                    <a:p>
                      <a:r>
                        <a:rPr lang="en-US" sz="1000"/>
                        <a:t>54.7 %</a:t>
                      </a:r>
                    </a:p>
                  </a:txBody>
                  <a:tcPr/>
                </a:tc>
                <a:extLst>
                  <a:ext uri="{0D108BD9-81ED-4DB2-BD59-A6C34878D82A}">
                    <a16:rowId xmlns:a16="http://schemas.microsoft.com/office/drawing/2014/main" val="2719910132"/>
                  </a:ext>
                </a:extLst>
              </a:tr>
              <a:tr h="370840">
                <a:tc>
                  <a:txBody>
                    <a:bodyPr/>
                    <a:lstStyle/>
                    <a:p>
                      <a:r>
                        <a:rPr lang="en-US" sz="1000"/>
                        <a:t>10/01/2020 12:12:22</a:t>
                      </a:r>
                    </a:p>
                  </a:txBody>
                  <a:tcPr/>
                </a:tc>
                <a:tc>
                  <a:txBody>
                    <a:bodyPr/>
                    <a:lstStyle/>
                    <a:p>
                      <a:r>
                        <a:rPr lang="en-US" sz="1000"/>
                        <a:t>https://www.instagram.com/p/CEmIpvrH1dC/media</a:t>
                      </a:r>
                    </a:p>
                  </a:txBody>
                  <a:tcPr/>
                </a:tc>
                <a:tc>
                  <a:txBody>
                    <a:bodyPr/>
                    <a:lstStyle/>
                    <a:p>
                      <a:r>
                        <a:rPr lang="en-US" sz="1000"/>
                        <a:t>3284</a:t>
                      </a:r>
                    </a:p>
                  </a:txBody>
                  <a:tcPr/>
                </a:tc>
                <a:tc>
                  <a:txBody>
                    <a:bodyPr/>
                    <a:lstStyle/>
                    <a:p>
                      <a:r>
                        <a:rPr lang="en-US" sz="1000"/>
                        <a:t>185</a:t>
                      </a:r>
                    </a:p>
                  </a:txBody>
                  <a:tcPr/>
                </a:tc>
                <a:tc>
                  <a:txBody>
                    <a:bodyPr/>
                    <a:lstStyle/>
                    <a:p>
                      <a:r>
                        <a:rPr lang="en-US" sz="1000"/>
                        <a:t>8</a:t>
                      </a:r>
                    </a:p>
                  </a:txBody>
                  <a:tcPr/>
                </a:tc>
                <a:tc>
                  <a:txBody>
                    <a:bodyPr/>
                    <a:lstStyle/>
                    <a:p>
                      <a:r>
                        <a:rPr lang="en-US" sz="1000"/>
                        <a:t>4</a:t>
                      </a:r>
                    </a:p>
                  </a:txBody>
                  <a:tcPr/>
                </a:tc>
                <a:tc>
                  <a:txBody>
                    <a:bodyPr/>
                    <a:lstStyle/>
                    <a:p>
                      <a:r>
                        <a:rPr lang="en-US" sz="1000"/>
                        <a:t>197</a:t>
                      </a:r>
                    </a:p>
                  </a:txBody>
                  <a:tcPr/>
                </a:tc>
                <a:tc>
                  <a:txBody>
                    <a:bodyPr/>
                    <a:lstStyle/>
                    <a:p>
                      <a:r>
                        <a:rPr lang="en-US" sz="1000"/>
                        <a:t>9663</a:t>
                      </a:r>
                    </a:p>
                  </a:txBody>
                  <a:tcPr/>
                </a:tc>
                <a:tc>
                  <a:txBody>
                    <a:bodyPr/>
                    <a:lstStyle/>
                    <a:p>
                      <a:r>
                        <a:rPr lang="en-US" sz="1000"/>
                        <a:t>8487</a:t>
                      </a:r>
                    </a:p>
                  </a:txBody>
                  <a:tcPr/>
                </a:tc>
                <a:tc>
                  <a:txBody>
                    <a:bodyPr/>
                    <a:lstStyle/>
                    <a:p>
                      <a:r>
                        <a:rPr lang="en-US" sz="1000"/>
                        <a:t>2.04 %</a:t>
                      </a:r>
                    </a:p>
                  </a:txBody>
                  <a:tcPr/>
                </a:tc>
                <a:tc>
                  <a:txBody>
                    <a:bodyPr/>
                    <a:lstStyle/>
                    <a:p>
                      <a:r>
                        <a:rPr lang="en-US" sz="1000"/>
                        <a:t>33.99 %</a:t>
                      </a:r>
                    </a:p>
                  </a:txBody>
                  <a:tcPr/>
                </a:tc>
                <a:extLst>
                  <a:ext uri="{0D108BD9-81ED-4DB2-BD59-A6C34878D82A}">
                    <a16:rowId xmlns:a16="http://schemas.microsoft.com/office/drawing/2014/main" val="2373149988"/>
                  </a:ext>
                </a:extLst>
              </a:tr>
            </a:tbl>
          </a:graphicData>
        </a:graphic>
      </p:graphicFrame>
      <p:sp>
        <p:nvSpPr>
          <p:cNvPr id="4" name="Text Placeholder 3">
            <a:extLst>
              <a:ext uri="{FF2B5EF4-FFF2-40B4-BE49-F238E27FC236}">
                <a16:creationId xmlns:a16="http://schemas.microsoft.com/office/drawing/2014/main" id="{81447202-6394-448E-931A-76CDA0EB3C1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9472466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EE10E-968B-48BD-813D-2598A8017B3B}"/>
              </a:ext>
            </a:extLst>
          </p:cNvPr>
          <p:cNvSpPr>
            <a:spLocks noGrp="1"/>
          </p:cNvSpPr>
          <p:nvPr>
            <p:ph type="title"/>
          </p:nvPr>
        </p:nvSpPr>
        <p:spPr/>
        <p:txBody>
          <a:bodyPr/>
          <a:lstStyle/>
          <a:p>
            <a:r>
              <a:rPr lang="en-US"/>
              <a:t>Facebook Custom Key Metrics by Month | All Pages</a:t>
            </a:r>
          </a:p>
        </p:txBody>
      </p:sp>
      <p:graphicFrame>
        <p:nvGraphicFramePr>
          <p:cNvPr id="5" name="Table Placeholder 4">
            <a:extLst>
              <a:ext uri="{FF2B5EF4-FFF2-40B4-BE49-F238E27FC236}">
                <a16:creationId xmlns:a16="http://schemas.microsoft.com/office/drawing/2014/main" id="{0E3DBA07-BF51-4B32-9209-D79742963E32}"/>
              </a:ext>
            </a:extLst>
          </p:cNvPr>
          <p:cNvGraphicFramePr>
            <a:graphicFrameLocks noGrp="1"/>
          </p:cNvGraphicFramePr>
          <p:nvPr>
            <p:ph type="tbl" sz="quarter" idx="13"/>
            <p:extLst>
              <p:ext uri="{D42A27DB-BD31-4B8C-83A1-F6EECF244321}">
                <p14:modId xmlns:p14="http://schemas.microsoft.com/office/powerpoint/2010/main" val="3845932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54814332"/>
                    </a:ext>
                  </a:extLst>
                </a:gridCol>
                <a:gridCol w="1645920">
                  <a:extLst>
                    <a:ext uri="{9D8B030D-6E8A-4147-A177-3AD203B41FA5}">
                      <a16:colId xmlns:a16="http://schemas.microsoft.com/office/drawing/2014/main" val="1925918428"/>
                    </a:ext>
                  </a:extLst>
                </a:gridCol>
                <a:gridCol w="1645920">
                  <a:extLst>
                    <a:ext uri="{9D8B030D-6E8A-4147-A177-3AD203B41FA5}">
                      <a16:colId xmlns:a16="http://schemas.microsoft.com/office/drawing/2014/main" val="2464167559"/>
                    </a:ext>
                  </a:extLst>
                </a:gridCol>
                <a:gridCol w="1645920">
                  <a:extLst>
                    <a:ext uri="{9D8B030D-6E8A-4147-A177-3AD203B41FA5}">
                      <a16:colId xmlns:a16="http://schemas.microsoft.com/office/drawing/2014/main" val="3299427754"/>
                    </a:ext>
                  </a:extLst>
                </a:gridCol>
                <a:gridCol w="1645920">
                  <a:extLst>
                    <a:ext uri="{9D8B030D-6E8A-4147-A177-3AD203B41FA5}">
                      <a16:colId xmlns:a16="http://schemas.microsoft.com/office/drawing/2014/main" val="2846538819"/>
                    </a:ext>
                  </a:extLst>
                </a:gridCol>
              </a:tblGrid>
              <a:tr h="370840">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Total Impressions</a:t>
                      </a:r>
                    </a:p>
                  </a:txBody>
                  <a:tcPr/>
                </a:tc>
                <a:tc>
                  <a:txBody>
                    <a:bodyPr/>
                    <a:lstStyle/>
                    <a:p>
                      <a:r>
                        <a:rPr lang="en-US" sz="1000"/>
                        <a:t>Video Views</a:t>
                      </a:r>
                    </a:p>
                  </a:txBody>
                  <a:tcPr/>
                </a:tc>
                <a:extLst>
                  <a:ext uri="{0D108BD9-81ED-4DB2-BD59-A6C34878D82A}">
                    <a16:rowId xmlns:a16="http://schemas.microsoft.com/office/drawing/2014/main" val="63589422"/>
                  </a:ext>
                </a:extLst>
              </a:tr>
              <a:tr h="370840">
                <a:tc>
                  <a:txBody>
                    <a:bodyPr/>
                    <a:lstStyle/>
                    <a:p>
                      <a:r>
                        <a:rPr lang="en-US" sz="1000"/>
                        <a:t>722531</a:t>
                      </a:r>
                    </a:p>
                  </a:txBody>
                  <a:tcPr/>
                </a:tc>
                <a:tc>
                  <a:txBody>
                    <a:bodyPr/>
                    <a:lstStyle/>
                    <a:p>
                      <a:r>
                        <a:rPr lang="en-US" sz="1000"/>
                        <a:t>721374</a:t>
                      </a:r>
                    </a:p>
                  </a:txBody>
                  <a:tcPr/>
                </a:tc>
                <a:tc>
                  <a:txBody>
                    <a:bodyPr/>
                    <a:lstStyle/>
                    <a:p>
                      <a:r>
                        <a:rPr lang="en-US" sz="1000"/>
                        <a:t>2559</a:t>
                      </a:r>
                    </a:p>
                  </a:txBody>
                  <a:tcPr/>
                </a:tc>
                <a:tc>
                  <a:txBody>
                    <a:bodyPr/>
                    <a:lstStyle/>
                    <a:p>
                      <a:r>
                        <a:rPr lang="en-US" sz="1000"/>
                        <a:t>5098425</a:t>
                      </a:r>
                    </a:p>
                  </a:txBody>
                  <a:tcPr/>
                </a:tc>
                <a:tc>
                  <a:txBody>
                    <a:bodyPr/>
                    <a:lstStyle/>
                    <a:p>
                      <a:r>
                        <a:rPr lang="en-US" sz="1000"/>
                        <a:t>453257</a:t>
                      </a:r>
                    </a:p>
                  </a:txBody>
                  <a:tcPr/>
                </a:tc>
                <a:extLst>
                  <a:ext uri="{0D108BD9-81ED-4DB2-BD59-A6C34878D82A}">
                    <a16:rowId xmlns:a16="http://schemas.microsoft.com/office/drawing/2014/main" val="1294310403"/>
                  </a:ext>
                </a:extLst>
              </a:tr>
            </a:tbl>
          </a:graphicData>
        </a:graphic>
      </p:graphicFrame>
      <p:sp>
        <p:nvSpPr>
          <p:cNvPr id="4" name="Text Placeholder 3">
            <a:extLst>
              <a:ext uri="{FF2B5EF4-FFF2-40B4-BE49-F238E27FC236}">
                <a16:creationId xmlns:a16="http://schemas.microsoft.com/office/drawing/2014/main" id="{264BB5B6-8A8B-4ED6-83B4-B97DDF0BA28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765335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89828-5CD1-4106-A99E-77B958DBD3DF}"/>
              </a:ext>
            </a:extLst>
          </p:cNvPr>
          <p:cNvSpPr>
            <a:spLocks noGrp="1"/>
          </p:cNvSpPr>
          <p:nvPr>
            <p:ph type="title"/>
          </p:nvPr>
        </p:nvSpPr>
        <p:spPr/>
        <p:txBody>
          <a:bodyPr/>
          <a:lstStyle/>
          <a:p>
            <a:r>
              <a:rPr lang="en-US"/>
              <a:t>Facebook Reach | All Pages</a:t>
            </a:r>
          </a:p>
        </p:txBody>
      </p:sp>
      <p:graphicFrame>
        <p:nvGraphicFramePr>
          <p:cNvPr id="6" name="Chart Placeholder 5">
            <a:extLst>
              <a:ext uri="{FF2B5EF4-FFF2-40B4-BE49-F238E27FC236}">
                <a16:creationId xmlns:a16="http://schemas.microsoft.com/office/drawing/2014/main" id="{464ECFD3-8322-45B6-9F90-DEA3DA665631}"/>
              </a:ext>
            </a:extLst>
          </p:cNvPr>
          <p:cNvGraphicFramePr>
            <a:graphicFrameLocks noGrp="1"/>
          </p:cNvGraphicFramePr>
          <p:nvPr>
            <p:ph type="chart" sz="quarter" idx="13"/>
            <p:extLst>
              <p:ext uri="{D42A27DB-BD31-4B8C-83A1-F6EECF244321}">
                <p14:modId xmlns:p14="http://schemas.microsoft.com/office/powerpoint/2010/main" val="367800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E685B3-FA38-4A49-A0D6-575254F15348}"/>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682B1AD3-8124-4453-A549-7B098D2B28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19366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04481-47CE-437E-8BDD-37502EB0BDFB}"/>
              </a:ext>
            </a:extLst>
          </p:cNvPr>
          <p:cNvSpPr>
            <a:spLocks noGrp="1"/>
          </p:cNvSpPr>
          <p:nvPr>
            <p:ph type="title"/>
          </p:nvPr>
        </p:nvSpPr>
        <p:spPr/>
        <p:txBody>
          <a:bodyPr/>
          <a:lstStyle/>
          <a:p>
            <a:r>
              <a:rPr lang="en-US"/>
              <a:t>Facebook Impressions | All Pages</a:t>
            </a:r>
          </a:p>
        </p:txBody>
      </p:sp>
      <p:graphicFrame>
        <p:nvGraphicFramePr>
          <p:cNvPr id="6" name="Chart Placeholder 5">
            <a:extLst>
              <a:ext uri="{FF2B5EF4-FFF2-40B4-BE49-F238E27FC236}">
                <a16:creationId xmlns:a16="http://schemas.microsoft.com/office/drawing/2014/main" id="{652FC1E4-6F59-4969-8368-1D12E0816A93}"/>
              </a:ext>
            </a:extLst>
          </p:cNvPr>
          <p:cNvGraphicFramePr>
            <a:graphicFrameLocks noGrp="1"/>
          </p:cNvGraphicFramePr>
          <p:nvPr>
            <p:ph type="chart" sz="quarter" idx="13"/>
            <p:extLst>
              <p:ext uri="{D42A27DB-BD31-4B8C-83A1-F6EECF244321}">
                <p14:modId xmlns:p14="http://schemas.microsoft.com/office/powerpoint/2010/main" val="25158636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A0F62D-8393-451D-870C-CA82FEE1D710}"/>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B90A7C60-CEA5-449C-916D-B15BF54C07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94849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C13FE-8581-42F2-9DC1-3E449591EB69}"/>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95570C6C-B492-4422-94E3-061AAF3CFDD9}"/>
              </a:ext>
            </a:extLst>
          </p:cNvPr>
          <p:cNvGraphicFramePr>
            <a:graphicFrameLocks noGrp="1"/>
          </p:cNvGraphicFramePr>
          <p:nvPr>
            <p:ph type="chart" sz="quarter" idx="13"/>
            <p:extLst>
              <p:ext uri="{D42A27DB-BD31-4B8C-83A1-F6EECF244321}">
                <p14:modId xmlns:p14="http://schemas.microsoft.com/office/powerpoint/2010/main" val="1297292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7F423B-C171-4BEA-88A4-14870EF50300}"/>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26A7B407-8E86-4EB6-BCDD-88697172CB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08104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4D24B-5A80-46E8-935F-C3262733FAAE}"/>
              </a:ext>
            </a:extLst>
          </p:cNvPr>
          <p:cNvSpPr>
            <a:spLocks noGrp="1"/>
          </p:cNvSpPr>
          <p:nvPr>
            <p:ph type="title"/>
          </p:nvPr>
        </p:nvSpPr>
        <p:spPr/>
        <p:txBody>
          <a:bodyPr/>
          <a:lstStyle/>
          <a:p>
            <a:r>
              <a:rPr lang="en-US"/>
              <a:t>Facebook Fan Demographics | All Pages</a:t>
            </a:r>
          </a:p>
        </p:txBody>
      </p:sp>
      <p:graphicFrame>
        <p:nvGraphicFramePr>
          <p:cNvPr id="6" name="Chart Placeholder 5">
            <a:extLst>
              <a:ext uri="{FF2B5EF4-FFF2-40B4-BE49-F238E27FC236}">
                <a16:creationId xmlns:a16="http://schemas.microsoft.com/office/drawing/2014/main" id="{ADC3D18A-80A2-43DB-A794-2C39004B76F2}"/>
              </a:ext>
            </a:extLst>
          </p:cNvPr>
          <p:cNvGraphicFramePr>
            <a:graphicFrameLocks noGrp="1"/>
          </p:cNvGraphicFramePr>
          <p:nvPr>
            <p:ph type="chart" sz="quarter" idx="13"/>
            <p:extLst>
              <p:ext uri="{D42A27DB-BD31-4B8C-83A1-F6EECF244321}">
                <p14:modId xmlns:p14="http://schemas.microsoft.com/office/powerpoint/2010/main" val="8669979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846362-ACAA-402E-BB6D-BAA8C5761306}"/>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EC9AB0DC-9E82-4E35-A21F-E878CA2D29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68721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BE049-6A43-4B67-8A8F-3B3AB610114F}"/>
              </a:ext>
            </a:extLst>
          </p:cNvPr>
          <p:cNvSpPr>
            <a:spLocks noGrp="1"/>
          </p:cNvSpPr>
          <p:nvPr>
            <p:ph type="title"/>
          </p:nvPr>
        </p:nvSpPr>
        <p:spPr/>
        <p:txBody>
          <a:bodyPr/>
          <a:lstStyle/>
          <a:p>
            <a:r>
              <a:rPr lang="en-US"/>
              <a:t>Facebook Fan Age Distribution | All Pages</a:t>
            </a:r>
          </a:p>
        </p:txBody>
      </p:sp>
      <p:graphicFrame>
        <p:nvGraphicFramePr>
          <p:cNvPr id="6" name="Chart Placeholder 5">
            <a:extLst>
              <a:ext uri="{FF2B5EF4-FFF2-40B4-BE49-F238E27FC236}">
                <a16:creationId xmlns:a16="http://schemas.microsoft.com/office/drawing/2014/main" id="{98AD61B6-8B47-4579-B51E-022F49F8BD8A}"/>
              </a:ext>
            </a:extLst>
          </p:cNvPr>
          <p:cNvGraphicFramePr>
            <a:graphicFrameLocks noGrp="1"/>
          </p:cNvGraphicFramePr>
          <p:nvPr>
            <p:ph type="chart" sz="quarter" idx="13"/>
            <p:extLst>
              <p:ext uri="{D42A27DB-BD31-4B8C-83A1-F6EECF244321}">
                <p14:modId xmlns:p14="http://schemas.microsoft.com/office/powerpoint/2010/main" val="37281579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0BB5FB-3BAA-41A3-93D8-33DB6430E247}"/>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6F5AE2E2-634F-4742-B07B-B4B9622237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6865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79107-DF41-4DDA-B35C-05F3C9B4DC19}"/>
              </a:ext>
            </a:extLst>
          </p:cNvPr>
          <p:cNvSpPr>
            <a:spLocks noGrp="1"/>
          </p:cNvSpPr>
          <p:nvPr>
            <p:ph type="title"/>
          </p:nvPr>
        </p:nvSpPr>
        <p:spPr/>
        <p:txBody>
          <a:bodyPr/>
          <a:lstStyle/>
          <a:p>
            <a:r>
              <a:rPr lang="en-US"/>
              <a:t>Facebook Post Type Distribution | All Pages</a:t>
            </a:r>
          </a:p>
        </p:txBody>
      </p:sp>
      <p:graphicFrame>
        <p:nvGraphicFramePr>
          <p:cNvPr id="6" name="Chart Placeholder 5">
            <a:extLst>
              <a:ext uri="{FF2B5EF4-FFF2-40B4-BE49-F238E27FC236}">
                <a16:creationId xmlns:a16="http://schemas.microsoft.com/office/drawing/2014/main" id="{50DD9C4D-CCF9-4F5A-AC36-761F6F7F8ECC}"/>
              </a:ext>
            </a:extLst>
          </p:cNvPr>
          <p:cNvGraphicFramePr>
            <a:graphicFrameLocks noGrp="1"/>
          </p:cNvGraphicFramePr>
          <p:nvPr>
            <p:ph type="chart" sz="quarter" idx="13"/>
            <p:extLst>
              <p:ext uri="{D42A27DB-BD31-4B8C-83A1-F6EECF244321}">
                <p14:modId xmlns:p14="http://schemas.microsoft.com/office/powerpoint/2010/main" val="20564632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72A6BA-2A4C-4416-8BA1-8D05E1589590}"/>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4C89B7A2-E922-40DC-A389-1BD889B6D8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7049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A5F54-F47F-4BC5-8ACB-9412F129F9D9}"/>
              </a:ext>
            </a:extLst>
          </p:cNvPr>
          <p:cNvSpPr>
            <a:spLocks noGrp="1"/>
          </p:cNvSpPr>
          <p:nvPr>
            <p:ph type="title"/>
          </p:nvPr>
        </p:nvSpPr>
        <p:spPr/>
        <p:txBody>
          <a:bodyPr/>
          <a:lstStyle/>
          <a:p>
            <a:r>
              <a:rPr lang="en-US"/>
              <a:t>Facebook Engagement Rate By Post Type | All Pages</a:t>
            </a:r>
          </a:p>
        </p:txBody>
      </p:sp>
      <p:graphicFrame>
        <p:nvGraphicFramePr>
          <p:cNvPr id="6" name="Chart Placeholder 5">
            <a:extLst>
              <a:ext uri="{FF2B5EF4-FFF2-40B4-BE49-F238E27FC236}">
                <a16:creationId xmlns:a16="http://schemas.microsoft.com/office/drawing/2014/main" id="{24BC2804-91A8-43E1-8A25-4A61900A3001}"/>
              </a:ext>
            </a:extLst>
          </p:cNvPr>
          <p:cNvGraphicFramePr>
            <a:graphicFrameLocks noGrp="1"/>
          </p:cNvGraphicFramePr>
          <p:nvPr>
            <p:ph type="chart" sz="quarter" idx="13"/>
            <p:extLst>
              <p:ext uri="{D42A27DB-BD31-4B8C-83A1-F6EECF244321}">
                <p14:modId xmlns:p14="http://schemas.microsoft.com/office/powerpoint/2010/main" val="5013363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904A9C-BA95-4C9D-8BC2-0C5461D0EB71}"/>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01AE522A-1078-403F-AB4E-8C0DD26EF4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32159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17699-40F1-4218-8CE9-8A8D1705A277}"/>
              </a:ext>
            </a:extLst>
          </p:cNvPr>
          <p:cNvSpPr>
            <a:spLocks noGrp="1"/>
          </p:cNvSpPr>
          <p:nvPr>
            <p:ph type="title"/>
          </p:nvPr>
        </p:nvSpPr>
        <p:spPr/>
        <p:txBody>
          <a:bodyPr/>
          <a:lstStyle/>
          <a:p>
            <a:r>
              <a:rPr lang="en-US"/>
              <a:t>Facebook Published Posts Table | All Pages - 1 of 8</a:t>
            </a:r>
          </a:p>
        </p:txBody>
      </p:sp>
      <p:graphicFrame>
        <p:nvGraphicFramePr>
          <p:cNvPr id="5" name="Table Placeholder 4">
            <a:extLst>
              <a:ext uri="{FF2B5EF4-FFF2-40B4-BE49-F238E27FC236}">
                <a16:creationId xmlns:a16="http://schemas.microsoft.com/office/drawing/2014/main" id="{230F814E-8D70-49B3-BA9D-1B3BAD56E2D4}"/>
              </a:ext>
            </a:extLst>
          </p:cNvPr>
          <p:cNvGraphicFramePr>
            <a:graphicFrameLocks noGrp="1"/>
          </p:cNvGraphicFramePr>
          <p:nvPr>
            <p:ph type="tbl" sz="quarter" idx="13"/>
            <p:extLst>
              <p:ext uri="{D42A27DB-BD31-4B8C-83A1-F6EECF244321}">
                <p14:modId xmlns:p14="http://schemas.microsoft.com/office/powerpoint/2010/main" val="3477662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792198009"/>
                    </a:ext>
                  </a:extLst>
                </a:gridCol>
                <a:gridCol w="740664">
                  <a:extLst>
                    <a:ext uri="{9D8B030D-6E8A-4147-A177-3AD203B41FA5}">
                      <a16:colId xmlns:a16="http://schemas.microsoft.com/office/drawing/2014/main" val="2617776943"/>
                    </a:ext>
                  </a:extLst>
                </a:gridCol>
                <a:gridCol w="740664">
                  <a:extLst>
                    <a:ext uri="{9D8B030D-6E8A-4147-A177-3AD203B41FA5}">
                      <a16:colId xmlns:a16="http://schemas.microsoft.com/office/drawing/2014/main" val="495345515"/>
                    </a:ext>
                  </a:extLst>
                </a:gridCol>
                <a:gridCol w="740664">
                  <a:extLst>
                    <a:ext uri="{9D8B030D-6E8A-4147-A177-3AD203B41FA5}">
                      <a16:colId xmlns:a16="http://schemas.microsoft.com/office/drawing/2014/main" val="2302609707"/>
                    </a:ext>
                  </a:extLst>
                </a:gridCol>
                <a:gridCol w="740664">
                  <a:extLst>
                    <a:ext uri="{9D8B030D-6E8A-4147-A177-3AD203B41FA5}">
                      <a16:colId xmlns:a16="http://schemas.microsoft.com/office/drawing/2014/main" val="3083814391"/>
                    </a:ext>
                  </a:extLst>
                </a:gridCol>
                <a:gridCol w="740664">
                  <a:extLst>
                    <a:ext uri="{9D8B030D-6E8A-4147-A177-3AD203B41FA5}">
                      <a16:colId xmlns:a16="http://schemas.microsoft.com/office/drawing/2014/main" val="909153276"/>
                    </a:ext>
                  </a:extLst>
                </a:gridCol>
                <a:gridCol w="740664">
                  <a:extLst>
                    <a:ext uri="{9D8B030D-6E8A-4147-A177-3AD203B41FA5}">
                      <a16:colId xmlns:a16="http://schemas.microsoft.com/office/drawing/2014/main" val="1281476338"/>
                    </a:ext>
                  </a:extLst>
                </a:gridCol>
                <a:gridCol w="740664">
                  <a:extLst>
                    <a:ext uri="{9D8B030D-6E8A-4147-A177-3AD203B41FA5}">
                      <a16:colId xmlns:a16="http://schemas.microsoft.com/office/drawing/2014/main" val="2569053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017777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https://scontent-iad3-1.xx.fbcdn.net/v/t1.0-9/p720x720/119918234_1381139558758244_2093493587111828372_o.jpg?_nc_cat=110&amp;_nc_sid=9e2e56&amp;_nc_ohc=fzplF28RBzMAX_ULH0x&amp;_nc_ht=scontent-iad3-1.xx&amp;tp=6&amp;oh=4f47625bff19575130f0788c7b8dbf42&amp;oe=5F9BA793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6.5421 %</a:t>
                      </a:r>
                    </a:p>
                  </a:txBody>
                  <a:tcPr/>
                </a:tc>
                <a:extLst>
                  <a:ext uri="{0D108BD9-81ED-4DB2-BD59-A6C34878D82A}">
                    <a16:rowId xmlns:a16="http://schemas.microsoft.com/office/drawing/2014/main" val="346742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https://scontent-iad3-1.xx.fbcdn.net/v/t15.13418-10/s720x720/120117761_362865511508895_6491103691019286312_n.jpg?_nc_cat=100&amp;_nc_sid=ad6a45&amp;_nc_ohc=0mELp-G954sAX_ea8H0&amp;_nc_ht=scontent-iad3-1.xx&amp;tp=7&amp;oh=d4ae51495db882742bd04d1b9b073bd5&amp;oe=5F9A674E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5.8252 %</a:t>
                      </a:r>
                    </a:p>
                  </a:txBody>
                  <a:tcPr/>
                </a:tc>
                <a:extLst>
                  <a:ext uri="{0D108BD9-81ED-4DB2-BD59-A6C34878D82A}">
                    <a16:rowId xmlns:a16="http://schemas.microsoft.com/office/drawing/2014/main" val="791299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https://scontent-iad3-1.xx.fbcdn.net/v/t1.0-9/p720x720/119988970_1380494058822794_179463564643762012_o.jpg?_nc_cat=108&amp;_nc_sid=110474&amp;_nc_ohc=9IjULss1vDMAX-ii1LY&amp;_nc_ht=scontent-iad3-1.xx&amp;tp=6&amp;oh=857352e0b6b512df6129e821a58a0206&amp;oe=5F9BE3BD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5.0725 %</a:t>
                      </a:r>
                    </a:p>
                  </a:txBody>
                  <a:tcPr/>
                </a:tc>
                <a:extLst>
                  <a:ext uri="{0D108BD9-81ED-4DB2-BD59-A6C34878D82A}">
                    <a16:rowId xmlns:a16="http://schemas.microsoft.com/office/drawing/2014/main" val="1282561788"/>
                  </a:ext>
                </a:extLst>
              </a:tr>
            </a:tbl>
          </a:graphicData>
        </a:graphic>
      </p:graphicFrame>
      <p:sp>
        <p:nvSpPr>
          <p:cNvPr id="4" name="Text Placeholder 3">
            <a:extLst>
              <a:ext uri="{FF2B5EF4-FFF2-40B4-BE49-F238E27FC236}">
                <a16:creationId xmlns:a16="http://schemas.microsoft.com/office/drawing/2014/main" id="{31DB172B-4F00-4A14-9B1B-25758A482CD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7035987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09E68-F9ED-4A83-9F73-CDDCE3797CB8}"/>
              </a:ext>
            </a:extLst>
          </p:cNvPr>
          <p:cNvSpPr>
            <a:spLocks noGrp="1"/>
          </p:cNvSpPr>
          <p:nvPr>
            <p:ph type="title"/>
          </p:nvPr>
        </p:nvSpPr>
        <p:spPr/>
        <p:txBody>
          <a:bodyPr/>
          <a:lstStyle/>
          <a:p>
            <a:r>
              <a:rPr lang="en-US"/>
              <a:t>Facebook Published Posts Table | All Pages - 2 of 8</a:t>
            </a:r>
          </a:p>
        </p:txBody>
      </p:sp>
      <p:graphicFrame>
        <p:nvGraphicFramePr>
          <p:cNvPr id="5" name="Table Placeholder 4">
            <a:extLst>
              <a:ext uri="{FF2B5EF4-FFF2-40B4-BE49-F238E27FC236}">
                <a16:creationId xmlns:a16="http://schemas.microsoft.com/office/drawing/2014/main" id="{4D9264C9-8823-4069-B8FC-1A028C4C48C2}"/>
              </a:ext>
            </a:extLst>
          </p:cNvPr>
          <p:cNvGraphicFramePr>
            <a:graphicFrameLocks noGrp="1"/>
          </p:cNvGraphicFramePr>
          <p:nvPr>
            <p:ph type="tbl" sz="quarter" idx="13"/>
            <p:extLst>
              <p:ext uri="{D42A27DB-BD31-4B8C-83A1-F6EECF244321}">
                <p14:modId xmlns:p14="http://schemas.microsoft.com/office/powerpoint/2010/main" val="956866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457498663"/>
                    </a:ext>
                  </a:extLst>
                </a:gridCol>
                <a:gridCol w="740664">
                  <a:extLst>
                    <a:ext uri="{9D8B030D-6E8A-4147-A177-3AD203B41FA5}">
                      <a16:colId xmlns:a16="http://schemas.microsoft.com/office/drawing/2014/main" val="379807588"/>
                    </a:ext>
                  </a:extLst>
                </a:gridCol>
                <a:gridCol w="740664">
                  <a:extLst>
                    <a:ext uri="{9D8B030D-6E8A-4147-A177-3AD203B41FA5}">
                      <a16:colId xmlns:a16="http://schemas.microsoft.com/office/drawing/2014/main" val="3569804148"/>
                    </a:ext>
                  </a:extLst>
                </a:gridCol>
                <a:gridCol w="740664">
                  <a:extLst>
                    <a:ext uri="{9D8B030D-6E8A-4147-A177-3AD203B41FA5}">
                      <a16:colId xmlns:a16="http://schemas.microsoft.com/office/drawing/2014/main" val="1421033842"/>
                    </a:ext>
                  </a:extLst>
                </a:gridCol>
                <a:gridCol w="740664">
                  <a:extLst>
                    <a:ext uri="{9D8B030D-6E8A-4147-A177-3AD203B41FA5}">
                      <a16:colId xmlns:a16="http://schemas.microsoft.com/office/drawing/2014/main" val="3719913964"/>
                    </a:ext>
                  </a:extLst>
                </a:gridCol>
                <a:gridCol w="740664">
                  <a:extLst>
                    <a:ext uri="{9D8B030D-6E8A-4147-A177-3AD203B41FA5}">
                      <a16:colId xmlns:a16="http://schemas.microsoft.com/office/drawing/2014/main" val="1348858000"/>
                    </a:ext>
                  </a:extLst>
                </a:gridCol>
                <a:gridCol w="740664">
                  <a:extLst>
                    <a:ext uri="{9D8B030D-6E8A-4147-A177-3AD203B41FA5}">
                      <a16:colId xmlns:a16="http://schemas.microsoft.com/office/drawing/2014/main" val="2071184923"/>
                    </a:ext>
                  </a:extLst>
                </a:gridCol>
                <a:gridCol w="740664">
                  <a:extLst>
                    <a:ext uri="{9D8B030D-6E8A-4147-A177-3AD203B41FA5}">
                      <a16:colId xmlns:a16="http://schemas.microsoft.com/office/drawing/2014/main" val="79371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948779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https://scontent-iad3-1.xx.fbcdn.net/v/t15.13418-10/s720x720/120579525_3256559224461666_1246211215298760720_n.jpg?_nc_cat=101&amp;_nc_sid=ad6a45&amp;_nc_ohc=ZvUwox6QWqEAX99IPv7&amp;_nc_ht=scontent-iad3-1.xx&amp;tp=7&amp;oh=02892a71d73dec4aac1e1809d46eb987&amp;oe=5F9B6DAD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4.6512 %</a:t>
                      </a:r>
                    </a:p>
                  </a:txBody>
                  <a:tcPr/>
                </a:tc>
                <a:extLst>
                  <a:ext uri="{0D108BD9-81ED-4DB2-BD59-A6C34878D82A}">
                    <a16:rowId xmlns:a16="http://schemas.microsoft.com/office/drawing/2014/main" val="1606294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118599763_621299888753761_2718544473354532897_n.jpg?_nc_cat=104&amp;_nc_sid=ad6a45&amp;_nc_ohc=9FU_KMuuCtUAX9aJQHO&amp;_nc_oc=AQnB6sxgp9PzjTCWASLoBfgNeYgNivvVvMuG2XTabm5cmODSXa5Y332v_AGWMZvsyi4&amp;_nc_ht=scontent-iad3-1.xx&amp;tp=6&amp;oh=28b2ddd85c12f1cbcefa4429b4e4fcca&amp;oe=5F9A0B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4.4643 %</a:t>
                      </a:r>
                    </a:p>
                  </a:txBody>
                  <a:tcPr/>
                </a:tc>
                <a:extLst>
                  <a:ext uri="{0D108BD9-81ED-4DB2-BD59-A6C34878D82A}">
                    <a16:rowId xmlns:a16="http://schemas.microsoft.com/office/drawing/2014/main" val="2715842074"/>
                  </a:ext>
                </a:extLst>
              </a:tr>
            </a:tbl>
          </a:graphicData>
        </a:graphic>
      </p:graphicFrame>
      <p:sp>
        <p:nvSpPr>
          <p:cNvPr id="4" name="Text Placeholder 3">
            <a:extLst>
              <a:ext uri="{FF2B5EF4-FFF2-40B4-BE49-F238E27FC236}">
                <a16:creationId xmlns:a16="http://schemas.microsoft.com/office/drawing/2014/main" id="{0493153D-FAFF-429C-AD17-5EFF428E5FD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7719703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7A643-0E46-4312-9CC6-A6FF7E69D4AC}"/>
              </a:ext>
            </a:extLst>
          </p:cNvPr>
          <p:cNvSpPr>
            <a:spLocks noGrp="1"/>
          </p:cNvSpPr>
          <p:nvPr>
            <p:ph type="title"/>
          </p:nvPr>
        </p:nvSpPr>
        <p:spPr/>
        <p:txBody>
          <a:bodyPr/>
          <a:lstStyle/>
          <a:p>
            <a:r>
              <a:rPr lang="en-US"/>
              <a:t>Facebook Published Posts Table | All Pages - 3 of 8</a:t>
            </a:r>
          </a:p>
        </p:txBody>
      </p:sp>
      <p:graphicFrame>
        <p:nvGraphicFramePr>
          <p:cNvPr id="5" name="Table Placeholder 4">
            <a:extLst>
              <a:ext uri="{FF2B5EF4-FFF2-40B4-BE49-F238E27FC236}">
                <a16:creationId xmlns:a16="http://schemas.microsoft.com/office/drawing/2014/main" id="{A9D3F421-F522-4CDD-9FD6-0662A8A915D4}"/>
              </a:ext>
            </a:extLst>
          </p:cNvPr>
          <p:cNvGraphicFramePr>
            <a:graphicFrameLocks noGrp="1"/>
          </p:cNvGraphicFramePr>
          <p:nvPr>
            <p:ph type="tbl" sz="quarter" idx="13"/>
            <p:extLst>
              <p:ext uri="{D42A27DB-BD31-4B8C-83A1-F6EECF244321}">
                <p14:modId xmlns:p14="http://schemas.microsoft.com/office/powerpoint/2010/main" val="3137533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685146084"/>
                    </a:ext>
                  </a:extLst>
                </a:gridCol>
                <a:gridCol w="740664">
                  <a:extLst>
                    <a:ext uri="{9D8B030D-6E8A-4147-A177-3AD203B41FA5}">
                      <a16:colId xmlns:a16="http://schemas.microsoft.com/office/drawing/2014/main" val="1088429986"/>
                    </a:ext>
                  </a:extLst>
                </a:gridCol>
                <a:gridCol w="740664">
                  <a:extLst>
                    <a:ext uri="{9D8B030D-6E8A-4147-A177-3AD203B41FA5}">
                      <a16:colId xmlns:a16="http://schemas.microsoft.com/office/drawing/2014/main" val="2340191712"/>
                    </a:ext>
                  </a:extLst>
                </a:gridCol>
                <a:gridCol w="740664">
                  <a:extLst>
                    <a:ext uri="{9D8B030D-6E8A-4147-A177-3AD203B41FA5}">
                      <a16:colId xmlns:a16="http://schemas.microsoft.com/office/drawing/2014/main" val="3222792385"/>
                    </a:ext>
                  </a:extLst>
                </a:gridCol>
                <a:gridCol w="740664">
                  <a:extLst>
                    <a:ext uri="{9D8B030D-6E8A-4147-A177-3AD203B41FA5}">
                      <a16:colId xmlns:a16="http://schemas.microsoft.com/office/drawing/2014/main" val="1457960647"/>
                    </a:ext>
                  </a:extLst>
                </a:gridCol>
                <a:gridCol w="740664">
                  <a:extLst>
                    <a:ext uri="{9D8B030D-6E8A-4147-A177-3AD203B41FA5}">
                      <a16:colId xmlns:a16="http://schemas.microsoft.com/office/drawing/2014/main" val="807183221"/>
                    </a:ext>
                  </a:extLst>
                </a:gridCol>
                <a:gridCol w="740664">
                  <a:extLst>
                    <a:ext uri="{9D8B030D-6E8A-4147-A177-3AD203B41FA5}">
                      <a16:colId xmlns:a16="http://schemas.microsoft.com/office/drawing/2014/main" val="2744072245"/>
                    </a:ext>
                  </a:extLst>
                </a:gridCol>
                <a:gridCol w="740664">
                  <a:extLst>
                    <a:ext uri="{9D8B030D-6E8A-4147-A177-3AD203B41FA5}">
                      <a16:colId xmlns:a16="http://schemas.microsoft.com/office/drawing/2014/main" val="4154428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268705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https://scontent-iad3-1.xx.fbcdn.net/v/t1.0-9/s720x720/118787706_1364294430442757_8419345196281215408_n.jpg?_nc_cat=111&amp;_nc_sid=110474&amp;_nc_ohc=2FNk6BMaNFIAX_GedHu&amp;_nc_ht=scontent-iad3-1.xx&amp;tp=7&amp;oh=cb2e2f0b8f3724d8f254ab5201a7309a&amp;oe=5F9BB649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4.3478 %</a:t>
                      </a:r>
                    </a:p>
                  </a:txBody>
                  <a:tcPr/>
                </a:tc>
                <a:extLst>
                  <a:ext uri="{0D108BD9-81ED-4DB2-BD59-A6C34878D82A}">
                    <a16:rowId xmlns:a16="http://schemas.microsoft.com/office/drawing/2014/main" val="3039263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https://scontent-iad3-1.xx.fbcdn.net/v/t1.0-9/s720x720/118761052_1362428583962675_8522567912043011392_n.jpg?_nc_cat=111&amp;_nc_sid=110474&amp;_nc_ohc=iBWiK1bVOYgAX-8HnPy&amp;_nc_ht=scontent-iad3-1.xx&amp;tp=7&amp;oh=024d5ca613d35839786d74e3778829ed&amp;oe=5F9A19BA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3.4483 %</a:t>
                      </a:r>
                    </a:p>
                  </a:txBody>
                  <a:tcPr/>
                </a:tc>
                <a:extLst>
                  <a:ext uri="{0D108BD9-81ED-4DB2-BD59-A6C34878D82A}">
                    <a16:rowId xmlns:a16="http://schemas.microsoft.com/office/drawing/2014/main" val="2454085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https://scontent-iad3-1.xx.fbcdn.net/v/t15.13418-10/s720x720/120389131_257881802147056_1792690508321252775_n.jpg?_nc_cat=105&amp;_nc_sid=ad6a45&amp;_nc_ohc=IicvzGHgDkEAX_EcCQq&amp;_nc_ht=scontent-iad3-1.xx&amp;tp=7&amp;oh=77e6cddc6339688aef4d2e537052edc9&amp;oe=5F9B7B73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3.3333 %</a:t>
                      </a:r>
                    </a:p>
                  </a:txBody>
                  <a:tcPr/>
                </a:tc>
                <a:extLst>
                  <a:ext uri="{0D108BD9-81ED-4DB2-BD59-A6C34878D82A}">
                    <a16:rowId xmlns:a16="http://schemas.microsoft.com/office/drawing/2014/main" val="3993270845"/>
                  </a:ext>
                </a:extLst>
              </a:tr>
            </a:tbl>
          </a:graphicData>
        </a:graphic>
      </p:graphicFrame>
      <p:sp>
        <p:nvSpPr>
          <p:cNvPr id="4" name="Text Placeholder 3">
            <a:extLst>
              <a:ext uri="{FF2B5EF4-FFF2-40B4-BE49-F238E27FC236}">
                <a16:creationId xmlns:a16="http://schemas.microsoft.com/office/drawing/2014/main" id="{D3851829-A01C-4B3D-93BA-FB50668ED83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4992393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B0800-500A-41EF-A4D3-7705A7210BD3}"/>
              </a:ext>
            </a:extLst>
          </p:cNvPr>
          <p:cNvSpPr>
            <a:spLocks noGrp="1"/>
          </p:cNvSpPr>
          <p:nvPr>
            <p:ph type="title"/>
          </p:nvPr>
        </p:nvSpPr>
        <p:spPr/>
        <p:txBody>
          <a:bodyPr/>
          <a:lstStyle/>
          <a:p>
            <a:r>
              <a:rPr lang="en-US"/>
              <a:t>Facebook Published Posts Table | All Pages - 4 of 8</a:t>
            </a:r>
          </a:p>
        </p:txBody>
      </p:sp>
      <p:graphicFrame>
        <p:nvGraphicFramePr>
          <p:cNvPr id="5" name="Table Placeholder 4">
            <a:extLst>
              <a:ext uri="{FF2B5EF4-FFF2-40B4-BE49-F238E27FC236}">
                <a16:creationId xmlns:a16="http://schemas.microsoft.com/office/drawing/2014/main" id="{7B5D7F7F-E3E2-4C0C-97C1-BAC7BF015A28}"/>
              </a:ext>
            </a:extLst>
          </p:cNvPr>
          <p:cNvGraphicFramePr>
            <a:graphicFrameLocks noGrp="1"/>
          </p:cNvGraphicFramePr>
          <p:nvPr>
            <p:ph type="tbl" sz="quarter" idx="13"/>
            <p:extLst>
              <p:ext uri="{D42A27DB-BD31-4B8C-83A1-F6EECF244321}">
                <p14:modId xmlns:p14="http://schemas.microsoft.com/office/powerpoint/2010/main" val="1929056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588368690"/>
                    </a:ext>
                  </a:extLst>
                </a:gridCol>
                <a:gridCol w="740664">
                  <a:extLst>
                    <a:ext uri="{9D8B030D-6E8A-4147-A177-3AD203B41FA5}">
                      <a16:colId xmlns:a16="http://schemas.microsoft.com/office/drawing/2014/main" val="4042322619"/>
                    </a:ext>
                  </a:extLst>
                </a:gridCol>
                <a:gridCol w="740664">
                  <a:extLst>
                    <a:ext uri="{9D8B030D-6E8A-4147-A177-3AD203B41FA5}">
                      <a16:colId xmlns:a16="http://schemas.microsoft.com/office/drawing/2014/main" val="1636941785"/>
                    </a:ext>
                  </a:extLst>
                </a:gridCol>
                <a:gridCol w="740664">
                  <a:extLst>
                    <a:ext uri="{9D8B030D-6E8A-4147-A177-3AD203B41FA5}">
                      <a16:colId xmlns:a16="http://schemas.microsoft.com/office/drawing/2014/main" val="563784140"/>
                    </a:ext>
                  </a:extLst>
                </a:gridCol>
                <a:gridCol w="740664">
                  <a:extLst>
                    <a:ext uri="{9D8B030D-6E8A-4147-A177-3AD203B41FA5}">
                      <a16:colId xmlns:a16="http://schemas.microsoft.com/office/drawing/2014/main" val="989862031"/>
                    </a:ext>
                  </a:extLst>
                </a:gridCol>
                <a:gridCol w="740664">
                  <a:extLst>
                    <a:ext uri="{9D8B030D-6E8A-4147-A177-3AD203B41FA5}">
                      <a16:colId xmlns:a16="http://schemas.microsoft.com/office/drawing/2014/main" val="3134079526"/>
                    </a:ext>
                  </a:extLst>
                </a:gridCol>
                <a:gridCol w="740664">
                  <a:extLst>
                    <a:ext uri="{9D8B030D-6E8A-4147-A177-3AD203B41FA5}">
                      <a16:colId xmlns:a16="http://schemas.microsoft.com/office/drawing/2014/main" val="3469798724"/>
                    </a:ext>
                  </a:extLst>
                </a:gridCol>
                <a:gridCol w="740664">
                  <a:extLst>
                    <a:ext uri="{9D8B030D-6E8A-4147-A177-3AD203B41FA5}">
                      <a16:colId xmlns:a16="http://schemas.microsoft.com/office/drawing/2014/main" val="2723120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524888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https://scontent-iad3-1.xx.fbcdn.net/v/t15.13418-10/s720x720/120351861_361982864981603_207640148779861507_n.jpg?_nc_cat=100&amp;_nc_sid=ad6a45&amp;_nc_ohc=-AkkthNSBzMAX99qnmc&amp;_nc_ht=scontent-iad3-1.xx&amp;tp=7&amp;oh=b8c7606ece7b52d5415eb35f34d1976c&amp;oe=5F9AD3A0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3.2258 %</a:t>
                      </a:r>
                    </a:p>
                  </a:txBody>
                  <a:tcPr/>
                </a:tc>
                <a:extLst>
                  <a:ext uri="{0D108BD9-81ED-4DB2-BD59-A6C34878D82A}">
                    <a16:rowId xmlns:a16="http://schemas.microsoft.com/office/drawing/2014/main" val="3004241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https://scontent-iad3-1.xx.fbcdn.net/v/t1.0-9/p720x720/119025134_1368681760004024_2152477340176887366_n.jpg?_nc_cat=101&amp;_nc_sid=110474&amp;_nc_ohc=pk3NGilhmecAX9_e9Nx&amp;_nc_ht=scontent-iad3-1.xx&amp;tp=6&amp;oh=87d6fd6babed23574849ba160c41fe99&amp;oe=5F9C25DD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3.2000 %</a:t>
                      </a:r>
                    </a:p>
                  </a:txBody>
                  <a:tcPr/>
                </a:tc>
                <a:extLst>
                  <a:ext uri="{0D108BD9-81ED-4DB2-BD59-A6C34878D82A}">
                    <a16:rowId xmlns:a16="http://schemas.microsoft.com/office/drawing/2014/main" val="2672129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https://scontent-iad3-1.xx.fbcdn.net/v/t1.0-9/p720x720/119003653_1368681363337397_9203679984102089054_n.jpg?_nc_cat=103&amp;_nc_sid=110474&amp;_nc_ohc=lFp6x3lmL2kAX8FSR-M&amp;_nc_ht=scontent-iad3-1.xx&amp;tp=6&amp;oh=36ae4382f82578edfb10865b1780e969&amp;oe=5F9C6CAA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3.1746 %</a:t>
                      </a:r>
                    </a:p>
                  </a:txBody>
                  <a:tcPr/>
                </a:tc>
                <a:extLst>
                  <a:ext uri="{0D108BD9-81ED-4DB2-BD59-A6C34878D82A}">
                    <a16:rowId xmlns:a16="http://schemas.microsoft.com/office/drawing/2014/main" val="2985935875"/>
                  </a:ext>
                </a:extLst>
              </a:tr>
            </a:tbl>
          </a:graphicData>
        </a:graphic>
      </p:graphicFrame>
      <p:sp>
        <p:nvSpPr>
          <p:cNvPr id="4" name="Text Placeholder 3">
            <a:extLst>
              <a:ext uri="{FF2B5EF4-FFF2-40B4-BE49-F238E27FC236}">
                <a16:creationId xmlns:a16="http://schemas.microsoft.com/office/drawing/2014/main" id="{7D6E2179-070F-4EDD-A299-247B4CC32F4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1089917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FE968-0953-45F1-B0AF-361962629794}"/>
              </a:ext>
            </a:extLst>
          </p:cNvPr>
          <p:cNvSpPr>
            <a:spLocks noGrp="1"/>
          </p:cNvSpPr>
          <p:nvPr>
            <p:ph type="title"/>
          </p:nvPr>
        </p:nvSpPr>
        <p:spPr/>
        <p:txBody>
          <a:bodyPr/>
          <a:lstStyle/>
          <a:p>
            <a:r>
              <a:rPr lang="en-US"/>
              <a:t>Facebook Published Posts Table | All Pages - 5 of 8</a:t>
            </a:r>
          </a:p>
        </p:txBody>
      </p:sp>
      <p:graphicFrame>
        <p:nvGraphicFramePr>
          <p:cNvPr id="5" name="Table Placeholder 4">
            <a:extLst>
              <a:ext uri="{FF2B5EF4-FFF2-40B4-BE49-F238E27FC236}">
                <a16:creationId xmlns:a16="http://schemas.microsoft.com/office/drawing/2014/main" id="{AC22F1D4-3324-4854-BFE7-F1EE3061E814}"/>
              </a:ext>
            </a:extLst>
          </p:cNvPr>
          <p:cNvGraphicFramePr>
            <a:graphicFrameLocks noGrp="1"/>
          </p:cNvGraphicFramePr>
          <p:nvPr>
            <p:ph type="tbl" sz="quarter" idx="13"/>
            <p:extLst>
              <p:ext uri="{D42A27DB-BD31-4B8C-83A1-F6EECF244321}">
                <p14:modId xmlns:p14="http://schemas.microsoft.com/office/powerpoint/2010/main" val="1482353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056013996"/>
                    </a:ext>
                  </a:extLst>
                </a:gridCol>
                <a:gridCol w="740664">
                  <a:extLst>
                    <a:ext uri="{9D8B030D-6E8A-4147-A177-3AD203B41FA5}">
                      <a16:colId xmlns:a16="http://schemas.microsoft.com/office/drawing/2014/main" val="55005876"/>
                    </a:ext>
                  </a:extLst>
                </a:gridCol>
                <a:gridCol w="740664">
                  <a:extLst>
                    <a:ext uri="{9D8B030D-6E8A-4147-A177-3AD203B41FA5}">
                      <a16:colId xmlns:a16="http://schemas.microsoft.com/office/drawing/2014/main" val="3929828520"/>
                    </a:ext>
                  </a:extLst>
                </a:gridCol>
                <a:gridCol w="740664">
                  <a:extLst>
                    <a:ext uri="{9D8B030D-6E8A-4147-A177-3AD203B41FA5}">
                      <a16:colId xmlns:a16="http://schemas.microsoft.com/office/drawing/2014/main" val="3807309179"/>
                    </a:ext>
                  </a:extLst>
                </a:gridCol>
                <a:gridCol w="740664">
                  <a:extLst>
                    <a:ext uri="{9D8B030D-6E8A-4147-A177-3AD203B41FA5}">
                      <a16:colId xmlns:a16="http://schemas.microsoft.com/office/drawing/2014/main" val="3254379584"/>
                    </a:ext>
                  </a:extLst>
                </a:gridCol>
                <a:gridCol w="740664">
                  <a:extLst>
                    <a:ext uri="{9D8B030D-6E8A-4147-A177-3AD203B41FA5}">
                      <a16:colId xmlns:a16="http://schemas.microsoft.com/office/drawing/2014/main" val="533364505"/>
                    </a:ext>
                  </a:extLst>
                </a:gridCol>
                <a:gridCol w="740664">
                  <a:extLst>
                    <a:ext uri="{9D8B030D-6E8A-4147-A177-3AD203B41FA5}">
                      <a16:colId xmlns:a16="http://schemas.microsoft.com/office/drawing/2014/main" val="426453421"/>
                    </a:ext>
                  </a:extLst>
                </a:gridCol>
                <a:gridCol w="740664">
                  <a:extLst>
                    <a:ext uri="{9D8B030D-6E8A-4147-A177-3AD203B41FA5}">
                      <a16:colId xmlns:a16="http://schemas.microsoft.com/office/drawing/2014/main" val="810901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834480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https://scontent-iad3-1.xx.fbcdn.net/v/t1.0-9/p720x720/119569867_1373477892857744_1356509640074390323_n.jpg?_nc_cat=107&amp;_nc_sid=110474&amp;_nc_ohc=r6eFomIT3kEAX-4jFhX&amp;_nc_ht=scontent-iad3-1.xx&amp;tp=6&amp;oh=6eae9cf30bf55674cc060c3f59205aab&amp;oe=5F9B8759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3.1008 %</a:t>
                      </a:r>
                    </a:p>
                  </a:txBody>
                  <a:tcPr/>
                </a:tc>
                <a:extLst>
                  <a:ext uri="{0D108BD9-81ED-4DB2-BD59-A6C34878D82A}">
                    <a16:rowId xmlns:a16="http://schemas.microsoft.com/office/drawing/2014/main" val="1217024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https://scontent-iad3-1.xx.fbcdn.net/v/t15.13418-10/s720x720/120134933_350793052705662_3359610912148145965_n.jpg?_nc_cat=102&amp;_nc_sid=ad6a45&amp;_nc_ohc=ODfpBoXDwSMAX_Sitym&amp;_nc_ht=scontent-iad3-1.xx&amp;tp=7&amp;oh=33f903307bba265226618ece56dd7f3e&amp;oe=5F9A773B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3.0000 %</a:t>
                      </a:r>
                    </a:p>
                  </a:txBody>
                  <a:tcPr/>
                </a:tc>
                <a:extLst>
                  <a:ext uri="{0D108BD9-81ED-4DB2-BD59-A6C34878D82A}">
                    <a16:rowId xmlns:a16="http://schemas.microsoft.com/office/drawing/2014/main" val="233972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https://scontent-iad3-1.xx.fbcdn.net/v/t1.0-9/p720x720/119064067_1370012026537664_1948713601323410577_n.jpg?_nc_cat=108&amp;_nc_sid=110474&amp;_nc_ohc=-871ePtGYg0AX91u-tJ&amp;_nc_ht=scontent-iad3-1.xx&amp;tp=6&amp;oh=538eb586695b44ae12c67c2b1d119ad5&amp;oe=5F9BD3F8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2.7778 %</a:t>
                      </a:r>
                    </a:p>
                  </a:txBody>
                  <a:tcPr/>
                </a:tc>
                <a:extLst>
                  <a:ext uri="{0D108BD9-81ED-4DB2-BD59-A6C34878D82A}">
                    <a16:rowId xmlns:a16="http://schemas.microsoft.com/office/drawing/2014/main" val="2861689485"/>
                  </a:ext>
                </a:extLst>
              </a:tr>
            </a:tbl>
          </a:graphicData>
        </a:graphic>
      </p:graphicFrame>
      <p:sp>
        <p:nvSpPr>
          <p:cNvPr id="4" name="Text Placeholder 3">
            <a:extLst>
              <a:ext uri="{FF2B5EF4-FFF2-40B4-BE49-F238E27FC236}">
                <a16:creationId xmlns:a16="http://schemas.microsoft.com/office/drawing/2014/main" id="{F4509355-6A96-4D26-B9AB-6ED30FD5E97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2327190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65571-9AA2-4F17-B6D1-E1D83AC64884}"/>
              </a:ext>
            </a:extLst>
          </p:cNvPr>
          <p:cNvSpPr>
            <a:spLocks noGrp="1"/>
          </p:cNvSpPr>
          <p:nvPr>
            <p:ph type="title"/>
          </p:nvPr>
        </p:nvSpPr>
        <p:spPr/>
        <p:txBody>
          <a:bodyPr/>
          <a:lstStyle/>
          <a:p>
            <a:r>
              <a:rPr lang="en-US"/>
              <a:t>Facebook Published Posts Table | All Pages - 6 of 8</a:t>
            </a:r>
          </a:p>
        </p:txBody>
      </p:sp>
      <p:graphicFrame>
        <p:nvGraphicFramePr>
          <p:cNvPr id="5" name="Table Placeholder 4">
            <a:extLst>
              <a:ext uri="{FF2B5EF4-FFF2-40B4-BE49-F238E27FC236}">
                <a16:creationId xmlns:a16="http://schemas.microsoft.com/office/drawing/2014/main" id="{505B547F-B3DA-4AC9-8A1C-A5A38875BC3F}"/>
              </a:ext>
            </a:extLst>
          </p:cNvPr>
          <p:cNvGraphicFramePr>
            <a:graphicFrameLocks noGrp="1"/>
          </p:cNvGraphicFramePr>
          <p:nvPr>
            <p:ph type="tbl" sz="quarter" idx="13"/>
            <p:extLst>
              <p:ext uri="{D42A27DB-BD31-4B8C-83A1-F6EECF244321}">
                <p14:modId xmlns:p14="http://schemas.microsoft.com/office/powerpoint/2010/main" val="13696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696084858"/>
                    </a:ext>
                  </a:extLst>
                </a:gridCol>
                <a:gridCol w="740664">
                  <a:extLst>
                    <a:ext uri="{9D8B030D-6E8A-4147-A177-3AD203B41FA5}">
                      <a16:colId xmlns:a16="http://schemas.microsoft.com/office/drawing/2014/main" val="2392788003"/>
                    </a:ext>
                  </a:extLst>
                </a:gridCol>
                <a:gridCol w="740664">
                  <a:extLst>
                    <a:ext uri="{9D8B030D-6E8A-4147-A177-3AD203B41FA5}">
                      <a16:colId xmlns:a16="http://schemas.microsoft.com/office/drawing/2014/main" val="1289369618"/>
                    </a:ext>
                  </a:extLst>
                </a:gridCol>
                <a:gridCol w="740664">
                  <a:extLst>
                    <a:ext uri="{9D8B030D-6E8A-4147-A177-3AD203B41FA5}">
                      <a16:colId xmlns:a16="http://schemas.microsoft.com/office/drawing/2014/main" val="3683251975"/>
                    </a:ext>
                  </a:extLst>
                </a:gridCol>
                <a:gridCol w="740664">
                  <a:extLst>
                    <a:ext uri="{9D8B030D-6E8A-4147-A177-3AD203B41FA5}">
                      <a16:colId xmlns:a16="http://schemas.microsoft.com/office/drawing/2014/main" val="2049255511"/>
                    </a:ext>
                  </a:extLst>
                </a:gridCol>
                <a:gridCol w="740664">
                  <a:extLst>
                    <a:ext uri="{9D8B030D-6E8A-4147-A177-3AD203B41FA5}">
                      <a16:colId xmlns:a16="http://schemas.microsoft.com/office/drawing/2014/main" val="1053238523"/>
                    </a:ext>
                  </a:extLst>
                </a:gridCol>
                <a:gridCol w="740664">
                  <a:extLst>
                    <a:ext uri="{9D8B030D-6E8A-4147-A177-3AD203B41FA5}">
                      <a16:colId xmlns:a16="http://schemas.microsoft.com/office/drawing/2014/main" val="2265432871"/>
                    </a:ext>
                  </a:extLst>
                </a:gridCol>
                <a:gridCol w="740664">
                  <a:extLst>
                    <a:ext uri="{9D8B030D-6E8A-4147-A177-3AD203B41FA5}">
                      <a16:colId xmlns:a16="http://schemas.microsoft.com/office/drawing/2014/main" val="38479216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256120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https://scontent-iad3-1.xx.fbcdn.net/v/t15.13418-10/s720x720/120330995_824202401656984_4128764297057283649_n.jpg?_nc_cat=110&amp;_nc_sid=ad6a45&amp;_nc_ohc=cWa8B6KTWTMAX-YhgrC&amp;_nc_ht=scontent-iad3-1.xx&amp;tp=7&amp;oh=790626c33964b6e6c549c7410524c4d9&amp;oe=5F9B5DC4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2.7778 %</a:t>
                      </a:r>
                    </a:p>
                  </a:txBody>
                  <a:tcPr/>
                </a:tc>
                <a:extLst>
                  <a:ext uri="{0D108BD9-81ED-4DB2-BD59-A6C34878D82A}">
                    <a16:rowId xmlns:a16="http://schemas.microsoft.com/office/drawing/2014/main" val="3857561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https://scontent-iad3-1.xx.fbcdn.net/v/t15.13418-10/p720x720/119571257_659654294928950_2781619100060576090_n.jpg?_nc_cat=110&amp;_nc_sid=ad6a45&amp;_nc_ohc=qpSxESvdnIUAX_g1ehO&amp;_nc_ht=scontent-iad3-1.xx&amp;tp=6&amp;oh=56064c5766a3f0c72796fa1fc3e98a94&amp;oe=5F9A5BDF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2.6549 %</a:t>
                      </a:r>
                    </a:p>
                  </a:txBody>
                  <a:tcPr/>
                </a:tc>
                <a:extLst>
                  <a:ext uri="{0D108BD9-81ED-4DB2-BD59-A6C34878D82A}">
                    <a16:rowId xmlns:a16="http://schemas.microsoft.com/office/drawing/2014/main" val="3474961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https://scontent-iad3-1.xx.fbcdn.net/v/t1.0-9/p720x720/120313109_1384442715094595_357592509088631554_n.jpg?_nc_cat=105&amp;_nc_sid=110474&amp;_nc_ohc=lcItPLrbU5gAX_35UbH&amp;_nc_ht=scontent-iad3-1.xx&amp;tp=6&amp;oh=59aa45d362433b5e5d5e3ac2bc2b9cca&amp;oe=5F9B20E6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2.6316 %</a:t>
                      </a:r>
                    </a:p>
                  </a:txBody>
                  <a:tcPr/>
                </a:tc>
                <a:extLst>
                  <a:ext uri="{0D108BD9-81ED-4DB2-BD59-A6C34878D82A}">
                    <a16:rowId xmlns:a16="http://schemas.microsoft.com/office/drawing/2014/main" val="4274398765"/>
                  </a:ext>
                </a:extLst>
              </a:tr>
            </a:tbl>
          </a:graphicData>
        </a:graphic>
      </p:graphicFrame>
      <p:sp>
        <p:nvSpPr>
          <p:cNvPr id="4" name="Text Placeholder 3">
            <a:extLst>
              <a:ext uri="{FF2B5EF4-FFF2-40B4-BE49-F238E27FC236}">
                <a16:creationId xmlns:a16="http://schemas.microsoft.com/office/drawing/2014/main" id="{37F4CE6F-C131-4245-957A-AA3CD2397B3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6049570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6B890-E70A-4E37-98ED-CE894028D16B}"/>
              </a:ext>
            </a:extLst>
          </p:cNvPr>
          <p:cNvSpPr>
            <a:spLocks noGrp="1"/>
          </p:cNvSpPr>
          <p:nvPr>
            <p:ph type="title"/>
          </p:nvPr>
        </p:nvSpPr>
        <p:spPr/>
        <p:txBody>
          <a:bodyPr/>
          <a:lstStyle/>
          <a:p>
            <a:r>
              <a:rPr lang="en-US"/>
              <a:t>Facebook Published Posts Table | All Pages - 7 of 8</a:t>
            </a:r>
          </a:p>
        </p:txBody>
      </p:sp>
      <p:graphicFrame>
        <p:nvGraphicFramePr>
          <p:cNvPr id="5" name="Table Placeholder 4">
            <a:extLst>
              <a:ext uri="{FF2B5EF4-FFF2-40B4-BE49-F238E27FC236}">
                <a16:creationId xmlns:a16="http://schemas.microsoft.com/office/drawing/2014/main" id="{82BDE493-0466-4BEA-861C-3B367668B7F4}"/>
              </a:ext>
            </a:extLst>
          </p:cNvPr>
          <p:cNvGraphicFramePr>
            <a:graphicFrameLocks noGrp="1"/>
          </p:cNvGraphicFramePr>
          <p:nvPr>
            <p:ph type="tbl" sz="quarter" idx="13"/>
            <p:extLst>
              <p:ext uri="{D42A27DB-BD31-4B8C-83A1-F6EECF244321}">
                <p14:modId xmlns:p14="http://schemas.microsoft.com/office/powerpoint/2010/main" val="4123873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921478754"/>
                    </a:ext>
                  </a:extLst>
                </a:gridCol>
                <a:gridCol w="740664">
                  <a:extLst>
                    <a:ext uri="{9D8B030D-6E8A-4147-A177-3AD203B41FA5}">
                      <a16:colId xmlns:a16="http://schemas.microsoft.com/office/drawing/2014/main" val="917656109"/>
                    </a:ext>
                  </a:extLst>
                </a:gridCol>
                <a:gridCol w="740664">
                  <a:extLst>
                    <a:ext uri="{9D8B030D-6E8A-4147-A177-3AD203B41FA5}">
                      <a16:colId xmlns:a16="http://schemas.microsoft.com/office/drawing/2014/main" val="3624251822"/>
                    </a:ext>
                  </a:extLst>
                </a:gridCol>
                <a:gridCol w="740664">
                  <a:extLst>
                    <a:ext uri="{9D8B030D-6E8A-4147-A177-3AD203B41FA5}">
                      <a16:colId xmlns:a16="http://schemas.microsoft.com/office/drawing/2014/main" val="62129925"/>
                    </a:ext>
                  </a:extLst>
                </a:gridCol>
                <a:gridCol w="740664">
                  <a:extLst>
                    <a:ext uri="{9D8B030D-6E8A-4147-A177-3AD203B41FA5}">
                      <a16:colId xmlns:a16="http://schemas.microsoft.com/office/drawing/2014/main" val="2202383736"/>
                    </a:ext>
                  </a:extLst>
                </a:gridCol>
                <a:gridCol w="740664">
                  <a:extLst>
                    <a:ext uri="{9D8B030D-6E8A-4147-A177-3AD203B41FA5}">
                      <a16:colId xmlns:a16="http://schemas.microsoft.com/office/drawing/2014/main" val="1805442718"/>
                    </a:ext>
                  </a:extLst>
                </a:gridCol>
                <a:gridCol w="740664">
                  <a:extLst>
                    <a:ext uri="{9D8B030D-6E8A-4147-A177-3AD203B41FA5}">
                      <a16:colId xmlns:a16="http://schemas.microsoft.com/office/drawing/2014/main" val="11852753"/>
                    </a:ext>
                  </a:extLst>
                </a:gridCol>
                <a:gridCol w="740664">
                  <a:extLst>
                    <a:ext uri="{9D8B030D-6E8A-4147-A177-3AD203B41FA5}">
                      <a16:colId xmlns:a16="http://schemas.microsoft.com/office/drawing/2014/main" val="825797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16044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https://scontent-iad3-1.xx.fbcdn.net/v/t15.13418-10/s720x720/120390482_831118580961093_2391517592017914314_n.jpg?_nc_cat=111&amp;_nc_sid=ad6a45&amp;_nc_ohc=lxI6766R84MAX9w9MAS&amp;_nc_ht=scontent-iad3-1.xx&amp;tp=7&amp;oh=2c61145089b2ae4f7fde54c15fba6627&amp;oe=5F9B3758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2.3810 %</a:t>
                      </a:r>
                    </a:p>
                  </a:txBody>
                  <a:tcPr/>
                </a:tc>
                <a:extLst>
                  <a:ext uri="{0D108BD9-81ED-4DB2-BD59-A6C34878D82A}">
                    <a16:rowId xmlns:a16="http://schemas.microsoft.com/office/drawing/2014/main" val="3468518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https://scontent-iad3-1.xx.fbcdn.net/v/t15.13418-10/p720x720/119475455_348935676284174_2620834373889683821_n.jpg?_nc_cat=104&amp;_nc_sid=ad6a45&amp;_nc_ohc=X3IObjNbkAMAX8RCfRG&amp;_nc_ht=scontent-iad3-1.xx&amp;tp=6&amp;oh=f34916fd745b55815424bacdd212c308&amp;oe=5F9A9840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1.7857 %</a:t>
                      </a:r>
                    </a:p>
                  </a:txBody>
                  <a:tcPr/>
                </a:tc>
                <a:extLst>
                  <a:ext uri="{0D108BD9-81ED-4DB2-BD59-A6C34878D82A}">
                    <a16:rowId xmlns:a16="http://schemas.microsoft.com/office/drawing/2014/main" val="1969271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https://scontent-iad3-1.xx.fbcdn.net/v/t15.13418-10/s720x720/119439453_2721687694815956_6338144870544802370_n.jpg?_nc_cat=102&amp;_nc_sid=ad6a45&amp;_nc_ohc=fMYDCS-S4y8AX98tQev&amp;_nc_ht=scontent-iad3-1.xx&amp;tp=7&amp;oh=66b039a20abcffe2fe6b9c2275176c67&amp;oe=5F9A65E6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0.9155 %</a:t>
                      </a:r>
                    </a:p>
                  </a:txBody>
                  <a:tcPr/>
                </a:tc>
                <a:extLst>
                  <a:ext uri="{0D108BD9-81ED-4DB2-BD59-A6C34878D82A}">
                    <a16:rowId xmlns:a16="http://schemas.microsoft.com/office/drawing/2014/main" val="4107845687"/>
                  </a:ext>
                </a:extLst>
              </a:tr>
            </a:tbl>
          </a:graphicData>
        </a:graphic>
      </p:graphicFrame>
      <p:sp>
        <p:nvSpPr>
          <p:cNvPr id="4" name="Text Placeholder 3">
            <a:extLst>
              <a:ext uri="{FF2B5EF4-FFF2-40B4-BE49-F238E27FC236}">
                <a16:creationId xmlns:a16="http://schemas.microsoft.com/office/drawing/2014/main" id="{1C57A9CF-97FA-42E6-9D36-DF81B3427B6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8334562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43F65-D844-41E4-965C-F40DA5FB31C9}"/>
              </a:ext>
            </a:extLst>
          </p:cNvPr>
          <p:cNvSpPr>
            <a:spLocks noGrp="1"/>
          </p:cNvSpPr>
          <p:nvPr>
            <p:ph type="title"/>
          </p:nvPr>
        </p:nvSpPr>
        <p:spPr/>
        <p:txBody>
          <a:bodyPr/>
          <a:lstStyle/>
          <a:p>
            <a:r>
              <a:rPr lang="en-US"/>
              <a:t>Facebook Published Posts Table | All Pages - 8 of 8</a:t>
            </a:r>
          </a:p>
        </p:txBody>
      </p:sp>
      <p:graphicFrame>
        <p:nvGraphicFramePr>
          <p:cNvPr id="5" name="Table Placeholder 4">
            <a:extLst>
              <a:ext uri="{FF2B5EF4-FFF2-40B4-BE49-F238E27FC236}">
                <a16:creationId xmlns:a16="http://schemas.microsoft.com/office/drawing/2014/main" id="{702B6A81-69AA-4863-93E5-82DF7A674B6A}"/>
              </a:ext>
            </a:extLst>
          </p:cNvPr>
          <p:cNvGraphicFramePr>
            <a:graphicFrameLocks noGrp="1"/>
          </p:cNvGraphicFramePr>
          <p:nvPr>
            <p:ph type="tbl" sz="quarter" idx="13"/>
            <p:extLst>
              <p:ext uri="{D42A27DB-BD31-4B8C-83A1-F6EECF244321}">
                <p14:modId xmlns:p14="http://schemas.microsoft.com/office/powerpoint/2010/main" val="4234810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307561620"/>
                    </a:ext>
                  </a:extLst>
                </a:gridCol>
                <a:gridCol w="740664">
                  <a:extLst>
                    <a:ext uri="{9D8B030D-6E8A-4147-A177-3AD203B41FA5}">
                      <a16:colId xmlns:a16="http://schemas.microsoft.com/office/drawing/2014/main" val="801978811"/>
                    </a:ext>
                  </a:extLst>
                </a:gridCol>
                <a:gridCol w="740664">
                  <a:extLst>
                    <a:ext uri="{9D8B030D-6E8A-4147-A177-3AD203B41FA5}">
                      <a16:colId xmlns:a16="http://schemas.microsoft.com/office/drawing/2014/main" val="4056554128"/>
                    </a:ext>
                  </a:extLst>
                </a:gridCol>
                <a:gridCol w="740664">
                  <a:extLst>
                    <a:ext uri="{9D8B030D-6E8A-4147-A177-3AD203B41FA5}">
                      <a16:colId xmlns:a16="http://schemas.microsoft.com/office/drawing/2014/main" val="1084132609"/>
                    </a:ext>
                  </a:extLst>
                </a:gridCol>
                <a:gridCol w="740664">
                  <a:extLst>
                    <a:ext uri="{9D8B030D-6E8A-4147-A177-3AD203B41FA5}">
                      <a16:colId xmlns:a16="http://schemas.microsoft.com/office/drawing/2014/main" val="3016094315"/>
                    </a:ext>
                  </a:extLst>
                </a:gridCol>
                <a:gridCol w="740664">
                  <a:extLst>
                    <a:ext uri="{9D8B030D-6E8A-4147-A177-3AD203B41FA5}">
                      <a16:colId xmlns:a16="http://schemas.microsoft.com/office/drawing/2014/main" val="1770982189"/>
                    </a:ext>
                  </a:extLst>
                </a:gridCol>
                <a:gridCol w="740664">
                  <a:extLst>
                    <a:ext uri="{9D8B030D-6E8A-4147-A177-3AD203B41FA5}">
                      <a16:colId xmlns:a16="http://schemas.microsoft.com/office/drawing/2014/main" val="668313400"/>
                    </a:ext>
                  </a:extLst>
                </a:gridCol>
                <a:gridCol w="740664">
                  <a:extLst>
                    <a:ext uri="{9D8B030D-6E8A-4147-A177-3AD203B41FA5}">
                      <a16:colId xmlns:a16="http://schemas.microsoft.com/office/drawing/2014/main" val="3834136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465059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https://scontent-iad3-1.xx.fbcdn.net/v/t15.13418-10/s720x720/120542544_792396088188765_6802220036716055002_n.jpg?_nc_cat=103&amp;_nc_sid=ad6a45&amp;_nc_ohc=gzAdNaTfXH0AX9FkE0m&amp;_nc_ht=scontent-iad3-1.xx&amp;tp=7&amp;oh=f7b7171c41a3b0cdfd99a546a64673e4&amp;oe=5F9CEF8B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3323138529"/>
                  </a:ext>
                </a:extLst>
              </a:tr>
            </a:tbl>
          </a:graphicData>
        </a:graphic>
      </p:graphicFrame>
      <p:sp>
        <p:nvSpPr>
          <p:cNvPr id="4" name="Text Placeholder 3">
            <a:extLst>
              <a:ext uri="{FF2B5EF4-FFF2-40B4-BE49-F238E27FC236}">
                <a16:creationId xmlns:a16="http://schemas.microsoft.com/office/drawing/2014/main" id="{5DE6B888-3DF9-4E40-920F-D60DCD50BB9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6983633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37177-752E-4F26-915C-A3BF3856A3BD}"/>
              </a:ext>
            </a:extLst>
          </p:cNvPr>
          <p:cNvSpPr>
            <a:spLocks noGrp="1"/>
          </p:cNvSpPr>
          <p:nvPr>
            <p:ph type="title"/>
          </p:nvPr>
        </p:nvSpPr>
        <p:spPr/>
        <p:txBody>
          <a:bodyPr/>
          <a:lstStyle/>
          <a:p>
            <a:r>
              <a:rPr lang="en-US"/>
              <a:t>Facebook Video Views Table | All Pages</a:t>
            </a:r>
          </a:p>
        </p:txBody>
      </p:sp>
      <p:graphicFrame>
        <p:nvGraphicFramePr>
          <p:cNvPr id="5" name="Table Placeholder 4">
            <a:extLst>
              <a:ext uri="{FF2B5EF4-FFF2-40B4-BE49-F238E27FC236}">
                <a16:creationId xmlns:a16="http://schemas.microsoft.com/office/drawing/2014/main" id="{679E72A5-1C26-4788-A4B5-225C6E430926}"/>
              </a:ext>
            </a:extLst>
          </p:cNvPr>
          <p:cNvGraphicFramePr>
            <a:graphicFrameLocks noGrp="1"/>
          </p:cNvGraphicFramePr>
          <p:nvPr>
            <p:ph type="tbl" sz="quarter" idx="13"/>
            <p:extLst>
              <p:ext uri="{D42A27DB-BD31-4B8C-83A1-F6EECF244321}">
                <p14:modId xmlns:p14="http://schemas.microsoft.com/office/powerpoint/2010/main" val="3632294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62433564"/>
                    </a:ext>
                  </a:extLst>
                </a:gridCol>
                <a:gridCol w="987552">
                  <a:extLst>
                    <a:ext uri="{9D8B030D-6E8A-4147-A177-3AD203B41FA5}">
                      <a16:colId xmlns:a16="http://schemas.microsoft.com/office/drawing/2014/main" val="3563691165"/>
                    </a:ext>
                  </a:extLst>
                </a:gridCol>
                <a:gridCol w="987552">
                  <a:extLst>
                    <a:ext uri="{9D8B030D-6E8A-4147-A177-3AD203B41FA5}">
                      <a16:colId xmlns:a16="http://schemas.microsoft.com/office/drawing/2014/main" val="3118830029"/>
                    </a:ext>
                  </a:extLst>
                </a:gridCol>
                <a:gridCol w="987552">
                  <a:extLst>
                    <a:ext uri="{9D8B030D-6E8A-4147-A177-3AD203B41FA5}">
                      <a16:colId xmlns:a16="http://schemas.microsoft.com/office/drawing/2014/main" val="2005877884"/>
                    </a:ext>
                  </a:extLst>
                </a:gridCol>
                <a:gridCol w="987552">
                  <a:extLst>
                    <a:ext uri="{9D8B030D-6E8A-4147-A177-3AD203B41FA5}">
                      <a16:colId xmlns:a16="http://schemas.microsoft.com/office/drawing/2014/main" val="290045017"/>
                    </a:ext>
                  </a:extLst>
                </a:gridCol>
                <a:gridCol w="987552">
                  <a:extLst>
                    <a:ext uri="{9D8B030D-6E8A-4147-A177-3AD203B41FA5}">
                      <a16:colId xmlns:a16="http://schemas.microsoft.com/office/drawing/2014/main" val="3473606173"/>
                    </a:ext>
                  </a:extLst>
                </a:gridCol>
                <a:gridCol w="987552">
                  <a:extLst>
                    <a:ext uri="{9D8B030D-6E8A-4147-A177-3AD203B41FA5}">
                      <a16:colId xmlns:a16="http://schemas.microsoft.com/office/drawing/2014/main" val="3853092508"/>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extLst>
                  <a:ext uri="{0D108BD9-81ED-4DB2-BD59-A6C34878D82A}">
                    <a16:rowId xmlns:a16="http://schemas.microsoft.com/office/drawing/2014/main" val="3553236733"/>
                  </a:ext>
                </a:extLst>
              </a:tr>
              <a:tr h="370840">
                <a:tc>
                  <a:txBody>
                    <a:bodyPr/>
                    <a:lstStyle/>
                    <a:p>
                      <a:r>
                        <a:rPr lang="en-US" sz="1000"/>
                        <a:t>Al Salam Bank-Bahrain B.S.C</a:t>
                      </a:r>
                    </a:p>
                  </a:txBody>
                  <a:tcPr/>
                </a:tc>
                <a:tc>
                  <a:txBody>
                    <a:bodyPr/>
                    <a:lstStyle/>
                    <a:p>
                      <a:r>
                        <a:rPr lang="en-US" sz="1000"/>
                        <a:t>453318</a:t>
                      </a:r>
                    </a:p>
                  </a:txBody>
                  <a:tcPr/>
                </a:tc>
                <a:tc>
                  <a:txBody>
                    <a:bodyPr/>
                    <a:lstStyle/>
                    <a:p>
                      <a:r>
                        <a:rPr lang="en-US" sz="1000"/>
                        <a:t>155261</a:t>
                      </a:r>
                    </a:p>
                  </a:txBody>
                  <a:tcPr/>
                </a:tc>
                <a:tc>
                  <a:txBody>
                    <a:bodyPr/>
                    <a:lstStyle/>
                    <a:p>
                      <a:r>
                        <a:rPr lang="en-US" sz="1000"/>
                        <a:t>76283</a:t>
                      </a:r>
                    </a:p>
                  </a:txBody>
                  <a:tcPr/>
                </a:tc>
                <a:tc>
                  <a:txBody>
                    <a:bodyPr/>
                    <a:lstStyle/>
                    <a:p>
                      <a:r>
                        <a:rPr lang="en-US" sz="1000"/>
                        <a:t>452750</a:t>
                      </a:r>
                    </a:p>
                  </a:txBody>
                  <a:tcPr/>
                </a:tc>
                <a:tc>
                  <a:txBody>
                    <a:bodyPr/>
                    <a:lstStyle/>
                    <a:p>
                      <a:r>
                        <a:rPr lang="en-US" sz="1000"/>
                        <a:t>568</a:t>
                      </a:r>
                    </a:p>
                  </a:txBody>
                  <a:tcPr/>
                </a:tc>
                <a:tc>
                  <a:txBody>
                    <a:bodyPr/>
                    <a:lstStyle/>
                    <a:p>
                      <a:r>
                        <a:rPr lang="en-US" sz="1000"/>
                        <a:t>453251</a:t>
                      </a:r>
                    </a:p>
                  </a:txBody>
                  <a:tcPr/>
                </a:tc>
                <a:extLst>
                  <a:ext uri="{0D108BD9-81ED-4DB2-BD59-A6C34878D82A}">
                    <a16:rowId xmlns:a16="http://schemas.microsoft.com/office/drawing/2014/main" val="1479037042"/>
                  </a:ext>
                </a:extLst>
              </a:tr>
            </a:tbl>
          </a:graphicData>
        </a:graphic>
      </p:graphicFrame>
      <p:sp>
        <p:nvSpPr>
          <p:cNvPr id="4" name="Text Placeholder 3">
            <a:extLst>
              <a:ext uri="{FF2B5EF4-FFF2-40B4-BE49-F238E27FC236}">
                <a16:creationId xmlns:a16="http://schemas.microsoft.com/office/drawing/2014/main" id="{89F56D78-F234-470F-AFEF-878D9B23D7E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054886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FA0EE-B2F2-401A-B741-B8D342AAEE63}"/>
              </a:ext>
            </a:extLst>
          </p:cNvPr>
          <p:cNvSpPr>
            <a:spLocks noGrp="1"/>
          </p:cNvSpPr>
          <p:nvPr>
            <p:ph type="title"/>
          </p:nvPr>
        </p:nvSpPr>
        <p:spPr/>
        <p:txBody>
          <a:bodyPr/>
          <a:lstStyle/>
          <a:p>
            <a:r>
              <a:rPr lang="en-US"/>
              <a:t>Facebook Videos Table | All Pages - 1 of 6</a:t>
            </a:r>
          </a:p>
        </p:txBody>
      </p:sp>
      <p:graphicFrame>
        <p:nvGraphicFramePr>
          <p:cNvPr id="5" name="Table Placeholder 4">
            <a:extLst>
              <a:ext uri="{FF2B5EF4-FFF2-40B4-BE49-F238E27FC236}">
                <a16:creationId xmlns:a16="http://schemas.microsoft.com/office/drawing/2014/main" id="{0E16BF57-1EBF-489D-87F8-9CE494438594}"/>
              </a:ext>
            </a:extLst>
          </p:cNvPr>
          <p:cNvGraphicFramePr>
            <a:graphicFrameLocks noGrp="1"/>
          </p:cNvGraphicFramePr>
          <p:nvPr>
            <p:ph type="tbl" sz="quarter" idx="13"/>
            <p:extLst>
              <p:ext uri="{D42A27DB-BD31-4B8C-83A1-F6EECF244321}">
                <p14:modId xmlns:p14="http://schemas.microsoft.com/office/powerpoint/2010/main" val="83656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511017692"/>
                    </a:ext>
                  </a:extLst>
                </a:gridCol>
                <a:gridCol w="987552">
                  <a:extLst>
                    <a:ext uri="{9D8B030D-6E8A-4147-A177-3AD203B41FA5}">
                      <a16:colId xmlns:a16="http://schemas.microsoft.com/office/drawing/2014/main" val="761655850"/>
                    </a:ext>
                  </a:extLst>
                </a:gridCol>
                <a:gridCol w="987552">
                  <a:extLst>
                    <a:ext uri="{9D8B030D-6E8A-4147-A177-3AD203B41FA5}">
                      <a16:colId xmlns:a16="http://schemas.microsoft.com/office/drawing/2014/main" val="882309173"/>
                    </a:ext>
                  </a:extLst>
                </a:gridCol>
                <a:gridCol w="987552">
                  <a:extLst>
                    <a:ext uri="{9D8B030D-6E8A-4147-A177-3AD203B41FA5}">
                      <a16:colId xmlns:a16="http://schemas.microsoft.com/office/drawing/2014/main" val="508376910"/>
                    </a:ext>
                  </a:extLst>
                </a:gridCol>
                <a:gridCol w="987552">
                  <a:extLst>
                    <a:ext uri="{9D8B030D-6E8A-4147-A177-3AD203B41FA5}">
                      <a16:colId xmlns:a16="http://schemas.microsoft.com/office/drawing/2014/main" val="2300673343"/>
                    </a:ext>
                  </a:extLst>
                </a:gridCol>
                <a:gridCol w="987552">
                  <a:extLst>
                    <a:ext uri="{9D8B030D-6E8A-4147-A177-3AD203B41FA5}">
                      <a16:colId xmlns:a16="http://schemas.microsoft.com/office/drawing/2014/main" val="776299499"/>
                    </a:ext>
                  </a:extLst>
                </a:gridCol>
                <a:gridCol w="658368">
                  <a:extLst>
                    <a:ext uri="{9D8B030D-6E8A-4147-A177-3AD203B41FA5}">
                      <a16:colId xmlns:a16="http://schemas.microsoft.com/office/drawing/2014/main" val="1792263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1451197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https://scontent-lga3-2.xx.fbcdn.net/v/t15.5256-10/p168x128/120204519_357125485471790_4911371861835334576_n.jpg?_nc_cat=100&amp;_nc_sid=08861d&amp;_nc_ohc=nWEH46uKNJUAX-71fwU&amp;_nc_ht=scontent-lga3-2.xx&amp;oh=63aee37ecb8091b35d47f000cc36a245&amp;oe=5F9A4751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690587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https://scontent-iad3-1.xx.fbcdn.net/v/t15.5256-10/p168x128/120134068_758895824944654_6845821111716142869_n.jpg?_nc_cat=109&amp;_nc_sid=08861d&amp;_nc_ohc=dhoWAvhQ9TgAX_TM-UB&amp;_nc_ht=scontent-iad3-1.xx&amp;oh=83a947e28a53f6058b960006563d14cc&amp;oe=5F975528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263096080"/>
                  </a:ext>
                </a:extLst>
              </a:tr>
            </a:tbl>
          </a:graphicData>
        </a:graphic>
      </p:graphicFrame>
      <p:sp>
        <p:nvSpPr>
          <p:cNvPr id="4" name="Text Placeholder 3">
            <a:extLst>
              <a:ext uri="{FF2B5EF4-FFF2-40B4-BE49-F238E27FC236}">
                <a16:creationId xmlns:a16="http://schemas.microsoft.com/office/drawing/2014/main" id="{19F5F76D-801A-4C6B-AB34-ADC7E098765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0618673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6CEAC-790F-406A-9A47-C4B3514EBB2A}"/>
              </a:ext>
            </a:extLst>
          </p:cNvPr>
          <p:cNvSpPr>
            <a:spLocks noGrp="1"/>
          </p:cNvSpPr>
          <p:nvPr>
            <p:ph type="title"/>
          </p:nvPr>
        </p:nvSpPr>
        <p:spPr/>
        <p:txBody>
          <a:bodyPr/>
          <a:lstStyle/>
          <a:p>
            <a:r>
              <a:rPr lang="en-US"/>
              <a:t>Facebook Videos Table | All Pages - 2 of 6</a:t>
            </a:r>
          </a:p>
        </p:txBody>
      </p:sp>
      <p:graphicFrame>
        <p:nvGraphicFramePr>
          <p:cNvPr id="5" name="Table Placeholder 4">
            <a:extLst>
              <a:ext uri="{FF2B5EF4-FFF2-40B4-BE49-F238E27FC236}">
                <a16:creationId xmlns:a16="http://schemas.microsoft.com/office/drawing/2014/main" id="{A3F08161-CF42-4243-BF9C-18A9E438434F}"/>
              </a:ext>
            </a:extLst>
          </p:cNvPr>
          <p:cNvGraphicFramePr>
            <a:graphicFrameLocks noGrp="1"/>
          </p:cNvGraphicFramePr>
          <p:nvPr>
            <p:ph type="tbl" sz="quarter" idx="13"/>
            <p:extLst>
              <p:ext uri="{D42A27DB-BD31-4B8C-83A1-F6EECF244321}">
                <p14:modId xmlns:p14="http://schemas.microsoft.com/office/powerpoint/2010/main" val="759190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858686348"/>
                    </a:ext>
                  </a:extLst>
                </a:gridCol>
                <a:gridCol w="987552">
                  <a:extLst>
                    <a:ext uri="{9D8B030D-6E8A-4147-A177-3AD203B41FA5}">
                      <a16:colId xmlns:a16="http://schemas.microsoft.com/office/drawing/2014/main" val="857844153"/>
                    </a:ext>
                  </a:extLst>
                </a:gridCol>
                <a:gridCol w="987552">
                  <a:extLst>
                    <a:ext uri="{9D8B030D-6E8A-4147-A177-3AD203B41FA5}">
                      <a16:colId xmlns:a16="http://schemas.microsoft.com/office/drawing/2014/main" val="831026845"/>
                    </a:ext>
                  </a:extLst>
                </a:gridCol>
                <a:gridCol w="987552">
                  <a:extLst>
                    <a:ext uri="{9D8B030D-6E8A-4147-A177-3AD203B41FA5}">
                      <a16:colId xmlns:a16="http://schemas.microsoft.com/office/drawing/2014/main" val="1625467288"/>
                    </a:ext>
                  </a:extLst>
                </a:gridCol>
                <a:gridCol w="987552">
                  <a:extLst>
                    <a:ext uri="{9D8B030D-6E8A-4147-A177-3AD203B41FA5}">
                      <a16:colId xmlns:a16="http://schemas.microsoft.com/office/drawing/2014/main" val="2108473697"/>
                    </a:ext>
                  </a:extLst>
                </a:gridCol>
                <a:gridCol w="987552">
                  <a:extLst>
                    <a:ext uri="{9D8B030D-6E8A-4147-A177-3AD203B41FA5}">
                      <a16:colId xmlns:a16="http://schemas.microsoft.com/office/drawing/2014/main" val="3223508160"/>
                    </a:ext>
                  </a:extLst>
                </a:gridCol>
                <a:gridCol w="658368">
                  <a:extLst>
                    <a:ext uri="{9D8B030D-6E8A-4147-A177-3AD203B41FA5}">
                      <a16:colId xmlns:a16="http://schemas.microsoft.com/office/drawing/2014/main" val="3492883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418094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https://scontent-iad3-1.xx.fbcdn.net/v/t15.5256-10/p160x160/120463347_1471848489674931_6974207659907242561_n.jpg?_nc_cat=100&amp;_nc_sid=08861d&amp;_nc_ohc=_oBCIPZ9LrsAX-vo8sh&amp;_nc_ht=scontent-iad3-1.xx&amp;oh=23b090e70587a2dee025414faa0d5ed8&amp;oe=5F99F7B4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69523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https://scontent-iad3-1.xx.fbcdn.net/v/t15.5256-10/p160x160/120297472_984751058665502_8953477675919961788_n.jpg?_nc_cat=100&amp;_nc_sid=08861d&amp;_nc_ohc=by3P4-DgXJMAX_JTpnj&amp;_nc_ht=scontent-iad3-1.xx&amp;oh=9dd2a986ea36c708dcbfff23c3f4442d&amp;oe=5F9852AD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51489671"/>
                  </a:ext>
                </a:extLst>
              </a:tr>
            </a:tbl>
          </a:graphicData>
        </a:graphic>
      </p:graphicFrame>
      <p:sp>
        <p:nvSpPr>
          <p:cNvPr id="4" name="Text Placeholder 3">
            <a:extLst>
              <a:ext uri="{FF2B5EF4-FFF2-40B4-BE49-F238E27FC236}">
                <a16:creationId xmlns:a16="http://schemas.microsoft.com/office/drawing/2014/main" id="{471CED47-C584-469C-9699-D3A929B222A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7793920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14E79-A29D-4937-928A-587420949A06}"/>
              </a:ext>
            </a:extLst>
          </p:cNvPr>
          <p:cNvSpPr>
            <a:spLocks noGrp="1"/>
          </p:cNvSpPr>
          <p:nvPr>
            <p:ph type="title"/>
          </p:nvPr>
        </p:nvSpPr>
        <p:spPr/>
        <p:txBody>
          <a:bodyPr/>
          <a:lstStyle/>
          <a:p>
            <a:r>
              <a:rPr lang="en-US"/>
              <a:t>Facebook Videos Table | All Pages - 3 of 6</a:t>
            </a:r>
          </a:p>
        </p:txBody>
      </p:sp>
      <p:graphicFrame>
        <p:nvGraphicFramePr>
          <p:cNvPr id="5" name="Table Placeholder 4">
            <a:extLst>
              <a:ext uri="{FF2B5EF4-FFF2-40B4-BE49-F238E27FC236}">
                <a16:creationId xmlns:a16="http://schemas.microsoft.com/office/drawing/2014/main" id="{15A1EBCE-1B25-4595-995E-DB9C00122614}"/>
              </a:ext>
            </a:extLst>
          </p:cNvPr>
          <p:cNvGraphicFramePr>
            <a:graphicFrameLocks noGrp="1"/>
          </p:cNvGraphicFramePr>
          <p:nvPr>
            <p:ph type="tbl" sz="quarter" idx="13"/>
            <p:extLst>
              <p:ext uri="{D42A27DB-BD31-4B8C-83A1-F6EECF244321}">
                <p14:modId xmlns:p14="http://schemas.microsoft.com/office/powerpoint/2010/main" val="4181928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357436685"/>
                    </a:ext>
                  </a:extLst>
                </a:gridCol>
                <a:gridCol w="987552">
                  <a:extLst>
                    <a:ext uri="{9D8B030D-6E8A-4147-A177-3AD203B41FA5}">
                      <a16:colId xmlns:a16="http://schemas.microsoft.com/office/drawing/2014/main" val="526212240"/>
                    </a:ext>
                  </a:extLst>
                </a:gridCol>
                <a:gridCol w="987552">
                  <a:extLst>
                    <a:ext uri="{9D8B030D-6E8A-4147-A177-3AD203B41FA5}">
                      <a16:colId xmlns:a16="http://schemas.microsoft.com/office/drawing/2014/main" val="2623500438"/>
                    </a:ext>
                  </a:extLst>
                </a:gridCol>
                <a:gridCol w="987552">
                  <a:extLst>
                    <a:ext uri="{9D8B030D-6E8A-4147-A177-3AD203B41FA5}">
                      <a16:colId xmlns:a16="http://schemas.microsoft.com/office/drawing/2014/main" val="428141363"/>
                    </a:ext>
                  </a:extLst>
                </a:gridCol>
                <a:gridCol w="987552">
                  <a:extLst>
                    <a:ext uri="{9D8B030D-6E8A-4147-A177-3AD203B41FA5}">
                      <a16:colId xmlns:a16="http://schemas.microsoft.com/office/drawing/2014/main" val="2093398069"/>
                    </a:ext>
                  </a:extLst>
                </a:gridCol>
                <a:gridCol w="987552">
                  <a:extLst>
                    <a:ext uri="{9D8B030D-6E8A-4147-A177-3AD203B41FA5}">
                      <a16:colId xmlns:a16="http://schemas.microsoft.com/office/drawing/2014/main" val="66344665"/>
                    </a:ext>
                  </a:extLst>
                </a:gridCol>
                <a:gridCol w="658368">
                  <a:extLst>
                    <a:ext uri="{9D8B030D-6E8A-4147-A177-3AD203B41FA5}">
                      <a16:colId xmlns:a16="http://schemas.microsoft.com/office/drawing/2014/main" val="2419013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3873518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https://scontent-iad3-1.xx.fbcdn.net/v/t15.5256-10/p160x160/119643762_2654028234857141_7039864946913162831_n.jpg?_nc_cat=106&amp;_nc_sid=08861d&amp;_nc_ohc=CClq55e8vIcAX9opmYL&amp;_nc_ht=scontent-iad3-1.xx&amp;oh=50e7151647b041ec2025e7ec6316ac93&amp;oe=5F8FBB23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175662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https://scontent-iad3-1.xx.fbcdn.net/v/t15.5256-10/p160x160/118997875_357933465361068_6700423588286543398_n.jpg?_nc_cat=107&amp;_nc_sid=08861d&amp;_nc_ohc=caodBfu938YAX_czwss&amp;_nc_ht=scontent-iad3-1.xx&amp;oh=96496286017e7a61c05fe6921c86a6e0&amp;oe=5F961A34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055875400"/>
                  </a:ext>
                </a:extLst>
              </a:tr>
            </a:tbl>
          </a:graphicData>
        </a:graphic>
      </p:graphicFrame>
      <p:sp>
        <p:nvSpPr>
          <p:cNvPr id="4" name="Text Placeholder 3">
            <a:extLst>
              <a:ext uri="{FF2B5EF4-FFF2-40B4-BE49-F238E27FC236}">
                <a16:creationId xmlns:a16="http://schemas.microsoft.com/office/drawing/2014/main" id="{BC46FB03-51F9-40A3-BDE5-601C487D52E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842513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EE88A-E718-48B3-9340-B5316C7B1F61}"/>
              </a:ext>
            </a:extLst>
          </p:cNvPr>
          <p:cNvSpPr>
            <a:spLocks noGrp="1"/>
          </p:cNvSpPr>
          <p:nvPr>
            <p:ph type="title"/>
          </p:nvPr>
        </p:nvSpPr>
        <p:spPr/>
        <p:txBody>
          <a:bodyPr/>
          <a:lstStyle/>
          <a:p>
            <a:r>
              <a:rPr lang="en-US"/>
              <a:t>Facebook Videos Table | All Pages - 4 of 6</a:t>
            </a:r>
          </a:p>
        </p:txBody>
      </p:sp>
      <p:graphicFrame>
        <p:nvGraphicFramePr>
          <p:cNvPr id="5" name="Table Placeholder 4">
            <a:extLst>
              <a:ext uri="{FF2B5EF4-FFF2-40B4-BE49-F238E27FC236}">
                <a16:creationId xmlns:a16="http://schemas.microsoft.com/office/drawing/2014/main" id="{0EFDD41A-6EF8-4F56-AF60-10470784F0AE}"/>
              </a:ext>
            </a:extLst>
          </p:cNvPr>
          <p:cNvGraphicFramePr>
            <a:graphicFrameLocks noGrp="1"/>
          </p:cNvGraphicFramePr>
          <p:nvPr>
            <p:ph type="tbl" sz="quarter" idx="13"/>
            <p:extLst>
              <p:ext uri="{D42A27DB-BD31-4B8C-83A1-F6EECF244321}">
                <p14:modId xmlns:p14="http://schemas.microsoft.com/office/powerpoint/2010/main" val="3361072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623058274"/>
                    </a:ext>
                  </a:extLst>
                </a:gridCol>
                <a:gridCol w="987552">
                  <a:extLst>
                    <a:ext uri="{9D8B030D-6E8A-4147-A177-3AD203B41FA5}">
                      <a16:colId xmlns:a16="http://schemas.microsoft.com/office/drawing/2014/main" val="3581586151"/>
                    </a:ext>
                  </a:extLst>
                </a:gridCol>
                <a:gridCol w="987552">
                  <a:extLst>
                    <a:ext uri="{9D8B030D-6E8A-4147-A177-3AD203B41FA5}">
                      <a16:colId xmlns:a16="http://schemas.microsoft.com/office/drawing/2014/main" val="840978439"/>
                    </a:ext>
                  </a:extLst>
                </a:gridCol>
                <a:gridCol w="987552">
                  <a:extLst>
                    <a:ext uri="{9D8B030D-6E8A-4147-A177-3AD203B41FA5}">
                      <a16:colId xmlns:a16="http://schemas.microsoft.com/office/drawing/2014/main" val="3926016378"/>
                    </a:ext>
                  </a:extLst>
                </a:gridCol>
                <a:gridCol w="987552">
                  <a:extLst>
                    <a:ext uri="{9D8B030D-6E8A-4147-A177-3AD203B41FA5}">
                      <a16:colId xmlns:a16="http://schemas.microsoft.com/office/drawing/2014/main" val="3464284309"/>
                    </a:ext>
                  </a:extLst>
                </a:gridCol>
                <a:gridCol w="987552">
                  <a:extLst>
                    <a:ext uri="{9D8B030D-6E8A-4147-A177-3AD203B41FA5}">
                      <a16:colId xmlns:a16="http://schemas.microsoft.com/office/drawing/2014/main" val="2837389431"/>
                    </a:ext>
                  </a:extLst>
                </a:gridCol>
                <a:gridCol w="658368">
                  <a:extLst>
                    <a:ext uri="{9D8B030D-6E8A-4147-A177-3AD203B41FA5}">
                      <a16:colId xmlns:a16="http://schemas.microsoft.com/office/drawing/2014/main" val="1475337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23018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https://scontent-iad3-1.xx.fbcdn.net/v/t15.13418-10/p168x128/119439453_2721687694815956_6338144870544802370_n.jpg?_nc_cat=102&amp;_nc_sid=08861d&amp;_nc_ohc=fMYDCS-S4y8AX8CKYCT&amp;_nc_ht=scontent-iad3-1.xx&amp;tp=6&amp;oh=5f4dae13294b61d5915a02659dae4594&amp;oe=5F9C1B5A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5066</a:t>
                      </a:r>
                    </a:p>
                  </a:txBody>
                  <a:tcPr/>
                </a:tc>
                <a:extLst>
                  <a:ext uri="{0D108BD9-81ED-4DB2-BD59-A6C34878D82A}">
                    <a16:rowId xmlns:a16="http://schemas.microsoft.com/office/drawing/2014/main" val="113618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https://scontent-iad3-1.xx.fbcdn.net/v/t15.13418-10/p160x160/120579525_3256559224461666_1246211215298760720_n.jpg?_nc_cat=101&amp;_nc_sid=08861d&amp;_nc_ohc=ZvUwox6QWqEAX8mQpit&amp;_nc_ht=scontent-iad3-1.xx&amp;tp=6&amp;oh=a8eee880c58ec9ba37c6f39c99865793&amp;oe=5F9BF9BC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35519269"/>
                  </a:ext>
                </a:extLst>
              </a:tr>
            </a:tbl>
          </a:graphicData>
        </a:graphic>
      </p:graphicFrame>
      <p:sp>
        <p:nvSpPr>
          <p:cNvPr id="4" name="Text Placeholder 3">
            <a:extLst>
              <a:ext uri="{FF2B5EF4-FFF2-40B4-BE49-F238E27FC236}">
                <a16:creationId xmlns:a16="http://schemas.microsoft.com/office/drawing/2014/main" id="{988C7BAD-30B2-4A60-9CC8-3C27CDC9DF2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7496076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2231B-47E9-46BE-8D92-490C291FC326}"/>
              </a:ext>
            </a:extLst>
          </p:cNvPr>
          <p:cNvSpPr>
            <a:spLocks noGrp="1"/>
          </p:cNvSpPr>
          <p:nvPr>
            <p:ph type="title"/>
          </p:nvPr>
        </p:nvSpPr>
        <p:spPr/>
        <p:txBody>
          <a:bodyPr/>
          <a:lstStyle/>
          <a:p>
            <a:r>
              <a:rPr lang="en-US"/>
              <a:t>Facebook Videos Table | All Pages - 5 of 6</a:t>
            </a:r>
          </a:p>
        </p:txBody>
      </p:sp>
      <p:graphicFrame>
        <p:nvGraphicFramePr>
          <p:cNvPr id="5" name="Table Placeholder 4">
            <a:extLst>
              <a:ext uri="{FF2B5EF4-FFF2-40B4-BE49-F238E27FC236}">
                <a16:creationId xmlns:a16="http://schemas.microsoft.com/office/drawing/2014/main" id="{D521DF56-FD0F-4643-ACC1-CBA794E42D7B}"/>
              </a:ext>
            </a:extLst>
          </p:cNvPr>
          <p:cNvGraphicFramePr>
            <a:graphicFrameLocks noGrp="1"/>
          </p:cNvGraphicFramePr>
          <p:nvPr>
            <p:ph type="tbl" sz="quarter" idx="13"/>
            <p:extLst>
              <p:ext uri="{D42A27DB-BD31-4B8C-83A1-F6EECF244321}">
                <p14:modId xmlns:p14="http://schemas.microsoft.com/office/powerpoint/2010/main" val="2376252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419732872"/>
                    </a:ext>
                  </a:extLst>
                </a:gridCol>
                <a:gridCol w="987552">
                  <a:extLst>
                    <a:ext uri="{9D8B030D-6E8A-4147-A177-3AD203B41FA5}">
                      <a16:colId xmlns:a16="http://schemas.microsoft.com/office/drawing/2014/main" val="2775623555"/>
                    </a:ext>
                  </a:extLst>
                </a:gridCol>
                <a:gridCol w="987552">
                  <a:extLst>
                    <a:ext uri="{9D8B030D-6E8A-4147-A177-3AD203B41FA5}">
                      <a16:colId xmlns:a16="http://schemas.microsoft.com/office/drawing/2014/main" val="2526338397"/>
                    </a:ext>
                  </a:extLst>
                </a:gridCol>
                <a:gridCol w="987552">
                  <a:extLst>
                    <a:ext uri="{9D8B030D-6E8A-4147-A177-3AD203B41FA5}">
                      <a16:colId xmlns:a16="http://schemas.microsoft.com/office/drawing/2014/main" val="675323806"/>
                    </a:ext>
                  </a:extLst>
                </a:gridCol>
                <a:gridCol w="987552">
                  <a:extLst>
                    <a:ext uri="{9D8B030D-6E8A-4147-A177-3AD203B41FA5}">
                      <a16:colId xmlns:a16="http://schemas.microsoft.com/office/drawing/2014/main" val="519109983"/>
                    </a:ext>
                  </a:extLst>
                </a:gridCol>
                <a:gridCol w="987552">
                  <a:extLst>
                    <a:ext uri="{9D8B030D-6E8A-4147-A177-3AD203B41FA5}">
                      <a16:colId xmlns:a16="http://schemas.microsoft.com/office/drawing/2014/main" val="3789375837"/>
                    </a:ext>
                  </a:extLst>
                </a:gridCol>
                <a:gridCol w="658368">
                  <a:extLst>
                    <a:ext uri="{9D8B030D-6E8A-4147-A177-3AD203B41FA5}">
                      <a16:colId xmlns:a16="http://schemas.microsoft.com/office/drawing/2014/main" val="1686813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505349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https://scontent-iad3-1.xx.fbcdn.net/v/t15.13418-10/p160x160/120390482_831118580961093_2391517592017914314_n.jpg?_nc_cat=111&amp;_nc_sid=08861d&amp;_nc_ohc=lxI6766R84MAX-mPTRj&amp;_nc_ht=scontent-iad3-1.xx&amp;tp=6&amp;oh=0f341c23745d3088d2c9be74bf308437&amp;oe=5F999256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69453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https://scontent-iad3-1.xx.fbcdn.net/v/t15.13418-10/p160x160/120389131_257881802147056_1792690508321252775_n.jpg?_nc_cat=105&amp;_nc_sid=08861d&amp;_nc_ohc=IicvzGHgDkEAX_4DakA&amp;_nc_ht=scontent-iad3-1.xx&amp;tp=6&amp;oh=3b8da43085d6a418287b5560b9fa3d14&amp;oe=5F9CF3F1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4144764"/>
                  </a:ext>
                </a:extLst>
              </a:tr>
            </a:tbl>
          </a:graphicData>
        </a:graphic>
      </p:graphicFrame>
      <p:sp>
        <p:nvSpPr>
          <p:cNvPr id="4" name="Text Placeholder 3">
            <a:extLst>
              <a:ext uri="{FF2B5EF4-FFF2-40B4-BE49-F238E27FC236}">
                <a16:creationId xmlns:a16="http://schemas.microsoft.com/office/drawing/2014/main" id="{7FAFC5B2-54D4-4FBE-8183-7753640840A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8553475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47EAB-38A3-4089-B7FB-69CD66A6D90F}"/>
              </a:ext>
            </a:extLst>
          </p:cNvPr>
          <p:cNvSpPr>
            <a:spLocks noGrp="1"/>
          </p:cNvSpPr>
          <p:nvPr>
            <p:ph type="title"/>
          </p:nvPr>
        </p:nvSpPr>
        <p:spPr/>
        <p:txBody>
          <a:bodyPr/>
          <a:lstStyle/>
          <a:p>
            <a:r>
              <a:rPr lang="en-US"/>
              <a:t>Facebook Videos Table | All Pages - 6 of 6</a:t>
            </a:r>
          </a:p>
        </p:txBody>
      </p:sp>
      <p:graphicFrame>
        <p:nvGraphicFramePr>
          <p:cNvPr id="5" name="Table Placeholder 4">
            <a:extLst>
              <a:ext uri="{FF2B5EF4-FFF2-40B4-BE49-F238E27FC236}">
                <a16:creationId xmlns:a16="http://schemas.microsoft.com/office/drawing/2014/main" id="{D516B940-240E-4C7B-A22D-B3576BFCED15}"/>
              </a:ext>
            </a:extLst>
          </p:cNvPr>
          <p:cNvGraphicFramePr>
            <a:graphicFrameLocks noGrp="1"/>
          </p:cNvGraphicFramePr>
          <p:nvPr>
            <p:ph type="tbl" sz="quarter" idx="13"/>
            <p:extLst>
              <p:ext uri="{D42A27DB-BD31-4B8C-83A1-F6EECF244321}">
                <p14:modId xmlns:p14="http://schemas.microsoft.com/office/powerpoint/2010/main" val="1986905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409003019"/>
                    </a:ext>
                  </a:extLst>
                </a:gridCol>
                <a:gridCol w="987552">
                  <a:extLst>
                    <a:ext uri="{9D8B030D-6E8A-4147-A177-3AD203B41FA5}">
                      <a16:colId xmlns:a16="http://schemas.microsoft.com/office/drawing/2014/main" val="3207712723"/>
                    </a:ext>
                  </a:extLst>
                </a:gridCol>
                <a:gridCol w="987552">
                  <a:extLst>
                    <a:ext uri="{9D8B030D-6E8A-4147-A177-3AD203B41FA5}">
                      <a16:colId xmlns:a16="http://schemas.microsoft.com/office/drawing/2014/main" val="1517496823"/>
                    </a:ext>
                  </a:extLst>
                </a:gridCol>
                <a:gridCol w="987552">
                  <a:extLst>
                    <a:ext uri="{9D8B030D-6E8A-4147-A177-3AD203B41FA5}">
                      <a16:colId xmlns:a16="http://schemas.microsoft.com/office/drawing/2014/main" val="1954859928"/>
                    </a:ext>
                  </a:extLst>
                </a:gridCol>
                <a:gridCol w="987552">
                  <a:extLst>
                    <a:ext uri="{9D8B030D-6E8A-4147-A177-3AD203B41FA5}">
                      <a16:colId xmlns:a16="http://schemas.microsoft.com/office/drawing/2014/main" val="3244390823"/>
                    </a:ext>
                  </a:extLst>
                </a:gridCol>
                <a:gridCol w="987552">
                  <a:extLst>
                    <a:ext uri="{9D8B030D-6E8A-4147-A177-3AD203B41FA5}">
                      <a16:colId xmlns:a16="http://schemas.microsoft.com/office/drawing/2014/main" val="185195956"/>
                    </a:ext>
                  </a:extLst>
                </a:gridCol>
                <a:gridCol w="658368">
                  <a:extLst>
                    <a:ext uri="{9D8B030D-6E8A-4147-A177-3AD203B41FA5}">
                      <a16:colId xmlns:a16="http://schemas.microsoft.com/office/drawing/2014/main" val="677301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3218628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https://scontent-iad3-1.xx.fbcdn.net/v/t15.13418-10/p160x160/120330995_824202401656984_4128764297057283649_n.jpg?_nc_cat=110&amp;_nc_sid=08861d&amp;_nc_ohc=cWa8B6KTWTMAX9QLQLD&amp;_nc_ht=scontent-iad3-1.xx&amp;tp=6&amp;oh=b92064c3b2feeb9278fa029ea3ec7b92&amp;oe=5F996E42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529287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118599763_621299888753761_2718544473354532897_n.jpg?_nc_cat=104&amp;_nc_sid=08861d&amp;_nc_ohc=9FU_KMuuCtUAX9I9d7k&amp;_nc_oc=AQmWqQ5vo8dAFqLbecbCxMFsKRZODgp6-YeckULqOjF6fGBCbEg9qj7jCt3J5L_MgKM&amp;_nc_ht=scontent-iad3-1.xx&amp;tp=6&amp;oh=4214c2c57375e4723cba6c1874374448&amp;oe=5F9B5065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573948099"/>
                  </a:ext>
                </a:extLst>
              </a:tr>
            </a:tbl>
          </a:graphicData>
        </a:graphic>
      </p:graphicFrame>
      <p:sp>
        <p:nvSpPr>
          <p:cNvPr id="4" name="Text Placeholder 3">
            <a:extLst>
              <a:ext uri="{FF2B5EF4-FFF2-40B4-BE49-F238E27FC236}">
                <a16:creationId xmlns:a16="http://schemas.microsoft.com/office/drawing/2014/main" id="{DD287ADE-7AF2-4635-8E05-A45C5421AE5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894051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F0-F81B-4BF5-BFC8-DBF5626A4489}"/>
              </a:ext>
            </a:extLst>
          </p:cNvPr>
          <p:cNvSpPr>
            <a:spLocks noGrp="1"/>
          </p:cNvSpPr>
          <p:nvPr>
            <p:ph type="title"/>
          </p:nvPr>
        </p:nvSpPr>
        <p:spPr/>
        <p:txBody>
          <a:bodyPr/>
          <a:lstStyle/>
          <a:p>
            <a:r>
              <a:rPr lang="en-US"/>
              <a:t>Facebook Conversations Key Metrics Table | All Pages</a:t>
            </a:r>
          </a:p>
        </p:txBody>
      </p:sp>
      <p:graphicFrame>
        <p:nvGraphicFramePr>
          <p:cNvPr id="5" name="Table Placeholder 4">
            <a:extLst>
              <a:ext uri="{FF2B5EF4-FFF2-40B4-BE49-F238E27FC236}">
                <a16:creationId xmlns:a16="http://schemas.microsoft.com/office/drawing/2014/main" id="{3C3AE13A-A55F-4E61-9E9E-177432F9E6EE}"/>
              </a:ext>
            </a:extLst>
          </p:cNvPr>
          <p:cNvGraphicFramePr>
            <a:graphicFrameLocks noGrp="1"/>
          </p:cNvGraphicFramePr>
          <p:nvPr>
            <p:ph type="tbl" sz="quarter" idx="13"/>
            <p:extLst>
              <p:ext uri="{D42A27DB-BD31-4B8C-83A1-F6EECF244321}">
                <p14:modId xmlns:p14="http://schemas.microsoft.com/office/powerpoint/2010/main" val="2497673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699386963"/>
                    </a:ext>
                  </a:extLst>
                </a:gridCol>
                <a:gridCol w="905256">
                  <a:extLst>
                    <a:ext uri="{9D8B030D-6E8A-4147-A177-3AD203B41FA5}">
                      <a16:colId xmlns:a16="http://schemas.microsoft.com/office/drawing/2014/main" val="4286200583"/>
                    </a:ext>
                  </a:extLst>
                </a:gridCol>
                <a:gridCol w="905256">
                  <a:extLst>
                    <a:ext uri="{9D8B030D-6E8A-4147-A177-3AD203B41FA5}">
                      <a16:colId xmlns:a16="http://schemas.microsoft.com/office/drawing/2014/main" val="340605851"/>
                    </a:ext>
                  </a:extLst>
                </a:gridCol>
                <a:gridCol w="905256">
                  <a:extLst>
                    <a:ext uri="{9D8B030D-6E8A-4147-A177-3AD203B41FA5}">
                      <a16:colId xmlns:a16="http://schemas.microsoft.com/office/drawing/2014/main" val="2038097240"/>
                    </a:ext>
                  </a:extLst>
                </a:gridCol>
                <a:gridCol w="905256">
                  <a:extLst>
                    <a:ext uri="{9D8B030D-6E8A-4147-A177-3AD203B41FA5}">
                      <a16:colId xmlns:a16="http://schemas.microsoft.com/office/drawing/2014/main" val="2536037210"/>
                    </a:ext>
                  </a:extLst>
                </a:gridCol>
                <a:gridCol w="905256">
                  <a:extLst>
                    <a:ext uri="{9D8B030D-6E8A-4147-A177-3AD203B41FA5}">
                      <a16:colId xmlns:a16="http://schemas.microsoft.com/office/drawing/2014/main" val="1708836112"/>
                    </a:ext>
                  </a:extLst>
                </a:gridCol>
                <a:gridCol w="905256">
                  <a:extLst>
                    <a:ext uri="{9D8B030D-6E8A-4147-A177-3AD203B41FA5}">
                      <a16:colId xmlns:a16="http://schemas.microsoft.com/office/drawing/2014/main" val="4236577175"/>
                    </a:ext>
                  </a:extLst>
                </a:gridCol>
                <a:gridCol w="905256">
                  <a:extLst>
                    <a:ext uri="{9D8B030D-6E8A-4147-A177-3AD203B41FA5}">
                      <a16:colId xmlns:a16="http://schemas.microsoft.com/office/drawing/2014/main" val="3513700449"/>
                    </a:ext>
                  </a:extLst>
                </a:gridCol>
                <a:gridCol w="905256">
                  <a:extLst>
                    <a:ext uri="{9D8B030D-6E8A-4147-A177-3AD203B41FA5}">
                      <a16:colId xmlns:a16="http://schemas.microsoft.com/office/drawing/2014/main" val="2760688819"/>
                    </a:ext>
                  </a:extLst>
                </a:gridCol>
              </a:tblGrid>
              <a:tr h="370840">
                <a:tc>
                  <a:txBody>
                    <a:bodyPr/>
                    <a:lstStyle/>
                    <a:p>
                      <a:r>
                        <a:rPr lang="en-US" sz="1000"/>
                        <a:t>Conversations</a:t>
                      </a:r>
                    </a:p>
                  </a:txBody>
                  <a:tcPr/>
                </a:tc>
                <a:tc>
                  <a:txBody>
                    <a:bodyPr/>
                    <a:lstStyle/>
                    <a:p>
                      <a:r>
                        <a:rPr lang="en-US" sz="1000"/>
                        <a:t>Private Replies to Comments</a:t>
                      </a:r>
                    </a:p>
                  </a:txBody>
                  <a:tcPr/>
                </a:tc>
                <a:tc>
                  <a:txBody>
                    <a:bodyPr/>
                    <a:lstStyle/>
                    <a:p>
                      <a:r>
                        <a:rPr lang="en-US" sz="1000"/>
                        <a:t>Messages</a:t>
                      </a:r>
                    </a:p>
                  </a:txBody>
                  <a:tcPr/>
                </a:tc>
                <a:tc>
                  <a:txBody>
                    <a:bodyPr/>
                    <a:lstStyle/>
                    <a:p>
                      <a:r>
                        <a:rPr lang="en-US" sz="1000"/>
                        <a:t>Page Messages</a:t>
                      </a:r>
                    </a:p>
                  </a:txBody>
                  <a:tcPr/>
                </a:tc>
                <a:tc>
                  <a:txBody>
                    <a:bodyPr/>
                    <a:lstStyle/>
                    <a:p>
                      <a:r>
                        <a:rPr lang="en-US" sz="1000"/>
                        <a:t>User Messages</a:t>
                      </a:r>
                    </a:p>
                  </a:txBody>
                  <a:tcPr/>
                </a:tc>
                <a:tc>
                  <a:txBody>
                    <a:bodyPr/>
                    <a:lstStyle/>
                    <a:p>
                      <a:r>
                        <a:rPr lang="en-US" sz="1000"/>
                        <a:t>Unread Messages</a:t>
                      </a:r>
                    </a:p>
                  </a:txBody>
                  <a:tcPr/>
                </a:tc>
                <a:tc>
                  <a:txBody>
                    <a:bodyPr/>
                    <a:lstStyle/>
                    <a:p>
                      <a:r>
                        <a:rPr lang="en-US" sz="1000"/>
                        <a:t>Avg. Time to Respond in Seconds</a:t>
                      </a:r>
                    </a:p>
                  </a:txBody>
                  <a:tcPr/>
                </a:tc>
                <a:tc>
                  <a:txBody>
                    <a:bodyPr/>
                    <a:lstStyle/>
                    <a:p>
                      <a:r>
                        <a:rPr lang="en-US" sz="1000"/>
                        <a:t>Avg. Time to Respond in Minutes</a:t>
                      </a:r>
                    </a:p>
                  </a:txBody>
                  <a:tcPr/>
                </a:tc>
                <a:tc>
                  <a:txBody>
                    <a:bodyPr/>
                    <a:lstStyle/>
                    <a:p>
                      <a:r>
                        <a:rPr lang="en-US" sz="1000"/>
                        <a:t>Avg. Time to Respond in Hours</a:t>
                      </a:r>
                    </a:p>
                  </a:txBody>
                  <a:tcPr/>
                </a:tc>
                <a:extLst>
                  <a:ext uri="{0D108BD9-81ED-4DB2-BD59-A6C34878D82A}">
                    <a16:rowId xmlns:a16="http://schemas.microsoft.com/office/drawing/2014/main" val="2961397672"/>
                  </a:ext>
                </a:extLst>
              </a:tr>
              <a:tr h="370840">
                <a:tc>
                  <a:txBody>
                    <a:bodyPr/>
                    <a:lstStyle/>
                    <a:p>
                      <a:r>
                        <a:rPr lang="en-US" sz="1000"/>
                        <a:t>3</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4</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857808869"/>
                  </a:ext>
                </a:extLst>
              </a:tr>
            </a:tbl>
          </a:graphicData>
        </a:graphic>
      </p:graphicFrame>
      <p:sp>
        <p:nvSpPr>
          <p:cNvPr id="4" name="Text Placeholder 3">
            <a:extLst>
              <a:ext uri="{FF2B5EF4-FFF2-40B4-BE49-F238E27FC236}">
                <a16:creationId xmlns:a16="http://schemas.microsoft.com/office/drawing/2014/main" id="{3ED8B537-E510-4B17-9B95-037E22B44C6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8940854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ADB34-225C-4980-A519-F0C4FF624449}"/>
              </a:ext>
            </a:extLst>
          </p:cNvPr>
          <p:cNvSpPr>
            <a:spLocks noGrp="1"/>
          </p:cNvSpPr>
          <p:nvPr>
            <p:ph type="title"/>
          </p:nvPr>
        </p:nvSpPr>
        <p:spPr/>
        <p:txBody>
          <a:bodyPr/>
          <a:lstStyle/>
          <a:p>
            <a:r>
              <a:rPr lang="en-US"/>
              <a:t>Facebook Response Times Distribution | All Pages</a:t>
            </a:r>
          </a:p>
        </p:txBody>
      </p:sp>
      <p:graphicFrame>
        <p:nvGraphicFramePr>
          <p:cNvPr id="6" name="Chart Placeholder 5">
            <a:extLst>
              <a:ext uri="{FF2B5EF4-FFF2-40B4-BE49-F238E27FC236}">
                <a16:creationId xmlns:a16="http://schemas.microsoft.com/office/drawing/2014/main" id="{70BFDACC-D0E9-4AA3-8CF4-D10E38F8C120}"/>
              </a:ext>
            </a:extLst>
          </p:cNvPr>
          <p:cNvGraphicFramePr>
            <a:graphicFrameLocks noGrp="1"/>
          </p:cNvGraphicFramePr>
          <p:nvPr>
            <p:ph type="chart" sz="quarter" idx="13"/>
            <p:extLst>
              <p:ext uri="{D42A27DB-BD31-4B8C-83A1-F6EECF244321}">
                <p14:modId xmlns:p14="http://schemas.microsoft.com/office/powerpoint/2010/main" val="36820315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80E468-3357-44CD-BCB9-05EFF8A1D17F}"/>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3E4FC6EC-0CA3-4578-9EEB-0553B40A54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89226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1B386-C56B-4B82-A404-8F0E9C23832B}"/>
              </a:ext>
            </a:extLst>
          </p:cNvPr>
          <p:cNvSpPr>
            <a:spLocks noGrp="1"/>
          </p:cNvSpPr>
          <p:nvPr>
            <p:ph type="title"/>
          </p:nvPr>
        </p:nvSpPr>
        <p:spPr/>
        <p:txBody>
          <a:bodyPr/>
          <a:lstStyle/>
          <a:p>
            <a:r>
              <a:rPr lang="en-US"/>
              <a:t>Facebook Response Times | All Pages</a:t>
            </a:r>
          </a:p>
        </p:txBody>
      </p:sp>
      <p:graphicFrame>
        <p:nvGraphicFramePr>
          <p:cNvPr id="6" name="Chart Placeholder 5">
            <a:extLst>
              <a:ext uri="{FF2B5EF4-FFF2-40B4-BE49-F238E27FC236}">
                <a16:creationId xmlns:a16="http://schemas.microsoft.com/office/drawing/2014/main" id="{1595488A-9331-439E-9B66-5E612FFD3CDB}"/>
              </a:ext>
            </a:extLst>
          </p:cNvPr>
          <p:cNvGraphicFramePr>
            <a:graphicFrameLocks noGrp="1"/>
          </p:cNvGraphicFramePr>
          <p:nvPr>
            <p:ph type="chart" sz="quarter" idx="13"/>
            <p:extLst>
              <p:ext uri="{D42A27DB-BD31-4B8C-83A1-F6EECF244321}">
                <p14:modId xmlns:p14="http://schemas.microsoft.com/office/powerpoint/2010/main" val="24290177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B61642-BCDC-44AC-8E01-25D903BF2EB6}"/>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ED17B348-2E77-47CA-8D1F-A38B0557E9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21739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CEEF0-9527-4CC9-9BD4-80958673A786}"/>
              </a:ext>
            </a:extLst>
          </p:cNvPr>
          <p:cNvSpPr>
            <a:spLocks noGrp="1"/>
          </p:cNvSpPr>
          <p:nvPr>
            <p:ph type="title"/>
          </p:nvPr>
        </p:nvSpPr>
        <p:spPr/>
        <p:txBody>
          <a:bodyPr/>
          <a:lstStyle/>
          <a:p>
            <a:r>
              <a:rPr lang="en-US"/>
              <a:t>Facebook Avg. Response Time of Incoming Requests (in sec.) | All Pages</a:t>
            </a:r>
          </a:p>
        </p:txBody>
      </p:sp>
      <p:graphicFrame>
        <p:nvGraphicFramePr>
          <p:cNvPr id="6" name="Chart Placeholder 5">
            <a:extLst>
              <a:ext uri="{FF2B5EF4-FFF2-40B4-BE49-F238E27FC236}">
                <a16:creationId xmlns:a16="http://schemas.microsoft.com/office/drawing/2014/main" id="{A97FBE84-7299-46E7-8D9B-6688ABB37937}"/>
              </a:ext>
            </a:extLst>
          </p:cNvPr>
          <p:cNvGraphicFramePr>
            <a:graphicFrameLocks noGrp="1"/>
          </p:cNvGraphicFramePr>
          <p:nvPr>
            <p:ph type="chart" sz="quarter" idx="13"/>
            <p:extLst>
              <p:ext uri="{D42A27DB-BD31-4B8C-83A1-F6EECF244321}">
                <p14:modId xmlns:p14="http://schemas.microsoft.com/office/powerpoint/2010/main" val="37729421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411FF8-B6B0-4237-804F-A8196BEE9ECC}"/>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FFC9A787-05E3-4F38-826D-CDDA647653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87750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4BA89-90E3-404D-B4ED-D49181586761}"/>
              </a:ext>
            </a:extLst>
          </p:cNvPr>
          <p:cNvSpPr>
            <a:spLocks noGrp="1"/>
          </p:cNvSpPr>
          <p:nvPr>
            <p:ph type="title"/>
          </p:nvPr>
        </p:nvSpPr>
        <p:spPr/>
        <p:txBody>
          <a:bodyPr/>
          <a:lstStyle/>
          <a:p>
            <a:r>
              <a:rPr lang="en-US"/>
              <a:t>Facebook Private Conversations Response Times Distribution | All Pages</a:t>
            </a:r>
          </a:p>
        </p:txBody>
      </p:sp>
      <p:graphicFrame>
        <p:nvGraphicFramePr>
          <p:cNvPr id="6" name="Chart Placeholder 5">
            <a:extLst>
              <a:ext uri="{FF2B5EF4-FFF2-40B4-BE49-F238E27FC236}">
                <a16:creationId xmlns:a16="http://schemas.microsoft.com/office/drawing/2014/main" id="{58AAB68D-43EE-4F4C-A2DF-A1AFFD6B4572}"/>
              </a:ext>
            </a:extLst>
          </p:cNvPr>
          <p:cNvGraphicFramePr>
            <a:graphicFrameLocks noGrp="1"/>
          </p:cNvGraphicFramePr>
          <p:nvPr>
            <p:ph type="chart" sz="quarter" idx="13"/>
            <p:extLst>
              <p:ext uri="{D42A27DB-BD31-4B8C-83A1-F6EECF244321}">
                <p14:modId xmlns:p14="http://schemas.microsoft.com/office/powerpoint/2010/main" val="16921069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DB87CA-D489-4CB8-B8E7-FEDD4DB028E8}"/>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A7CCF7DC-779E-4AB0-A864-4FD5215AD1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27624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7FB43-1FA0-4F0D-9016-C1F10DA6CB0A}"/>
              </a:ext>
            </a:extLst>
          </p:cNvPr>
          <p:cNvSpPr>
            <a:spLocks noGrp="1"/>
          </p:cNvSpPr>
          <p:nvPr>
            <p:ph type="title"/>
          </p:nvPr>
        </p:nvSpPr>
        <p:spPr/>
        <p:txBody>
          <a:bodyPr/>
          <a:lstStyle/>
          <a:p>
            <a:r>
              <a:rPr lang="en-US"/>
              <a:t>Facebook Share of User Questions with negative Feedback | All Pages</a:t>
            </a:r>
          </a:p>
        </p:txBody>
      </p:sp>
      <p:graphicFrame>
        <p:nvGraphicFramePr>
          <p:cNvPr id="6" name="Chart Placeholder 5">
            <a:extLst>
              <a:ext uri="{FF2B5EF4-FFF2-40B4-BE49-F238E27FC236}">
                <a16:creationId xmlns:a16="http://schemas.microsoft.com/office/drawing/2014/main" id="{6C73328C-09F3-4A1D-8E65-9DDC3CAA2ED1}"/>
              </a:ext>
            </a:extLst>
          </p:cNvPr>
          <p:cNvGraphicFramePr>
            <a:graphicFrameLocks noGrp="1"/>
          </p:cNvGraphicFramePr>
          <p:nvPr>
            <p:ph type="chart" sz="quarter" idx="13"/>
            <p:extLst>
              <p:ext uri="{D42A27DB-BD31-4B8C-83A1-F6EECF244321}">
                <p14:modId xmlns:p14="http://schemas.microsoft.com/office/powerpoint/2010/main" val="26968454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F56C20-C9D8-41C4-9262-FA85C2CF413F}"/>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0C5630F9-784E-419A-8D1D-C89AF9EC88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73146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7C64B-13E1-49BF-8F54-953E91DD73AD}"/>
              </a:ext>
            </a:extLst>
          </p:cNvPr>
          <p:cNvSpPr>
            <a:spLocks noGrp="1"/>
          </p:cNvSpPr>
          <p:nvPr>
            <p:ph type="title"/>
          </p:nvPr>
        </p:nvSpPr>
        <p:spPr/>
        <p:txBody>
          <a:bodyPr/>
          <a:lstStyle/>
          <a:p>
            <a:r>
              <a:rPr lang="en-US"/>
              <a:t>Twitter Followers Total | All Pages</a:t>
            </a:r>
          </a:p>
        </p:txBody>
      </p:sp>
      <p:graphicFrame>
        <p:nvGraphicFramePr>
          <p:cNvPr id="6" name="Chart Placeholder 5">
            <a:extLst>
              <a:ext uri="{FF2B5EF4-FFF2-40B4-BE49-F238E27FC236}">
                <a16:creationId xmlns:a16="http://schemas.microsoft.com/office/drawing/2014/main" id="{A17DD7E3-416B-4A1D-95FD-A0D74D3DC5A7}"/>
              </a:ext>
            </a:extLst>
          </p:cNvPr>
          <p:cNvGraphicFramePr>
            <a:graphicFrameLocks noGrp="1"/>
          </p:cNvGraphicFramePr>
          <p:nvPr>
            <p:ph type="chart" sz="quarter" idx="13"/>
            <p:extLst>
              <p:ext uri="{D42A27DB-BD31-4B8C-83A1-F6EECF244321}">
                <p14:modId xmlns:p14="http://schemas.microsoft.com/office/powerpoint/2010/main" val="19882917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471FA2-CCD2-45C7-ACBC-DCD9C68CAC17}"/>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8919A327-76D8-4383-A45E-46B0CC2E12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58395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F72C2-C1AA-4CD3-B289-2DA60BC1AFD7}"/>
              </a:ext>
            </a:extLst>
          </p:cNvPr>
          <p:cNvSpPr>
            <a:spLocks noGrp="1"/>
          </p:cNvSpPr>
          <p:nvPr>
            <p:ph type="title"/>
          </p:nvPr>
        </p:nvSpPr>
        <p:spPr/>
        <p:txBody>
          <a:bodyPr/>
          <a:lstStyle/>
          <a:p>
            <a:r>
              <a:rPr lang="en-US"/>
              <a:t>Twitter Key Metrics Table | All Pages</a:t>
            </a:r>
          </a:p>
        </p:txBody>
      </p:sp>
      <p:graphicFrame>
        <p:nvGraphicFramePr>
          <p:cNvPr id="5" name="Table Placeholder 4">
            <a:extLst>
              <a:ext uri="{FF2B5EF4-FFF2-40B4-BE49-F238E27FC236}">
                <a16:creationId xmlns:a16="http://schemas.microsoft.com/office/drawing/2014/main" id="{26CAA62D-7884-4DD7-A5E8-6D5B3B30C229}"/>
              </a:ext>
            </a:extLst>
          </p:cNvPr>
          <p:cNvGraphicFramePr>
            <a:graphicFrameLocks noGrp="1"/>
          </p:cNvGraphicFramePr>
          <p:nvPr>
            <p:ph type="tbl" sz="quarter" idx="13"/>
            <p:extLst>
              <p:ext uri="{D42A27DB-BD31-4B8C-83A1-F6EECF244321}">
                <p14:modId xmlns:p14="http://schemas.microsoft.com/office/powerpoint/2010/main" val="3126719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139060914"/>
                    </a:ext>
                  </a:extLst>
                </a:gridCol>
                <a:gridCol w="987552">
                  <a:extLst>
                    <a:ext uri="{9D8B030D-6E8A-4147-A177-3AD203B41FA5}">
                      <a16:colId xmlns:a16="http://schemas.microsoft.com/office/drawing/2014/main" val="240212026"/>
                    </a:ext>
                  </a:extLst>
                </a:gridCol>
                <a:gridCol w="987552">
                  <a:extLst>
                    <a:ext uri="{9D8B030D-6E8A-4147-A177-3AD203B41FA5}">
                      <a16:colId xmlns:a16="http://schemas.microsoft.com/office/drawing/2014/main" val="3946885774"/>
                    </a:ext>
                  </a:extLst>
                </a:gridCol>
                <a:gridCol w="987552">
                  <a:extLst>
                    <a:ext uri="{9D8B030D-6E8A-4147-A177-3AD203B41FA5}">
                      <a16:colId xmlns:a16="http://schemas.microsoft.com/office/drawing/2014/main" val="2020223426"/>
                    </a:ext>
                  </a:extLst>
                </a:gridCol>
                <a:gridCol w="987552">
                  <a:extLst>
                    <a:ext uri="{9D8B030D-6E8A-4147-A177-3AD203B41FA5}">
                      <a16:colId xmlns:a16="http://schemas.microsoft.com/office/drawing/2014/main" val="1915234514"/>
                    </a:ext>
                  </a:extLst>
                </a:gridCol>
                <a:gridCol w="987552">
                  <a:extLst>
                    <a:ext uri="{9D8B030D-6E8A-4147-A177-3AD203B41FA5}">
                      <a16:colId xmlns:a16="http://schemas.microsoft.com/office/drawing/2014/main" val="49196947"/>
                    </a:ext>
                  </a:extLst>
                </a:gridCol>
                <a:gridCol w="987552">
                  <a:extLst>
                    <a:ext uri="{9D8B030D-6E8A-4147-A177-3AD203B41FA5}">
                      <a16:colId xmlns:a16="http://schemas.microsoft.com/office/drawing/2014/main" val="1139534141"/>
                    </a:ext>
                  </a:extLst>
                </a:gridCol>
                <a:gridCol w="987552">
                  <a:extLst>
                    <a:ext uri="{9D8B030D-6E8A-4147-A177-3AD203B41FA5}">
                      <a16:colId xmlns:a16="http://schemas.microsoft.com/office/drawing/2014/main" val="317135831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Mentions</a:t>
                      </a:r>
                    </a:p>
                  </a:txBody>
                  <a:tcPr/>
                </a:tc>
                <a:tc>
                  <a:txBody>
                    <a:bodyPr/>
                    <a:lstStyle/>
                    <a:p>
                      <a:r>
                        <a:rPr lang="en-US" sz="1000"/>
                        <a:t>I-Rate</a:t>
                      </a:r>
                    </a:p>
                  </a:txBody>
                  <a:tcPr/>
                </a:tc>
                <a:extLst>
                  <a:ext uri="{0D108BD9-81ED-4DB2-BD59-A6C34878D82A}">
                    <a16:rowId xmlns:a16="http://schemas.microsoft.com/office/drawing/2014/main" val="2933044208"/>
                  </a:ext>
                </a:extLst>
              </a:tr>
              <a:tr h="370840">
                <a:tc>
                  <a:txBody>
                    <a:bodyPr/>
                    <a:lstStyle/>
                    <a:p>
                      <a:r>
                        <a:rPr lang="en-US" sz="1000"/>
                        <a:t>563</a:t>
                      </a:r>
                    </a:p>
                  </a:txBody>
                  <a:tcPr/>
                </a:tc>
                <a:tc>
                  <a:txBody>
                    <a:bodyPr/>
                    <a:lstStyle/>
                    <a:p>
                      <a:r>
                        <a:rPr lang="en-US" sz="1000"/>
                        <a:t>13</a:t>
                      </a:r>
                    </a:p>
                  </a:txBody>
                  <a:tcPr/>
                </a:tc>
                <a:tc>
                  <a:txBody>
                    <a:bodyPr/>
                    <a:lstStyle/>
                    <a:p>
                      <a:r>
                        <a:rPr lang="en-US" sz="1000"/>
                        <a:t>26</a:t>
                      </a:r>
                    </a:p>
                  </a:txBody>
                  <a:tcPr/>
                </a:tc>
                <a:tc>
                  <a:txBody>
                    <a:bodyPr/>
                    <a:lstStyle/>
                    <a:p>
                      <a:r>
                        <a:rPr lang="en-US" sz="1000"/>
                        <a:t>17</a:t>
                      </a:r>
                    </a:p>
                  </a:txBody>
                  <a:tcPr/>
                </a:tc>
                <a:tc>
                  <a:txBody>
                    <a:bodyPr/>
                    <a:lstStyle/>
                    <a:p>
                      <a:r>
                        <a:rPr lang="en-US" sz="1000"/>
                        <a:t>0</a:t>
                      </a:r>
                    </a:p>
                  </a:txBody>
                  <a:tcPr/>
                </a:tc>
                <a:tc>
                  <a:txBody>
                    <a:bodyPr/>
                    <a:lstStyle/>
                    <a:p>
                      <a:r>
                        <a:rPr lang="en-US" sz="1000"/>
                        <a:t>9</a:t>
                      </a:r>
                    </a:p>
                  </a:txBody>
                  <a:tcPr/>
                </a:tc>
                <a:tc>
                  <a:txBody>
                    <a:bodyPr/>
                    <a:lstStyle/>
                    <a:p>
                      <a:r>
                        <a:rPr lang="en-US" sz="1000"/>
                        <a:t>4</a:t>
                      </a:r>
                    </a:p>
                  </a:txBody>
                  <a:tcPr/>
                </a:tc>
                <a:tc>
                  <a:txBody>
                    <a:bodyPr/>
                    <a:lstStyle/>
                    <a:p>
                      <a:r>
                        <a:rPr lang="en-US" sz="1000"/>
                        <a:t>0.1164 %</a:t>
                      </a:r>
                    </a:p>
                  </a:txBody>
                  <a:tcPr/>
                </a:tc>
                <a:extLst>
                  <a:ext uri="{0D108BD9-81ED-4DB2-BD59-A6C34878D82A}">
                    <a16:rowId xmlns:a16="http://schemas.microsoft.com/office/drawing/2014/main" val="1147452485"/>
                  </a:ext>
                </a:extLst>
              </a:tr>
            </a:tbl>
          </a:graphicData>
        </a:graphic>
      </p:graphicFrame>
      <p:sp>
        <p:nvSpPr>
          <p:cNvPr id="4" name="Text Placeholder 3">
            <a:extLst>
              <a:ext uri="{FF2B5EF4-FFF2-40B4-BE49-F238E27FC236}">
                <a16:creationId xmlns:a16="http://schemas.microsoft.com/office/drawing/2014/main" id="{867B516B-14BB-4793-8332-A68D3C56AF3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27670382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05809-225D-4911-9F76-B1566088E7C1}"/>
              </a:ext>
            </a:extLst>
          </p:cNvPr>
          <p:cNvSpPr>
            <a:spLocks noGrp="1"/>
          </p:cNvSpPr>
          <p:nvPr>
            <p:ph type="title"/>
          </p:nvPr>
        </p:nvSpPr>
        <p:spPr/>
        <p:txBody>
          <a:bodyPr/>
          <a:lstStyle/>
          <a:p>
            <a:r>
              <a:rPr lang="en-US"/>
              <a:t>Twitter Twitter Analytics Table Own Tweets | All Pages</a:t>
            </a:r>
          </a:p>
        </p:txBody>
      </p:sp>
      <p:graphicFrame>
        <p:nvGraphicFramePr>
          <p:cNvPr id="5" name="Table Placeholder 4">
            <a:extLst>
              <a:ext uri="{FF2B5EF4-FFF2-40B4-BE49-F238E27FC236}">
                <a16:creationId xmlns:a16="http://schemas.microsoft.com/office/drawing/2014/main" id="{E2F0F2A6-86CC-44C9-8D41-E3F7132A1EAF}"/>
              </a:ext>
            </a:extLst>
          </p:cNvPr>
          <p:cNvGraphicFramePr>
            <a:graphicFrameLocks noGrp="1"/>
          </p:cNvGraphicFramePr>
          <p:nvPr>
            <p:ph type="tbl" sz="quarter" idx="13"/>
            <p:extLst>
              <p:ext uri="{D42A27DB-BD31-4B8C-83A1-F6EECF244321}">
                <p14:modId xmlns:p14="http://schemas.microsoft.com/office/powerpoint/2010/main" val="2014678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008546836"/>
                    </a:ext>
                  </a:extLst>
                </a:gridCol>
                <a:gridCol w="905256">
                  <a:extLst>
                    <a:ext uri="{9D8B030D-6E8A-4147-A177-3AD203B41FA5}">
                      <a16:colId xmlns:a16="http://schemas.microsoft.com/office/drawing/2014/main" val="605116111"/>
                    </a:ext>
                  </a:extLst>
                </a:gridCol>
                <a:gridCol w="905256">
                  <a:extLst>
                    <a:ext uri="{9D8B030D-6E8A-4147-A177-3AD203B41FA5}">
                      <a16:colId xmlns:a16="http://schemas.microsoft.com/office/drawing/2014/main" val="3560291073"/>
                    </a:ext>
                  </a:extLst>
                </a:gridCol>
                <a:gridCol w="905256">
                  <a:extLst>
                    <a:ext uri="{9D8B030D-6E8A-4147-A177-3AD203B41FA5}">
                      <a16:colId xmlns:a16="http://schemas.microsoft.com/office/drawing/2014/main" val="3438831334"/>
                    </a:ext>
                  </a:extLst>
                </a:gridCol>
                <a:gridCol w="905256">
                  <a:extLst>
                    <a:ext uri="{9D8B030D-6E8A-4147-A177-3AD203B41FA5}">
                      <a16:colId xmlns:a16="http://schemas.microsoft.com/office/drawing/2014/main" val="484292022"/>
                    </a:ext>
                  </a:extLst>
                </a:gridCol>
                <a:gridCol w="905256">
                  <a:extLst>
                    <a:ext uri="{9D8B030D-6E8A-4147-A177-3AD203B41FA5}">
                      <a16:colId xmlns:a16="http://schemas.microsoft.com/office/drawing/2014/main" val="859819692"/>
                    </a:ext>
                  </a:extLst>
                </a:gridCol>
                <a:gridCol w="905256">
                  <a:extLst>
                    <a:ext uri="{9D8B030D-6E8A-4147-A177-3AD203B41FA5}">
                      <a16:colId xmlns:a16="http://schemas.microsoft.com/office/drawing/2014/main" val="2664432227"/>
                    </a:ext>
                  </a:extLst>
                </a:gridCol>
                <a:gridCol w="905256">
                  <a:extLst>
                    <a:ext uri="{9D8B030D-6E8A-4147-A177-3AD203B41FA5}">
                      <a16:colId xmlns:a16="http://schemas.microsoft.com/office/drawing/2014/main" val="3586284408"/>
                    </a:ext>
                  </a:extLst>
                </a:gridCol>
                <a:gridCol w="905256">
                  <a:extLst>
                    <a:ext uri="{9D8B030D-6E8A-4147-A177-3AD203B41FA5}">
                      <a16:colId xmlns:a16="http://schemas.microsoft.com/office/drawing/2014/main" val="2833814409"/>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Total Video Views (Organic*)</a:t>
                      </a:r>
                    </a:p>
                  </a:txBody>
                  <a:tcPr/>
                </a:tc>
                <a:extLst>
                  <a:ext uri="{0D108BD9-81ED-4DB2-BD59-A6C34878D82A}">
                    <a16:rowId xmlns:a16="http://schemas.microsoft.com/office/drawing/2014/main" val="285206242"/>
                  </a:ext>
                </a:extLst>
              </a:tr>
              <a:tr h="370840">
                <a:tc>
                  <a:txBody>
                    <a:bodyPr/>
                    <a:lstStyle/>
                    <a:p>
                      <a:r>
                        <a:rPr lang="en-US" sz="1000"/>
                        <a:t>563</a:t>
                      </a:r>
                    </a:p>
                  </a:txBody>
                  <a:tcPr/>
                </a:tc>
                <a:tc>
                  <a:txBody>
                    <a:bodyPr/>
                    <a:lstStyle/>
                    <a:p>
                      <a:r>
                        <a:rPr lang="en-US" sz="1000"/>
                        <a:t>0</a:t>
                      </a:r>
                    </a:p>
                  </a:txBody>
                  <a:tcPr/>
                </a:tc>
                <a:tc>
                  <a:txBody>
                    <a:bodyPr/>
                    <a:lstStyle/>
                    <a:p>
                      <a:r>
                        <a:rPr lang="en-US" sz="1000"/>
                        <a:t>10</a:t>
                      </a:r>
                    </a:p>
                  </a:txBody>
                  <a:tcPr/>
                </a:tc>
                <a:tc>
                  <a:txBody>
                    <a:bodyPr/>
                    <a:lstStyle/>
                    <a:p>
                      <a:r>
                        <a:rPr lang="en-US" sz="1000"/>
                        <a:t>8</a:t>
                      </a:r>
                    </a:p>
                  </a:txBody>
                  <a:tcPr/>
                </a:tc>
                <a:tc>
                  <a:txBody>
                    <a:bodyPr/>
                    <a:lstStyle/>
                    <a:p>
                      <a:r>
                        <a:rPr lang="en-US" sz="1000"/>
                        <a:t>0</a:t>
                      </a:r>
                    </a:p>
                  </a:txBody>
                  <a:tcPr/>
                </a:tc>
                <a:tc>
                  <a:txBody>
                    <a:bodyPr/>
                    <a:lstStyle/>
                    <a:p>
                      <a:r>
                        <a:rPr lang="en-US" sz="1000"/>
                        <a:t>5367</a:t>
                      </a:r>
                    </a:p>
                  </a:txBody>
                  <a:tcPr/>
                </a:tc>
                <a:tc>
                  <a:txBody>
                    <a:bodyPr/>
                    <a:lstStyle/>
                    <a:p>
                      <a:r>
                        <a:rPr lang="en-US" sz="1000"/>
                        <a:t>185</a:t>
                      </a:r>
                    </a:p>
                  </a:txBody>
                  <a:tcPr/>
                </a:tc>
                <a:tc>
                  <a:txBody>
                    <a:bodyPr/>
                    <a:lstStyle/>
                    <a:p>
                      <a:r>
                        <a:rPr lang="en-US" sz="1000"/>
                        <a:t>4.0295 %</a:t>
                      </a:r>
                    </a:p>
                  </a:txBody>
                  <a:tcPr/>
                </a:tc>
                <a:tc>
                  <a:txBody>
                    <a:bodyPr/>
                    <a:lstStyle/>
                    <a:p>
                      <a:r>
                        <a:rPr lang="en-US" sz="1000"/>
                        <a:t>28</a:t>
                      </a:r>
                    </a:p>
                  </a:txBody>
                  <a:tcPr/>
                </a:tc>
                <a:extLst>
                  <a:ext uri="{0D108BD9-81ED-4DB2-BD59-A6C34878D82A}">
                    <a16:rowId xmlns:a16="http://schemas.microsoft.com/office/drawing/2014/main" val="2807694925"/>
                  </a:ext>
                </a:extLst>
              </a:tr>
            </a:tbl>
          </a:graphicData>
        </a:graphic>
      </p:graphicFrame>
      <p:sp>
        <p:nvSpPr>
          <p:cNvPr id="4" name="Text Placeholder 3">
            <a:extLst>
              <a:ext uri="{FF2B5EF4-FFF2-40B4-BE49-F238E27FC236}">
                <a16:creationId xmlns:a16="http://schemas.microsoft.com/office/drawing/2014/main" id="{89787E56-D506-4642-A569-0EBECA8E12B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73592984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1944F-9E2C-4512-AEBF-C4552D3A5DBC}"/>
              </a:ext>
            </a:extLst>
          </p:cNvPr>
          <p:cNvSpPr>
            <a:spLocks noGrp="1"/>
          </p:cNvSpPr>
          <p:nvPr>
            <p:ph type="title"/>
          </p:nvPr>
        </p:nvSpPr>
        <p:spPr/>
        <p:txBody>
          <a:bodyPr/>
          <a:lstStyle/>
          <a:p>
            <a:r>
              <a:rPr lang="en-US"/>
              <a:t>Twitter Twitter Analytics Table Total | All Pages</a:t>
            </a:r>
          </a:p>
        </p:txBody>
      </p:sp>
      <p:graphicFrame>
        <p:nvGraphicFramePr>
          <p:cNvPr id="5" name="Table Placeholder 4">
            <a:extLst>
              <a:ext uri="{FF2B5EF4-FFF2-40B4-BE49-F238E27FC236}">
                <a16:creationId xmlns:a16="http://schemas.microsoft.com/office/drawing/2014/main" id="{1D4985F3-875C-4492-BB1B-6D72ED818CDE}"/>
              </a:ext>
            </a:extLst>
          </p:cNvPr>
          <p:cNvGraphicFramePr>
            <a:graphicFrameLocks noGrp="1"/>
          </p:cNvGraphicFramePr>
          <p:nvPr>
            <p:ph type="tbl" sz="quarter" idx="13"/>
            <p:extLst>
              <p:ext uri="{D42A27DB-BD31-4B8C-83A1-F6EECF244321}">
                <p14:modId xmlns:p14="http://schemas.microsoft.com/office/powerpoint/2010/main" val="2120771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770673364"/>
                    </a:ext>
                  </a:extLst>
                </a:gridCol>
                <a:gridCol w="822960">
                  <a:extLst>
                    <a:ext uri="{9D8B030D-6E8A-4147-A177-3AD203B41FA5}">
                      <a16:colId xmlns:a16="http://schemas.microsoft.com/office/drawing/2014/main" val="537377971"/>
                    </a:ext>
                  </a:extLst>
                </a:gridCol>
                <a:gridCol w="822960">
                  <a:extLst>
                    <a:ext uri="{9D8B030D-6E8A-4147-A177-3AD203B41FA5}">
                      <a16:colId xmlns:a16="http://schemas.microsoft.com/office/drawing/2014/main" val="237044504"/>
                    </a:ext>
                  </a:extLst>
                </a:gridCol>
                <a:gridCol w="822960">
                  <a:extLst>
                    <a:ext uri="{9D8B030D-6E8A-4147-A177-3AD203B41FA5}">
                      <a16:colId xmlns:a16="http://schemas.microsoft.com/office/drawing/2014/main" val="2038522366"/>
                    </a:ext>
                  </a:extLst>
                </a:gridCol>
                <a:gridCol w="822960">
                  <a:extLst>
                    <a:ext uri="{9D8B030D-6E8A-4147-A177-3AD203B41FA5}">
                      <a16:colId xmlns:a16="http://schemas.microsoft.com/office/drawing/2014/main" val="3987131796"/>
                    </a:ext>
                  </a:extLst>
                </a:gridCol>
                <a:gridCol w="822960">
                  <a:extLst>
                    <a:ext uri="{9D8B030D-6E8A-4147-A177-3AD203B41FA5}">
                      <a16:colId xmlns:a16="http://schemas.microsoft.com/office/drawing/2014/main" val="3366283465"/>
                    </a:ext>
                  </a:extLst>
                </a:gridCol>
                <a:gridCol w="822960">
                  <a:extLst>
                    <a:ext uri="{9D8B030D-6E8A-4147-A177-3AD203B41FA5}">
                      <a16:colId xmlns:a16="http://schemas.microsoft.com/office/drawing/2014/main" val="3700391841"/>
                    </a:ext>
                  </a:extLst>
                </a:gridCol>
                <a:gridCol w="822960">
                  <a:extLst>
                    <a:ext uri="{9D8B030D-6E8A-4147-A177-3AD203B41FA5}">
                      <a16:colId xmlns:a16="http://schemas.microsoft.com/office/drawing/2014/main" val="2140755616"/>
                    </a:ext>
                  </a:extLst>
                </a:gridCol>
                <a:gridCol w="822960">
                  <a:extLst>
                    <a:ext uri="{9D8B030D-6E8A-4147-A177-3AD203B41FA5}">
                      <a16:colId xmlns:a16="http://schemas.microsoft.com/office/drawing/2014/main" val="2513804217"/>
                    </a:ext>
                  </a:extLst>
                </a:gridCol>
                <a:gridCol w="822960">
                  <a:extLst>
                    <a:ext uri="{9D8B030D-6E8A-4147-A177-3AD203B41FA5}">
                      <a16:colId xmlns:a16="http://schemas.microsoft.com/office/drawing/2014/main" val="220218833"/>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I-Rate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Video Views (Total)</a:t>
                      </a:r>
                    </a:p>
                  </a:txBody>
                  <a:tcPr/>
                </a:tc>
                <a:extLst>
                  <a:ext uri="{0D108BD9-81ED-4DB2-BD59-A6C34878D82A}">
                    <a16:rowId xmlns:a16="http://schemas.microsoft.com/office/drawing/2014/main" val="2096102198"/>
                  </a:ext>
                </a:extLst>
              </a:tr>
              <a:tr h="370840">
                <a:tc>
                  <a:txBody>
                    <a:bodyPr/>
                    <a:lstStyle/>
                    <a:p>
                      <a:r>
                        <a:rPr lang="en-US" sz="1000"/>
                        <a:t>563</a:t>
                      </a:r>
                    </a:p>
                  </a:txBody>
                  <a:tcPr/>
                </a:tc>
                <a:tc>
                  <a:txBody>
                    <a:bodyPr/>
                    <a:lstStyle/>
                    <a:p>
                      <a:r>
                        <a:rPr lang="en-US" sz="1000"/>
                        <a:t>0</a:t>
                      </a:r>
                    </a:p>
                  </a:txBody>
                  <a:tcPr/>
                </a:tc>
                <a:tc>
                  <a:txBody>
                    <a:bodyPr/>
                    <a:lstStyle/>
                    <a:p>
                      <a:r>
                        <a:rPr lang="en-US" sz="1000"/>
                        <a:t>10</a:t>
                      </a:r>
                    </a:p>
                  </a:txBody>
                  <a:tcPr/>
                </a:tc>
                <a:tc>
                  <a:txBody>
                    <a:bodyPr/>
                    <a:lstStyle/>
                    <a:p>
                      <a:r>
                        <a:rPr lang="en-US" sz="1000"/>
                        <a:t>10</a:t>
                      </a:r>
                    </a:p>
                  </a:txBody>
                  <a:tcPr/>
                </a:tc>
                <a:tc>
                  <a:txBody>
                    <a:bodyPr/>
                    <a:lstStyle/>
                    <a:p>
                      <a:r>
                        <a:rPr lang="en-US" sz="1000"/>
                        <a:t>0</a:t>
                      </a:r>
                    </a:p>
                  </a:txBody>
                  <a:tcPr/>
                </a:tc>
                <a:tc>
                  <a:txBody>
                    <a:bodyPr/>
                    <a:lstStyle/>
                    <a:p>
                      <a:r>
                        <a:rPr lang="en-US" sz="1000"/>
                        <a:t>0.1154 %</a:t>
                      </a:r>
                    </a:p>
                  </a:txBody>
                  <a:tcPr/>
                </a:tc>
                <a:tc>
                  <a:txBody>
                    <a:bodyPr/>
                    <a:lstStyle/>
                    <a:p>
                      <a:r>
                        <a:rPr lang="en-US" sz="1000"/>
                        <a:t>7504</a:t>
                      </a:r>
                    </a:p>
                  </a:txBody>
                  <a:tcPr/>
                </a:tc>
                <a:tc>
                  <a:txBody>
                    <a:bodyPr/>
                    <a:lstStyle/>
                    <a:p>
                      <a:r>
                        <a:rPr lang="en-US" sz="1000"/>
                        <a:t>196</a:t>
                      </a:r>
                    </a:p>
                  </a:txBody>
                  <a:tcPr/>
                </a:tc>
                <a:tc>
                  <a:txBody>
                    <a:bodyPr/>
                    <a:lstStyle/>
                    <a:p>
                      <a:r>
                        <a:rPr lang="en-US" sz="1000"/>
                        <a:t>2.44625 %</a:t>
                      </a:r>
                    </a:p>
                  </a:txBody>
                  <a:tcPr/>
                </a:tc>
                <a:tc>
                  <a:txBody>
                    <a:bodyPr/>
                    <a:lstStyle/>
                    <a:p>
                      <a:r>
                        <a:rPr lang="en-US" sz="1000"/>
                        <a:t>28</a:t>
                      </a:r>
                    </a:p>
                  </a:txBody>
                  <a:tcPr/>
                </a:tc>
                <a:extLst>
                  <a:ext uri="{0D108BD9-81ED-4DB2-BD59-A6C34878D82A}">
                    <a16:rowId xmlns:a16="http://schemas.microsoft.com/office/drawing/2014/main" val="405802745"/>
                  </a:ext>
                </a:extLst>
              </a:tr>
            </a:tbl>
          </a:graphicData>
        </a:graphic>
      </p:graphicFrame>
      <p:sp>
        <p:nvSpPr>
          <p:cNvPr id="4" name="Text Placeholder 3">
            <a:extLst>
              <a:ext uri="{FF2B5EF4-FFF2-40B4-BE49-F238E27FC236}">
                <a16:creationId xmlns:a16="http://schemas.microsoft.com/office/drawing/2014/main" id="{ED15953C-DF3A-494C-A41E-BDF85CCC37A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90901186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BAED4-BA90-46BF-A9BF-A420D4BD1490}"/>
              </a:ext>
            </a:extLst>
          </p:cNvPr>
          <p:cNvSpPr>
            <a:spLocks noGrp="1"/>
          </p:cNvSpPr>
          <p:nvPr>
            <p:ph type="title"/>
          </p:nvPr>
        </p:nvSpPr>
        <p:spPr/>
        <p:txBody>
          <a:bodyPr/>
          <a:lstStyle/>
          <a:p>
            <a:r>
              <a:rPr lang="en-US"/>
              <a:t>Twitter Own Tweets Table | All Pages - 1 of 9</a:t>
            </a:r>
          </a:p>
        </p:txBody>
      </p:sp>
      <p:graphicFrame>
        <p:nvGraphicFramePr>
          <p:cNvPr id="5" name="Table Placeholder 4">
            <a:extLst>
              <a:ext uri="{FF2B5EF4-FFF2-40B4-BE49-F238E27FC236}">
                <a16:creationId xmlns:a16="http://schemas.microsoft.com/office/drawing/2014/main" id="{3E73B323-5A4A-417F-B172-1F241D673669}"/>
              </a:ext>
            </a:extLst>
          </p:cNvPr>
          <p:cNvGraphicFramePr>
            <a:graphicFrameLocks noGrp="1"/>
          </p:cNvGraphicFramePr>
          <p:nvPr>
            <p:ph type="tbl" sz="quarter" idx="13"/>
            <p:extLst>
              <p:ext uri="{D42A27DB-BD31-4B8C-83A1-F6EECF244321}">
                <p14:modId xmlns:p14="http://schemas.microsoft.com/office/powerpoint/2010/main" val="3852338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42443420"/>
                    </a:ext>
                  </a:extLst>
                </a:gridCol>
                <a:gridCol w="576072">
                  <a:extLst>
                    <a:ext uri="{9D8B030D-6E8A-4147-A177-3AD203B41FA5}">
                      <a16:colId xmlns:a16="http://schemas.microsoft.com/office/drawing/2014/main" val="3942123965"/>
                    </a:ext>
                  </a:extLst>
                </a:gridCol>
                <a:gridCol w="576072">
                  <a:extLst>
                    <a:ext uri="{9D8B030D-6E8A-4147-A177-3AD203B41FA5}">
                      <a16:colId xmlns:a16="http://schemas.microsoft.com/office/drawing/2014/main" val="2455803100"/>
                    </a:ext>
                  </a:extLst>
                </a:gridCol>
                <a:gridCol w="576072">
                  <a:extLst>
                    <a:ext uri="{9D8B030D-6E8A-4147-A177-3AD203B41FA5}">
                      <a16:colId xmlns:a16="http://schemas.microsoft.com/office/drawing/2014/main" val="3880909646"/>
                    </a:ext>
                  </a:extLst>
                </a:gridCol>
                <a:gridCol w="576072">
                  <a:extLst>
                    <a:ext uri="{9D8B030D-6E8A-4147-A177-3AD203B41FA5}">
                      <a16:colId xmlns:a16="http://schemas.microsoft.com/office/drawing/2014/main" val="2710274698"/>
                    </a:ext>
                  </a:extLst>
                </a:gridCol>
                <a:gridCol w="576072">
                  <a:extLst>
                    <a:ext uri="{9D8B030D-6E8A-4147-A177-3AD203B41FA5}">
                      <a16:colId xmlns:a16="http://schemas.microsoft.com/office/drawing/2014/main" val="1706173384"/>
                    </a:ext>
                  </a:extLst>
                </a:gridCol>
                <a:gridCol w="576072">
                  <a:extLst>
                    <a:ext uri="{9D8B030D-6E8A-4147-A177-3AD203B41FA5}">
                      <a16:colId xmlns:a16="http://schemas.microsoft.com/office/drawing/2014/main" val="852665877"/>
                    </a:ext>
                  </a:extLst>
                </a:gridCol>
                <a:gridCol w="822960">
                  <a:extLst>
                    <a:ext uri="{9D8B030D-6E8A-4147-A177-3AD203B41FA5}">
                      <a16:colId xmlns:a16="http://schemas.microsoft.com/office/drawing/2014/main" val="3140641924"/>
                    </a:ext>
                  </a:extLst>
                </a:gridCol>
                <a:gridCol w="576072">
                  <a:extLst>
                    <a:ext uri="{9D8B030D-6E8A-4147-A177-3AD203B41FA5}">
                      <a16:colId xmlns:a16="http://schemas.microsoft.com/office/drawing/2014/main" val="2219418415"/>
                    </a:ext>
                  </a:extLst>
                </a:gridCol>
                <a:gridCol w="576072">
                  <a:extLst>
                    <a:ext uri="{9D8B030D-6E8A-4147-A177-3AD203B41FA5}">
                      <a16:colId xmlns:a16="http://schemas.microsoft.com/office/drawing/2014/main" val="2442920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409945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13:31:22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https://t.co/4mAQZLY1XL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471794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11:52:12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https://t.co/B5YyFajFGh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5.3571 %</a:t>
                      </a:r>
                    </a:p>
                  </a:txBody>
                  <a:tcPr/>
                </a:tc>
                <a:extLst>
                  <a:ext uri="{0D108BD9-81ED-4DB2-BD59-A6C34878D82A}">
                    <a16:rowId xmlns:a16="http://schemas.microsoft.com/office/drawing/2014/main" val="2415136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09:32:39</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https://t.co/y2t9kbLnrA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17.1875 %</a:t>
                      </a:r>
                    </a:p>
                  </a:txBody>
                  <a:tcPr/>
                </a:tc>
                <a:extLst>
                  <a:ext uri="{0D108BD9-81ED-4DB2-BD59-A6C34878D82A}">
                    <a16:rowId xmlns:a16="http://schemas.microsoft.com/office/drawing/2014/main" val="2687784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- 2020-09-27 14:07:23</a:t>
                      </a:r>
                      <a:r>
                        <a:rPr kumimoji="0" lang="en-US" sz="1000" b="0" i="0" u="none" strike="noStrike" kern="1200" cap="none" spc="0" normalizeH="0" baseline="0" noProof="0">
                          <a:ln>
                            <a:noFill/>
                          </a:ln>
                          <a:solidFill>
                            <a:prstClr val="black"/>
                          </a:solidFill>
                          <a:effectLst/>
                          <a:uLnTx/>
                          <a:uFillTx/>
                          <a:latin typeface="+mn-lt"/>
                          <a:ea typeface="+mn-ea"/>
                          <a:cs typeface="+mn-cs"/>
                        </a:rPr>
                        <a:t>
 Top up your Danat account for a chance to win double your investment! You will also increase your chances of winning one of Danat Scheme prizes! https://t.co/F15our3McN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6.7164 %</a:t>
                      </a:r>
                    </a:p>
                  </a:txBody>
                  <a:tcPr/>
                </a:tc>
                <a:extLst>
                  <a:ext uri="{0D108BD9-81ED-4DB2-BD59-A6C34878D82A}">
                    <a16:rowId xmlns:a16="http://schemas.microsoft.com/office/drawing/2014/main" val="2989342451"/>
                  </a:ext>
                </a:extLst>
              </a:tr>
            </a:tbl>
          </a:graphicData>
        </a:graphic>
      </p:graphicFrame>
      <p:sp>
        <p:nvSpPr>
          <p:cNvPr id="4" name="Text Placeholder 3">
            <a:extLst>
              <a:ext uri="{FF2B5EF4-FFF2-40B4-BE49-F238E27FC236}">
                <a16:creationId xmlns:a16="http://schemas.microsoft.com/office/drawing/2014/main" id="{D5BD4095-E191-40BD-8CA0-4943A57C78D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6936101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F873A-1C2C-4468-B96B-DC2EEA2F66DD}"/>
              </a:ext>
            </a:extLst>
          </p:cNvPr>
          <p:cNvSpPr>
            <a:spLocks noGrp="1"/>
          </p:cNvSpPr>
          <p:nvPr>
            <p:ph type="title"/>
          </p:nvPr>
        </p:nvSpPr>
        <p:spPr/>
        <p:txBody>
          <a:bodyPr/>
          <a:lstStyle/>
          <a:p>
            <a:r>
              <a:rPr lang="en-US"/>
              <a:t>Twitter Own Tweets Table | All Pages - 2 of 9</a:t>
            </a:r>
          </a:p>
        </p:txBody>
      </p:sp>
      <p:graphicFrame>
        <p:nvGraphicFramePr>
          <p:cNvPr id="5" name="Table Placeholder 4">
            <a:extLst>
              <a:ext uri="{FF2B5EF4-FFF2-40B4-BE49-F238E27FC236}">
                <a16:creationId xmlns:a16="http://schemas.microsoft.com/office/drawing/2014/main" id="{0D39E831-C4E7-4AAC-8305-0007F375E03B}"/>
              </a:ext>
            </a:extLst>
          </p:cNvPr>
          <p:cNvGraphicFramePr>
            <a:graphicFrameLocks noGrp="1"/>
          </p:cNvGraphicFramePr>
          <p:nvPr>
            <p:ph type="tbl" sz="quarter" idx="13"/>
            <p:extLst>
              <p:ext uri="{D42A27DB-BD31-4B8C-83A1-F6EECF244321}">
                <p14:modId xmlns:p14="http://schemas.microsoft.com/office/powerpoint/2010/main" val="4135796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56787260"/>
                    </a:ext>
                  </a:extLst>
                </a:gridCol>
                <a:gridCol w="576072">
                  <a:extLst>
                    <a:ext uri="{9D8B030D-6E8A-4147-A177-3AD203B41FA5}">
                      <a16:colId xmlns:a16="http://schemas.microsoft.com/office/drawing/2014/main" val="2999162274"/>
                    </a:ext>
                  </a:extLst>
                </a:gridCol>
                <a:gridCol w="576072">
                  <a:extLst>
                    <a:ext uri="{9D8B030D-6E8A-4147-A177-3AD203B41FA5}">
                      <a16:colId xmlns:a16="http://schemas.microsoft.com/office/drawing/2014/main" val="3288905510"/>
                    </a:ext>
                  </a:extLst>
                </a:gridCol>
                <a:gridCol w="576072">
                  <a:extLst>
                    <a:ext uri="{9D8B030D-6E8A-4147-A177-3AD203B41FA5}">
                      <a16:colId xmlns:a16="http://schemas.microsoft.com/office/drawing/2014/main" val="2335743265"/>
                    </a:ext>
                  </a:extLst>
                </a:gridCol>
                <a:gridCol w="576072">
                  <a:extLst>
                    <a:ext uri="{9D8B030D-6E8A-4147-A177-3AD203B41FA5}">
                      <a16:colId xmlns:a16="http://schemas.microsoft.com/office/drawing/2014/main" val="242450486"/>
                    </a:ext>
                  </a:extLst>
                </a:gridCol>
                <a:gridCol w="576072">
                  <a:extLst>
                    <a:ext uri="{9D8B030D-6E8A-4147-A177-3AD203B41FA5}">
                      <a16:colId xmlns:a16="http://schemas.microsoft.com/office/drawing/2014/main" val="4181285933"/>
                    </a:ext>
                  </a:extLst>
                </a:gridCol>
                <a:gridCol w="576072">
                  <a:extLst>
                    <a:ext uri="{9D8B030D-6E8A-4147-A177-3AD203B41FA5}">
                      <a16:colId xmlns:a16="http://schemas.microsoft.com/office/drawing/2014/main" val="4046399809"/>
                    </a:ext>
                  </a:extLst>
                </a:gridCol>
                <a:gridCol w="822960">
                  <a:extLst>
                    <a:ext uri="{9D8B030D-6E8A-4147-A177-3AD203B41FA5}">
                      <a16:colId xmlns:a16="http://schemas.microsoft.com/office/drawing/2014/main" val="907543992"/>
                    </a:ext>
                  </a:extLst>
                </a:gridCol>
                <a:gridCol w="576072">
                  <a:extLst>
                    <a:ext uri="{9D8B030D-6E8A-4147-A177-3AD203B41FA5}">
                      <a16:colId xmlns:a16="http://schemas.microsoft.com/office/drawing/2014/main" val="4198179240"/>
                    </a:ext>
                  </a:extLst>
                </a:gridCol>
                <a:gridCol w="576072">
                  <a:extLst>
                    <a:ext uri="{9D8B030D-6E8A-4147-A177-3AD203B41FA5}">
                      <a16:colId xmlns:a16="http://schemas.microsoft.com/office/drawing/2014/main" val="1920799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972431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- 2020-09-27 14:06:23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قم بزيادة رصيد استثمارك في حساب دانات الخاص بك للحصول على فرصة لمضاعفة استثمارك. بالإضافة إلى زيادة فرصك للفوز بإحدى جوائز برنامج دانات! </a:t>
                      </a:r>
                      <a:r>
                        <a:rPr kumimoji="0" lang="en-US" sz="1000" b="0" i="0" u="none" strike="noStrike" kern="1200" cap="none" spc="0" normalizeH="0" baseline="0" noProof="0">
                          <a:ln>
                            <a:noFill/>
                          </a:ln>
                          <a:solidFill>
                            <a:prstClr val="black"/>
                          </a:solidFill>
                          <a:effectLst/>
                          <a:uLnTx/>
                          <a:uFillTx/>
                          <a:latin typeface="+mn-lt"/>
                          <a:ea typeface="+mn-ea"/>
                          <a:cs typeface="+mn-cs"/>
                        </a:rPr>
                        <a:t>https://t.co/A0inuG4BAX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9.5588 %</a:t>
                      </a:r>
                    </a:p>
                  </a:txBody>
                  <a:tcPr/>
                </a:tc>
                <a:extLst>
                  <a:ext uri="{0D108BD9-81ED-4DB2-BD59-A6C34878D82A}">
                    <a16:rowId xmlns:a16="http://schemas.microsoft.com/office/drawing/2014/main" val="2856405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- 2020-09-15 14:03:32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https://t.co/5I6ZZqbcUC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3.9216 %</a:t>
                      </a:r>
                    </a:p>
                  </a:txBody>
                  <a:tcPr/>
                </a:tc>
                <a:extLst>
                  <a:ext uri="{0D108BD9-81ED-4DB2-BD59-A6C34878D82A}">
                    <a16:rowId xmlns:a16="http://schemas.microsoft.com/office/drawing/2014/main" val="136964661"/>
                  </a:ext>
                </a:extLst>
              </a:tr>
            </a:tbl>
          </a:graphicData>
        </a:graphic>
      </p:graphicFrame>
      <p:sp>
        <p:nvSpPr>
          <p:cNvPr id="4" name="Text Placeholder 3">
            <a:extLst>
              <a:ext uri="{FF2B5EF4-FFF2-40B4-BE49-F238E27FC236}">
                <a16:creationId xmlns:a16="http://schemas.microsoft.com/office/drawing/2014/main" id="{A6A83ABA-56F6-4553-90DC-0AB3A2BE0E4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97586971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D775B-EE18-4D19-AF31-1CE469694972}"/>
              </a:ext>
            </a:extLst>
          </p:cNvPr>
          <p:cNvSpPr>
            <a:spLocks noGrp="1"/>
          </p:cNvSpPr>
          <p:nvPr>
            <p:ph type="title"/>
          </p:nvPr>
        </p:nvSpPr>
        <p:spPr/>
        <p:txBody>
          <a:bodyPr/>
          <a:lstStyle/>
          <a:p>
            <a:r>
              <a:rPr lang="en-US"/>
              <a:t>Twitter Own Tweets Table | All Pages - 3 of 9</a:t>
            </a:r>
          </a:p>
        </p:txBody>
      </p:sp>
      <p:graphicFrame>
        <p:nvGraphicFramePr>
          <p:cNvPr id="5" name="Table Placeholder 4">
            <a:extLst>
              <a:ext uri="{FF2B5EF4-FFF2-40B4-BE49-F238E27FC236}">
                <a16:creationId xmlns:a16="http://schemas.microsoft.com/office/drawing/2014/main" id="{E40E5532-6AAB-4B8C-A25A-FD7B9D80E194}"/>
              </a:ext>
            </a:extLst>
          </p:cNvPr>
          <p:cNvGraphicFramePr>
            <a:graphicFrameLocks noGrp="1"/>
          </p:cNvGraphicFramePr>
          <p:nvPr>
            <p:ph type="tbl" sz="quarter" idx="13"/>
            <p:extLst>
              <p:ext uri="{D42A27DB-BD31-4B8C-83A1-F6EECF244321}">
                <p14:modId xmlns:p14="http://schemas.microsoft.com/office/powerpoint/2010/main" val="3973007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786163024"/>
                    </a:ext>
                  </a:extLst>
                </a:gridCol>
                <a:gridCol w="576072">
                  <a:extLst>
                    <a:ext uri="{9D8B030D-6E8A-4147-A177-3AD203B41FA5}">
                      <a16:colId xmlns:a16="http://schemas.microsoft.com/office/drawing/2014/main" val="2522308054"/>
                    </a:ext>
                  </a:extLst>
                </a:gridCol>
                <a:gridCol w="576072">
                  <a:extLst>
                    <a:ext uri="{9D8B030D-6E8A-4147-A177-3AD203B41FA5}">
                      <a16:colId xmlns:a16="http://schemas.microsoft.com/office/drawing/2014/main" val="2651357761"/>
                    </a:ext>
                  </a:extLst>
                </a:gridCol>
                <a:gridCol w="576072">
                  <a:extLst>
                    <a:ext uri="{9D8B030D-6E8A-4147-A177-3AD203B41FA5}">
                      <a16:colId xmlns:a16="http://schemas.microsoft.com/office/drawing/2014/main" val="2522051734"/>
                    </a:ext>
                  </a:extLst>
                </a:gridCol>
                <a:gridCol w="576072">
                  <a:extLst>
                    <a:ext uri="{9D8B030D-6E8A-4147-A177-3AD203B41FA5}">
                      <a16:colId xmlns:a16="http://schemas.microsoft.com/office/drawing/2014/main" val="923588495"/>
                    </a:ext>
                  </a:extLst>
                </a:gridCol>
                <a:gridCol w="576072">
                  <a:extLst>
                    <a:ext uri="{9D8B030D-6E8A-4147-A177-3AD203B41FA5}">
                      <a16:colId xmlns:a16="http://schemas.microsoft.com/office/drawing/2014/main" val="2022639621"/>
                    </a:ext>
                  </a:extLst>
                </a:gridCol>
                <a:gridCol w="576072">
                  <a:extLst>
                    <a:ext uri="{9D8B030D-6E8A-4147-A177-3AD203B41FA5}">
                      <a16:colId xmlns:a16="http://schemas.microsoft.com/office/drawing/2014/main" val="1527298804"/>
                    </a:ext>
                  </a:extLst>
                </a:gridCol>
                <a:gridCol w="822960">
                  <a:extLst>
                    <a:ext uri="{9D8B030D-6E8A-4147-A177-3AD203B41FA5}">
                      <a16:colId xmlns:a16="http://schemas.microsoft.com/office/drawing/2014/main" val="922761384"/>
                    </a:ext>
                  </a:extLst>
                </a:gridCol>
                <a:gridCol w="576072">
                  <a:extLst>
                    <a:ext uri="{9D8B030D-6E8A-4147-A177-3AD203B41FA5}">
                      <a16:colId xmlns:a16="http://schemas.microsoft.com/office/drawing/2014/main" val="2283324151"/>
                    </a:ext>
                  </a:extLst>
                </a:gridCol>
                <a:gridCol w="576072">
                  <a:extLst>
                    <a:ext uri="{9D8B030D-6E8A-4147-A177-3AD203B41FA5}">
                      <a16:colId xmlns:a16="http://schemas.microsoft.com/office/drawing/2014/main" val="1158363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49294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20:38:07</a:t>
                      </a:r>
                      <a:r>
                        <a:rPr kumimoji="0" lang="en-US" sz="1000" b="0" i="0" u="none" strike="noStrike" kern="1200" cap="none" spc="0" normalizeH="0" baseline="0" noProof="0">
                          <a:ln>
                            <a:noFill/>
                          </a:ln>
                          <a:solidFill>
                            <a:prstClr val="black"/>
                          </a:solidFill>
                          <a:effectLst/>
                          <a:uLnTx/>
                          <a:uFillTx/>
                          <a:latin typeface="+mn-lt"/>
                          <a:ea typeface="+mn-ea"/>
                          <a:cs typeface="+mn-cs"/>
                        </a:rPr>
                        <a:t>
 For faster and safer payment, activate your Al Salam Bank's credit and prepaid cards for “Tap and Go” contactless payment through BenefitPay.
Now available on Android devices only!
For assistance, please call our customer care center or text us on WhatsApp at 17005500. https://t.co/4DZmAleO3P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0.8902 %</a:t>
                      </a:r>
                    </a:p>
                  </a:txBody>
                  <a:tcPr/>
                </a:tc>
                <a:extLst>
                  <a:ext uri="{0D108BD9-81ED-4DB2-BD59-A6C34878D82A}">
                    <a16:rowId xmlns:a16="http://schemas.microsoft.com/office/drawing/2014/main" val="3094576693"/>
                  </a:ext>
                </a:extLst>
              </a:tr>
            </a:tbl>
          </a:graphicData>
        </a:graphic>
      </p:graphicFrame>
      <p:sp>
        <p:nvSpPr>
          <p:cNvPr id="4" name="Text Placeholder 3">
            <a:extLst>
              <a:ext uri="{FF2B5EF4-FFF2-40B4-BE49-F238E27FC236}">
                <a16:creationId xmlns:a16="http://schemas.microsoft.com/office/drawing/2014/main" id="{9196AED0-E7C1-43B6-91A6-4AF8058930A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1363707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BB776-453D-4356-97D2-E4C78F64DEE0}"/>
              </a:ext>
            </a:extLst>
          </p:cNvPr>
          <p:cNvSpPr>
            <a:spLocks noGrp="1"/>
          </p:cNvSpPr>
          <p:nvPr>
            <p:ph type="title"/>
          </p:nvPr>
        </p:nvSpPr>
        <p:spPr/>
        <p:txBody>
          <a:bodyPr/>
          <a:lstStyle/>
          <a:p>
            <a:r>
              <a:rPr lang="en-US"/>
              <a:t>Twitter Own Tweets Table | All Pages - 4 of 9</a:t>
            </a:r>
          </a:p>
        </p:txBody>
      </p:sp>
      <p:graphicFrame>
        <p:nvGraphicFramePr>
          <p:cNvPr id="5" name="Table Placeholder 4">
            <a:extLst>
              <a:ext uri="{FF2B5EF4-FFF2-40B4-BE49-F238E27FC236}">
                <a16:creationId xmlns:a16="http://schemas.microsoft.com/office/drawing/2014/main" id="{7A99888B-4CE3-4BF9-AAA0-E173D47A316E}"/>
              </a:ext>
            </a:extLst>
          </p:cNvPr>
          <p:cNvGraphicFramePr>
            <a:graphicFrameLocks noGrp="1"/>
          </p:cNvGraphicFramePr>
          <p:nvPr>
            <p:ph type="tbl" sz="quarter" idx="13"/>
            <p:extLst>
              <p:ext uri="{D42A27DB-BD31-4B8C-83A1-F6EECF244321}">
                <p14:modId xmlns:p14="http://schemas.microsoft.com/office/powerpoint/2010/main" val="1969032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51699467"/>
                    </a:ext>
                  </a:extLst>
                </a:gridCol>
                <a:gridCol w="576072">
                  <a:extLst>
                    <a:ext uri="{9D8B030D-6E8A-4147-A177-3AD203B41FA5}">
                      <a16:colId xmlns:a16="http://schemas.microsoft.com/office/drawing/2014/main" val="2512829662"/>
                    </a:ext>
                  </a:extLst>
                </a:gridCol>
                <a:gridCol w="576072">
                  <a:extLst>
                    <a:ext uri="{9D8B030D-6E8A-4147-A177-3AD203B41FA5}">
                      <a16:colId xmlns:a16="http://schemas.microsoft.com/office/drawing/2014/main" val="3232247994"/>
                    </a:ext>
                  </a:extLst>
                </a:gridCol>
                <a:gridCol w="576072">
                  <a:extLst>
                    <a:ext uri="{9D8B030D-6E8A-4147-A177-3AD203B41FA5}">
                      <a16:colId xmlns:a16="http://schemas.microsoft.com/office/drawing/2014/main" val="114927454"/>
                    </a:ext>
                  </a:extLst>
                </a:gridCol>
                <a:gridCol w="576072">
                  <a:extLst>
                    <a:ext uri="{9D8B030D-6E8A-4147-A177-3AD203B41FA5}">
                      <a16:colId xmlns:a16="http://schemas.microsoft.com/office/drawing/2014/main" val="3538593104"/>
                    </a:ext>
                  </a:extLst>
                </a:gridCol>
                <a:gridCol w="576072">
                  <a:extLst>
                    <a:ext uri="{9D8B030D-6E8A-4147-A177-3AD203B41FA5}">
                      <a16:colId xmlns:a16="http://schemas.microsoft.com/office/drawing/2014/main" val="2390405011"/>
                    </a:ext>
                  </a:extLst>
                </a:gridCol>
                <a:gridCol w="576072">
                  <a:extLst>
                    <a:ext uri="{9D8B030D-6E8A-4147-A177-3AD203B41FA5}">
                      <a16:colId xmlns:a16="http://schemas.microsoft.com/office/drawing/2014/main" val="2271523046"/>
                    </a:ext>
                  </a:extLst>
                </a:gridCol>
                <a:gridCol w="822960">
                  <a:extLst>
                    <a:ext uri="{9D8B030D-6E8A-4147-A177-3AD203B41FA5}">
                      <a16:colId xmlns:a16="http://schemas.microsoft.com/office/drawing/2014/main" val="561502878"/>
                    </a:ext>
                  </a:extLst>
                </a:gridCol>
                <a:gridCol w="576072">
                  <a:extLst>
                    <a:ext uri="{9D8B030D-6E8A-4147-A177-3AD203B41FA5}">
                      <a16:colId xmlns:a16="http://schemas.microsoft.com/office/drawing/2014/main" val="490118389"/>
                    </a:ext>
                  </a:extLst>
                </a:gridCol>
                <a:gridCol w="576072">
                  <a:extLst>
                    <a:ext uri="{9D8B030D-6E8A-4147-A177-3AD203B41FA5}">
                      <a16:colId xmlns:a16="http://schemas.microsoft.com/office/drawing/2014/main" val="1702977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221040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20:37:35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للدفع بشكل أسرع وأكثر أماناً، قم بتفعيل بطاقات مصرف السلام الائتمانية والمسبقة الدفع الخاصة بك لخدمة "مرر وادفع" للدفع اللاتلامسي عبر بنفت بي.
الآن متوفر على أجهزة الأندرويد فقط!
للمساعدة، يرجى الاتصال بمركز خدمة العملاء أو مراسلتنا عبر الواتساب على الرقم 17005500. </a:t>
                      </a:r>
                      <a:r>
                        <a:rPr kumimoji="0" lang="en-US" sz="1000" b="0" i="0" u="none" strike="noStrike" kern="1200" cap="none" spc="0" normalizeH="0" baseline="0" noProof="0">
                          <a:ln>
                            <a:noFill/>
                          </a:ln>
                          <a:solidFill>
                            <a:prstClr val="black"/>
                          </a:solidFill>
                          <a:effectLst/>
                          <a:uLnTx/>
                          <a:uFillTx/>
                          <a:latin typeface="+mn-lt"/>
                          <a:ea typeface="+mn-ea"/>
                          <a:cs typeface="+mn-cs"/>
                        </a:rPr>
                        <a:t>https://t.co/qCz8e5WGGL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3.0211 %</a:t>
                      </a:r>
                    </a:p>
                  </a:txBody>
                  <a:tcPr/>
                </a:tc>
                <a:extLst>
                  <a:ext uri="{0D108BD9-81ED-4DB2-BD59-A6C34878D82A}">
                    <a16:rowId xmlns:a16="http://schemas.microsoft.com/office/drawing/2014/main" val="1972454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20:36:26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خمن عدد الجوائز في برنامج دانات للتوفير!
احصل على فرصة لتكون أحد الفائزين الخمسة بمبلغ 200 د.ب. كل ما عليك فعله:
▪︎متابعة حساب مصرف السلام في الانستغرام
</a:t>
                      </a:r>
                      <a:r>
                        <a:rPr kumimoji="0" lang="en-US" sz="1000" b="0" i="0" u="none" strike="noStrike" kern="1200" cap="none" spc="0" normalizeH="0" baseline="0" noProof="0">
                          <a:ln>
                            <a:noFill/>
                          </a:ln>
                          <a:solidFill>
                            <a:prstClr val="black"/>
                          </a:solidFill>
                          <a:effectLst/>
                          <a:uLnTx/>
                          <a:uFillTx/>
                          <a:latin typeface="+mn-lt"/>
                          <a:ea typeface="+mn-ea"/>
                          <a:cs typeface="+mn-cs"/>
                        </a:rPr>
                        <a:t>https://t.co/NxmyJEqN8r
▪︎</a:t>
                      </a:r>
                      <a:r>
                        <a:rPr kumimoji="0" lang="ar-AE" sz="1000" b="0" i="0" u="none" strike="noStrike" kern="1200" cap="none" spc="0" normalizeH="0" baseline="0" noProof="0">
                          <a:ln>
                            <a:noFill/>
                          </a:ln>
                          <a:solidFill>
                            <a:prstClr val="black"/>
                          </a:solidFill>
                          <a:effectLst/>
                          <a:uLnTx/>
                          <a:uFillTx/>
                          <a:latin typeface="+mn-lt"/>
                          <a:ea typeface="+mn-ea"/>
                          <a:cs typeface="+mn-cs"/>
                        </a:rPr>
                        <a:t>وضع لايك للفيديو ومنشن أصدقائك </a:t>
                      </a:r>
                      <a:r>
                        <a:rPr kumimoji="0" lang="en-US" sz="1000" b="0" i="0" u="none" strike="noStrike" kern="1200" cap="none" spc="0" normalizeH="0" baseline="0" noProof="0">
                          <a:ln>
                            <a:noFill/>
                          </a:ln>
                          <a:solidFill>
                            <a:prstClr val="black"/>
                          </a:solidFill>
                          <a:effectLst/>
                          <a:uLnTx/>
                          <a:uFillTx/>
                          <a:latin typeface="+mn-lt"/>
                          <a:ea typeface="+mn-ea"/>
                          <a:cs typeface="+mn-cs"/>
                        </a:rPr>
                        <a:t>https://t.co/nuNyp3lEmQ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5.2288 %</a:t>
                      </a:r>
                    </a:p>
                  </a:txBody>
                  <a:tcPr/>
                </a:tc>
                <a:extLst>
                  <a:ext uri="{0D108BD9-81ED-4DB2-BD59-A6C34878D82A}">
                    <a16:rowId xmlns:a16="http://schemas.microsoft.com/office/drawing/2014/main" val="1896347878"/>
                  </a:ext>
                </a:extLst>
              </a:tr>
            </a:tbl>
          </a:graphicData>
        </a:graphic>
      </p:graphicFrame>
      <p:sp>
        <p:nvSpPr>
          <p:cNvPr id="4" name="Text Placeholder 3">
            <a:extLst>
              <a:ext uri="{FF2B5EF4-FFF2-40B4-BE49-F238E27FC236}">
                <a16:creationId xmlns:a16="http://schemas.microsoft.com/office/drawing/2014/main" id="{60C0C892-F0DF-4870-915B-4BDFCF25009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9777317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F670C-0534-45E0-BD25-FEE2E22C029E}"/>
              </a:ext>
            </a:extLst>
          </p:cNvPr>
          <p:cNvSpPr>
            <a:spLocks noGrp="1"/>
          </p:cNvSpPr>
          <p:nvPr>
            <p:ph type="title"/>
          </p:nvPr>
        </p:nvSpPr>
        <p:spPr/>
        <p:txBody>
          <a:bodyPr/>
          <a:lstStyle/>
          <a:p>
            <a:r>
              <a:rPr lang="en-US"/>
              <a:t>Twitter Own Tweets Table | All Pages - 5 of 9</a:t>
            </a:r>
          </a:p>
        </p:txBody>
      </p:sp>
      <p:graphicFrame>
        <p:nvGraphicFramePr>
          <p:cNvPr id="5" name="Table Placeholder 4">
            <a:extLst>
              <a:ext uri="{FF2B5EF4-FFF2-40B4-BE49-F238E27FC236}">
                <a16:creationId xmlns:a16="http://schemas.microsoft.com/office/drawing/2014/main" id="{0D16CF45-CE08-48B8-A0E8-A39E56ED929F}"/>
              </a:ext>
            </a:extLst>
          </p:cNvPr>
          <p:cNvGraphicFramePr>
            <a:graphicFrameLocks noGrp="1"/>
          </p:cNvGraphicFramePr>
          <p:nvPr>
            <p:ph type="tbl" sz="quarter" idx="13"/>
            <p:extLst>
              <p:ext uri="{D42A27DB-BD31-4B8C-83A1-F6EECF244321}">
                <p14:modId xmlns:p14="http://schemas.microsoft.com/office/powerpoint/2010/main" val="2503598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02397536"/>
                    </a:ext>
                  </a:extLst>
                </a:gridCol>
                <a:gridCol w="576072">
                  <a:extLst>
                    <a:ext uri="{9D8B030D-6E8A-4147-A177-3AD203B41FA5}">
                      <a16:colId xmlns:a16="http://schemas.microsoft.com/office/drawing/2014/main" val="28152744"/>
                    </a:ext>
                  </a:extLst>
                </a:gridCol>
                <a:gridCol w="576072">
                  <a:extLst>
                    <a:ext uri="{9D8B030D-6E8A-4147-A177-3AD203B41FA5}">
                      <a16:colId xmlns:a16="http://schemas.microsoft.com/office/drawing/2014/main" val="1474494952"/>
                    </a:ext>
                  </a:extLst>
                </a:gridCol>
                <a:gridCol w="576072">
                  <a:extLst>
                    <a:ext uri="{9D8B030D-6E8A-4147-A177-3AD203B41FA5}">
                      <a16:colId xmlns:a16="http://schemas.microsoft.com/office/drawing/2014/main" val="3319770573"/>
                    </a:ext>
                  </a:extLst>
                </a:gridCol>
                <a:gridCol w="576072">
                  <a:extLst>
                    <a:ext uri="{9D8B030D-6E8A-4147-A177-3AD203B41FA5}">
                      <a16:colId xmlns:a16="http://schemas.microsoft.com/office/drawing/2014/main" val="2405000910"/>
                    </a:ext>
                  </a:extLst>
                </a:gridCol>
                <a:gridCol w="576072">
                  <a:extLst>
                    <a:ext uri="{9D8B030D-6E8A-4147-A177-3AD203B41FA5}">
                      <a16:colId xmlns:a16="http://schemas.microsoft.com/office/drawing/2014/main" val="1126809073"/>
                    </a:ext>
                  </a:extLst>
                </a:gridCol>
                <a:gridCol w="576072">
                  <a:extLst>
                    <a:ext uri="{9D8B030D-6E8A-4147-A177-3AD203B41FA5}">
                      <a16:colId xmlns:a16="http://schemas.microsoft.com/office/drawing/2014/main" val="4084862452"/>
                    </a:ext>
                  </a:extLst>
                </a:gridCol>
                <a:gridCol w="822960">
                  <a:extLst>
                    <a:ext uri="{9D8B030D-6E8A-4147-A177-3AD203B41FA5}">
                      <a16:colId xmlns:a16="http://schemas.microsoft.com/office/drawing/2014/main" val="1812730230"/>
                    </a:ext>
                  </a:extLst>
                </a:gridCol>
                <a:gridCol w="576072">
                  <a:extLst>
                    <a:ext uri="{9D8B030D-6E8A-4147-A177-3AD203B41FA5}">
                      <a16:colId xmlns:a16="http://schemas.microsoft.com/office/drawing/2014/main" val="534784001"/>
                    </a:ext>
                  </a:extLst>
                </a:gridCol>
                <a:gridCol w="576072">
                  <a:extLst>
                    <a:ext uri="{9D8B030D-6E8A-4147-A177-3AD203B41FA5}">
                      <a16:colId xmlns:a16="http://schemas.microsoft.com/office/drawing/2014/main" val="1999922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66431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- 2020-09-10 11:24:23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اجعل تسوقك أسهل مع بطاقات الدفع المسبق من مصرف السلام.
يمكنك الآن التقدم بطلبك باستخدام قنواتنا الرقمية عبر الواتساب على 17005500.
</a:t>
                      </a:r>
                      <a:r>
                        <a:rPr kumimoji="0" lang="en-US" sz="1000" b="0" i="0" u="none" strike="noStrike" kern="1200" cap="none" spc="0" normalizeH="0" baseline="0" noProof="0">
                          <a:ln>
                            <a:noFill/>
                          </a:ln>
                          <a:solidFill>
                            <a:prstClr val="black"/>
                          </a:solidFill>
                          <a:effectLst/>
                          <a:uLnTx/>
                          <a:uFillTx/>
                          <a:latin typeface="+mn-lt"/>
                          <a:ea typeface="+mn-ea"/>
                          <a:cs typeface="+mn-cs"/>
                        </a:rPr>
                        <a:t>Al Salam Bank's prepaid cards make shopping from home a breeze.
Apply today by using our secured digital channels via our WhatsApp on 17005500. https://t.co/DU3xBj9GIN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0.6024 %</a:t>
                      </a:r>
                    </a:p>
                  </a:txBody>
                  <a:tcPr/>
                </a:tc>
                <a:extLst>
                  <a:ext uri="{0D108BD9-81ED-4DB2-BD59-A6C34878D82A}">
                    <a16:rowId xmlns:a16="http://schemas.microsoft.com/office/drawing/2014/main" val="1843017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18:01:24</a:t>
                      </a:r>
                      <a:r>
                        <a:rPr kumimoji="0" lang="en-US" sz="1000" b="0" i="0" u="none" strike="noStrike" kern="1200" cap="none" spc="0" normalizeH="0" baseline="0" noProof="0">
                          <a:ln>
                            <a:noFill/>
                          </a:ln>
                          <a:solidFill>
                            <a:prstClr val="black"/>
                          </a:solidFill>
                          <a:effectLst/>
                          <a:uLnTx/>
                          <a:uFillTx/>
                          <a:latin typeface="+mn-lt"/>
                          <a:ea typeface="+mn-ea"/>
                          <a:cs typeface="+mn-cs"/>
                        </a:rPr>
                        <a:t>
 Al Salam Bank Virtual Branch is ready to address your banking needs via video call using the Skiplino application. https://t.co/gBEKOyChuI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4.2821 %</a:t>
                      </a:r>
                    </a:p>
                  </a:txBody>
                  <a:tcPr/>
                </a:tc>
                <a:extLst>
                  <a:ext uri="{0D108BD9-81ED-4DB2-BD59-A6C34878D82A}">
                    <a16:rowId xmlns:a16="http://schemas.microsoft.com/office/drawing/2014/main" val="1456383988"/>
                  </a:ext>
                </a:extLst>
              </a:tr>
            </a:tbl>
          </a:graphicData>
        </a:graphic>
      </p:graphicFrame>
      <p:sp>
        <p:nvSpPr>
          <p:cNvPr id="4" name="Text Placeholder 3">
            <a:extLst>
              <a:ext uri="{FF2B5EF4-FFF2-40B4-BE49-F238E27FC236}">
                <a16:creationId xmlns:a16="http://schemas.microsoft.com/office/drawing/2014/main" id="{A6A965F4-BC56-43F9-B874-EAE38065F98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7721663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41D86-4FB3-491B-9AFB-459CAFD97496}"/>
              </a:ext>
            </a:extLst>
          </p:cNvPr>
          <p:cNvSpPr>
            <a:spLocks noGrp="1"/>
          </p:cNvSpPr>
          <p:nvPr>
            <p:ph type="title"/>
          </p:nvPr>
        </p:nvSpPr>
        <p:spPr/>
        <p:txBody>
          <a:bodyPr/>
          <a:lstStyle/>
          <a:p>
            <a:r>
              <a:rPr lang="en-US"/>
              <a:t>Twitter Own Tweets Table | All Pages - 6 of 9</a:t>
            </a:r>
          </a:p>
        </p:txBody>
      </p:sp>
      <p:graphicFrame>
        <p:nvGraphicFramePr>
          <p:cNvPr id="5" name="Table Placeholder 4">
            <a:extLst>
              <a:ext uri="{FF2B5EF4-FFF2-40B4-BE49-F238E27FC236}">
                <a16:creationId xmlns:a16="http://schemas.microsoft.com/office/drawing/2014/main" id="{62E2C406-F95D-4570-8049-4C714CF409D5}"/>
              </a:ext>
            </a:extLst>
          </p:cNvPr>
          <p:cNvGraphicFramePr>
            <a:graphicFrameLocks noGrp="1"/>
          </p:cNvGraphicFramePr>
          <p:nvPr>
            <p:ph type="tbl" sz="quarter" idx="13"/>
            <p:extLst>
              <p:ext uri="{D42A27DB-BD31-4B8C-83A1-F6EECF244321}">
                <p14:modId xmlns:p14="http://schemas.microsoft.com/office/powerpoint/2010/main" val="4025355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13492650"/>
                    </a:ext>
                  </a:extLst>
                </a:gridCol>
                <a:gridCol w="576072">
                  <a:extLst>
                    <a:ext uri="{9D8B030D-6E8A-4147-A177-3AD203B41FA5}">
                      <a16:colId xmlns:a16="http://schemas.microsoft.com/office/drawing/2014/main" val="615144811"/>
                    </a:ext>
                  </a:extLst>
                </a:gridCol>
                <a:gridCol w="576072">
                  <a:extLst>
                    <a:ext uri="{9D8B030D-6E8A-4147-A177-3AD203B41FA5}">
                      <a16:colId xmlns:a16="http://schemas.microsoft.com/office/drawing/2014/main" val="2366573550"/>
                    </a:ext>
                  </a:extLst>
                </a:gridCol>
                <a:gridCol w="576072">
                  <a:extLst>
                    <a:ext uri="{9D8B030D-6E8A-4147-A177-3AD203B41FA5}">
                      <a16:colId xmlns:a16="http://schemas.microsoft.com/office/drawing/2014/main" val="3123904544"/>
                    </a:ext>
                  </a:extLst>
                </a:gridCol>
                <a:gridCol w="576072">
                  <a:extLst>
                    <a:ext uri="{9D8B030D-6E8A-4147-A177-3AD203B41FA5}">
                      <a16:colId xmlns:a16="http://schemas.microsoft.com/office/drawing/2014/main" val="2253393650"/>
                    </a:ext>
                  </a:extLst>
                </a:gridCol>
                <a:gridCol w="576072">
                  <a:extLst>
                    <a:ext uri="{9D8B030D-6E8A-4147-A177-3AD203B41FA5}">
                      <a16:colId xmlns:a16="http://schemas.microsoft.com/office/drawing/2014/main" val="2357349357"/>
                    </a:ext>
                  </a:extLst>
                </a:gridCol>
                <a:gridCol w="576072">
                  <a:extLst>
                    <a:ext uri="{9D8B030D-6E8A-4147-A177-3AD203B41FA5}">
                      <a16:colId xmlns:a16="http://schemas.microsoft.com/office/drawing/2014/main" val="2422646649"/>
                    </a:ext>
                  </a:extLst>
                </a:gridCol>
                <a:gridCol w="822960">
                  <a:extLst>
                    <a:ext uri="{9D8B030D-6E8A-4147-A177-3AD203B41FA5}">
                      <a16:colId xmlns:a16="http://schemas.microsoft.com/office/drawing/2014/main" val="4103952691"/>
                    </a:ext>
                  </a:extLst>
                </a:gridCol>
                <a:gridCol w="576072">
                  <a:extLst>
                    <a:ext uri="{9D8B030D-6E8A-4147-A177-3AD203B41FA5}">
                      <a16:colId xmlns:a16="http://schemas.microsoft.com/office/drawing/2014/main" val="670284090"/>
                    </a:ext>
                  </a:extLst>
                </a:gridCol>
                <a:gridCol w="576072">
                  <a:extLst>
                    <a:ext uri="{9D8B030D-6E8A-4147-A177-3AD203B41FA5}">
                      <a16:colId xmlns:a16="http://schemas.microsoft.com/office/drawing/2014/main" val="2243248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994080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18:00:20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مصرف السلام يقدم لك الخدمات المصرفية عبر الفرع الافتراضي لمساعدتك في تلبية احتياجاتك عبر مكالمات الفيديو من خلال تطبيق </a:t>
                      </a:r>
                      <a:r>
                        <a:rPr kumimoji="0" lang="en-US" sz="1000" b="0" i="0" u="none" strike="noStrike" kern="1200" cap="none" spc="0" normalizeH="0" baseline="0" noProof="0">
                          <a:ln>
                            <a:noFill/>
                          </a:ln>
                          <a:solidFill>
                            <a:prstClr val="black"/>
                          </a:solidFill>
                          <a:effectLst/>
                          <a:uLnTx/>
                          <a:uFillTx/>
                          <a:latin typeface="+mn-lt"/>
                          <a:ea typeface="+mn-ea"/>
                          <a:cs typeface="+mn-cs"/>
                        </a:rPr>
                        <a:t>Skiplino. https://t.co/617ANqCLBB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0.5435 %</a:t>
                      </a:r>
                    </a:p>
                  </a:txBody>
                  <a:tcPr/>
                </a:tc>
                <a:extLst>
                  <a:ext uri="{0D108BD9-81ED-4DB2-BD59-A6C34878D82A}">
                    <a16:rowId xmlns:a16="http://schemas.microsoft.com/office/drawing/2014/main" val="2023253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17:59:20</a:t>
                      </a:r>
                      <a:r>
                        <a:rPr kumimoji="0" lang="en-US" sz="1000" b="0" i="0" u="none" strike="noStrike" kern="1200" cap="none" spc="0" normalizeH="0" baseline="0" noProof="0">
                          <a:ln>
                            <a:noFill/>
                          </a:ln>
                          <a:solidFill>
                            <a:prstClr val="black"/>
                          </a:solidFill>
                          <a:effectLst/>
                          <a:uLnTx/>
                          <a:uFillTx/>
                          <a:latin typeface="+mn-lt"/>
                          <a:ea typeface="+mn-ea"/>
                          <a:cs typeface="+mn-cs"/>
                        </a:rPr>
                        <a:t>
 Invest a minimum of BD 5,000 in your Wakala Account for 3 months or more &amp;amp; get the chance to be one of 3 winners to triple their expected profit!
Why Wakala? Because it’s the smarter investment solution! https://t.co/YC8ObOw4jY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1.5625 %</a:t>
                      </a:r>
                    </a:p>
                  </a:txBody>
                  <a:tcPr/>
                </a:tc>
                <a:extLst>
                  <a:ext uri="{0D108BD9-81ED-4DB2-BD59-A6C34878D82A}">
                    <a16:rowId xmlns:a16="http://schemas.microsoft.com/office/drawing/2014/main" val="2308930019"/>
                  </a:ext>
                </a:extLst>
              </a:tr>
            </a:tbl>
          </a:graphicData>
        </a:graphic>
      </p:graphicFrame>
      <p:sp>
        <p:nvSpPr>
          <p:cNvPr id="4" name="Text Placeholder 3">
            <a:extLst>
              <a:ext uri="{FF2B5EF4-FFF2-40B4-BE49-F238E27FC236}">
                <a16:creationId xmlns:a16="http://schemas.microsoft.com/office/drawing/2014/main" id="{48187890-618F-4637-AE65-26258046E79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3628509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D90A6-3D2E-4D0E-8B3B-141DE927C58A}"/>
              </a:ext>
            </a:extLst>
          </p:cNvPr>
          <p:cNvSpPr>
            <a:spLocks noGrp="1"/>
          </p:cNvSpPr>
          <p:nvPr>
            <p:ph type="title"/>
          </p:nvPr>
        </p:nvSpPr>
        <p:spPr/>
        <p:txBody>
          <a:bodyPr/>
          <a:lstStyle/>
          <a:p>
            <a:r>
              <a:rPr lang="en-US"/>
              <a:t>Twitter Own Tweets Table | All Pages - 7 of 9</a:t>
            </a:r>
          </a:p>
        </p:txBody>
      </p:sp>
      <p:graphicFrame>
        <p:nvGraphicFramePr>
          <p:cNvPr id="5" name="Table Placeholder 4">
            <a:extLst>
              <a:ext uri="{FF2B5EF4-FFF2-40B4-BE49-F238E27FC236}">
                <a16:creationId xmlns:a16="http://schemas.microsoft.com/office/drawing/2014/main" id="{470F7A93-5EFF-4298-B74B-56302B1B829F}"/>
              </a:ext>
            </a:extLst>
          </p:cNvPr>
          <p:cNvGraphicFramePr>
            <a:graphicFrameLocks noGrp="1"/>
          </p:cNvGraphicFramePr>
          <p:nvPr>
            <p:ph type="tbl" sz="quarter" idx="13"/>
            <p:extLst>
              <p:ext uri="{D42A27DB-BD31-4B8C-83A1-F6EECF244321}">
                <p14:modId xmlns:p14="http://schemas.microsoft.com/office/powerpoint/2010/main" val="2609075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942134954"/>
                    </a:ext>
                  </a:extLst>
                </a:gridCol>
                <a:gridCol w="576072">
                  <a:extLst>
                    <a:ext uri="{9D8B030D-6E8A-4147-A177-3AD203B41FA5}">
                      <a16:colId xmlns:a16="http://schemas.microsoft.com/office/drawing/2014/main" val="4027782486"/>
                    </a:ext>
                  </a:extLst>
                </a:gridCol>
                <a:gridCol w="576072">
                  <a:extLst>
                    <a:ext uri="{9D8B030D-6E8A-4147-A177-3AD203B41FA5}">
                      <a16:colId xmlns:a16="http://schemas.microsoft.com/office/drawing/2014/main" val="3469966650"/>
                    </a:ext>
                  </a:extLst>
                </a:gridCol>
                <a:gridCol w="576072">
                  <a:extLst>
                    <a:ext uri="{9D8B030D-6E8A-4147-A177-3AD203B41FA5}">
                      <a16:colId xmlns:a16="http://schemas.microsoft.com/office/drawing/2014/main" val="695043280"/>
                    </a:ext>
                  </a:extLst>
                </a:gridCol>
                <a:gridCol w="576072">
                  <a:extLst>
                    <a:ext uri="{9D8B030D-6E8A-4147-A177-3AD203B41FA5}">
                      <a16:colId xmlns:a16="http://schemas.microsoft.com/office/drawing/2014/main" val="2695486821"/>
                    </a:ext>
                  </a:extLst>
                </a:gridCol>
                <a:gridCol w="576072">
                  <a:extLst>
                    <a:ext uri="{9D8B030D-6E8A-4147-A177-3AD203B41FA5}">
                      <a16:colId xmlns:a16="http://schemas.microsoft.com/office/drawing/2014/main" val="783665916"/>
                    </a:ext>
                  </a:extLst>
                </a:gridCol>
                <a:gridCol w="576072">
                  <a:extLst>
                    <a:ext uri="{9D8B030D-6E8A-4147-A177-3AD203B41FA5}">
                      <a16:colId xmlns:a16="http://schemas.microsoft.com/office/drawing/2014/main" val="626797282"/>
                    </a:ext>
                  </a:extLst>
                </a:gridCol>
                <a:gridCol w="822960">
                  <a:extLst>
                    <a:ext uri="{9D8B030D-6E8A-4147-A177-3AD203B41FA5}">
                      <a16:colId xmlns:a16="http://schemas.microsoft.com/office/drawing/2014/main" val="2653023923"/>
                    </a:ext>
                  </a:extLst>
                </a:gridCol>
                <a:gridCol w="576072">
                  <a:extLst>
                    <a:ext uri="{9D8B030D-6E8A-4147-A177-3AD203B41FA5}">
                      <a16:colId xmlns:a16="http://schemas.microsoft.com/office/drawing/2014/main" val="1628284670"/>
                    </a:ext>
                  </a:extLst>
                </a:gridCol>
                <a:gridCol w="576072">
                  <a:extLst>
                    <a:ext uri="{9D8B030D-6E8A-4147-A177-3AD203B41FA5}">
                      <a16:colId xmlns:a16="http://schemas.microsoft.com/office/drawing/2014/main" val="3568242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187407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17:58:43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انتهز الفرصة لتكون أحد الرابحين الثلاثة للحصول على 3 أضعاف الأرباح المتوقعة من خلال استثمارك في حساب وكالة بمبلغ 5,000 د.ب. كحد أدنى لمدة 3 أشهر أو أكثر.
لماذا تستثمر في حساب وكالة؟ لأنه الحل الأمثل لاستثمار أموالك! </a:t>
                      </a:r>
                      <a:r>
                        <a:rPr kumimoji="0" lang="en-US" sz="1000" b="0" i="0" u="none" strike="noStrike" kern="1200" cap="none" spc="0" normalizeH="0" baseline="0" noProof="0">
                          <a:ln>
                            <a:noFill/>
                          </a:ln>
                          <a:solidFill>
                            <a:prstClr val="black"/>
                          </a:solidFill>
                          <a:effectLst/>
                          <a:uLnTx/>
                          <a:uFillTx/>
                          <a:latin typeface="+mn-lt"/>
                          <a:ea typeface="+mn-ea"/>
                          <a:cs typeface="+mn-cs"/>
                        </a:rPr>
                        <a:t>https://t.co/y3aiLIX96X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1.5723 %</a:t>
                      </a:r>
                    </a:p>
                  </a:txBody>
                  <a:tcPr/>
                </a:tc>
                <a:extLst>
                  <a:ext uri="{0D108BD9-81ED-4DB2-BD59-A6C34878D82A}">
                    <a16:rowId xmlns:a16="http://schemas.microsoft.com/office/drawing/2014/main" val="2435654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10:37:19</a:t>
                      </a:r>
                      <a:r>
                        <a:rPr kumimoji="0" lang="en-US" sz="1000" b="0" i="0" u="none" strike="noStrike" kern="1200" cap="none" spc="0" normalizeH="0" baseline="0" noProof="0">
                          <a:ln>
                            <a:noFill/>
                          </a:ln>
                          <a:solidFill>
                            <a:prstClr val="black"/>
                          </a:solidFill>
                          <a:effectLst/>
                          <a:uLnTx/>
                          <a:uFillTx/>
                          <a:latin typeface="+mn-lt"/>
                          <a:ea typeface="+mn-ea"/>
                          <a:cs typeface="+mn-cs"/>
                        </a:rPr>
                        <a:t>
 Exclusive discount of 5% at Home Centre in Bahrain while using your Al Salam Bank cards.
For details, please text us on WhatsApp at 17005500.
Terms and conditions apply. https://t.co/Iwdgel9H8r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1.0667 %</a:t>
                      </a:r>
                    </a:p>
                  </a:txBody>
                  <a:tcPr/>
                </a:tc>
                <a:extLst>
                  <a:ext uri="{0D108BD9-81ED-4DB2-BD59-A6C34878D82A}">
                    <a16:rowId xmlns:a16="http://schemas.microsoft.com/office/drawing/2014/main" val="1576783697"/>
                  </a:ext>
                </a:extLst>
              </a:tr>
            </a:tbl>
          </a:graphicData>
        </a:graphic>
      </p:graphicFrame>
      <p:sp>
        <p:nvSpPr>
          <p:cNvPr id="4" name="Text Placeholder 3">
            <a:extLst>
              <a:ext uri="{FF2B5EF4-FFF2-40B4-BE49-F238E27FC236}">
                <a16:creationId xmlns:a16="http://schemas.microsoft.com/office/drawing/2014/main" id="{C02A89A1-75E9-4918-B025-4439DAC5C36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108067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DD1B7-6169-413C-86A8-BBDCA8F0F331}"/>
              </a:ext>
            </a:extLst>
          </p:cNvPr>
          <p:cNvSpPr>
            <a:spLocks noGrp="1"/>
          </p:cNvSpPr>
          <p:nvPr>
            <p:ph type="title"/>
          </p:nvPr>
        </p:nvSpPr>
        <p:spPr/>
        <p:txBody>
          <a:bodyPr/>
          <a:lstStyle/>
          <a:p>
            <a:r>
              <a:rPr lang="en-US"/>
              <a:t>Twitter Own Tweets Table | All Pages - 8 of 9</a:t>
            </a:r>
          </a:p>
        </p:txBody>
      </p:sp>
      <p:graphicFrame>
        <p:nvGraphicFramePr>
          <p:cNvPr id="5" name="Table Placeholder 4">
            <a:extLst>
              <a:ext uri="{FF2B5EF4-FFF2-40B4-BE49-F238E27FC236}">
                <a16:creationId xmlns:a16="http://schemas.microsoft.com/office/drawing/2014/main" id="{F83A6E1E-4284-433A-A49D-5A26EEE6DACB}"/>
              </a:ext>
            </a:extLst>
          </p:cNvPr>
          <p:cNvGraphicFramePr>
            <a:graphicFrameLocks noGrp="1"/>
          </p:cNvGraphicFramePr>
          <p:nvPr>
            <p:ph type="tbl" sz="quarter" idx="13"/>
            <p:extLst>
              <p:ext uri="{D42A27DB-BD31-4B8C-83A1-F6EECF244321}">
                <p14:modId xmlns:p14="http://schemas.microsoft.com/office/powerpoint/2010/main" val="1245651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87943425"/>
                    </a:ext>
                  </a:extLst>
                </a:gridCol>
                <a:gridCol w="576072">
                  <a:extLst>
                    <a:ext uri="{9D8B030D-6E8A-4147-A177-3AD203B41FA5}">
                      <a16:colId xmlns:a16="http://schemas.microsoft.com/office/drawing/2014/main" val="267753498"/>
                    </a:ext>
                  </a:extLst>
                </a:gridCol>
                <a:gridCol w="576072">
                  <a:extLst>
                    <a:ext uri="{9D8B030D-6E8A-4147-A177-3AD203B41FA5}">
                      <a16:colId xmlns:a16="http://schemas.microsoft.com/office/drawing/2014/main" val="1939736436"/>
                    </a:ext>
                  </a:extLst>
                </a:gridCol>
                <a:gridCol w="576072">
                  <a:extLst>
                    <a:ext uri="{9D8B030D-6E8A-4147-A177-3AD203B41FA5}">
                      <a16:colId xmlns:a16="http://schemas.microsoft.com/office/drawing/2014/main" val="1953690164"/>
                    </a:ext>
                  </a:extLst>
                </a:gridCol>
                <a:gridCol w="576072">
                  <a:extLst>
                    <a:ext uri="{9D8B030D-6E8A-4147-A177-3AD203B41FA5}">
                      <a16:colId xmlns:a16="http://schemas.microsoft.com/office/drawing/2014/main" val="2830612727"/>
                    </a:ext>
                  </a:extLst>
                </a:gridCol>
                <a:gridCol w="576072">
                  <a:extLst>
                    <a:ext uri="{9D8B030D-6E8A-4147-A177-3AD203B41FA5}">
                      <a16:colId xmlns:a16="http://schemas.microsoft.com/office/drawing/2014/main" val="1646478536"/>
                    </a:ext>
                  </a:extLst>
                </a:gridCol>
                <a:gridCol w="576072">
                  <a:extLst>
                    <a:ext uri="{9D8B030D-6E8A-4147-A177-3AD203B41FA5}">
                      <a16:colId xmlns:a16="http://schemas.microsoft.com/office/drawing/2014/main" val="2528998996"/>
                    </a:ext>
                  </a:extLst>
                </a:gridCol>
                <a:gridCol w="822960">
                  <a:extLst>
                    <a:ext uri="{9D8B030D-6E8A-4147-A177-3AD203B41FA5}">
                      <a16:colId xmlns:a16="http://schemas.microsoft.com/office/drawing/2014/main" val="1166781694"/>
                    </a:ext>
                  </a:extLst>
                </a:gridCol>
                <a:gridCol w="576072">
                  <a:extLst>
                    <a:ext uri="{9D8B030D-6E8A-4147-A177-3AD203B41FA5}">
                      <a16:colId xmlns:a16="http://schemas.microsoft.com/office/drawing/2014/main" val="237230464"/>
                    </a:ext>
                  </a:extLst>
                </a:gridCol>
                <a:gridCol w="576072">
                  <a:extLst>
                    <a:ext uri="{9D8B030D-6E8A-4147-A177-3AD203B41FA5}">
                      <a16:colId xmlns:a16="http://schemas.microsoft.com/office/drawing/2014/main" val="2083040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471597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خصم حصري بنسبة 5% من هوم سنتر في البحرين عند الدفع باستخدام بطاقات مصرف السلام.
للاستفسار، يرجى مراسلتنا عبر الواتساب على 17005500. 
تطبق الشروط والأحكام. </a:t>
                      </a:r>
                      <a:r>
                        <a:rPr kumimoji="0" lang="en-US" sz="1000" b="0" i="0" u="none" strike="noStrike" kern="1200" cap="none" spc="0" normalizeH="0" baseline="0" noProof="0">
                          <a:ln>
                            <a:noFill/>
                          </a:ln>
                          <a:solidFill>
                            <a:prstClr val="black"/>
                          </a:solidFill>
                          <a:effectLst/>
                          <a:uLnTx/>
                          <a:uFillTx/>
                          <a:latin typeface="+mn-lt"/>
                          <a:ea typeface="+mn-ea"/>
                          <a:cs typeface="+mn-cs"/>
                        </a:rPr>
                        <a:t>https://t.co/MSfcPLHvas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5.9265 %</a:t>
                      </a:r>
                    </a:p>
                  </a:txBody>
                  <a:tcPr/>
                </a:tc>
                <a:extLst>
                  <a:ext uri="{0D108BD9-81ED-4DB2-BD59-A6C34878D82A}">
                    <a16:rowId xmlns:a16="http://schemas.microsoft.com/office/drawing/2014/main" val="3300064232"/>
                  </a:ext>
                </a:extLst>
              </a:tr>
            </a:tbl>
          </a:graphicData>
        </a:graphic>
      </p:graphicFrame>
      <p:sp>
        <p:nvSpPr>
          <p:cNvPr id="4" name="Text Placeholder 3">
            <a:extLst>
              <a:ext uri="{FF2B5EF4-FFF2-40B4-BE49-F238E27FC236}">
                <a16:creationId xmlns:a16="http://schemas.microsoft.com/office/drawing/2014/main" id="{BA7136D1-1D5F-4A3F-929E-A48DE5AB449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84291598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53611-DEAE-4E73-9CCA-03CCCF56CA2E}"/>
              </a:ext>
            </a:extLst>
          </p:cNvPr>
          <p:cNvSpPr>
            <a:spLocks noGrp="1"/>
          </p:cNvSpPr>
          <p:nvPr>
            <p:ph type="title"/>
          </p:nvPr>
        </p:nvSpPr>
        <p:spPr/>
        <p:txBody>
          <a:bodyPr/>
          <a:lstStyle/>
          <a:p>
            <a:r>
              <a:rPr lang="en-US"/>
              <a:t>Twitter Own Tweets Table | All Pages - 9 of 9</a:t>
            </a:r>
          </a:p>
        </p:txBody>
      </p:sp>
      <p:graphicFrame>
        <p:nvGraphicFramePr>
          <p:cNvPr id="5" name="Table Placeholder 4">
            <a:extLst>
              <a:ext uri="{FF2B5EF4-FFF2-40B4-BE49-F238E27FC236}">
                <a16:creationId xmlns:a16="http://schemas.microsoft.com/office/drawing/2014/main" id="{C9F3A5CF-F083-4CF6-B3A3-104E1604DDD0}"/>
              </a:ext>
            </a:extLst>
          </p:cNvPr>
          <p:cNvGraphicFramePr>
            <a:graphicFrameLocks noGrp="1"/>
          </p:cNvGraphicFramePr>
          <p:nvPr>
            <p:ph type="tbl" sz="quarter" idx="13"/>
            <p:extLst>
              <p:ext uri="{D42A27DB-BD31-4B8C-83A1-F6EECF244321}">
                <p14:modId xmlns:p14="http://schemas.microsoft.com/office/powerpoint/2010/main" val="1536311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887415043"/>
                    </a:ext>
                  </a:extLst>
                </a:gridCol>
                <a:gridCol w="576072">
                  <a:extLst>
                    <a:ext uri="{9D8B030D-6E8A-4147-A177-3AD203B41FA5}">
                      <a16:colId xmlns:a16="http://schemas.microsoft.com/office/drawing/2014/main" val="4080497310"/>
                    </a:ext>
                  </a:extLst>
                </a:gridCol>
                <a:gridCol w="576072">
                  <a:extLst>
                    <a:ext uri="{9D8B030D-6E8A-4147-A177-3AD203B41FA5}">
                      <a16:colId xmlns:a16="http://schemas.microsoft.com/office/drawing/2014/main" val="1953626457"/>
                    </a:ext>
                  </a:extLst>
                </a:gridCol>
                <a:gridCol w="576072">
                  <a:extLst>
                    <a:ext uri="{9D8B030D-6E8A-4147-A177-3AD203B41FA5}">
                      <a16:colId xmlns:a16="http://schemas.microsoft.com/office/drawing/2014/main" val="265527652"/>
                    </a:ext>
                  </a:extLst>
                </a:gridCol>
                <a:gridCol w="576072">
                  <a:extLst>
                    <a:ext uri="{9D8B030D-6E8A-4147-A177-3AD203B41FA5}">
                      <a16:colId xmlns:a16="http://schemas.microsoft.com/office/drawing/2014/main" val="2808588230"/>
                    </a:ext>
                  </a:extLst>
                </a:gridCol>
                <a:gridCol w="576072">
                  <a:extLst>
                    <a:ext uri="{9D8B030D-6E8A-4147-A177-3AD203B41FA5}">
                      <a16:colId xmlns:a16="http://schemas.microsoft.com/office/drawing/2014/main" val="3023473052"/>
                    </a:ext>
                  </a:extLst>
                </a:gridCol>
                <a:gridCol w="576072">
                  <a:extLst>
                    <a:ext uri="{9D8B030D-6E8A-4147-A177-3AD203B41FA5}">
                      <a16:colId xmlns:a16="http://schemas.microsoft.com/office/drawing/2014/main" val="4183681388"/>
                    </a:ext>
                  </a:extLst>
                </a:gridCol>
                <a:gridCol w="822960">
                  <a:extLst>
                    <a:ext uri="{9D8B030D-6E8A-4147-A177-3AD203B41FA5}">
                      <a16:colId xmlns:a16="http://schemas.microsoft.com/office/drawing/2014/main" val="1381780035"/>
                    </a:ext>
                  </a:extLst>
                </a:gridCol>
                <a:gridCol w="576072">
                  <a:extLst>
                    <a:ext uri="{9D8B030D-6E8A-4147-A177-3AD203B41FA5}">
                      <a16:colId xmlns:a16="http://schemas.microsoft.com/office/drawing/2014/main" val="2891887668"/>
                    </a:ext>
                  </a:extLst>
                </a:gridCol>
                <a:gridCol w="576072">
                  <a:extLst>
                    <a:ext uri="{9D8B030D-6E8A-4147-A177-3AD203B41FA5}">
                      <a16:colId xmlns:a16="http://schemas.microsoft.com/office/drawing/2014/main" val="2621421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894347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- 2020-09-01 13:38:05</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ابق_آمنا مع بطاقات مصرف السلام اللاتلامسية لمشترياتك اليومية.
افتح حسابك في دقائق عبر تطبيق مصرف السلام الجديد من خلال الضغط على الرابط في البايو.
#</a:t>
                      </a:r>
                      <a:r>
                        <a:rPr kumimoji="0" lang="en-US" sz="1000" b="0" i="0" u="none" strike="noStrike" kern="1200" cap="none" spc="0" normalizeH="0" baseline="0" noProof="0">
                          <a:ln>
                            <a:noFill/>
                          </a:ln>
                          <a:solidFill>
                            <a:prstClr val="black"/>
                          </a:solidFill>
                          <a:effectLst/>
                          <a:uLnTx/>
                          <a:uFillTx/>
                          <a:latin typeface="+mn-lt"/>
                          <a:ea typeface="+mn-ea"/>
                          <a:cs typeface="+mn-cs"/>
                        </a:rPr>
                        <a:t>StaySafe with Al Salam Bank’s contactless card for… https://t.co/LPbZsIwbdN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1.0638 %</a:t>
                      </a:r>
                    </a:p>
                  </a:txBody>
                  <a:tcPr/>
                </a:tc>
                <a:extLst>
                  <a:ext uri="{0D108BD9-81ED-4DB2-BD59-A6C34878D82A}">
                    <a16:rowId xmlns:a16="http://schemas.microsoft.com/office/drawing/2014/main" val="3365890892"/>
                  </a:ext>
                </a:extLst>
              </a:tr>
            </a:tbl>
          </a:graphicData>
        </a:graphic>
      </p:graphicFrame>
      <p:sp>
        <p:nvSpPr>
          <p:cNvPr id="4" name="Text Placeholder 3">
            <a:extLst>
              <a:ext uri="{FF2B5EF4-FFF2-40B4-BE49-F238E27FC236}">
                <a16:creationId xmlns:a16="http://schemas.microsoft.com/office/drawing/2014/main" id="{C6D73CE7-C6D3-4313-9E35-CB8056C1700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86517413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8FD7B-6D70-4160-B14D-081825B4829A}"/>
              </a:ext>
            </a:extLst>
          </p:cNvPr>
          <p:cNvSpPr>
            <a:spLocks noGrp="1"/>
          </p:cNvSpPr>
          <p:nvPr>
            <p:ph type="title"/>
          </p:nvPr>
        </p:nvSpPr>
        <p:spPr/>
        <p:txBody>
          <a:bodyPr/>
          <a:lstStyle/>
          <a:p>
            <a:r>
              <a:rPr lang="en-US"/>
              <a:t>Youtube Key Metrics Table | All Pages</a:t>
            </a:r>
          </a:p>
        </p:txBody>
      </p:sp>
      <p:graphicFrame>
        <p:nvGraphicFramePr>
          <p:cNvPr id="5" name="Table Placeholder 4">
            <a:extLst>
              <a:ext uri="{FF2B5EF4-FFF2-40B4-BE49-F238E27FC236}">
                <a16:creationId xmlns:a16="http://schemas.microsoft.com/office/drawing/2014/main" id="{6D825A27-3B1F-4706-B119-E585AE036855}"/>
              </a:ext>
            </a:extLst>
          </p:cNvPr>
          <p:cNvGraphicFramePr>
            <a:graphicFrameLocks noGrp="1"/>
          </p:cNvGraphicFramePr>
          <p:nvPr>
            <p:ph type="tbl" sz="quarter" idx="13"/>
            <p:extLst>
              <p:ext uri="{D42A27DB-BD31-4B8C-83A1-F6EECF244321}">
                <p14:modId xmlns:p14="http://schemas.microsoft.com/office/powerpoint/2010/main" val="913751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46254059"/>
                    </a:ext>
                  </a:extLst>
                </a:gridCol>
                <a:gridCol w="1645920">
                  <a:extLst>
                    <a:ext uri="{9D8B030D-6E8A-4147-A177-3AD203B41FA5}">
                      <a16:colId xmlns:a16="http://schemas.microsoft.com/office/drawing/2014/main" val="1636012818"/>
                    </a:ext>
                  </a:extLst>
                </a:gridCol>
                <a:gridCol w="1645920">
                  <a:extLst>
                    <a:ext uri="{9D8B030D-6E8A-4147-A177-3AD203B41FA5}">
                      <a16:colId xmlns:a16="http://schemas.microsoft.com/office/drawing/2014/main" val="2132538311"/>
                    </a:ext>
                  </a:extLst>
                </a:gridCol>
                <a:gridCol w="1645920">
                  <a:extLst>
                    <a:ext uri="{9D8B030D-6E8A-4147-A177-3AD203B41FA5}">
                      <a16:colId xmlns:a16="http://schemas.microsoft.com/office/drawing/2014/main" val="1568628427"/>
                    </a:ext>
                  </a:extLst>
                </a:gridCol>
                <a:gridCol w="1645920">
                  <a:extLst>
                    <a:ext uri="{9D8B030D-6E8A-4147-A177-3AD203B41FA5}">
                      <a16:colId xmlns:a16="http://schemas.microsoft.com/office/drawing/2014/main" val="406542031"/>
                    </a:ext>
                  </a:extLst>
                </a:gridCol>
              </a:tblGrid>
              <a:tr h="370840">
                <a:tc>
                  <a:txBody>
                    <a:bodyPr/>
                    <a:lstStyle/>
                    <a:p>
                      <a:r>
                        <a:rPr lang="en-US" sz="1000"/>
                        <a:t>Channel</a:t>
                      </a:r>
                    </a:p>
                  </a:txBody>
                  <a:tcPr/>
                </a:tc>
                <a:tc>
                  <a:txBody>
                    <a:bodyPr/>
                    <a:lstStyle/>
                    <a:p>
                      <a:r>
                        <a:rPr lang="en-US" sz="1000"/>
                        <a:t>Subscribers</a:t>
                      </a:r>
                    </a:p>
                  </a:txBody>
                  <a:tcPr/>
                </a:tc>
                <a:tc>
                  <a:txBody>
                    <a:bodyPr/>
                    <a:lstStyle/>
                    <a:p>
                      <a:r>
                        <a:rPr lang="en-US" sz="1000"/>
                        <a:t>Total Videos</a:t>
                      </a:r>
                    </a:p>
                  </a:txBody>
                  <a:tcPr/>
                </a:tc>
                <a:tc>
                  <a:txBody>
                    <a:bodyPr/>
                    <a:lstStyle/>
                    <a:p>
                      <a:r>
                        <a:rPr lang="en-US" sz="1000"/>
                        <a:t>Total Views</a:t>
                      </a:r>
                    </a:p>
                  </a:txBody>
                  <a:tcPr/>
                </a:tc>
                <a:tc>
                  <a:txBody>
                    <a:bodyPr/>
                    <a:lstStyle/>
                    <a:p>
                      <a:r>
                        <a:rPr lang="en-US" sz="1000"/>
                        <a:t>Total comments</a:t>
                      </a:r>
                    </a:p>
                  </a:txBody>
                  <a:tcPr/>
                </a:tc>
                <a:extLst>
                  <a:ext uri="{0D108BD9-81ED-4DB2-BD59-A6C34878D82A}">
                    <a16:rowId xmlns:a16="http://schemas.microsoft.com/office/drawing/2014/main" val="192433204"/>
                  </a:ext>
                </a:extLst>
              </a:tr>
              <a:tr h="370840">
                <a:tc>
                  <a:txBody>
                    <a:bodyPr/>
                    <a:lstStyle/>
                    <a:p>
                      <a:r>
                        <a:rPr lang="en-US" sz="1000"/>
                        <a:t>Al Salam Bank - Bahrain</a:t>
                      </a:r>
                    </a:p>
                  </a:txBody>
                  <a:tcPr/>
                </a:tc>
                <a:tc>
                  <a:txBody>
                    <a:bodyPr/>
                    <a:lstStyle/>
                    <a:p>
                      <a:r>
                        <a:rPr lang="en-US" sz="1000"/>
                        <a:t>226</a:t>
                      </a:r>
                    </a:p>
                  </a:txBody>
                  <a:tcPr/>
                </a:tc>
                <a:tc>
                  <a:txBody>
                    <a:bodyPr/>
                    <a:lstStyle/>
                    <a:p>
                      <a:r>
                        <a:rPr lang="en-US" sz="1000"/>
                        <a:t>70</a:t>
                      </a:r>
                    </a:p>
                  </a:txBody>
                  <a:tcPr/>
                </a:tc>
                <a:tc>
                  <a:txBody>
                    <a:bodyPr/>
                    <a:lstStyle/>
                    <a:p>
                      <a:r>
                        <a:rPr lang="en-US" sz="1000"/>
                        <a:t>885486</a:t>
                      </a:r>
                    </a:p>
                  </a:txBody>
                  <a:tcPr/>
                </a:tc>
                <a:tc>
                  <a:txBody>
                    <a:bodyPr/>
                    <a:lstStyle/>
                    <a:p>
                      <a:r>
                        <a:rPr lang="en-US" sz="1000"/>
                        <a:t>0</a:t>
                      </a:r>
                    </a:p>
                  </a:txBody>
                  <a:tcPr/>
                </a:tc>
                <a:extLst>
                  <a:ext uri="{0D108BD9-81ED-4DB2-BD59-A6C34878D82A}">
                    <a16:rowId xmlns:a16="http://schemas.microsoft.com/office/drawing/2014/main" val="4093018485"/>
                  </a:ext>
                </a:extLst>
              </a:tr>
            </a:tbl>
          </a:graphicData>
        </a:graphic>
      </p:graphicFrame>
      <p:sp>
        <p:nvSpPr>
          <p:cNvPr id="4" name="Text Placeholder 3">
            <a:extLst>
              <a:ext uri="{FF2B5EF4-FFF2-40B4-BE49-F238E27FC236}">
                <a16:creationId xmlns:a16="http://schemas.microsoft.com/office/drawing/2014/main" id="{6D3C8FF5-FB70-434C-962E-058EC0EB099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74070304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13015-1E18-4A99-87CC-1A976C55B57F}"/>
              </a:ext>
            </a:extLst>
          </p:cNvPr>
          <p:cNvSpPr>
            <a:spLocks noGrp="1"/>
          </p:cNvSpPr>
          <p:nvPr>
            <p:ph type="title"/>
          </p:nvPr>
        </p:nvSpPr>
        <p:spPr/>
        <p:txBody>
          <a:bodyPr/>
          <a:lstStyle/>
          <a:p>
            <a:r>
              <a:rPr lang="en-US"/>
              <a:t>Youtube Videos Table | All Pages</a:t>
            </a:r>
          </a:p>
        </p:txBody>
      </p:sp>
      <p:graphicFrame>
        <p:nvGraphicFramePr>
          <p:cNvPr id="5" name="Table Placeholder 4">
            <a:extLst>
              <a:ext uri="{FF2B5EF4-FFF2-40B4-BE49-F238E27FC236}">
                <a16:creationId xmlns:a16="http://schemas.microsoft.com/office/drawing/2014/main" id="{DF3C4B80-438F-404D-AE9B-B14DA8FF1D92}"/>
              </a:ext>
            </a:extLst>
          </p:cNvPr>
          <p:cNvGraphicFramePr>
            <a:graphicFrameLocks noGrp="1"/>
          </p:cNvGraphicFramePr>
          <p:nvPr>
            <p:ph type="tbl" sz="quarter" idx="13"/>
            <p:extLst>
              <p:ext uri="{D42A27DB-BD31-4B8C-83A1-F6EECF244321}">
                <p14:modId xmlns:p14="http://schemas.microsoft.com/office/powerpoint/2010/main" val="1925809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67112094"/>
                    </a:ext>
                  </a:extLst>
                </a:gridCol>
                <a:gridCol w="822960">
                  <a:extLst>
                    <a:ext uri="{9D8B030D-6E8A-4147-A177-3AD203B41FA5}">
                      <a16:colId xmlns:a16="http://schemas.microsoft.com/office/drawing/2014/main" val="3031064303"/>
                    </a:ext>
                  </a:extLst>
                </a:gridCol>
                <a:gridCol w="822960">
                  <a:extLst>
                    <a:ext uri="{9D8B030D-6E8A-4147-A177-3AD203B41FA5}">
                      <a16:colId xmlns:a16="http://schemas.microsoft.com/office/drawing/2014/main" val="3670103849"/>
                    </a:ext>
                  </a:extLst>
                </a:gridCol>
                <a:gridCol w="822960">
                  <a:extLst>
                    <a:ext uri="{9D8B030D-6E8A-4147-A177-3AD203B41FA5}">
                      <a16:colId xmlns:a16="http://schemas.microsoft.com/office/drawing/2014/main" val="3116606799"/>
                    </a:ext>
                  </a:extLst>
                </a:gridCol>
                <a:gridCol w="822960">
                  <a:extLst>
                    <a:ext uri="{9D8B030D-6E8A-4147-A177-3AD203B41FA5}">
                      <a16:colId xmlns:a16="http://schemas.microsoft.com/office/drawing/2014/main" val="2667202870"/>
                    </a:ext>
                  </a:extLst>
                </a:gridCol>
                <a:gridCol w="822960">
                  <a:extLst>
                    <a:ext uri="{9D8B030D-6E8A-4147-A177-3AD203B41FA5}">
                      <a16:colId xmlns:a16="http://schemas.microsoft.com/office/drawing/2014/main" val="3890186174"/>
                    </a:ext>
                  </a:extLst>
                </a:gridCol>
                <a:gridCol w="822960">
                  <a:extLst>
                    <a:ext uri="{9D8B030D-6E8A-4147-A177-3AD203B41FA5}">
                      <a16:colId xmlns:a16="http://schemas.microsoft.com/office/drawing/2014/main" val="1262153528"/>
                    </a:ext>
                  </a:extLst>
                </a:gridCol>
              </a:tblGrid>
              <a:tr h="370840">
                <a:tc>
                  <a:txBody>
                    <a:bodyPr/>
                    <a:lstStyle/>
                    <a:p>
                      <a:r>
                        <a:rPr lang="en-US" sz="1000"/>
                        <a:t>Video</a:t>
                      </a:r>
                    </a:p>
                  </a:txBody>
                  <a:tcPr/>
                </a:tc>
                <a:tc>
                  <a:txBody>
                    <a:bodyPr/>
                    <a:lstStyle/>
                    <a:p>
                      <a:r>
                        <a:rPr lang="en-US" sz="1000"/>
                        <a:t>Last Updated</a:t>
                      </a:r>
                    </a:p>
                  </a:txBody>
                  <a:tcPr/>
                </a:tc>
                <a:tc>
                  <a:txBody>
                    <a:bodyPr/>
                    <a:lstStyle/>
                    <a:p>
                      <a:r>
                        <a:rPr lang="en-US" sz="1000"/>
                        <a:t>Duration [mm:ss]</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extLst>
                  <a:ext uri="{0D108BD9-81ED-4DB2-BD59-A6C34878D82A}">
                    <a16:rowId xmlns:a16="http://schemas.microsoft.com/office/drawing/2014/main" val="3905932799"/>
                  </a:ext>
                </a:extLst>
              </a:tr>
              <a:tr h="370840">
                <a:tc>
                  <a:txBody>
                    <a:bodyPr/>
                    <a:lstStyle/>
                    <a:p>
                      <a:r>
                        <a:rPr lang="en-US" sz="1000" b="1"/>
                        <a:t>Al Salam Bank - Bahrain - 2020-09-21 09:25:08</a:t>
                      </a:r>
                      <a:r>
                        <a:rPr lang="en-US" sz="1000"/>
                        <a:t>
 Al Salam Bank - Wakala Account</a:t>
                      </a:r>
                    </a:p>
                  </a:txBody>
                  <a:tcPr/>
                </a:tc>
                <a:tc>
                  <a:txBody>
                    <a:bodyPr/>
                    <a:lstStyle/>
                    <a:p>
                      <a:r>
                        <a:rPr lang="en-US" sz="1000"/>
                        <a:t>10/01/2020 12:09:49</a:t>
                      </a:r>
                    </a:p>
                  </a:txBody>
                  <a:tcPr/>
                </a:tc>
                <a:tc>
                  <a:txBody>
                    <a:bodyPr/>
                    <a:lstStyle/>
                    <a:p>
                      <a:r>
                        <a:rPr lang="en-US" sz="1000"/>
                        <a:t>00:10</a:t>
                      </a:r>
                    </a:p>
                  </a:txBody>
                  <a:tcPr/>
                </a:tc>
                <a:tc>
                  <a:txBody>
                    <a:bodyPr/>
                    <a:lstStyle/>
                    <a:p>
                      <a:r>
                        <a:rPr lang="en-US" sz="1000"/>
                        <a:t>16</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106669930"/>
                  </a:ext>
                </a:extLst>
              </a:tr>
              <a:tr h="370840">
                <a:tc>
                  <a:txBody>
                    <a:bodyPr/>
                    <a:lstStyle/>
                    <a:p>
                      <a:r>
                        <a:rPr lang="en-US" sz="1000" b="1"/>
                        <a:t>Al Salam Bank - Bahrain - 2020-09-21 09:23:47</a:t>
                      </a:r>
                      <a:r>
                        <a:rPr lang="en-US" sz="1000"/>
                        <a:t>
 Al Salam Bank - Wakala Account</a:t>
                      </a:r>
                    </a:p>
                  </a:txBody>
                  <a:tcPr/>
                </a:tc>
                <a:tc>
                  <a:txBody>
                    <a:bodyPr/>
                    <a:lstStyle/>
                    <a:p>
                      <a:r>
                        <a:rPr lang="en-US" sz="1000"/>
                        <a:t>10/01/2020 12:09:49</a:t>
                      </a:r>
                    </a:p>
                  </a:txBody>
                  <a:tcPr/>
                </a:tc>
                <a:tc>
                  <a:txBody>
                    <a:bodyPr/>
                    <a:lstStyle/>
                    <a:p>
                      <a:r>
                        <a:rPr lang="en-US" sz="1000"/>
                        <a:t>00:11</a:t>
                      </a:r>
                    </a:p>
                  </a:txBody>
                  <a:tcPr/>
                </a:tc>
                <a:tc>
                  <a:txBody>
                    <a:bodyPr/>
                    <a:lstStyle/>
                    <a:p>
                      <a:r>
                        <a:rPr lang="en-US" sz="1000"/>
                        <a:t>25</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19321995"/>
                  </a:ext>
                </a:extLst>
              </a:tr>
              <a:tr h="370840">
                <a:tc>
                  <a:txBody>
                    <a:bodyPr/>
                    <a:lstStyle/>
                    <a:p>
                      <a:r>
                        <a:rPr lang="en-US" sz="1000" b="1"/>
                        <a:t>Al Salam Bank - Bahrain - 2020-09-21 09:17:22</a:t>
                      </a:r>
                      <a:r>
                        <a:rPr lang="en-US" sz="1000"/>
                        <a:t>
 Al Salam Bank - Danat Savings Scheme</a:t>
                      </a:r>
                    </a:p>
                  </a:txBody>
                  <a:tcPr/>
                </a:tc>
                <a:tc>
                  <a:txBody>
                    <a:bodyPr/>
                    <a:lstStyle/>
                    <a:p>
                      <a:r>
                        <a:rPr lang="en-US" sz="1000"/>
                        <a:t>10/01/2020 06:11:20</a:t>
                      </a:r>
                    </a:p>
                  </a:txBody>
                  <a:tcPr/>
                </a:tc>
                <a:tc>
                  <a:txBody>
                    <a:bodyPr/>
                    <a:lstStyle/>
                    <a:p>
                      <a:r>
                        <a:rPr lang="en-US" sz="1000"/>
                        <a:t>01:00</a:t>
                      </a:r>
                    </a:p>
                  </a:txBody>
                  <a:tcPr/>
                </a:tc>
                <a:tc>
                  <a:txBody>
                    <a:bodyPr/>
                    <a:lstStyle/>
                    <a:p>
                      <a:r>
                        <a:rPr lang="en-US" sz="1000"/>
                        <a:t>8</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6389325"/>
                  </a:ext>
                </a:extLst>
              </a:tr>
              <a:tr h="370840">
                <a:tc>
                  <a:txBody>
                    <a:bodyPr/>
                    <a:lstStyle/>
                    <a:p>
                      <a:r>
                        <a:rPr lang="en-US" sz="1000" b="1"/>
                        <a:t>Al Salam Bank - Bahrain - 2020-09-21 09:06:22</a:t>
                      </a:r>
                      <a:r>
                        <a:rPr lang="en-US" sz="1000"/>
                        <a:t>
 Al Salam Bank - Virtual Branch</a:t>
                      </a:r>
                    </a:p>
                  </a:txBody>
                  <a:tcPr/>
                </a:tc>
                <a:tc>
                  <a:txBody>
                    <a:bodyPr/>
                    <a:lstStyle/>
                    <a:p>
                      <a:r>
                        <a:rPr lang="en-US" sz="1000"/>
                        <a:t>10/01/2020 06:11:20</a:t>
                      </a:r>
                    </a:p>
                  </a:txBody>
                  <a:tcPr/>
                </a:tc>
                <a:tc>
                  <a:txBody>
                    <a:bodyPr/>
                    <a:lstStyle/>
                    <a:p>
                      <a:r>
                        <a:rPr lang="en-US" sz="1000"/>
                        <a:t>00:50</a:t>
                      </a:r>
                    </a:p>
                  </a:txBody>
                  <a:tcPr/>
                </a:tc>
                <a:tc>
                  <a:txBody>
                    <a:bodyPr/>
                    <a:lstStyle/>
                    <a:p>
                      <a:r>
                        <a:rPr lang="en-US" sz="1000"/>
                        <a:t>14</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666351508"/>
                  </a:ext>
                </a:extLst>
              </a:tr>
            </a:tbl>
          </a:graphicData>
        </a:graphic>
      </p:graphicFrame>
      <p:sp>
        <p:nvSpPr>
          <p:cNvPr id="4" name="Text Placeholder 3">
            <a:extLst>
              <a:ext uri="{FF2B5EF4-FFF2-40B4-BE49-F238E27FC236}">
                <a16:creationId xmlns:a16="http://schemas.microsoft.com/office/drawing/2014/main" id="{38CA62A7-8D2B-4A45-AD90-BE8AD6A84F4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96879599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6529</Words>
  <Application>Microsoft Office PowerPoint</Application>
  <PresentationFormat>On-screen Show (4:3)</PresentationFormat>
  <Paragraphs>1534</Paragraphs>
  <Slides>73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73</vt:i4>
      </vt:variant>
    </vt:vector>
  </HeadingPairs>
  <TitlesOfParts>
    <vt:vector size="76" baseType="lpstr">
      <vt:lpstr>Arial</vt:lpstr>
      <vt:lpstr>Calibri</vt:lpstr>
      <vt:lpstr>quintly_template</vt:lpstr>
      <vt:lpstr>ASBB</vt:lpstr>
      <vt:lpstr>Overall Network Key Metrics | All Pages</vt:lpstr>
      <vt:lpstr>Overall Network Key Metrics Table | All Pages</vt:lpstr>
      <vt:lpstr>Instagram Key Metrics 2020 | All Pages</vt:lpstr>
      <vt:lpstr>Instagram Key Metrics Table | All Pages</vt:lpstr>
      <vt:lpstr>Instagram Reach | All Pages</vt:lpstr>
      <vt:lpstr>Instagram Impressions  | All Pages</vt:lpstr>
      <vt:lpstr>Instagram Followers Total | All Pages</vt:lpstr>
      <vt:lpstr>Instagram Followers Gender Breakdown Pie Chart | All Pages</vt:lpstr>
      <vt:lpstr>Instagram Followers Age Group Breakdown Pie Chart | All Pages</vt:lpstr>
      <vt:lpstr>Instagram Post Type Distribution Per Profile (incl. Stories) | All Pages</vt:lpstr>
      <vt:lpstr>Instagram Posts Table | All Pages - 1 of 2</vt:lpstr>
      <vt:lpstr>Instagram Posts Table | All Pages - 2 of 2</vt:lpstr>
      <vt:lpstr>Instagram Stories Key Metrics Table | All Pages</vt:lpstr>
      <vt:lpstr>Instagram Stories Table  | All Pages - 1 of 14</vt:lpstr>
      <vt:lpstr>Instagram Stories Table  | All Pages - 2 of 14</vt:lpstr>
      <vt:lpstr>Instagram Stories Table  | All Pages - 3 of 14</vt:lpstr>
      <vt:lpstr>Instagram Stories Table  | All Pages - 4 of 14</vt:lpstr>
      <vt:lpstr>Instagram Stories Table  | All Pages - 5 of 14</vt:lpstr>
      <vt:lpstr>Instagram Stories Table  | All Pages - 6 of 14</vt:lpstr>
      <vt:lpstr>Instagram Stories Table  | All Pages - 7 of 14</vt:lpstr>
      <vt:lpstr>Instagram Stories Table  | All Pages - 8 of 14</vt:lpstr>
      <vt:lpstr>Instagram Stories Table  | All Pages - 9 of 14</vt:lpstr>
      <vt:lpstr>Instagram Stories Table  | All Pages - 10 of 14</vt:lpstr>
      <vt:lpstr>Instagram Stories Table  | All Pages - 11 of 14</vt:lpstr>
      <vt:lpstr>Instagram Stories Table  | All Pages - 12 of 14</vt:lpstr>
      <vt:lpstr>Instagram Stories Table  | All Pages - 13 of 14</vt:lpstr>
      <vt:lpstr>Instagram Stories Table  | All Pages - 14 of 14</vt:lpstr>
      <vt:lpstr>Instagram Videos Table | All Pages</vt:lpstr>
      <vt:lpstr>Facebook Custom Key Metrics by Month | All Pages</vt:lpstr>
      <vt:lpstr>Facebook Reach | All Pages</vt:lpstr>
      <vt:lpstr>Facebook Impressions | All Pages</vt:lpstr>
      <vt:lpstr>Facebook Fans Total | All Pages</vt:lpstr>
      <vt:lpstr>Facebook Fan Demographics | All Pages</vt:lpstr>
      <vt:lpstr>Facebook Fan Age Distribution | All Pages</vt:lpstr>
      <vt:lpstr>Facebook Post Type Distribution | All Pages</vt:lpstr>
      <vt:lpstr>Facebook Engagement Rate By Post Type | All Pages</vt:lpstr>
      <vt:lpstr>Facebook Published Posts Table | All Pages - 1 of 8</vt:lpstr>
      <vt:lpstr>Facebook Published Posts Table | All Pages - 2 of 8</vt:lpstr>
      <vt:lpstr>Facebook Published Posts Table | All Pages - 3 of 8</vt:lpstr>
      <vt:lpstr>Facebook Published Posts Table | All Pages - 4 of 8</vt:lpstr>
      <vt:lpstr>Facebook Published Posts Table | All Pages - 5 of 8</vt:lpstr>
      <vt:lpstr>Facebook Published Posts Table | All Pages - 6 of 8</vt:lpstr>
      <vt:lpstr>Facebook Published Posts Table | All Pages - 7 of 8</vt:lpstr>
      <vt:lpstr>Facebook Published Posts Table | All Pages - 8 of 8</vt:lpstr>
      <vt:lpstr>Facebook Video Views Table | All Pages</vt:lpstr>
      <vt:lpstr>Facebook Videos Table | All Pages - 1 of 6</vt:lpstr>
      <vt:lpstr>Facebook Videos Table | All Pages - 2 of 6</vt:lpstr>
      <vt:lpstr>Facebook Videos Table | All Pages - 3 of 6</vt:lpstr>
      <vt:lpstr>Facebook Videos Table | All Pages - 4 of 6</vt:lpstr>
      <vt:lpstr>Facebook Videos Table | All Pages - 5 of 6</vt:lpstr>
      <vt:lpstr>Facebook Videos Table | All Pages - 6 of 6</vt:lpstr>
      <vt:lpstr>Facebook Conversations Key Metrics Table | All Pages</vt:lpstr>
      <vt:lpstr>Facebook Response Times Distribution | All Pages</vt:lpstr>
      <vt:lpstr>Facebook Response Times | All Pages</vt:lpstr>
      <vt:lpstr>Facebook Avg. Response Time of Incoming Requests (in sec.) | All Pages</vt:lpstr>
      <vt:lpstr>Facebook Private Conversations Response Times Distribution | All Pages</vt:lpstr>
      <vt:lpstr>Facebook Share of User Questions with negative Feedback | All Pages</vt:lpstr>
      <vt:lpstr>Twitter Followers Total | All Pages</vt:lpstr>
      <vt:lpstr>Twitter Key Metrics Table | All Pages</vt:lpstr>
      <vt:lpstr>Twitter Twitter Analytics Table Own Tweets | All Pages</vt:lpstr>
      <vt:lpstr>Twitter Twitter Analytics Table Total | All Pages</vt:lpstr>
      <vt:lpstr>Twitter Own Tweets Table | All Pages - 1 of 9</vt:lpstr>
      <vt:lpstr>Twitter Own Tweets Table | All Pages - 2 of 9</vt:lpstr>
      <vt:lpstr>Twitter Own Tweets Table | All Pages - 3 of 9</vt:lpstr>
      <vt:lpstr>Twitter Own Tweets Table | All Pages - 4 of 9</vt:lpstr>
      <vt:lpstr>Twitter Own Tweets Table | All Pages - 5 of 9</vt:lpstr>
      <vt:lpstr>Twitter Own Tweets Table | All Pages - 6 of 9</vt:lpstr>
      <vt:lpstr>Twitter Own Tweets Table | All Pages - 7 of 9</vt:lpstr>
      <vt:lpstr>Twitter Own Tweets Table | All Pages - 8 of 9</vt:lpstr>
      <vt:lpstr>Twitter Own Tweets Table | All Pages - 9 of 9</vt:lpstr>
      <vt:lpstr>Youtube Key Metrics Table | All Pages</vt:lpstr>
      <vt:lpstr>Youtube Videos Table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ASBB</dc:title>
  <dc:creator>Frederik Peiniger</dc:creator>
  <cp:lastModifiedBy>Frederik Peiniger</cp:lastModifiedBy>
  <cp:revision>1</cp:revision>
  <dcterms:created xsi:type="dcterms:W3CDTF">2020-10-01T13:15:36Z</dcterms:created>
  <dcterms:modified xsi:type="dcterms:W3CDTF">2020-10-01T13:18:36Z</dcterms:modified>
</cp:coreProperties>
</file>