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3" r:id="rId64"/>
    <p:sldId id="324" r:id="rId65"/>
    <p:sldId id="325" r:id="rId66"/>
    <p:sldId id="326" r:id="rId67"/>
    <p:sldId id="327" r:id="rId68"/>
    <p:sldId id="328" r:id="rId69"/>
    <p:sldId id="329" r:id="rId70"/>
    <p:sldId id="330" r:id="rId71"/>
    <p:sldId id="331" r:id="rId72"/>
    <p:sldId id="332" r:id="rId73"/>
    <p:sldId id="333"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51634</c:v>
                </c:pt>
                <c:pt idx="1">
                  <c:v>61572</c:v>
                </c:pt>
                <c:pt idx="2">
                  <c:v>46463</c:v>
                </c:pt>
                <c:pt idx="3">
                  <c:v>42838</c:v>
                </c:pt>
                <c:pt idx="4">
                  <c:v>48380</c:v>
                </c:pt>
                <c:pt idx="5">
                  <c:v>51063</c:v>
                </c:pt>
                <c:pt idx="6">
                  <c:v>53576</c:v>
                </c:pt>
                <c:pt idx="7">
                  <c:v>52647</c:v>
                </c:pt>
                <c:pt idx="8">
                  <c:v>62202</c:v>
                </c:pt>
                <c:pt idx="9">
                  <c:v>68532</c:v>
                </c:pt>
                <c:pt idx="10">
                  <c:v>63348</c:v>
                </c:pt>
                <c:pt idx="11">
                  <c:v>48701</c:v>
                </c:pt>
                <c:pt idx="12">
                  <c:v>62677</c:v>
                </c:pt>
                <c:pt idx="13">
                  <c:v>212034</c:v>
                </c:pt>
                <c:pt idx="14">
                  <c:v>260744</c:v>
                </c:pt>
                <c:pt idx="15">
                  <c:v>300839</c:v>
                </c:pt>
                <c:pt idx="16">
                  <c:v>281173</c:v>
                </c:pt>
                <c:pt idx="17">
                  <c:v>268343</c:v>
                </c:pt>
                <c:pt idx="18">
                  <c:v>256007</c:v>
                </c:pt>
                <c:pt idx="19">
                  <c:v>143687</c:v>
                </c:pt>
                <c:pt idx="20">
                  <c:v>147781</c:v>
                </c:pt>
                <c:pt idx="21">
                  <c:v>142804</c:v>
                </c:pt>
                <c:pt idx="22">
                  <c:v>138215</c:v>
                </c:pt>
                <c:pt idx="23">
                  <c:v>70720</c:v>
                </c:pt>
                <c:pt idx="24">
                  <c:v>63429</c:v>
                </c:pt>
                <c:pt idx="25">
                  <c:v>70916</c:v>
                </c:pt>
                <c:pt idx="26">
                  <c:v>79187</c:v>
                </c:pt>
                <c:pt idx="27">
                  <c:v>84897</c:v>
                </c:pt>
                <c:pt idx="28">
                  <c:v>98062</c:v>
                </c:pt>
                <c:pt idx="29">
                  <c:v>184942</c:v>
                </c:pt>
              </c:numCache>
            </c:numRef>
          </c:val>
          <c:smooth val="0"/>
          <c:extLst>
            <c:ext xmlns:c16="http://schemas.microsoft.com/office/drawing/2014/chart" uri="{C3380CC4-5D6E-409C-BE32-E72D297353CC}">
              <c16:uniqueId val="{00000000-37EA-4A7E-891D-AB8ACC2E496F}"/>
            </c:ext>
          </c:extLst>
        </c:ser>
        <c:dLbls>
          <c:showLegendKey val="0"/>
          <c:showVal val="0"/>
          <c:showCatName val="0"/>
          <c:showSerName val="0"/>
          <c:showPercent val="0"/>
          <c:showBubbleSize val="0"/>
        </c:dLbls>
        <c:smooth val="0"/>
        <c:axId val="323926944"/>
        <c:axId val="323933504"/>
      </c:lineChart>
      <c:dateAx>
        <c:axId val="323926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33504"/>
        <c:crosses val="autoZero"/>
        <c:auto val="1"/>
        <c:lblOffset val="100"/>
        <c:baseTimeUnit val="days"/>
      </c:dateAx>
      <c:valAx>
        <c:axId val="32393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26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96445</c:v>
                </c:pt>
                <c:pt idx="1">
                  <c:v>116821</c:v>
                </c:pt>
                <c:pt idx="2">
                  <c:v>96447</c:v>
                </c:pt>
                <c:pt idx="3">
                  <c:v>78037</c:v>
                </c:pt>
                <c:pt idx="4">
                  <c:v>87076</c:v>
                </c:pt>
                <c:pt idx="5">
                  <c:v>102915</c:v>
                </c:pt>
                <c:pt idx="6">
                  <c:v>108386</c:v>
                </c:pt>
                <c:pt idx="7">
                  <c:v>98743</c:v>
                </c:pt>
                <c:pt idx="8">
                  <c:v>115918</c:v>
                </c:pt>
                <c:pt idx="9">
                  <c:v>125658</c:v>
                </c:pt>
                <c:pt idx="10">
                  <c:v>109528</c:v>
                </c:pt>
                <c:pt idx="11">
                  <c:v>91395</c:v>
                </c:pt>
                <c:pt idx="12">
                  <c:v>125328</c:v>
                </c:pt>
                <c:pt idx="13">
                  <c:v>402776</c:v>
                </c:pt>
                <c:pt idx="14">
                  <c:v>480049</c:v>
                </c:pt>
                <c:pt idx="15">
                  <c:v>496458</c:v>
                </c:pt>
                <c:pt idx="16">
                  <c:v>458822</c:v>
                </c:pt>
                <c:pt idx="17">
                  <c:v>436972</c:v>
                </c:pt>
                <c:pt idx="18">
                  <c:v>391905</c:v>
                </c:pt>
                <c:pt idx="19">
                  <c:v>232500</c:v>
                </c:pt>
                <c:pt idx="20">
                  <c:v>234691</c:v>
                </c:pt>
                <c:pt idx="21">
                  <c:v>244604</c:v>
                </c:pt>
                <c:pt idx="22">
                  <c:v>257599</c:v>
                </c:pt>
                <c:pt idx="23">
                  <c:v>136294</c:v>
                </c:pt>
                <c:pt idx="24">
                  <c:v>133710</c:v>
                </c:pt>
                <c:pt idx="25">
                  <c:v>129325</c:v>
                </c:pt>
                <c:pt idx="26">
                  <c:v>143986</c:v>
                </c:pt>
                <c:pt idx="27">
                  <c:v>157236</c:v>
                </c:pt>
                <c:pt idx="28">
                  <c:v>183651</c:v>
                </c:pt>
                <c:pt idx="29">
                  <c:v>297717</c:v>
                </c:pt>
              </c:numCache>
            </c:numRef>
          </c:val>
          <c:smooth val="0"/>
          <c:extLst>
            <c:ext xmlns:c16="http://schemas.microsoft.com/office/drawing/2014/chart" uri="{C3380CC4-5D6E-409C-BE32-E72D297353CC}">
              <c16:uniqueId val="{00000000-3BFA-48D5-B47C-DE1BA543C4BB}"/>
            </c:ext>
          </c:extLst>
        </c:ser>
        <c:dLbls>
          <c:showLegendKey val="0"/>
          <c:showVal val="0"/>
          <c:showCatName val="0"/>
          <c:showSerName val="0"/>
          <c:showPercent val="0"/>
          <c:showBubbleSize val="0"/>
        </c:dLbls>
        <c:smooth val="0"/>
        <c:axId val="323935472"/>
        <c:axId val="323936128"/>
      </c:lineChart>
      <c:dateAx>
        <c:axId val="323935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36128"/>
        <c:crosses val="autoZero"/>
        <c:auto val="1"/>
        <c:lblOffset val="100"/>
        <c:baseTimeUnit val="days"/>
      </c:dateAx>
      <c:valAx>
        <c:axId val="32393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35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alsalambank_bh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57752</c:v>
                </c:pt>
                <c:pt idx="1">
                  <c:v>57720</c:v>
                </c:pt>
                <c:pt idx="2">
                  <c:v>57710</c:v>
                </c:pt>
                <c:pt idx="3">
                  <c:v>57703</c:v>
                </c:pt>
                <c:pt idx="4">
                  <c:v>57696</c:v>
                </c:pt>
                <c:pt idx="5">
                  <c:v>57701</c:v>
                </c:pt>
                <c:pt idx="6">
                  <c:v>57686</c:v>
                </c:pt>
                <c:pt idx="7">
                  <c:v>57676</c:v>
                </c:pt>
                <c:pt idx="8">
                  <c:v>57666</c:v>
                </c:pt>
                <c:pt idx="9">
                  <c:v>57657</c:v>
                </c:pt>
                <c:pt idx="10">
                  <c:v>57656</c:v>
                </c:pt>
                <c:pt idx="11">
                  <c:v>57653</c:v>
                </c:pt>
                <c:pt idx="12">
                  <c:v>57671</c:v>
                </c:pt>
                <c:pt idx="13">
                  <c:v>58048</c:v>
                </c:pt>
                <c:pt idx="14">
                  <c:v>58584</c:v>
                </c:pt>
                <c:pt idx="15">
                  <c:v>58951</c:v>
                </c:pt>
                <c:pt idx="16">
                  <c:v>59169</c:v>
                </c:pt>
                <c:pt idx="17">
                  <c:v>59331</c:v>
                </c:pt>
                <c:pt idx="18">
                  <c:v>59515</c:v>
                </c:pt>
                <c:pt idx="19">
                  <c:v>59579</c:v>
                </c:pt>
                <c:pt idx="20">
                  <c:v>59605</c:v>
                </c:pt>
                <c:pt idx="21">
                  <c:v>59645</c:v>
                </c:pt>
                <c:pt idx="22">
                  <c:v>59669</c:v>
                </c:pt>
                <c:pt idx="23">
                  <c:v>59673</c:v>
                </c:pt>
                <c:pt idx="24">
                  <c:v>59671</c:v>
                </c:pt>
                <c:pt idx="25">
                  <c:v>59682</c:v>
                </c:pt>
                <c:pt idx="26">
                  <c:v>59681</c:v>
                </c:pt>
                <c:pt idx="27">
                  <c:v>59713</c:v>
                </c:pt>
                <c:pt idx="28">
                  <c:v>59741</c:v>
                </c:pt>
                <c:pt idx="29">
                  <c:v>59738</c:v>
                </c:pt>
              </c:numCache>
            </c:numRef>
          </c:val>
          <c:smooth val="0"/>
          <c:extLst>
            <c:ext xmlns:c16="http://schemas.microsoft.com/office/drawing/2014/chart" uri="{C3380CC4-5D6E-409C-BE32-E72D297353CC}">
              <c16:uniqueId val="{00000000-4421-4CFA-8336-2154FC061AD3}"/>
            </c:ext>
          </c:extLst>
        </c:ser>
        <c:dLbls>
          <c:showLegendKey val="0"/>
          <c:showVal val="0"/>
          <c:showCatName val="0"/>
          <c:showSerName val="0"/>
          <c:showPercent val="0"/>
          <c:showBubbleSize val="0"/>
        </c:dLbls>
        <c:smooth val="0"/>
        <c:axId val="323935144"/>
        <c:axId val="323935800"/>
      </c:lineChart>
      <c:dateAx>
        <c:axId val="32393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35800"/>
        <c:crosses val="autoZero"/>
        <c:auto val="1"/>
        <c:lblOffset val="100"/>
        <c:baseTimeUnit val="days"/>
      </c:dateAx>
      <c:valAx>
        <c:axId val="32393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3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Female</c:v>
                </c:pt>
                <c:pt idx="1">
                  <c:v>Male</c:v>
                </c:pt>
                <c:pt idx="2">
                  <c:v>Unknown</c:v>
                </c:pt>
              </c:strCache>
            </c:strRef>
          </c:cat>
          <c:val>
            <c:numRef>
              <c:f>Sheet1!$A$2:$C$2</c:f>
              <c:numCache>
                <c:formatCode>General</c:formatCode>
                <c:ptCount val="3"/>
                <c:pt idx="0">
                  <c:v>17147</c:v>
                </c:pt>
                <c:pt idx="1">
                  <c:v>25960</c:v>
                </c:pt>
                <c:pt idx="2">
                  <c:v>257</c:v>
                </c:pt>
              </c:numCache>
            </c:numRef>
          </c:val>
          <c:extLst>
            <c:ext xmlns:c16="http://schemas.microsoft.com/office/drawing/2014/chart" uri="{C3380CC4-5D6E-409C-BE32-E72D297353CC}">
              <c16:uniqueId val="{00000000-B022-44C5-A8C8-981A7C2993D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pt idx="0">
                  <c:v>657</c:v>
                </c:pt>
                <c:pt idx="1">
                  <c:v>5843</c:v>
                </c:pt>
                <c:pt idx="2">
                  <c:v>19887</c:v>
                </c:pt>
                <c:pt idx="3">
                  <c:v>11586</c:v>
                </c:pt>
                <c:pt idx="4">
                  <c:v>3832</c:v>
                </c:pt>
                <c:pt idx="5">
                  <c:v>1134</c:v>
                </c:pt>
                <c:pt idx="6">
                  <c:v>425</c:v>
                </c:pt>
              </c:numCache>
            </c:numRef>
          </c:val>
          <c:extLst>
            <c:ext xmlns:c16="http://schemas.microsoft.com/office/drawing/2014/chart" uri="{C3380CC4-5D6E-409C-BE32-E72D297353CC}">
              <c16:uniqueId val="{00000000-17E2-4EBC-9BA2-853B1C42774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alsalambank_bh</c:v>
                </c:pt>
              </c:strCache>
            </c:strRef>
          </c:cat>
          <c:val>
            <c:numRef>
              <c:f>Sheet1!$B$2</c:f>
              <c:numCache>
                <c:formatCode>General</c:formatCode>
                <c:ptCount val="1"/>
                <c:pt idx="0">
                  <c:v>15</c:v>
                </c:pt>
              </c:numCache>
            </c:numRef>
          </c:val>
          <c:extLst>
            <c:ext xmlns:c16="http://schemas.microsoft.com/office/drawing/2014/chart" uri="{C3380CC4-5D6E-409C-BE32-E72D297353CC}">
              <c16:uniqueId val="{00000000-B955-437B-A5D9-5A355E05AE86}"/>
            </c:ext>
          </c:extLst>
        </c:ser>
        <c:ser>
          <c:idx val="1"/>
          <c:order val="1"/>
          <c:tx>
            <c:strRef>
              <c:f>Sheet1!$C$1</c:f>
              <c:strCache>
                <c:ptCount val="1"/>
                <c:pt idx="0">
                  <c:v>Stories</c:v>
                </c:pt>
              </c:strCache>
            </c:strRef>
          </c:tx>
          <c:spPr>
            <a:solidFill>
              <a:schemeClr val="accent2"/>
            </a:solidFill>
            <a:ln>
              <a:noFill/>
            </a:ln>
            <a:effectLst/>
          </c:spPr>
          <c:invertIfNegative val="0"/>
          <c:cat>
            <c:strRef>
              <c:f>Sheet1!$A$2</c:f>
              <c:strCache>
                <c:ptCount val="1"/>
                <c:pt idx="0">
                  <c:v>alsalambank_bh</c:v>
                </c:pt>
              </c:strCache>
            </c:strRef>
          </c:cat>
          <c:val>
            <c:numRef>
              <c:f>Sheet1!$C$2</c:f>
              <c:numCache>
                <c:formatCode>General</c:formatCode>
                <c:ptCount val="1"/>
                <c:pt idx="0">
                  <c:v>94</c:v>
                </c:pt>
              </c:numCache>
            </c:numRef>
          </c:val>
          <c:extLst>
            <c:ext xmlns:c16="http://schemas.microsoft.com/office/drawing/2014/chart" uri="{C3380CC4-5D6E-409C-BE32-E72D297353CC}">
              <c16:uniqueId val="{00000001-B955-437B-A5D9-5A355E05AE86}"/>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alsalambank_bh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B955-437B-A5D9-5A355E05AE86}"/>
            </c:ext>
          </c:extLst>
        </c:ser>
        <c:dLbls>
          <c:showLegendKey val="0"/>
          <c:showVal val="0"/>
          <c:showCatName val="0"/>
          <c:showSerName val="0"/>
          <c:showPercent val="0"/>
          <c:showBubbleSize val="0"/>
        </c:dLbls>
        <c:gapWidth val="219"/>
        <c:overlap val="-27"/>
        <c:axId val="327208544"/>
        <c:axId val="327201328"/>
      </c:barChart>
      <c:catAx>
        <c:axId val="3272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01328"/>
        <c:crosses val="autoZero"/>
        <c:auto val="1"/>
        <c:lblAlgn val="ctr"/>
        <c:lblOffset val="100"/>
        <c:noMultiLvlLbl val="0"/>
      </c:catAx>
      <c:valAx>
        <c:axId val="327201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0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71927</c:v>
                </c:pt>
                <c:pt idx="1">
                  <c:v>88727</c:v>
                </c:pt>
                <c:pt idx="2">
                  <c:v>76881</c:v>
                </c:pt>
                <c:pt idx="3">
                  <c:v>76952</c:v>
                </c:pt>
                <c:pt idx="4">
                  <c:v>86580</c:v>
                </c:pt>
                <c:pt idx="5">
                  <c:v>85133</c:v>
                </c:pt>
                <c:pt idx="6">
                  <c:v>79675</c:v>
                </c:pt>
                <c:pt idx="7">
                  <c:v>76801</c:v>
                </c:pt>
                <c:pt idx="8">
                  <c:v>93926</c:v>
                </c:pt>
                <c:pt idx="9">
                  <c:v>86103</c:v>
                </c:pt>
                <c:pt idx="10">
                  <c:v>92957</c:v>
                </c:pt>
                <c:pt idx="11">
                  <c:v>89275</c:v>
                </c:pt>
                <c:pt idx="12">
                  <c:v>95365</c:v>
                </c:pt>
                <c:pt idx="13">
                  <c:v>236687</c:v>
                </c:pt>
                <c:pt idx="14">
                  <c:v>298483</c:v>
                </c:pt>
                <c:pt idx="15">
                  <c:v>311518</c:v>
                </c:pt>
                <c:pt idx="16">
                  <c:v>275414</c:v>
                </c:pt>
                <c:pt idx="17">
                  <c:v>288388</c:v>
                </c:pt>
                <c:pt idx="18">
                  <c:v>286290</c:v>
                </c:pt>
                <c:pt idx="19">
                  <c:v>173149</c:v>
                </c:pt>
                <c:pt idx="20">
                  <c:v>185255</c:v>
                </c:pt>
                <c:pt idx="21">
                  <c:v>169500</c:v>
                </c:pt>
                <c:pt idx="22">
                  <c:v>171668</c:v>
                </c:pt>
                <c:pt idx="23">
                  <c:v>103743</c:v>
                </c:pt>
                <c:pt idx="24">
                  <c:v>92472</c:v>
                </c:pt>
                <c:pt idx="25">
                  <c:v>105594</c:v>
                </c:pt>
                <c:pt idx="26">
                  <c:v>96219</c:v>
                </c:pt>
                <c:pt idx="27">
                  <c:v>123188</c:v>
                </c:pt>
                <c:pt idx="28">
                  <c:v>132917</c:v>
                </c:pt>
                <c:pt idx="29">
                  <c:v>208583</c:v>
                </c:pt>
              </c:numCache>
            </c:numRef>
          </c:val>
          <c:smooth val="0"/>
          <c:extLst>
            <c:ext xmlns:c16="http://schemas.microsoft.com/office/drawing/2014/chart" uri="{C3380CC4-5D6E-409C-BE32-E72D297353CC}">
              <c16:uniqueId val="{00000000-261B-4268-8681-5C2640E5833D}"/>
            </c:ext>
          </c:extLst>
        </c:ser>
        <c:dLbls>
          <c:showLegendKey val="0"/>
          <c:showVal val="0"/>
          <c:showCatName val="0"/>
          <c:showSerName val="0"/>
          <c:showPercent val="0"/>
          <c:showBubbleSize val="0"/>
        </c:dLbls>
        <c:smooth val="0"/>
        <c:axId val="455807648"/>
        <c:axId val="455811256"/>
      </c:lineChart>
      <c:dateAx>
        <c:axId val="455807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811256"/>
        <c:crosses val="autoZero"/>
        <c:auto val="1"/>
        <c:lblOffset val="100"/>
        <c:baseTimeUnit val="days"/>
      </c:dateAx>
      <c:valAx>
        <c:axId val="45581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80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83343</c:v>
                </c:pt>
                <c:pt idx="1">
                  <c:v>107524</c:v>
                </c:pt>
                <c:pt idx="2">
                  <c:v>92094</c:v>
                </c:pt>
                <c:pt idx="3">
                  <c:v>91839</c:v>
                </c:pt>
                <c:pt idx="4">
                  <c:v>102447</c:v>
                </c:pt>
                <c:pt idx="5">
                  <c:v>100710</c:v>
                </c:pt>
                <c:pt idx="6">
                  <c:v>94020</c:v>
                </c:pt>
                <c:pt idx="7">
                  <c:v>90299</c:v>
                </c:pt>
                <c:pt idx="8">
                  <c:v>107655</c:v>
                </c:pt>
                <c:pt idx="9">
                  <c:v>104686</c:v>
                </c:pt>
                <c:pt idx="10">
                  <c:v>111620</c:v>
                </c:pt>
                <c:pt idx="11">
                  <c:v>101453</c:v>
                </c:pt>
                <c:pt idx="12">
                  <c:v>106990</c:v>
                </c:pt>
                <c:pt idx="13">
                  <c:v>305893</c:v>
                </c:pt>
                <c:pt idx="14">
                  <c:v>396437</c:v>
                </c:pt>
                <c:pt idx="15">
                  <c:v>412222</c:v>
                </c:pt>
                <c:pt idx="16">
                  <c:v>364930</c:v>
                </c:pt>
                <c:pt idx="17">
                  <c:v>368441</c:v>
                </c:pt>
                <c:pt idx="18">
                  <c:v>347607</c:v>
                </c:pt>
                <c:pt idx="19">
                  <c:v>200076</c:v>
                </c:pt>
                <c:pt idx="20">
                  <c:v>205130</c:v>
                </c:pt>
                <c:pt idx="21">
                  <c:v>200393</c:v>
                </c:pt>
                <c:pt idx="22">
                  <c:v>195901</c:v>
                </c:pt>
                <c:pt idx="23">
                  <c:v>117770</c:v>
                </c:pt>
                <c:pt idx="24">
                  <c:v>105220</c:v>
                </c:pt>
                <c:pt idx="25">
                  <c:v>116700</c:v>
                </c:pt>
                <c:pt idx="26">
                  <c:v>109330</c:v>
                </c:pt>
                <c:pt idx="27">
                  <c:v>142573</c:v>
                </c:pt>
                <c:pt idx="28">
                  <c:v>152834</c:v>
                </c:pt>
                <c:pt idx="29">
                  <c:v>246893</c:v>
                </c:pt>
              </c:numCache>
            </c:numRef>
          </c:val>
          <c:smooth val="0"/>
          <c:extLst>
            <c:ext xmlns:c16="http://schemas.microsoft.com/office/drawing/2014/chart" uri="{C3380CC4-5D6E-409C-BE32-E72D297353CC}">
              <c16:uniqueId val="{00000000-942C-492F-892D-D20C1A56D5AF}"/>
            </c:ext>
          </c:extLst>
        </c:ser>
        <c:dLbls>
          <c:showLegendKey val="0"/>
          <c:showVal val="0"/>
          <c:showCatName val="0"/>
          <c:showSerName val="0"/>
          <c:showPercent val="0"/>
          <c:showBubbleSize val="0"/>
        </c:dLbls>
        <c:smooth val="0"/>
        <c:axId val="319961224"/>
        <c:axId val="319954336"/>
      </c:lineChart>
      <c:dateAx>
        <c:axId val="31996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54336"/>
        <c:crosses val="autoZero"/>
        <c:auto val="1"/>
        <c:lblOffset val="100"/>
        <c:baseTimeUnit val="days"/>
      </c:dateAx>
      <c:valAx>
        <c:axId val="31995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6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Bank-Bahrain B.S.C</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4211</c:v>
                </c:pt>
                <c:pt idx="1">
                  <c:v>4213</c:v>
                </c:pt>
                <c:pt idx="2">
                  <c:v>4213</c:v>
                </c:pt>
                <c:pt idx="3">
                  <c:v>4213</c:v>
                </c:pt>
                <c:pt idx="4">
                  <c:v>4212</c:v>
                </c:pt>
                <c:pt idx="5">
                  <c:v>4212</c:v>
                </c:pt>
                <c:pt idx="6">
                  <c:v>4212</c:v>
                </c:pt>
                <c:pt idx="7">
                  <c:v>4213</c:v>
                </c:pt>
                <c:pt idx="8">
                  <c:v>4213</c:v>
                </c:pt>
                <c:pt idx="9">
                  <c:v>4215</c:v>
                </c:pt>
                <c:pt idx="10">
                  <c:v>4216</c:v>
                </c:pt>
                <c:pt idx="11">
                  <c:v>4218</c:v>
                </c:pt>
                <c:pt idx="12">
                  <c:v>4218</c:v>
                </c:pt>
                <c:pt idx="13">
                  <c:v>4218</c:v>
                </c:pt>
                <c:pt idx="14">
                  <c:v>4217</c:v>
                </c:pt>
                <c:pt idx="15">
                  <c:v>4217</c:v>
                </c:pt>
                <c:pt idx="16">
                  <c:v>4217</c:v>
                </c:pt>
                <c:pt idx="17">
                  <c:v>4217</c:v>
                </c:pt>
                <c:pt idx="18">
                  <c:v>4218</c:v>
                </c:pt>
                <c:pt idx="19">
                  <c:v>4217</c:v>
                </c:pt>
                <c:pt idx="20">
                  <c:v>4218</c:v>
                </c:pt>
                <c:pt idx="21">
                  <c:v>4219</c:v>
                </c:pt>
                <c:pt idx="22">
                  <c:v>4220</c:v>
                </c:pt>
                <c:pt idx="23">
                  <c:v>4222</c:v>
                </c:pt>
                <c:pt idx="24">
                  <c:v>4222</c:v>
                </c:pt>
                <c:pt idx="25">
                  <c:v>4221</c:v>
                </c:pt>
                <c:pt idx="26">
                  <c:v>4222</c:v>
                </c:pt>
                <c:pt idx="27">
                  <c:v>4225</c:v>
                </c:pt>
                <c:pt idx="28">
                  <c:v>4226</c:v>
                </c:pt>
                <c:pt idx="29">
                  <c:v>4226</c:v>
                </c:pt>
              </c:numCache>
            </c:numRef>
          </c:val>
          <c:smooth val="0"/>
          <c:extLst>
            <c:ext xmlns:c16="http://schemas.microsoft.com/office/drawing/2014/chart" uri="{C3380CC4-5D6E-409C-BE32-E72D297353CC}">
              <c16:uniqueId val="{00000000-3581-42B2-8CD5-149F114E4E21}"/>
            </c:ext>
          </c:extLst>
        </c:ser>
        <c:dLbls>
          <c:showLegendKey val="0"/>
          <c:showVal val="0"/>
          <c:showCatName val="0"/>
          <c:showSerName val="0"/>
          <c:showPercent val="0"/>
          <c:showBubbleSize val="0"/>
        </c:dLbls>
        <c:smooth val="0"/>
        <c:axId val="319961880"/>
        <c:axId val="319962208"/>
      </c:lineChart>
      <c:dateAx>
        <c:axId val="31996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62208"/>
        <c:crosses val="autoZero"/>
        <c:auto val="1"/>
        <c:lblOffset val="100"/>
        <c:baseTimeUnit val="days"/>
      </c:dateAx>
      <c:valAx>
        <c:axId val="31996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6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E17E-430C-AAA9-9431819259A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E17E-430C-AAA9-9431819259A4}"/>
            </c:ext>
          </c:extLst>
        </c:ser>
        <c:dLbls>
          <c:showLegendKey val="0"/>
          <c:showVal val="0"/>
          <c:showCatName val="0"/>
          <c:showSerName val="0"/>
          <c:showPercent val="0"/>
          <c:showBubbleSize val="0"/>
        </c:dLbls>
        <c:gapWidth val="219"/>
        <c:overlap val="-27"/>
        <c:axId val="319960568"/>
        <c:axId val="319957944"/>
      </c:barChart>
      <c:catAx>
        <c:axId val="319960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57944"/>
        <c:crosses val="autoZero"/>
        <c:auto val="1"/>
        <c:lblAlgn val="ctr"/>
        <c:lblOffset val="100"/>
        <c:noMultiLvlLbl val="0"/>
      </c:catAx>
      <c:valAx>
        <c:axId val="319957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60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13-17</c:v>
                </c:pt>
                <c:pt idx="1">
                  <c:v>18-24</c:v>
                </c:pt>
                <c:pt idx="2">
                  <c:v>25-34</c:v>
                </c:pt>
                <c:pt idx="3">
                  <c:v>35-44</c:v>
                </c:pt>
                <c:pt idx="4">
                  <c:v>45-54</c:v>
                </c:pt>
                <c:pt idx="5">
                  <c:v>55-64</c:v>
                </c:pt>
                <c:pt idx="6">
                  <c:v>65+</c:v>
                </c:pt>
              </c:strCache>
            </c:strRef>
          </c:cat>
          <c:val>
            <c:numRef>
              <c:f>Sheet1!$A$2:$G$2</c:f>
              <c:numCache>
                <c:formatCode>General</c:formatCode>
                <c:ptCount val="7"/>
              </c:numCache>
            </c:numRef>
          </c:val>
          <c:extLst>
            <c:ext xmlns:c16="http://schemas.microsoft.com/office/drawing/2014/chart" uri="{C3380CC4-5D6E-409C-BE32-E72D297353CC}">
              <c16:uniqueId val="{00000000-E054-4DB5-9891-68A51D8736CD}"/>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Album</c:v>
                </c:pt>
                <c:pt idx="1">
                  <c:v>Photo</c:v>
                </c:pt>
                <c:pt idx="2">
                  <c:v>Video</c:v>
                </c:pt>
              </c:strCache>
            </c:strRef>
          </c:cat>
          <c:val>
            <c:numRef>
              <c:f>Sheet1!$A$2:$C$2</c:f>
              <c:numCache>
                <c:formatCode>General</c:formatCode>
                <c:ptCount val="3"/>
                <c:pt idx="0">
                  <c:v>8</c:v>
                </c:pt>
                <c:pt idx="1">
                  <c:v>1</c:v>
                </c:pt>
                <c:pt idx="2">
                  <c:v>12</c:v>
                </c:pt>
              </c:numCache>
            </c:numRef>
          </c:val>
          <c:extLst>
            <c:ext xmlns:c16="http://schemas.microsoft.com/office/drawing/2014/chart" uri="{C3380CC4-5D6E-409C-BE32-E72D297353CC}">
              <c16:uniqueId val="{00000000-D05A-4BDB-8547-1329C29389FE}"/>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3.8652095098500099</c:v>
                </c:pt>
                <c:pt idx="1">
                  <c:v>3.4482758620689702</c:v>
                </c:pt>
                <c:pt idx="2">
                  <c:v>2.6151518431971299</c:v>
                </c:pt>
              </c:numCache>
            </c:numRef>
          </c:val>
          <c:extLst>
            <c:ext xmlns:c16="http://schemas.microsoft.com/office/drawing/2014/chart" uri="{C3380CC4-5D6E-409C-BE32-E72D297353CC}">
              <c16:uniqueId val="{00000000-C4A2-4BD3-BA28-1353970D65BC}"/>
            </c:ext>
          </c:extLst>
        </c:ser>
        <c:dLbls>
          <c:showLegendKey val="0"/>
          <c:showVal val="0"/>
          <c:showCatName val="0"/>
          <c:showSerName val="0"/>
          <c:showPercent val="0"/>
          <c:showBubbleSize val="0"/>
        </c:dLbls>
        <c:gapWidth val="219"/>
        <c:overlap val="-27"/>
        <c:axId val="319972048"/>
        <c:axId val="319969096"/>
      </c:barChart>
      <c:catAx>
        <c:axId val="31997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69096"/>
        <c:crosses val="autoZero"/>
        <c:auto val="1"/>
        <c:lblAlgn val="ctr"/>
        <c:lblOffset val="100"/>
        <c:noMultiLvlLbl val="0"/>
      </c:catAx>
      <c:valAx>
        <c:axId val="319969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7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7F82-49EE-86D2-F5F972703348}"/>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7F82-49EE-86D2-F5F972703348}"/>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7F82-49EE-86D2-F5F972703348}"/>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7F82-49EE-86D2-F5F972703348}"/>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7F82-49EE-86D2-F5F972703348}"/>
            </c:ext>
          </c:extLst>
        </c:ser>
        <c:dLbls>
          <c:showLegendKey val="0"/>
          <c:showVal val="0"/>
          <c:showCatName val="0"/>
          <c:showSerName val="0"/>
          <c:showPercent val="0"/>
          <c:showBubbleSize val="0"/>
        </c:dLbls>
        <c:gapWidth val="150"/>
        <c:overlap val="100"/>
        <c:axId val="501715896"/>
        <c:axId val="501716880"/>
      </c:barChart>
      <c:catAx>
        <c:axId val="501715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6880"/>
        <c:crosses val="autoZero"/>
        <c:auto val="1"/>
        <c:lblAlgn val="ctr"/>
        <c:lblOffset val="100"/>
        <c:noMultiLvlLbl val="0"/>
      </c:catAx>
      <c:valAx>
        <c:axId val="501716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5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 Salam Bank-Bahrain B.S.C</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4BE-48F3-BBB4-3C4285A4F7BD}"/>
            </c:ext>
          </c:extLst>
        </c:ser>
        <c:dLbls>
          <c:showLegendKey val="0"/>
          <c:showVal val="0"/>
          <c:showCatName val="0"/>
          <c:showSerName val="0"/>
          <c:showPercent val="0"/>
          <c:showBubbleSize val="0"/>
        </c:dLbls>
        <c:gapWidth val="219"/>
        <c:overlap val="-27"/>
        <c:axId val="501719832"/>
        <c:axId val="501713928"/>
      </c:barChart>
      <c:catAx>
        <c:axId val="501719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3928"/>
        <c:crosses val="autoZero"/>
        <c:auto val="1"/>
        <c:lblAlgn val="ctr"/>
        <c:lblOffset val="100"/>
        <c:noMultiLvlLbl val="0"/>
      </c:catAx>
      <c:valAx>
        <c:axId val="501713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User Posts</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D6E1-4DD4-8E53-C6BA587667C1}"/>
            </c:ext>
          </c:extLst>
        </c:ser>
        <c:ser>
          <c:idx val="1"/>
          <c:order val="1"/>
          <c:tx>
            <c:strRef>
              <c:f>Sheet1!$C$1</c:f>
              <c:strCache>
                <c:ptCount val="1"/>
                <c:pt idx="0">
                  <c:v>Private Conversations</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D6E1-4DD4-8E53-C6BA587667C1}"/>
            </c:ext>
          </c:extLst>
        </c:ser>
        <c:dLbls>
          <c:showLegendKey val="0"/>
          <c:showVal val="0"/>
          <c:showCatName val="0"/>
          <c:showSerName val="0"/>
          <c:showPercent val="0"/>
          <c:showBubbleSize val="0"/>
        </c:dLbls>
        <c:gapWidth val="219"/>
        <c:overlap val="-27"/>
        <c:axId val="501709992"/>
        <c:axId val="501710320"/>
      </c:barChart>
      <c:catAx>
        <c:axId val="501709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10320"/>
        <c:crosses val="autoZero"/>
        <c:auto val="1"/>
        <c:lblAlgn val="ctr"/>
        <c:lblOffset val="100"/>
        <c:noMultiLvlLbl val="0"/>
      </c:catAx>
      <c:valAx>
        <c:axId val="50171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0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0h - 2h</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06B7-47A0-BD86-C7578579125B}"/>
            </c:ext>
          </c:extLst>
        </c:ser>
        <c:ser>
          <c:idx val="1"/>
          <c:order val="1"/>
          <c:tx>
            <c:strRef>
              <c:f>Sheet1!$C$1</c:f>
              <c:strCache>
                <c:ptCount val="1"/>
                <c:pt idx="0">
                  <c:v>2h - 8h</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06B7-47A0-BD86-C7578579125B}"/>
            </c:ext>
          </c:extLst>
        </c:ser>
        <c:ser>
          <c:idx val="2"/>
          <c:order val="2"/>
          <c:tx>
            <c:strRef>
              <c:f>Sheet1!$D$1</c:f>
              <c:strCache>
                <c:ptCount val="1"/>
                <c:pt idx="0">
                  <c:v>8h - 24h</c:v>
                </c:pt>
              </c:strCache>
            </c:strRef>
          </c:tx>
          <c:spPr>
            <a:solidFill>
              <a:schemeClr val="accent3"/>
            </a:solidFill>
            <a:ln>
              <a:noFill/>
            </a:ln>
            <a:effectLst/>
          </c:spPr>
          <c:invertIfNegative val="0"/>
          <c:cat>
            <c:strRef>
              <c:f>Sheet1!$A$2</c:f>
              <c:strCache>
                <c:ptCount val="1"/>
                <c:pt idx="0">
                  <c:v>Al Salam Bank-Bahrain B.S.C</c:v>
                </c:pt>
              </c:strCache>
            </c:strRef>
          </c:cat>
          <c:val>
            <c:numRef>
              <c:f>Sheet1!$D$2</c:f>
              <c:numCache>
                <c:formatCode>General</c:formatCode>
                <c:ptCount val="1"/>
                <c:pt idx="0">
                  <c:v>0</c:v>
                </c:pt>
              </c:numCache>
            </c:numRef>
          </c:val>
          <c:extLst>
            <c:ext xmlns:c16="http://schemas.microsoft.com/office/drawing/2014/chart" uri="{C3380CC4-5D6E-409C-BE32-E72D297353CC}">
              <c16:uniqueId val="{00000002-06B7-47A0-BD86-C7578579125B}"/>
            </c:ext>
          </c:extLst>
        </c:ser>
        <c:ser>
          <c:idx val="3"/>
          <c:order val="3"/>
          <c:tx>
            <c:strRef>
              <c:f>Sheet1!$E$1</c:f>
              <c:strCache>
                <c:ptCount val="1"/>
                <c:pt idx="0">
                  <c:v>24h+</c:v>
                </c:pt>
              </c:strCache>
            </c:strRef>
          </c:tx>
          <c:spPr>
            <a:solidFill>
              <a:schemeClr val="accent4"/>
            </a:solidFill>
            <a:ln>
              <a:noFill/>
            </a:ln>
            <a:effectLst/>
          </c:spPr>
          <c:invertIfNegative val="0"/>
          <c:cat>
            <c:strRef>
              <c:f>Sheet1!$A$2</c:f>
              <c:strCache>
                <c:ptCount val="1"/>
                <c:pt idx="0">
                  <c:v>Al Salam Bank-Bahrain B.S.C</c:v>
                </c:pt>
              </c:strCache>
            </c:strRef>
          </c:cat>
          <c:val>
            <c:numRef>
              <c:f>Sheet1!$E$2</c:f>
              <c:numCache>
                <c:formatCode>General</c:formatCode>
                <c:ptCount val="1"/>
                <c:pt idx="0">
                  <c:v>0</c:v>
                </c:pt>
              </c:numCache>
            </c:numRef>
          </c:val>
          <c:extLst>
            <c:ext xmlns:c16="http://schemas.microsoft.com/office/drawing/2014/chart" uri="{C3380CC4-5D6E-409C-BE32-E72D297353CC}">
              <c16:uniqueId val="{00000003-06B7-47A0-BD86-C7578579125B}"/>
            </c:ext>
          </c:extLst>
        </c:ser>
        <c:ser>
          <c:idx val="4"/>
          <c:order val="4"/>
          <c:tx>
            <c:strRef>
              <c:f>Sheet1!$F$1</c:f>
              <c:strCache>
                <c:ptCount val="1"/>
                <c:pt idx="0">
                  <c:v>Not responded</c:v>
                </c:pt>
              </c:strCache>
            </c:strRef>
          </c:tx>
          <c:spPr>
            <a:solidFill>
              <a:schemeClr val="accent5"/>
            </a:solidFill>
            <a:ln>
              <a:noFill/>
            </a:ln>
            <a:effectLst/>
          </c:spPr>
          <c:invertIfNegative val="0"/>
          <c:cat>
            <c:strRef>
              <c:f>Sheet1!$A$2</c:f>
              <c:strCache>
                <c:ptCount val="1"/>
                <c:pt idx="0">
                  <c:v>Al Salam Bank-Bahrain B.S.C</c:v>
                </c:pt>
              </c:strCache>
            </c:strRef>
          </c:cat>
          <c:val>
            <c:numRef>
              <c:f>Sheet1!$F$2</c:f>
              <c:numCache>
                <c:formatCode>General</c:formatCode>
                <c:ptCount val="1"/>
                <c:pt idx="0">
                  <c:v>0</c:v>
                </c:pt>
              </c:numCache>
            </c:numRef>
          </c:val>
          <c:extLst>
            <c:ext xmlns:c16="http://schemas.microsoft.com/office/drawing/2014/chart" uri="{C3380CC4-5D6E-409C-BE32-E72D297353CC}">
              <c16:uniqueId val="{00000004-06B7-47A0-BD86-C7578579125B}"/>
            </c:ext>
          </c:extLst>
        </c:ser>
        <c:dLbls>
          <c:showLegendKey val="0"/>
          <c:showVal val="0"/>
          <c:showCatName val="0"/>
          <c:showSerName val="0"/>
          <c:showPercent val="0"/>
          <c:showBubbleSize val="0"/>
        </c:dLbls>
        <c:gapWidth val="150"/>
        <c:overlap val="100"/>
        <c:axId val="501729672"/>
        <c:axId val="501724752"/>
      </c:barChart>
      <c:catAx>
        <c:axId val="501729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24752"/>
        <c:crosses val="autoZero"/>
        <c:auto val="1"/>
        <c:lblAlgn val="ctr"/>
        <c:lblOffset val="100"/>
        <c:noMultiLvlLbl val="0"/>
      </c:catAx>
      <c:valAx>
        <c:axId val="501724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2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Questions with negative Feedback</c:v>
                </c:pt>
              </c:strCache>
            </c:strRef>
          </c:tx>
          <c:spPr>
            <a:solidFill>
              <a:schemeClr val="accent1"/>
            </a:solidFill>
            <a:ln>
              <a:noFill/>
            </a:ln>
            <a:effectLst/>
          </c:spPr>
          <c:invertIfNegative val="0"/>
          <c:cat>
            <c:strRef>
              <c:f>Sheet1!$A$2</c:f>
              <c:strCache>
                <c:ptCount val="1"/>
                <c:pt idx="0">
                  <c:v>Al Salam Bank-Bahrain B.S.C</c:v>
                </c:pt>
              </c:strCache>
            </c:strRef>
          </c:cat>
          <c:val>
            <c:numRef>
              <c:f>Sheet1!$B$2</c:f>
              <c:numCache>
                <c:formatCode>General</c:formatCode>
                <c:ptCount val="1"/>
                <c:pt idx="0">
                  <c:v>0</c:v>
                </c:pt>
              </c:numCache>
            </c:numRef>
          </c:val>
          <c:extLst>
            <c:ext xmlns:c16="http://schemas.microsoft.com/office/drawing/2014/chart" uri="{C3380CC4-5D6E-409C-BE32-E72D297353CC}">
              <c16:uniqueId val="{00000000-3BDD-421B-A712-329E298AD4FB}"/>
            </c:ext>
          </c:extLst>
        </c:ser>
        <c:ser>
          <c:idx val="1"/>
          <c:order val="1"/>
          <c:tx>
            <c:strRef>
              <c:f>Sheet1!$C$1</c:f>
              <c:strCache>
                <c:ptCount val="1"/>
                <c:pt idx="0">
                  <c:v>Questions without negative Feedback</c:v>
                </c:pt>
              </c:strCache>
            </c:strRef>
          </c:tx>
          <c:spPr>
            <a:solidFill>
              <a:schemeClr val="accent2"/>
            </a:solidFill>
            <a:ln>
              <a:noFill/>
            </a:ln>
            <a:effectLst/>
          </c:spPr>
          <c:invertIfNegative val="0"/>
          <c:cat>
            <c:strRef>
              <c:f>Sheet1!$A$2</c:f>
              <c:strCache>
                <c:ptCount val="1"/>
                <c:pt idx="0">
                  <c:v>Al Salam Bank-Bahrain B.S.C</c:v>
                </c:pt>
              </c:strCache>
            </c:strRef>
          </c:cat>
          <c:val>
            <c:numRef>
              <c:f>Sheet1!$C$2</c:f>
              <c:numCache>
                <c:formatCode>General</c:formatCode>
                <c:ptCount val="1"/>
                <c:pt idx="0">
                  <c:v>0</c:v>
                </c:pt>
              </c:numCache>
            </c:numRef>
          </c:val>
          <c:extLst>
            <c:ext xmlns:c16="http://schemas.microsoft.com/office/drawing/2014/chart" uri="{C3380CC4-5D6E-409C-BE32-E72D297353CC}">
              <c16:uniqueId val="{00000001-3BDD-421B-A712-329E298AD4FB}"/>
            </c:ext>
          </c:extLst>
        </c:ser>
        <c:dLbls>
          <c:showLegendKey val="0"/>
          <c:showVal val="0"/>
          <c:showCatName val="0"/>
          <c:showSerName val="0"/>
          <c:showPercent val="0"/>
          <c:showBubbleSize val="0"/>
        </c:dLbls>
        <c:gapWidth val="150"/>
        <c:overlap val="100"/>
        <c:axId val="501725736"/>
        <c:axId val="501730656"/>
      </c:barChart>
      <c:catAx>
        <c:axId val="50172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30656"/>
        <c:crosses val="autoZero"/>
        <c:auto val="1"/>
        <c:lblAlgn val="ctr"/>
        <c:lblOffset val="100"/>
        <c:noMultiLvlLbl val="0"/>
      </c:catAx>
      <c:valAx>
        <c:axId val="501730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2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Al Salam Bank BH</c:v>
                </c:pt>
              </c:strCache>
            </c:strRef>
          </c:tx>
          <c:spPr>
            <a:ln w="28575" cap="rnd">
              <a:solidFill>
                <a:schemeClr val="accent1"/>
              </a:solidFill>
              <a:round/>
            </a:ln>
            <a:effectLst/>
          </c:spPr>
          <c:marker>
            <c:symbol val="none"/>
          </c:marker>
          <c:cat>
            <c:numRef>
              <c:f>Sheet1!$A$2:$A$31</c:f>
              <c:numCache>
                <c:formatCode>m/d/yyyy</c:formatCode>
                <c:ptCount val="30"/>
                <c:pt idx="0">
                  <c:v>44075</c:v>
                </c:pt>
                <c:pt idx="1">
                  <c:v>44076</c:v>
                </c:pt>
                <c:pt idx="2">
                  <c:v>44077</c:v>
                </c:pt>
                <c:pt idx="3">
                  <c:v>44078</c:v>
                </c:pt>
                <c:pt idx="4">
                  <c:v>44079</c:v>
                </c:pt>
                <c:pt idx="5">
                  <c:v>44080</c:v>
                </c:pt>
                <c:pt idx="6">
                  <c:v>44081</c:v>
                </c:pt>
                <c:pt idx="7">
                  <c:v>44082</c:v>
                </c:pt>
                <c:pt idx="8">
                  <c:v>44083</c:v>
                </c:pt>
                <c:pt idx="9">
                  <c:v>44084</c:v>
                </c:pt>
                <c:pt idx="10">
                  <c:v>44085</c:v>
                </c:pt>
                <c:pt idx="11">
                  <c:v>44086</c:v>
                </c:pt>
                <c:pt idx="12">
                  <c:v>44087</c:v>
                </c:pt>
                <c:pt idx="13">
                  <c:v>44088</c:v>
                </c:pt>
                <c:pt idx="14">
                  <c:v>44089</c:v>
                </c:pt>
                <c:pt idx="15">
                  <c:v>44090</c:v>
                </c:pt>
                <c:pt idx="16">
                  <c:v>44091</c:v>
                </c:pt>
                <c:pt idx="17">
                  <c:v>44092</c:v>
                </c:pt>
                <c:pt idx="18">
                  <c:v>44093</c:v>
                </c:pt>
                <c:pt idx="19">
                  <c:v>44094</c:v>
                </c:pt>
                <c:pt idx="20">
                  <c:v>44095</c:v>
                </c:pt>
                <c:pt idx="21">
                  <c:v>44096</c:v>
                </c:pt>
                <c:pt idx="22">
                  <c:v>44097</c:v>
                </c:pt>
                <c:pt idx="23">
                  <c:v>44098</c:v>
                </c:pt>
                <c:pt idx="24">
                  <c:v>44099</c:v>
                </c:pt>
                <c:pt idx="25">
                  <c:v>44100</c:v>
                </c:pt>
                <c:pt idx="26">
                  <c:v>44101</c:v>
                </c:pt>
                <c:pt idx="27">
                  <c:v>44102</c:v>
                </c:pt>
                <c:pt idx="28">
                  <c:v>44103</c:v>
                </c:pt>
                <c:pt idx="29">
                  <c:v>44104</c:v>
                </c:pt>
              </c:numCache>
            </c:numRef>
          </c:cat>
          <c:val>
            <c:numRef>
              <c:f>Sheet1!$B$2:$B$31</c:f>
              <c:numCache>
                <c:formatCode>General</c:formatCode>
                <c:ptCount val="30"/>
                <c:pt idx="0">
                  <c:v>550</c:v>
                </c:pt>
                <c:pt idx="1">
                  <c:v>551</c:v>
                </c:pt>
                <c:pt idx="2">
                  <c:v>551</c:v>
                </c:pt>
                <c:pt idx="3">
                  <c:v>551</c:v>
                </c:pt>
                <c:pt idx="4">
                  <c:v>551</c:v>
                </c:pt>
                <c:pt idx="5">
                  <c:v>551</c:v>
                </c:pt>
                <c:pt idx="6">
                  <c:v>552</c:v>
                </c:pt>
                <c:pt idx="7">
                  <c:v>552</c:v>
                </c:pt>
                <c:pt idx="8">
                  <c:v>553</c:v>
                </c:pt>
                <c:pt idx="9">
                  <c:v>552</c:v>
                </c:pt>
                <c:pt idx="10">
                  <c:v>554</c:v>
                </c:pt>
                <c:pt idx="11">
                  <c:v>553</c:v>
                </c:pt>
                <c:pt idx="12">
                  <c:v>554</c:v>
                </c:pt>
                <c:pt idx="13">
                  <c:v>556</c:v>
                </c:pt>
                <c:pt idx="14">
                  <c:v>555</c:v>
                </c:pt>
                <c:pt idx="15">
                  <c:v>556</c:v>
                </c:pt>
                <c:pt idx="16">
                  <c:v>557</c:v>
                </c:pt>
                <c:pt idx="17">
                  <c:v>559</c:v>
                </c:pt>
                <c:pt idx="18">
                  <c:v>559</c:v>
                </c:pt>
                <c:pt idx="19">
                  <c:v>558</c:v>
                </c:pt>
                <c:pt idx="20">
                  <c:v>560</c:v>
                </c:pt>
                <c:pt idx="21">
                  <c:v>561</c:v>
                </c:pt>
                <c:pt idx="22">
                  <c:v>561</c:v>
                </c:pt>
                <c:pt idx="23">
                  <c:v>561</c:v>
                </c:pt>
                <c:pt idx="24">
                  <c:v>562</c:v>
                </c:pt>
                <c:pt idx="25">
                  <c:v>562</c:v>
                </c:pt>
                <c:pt idx="26">
                  <c:v>562</c:v>
                </c:pt>
                <c:pt idx="27">
                  <c:v>562</c:v>
                </c:pt>
                <c:pt idx="28">
                  <c:v>563</c:v>
                </c:pt>
                <c:pt idx="29">
                  <c:v>563</c:v>
                </c:pt>
              </c:numCache>
            </c:numRef>
          </c:val>
          <c:smooth val="0"/>
          <c:extLst>
            <c:ext xmlns:c16="http://schemas.microsoft.com/office/drawing/2014/chart" uri="{C3380CC4-5D6E-409C-BE32-E72D297353CC}">
              <c16:uniqueId val="{00000000-FA99-4EDF-B79C-AE7B5DD3E52F}"/>
            </c:ext>
          </c:extLst>
        </c:ser>
        <c:dLbls>
          <c:showLegendKey val="0"/>
          <c:showVal val="0"/>
          <c:showCatName val="0"/>
          <c:showSerName val="0"/>
          <c:showPercent val="0"/>
          <c:showBubbleSize val="0"/>
        </c:dLbls>
        <c:smooth val="0"/>
        <c:axId val="501721472"/>
        <c:axId val="501722128"/>
      </c:lineChart>
      <c:dateAx>
        <c:axId val="50172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22128"/>
        <c:crosses val="autoZero"/>
        <c:auto val="1"/>
        <c:lblOffset val="100"/>
        <c:baseTimeUnit val="days"/>
      </c:dateAx>
      <c:valAx>
        <c:axId val="50172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172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E35B0-3180-4B5E-8877-ADFEEF38ED65}"/>
              </a:ext>
            </a:extLst>
          </p:cNvPr>
          <p:cNvSpPr>
            <a:spLocks noGrp="1"/>
          </p:cNvSpPr>
          <p:nvPr>
            <p:ph type="ctrTitle"/>
          </p:nvPr>
        </p:nvSpPr>
        <p:spPr/>
        <p:txBody>
          <a:bodyPr/>
          <a:lstStyle/>
          <a:p>
            <a:r>
              <a:rPr lang="en-US"/>
              <a:t>ASBB</a:t>
            </a:r>
          </a:p>
        </p:txBody>
      </p:sp>
      <p:sp>
        <p:nvSpPr>
          <p:cNvPr id="3" name="Subtitle 2">
            <a:extLst>
              <a:ext uri="{FF2B5EF4-FFF2-40B4-BE49-F238E27FC236}">
                <a16:creationId xmlns:a16="http://schemas.microsoft.com/office/drawing/2014/main" id="{8522C15A-332B-4BC0-A1D5-D9D8CCE1C6B4}"/>
              </a:ext>
            </a:extLst>
          </p:cNvPr>
          <p:cNvSpPr>
            <a:spLocks noGrp="1"/>
          </p:cNvSpPr>
          <p:nvPr>
            <p:ph type="subTitle" idx="1"/>
          </p:nvPr>
        </p:nvSpPr>
        <p:spPr/>
        <p:txBody>
          <a:bodyPr/>
          <a:lstStyle/>
          <a:p>
            <a:r>
              <a:rPr lang="en-US"/>
              <a:t>FP7</a:t>
            </a:r>
          </a:p>
        </p:txBody>
      </p:sp>
    </p:spTree>
    <p:extLst>
      <p:ext uri="{BB962C8B-B14F-4D97-AF65-F5344CB8AC3E}">
        <p14:creationId xmlns:p14="http://schemas.microsoft.com/office/powerpoint/2010/main" val="795454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FE63A-E53E-42C0-AFE6-C7168765350D}"/>
              </a:ext>
            </a:extLst>
          </p:cNvPr>
          <p:cNvSpPr>
            <a:spLocks noGrp="1"/>
          </p:cNvSpPr>
          <p:nvPr>
            <p:ph type="title"/>
          </p:nvPr>
        </p:nvSpPr>
        <p:spPr/>
        <p:txBody>
          <a:bodyPr/>
          <a:lstStyle/>
          <a:p>
            <a:r>
              <a:rPr lang="en-US"/>
              <a:t>Overall Network Key Metrics | All Pages</a:t>
            </a:r>
          </a:p>
        </p:txBody>
      </p:sp>
      <p:graphicFrame>
        <p:nvGraphicFramePr>
          <p:cNvPr id="5" name="Table Placeholder 4">
            <a:extLst>
              <a:ext uri="{FF2B5EF4-FFF2-40B4-BE49-F238E27FC236}">
                <a16:creationId xmlns:a16="http://schemas.microsoft.com/office/drawing/2014/main" id="{DA03B2BF-4776-4096-8E03-9CEA5C12006A}"/>
              </a:ext>
            </a:extLst>
          </p:cNvPr>
          <p:cNvGraphicFramePr>
            <a:graphicFrameLocks noGrp="1"/>
          </p:cNvGraphicFramePr>
          <p:nvPr>
            <p:ph type="tbl" sz="quarter" idx="13"/>
            <p:extLst>
              <p:ext uri="{D42A27DB-BD31-4B8C-83A1-F6EECF244321}">
                <p14:modId xmlns:p14="http://schemas.microsoft.com/office/powerpoint/2010/main" val="2414370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3159676159"/>
                    </a:ext>
                  </a:extLst>
                </a:gridCol>
                <a:gridCol w="1316736">
                  <a:extLst>
                    <a:ext uri="{9D8B030D-6E8A-4147-A177-3AD203B41FA5}">
                      <a16:colId xmlns:a16="http://schemas.microsoft.com/office/drawing/2014/main" val="1001901125"/>
                    </a:ext>
                  </a:extLst>
                </a:gridCol>
                <a:gridCol w="1316736">
                  <a:extLst>
                    <a:ext uri="{9D8B030D-6E8A-4147-A177-3AD203B41FA5}">
                      <a16:colId xmlns:a16="http://schemas.microsoft.com/office/drawing/2014/main" val="1773180148"/>
                    </a:ext>
                  </a:extLst>
                </a:gridCol>
                <a:gridCol w="1316736">
                  <a:extLst>
                    <a:ext uri="{9D8B030D-6E8A-4147-A177-3AD203B41FA5}">
                      <a16:colId xmlns:a16="http://schemas.microsoft.com/office/drawing/2014/main" val="621401978"/>
                    </a:ext>
                  </a:extLst>
                </a:gridCol>
                <a:gridCol w="1316736">
                  <a:extLst>
                    <a:ext uri="{9D8B030D-6E8A-4147-A177-3AD203B41FA5}">
                      <a16:colId xmlns:a16="http://schemas.microsoft.com/office/drawing/2014/main" val="3198141156"/>
                    </a:ext>
                  </a:extLst>
                </a:gridCol>
              </a:tblGrid>
              <a:tr h="370840">
                <a:tc>
                  <a:txBody>
                    <a:bodyPr/>
                    <a:lstStyle/>
                    <a:p>
                      <a:r>
                        <a:rPr lang="en-US" sz="1000"/>
                        <a:t>Network</a:t>
                      </a:r>
                    </a:p>
                  </a:txBody>
                  <a:tcPr/>
                </a:tc>
                <a:tc>
                  <a:txBody>
                    <a:bodyPr/>
                    <a:lstStyle/>
                    <a:p>
                      <a:r>
                        <a:rPr lang="en-US" sz="1000"/>
                        <a:t>Audience Change</a:t>
                      </a:r>
                    </a:p>
                  </a:txBody>
                  <a:tcPr/>
                </a:tc>
                <a:tc>
                  <a:txBody>
                    <a:bodyPr/>
                    <a:lstStyle/>
                    <a:p>
                      <a:r>
                        <a:rPr lang="en-US" sz="1000"/>
                        <a:t>Monthly Reach</a:t>
                      </a:r>
                    </a:p>
                  </a:txBody>
                  <a:tcPr/>
                </a:tc>
                <a:tc>
                  <a:txBody>
                    <a:bodyPr/>
                    <a:lstStyle/>
                    <a:p>
                      <a:r>
                        <a:rPr lang="en-US" sz="1000"/>
                        <a:t>Monthly Impressions</a:t>
                      </a:r>
                    </a:p>
                  </a:txBody>
                  <a:tcPr/>
                </a:tc>
                <a:tc>
                  <a:txBody>
                    <a:bodyPr/>
                    <a:lstStyle/>
                    <a:p>
                      <a:r>
                        <a:rPr lang="en-US" sz="1000"/>
                        <a:t>E-Rate</a:t>
                      </a:r>
                    </a:p>
                  </a:txBody>
                  <a:tcPr/>
                </a:tc>
                <a:extLst>
                  <a:ext uri="{0D108BD9-81ED-4DB2-BD59-A6C34878D82A}">
                    <a16:rowId xmlns:a16="http://schemas.microsoft.com/office/drawing/2014/main" val="2046531804"/>
                  </a:ext>
                </a:extLst>
              </a:tr>
              <a:tr h="370840">
                <a:tc>
                  <a:txBody>
                    <a:bodyPr/>
                    <a:lstStyle/>
                    <a:p>
                      <a:r>
                        <a:rPr lang="en-US" sz="1000"/>
                        <a:t>Instagram</a:t>
                      </a:r>
                    </a:p>
                  </a:txBody>
                  <a:tcPr/>
                </a:tc>
                <a:tc>
                  <a:txBody>
                    <a:bodyPr/>
                    <a:lstStyle/>
                    <a:p>
                      <a:r>
                        <a:rPr lang="en-US" sz="1000"/>
                        <a:t>1986</a:t>
                      </a:r>
                    </a:p>
                  </a:txBody>
                  <a:tcPr/>
                </a:tc>
                <a:tc>
                  <a:txBody>
                    <a:bodyPr/>
                    <a:lstStyle/>
                    <a:p>
                      <a:r>
                        <a:rPr lang="en-US" sz="1000"/>
                        <a:t>550534</a:t>
                      </a:r>
                    </a:p>
                  </a:txBody>
                  <a:tcPr/>
                </a:tc>
                <a:tc>
                  <a:txBody>
                    <a:bodyPr/>
                    <a:lstStyle/>
                    <a:p>
                      <a:r>
                        <a:rPr lang="en-US" sz="1000"/>
                        <a:t>5957726</a:t>
                      </a:r>
                    </a:p>
                  </a:txBody>
                  <a:tcPr/>
                </a:tc>
                <a:tc>
                  <a:txBody>
                    <a:bodyPr/>
                    <a:lstStyle/>
                    <a:p>
                      <a:r>
                        <a:rPr lang="en-US" sz="1000"/>
                        <a:t>0.52661032078347</a:t>
                      </a:r>
                    </a:p>
                  </a:txBody>
                  <a:tcPr/>
                </a:tc>
                <a:extLst>
                  <a:ext uri="{0D108BD9-81ED-4DB2-BD59-A6C34878D82A}">
                    <a16:rowId xmlns:a16="http://schemas.microsoft.com/office/drawing/2014/main" val="3287638753"/>
                  </a:ext>
                </a:extLst>
              </a:tr>
              <a:tr h="370840">
                <a:tc>
                  <a:txBody>
                    <a:bodyPr/>
                    <a:lstStyle/>
                    <a:p>
                      <a:r>
                        <a:rPr lang="en-US" sz="1000"/>
                        <a:t>Facebook</a:t>
                      </a:r>
                    </a:p>
                  </a:txBody>
                  <a:tcPr/>
                </a:tc>
                <a:tc>
                  <a:txBody>
                    <a:bodyPr/>
                    <a:lstStyle/>
                    <a:p>
                      <a:r>
                        <a:rPr lang="en-US" sz="1000"/>
                        <a:t>16</a:t>
                      </a:r>
                    </a:p>
                  </a:txBody>
                  <a:tcPr/>
                </a:tc>
                <a:tc>
                  <a:txBody>
                    <a:bodyPr/>
                    <a:lstStyle/>
                    <a:p>
                      <a:r>
                        <a:rPr lang="en-US" sz="1000"/>
                        <a:t>722531</a:t>
                      </a:r>
                    </a:p>
                  </a:txBody>
                  <a:tcPr/>
                </a:tc>
                <a:tc>
                  <a:txBody>
                    <a:bodyPr/>
                    <a:lstStyle/>
                    <a:p>
                      <a:r>
                        <a:rPr lang="en-US" sz="1000"/>
                        <a:t>5092163</a:t>
                      </a:r>
                    </a:p>
                  </a:txBody>
                  <a:tcPr/>
                </a:tc>
                <a:tc>
                  <a:txBody>
                    <a:bodyPr/>
                    <a:lstStyle/>
                    <a:p>
                      <a:r>
                        <a:rPr lang="en-US" sz="1000"/>
                        <a:t>2.2750580943932</a:t>
                      </a:r>
                    </a:p>
                  </a:txBody>
                  <a:tcPr/>
                </a:tc>
                <a:extLst>
                  <a:ext uri="{0D108BD9-81ED-4DB2-BD59-A6C34878D82A}">
                    <a16:rowId xmlns:a16="http://schemas.microsoft.com/office/drawing/2014/main" val="2361735133"/>
                  </a:ext>
                </a:extLst>
              </a:tr>
              <a:tr h="370840">
                <a:tc>
                  <a:txBody>
                    <a:bodyPr/>
                    <a:lstStyle/>
                    <a:p>
                      <a:r>
                        <a:rPr lang="en-US" sz="1000"/>
                        <a:t>Twitter</a:t>
                      </a:r>
                    </a:p>
                  </a:txBody>
                  <a:tcPr/>
                </a:tc>
                <a:tc>
                  <a:txBody>
                    <a:bodyPr/>
                    <a:lstStyle/>
                    <a:p>
                      <a:r>
                        <a:rPr lang="en-US" sz="1000"/>
                        <a:t>13</a:t>
                      </a:r>
                    </a:p>
                  </a:txBody>
                  <a:tcPr/>
                </a:tc>
                <a:tc>
                  <a:txBody>
                    <a:bodyPr/>
                    <a:lstStyle/>
                    <a:p>
                      <a:r>
                        <a:rPr lang="en-US" sz="1000"/>
                        <a:t>n/a</a:t>
                      </a:r>
                    </a:p>
                  </a:txBody>
                  <a:tcPr/>
                </a:tc>
                <a:tc>
                  <a:txBody>
                    <a:bodyPr/>
                    <a:lstStyle/>
                    <a:p>
                      <a:r>
                        <a:rPr lang="en-US" sz="1000"/>
                        <a:t>64</a:t>
                      </a:r>
                    </a:p>
                  </a:txBody>
                  <a:tcPr/>
                </a:tc>
                <a:tc>
                  <a:txBody>
                    <a:bodyPr/>
                    <a:lstStyle/>
                    <a:p>
                      <a:r>
                        <a:rPr lang="en-US" sz="1000"/>
                        <a:t>3.4470</a:t>
                      </a:r>
                    </a:p>
                  </a:txBody>
                  <a:tcPr/>
                </a:tc>
                <a:extLst>
                  <a:ext uri="{0D108BD9-81ED-4DB2-BD59-A6C34878D82A}">
                    <a16:rowId xmlns:a16="http://schemas.microsoft.com/office/drawing/2014/main" val="2451021841"/>
                  </a:ext>
                </a:extLst>
              </a:tr>
              <a:tr h="370840">
                <a:tc>
                  <a:txBody>
                    <a:bodyPr/>
                    <a:lstStyle/>
                    <a:p>
                      <a:r>
                        <a:rPr lang="en-US" sz="1000"/>
                        <a:t>YouTube</a:t>
                      </a:r>
                    </a:p>
                  </a:txBody>
                  <a:tcPr/>
                </a:tc>
                <a:tc>
                  <a:txBody>
                    <a:bodyPr/>
                    <a:lstStyle/>
                    <a:p>
                      <a:r>
                        <a:rPr lang="en-US" sz="1000"/>
                        <a:t>10</a:t>
                      </a:r>
                    </a:p>
                  </a:txBody>
                  <a:tcPr/>
                </a:tc>
                <a:tc>
                  <a:txBody>
                    <a:bodyPr/>
                    <a:lstStyle/>
                    <a:p>
                      <a:r>
                        <a:rPr lang="en-US" sz="1000"/>
                        <a:t>n/a</a:t>
                      </a:r>
                    </a:p>
                  </a:txBody>
                  <a:tcPr/>
                </a:tc>
                <a:tc>
                  <a:txBody>
                    <a:bodyPr/>
                    <a:lstStyle/>
                    <a:p>
                      <a:r>
                        <a:rPr lang="en-US" sz="1000"/>
                        <a:t>886</a:t>
                      </a:r>
                    </a:p>
                  </a:txBody>
                  <a:tcPr/>
                </a:tc>
                <a:tc>
                  <a:txBody>
                    <a:bodyPr/>
                    <a:lstStyle/>
                    <a:p>
                      <a:r>
                        <a:rPr lang="en-US" sz="1000"/>
                        <a:t>n/a</a:t>
                      </a:r>
                    </a:p>
                  </a:txBody>
                  <a:tcPr/>
                </a:tc>
                <a:extLst>
                  <a:ext uri="{0D108BD9-81ED-4DB2-BD59-A6C34878D82A}">
                    <a16:rowId xmlns:a16="http://schemas.microsoft.com/office/drawing/2014/main" val="1548053214"/>
                  </a:ext>
                </a:extLst>
              </a:tr>
            </a:tbl>
          </a:graphicData>
        </a:graphic>
      </p:graphicFrame>
      <p:sp>
        <p:nvSpPr>
          <p:cNvPr id="4" name="Text Placeholder 3">
            <a:extLst>
              <a:ext uri="{FF2B5EF4-FFF2-40B4-BE49-F238E27FC236}">
                <a16:creationId xmlns:a16="http://schemas.microsoft.com/office/drawing/2014/main" id="{6F617605-CA03-43C7-8988-5FFA52D6994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255482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450CA-2063-4465-A25C-0274E33807F4}"/>
              </a:ext>
            </a:extLst>
          </p:cNvPr>
          <p:cNvSpPr>
            <a:spLocks noGrp="1"/>
          </p:cNvSpPr>
          <p:nvPr>
            <p:ph type="title"/>
          </p:nvPr>
        </p:nvSpPr>
        <p:spPr/>
        <p:txBody>
          <a:bodyPr/>
          <a:lstStyle/>
          <a:p>
            <a:r>
              <a:rPr lang="en-US"/>
              <a:t>Overall Network Key Metrics Table | All Pages</a:t>
            </a:r>
          </a:p>
        </p:txBody>
      </p:sp>
      <p:graphicFrame>
        <p:nvGraphicFramePr>
          <p:cNvPr id="5" name="Table Placeholder 4">
            <a:extLst>
              <a:ext uri="{FF2B5EF4-FFF2-40B4-BE49-F238E27FC236}">
                <a16:creationId xmlns:a16="http://schemas.microsoft.com/office/drawing/2014/main" id="{E2A4FC00-E997-4A19-B15F-576BAE6FC604}"/>
              </a:ext>
            </a:extLst>
          </p:cNvPr>
          <p:cNvGraphicFramePr>
            <a:graphicFrameLocks noGrp="1"/>
          </p:cNvGraphicFramePr>
          <p:nvPr>
            <p:ph type="tbl" sz="quarter" idx="13"/>
            <p:extLst>
              <p:ext uri="{D42A27DB-BD31-4B8C-83A1-F6EECF244321}">
                <p14:modId xmlns:p14="http://schemas.microsoft.com/office/powerpoint/2010/main" val="5833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277401642"/>
                    </a:ext>
                  </a:extLst>
                </a:gridCol>
                <a:gridCol w="1316736">
                  <a:extLst>
                    <a:ext uri="{9D8B030D-6E8A-4147-A177-3AD203B41FA5}">
                      <a16:colId xmlns:a16="http://schemas.microsoft.com/office/drawing/2014/main" val="2024584578"/>
                    </a:ext>
                  </a:extLst>
                </a:gridCol>
                <a:gridCol w="1316736">
                  <a:extLst>
                    <a:ext uri="{9D8B030D-6E8A-4147-A177-3AD203B41FA5}">
                      <a16:colId xmlns:a16="http://schemas.microsoft.com/office/drawing/2014/main" val="4067238388"/>
                    </a:ext>
                  </a:extLst>
                </a:gridCol>
                <a:gridCol w="1316736">
                  <a:extLst>
                    <a:ext uri="{9D8B030D-6E8A-4147-A177-3AD203B41FA5}">
                      <a16:colId xmlns:a16="http://schemas.microsoft.com/office/drawing/2014/main" val="3335059587"/>
                    </a:ext>
                  </a:extLst>
                </a:gridCol>
                <a:gridCol w="1316736">
                  <a:extLst>
                    <a:ext uri="{9D8B030D-6E8A-4147-A177-3AD203B41FA5}">
                      <a16:colId xmlns:a16="http://schemas.microsoft.com/office/drawing/2014/main" val="1323289589"/>
                    </a:ext>
                  </a:extLst>
                </a:gridCol>
              </a:tblGrid>
              <a:tr h="370840">
                <a:tc>
                  <a:txBody>
                    <a:bodyPr/>
                    <a:lstStyle/>
                    <a:p>
                      <a:r>
                        <a:rPr lang="en-US" sz="1000"/>
                        <a:t>Network</a:t>
                      </a:r>
                    </a:p>
                  </a:txBody>
                  <a:tcPr/>
                </a:tc>
                <a:tc>
                  <a:txBody>
                    <a:bodyPr/>
                    <a:lstStyle/>
                    <a:p>
                      <a:r>
                        <a:rPr lang="en-US" sz="1000"/>
                        <a:t>Total Audience Change</a:t>
                      </a:r>
                    </a:p>
                  </a:txBody>
                  <a:tcPr/>
                </a:tc>
                <a:tc>
                  <a:txBody>
                    <a:bodyPr/>
                    <a:lstStyle/>
                    <a:p>
                      <a:r>
                        <a:rPr lang="en-US" sz="1000"/>
                        <a:t>Total Posted Content</a:t>
                      </a:r>
                    </a:p>
                  </a:txBody>
                  <a:tcPr/>
                </a:tc>
                <a:tc>
                  <a:txBody>
                    <a:bodyPr/>
                    <a:lstStyle/>
                    <a:p>
                      <a:r>
                        <a:rPr lang="en-US" sz="1000"/>
                        <a:t>Total Interactions</a:t>
                      </a:r>
                    </a:p>
                  </a:txBody>
                  <a:tcPr/>
                </a:tc>
                <a:tc>
                  <a:txBody>
                    <a:bodyPr/>
                    <a:lstStyle/>
                    <a:p>
                      <a:r>
                        <a:rPr lang="en-US" sz="1000"/>
                        <a:t>Avg. Interaction Rate</a:t>
                      </a:r>
                    </a:p>
                  </a:txBody>
                  <a:tcPr/>
                </a:tc>
                <a:extLst>
                  <a:ext uri="{0D108BD9-81ED-4DB2-BD59-A6C34878D82A}">
                    <a16:rowId xmlns:a16="http://schemas.microsoft.com/office/drawing/2014/main" val="1517360436"/>
                  </a:ext>
                </a:extLst>
              </a:tr>
              <a:tr h="370840">
                <a:tc>
                  <a:txBody>
                    <a:bodyPr/>
                    <a:lstStyle/>
                    <a:p>
                      <a:r>
                        <a:rPr lang="en-US" sz="1000"/>
                        <a:t>Facebook</a:t>
                      </a:r>
                    </a:p>
                  </a:txBody>
                  <a:tcPr/>
                </a:tc>
                <a:tc>
                  <a:txBody>
                    <a:bodyPr/>
                    <a:lstStyle/>
                    <a:p>
                      <a:r>
                        <a:rPr lang="en-US" sz="1000"/>
                        <a:t>17</a:t>
                      </a:r>
                    </a:p>
                  </a:txBody>
                  <a:tcPr/>
                </a:tc>
                <a:tc>
                  <a:txBody>
                    <a:bodyPr/>
                    <a:lstStyle/>
                    <a:p>
                      <a:r>
                        <a:rPr lang="en-US" sz="1000"/>
                        <a:t>21</a:t>
                      </a:r>
                    </a:p>
                  </a:txBody>
                  <a:tcPr/>
                </a:tc>
                <a:tc>
                  <a:txBody>
                    <a:bodyPr/>
                    <a:lstStyle/>
                    <a:p>
                      <a:r>
                        <a:rPr lang="en-US" sz="1000"/>
                        <a:t>29</a:t>
                      </a:r>
                    </a:p>
                  </a:txBody>
                  <a:tcPr/>
                </a:tc>
                <a:tc>
                  <a:txBody>
                    <a:bodyPr/>
                    <a:lstStyle/>
                    <a:p>
                      <a:r>
                        <a:rPr lang="en-US" sz="1000"/>
                        <a:t>0.0327 %</a:t>
                      </a:r>
                    </a:p>
                  </a:txBody>
                  <a:tcPr/>
                </a:tc>
                <a:extLst>
                  <a:ext uri="{0D108BD9-81ED-4DB2-BD59-A6C34878D82A}">
                    <a16:rowId xmlns:a16="http://schemas.microsoft.com/office/drawing/2014/main" val="3160698246"/>
                  </a:ext>
                </a:extLst>
              </a:tr>
              <a:tr h="370840">
                <a:tc>
                  <a:txBody>
                    <a:bodyPr/>
                    <a:lstStyle/>
                    <a:p>
                      <a:r>
                        <a:rPr lang="en-US" sz="1000"/>
                        <a:t>Instagram</a:t>
                      </a:r>
                    </a:p>
                  </a:txBody>
                  <a:tcPr/>
                </a:tc>
                <a:tc>
                  <a:txBody>
                    <a:bodyPr/>
                    <a:lstStyle/>
                    <a:p>
                      <a:r>
                        <a:rPr lang="en-US" sz="1000"/>
                        <a:t>1961</a:t>
                      </a:r>
                    </a:p>
                  </a:txBody>
                  <a:tcPr/>
                </a:tc>
                <a:tc>
                  <a:txBody>
                    <a:bodyPr/>
                    <a:lstStyle/>
                    <a:p>
                      <a:r>
                        <a:rPr lang="en-US" sz="1000"/>
                        <a:t>17</a:t>
                      </a:r>
                    </a:p>
                  </a:txBody>
                  <a:tcPr/>
                </a:tc>
                <a:tc>
                  <a:txBody>
                    <a:bodyPr/>
                    <a:lstStyle/>
                    <a:p>
                      <a:r>
                        <a:rPr lang="en-US" sz="1000"/>
                        <a:t>31374</a:t>
                      </a:r>
                    </a:p>
                  </a:txBody>
                  <a:tcPr/>
                </a:tc>
                <a:tc>
                  <a:txBody>
                    <a:bodyPr/>
                    <a:lstStyle/>
                    <a:p>
                      <a:r>
                        <a:rPr lang="en-US" sz="1000"/>
                        <a:t>3.1410 %</a:t>
                      </a:r>
                    </a:p>
                  </a:txBody>
                  <a:tcPr/>
                </a:tc>
                <a:extLst>
                  <a:ext uri="{0D108BD9-81ED-4DB2-BD59-A6C34878D82A}">
                    <a16:rowId xmlns:a16="http://schemas.microsoft.com/office/drawing/2014/main" val="1913815450"/>
                  </a:ext>
                </a:extLst>
              </a:tr>
              <a:tr h="370840">
                <a:tc>
                  <a:txBody>
                    <a:bodyPr/>
                    <a:lstStyle/>
                    <a:p>
                      <a:r>
                        <a:rPr lang="en-US" sz="1000"/>
                        <a:t>Twitter</a:t>
                      </a:r>
                    </a:p>
                  </a:txBody>
                  <a:tcPr/>
                </a:tc>
                <a:tc>
                  <a:txBody>
                    <a:bodyPr/>
                    <a:lstStyle/>
                    <a:p>
                      <a:r>
                        <a:rPr lang="en-US" sz="1000"/>
                        <a:t>13</a:t>
                      </a:r>
                    </a:p>
                  </a:txBody>
                  <a:tcPr/>
                </a:tc>
                <a:tc>
                  <a:txBody>
                    <a:bodyPr/>
                    <a:lstStyle/>
                    <a:p>
                      <a:r>
                        <a:rPr lang="en-US" sz="1000"/>
                        <a:t>17</a:t>
                      </a:r>
                    </a:p>
                  </a:txBody>
                  <a:tcPr/>
                </a:tc>
                <a:tc>
                  <a:txBody>
                    <a:bodyPr/>
                    <a:lstStyle/>
                    <a:p>
                      <a:r>
                        <a:rPr lang="en-US" sz="1000"/>
                        <a:t>11</a:t>
                      </a:r>
                    </a:p>
                  </a:txBody>
                  <a:tcPr/>
                </a:tc>
                <a:tc>
                  <a:txBody>
                    <a:bodyPr/>
                    <a:lstStyle/>
                    <a:p>
                      <a:r>
                        <a:rPr lang="en-US" sz="1000"/>
                        <a:t>0.1164 %</a:t>
                      </a:r>
                    </a:p>
                  </a:txBody>
                  <a:tcPr/>
                </a:tc>
                <a:extLst>
                  <a:ext uri="{0D108BD9-81ED-4DB2-BD59-A6C34878D82A}">
                    <a16:rowId xmlns:a16="http://schemas.microsoft.com/office/drawing/2014/main" val="1311261493"/>
                  </a:ext>
                </a:extLst>
              </a:tr>
              <a:tr h="370840">
                <a:tc>
                  <a:txBody>
                    <a:bodyPr/>
                    <a:lstStyle/>
                    <a:p>
                      <a:r>
                        <a:rPr lang="en-US" sz="1000"/>
                        <a:t>YouTube</a:t>
                      </a:r>
                    </a:p>
                  </a:txBody>
                  <a:tcPr/>
                </a:tc>
                <a:tc>
                  <a:txBody>
                    <a:bodyPr/>
                    <a:lstStyle/>
                    <a:p>
                      <a:r>
                        <a:rPr lang="en-US" sz="1000"/>
                        <a:t>11</a:t>
                      </a:r>
                    </a:p>
                  </a:txBody>
                  <a:tcPr/>
                </a:tc>
                <a:tc>
                  <a:txBody>
                    <a:bodyPr/>
                    <a:lstStyle/>
                    <a:p>
                      <a:r>
                        <a:rPr lang="en-US" sz="1000"/>
                        <a:t>4</a:t>
                      </a:r>
                    </a:p>
                  </a:txBody>
                  <a:tcPr/>
                </a:tc>
                <a:tc>
                  <a:txBody>
                    <a:bodyPr/>
                    <a:lstStyle/>
                    <a:p>
                      <a:r>
                        <a:rPr lang="en-US" sz="1000"/>
                        <a:t>21</a:t>
                      </a:r>
                    </a:p>
                  </a:txBody>
                  <a:tcPr/>
                </a:tc>
                <a:tc>
                  <a:txBody>
                    <a:bodyPr/>
                    <a:lstStyle/>
                    <a:p>
                      <a:r>
                        <a:rPr lang="en-US" sz="1000"/>
                        <a:t>9.5455 %</a:t>
                      </a:r>
                    </a:p>
                  </a:txBody>
                  <a:tcPr/>
                </a:tc>
                <a:extLst>
                  <a:ext uri="{0D108BD9-81ED-4DB2-BD59-A6C34878D82A}">
                    <a16:rowId xmlns:a16="http://schemas.microsoft.com/office/drawing/2014/main" val="3650566267"/>
                  </a:ext>
                </a:extLst>
              </a:tr>
            </a:tbl>
          </a:graphicData>
        </a:graphic>
      </p:graphicFrame>
      <p:sp>
        <p:nvSpPr>
          <p:cNvPr id="4" name="Text Placeholder 3">
            <a:extLst>
              <a:ext uri="{FF2B5EF4-FFF2-40B4-BE49-F238E27FC236}">
                <a16:creationId xmlns:a16="http://schemas.microsoft.com/office/drawing/2014/main" id="{3E2F74BE-B619-4293-8ED0-7ABF8243758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26838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44AAC-46C3-4D01-B4BE-97205E13E300}"/>
              </a:ext>
            </a:extLst>
          </p:cNvPr>
          <p:cNvSpPr>
            <a:spLocks noGrp="1"/>
          </p:cNvSpPr>
          <p:nvPr>
            <p:ph type="title"/>
          </p:nvPr>
        </p:nvSpPr>
        <p:spPr/>
        <p:txBody>
          <a:bodyPr/>
          <a:lstStyle/>
          <a:p>
            <a:r>
              <a:rPr lang="en-US"/>
              <a:t>Instagram Key Metrics 2020 | All Pages</a:t>
            </a:r>
          </a:p>
        </p:txBody>
      </p:sp>
      <p:graphicFrame>
        <p:nvGraphicFramePr>
          <p:cNvPr id="5" name="Table Placeholder 4">
            <a:extLst>
              <a:ext uri="{FF2B5EF4-FFF2-40B4-BE49-F238E27FC236}">
                <a16:creationId xmlns:a16="http://schemas.microsoft.com/office/drawing/2014/main" id="{1D8BC17C-97B9-4CDA-A58B-44C3B28866B0}"/>
              </a:ext>
            </a:extLst>
          </p:cNvPr>
          <p:cNvGraphicFramePr>
            <a:graphicFrameLocks noGrp="1"/>
          </p:cNvGraphicFramePr>
          <p:nvPr>
            <p:ph type="tbl" sz="quarter" idx="13"/>
            <p:extLst>
              <p:ext uri="{D42A27DB-BD31-4B8C-83A1-F6EECF244321}">
                <p14:modId xmlns:p14="http://schemas.microsoft.com/office/powerpoint/2010/main" val="2837538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975611303"/>
                    </a:ext>
                  </a:extLst>
                </a:gridCol>
                <a:gridCol w="740664">
                  <a:extLst>
                    <a:ext uri="{9D8B030D-6E8A-4147-A177-3AD203B41FA5}">
                      <a16:colId xmlns:a16="http://schemas.microsoft.com/office/drawing/2014/main" val="1657740019"/>
                    </a:ext>
                  </a:extLst>
                </a:gridCol>
                <a:gridCol w="740664">
                  <a:extLst>
                    <a:ext uri="{9D8B030D-6E8A-4147-A177-3AD203B41FA5}">
                      <a16:colId xmlns:a16="http://schemas.microsoft.com/office/drawing/2014/main" val="992686378"/>
                    </a:ext>
                  </a:extLst>
                </a:gridCol>
                <a:gridCol w="740664">
                  <a:extLst>
                    <a:ext uri="{9D8B030D-6E8A-4147-A177-3AD203B41FA5}">
                      <a16:colId xmlns:a16="http://schemas.microsoft.com/office/drawing/2014/main" val="2968498139"/>
                    </a:ext>
                  </a:extLst>
                </a:gridCol>
                <a:gridCol w="740664">
                  <a:extLst>
                    <a:ext uri="{9D8B030D-6E8A-4147-A177-3AD203B41FA5}">
                      <a16:colId xmlns:a16="http://schemas.microsoft.com/office/drawing/2014/main" val="3003422313"/>
                    </a:ext>
                  </a:extLst>
                </a:gridCol>
                <a:gridCol w="740664">
                  <a:extLst>
                    <a:ext uri="{9D8B030D-6E8A-4147-A177-3AD203B41FA5}">
                      <a16:colId xmlns:a16="http://schemas.microsoft.com/office/drawing/2014/main" val="2308549303"/>
                    </a:ext>
                  </a:extLst>
                </a:gridCol>
                <a:gridCol w="740664">
                  <a:extLst>
                    <a:ext uri="{9D8B030D-6E8A-4147-A177-3AD203B41FA5}">
                      <a16:colId xmlns:a16="http://schemas.microsoft.com/office/drawing/2014/main" val="3855489029"/>
                    </a:ext>
                  </a:extLst>
                </a:gridCol>
                <a:gridCol w="740664">
                  <a:extLst>
                    <a:ext uri="{9D8B030D-6E8A-4147-A177-3AD203B41FA5}">
                      <a16:colId xmlns:a16="http://schemas.microsoft.com/office/drawing/2014/main" val="867411947"/>
                    </a:ext>
                  </a:extLst>
                </a:gridCol>
                <a:gridCol w="740664">
                  <a:extLst>
                    <a:ext uri="{9D8B030D-6E8A-4147-A177-3AD203B41FA5}">
                      <a16:colId xmlns:a16="http://schemas.microsoft.com/office/drawing/2014/main" val="236058057"/>
                    </a:ext>
                  </a:extLst>
                </a:gridCol>
                <a:gridCol w="740664">
                  <a:extLst>
                    <a:ext uri="{9D8B030D-6E8A-4147-A177-3AD203B41FA5}">
                      <a16:colId xmlns:a16="http://schemas.microsoft.com/office/drawing/2014/main" val="127524669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Total Saves</a:t>
                      </a:r>
                    </a:p>
                  </a:txBody>
                  <a:tcPr/>
                </a:tc>
                <a:tc>
                  <a:txBody>
                    <a:bodyPr/>
                    <a:lstStyle/>
                    <a:p>
                      <a:r>
                        <a:rPr lang="en-US" sz="1000"/>
                        <a:t>Video Views</a:t>
                      </a:r>
                    </a:p>
                  </a:txBody>
                  <a:tcPr/>
                </a:tc>
                <a:extLst>
                  <a:ext uri="{0D108BD9-81ED-4DB2-BD59-A6C34878D82A}">
                    <a16:rowId xmlns:a16="http://schemas.microsoft.com/office/drawing/2014/main" val="2417656245"/>
                  </a:ext>
                </a:extLst>
              </a:tr>
              <a:tr h="370840">
                <a:tc>
                  <a:txBody>
                    <a:bodyPr/>
                    <a:lstStyle/>
                    <a:p>
                      <a:r>
                        <a:rPr lang="en-US" sz="1000"/>
                        <a:t>alsalambank_bh</a:t>
                      </a:r>
                    </a:p>
                  </a:txBody>
                  <a:tcPr/>
                </a:tc>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336937</a:t>
                      </a:r>
                    </a:p>
                  </a:txBody>
                  <a:tcPr/>
                </a:tc>
                <a:tc>
                  <a:txBody>
                    <a:bodyPr/>
                    <a:lstStyle/>
                    <a:p>
                      <a:r>
                        <a:rPr lang="en-US" sz="1000"/>
                        <a:t>31694</a:t>
                      </a:r>
                    </a:p>
                  </a:txBody>
                  <a:tcPr/>
                </a:tc>
                <a:tc>
                  <a:txBody>
                    <a:bodyPr/>
                    <a:lstStyle/>
                    <a:p>
                      <a:r>
                        <a:rPr lang="en-US" sz="1000"/>
                        <a:t>320</a:t>
                      </a:r>
                    </a:p>
                  </a:txBody>
                  <a:tcPr/>
                </a:tc>
                <a:tc>
                  <a:txBody>
                    <a:bodyPr/>
                    <a:lstStyle/>
                    <a:p>
                      <a:r>
                        <a:rPr lang="en-US" sz="1000"/>
                        <a:t>15312</a:t>
                      </a:r>
                    </a:p>
                  </a:txBody>
                  <a:tcPr/>
                </a:tc>
                <a:extLst>
                  <a:ext uri="{0D108BD9-81ED-4DB2-BD59-A6C34878D82A}">
                    <a16:rowId xmlns:a16="http://schemas.microsoft.com/office/drawing/2014/main" val="1617645466"/>
                  </a:ext>
                </a:extLst>
              </a:tr>
            </a:tbl>
          </a:graphicData>
        </a:graphic>
      </p:graphicFrame>
      <p:sp>
        <p:nvSpPr>
          <p:cNvPr id="4" name="Text Placeholder 3">
            <a:extLst>
              <a:ext uri="{FF2B5EF4-FFF2-40B4-BE49-F238E27FC236}">
                <a16:creationId xmlns:a16="http://schemas.microsoft.com/office/drawing/2014/main" id="{7913CF30-BE3E-4328-933B-DD87B9E41E5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05037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73992B-1C26-4621-BC0C-607B9CF4AD0F}"/>
              </a:ext>
            </a:extLst>
          </p:cNvPr>
          <p:cNvSpPr>
            <a:spLocks noGrp="1"/>
          </p:cNvSpPr>
          <p:nvPr>
            <p:ph type="title"/>
          </p:nvPr>
        </p:nvSpPr>
        <p:spPr/>
        <p:txBody>
          <a:bodyPr/>
          <a:lstStyle/>
          <a:p>
            <a:r>
              <a:rPr lang="en-US"/>
              <a:t>Instagram Key Metrics Table | All Pages</a:t>
            </a:r>
          </a:p>
        </p:txBody>
      </p:sp>
      <p:graphicFrame>
        <p:nvGraphicFramePr>
          <p:cNvPr id="5" name="Table Placeholder 4">
            <a:extLst>
              <a:ext uri="{FF2B5EF4-FFF2-40B4-BE49-F238E27FC236}">
                <a16:creationId xmlns:a16="http://schemas.microsoft.com/office/drawing/2014/main" id="{B2E49E8E-EB7A-4448-A8D0-15F5CB1A7196}"/>
              </a:ext>
            </a:extLst>
          </p:cNvPr>
          <p:cNvGraphicFramePr>
            <a:graphicFrameLocks noGrp="1"/>
          </p:cNvGraphicFramePr>
          <p:nvPr>
            <p:ph type="tbl" sz="quarter" idx="13"/>
            <p:extLst>
              <p:ext uri="{D42A27DB-BD31-4B8C-83A1-F6EECF244321}">
                <p14:modId xmlns:p14="http://schemas.microsoft.com/office/powerpoint/2010/main" val="268223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92185422"/>
                    </a:ext>
                  </a:extLst>
                </a:gridCol>
                <a:gridCol w="1152144">
                  <a:extLst>
                    <a:ext uri="{9D8B030D-6E8A-4147-A177-3AD203B41FA5}">
                      <a16:colId xmlns:a16="http://schemas.microsoft.com/office/drawing/2014/main" val="2287258231"/>
                    </a:ext>
                  </a:extLst>
                </a:gridCol>
                <a:gridCol w="1152144">
                  <a:extLst>
                    <a:ext uri="{9D8B030D-6E8A-4147-A177-3AD203B41FA5}">
                      <a16:colId xmlns:a16="http://schemas.microsoft.com/office/drawing/2014/main" val="205976912"/>
                    </a:ext>
                  </a:extLst>
                </a:gridCol>
                <a:gridCol w="1152144">
                  <a:extLst>
                    <a:ext uri="{9D8B030D-6E8A-4147-A177-3AD203B41FA5}">
                      <a16:colId xmlns:a16="http://schemas.microsoft.com/office/drawing/2014/main" val="336793579"/>
                    </a:ext>
                  </a:extLst>
                </a:gridCol>
                <a:gridCol w="1152144">
                  <a:extLst>
                    <a:ext uri="{9D8B030D-6E8A-4147-A177-3AD203B41FA5}">
                      <a16:colId xmlns:a16="http://schemas.microsoft.com/office/drawing/2014/main" val="1601151238"/>
                    </a:ext>
                  </a:extLst>
                </a:gridCol>
                <a:gridCol w="1152144">
                  <a:extLst>
                    <a:ext uri="{9D8B030D-6E8A-4147-A177-3AD203B41FA5}">
                      <a16:colId xmlns:a16="http://schemas.microsoft.com/office/drawing/2014/main" val="1255171104"/>
                    </a:ext>
                  </a:extLst>
                </a:gridCol>
                <a:gridCol w="1152144">
                  <a:extLst>
                    <a:ext uri="{9D8B030D-6E8A-4147-A177-3AD203B41FA5}">
                      <a16:colId xmlns:a16="http://schemas.microsoft.com/office/drawing/2014/main" val="3041850834"/>
                    </a:ext>
                  </a:extLst>
                </a:gridCol>
              </a:tblGrid>
              <a:tr h="370840">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extLst>
                  <a:ext uri="{0D108BD9-81ED-4DB2-BD59-A6C34878D82A}">
                    <a16:rowId xmlns:a16="http://schemas.microsoft.com/office/drawing/2014/main" val="280756615"/>
                  </a:ext>
                </a:extLst>
              </a:tr>
              <a:tr h="370840">
                <a:tc>
                  <a:txBody>
                    <a:bodyPr/>
                    <a:lstStyle/>
                    <a:p>
                      <a:r>
                        <a:rPr lang="en-US" sz="1000"/>
                        <a:t>17</a:t>
                      </a:r>
                    </a:p>
                  </a:txBody>
                  <a:tcPr/>
                </a:tc>
                <a:tc>
                  <a:txBody>
                    <a:bodyPr/>
                    <a:lstStyle/>
                    <a:p>
                      <a:r>
                        <a:rPr lang="en-US" sz="1000"/>
                        <a:t>94</a:t>
                      </a:r>
                    </a:p>
                  </a:txBody>
                  <a:tcPr/>
                </a:tc>
                <a:tc>
                  <a:txBody>
                    <a:bodyPr/>
                    <a:lstStyle/>
                    <a:p>
                      <a:r>
                        <a:rPr lang="en-US" sz="1000"/>
                        <a:t>6912</a:t>
                      </a:r>
                    </a:p>
                  </a:txBody>
                  <a:tcPr/>
                </a:tc>
                <a:tc>
                  <a:txBody>
                    <a:bodyPr/>
                    <a:lstStyle/>
                    <a:p>
                      <a:r>
                        <a:rPr lang="en-US" sz="1000"/>
                        <a:t>24462</a:t>
                      </a:r>
                    </a:p>
                  </a:txBody>
                  <a:tcPr/>
                </a:tc>
                <a:tc>
                  <a:txBody>
                    <a:bodyPr/>
                    <a:lstStyle/>
                    <a:p>
                      <a:r>
                        <a:rPr lang="en-US" sz="1000"/>
                        <a:t>239676</a:t>
                      </a:r>
                    </a:p>
                  </a:txBody>
                  <a:tcPr/>
                </a:tc>
                <a:tc>
                  <a:txBody>
                    <a:bodyPr/>
                    <a:lstStyle/>
                    <a:p>
                      <a:r>
                        <a:rPr lang="en-US" sz="1000"/>
                        <a:t>336937</a:t>
                      </a:r>
                    </a:p>
                  </a:txBody>
                  <a:tcPr/>
                </a:tc>
                <a:tc>
                  <a:txBody>
                    <a:bodyPr/>
                    <a:lstStyle/>
                    <a:p>
                      <a:r>
                        <a:rPr lang="en-US" sz="1000"/>
                        <a:t>31694</a:t>
                      </a:r>
                    </a:p>
                  </a:txBody>
                  <a:tcPr/>
                </a:tc>
                <a:extLst>
                  <a:ext uri="{0D108BD9-81ED-4DB2-BD59-A6C34878D82A}">
                    <a16:rowId xmlns:a16="http://schemas.microsoft.com/office/drawing/2014/main" val="1855718596"/>
                  </a:ext>
                </a:extLst>
              </a:tr>
            </a:tbl>
          </a:graphicData>
        </a:graphic>
      </p:graphicFrame>
      <p:sp>
        <p:nvSpPr>
          <p:cNvPr id="4" name="Text Placeholder 3">
            <a:extLst>
              <a:ext uri="{FF2B5EF4-FFF2-40B4-BE49-F238E27FC236}">
                <a16:creationId xmlns:a16="http://schemas.microsoft.com/office/drawing/2014/main" id="{9A29988E-7983-448E-B032-D3AA95FF59B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66461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68E59-8036-45A7-BDD2-85A1CE97E1C5}"/>
              </a:ext>
            </a:extLst>
          </p:cNvPr>
          <p:cNvSpPr>
            <a:spLocks noGrp="1"/>
          </p:cNvSpPr>
          <p:nvPr>
            <p:ph type="title"/>
          </p:nvPr>
        </p:nvSpPr>
        <p:spPr/>
        <p:txBody>
          <a:bodyPr/>
          <a:lstStyle/>
          <a:p>
            <a:r>
              <a:rPr lang="en-US"/>
              <a:t>Instagram Reach | All Pages</a:t>
            </a:r>
          </a:p>
        </p:txBody>
      </p:sp>
      <p:graphicFrame>
        <p:nvGraphicFramePr>
          <p:cNvPr id="6" name="Chart Placeholder 5">
            <a:extLst>
              <a:ext uri="{FF2B5EF4-FFF2-40B4-BE49-F238E27FC236}">
                <a16:creationId xmlns:a16="http://schemas.microsoft.com/office/drawing/2014/main" id="{000AFE44-E73B-4693-8450-1EEA06FABF8E}"/>
              </a:ext>
            </a:extLst>
          </p:cNvPr>
          <p:cNvGraphicFramePr>
            <a:graphicFrameLocks noGrp="1"/>
          </p:cNvGraphicFramePr>
          <p:nvPr>
            <p:ph type="chart" sz="quarter" idx="13"/>
            <p:extLst>
              <p:ext uri="{D42A27DB-BD31-4B8C-83A1-F6EECF244321}">
                <p14:modId xmlns:p14="http://schemas.microsoft.com/office/powerpoint/2010/main" val="421281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806A8-02ED-493C-9660-9320969D05D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198A4256-3147-451D-A04D-8C1236FB28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2876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0C34C-9768-4692-85B3-0E1E66CA7715}"/>
              </a:ext>
            </a:extLst>
          </p:cNvPr>
          <p:cNvSpPr>
            <a:spLocks noGrp="1"/>
          </p:cNvSpPr>
          <p:nvPr>
            <p:ph type="title"/>
          </p:nvPr>
        </p:nvSpPr>
        <p:spPr/>
        <p:txBody>
          <a:bodyPr/>
          <a:lstStyle/>
          <a:p>
            <a:r>
              <a:rPr lang="en-US"/>
              <a:t>Instagram Impressions  | All Pages</a:t>
            </a:r>
          </a:p>
        </p:txBody>
      </p:sp>
      <p:graphicFrame>
        <p:nvGraphicFramePr>
          <p:cNvPr id="6" name="Chart Placeholder 5">
            <a:extLst>
              <a:ext uri="{FF2B5EF4-FFF2-40B4-BE49-F238E27FC236}">
                <a16:creationId xmlns:a16="http://schemas.microsoft.com/office/drawing/2014/main" id="{D8063910-D5EC-4DA4-A24F-D378C7CA3502}"/>
              </a:ext>
            </a:extLst>
          </p:cNvPr>
          <p:cNvGraphicFramePr>
            <a:graphicFrameLocks noGrp="1"/>
          </p:cNvGraphicFramePr>
          <p:nvPr>
            <p:ph type="chart" sz="quarter" idx="13"/>
            <p:extLst>
              <p:ext uri="{D42A27DB-BD31-4B8C-83A1-F6EECF244321}">
                <p14:modId xmlns:p14="http://schemas.microsoft.com/office/powerpoint/2010/main" val="285203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65318C-88B7-4D5F-BDEB-BFE883516FF3}"/>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C515691B-24E7-4B5A-A82C-6DAE8E41CF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921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F358-DE24-4E44-B544-312F63B82CB1}"/>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51FEAC80-2774-4BE4-B797-6F3E8F301D6D}"/>
              </a:ext>
            </a:extLst>
          </p:cNvPr>
          <p:cNvGraphicFramePr>
            <a:graphicFrameLocks noGrp="1"/>
          </p:cNvGraphicFramePr>
          <p:nvPr>
            <p:ph type="chart" sz="quarter" idx="13"/>
            <p:extLst>
              <p:ext uri="{D42A27DB-BD31-4B8C-83A1-F6EECF244321}">
                <p14:modId xmlns:p14="http://schemas.microsoft.com/office/powerpoint/2010/main" val="3366019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5FFB60-88D8-4BE8-907E-AA6955EC1DC5}"/>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869C016-76B8-42AA-BCCE-135E895B5C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902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A563A-754D-443D-A0BC-392A918E8967}"/>
              </a:ext>
            </a:extLst>
          </p:cNvPr>
          <p:cNvSpPr>
            <a:spLocks noGrp="1"/>
          </p:cNvSpPr>
          <p:nvPr>
            <p:ph type="title"/>
          </p:nvPr>
        </p:nvSpPr>
        <p:spPr/>
        <p:txBody>
          <a:bodyPr/>
          <a:lstStyle/>
          <a:p>
            <a:r>
              <a:rPr lang="en-US"/>
              <a:t>Instagram Followers Gender Breakdown Pie Chart | All Pages</a:t>
            </a:r>
          </a:p>
        </p:txBody>
      </p:sp>
      <p:graphicFrame>
        <p:nvGraphicFramePr>
          <p:cNvPr id="6" name="Chart Placeholder 5">
            <a:extLst>
              <a:ext uri="{FF2B5EF4-FFF2-40B4-BE49-F238E27FC236}">
                <a16:creationId xmlns:a16="http://schemas.microsoft.com/office/drawing/2014/main" id="{160552CD-2AE4-4ADB-8DF5-7B581709DA94}"/>
              </a:ext>
            </a:extLst>
          </p:cNvPr>
          <p:cNvGraphicFramePr>
            <a:graphicFrameLocks noGrp="1"/>
          </p:cNvGraphicFramePr>
          <p:nvPr>
            <p:ph type="chart" sz="quarter" idx="13"/>
            <p:extLst>
              <p:ext uri="{D42A27DB-BD31-4B8C-83A1-F6EECF244321}">
                <p14:modId xmlns:p14="http://schemas.microsoft.com/office/powerpoint/2010/main" val="15354018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01AD91-EF88-4A1F-9EA0-D8A85399A28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1E1F40D-DEB2-4A85-B527-29E364CFF1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0362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B6F9E-8C12-4D02-992B-E49271A77700}"/>
              </a:ext>
            </a:extLst>
          </p:cNvPr>
          <p:cNvSpPr>
            <a:spLocks noGrp="1"/>
          </p:cNvSpPr>
          <p:nvPr>
            <p:ph type="title"/>
          </p:nvPr>
        </p:nvSpPr>
        <p:spPr/>
        <p:txBody>
          <a:bodyPr/>
          <a:lstStyle/>
          <a:p>
            <a:r>
              <a:rPr lang="en-US"/>
              <a:t>Instagram Followers Age Group Breakdown Pie Chart | All Pages</a:t>
            </a:r>
          </a:p>
        </p:txBody>
      </p:sp>
      <p:graphicFrame>
        <p:nvGraphicFramePr>
          <p:cNvPr id="6" name="Chart Placeholder 5">
            <a:extLst>
              <a:ext uri="{FF2B5EF4-FFF2-40B4-BE49-F238E27FC236}">
                <a16:creationId xmlns:a16="http://schemas.microsoft.com/office/drawing/2014/main" id="{AFEFDA6D-0C5A-496C-A301-4116A0BE1CF8}"/>
              </a:ext>
            </a:extLst>
          </p:cNvPr>
          <p:cNvGraphicFramePr>
            <a:graphicFrameLocks noGrp="1"/>
          </p:cNvGraphicFramePr>
          <p:nvPr>
            <p:ph type="chart" sz="quarter" idx="13"/>
            <p:extLst>
              <p:ext uri="{D42A27DB-BD31-4B8C-83A1-F6EECF244321}">
                <p14:modId xmlns:p14="http://schemas.microsoft.com/office/powerpoint/2010/main" val="4097402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3083B-46F3-444D-8A91-14ED3285EC7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9568FD2-CAD7-41FC-9D81-DCEBAA89B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03104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C306-8FF1-46D4-8A26-0E59007C6E04}"/>
              </a:ext>
            </a:extLst>
          </p:cNvPr>
          <p:cNvSpPr>
            <a:spLocks noGrp="1"/>
          </p:cNvSpPr>
          <p:nvPr>
            <p:ph type="title"/>
          </p:nvPr>
        </p:nvSpPr>
        <p:spPr/>
        <p:txBody>
          <a:bodyPr/>
          <a:lstStyle/>
          <a:p>
            <a:r>
              <a:rPr lang="en-US"/>
              <a:t>Instagram Post Type Distribution Per Profile (incl. Stories) | All Pages</a:t>
            </a:r>
          </a:p>
        </p:txBody>
      </p:sp>
      <p:graphicFrame>
        <p:nvGraphicFramePr>
          <p:cNvPr id="6" name="Chart Placeholder 5">
            <a:extLst>
              <a:ext uri="{FF2B5EF4-FFF2-40B4-BE49-F238E27FC236}">
                <a16:creationId xmlns:a16="http://schemas.microsoft.com/office/drawing/2014/main" id="{488010AE-F3D5-47FE-81F9-9C7F807D67C5}"/>
              </a:ext>
            </a:extLst>
          </p:cNvPr>
          <p:cNvGraphicFramePr>
            <a:graphicFrameLocks noGrp="1"/>
          </p:cNvGraphicFramePr>
          <p:nvPr>
            <p:ph type="chart" sz="quarter" idx="13"/>
            <p:extLst>
              <p:ext uri="{D42A27DB-BD31-4B8C-83A1-F6EECF244321}">
                <p14:modId xmlns:p14="http://schemas.microsoft.com/office/powerpoint/2010/main" val="2749165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14FA3C-B720-49BA-8961-62E1ABCAAC8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0D92E7DA-3CCE-4D48-9810-E6DF83DC4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0908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2248D-3E08-49D8-8AC2-A81FF296CAAE}"/>
              </a:ext>
            </a:extLst>
          </p:cNvPr>
          <p:cNvSpPr>
            <a:spLocks noGrp="1"/>
          </p:cNvSpPr>
          <p:nvPr>
            <p:ph type="title"/>
          </p:nvPr>
        </p:nvSpPr>
        <p:spPr/>
        <p:txBody>
          <a:bodyPr/>
          <a:lstStyle/>
          <a:p>
            <a:r>
              <a:rPr lang="en-US"/>
              <a:t>Instagram Posts Table | All Pages - 1 of 2</a:t>
            </a:r>
          </a:p>
        </p:txBody>
      </p:sp>
      <p:graphicFrame>
        <p:nvGraphicFramePr>
          <p:cNvPr id="5" name="Table Placeholder 4">
            <a:extLst>
              <a:ext uri="{FF2B5EF4-FFF2-40B4-BE49-F238E27FC236}">
                <a16:creationId xmlns:a16="http://schemas.microsoft.com/office/drawing/2014/main" id="{4D290716-A646-4473-AA59-ED80EED16769}"/>
              </a:ext>
            </a:extLst>
          </p:cNvPr>
          <p:cNvGraphicFramePr>
            <a:graphicFrameLocks noGrp="1"/>
          </p:cNvGraphicFramePr>
          <p:nvPr>
            <p:ph type="tbl" sz="quarter" idx="13"/>
            <p:extLst>
              <p:ext uri="{D42A27DB-BD31-4B8C-83A1-F6EECF244321}">
                <p14:modId xmlns:p14="http://schemas.microsoft.com/office/powerpoint/2010/main" val="1560614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8656822"/>
                    </a:ext>
                  </a:extLst>
                </a:gridCol>
                <a:gridCol w="740664">
                  <a:extLst>
                    <a:ext uri="{9D8B030D-6E8A-4147-A177-3AD203B41FA5}">
                      <a16:colId xmlns:a16="http://schemas.microsoft.com/office/drawing/2014/main" val="327158906"/>
                    </a:ext>
                  </a:extLst>
                </a:gridCol>
                <a:gridCol w="740664">
                  <a:extLst>
                    <a:ext uri="{9D8B030D-6E8A-4147-A177-3AD203B41FA5}">
                      <a16:colId xmlns:a16="http://schemas.microsoft.com/office/drawing/2014/main" val="3767977220"/>
                    </a:ext>
                  </a:extLst>
                </a:gridCol>
                <a:gridCol w="740664">
                  <a:extLst>
                    <a:ext uri="{9D8B030D-6E8A-4147-A177-3AD203B41FA5}">
                      <a16:colId xmlns:a16="http://schemas.microsoft.com/office/drawing/2014/main" val="3684504095"/>
                    </a:ext>
                  </a:extLst>
                </a:gridCol>
                <a:gridCol w="740664">
                  <a:extLst>
                    <a:ext uri="{9D8B030D-6E8A-4147-A177-3AD203B41FA5}">
                      <a16:colId xmlns:a16="http://schemas.microsoft.com/office/drawing/2014/main" val="3198701067"/>
                    </a:ext>
                  </a:extLst>
                </a:gridCol>
                <a:gridCol w="740664">
                  <a:extLst>
                    <a:ext uri="{9D8B030D-6E8A-4147-A177-3AD203B41FA5}">
                      <a16:colId xmlns:a16="http://schemas.microsoft.com/office/drawing/2014/main" val="214557257"/>
                    </a:ext>
                  </a:extLst>
                </a:gridCol>
                <a:gridCol w="740664">
                  <a:extLst>
                    <a:ext uri="{9D8B030D-6E8A-4147-A177-3AD203B41FA5}">
                      <a16:colId xmlns:a16="http://schemas.microsoft.com/office/drawing/2014/main" val="1303107628"/>
                    </a:ext>
                  </a:extLst>
                </a:gridCol>
                <a:gridCol w="740664">
                  <a:extLst>
                    <a:ext uri="{9D8B030D-6E8A-4147-A177-3AD203B41FA5}">
                      <a16:colId xmlns:a16="http://schemas.microsoft.com/office/drawing/2014/main" val="196997413"/>
                    </a:ext>
                  </a:extLst>
                </a:gridCol>
                <a:gridCol w="740664">
                  <a:extLst>
                    <a:ext uri="{9D8B030D-6E8A-4147-A177-3AD203B41FA5}">
                      <a16:colId xmlns:a16="http://schemas.microsoft.com/office/drawing/2014/main" val="1534799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7873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https://www.instagram.com/p/CFFFUHRnWc4/media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18252</a:t>
                      </a:r>
                    </a:p>
                  </a:txBody>
                  <a:tcPr/>
                </a:tc>
                <a:extLst>
                  <a:ext uri="{0D108BD9-81ED-4DB2-BD59-A6C34878D82A}">
                    <a16:rowId xmlns:a16="http://schemas.microsoft.com/office/drawing/2014/main" val="661673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https://www.instagram.com/p/CFcnvo_n53e/media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16423</a:t>
                      </a:r>
                    </a:p>
                  </a:txBody>
                  <a:tcPr/>
                </a:tc>
                <a:extLst>
                  <a:ext uri="{0D108BD9-81ED-4DB2-BD59-A6C34878D82A}">
                    <a16:rowId xmlns:a16="http://schemas.microsoft.com/office/drawing/2014/main" val="84550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https://www.instagram.com/p/CFWuHIJnd4D/media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16308</a:t>
                      </a:r>
                    </a:p>
                  </a:txBody>
                  <a:tcPr/>
                </a:tc>
                <a:extLst>
                  <a:ext uri="{0D108BD9-81ED-4DB2-BD59-A6C34878D82A}">
                    <a16:rowId xmlns:a16="http://schemas.microsoft.com/office/drawing/2014/main" val="2323147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https://www.instagram.com/p/CFof073HbpV/media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13763</a:t>
                      </a:r>
                    </a:p>
                  </a:txBody>
                  <a:tcPr/>
                </a:tc>
                <a:extLst>
                  <a:ext uri="{0D108BD9-81ED-4DB2-BD59-A6C34878D82A}">
                    <a16:rowId xmlns:a16="http://schemas.microsoft.com/office/drawing/2014/main" val="1823184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https://www.instagram.com/p/CFkLIJBHvW7/media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12731</a:t>
                      </a:r>
                    </a:p>
                  </a:txBody>
                  <a:tcPr/>
                </a:tc>
                <a:extLst>
                  <a:ext uri="{0D108BD9-81ED-4DB2-BD59-A6C34878D82A}">
                    <a16:rowId xmlns:a16="http://schemas.microsoft.com/office/drawing/2014/main" val="414534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https://www.instagram.com/p/CFHz-Q9HTKS/media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11509</a:t>
                      </a:r>
                    </a:p>
                  </a:txBody>
                  <a:tcPr/>
                </a:tc>
                <a:extLst>
                  <a:ext uri="{0D108BD9-81ED-4DB2-BD59-A6C34878D82A}">
                    <a16:rowId xmlns:a16="http://schemas.microsoft.com/office/drawing/2014/main" val="3809860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https://www.instagram.com/p/CE06InCHnYb/media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11364</a:t>
                      </a:r>
                    </a:p>
                  </a:txBody>
                  <a:tcPr/>
                </a:tc>
                <a:extLst>
                  <a:ext uri="{0D108BD9-81ED-4DB2-BD59-A6C34878D82A}">
                    <a16:rowId xmlns:a16="http://schemas.microsoft.com/office/drawing/2014/main" val="1798444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https://www.instagram.com/p/CFe0oe-HeQZ/media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11260</a:t>
                      </a:r>
                    </a:p>
                  </a:txBody>
                  <a:tcPr/>
                </a:tc>
                <a:extLst>
                  <a:ext uri="{0D108BD9-81ED-4DB2-BD59-A6C34878D82A}">
                    <a16:rowId xmlns:a16="http://schemas.microsoft.com/office/drawing/2014/main" val="45134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https://www.instagram.com/p/CFKOuObHBfE/media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10860</a:t>
                      </a:r>
                    </a:p>
                  </a:txBody>
                  <a:tcPr/>
                </a:tc>
                <a:extLst>
                  <a:ext uri="{0D108BD9-81ED-4DB2-BD59-A6C34878D82A}">
                    <a16:rowId xmlns:a16="http://schemas.microsoft.com/office/drawing/2014/main" val="536090644"/>
                  </a:ext>
                </a:extLst>
              </a:tr>
            </a:tbl>
          </a:graphicData>
        </a:graphic>
      </p:graphicFrame>
      <p:sp>
        <p:nvSpPr>
          <p:cNvPr id="4" name="Text Placeholder 3">
            <a:extLst>
              <a:ext uri="{FF2B5EF4-FFF2-40B4-BE49-F238E27FC236}">
                <a16:creationId xmlns:a16="http://schemas.microsoft.com/office/drawing/2014/main" id="{20F249B7-636C-4DB4-86D7-43EF2D1BF8F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3784708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1E8E0-E9A9-457E-86EB-58E58BF3E49D}"/>
              </a:ext>
            </a:extLst>
          </p:cNvPr>
          <p:cNvSpPr>
            <a:spLocks noGrp="1"/>
          </p:cNvSpPr>
          <p:nvPr>
            <p:ph type="title"/>
          </p:nvPr>
        </p:nvSpPr>
        <p:spPr/>
        <p:txBody>
          <a:bodyPr/>
          <a:lstStyle/>
          <a:p>
            <a:r>
              <a:rPr lang="en-US"/>
              <a:t>Instagram Posts Table | All Pages - 2 of 2</a:t>
            </a:r>
          </a:p>
        </p:txBody>
      </p:sp>
      <p:graphicFrame>
        <p:nvGraphicFramePr>
          <p:cNvPr id="5" name="Table Placeholder 4">
            <a:extLst>
              <a:ext uri="{FF2B5EF4-FFF2-40B4-BE49-F238E27FC236}">
                <a16:creationId xmlns:a16="http://schemas.microsoft.com/office/drawing/2014/main" id="{8512EBBA-AA55-4578-8588-C66E08B3C5D1}"/>
              </a:ext>
            </a:extLst>
          </p:cNvPr>
          <p:cNvGraphicFramePr>
            <a:graphicFrameLocks noGrp="1"/>
          </p:cNvGraphicFramePr>
          <p:nvPr>
            <p:ph type="tbl" sz="quarter" idx="13"/>
            <p:extLst>
              <p:ext uri="{D42A27DB-BD31-4B8C-83A1-F6EECF244321}">
                <p14:modId xmlns:p14="http://schemas.microsoft.com/office/powerpoint/2010/main" val="2526258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73280834"/>
                    </a:ext>
                  </a:extLst>
                </a:gridCol>
                <a:gridCol w="740664">
                  <a:extLst>
                    <a:ext uri="{9D8B030D-6E8A-4147-A177-3AD203B41FA5}">
                      <a16:colId xmlns:a16="http://schemas.microsoft.com/office/drawing/2014/main" val="1207769910"/>
                    </a:ext>
                  </a:extLst>
                </a:gridCol>
                <a:gridCol w="740664">
                  <a:extLst>
                    <a:ext uri="{9D8B030D-6E8A-4147-A177-3AD203B41FA5}">
                      <a16:colId xmlns:a16="http://schemas.microsoft.com/office/drawing/2014/main" val="1492815670"/>
                    </a:ext>
                  </a:extLst>
                </a:gridCol>
                <a:gridCol w="740664">
                  <a:extLst>
                    <a:ext uri="{9D8B030D-6E8A-4147-A177-3AD203B41FA5}">
                      <a16:colId xmlns:a16="http://schemas.microsoft.com/office/drawing/2014/main" val="3978560001"/>
                    </a:ext>
                  </a:extLst>
                </a:gridCol>
                <a:gridCol w="740664">
                  <a:extLst>
                    <a:ext uri="{9D8B030D-6E8A-4147-A177-3AD203B41FA5}">
                      <a16:colId xmlns:a16="http://schemas.microsoft.com/office/drawing/2014/main" val="3068407309"/>
                    </a:ext>
                  </a:extLst>
                </a:gridCol>
                <a:gridCol w="740664">
                  <a:extLst>
                    <a:ext uri="{9D8B030D-6E8A-4147-A177-3AD203B41FA5}">
                      <a16:colId xmlns:a16="http://schemas.microsoft.com/office/drawing/2014/main" val="366661134"/>
                    </a:ext>
                  </a:extLst>
                </a:gridCol>
                <a:gridCol w="740664">
                  <a:extLst>
                    <a:ext uri="{9D8B030D-6E8A-4147-A177-3AD203B41FA5}">
                      <a16:colId xmlns:a16="http://schemas.microsoft.com/office/drawing/2014/main" val="28992238"/>
                    </a:ext>
                  </a:extLst>
                </a:gridCol>
                <a:gridCol w="740664">
                  <a:extLst>
                    <a:ext uri="{9D8B030D-6E8A-4147-A177-3AD203B41FA5}">
                      <a16:colId xmlns:a16="http://schemas.microsoft.com/office/drawing/2014/main" val="1031244057"/>
                    </a:ext>
                  </a:extLst>
                </a:gridCol>
                <a:gridCol w="740664">
                  <a:extLst>
                    <a:ext uri="{9D8B030D-6E8A-4147-A177-3AD203B41FA5}">
                      <a16:colId xmlns:a16="http://schemas.microsoft.com/office/drawing/2014/main" val="3844016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383504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https://www.instagram.com/p/CFZWI33n1zE/media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extLst>
                  <a:ext uri="{0D108BD9-81ED-4DB2-BD59-A6C34878D82A}">
                    <a16:rowId xmlns:a16="http://schemas.microsoft.com/office/drawing/2014/main" val="1874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https://www.instagram.com/p/CE9EFM2DZrV/media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a:t>
                      </a:r>
                    </a:p>
                  </a:txBody>
                  <a:tcPr/>
                </a:tc>
                <a:extLst>
                  <a:ext uri="{0D108BD9-81ED-4DB2-BD59-A6C34878D82A}">
                    <a16:rowId xmlns:a16="http://schemas.microsoft.com/office/drawing/2014/main" val="353125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https://www.instagram.com/p/CEq9JN_D5QT/media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8894</a:t>
                      </a:r>
                    </a:p>
                  </a:txBody>
                  <a:tcPr/>
                </a:tc>
                <a:extLst>
                  <a:ext uri="{0D108BD9-81ED-4DB2-BD59-A6C34878D82A}">
                    <a16:rowId xmlns:a16="http://schemas.microsoft.com/office/drawing/2014/main" val="99324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https://www.instagram.com/p/CFty2j6ntCa/media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extLst>
                  <a:ext uri="{0D108BD9-81ED-4DB2-BD59-A6C34878D82A}">
                    <a16:rowId xmlns:a16="http://schemas.microsoft.com/office/drawing/2014/main" val="199482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https://www.instagram.com/p/CEmIpvrH1dC/media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8471</a:t>
                      </a:r>
                    </a:p>
                  </a:txBody>
                  <a:tcPr/>
                </a:tc>
                <a:extLst>
                  <a:ext uri="{0D108BD9-81ED-4DB2-BD59-A6C34878D82A}">
                    <a16:rowId xmlns:a16="http://schemas.microsoft.com/office/drawing/2014/main" val="254904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https://www.instagram.com/p/CE3z5qon21h/media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8230</a:t>
                      </a:r>
                    </a:p>
                  </a:txBody>
                  <a:tcPr/>
                </a:tc>
                <a:extLst>
                  <a:ext uri="{0D108BD9-81ED-4DB2-BD59-A6C34878D82A}">
                    <a16:rowId xmlns:a16="http://schemas.microsoft.com/office/drawing/2014/main" val="4071806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https://www.instagram.com/p/CFuC0gyn6lI/media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a:t>
                      </a:r>
                    </a:p>
                  </a:txBody>
                  <a:tcPr/>
                </a:tc>
                <a:extLst>
                  <a:ext uri="{0D108BD9-81ED-4DB2-BD59-A6C34878D82A}">
                    <a16:rowId xmlns:a16="http://schemas.microsoft.com/office/drawing/2014/main" val="2769392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https://www.instagram.com/p/CFuOKm9nOrs/media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5362</a:t>
                      </a:r>
                    </a:p>
                  </a:txBody>
                  <a:tcPr/>
                </a:tc>
                <a:extLst>
                  <a:ext uri="{0D108BD9-81ED-4DB2-BD59-A6C34878D82A}">
                    <a16:rowId xmlns:a16="http://schemas.microsoft.com/office/drawing/2014/main" val="4217990828"/>
                  </a:ext>
                </a:extLst>
              </a:tr>
            </a:tbl>
          </a:graphicData>
        </a:graphic>
      </p:graphicFrame>
      <p:sp>
        <p:nvSpPr>
          <p:cNvPr id="4" name="Text Placeholder 3">
            <a:extLst>
              <a:ext uri="{FF2B5EF4-FFF2-40B4-BE49-F238E27FC236}">
                <a16:creationId xmlns:a16="http://schemas.microsoft.com/office/drawing/2014/main" id="{9D629097-A4BD-4B19-AB33-CA91494FEFC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84127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43208-F031-421C-ABB4-3217B65FF72A}"/>
              </a:ext>
            </a:extLst>
          </p:cNvPr>
          <p:cNvSpPr>
            <a:spLocks noGrp="1"/>
          </p:cNvSpPr>
          <p:nvPr>
            <p:ph type="title"/>
          </p:nvPr>
        </p:nvSpPr>
        <p:spPr/>
        <p:txBody>
          <a:bodyPr/>
          <a:lstStyle/>
          <a:p>
            <a:r>
              <a:rPr lang="en-US"/>
              <a:t>Instagram Stories Key Metrics Table | All Pages</a:t>
            </a:r>
          </a:p>
        </p:txBody>
      </p:sp>
      <p:graphicFrame>
        <p:nvGraphicFramePr>
          <p:cNvPr id="5" name="Table Placeholder 4">
            <a:extLst>
              <a:ext uri="{FF2B5EF4-FFF2-40B4-BE49-F238E27FC236}">
                <a16:creationId xmlns:a16="http://schemas.microsoft.com/office/drawing/2014/main" id="{30F5B230-FE1C-4D70-ACA0-79B5B8C63CFF}"/>
              </a:ext>
            </a:extLst>
          </p:cNvPr>
          <p:cNvGraphicFramePr>
            <a:graphicFrameLocks noGrp="1"/>
          </p:cNvGraphicFramePr>
          <p:nvPr>
            <p:ph type="tbl" sz="quarter" idx="13"/>
            <p:extLst>
              <p:ext uri="{D42A27DB-BD31-4B8C-83A1-F6EECF244321}">
                <p14:modId xmlns:p14="http://schemas.microsoft.com/office/powerpoint/2010/main" val="136414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275854059"/>
                    </a:ext>
                  </a:extLst>
                </a:gridCol>
                <a:gridCol w="1645920">
                  <a:extLst>
                    <a:ext uri="{9D8B030D-6E8A-4147-A177-3AD203B41FA5}">
                      <a16:colId xmlns:a16="http://schemas.microsoft.com/office/drawing/2014/main" val="1508760774"/>
                    </a:ext>
                  </a:extLst>
                </a:gridCol>
                <a:gridCol w="1645920">
                  <a:extLst>
                    <a:ext uri="{9D8B030D-6E8A-4147-A177-3AD203B41FA5}">
                      <a16:colId xmlns:a16="http://schemas.microsoft.com/office/drawing/2014/main" val="1213436499"/>
                    </a:ext>
                  </a:extLst>
                </a:gridCol>
                <a:gridCol w="1645920">
                  <a:extLst>
                    <a:ext uri="{9D8B030D-6E8A-4147-A177-3AD203B41FA5}">
                      <a16:colId xmlns:a16="http://schemas.microsoft.com/office/drawing/2014/main" val="1447508689"/>
                    </a:ext>
                  </a:extLst>
                </a:gridCol>
                <a:gridCol w="1645920">
                  <a:extLst>
                    <a:ext uri="{9D8B030D-6E8A-4147-A177-3AD203B41FA5}">
                      <a16:colId xmlns:a16="http://schemas.microsoft.com/office/drawing/2014/main" val="86130723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712989085"/>
                  </a:ext>
                </a:extLst>
              </a:tr>
              <a:tr h="370840">
                <a:tc>
                  <a:txBody>
                    <a:bodyPr/>
                    <a:lstStyle/>
                    <a:p>
                      <a:r>
                        <a:rPr lang="en-US" sz="1000"/>
                        <a:t>94</a:t>
                      </a:r>
                    </a:p>
                  </a:txBody>
                  <a:tcPr/>
                </a:tc>
                <a:tc>
                  <a:txBody>
                    <a:bodyPr/>
                    <a:lstStyle/>
                    <a:p>
                      <a:r>
                        <a:rPr lang="en-US" sz="1000"/>
                        <a:t>0.9054</a:t>
                      </a:r>
                    </a:p>
                  </a:txBody>
                  <a:tcPr/>
                </a:tc>
                <a:tc>
                  <a:txBody>
                    <a:bodyPr/>
                    <a:lstStyle/>
                    <a:p>
                      <a:r>
                        <a:rPr lang="en-US" sz="1000"/>
                        <a:t>2901.71</a:t>
                      </a:r>
                    </a:p>
                  </a:txBody>
                  <a:tcPr/>
                </a:tc>
                <a:tc>
                  <a:txBody>
                    <a:bodyPr/>
                    <a:lstStyle/>
                    <a:p>
                      <a:r>
                        <a:rPr lang="en-US" sz="1000"/>
                        <a:t>336937</a:t>
                      </a:r>
                    </a:p>
                  </a:txBody>
                  <a:tcPr/>
                </a:tc>
                <a:tc>
                  <a:txBody>
                    <a:bodyPr/>
                    <a:lstStyle/>
                    <a:p>
                      <a:r>
                        <a:rPr lang="en-US" sz="1000"/>
                        <a:t>272761</a:t>
                      </a:r>
                    </a:p>
                  </a:txBody>
                  <a:tcPr/>
                </a:tc>
                <a:extLst>
                  <a:ext uri="{0D108BD9-81ED-4DB2-BD59-A6C34878D82A}">
                    <a16:rowId xmlns:a16="http://schemas.microsoft.com/office/drawing/2014/main" val="1956055826"/>
                  </a:ext>
                </a:extLst>
              </a:tr>
            </a:tbl>
          </a:graphicData>
        </a:graphic>
      </p:graphicFrame>
      <p:sp>
        <p:nvSpPr>
          <p:cNvPr id="4" name="Text Placeholder 3">
            <a:extLst>
              <a:ext uri="{FF2B5EF4-FFF2-40B4-BE49-F238E27FC236}">
                <a16:creationId xmlns:a16="http://schemas.microsoft.com/office/drawing/2014/main" id="{0A41E4C8-98D1-4A4E-B78D-B9CFF96B5CF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459599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22D50-358D-42C3-8CC1-A9CF2757F532}"/>
              </a:ext>
            </a:extLst>
          </p:cNvPr>
          <p:cNvSpPr>
            <a:spLocks noGrp="1"/>
          </p:cNvSpPr>
          <p:nvPr>
            <p:ph type="title"/>
          </p:nvPr>
        </p:nvSpPr>
        <p:spPr/>
        <p:txBody>
          <a:bodyPr/>
          <a:lstStyle/>
          <a:p>
            <a:r>
              <a:rPr lang="en-US"/>
              <a:t>Instagram Stories Table  | All Pages - 1 of 14</a:t>
            </a:r>
          </a:p>
        </p:txBody>
      </p:sp>
      <p:graphicFrame>
        <p:nvGraphicFramePr>
          <p:cNvPr id="5" name="Table Placeholder 4">
            <a:extLst>
              <a:ext uri="{FF2B5EF4-FFF2-40B4-BE49-F238E27FC236}">
                <a16:creationId xmlns:a16="http://schemas.microsoft.com/office/drawing/2014/main" id="{14BA1DAC-A67F-434C-BF98-BFFF3DA6166A}"/>
              </a:ext>
            </a:extLst>
          </p:cNvPr>
          <p:cNvGraphicFramePr>
            <a:graphicFrameLocks noGrp="1"/>
          </p:cNvGraphicFramePr>
          <p:nvPr>
            <p:ph type="tbl" sz="quarter" idx="13"/>
            <p:extLst>
              <p:ext uri="{D42A27DB-BD31-4B8C-83A1-F6EECF244321}">
                <p14:modId xmlns:p14="http://schemas.microsoft.com/office/powerpoint/2010/main" val="875490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6720657"/>
                    </a:ext>
                  </a:extLst>
                </a:gridCol>
                <a:gridCol w="905256">
                  <a:extLst>
                    <a:ext uri="{9D8B030D-6E8A-4147-A177-3AD203B41FA5}">
                      <a16:colId xmlns:a16="http://schemas.microsoft.com/office/drawing/2014/main" val="903421384"/>
                    </a:ext>
                  </a:extLst>
                </a:gridCol>
                <a:gridCol w="905256">
                  <a:extLst>
                    <a:ext uri="{9D8B030D-6E8A-4147-A177-3AD203B41FA5}">
                      <a16:colId xmlns:a16="http://schemas.microsoft.com/office/drawing/2014/main" val="4073945918"/>
                    </a:ext>
                  </a:extLst>
                </a:gridCol>
                <a:gridCol w="905256">
                  <a:extLst>
                    <a:ext uri="{9D8B030D-6E8A-4147-A177-3AD203B41FA5}">
                      <a16:colId xmlns:a16="http://schemas.microsoft.com/office/drawing/2014/main" val="1315108654"/>
                    </a:ext>
                  </a:extLst>
                </a:gridCol>
                <a:gridCol w="905256">
                  <a:extLst>
                    <a:ext uri="{9D8B030D-6E8A-4147-A177-3AD203B41FA5}">
                      <a16:colId xmlns:a16="http://schemas.microsoft.com/office/drawing/2014/main" val="556165475"/>
                    </a:ext>
                  </a:extLst>
                </a:gridCol>
                <a:gridCol w="905256">
                  <a:extLst>
                    <a:ext uri="{9D8B030D-6E8A-4147-A177-3AD203B41FA5}">
                      <a16:colId xmlns:a16="http://schemas.microsoft.com/office/drawing/2014/main" val="1805227196"/>
                    </a:ext>
                  </a:extLst>
                </a:gridCol>
                <a:gridCol w="905256">
                  <a:extLst>
                    <a:ext uri="{9D8B030D-6E8A-4147-A177-3AD203B41FA5}">
                      <a16:colId xmlns:a16="http://schemas.microsoft.com/office/drawing/2014/main" val="45519543"/>
                    </a:ext>
                  </a:extLst>
                </a:gridCol>
                <a:gridCol w="905256">
                  <a:extLst>
                    <a:ext uri="{9D8B030D-6E8A-4147-A177-3AD203B41FA5}">
                      <a16:colId xmlns:a16="http://schemas.microsoft.com/office/drawing/2014/main" val="1622388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47428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https://scontent-iad3-1.cdninstagram.com/v/t51.29350-15/119561501_789220145225895_7141558698808834965_n.jpg?_nc_cat=104&amp;_nc_sid=8ae9d6&amp;_nc_ohc=BXsqsSBuOvYAX906DS0&amp;_nc_ht=scontent-iad3-1.cdninstagram.com&amp;oh=92013188f1d1916042fe481b81bf4929&amp;oe=5F840BA5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extLst>
                  <a:ext uri="{0D108BD9-81ED-4DB2-BD59-A6C34878D82A}">
                    <a16:rowId xmlns:a16="http://schemas.microsoft.com/office/drawing/2014/main" val="576037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https://scontent-iad3-1.cdninstagram.com/v/t51.29350-15/120039562_174642544165015_2839794312641982923_n.jpg?_nc_cat=102&amp;_nc_sid=8ae9d6&amp;_nc_ohc=dAz_R4PpHbQAX8pWWHG&amp;_nc_ht=scontent-iad3-1.cdninstagram.com&amp;oh=92deae8f6d0d0fe05e7ef64aa0b5746c&amp;oe=5F90E29B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792488385"/>
                  </a:ext>
                </a:extLst>
              </a:tr>
            </a:tbl>
          </a:graphicData>
        </a:graphic>
      </p:graphicFrame>
      <p:sp>
        <p:nvSpPr>
          <p:cNvPr id="4" name="Text Placeholder 3">
            <a:extLst>
              <a:ext uri="{FF2B5EF4-FFF2-40B4-BE49-F238E27FC236}">
                <a16:creationId xmlns:a16="http://schemas.microsoft.com/office/drawing/2014/main" id="{CA186576-8BE8-4B45-8138-E2F3F81A6CB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7239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C0CC5-C6D2-4394-97A9-9A1ED48A3D33}"/>
              </a:ext>
            </a:extLst>
          </p:cNvPr>
          <p:cNvSpPr>
            <a:spLocks noGrp="1"/>
          </p:cNvSpPr>
          <p:nvPr>
            <p:ph type="title"/>
          </p:nvPr>
        </p:nvSpPr>
        <p:spPr/>
        <p:txBody>
          <a:bodyPr/>
          <a:lstStyle/>
          <a:p>
            <a:r>
              <a:rPr lang="en-US"/>
              <a:t>Instagram Stories Table  | All Pages - 2 of 14</a:t>
            </a:r>
          </a:p>
        </p:txBody>
      </p:sp>
      <p:graphicFrame>
        <p:nvGraphicFramePr>
          <p:cNvPr id="5" name="Table Placeholder 4">
            <a:extLst>
              <a:ext uri="{FF2B5EF4-FFF2-40B4-BE49-F238E27FC236}">
                <a16:creationId xmlns:a16="http://schemas.microsoft.com/office/drawing/2014/main" id="{5299310A-4419-46A3-9C12-859B8DA6893B}"/>
              </a:ext>
            </a:extLst>
          </p:cNvPr>
          <p:cNvGraphicFramePr>
            <a:graphicFrameLocks noGrp="1"/>
          </p:cNvGraphicFramePr>
          <p:nvPr>
            <p:ph type="tbl" sz="quarter" idx="13"/>
            <p:extLst>
              <p:ext uri="{D42A27DB-BD31-4B8C-83A1-F6EECF244321}">
                <p14:modId xmlns:p14="http://schemas.microsoft.com/office/powerpoint/2010/main" val="32088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53617649"/>
                    </a:ext>
                  </a:extLst>
                </a:gridCol>
                <a:gridCol w="905256">
                  <a:extLst>
                    <a:ext uri="{9D8B030D-6E8A-4147-A177-3AD203B41FA5}">
                      <a16:colId xmlns:a16="http://schemas.microsoft.com/office/drawing/2014/main" val="4094102863"/>
                    </a:ext>
                  </a:extLst>
                </a:gridCol>
                <a:gridCol w="905256">
                  <a:extLst>
                    <a:ext uri="{9D8B030D-6E8A-4147-A177-3AD203B41FA5}">
                      <a16:colId xmlns:a16="http://schemas.microsoft.com/office/drawing/2014/main" val="3514928368"/>
                    </a:ext>
                  </a:extLst>
                </a:gridCol>
                <a:gridCol w="905256">
                  <a:extLst>
                    <a:ext uri="{9D8B030D-6E8A-4147-A177-3AD203B41FA5}">
                      <a16:colId xmlns:a16="http://schemas.microsoft.com/office/drawing/2014/main" val="1196318248"/>
                    </a:ext>
                  </a:extLst>
                </a:gridCol>
                <a:gridCol w="905256">
                  <a:extLst>
                    <a:ext uri="{9D8B030D-6E8A-4147-A177-3AD203B41FA5}">
                      <a16:colId xmlns:a16="http://schemas.microsoft.com/office/drawing/2014/main" val="706523427"/>
                    </a:ext>
                  </a:extLst>
                </a:gridCol>
                <a:gridCol w="905256">
                  <a:extLst>
                    <a:ext uri="{9D8B030D-6E8A-4147-A177-3AD203B41FA5}">
                      <a16:colId xmlns:a16="http://schemas.microsoft.com/office/drawing/2014/main" val="3843749760"/>
                    </a:ext>
                  </a:extLst>
                </a:gridCol>
                <a:gridCol w="905256">
                  <a:extLst>
                    <a:ext uri="{9D8B030D-6E8A-4147-A177-3AD203B41FA5}">
                      <a16:colId xmlns:a16="http://schemas.microsoft.com/office/drawing/2014/main" val="3342064001"/>
                    </a:ext>
                  </a:extLst>
                </a:gridCol>
                <a:gridCol w="905256">
                  <a:extLst>
                    <a:ext uri="{9D8B030D-6E8A-4147-A177-3AD203B41FA5}">
                      <a16:colId xmlns:a16="http://schemas.microsoft.com/office/drawing/2014/main" val="770809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95818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https://scontent-iad3-1.cdninstagram.com/v/t51.29350-15/119432387_1761240730692644_5183901028387022845_n.jpg?_nc_cat=110&amp;_nc_sid=8ae9d6&amp;_nc_ohc=7TLJ4glE5yYAX-OBEzH&amp;_nc_ht=scontent-iad3-1.cdninstagram.com&amp;oh=da37c665d95c8b248480c40269ebd1be&amp;oe=5F84F2B5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extLst>
                  <a:ext uri="{0D108BD9-81ED-4DB2-BD59-A6C34878D82A}">
                    <a16:rowId xmlns:a16="http://schemas.microsoft.com/office/drawing/2014/main" val="3539331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https://scontent-iad3-1.cdninstagram.com/v/t51.29350-15/119914655_910551952800682_750900896309489682_n.jpg?_nc_cat=108&amp;_nc_sid=8ae9d6&amp;_nc_ohc=EQ3h_R5Fod4AX9_wMj1&amp;_nc_ht=scontent-iad3-1.cdninstagram.com&amp;oh=a9572c6e82e85cb0d3ba40211c094124&amp;oe=5F8E4451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4149917842"/>
                  </a:ext>
                </a:extLst>
              </a:tr>
            </a:tbl>
          </a:graphicData>
        </a:graphic>
      </p:graphicFrame>
      <p:sp>
        <p:nvSpPr>
          <p:cNvPr id="4" name="Text Placeholder 3">
            <a:extLst>
              <a:ext uri="{FF2B5EF4-FFF2-40B4-BE49-F238E27FC236}">
                <a16:creationId xmlns:a16="http://schemas.microsoft.com/office/drawing/2014/main" id="{CADB1A19-B2B1-40D2-8549-C676EAFEF907}"/>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890764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5EA1-320C-4078-B777-C27D1E4F3FC5}"/>
              </a:ext>
            </a:extLst>
          </p:cNvPr>
          <p:cNvSpPr>
            <a:spLocks noGrp="1"/>
          </p:cNvSpPr>
          <p:nvPr>
            <p:ph type="title"/>
          </p:nvPr>
        </p:nvSpPr>
        <p:spPr/>
        <p:txBody>
          <a:bodyPr/>
          <a:lstStyle/>
          <a:p>
            <a:r>
              <a:rPr lang="en-US"/>
              <a:t>Instagram Stories Table  | All Pages - 3 of 14</a:t>
            </a:r>
          </a:p>
        </p:txBody>
      </p:sp>
      <p:graphicFrame>
        <p:nvGraphicFramePr>
          <p:cNvPr id="5" name="Table Placeholder 4">
            <a:extLst>
              <a:ext uri="{FF2B5EF4-FFF2-40B4-BE49-F238E27FC236}">
                <a16:creationId xmlns:a16="http://schemas.microsoft.com/office/drawing/2014/main" id="{AF957158-2010-42BB-87B6-41CCAB96D877}"/>
              </a:ext>
            </a:extLst>
          </p:cNvPr>
          <p:cNvGraphicFramePr>
            <a:graphicFrameLocks noGrp="1"/>
          </p:cNvGraphicFramePr>
          <p:nvPr>
            <p:ph type="tbl" sz="quarter" idx="13"/>
            <p:extLst>
              <p:ext uri="{D42A27DB-BD31-4B8C-83A1-F6EECF244321}">
                <p14:modId xmlns:p14="http://schemas.microsoft.com/office/powerpoint/2010/main" val="2671319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5774386"/>
                    </a:ext>
                  </a:extLst>
                </a:gridCol>
                <a:gridCol w="905256">
                  <a:extLst>
                    <a:ext uri="{9D8B030D-6E8A-4147-A177-3AD203B41FA5}">
                      <a16:colId xmlns:a16="http://schemas.microsoft.com/office/drawing/2014/main" val="4069767882"/>
                    </a:ext>
                  </a:extLst>
                </a:gridCol>
                <a:gridCol w="905256">
                  <a:extLst>
                    <a:ext uri="{9D8B030D-6E8A-4147-A177-3AD203B41FA5}">
                      <a16:colId xmlns:a16="http://schemas.microsoft.com/office/drawing/2014/main" val="2999054890"/>
                    </a:ext>
                  </a:extLst>
                </a:gridCol>
                <a:gridCol w="905256">
                  <a:extLst>
                    <a:ext uri="{9D8B030D-6E8A-4147-A177-3AD203B41FA5}">
                      <a16:colId xmlns:a16="http://schemas.microsoft.com/office/drawing/2014/main" val="2500161188"/>
                    </a:ext>
                  </a:extLst>
                </a:gridCol>
                <a:gridCol w="905256">
                  <a:extLst>
                    <a:ext uri="{9D8B030D-6E8A-4147-A177-3AD203B41FA5}">
                      <a16:colId xmlns:a16="http://schemas.microsoft.com/office/drawing/2014/main" val="4098104993"/>
                    </a:ext>
                  </a:extLst>
                </a:gridCol>
                <a:gridCol w="905256">
                  <a:extLst>
                    <a:ext uri="{9D8B030D-6E8A-4147-A177-3AD203B41FA5}">
                      <a16:colId xmlns:a16="http://schemas.microsoft.com/office/drawing/2014/main" val="1619869089"/>
                    </a:ext>
                  </a:extLst>
                </a:gridCol>
                <a:gridCol w="905256">
                  <a:extLst>
                    <a:ext uri="{9D8B030D-6E8A-4147-A177-3AD203B41FA5}">
                      <a16:colId xmlns:a16="http://schemas.microsoft.com/office/drawing/2014/main" val="1344056972"/>
                    </a:ext>
                  </a:extLst>
                </a:gridCol>
                <a:gridCol w="905256">
                  <a:extLst>
                    <a:ext uri="{9D8B030D-6E8A-4147-A177-3AD203B41FA5}">
                      <a16:colId xmlns:a16="http://schemas.microsoft.com/office/drawing/2014/main" val="3032806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88942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https://scontent-iad3-1.cdninstagram.com/v/t51.29350-15/119985344_673662346582016_725371086642488309_n.jpg?_nc_cat=106&amp;_nc_sid=8ae9d6&amp;_nc_ohc=1tk3KYArtlIAX8O77ur&amp;_nc_ht=scontent-iad3-1.cdninstagram.com&amp;oh=f3fff2a5de878e7b09d1969ec2f489b2&amp;oe=5F938533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117096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https://scontent-iad3-1.cdninstagram.com/v/t51.29350-15/118993719_315302146425748_9090038979217058362_n.jpg?_nc_cat=101&amp;_nc_sid=8ae9d6&amp;_nc_ohc=1cbM9lElevYAX9wt2n6&amp;_nc_ht=scontent-iad3-1.cdninstagram.com&amp;oh=6f0e94788b1c2d3f4fe2c93165f935d9&amp;oe=5F7B1CD3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2631783494"/>
                  </a:ext>
                </a:extLst>
              </a:tr>
            </a:tbl>
          </a:graphicData>
        </a:graphic>
      </p:graphicFrame>
      <p:sp>
        <p:nvSpPr>
          <p:cNvPr id="4" name="Text Placeholder 3">
            <a:extLst>
              <a:ext uri="{FF2B5EF4-FFF2-40B4-BE49-F238E27FC236}">
                <a16:creationId xmlns:a16="http://schemas.microsoft.com/office/drawing/2014/main" id="{F694259D-E4BF-45E2-B980-917DD24153A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15156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446AC-D31B-48B9-BF3A-047E66EBC888}"/>
              </a:ext>
            </a:extLst>
          </p:cNvPr>
          <p:cNvSpPr>
            <a:spLocks noGrp="1"/>
          </p:cNvSpPr>
          <p:nvPr>
            <p:ph type="title"/>
          </p:nvPr>
        </p:nvSpPr>
        <p:spPr/>
        <p:txBody>
          <a:bodyPr/>
          <a:lstStyle/>
          <a:p>
            <a:r>
              <a:rPr lang="en-US"/>
              <a:t>Instagram Stories Table  | All Pages - 4 of 14</a:t>
            </a:r>
          </a:p>
        </p:txBody>
      </p:sp>
      <p:graphicFrame>
        <p:nvGraphicFramePr>
          <p:cNvPr id="5" name="Table Placeholder 4">
            <a:extLst>
              <a:ext uri="{FF2B5EF4-FFF2-40B4-BE49-F238E27FC236}">
                <a16:creationId xmlns:a16="http://schemas.microsoft.com/office/drawing/2014/main" id="{727907B8-D6A1-4CD2-B8A2-AB17F0EE1BE7}"/>
              </a:ext>
            </a:extLst>
          </p:cNvPr>
          <p:cNvGraphicFramePr>
            <a:graphicFrameLocks noGrp="1"/>
          </p:cNvGraphicFramePr>
          <p:nvPr>
            <p:ph type="tbl" sz="quarter" idx="13"/>
            <p:extLst>
              <p:ext uri="{D42A27DB-BD31-4B8C-83A1-F6EECF244321}">
                <p14:modId xmlns:p14="http://schemas.microsoft.com/office/powerpoint/2010/main" val="1196971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3893724"/>
                    </a:ext>
                  </a:extLst>
                </a:gridCol>
                <a:gridCol w="905256">
                  <a:extLst>
                    <a:ext uri="{9D8B030D-6E8A-4147-A177-3AD203B41FA5}">
                      <a16:colId xmlns:a16="http://schemas.microsoft.com/office/drawing/2014/main" val="2844082621"/>
                    </a:ext>
                  </a:extLst>
                </a:gridCol>
                <a:gridCol w="905256">
                  <a:extLst>
                    <a:ext uri="{9D8B030D-6E8A-4147-A177-3AD203B41FA5}">
                      <a16:colId xmlns:a16="http://schemas.microsoft.com/office/drawing/2014/main" val="628489736"/>
                    </a:ext>
                  </a:extLst>
                </a:gridCol>
                <a:gridCol w="905256">
                  <a:extLst>
                    <a:ext uri="{9D8B030D-6E8A-4147-A177-3AD203B41FA5}">
                      <a16:colId xmlns:a16="http://schemas.microsoft.com/office/drawing/2014/main" val="4150311004"/>
                    </a:ext>
                  </a:extLst>
                </a:gridCol>
                <a:gridCol w="905256">
                  <a:extLst>
                    <a:ext uri="{9D8B030D-6E8A-4147-A177-3AD203B41FA5}">
                      <a16:colId xmlns:a16="http://schemas.microsoft.com/office/drawing/2014/main" val="1859767488"/>
                    </a:ext>
                  </a:extLst>
                </a:gridCol>
                <a:gridCol w="905256">
                  <a:extLst>
                    <a:ext uri="{9D8B030D-6E8A-4147-A177-3AD203B41FA5}">
                      <a16:colId xmlns:a16="http://schemas.microsoft.com/office/drawing/2014/main" val="1361470512"/>
                    </a:ext>
                  </a:extLst>
                </a:gridCol>
                <a:gridCol w="905256">
                  <a:extLst>
                    <a:ext uri="{9D8B030D-6E8A-4147-A177-3AD203B41FA5}">
                      <a16:colId xmlns:a16="http://schemas.microsoft.com/office/drawing/2014/main" val="1221500474"/>
                    </a:ext>
                  </a:extLst>
                </a:gridCol>
                <a:gridCol w="905256">
                  <a:extLst>
                    <a:ext uri="{9D8B030D-6E8A-4147-A177-3AD203B41FA5}">
                      <a16:colId xmlns:a16="http://schemas.microsoft.com/office/drawing/2014/main" val="3677546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0016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https://scontent-iad3-1.cdninstagram.com/v/t51.29350-15/119210913_2699229580324794_3590163611185003840_n.jpg?_nc_cat=100&amp;_nc_sid=8ae9d6&amp;_nc_ohc=Oxgfih4vi4wAX82DUNa&amp;_nc_ht=scontent-iad3-1.cdninstagram.com&amp;oh=c95d43247592cdcb7f3b63ba9eea20d3&amp;oe=5F85768E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520821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https://scontent-dfw5-2.cdninstagram.com/v/t51.29350-15/120041954_802049397251373_7616295069601809571_n.jpg?_nc_cat=102&amp;_nc_sid=8ae9d6&amp;_nc_ohc=K3noQUGUqY0AX9M6aPF&amp;_nc_ht=scontent-dfw5-2.cdninstagram.com&amp;oh=2acaf7aa3a083b1884530766f90a7706&amp;oe=5F90E5B5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467875635"/>
                  </a:ext>
                </a:extLst>
              </a:tr>
            </a:tbl>
          </a:graphicData>
        </a:graphic>
      </p:graphicFrame>
      <p:sp>
        <p:nvSpPr>
          <p:cNvPr id="4" name="Text Placeholder 3">
            <a:extLst>
              <a:ext uri="{FF2B5EF4-FFF2-40B4-BE49-F238E27FC236}">
                <a16:creationId xmlns:a16="http://schemas.microsoft.com/office/drawing/2014/main" id="{E2A3FA0F-BCC8-42C2-92A9-EB87D2423D6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645557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763D9-B72F-4DC9-ADF8-8663454488C9}"/>
              </a:ext>
            </a:extLst>
          </p:cNvPr>
          <p:cNvSpPr>
            <a:spLocks noGrp="1"/>
          </p:cNvSpPr>
          <p:nvPr>
            <p:ph type="title"/>
          </p:nvPr>
        </p:nvSpPr>
        <p:spPr/>
        <p:txBody>
          <a:bodyPr/>
          <a:lstStyle/>
          <a:p>
            <a:r>
              <a:rPr lang="en-US"/>
              <a:t>Instagram Stories Table  | All Pages - 5 of 14</a:t>
            </a:r>
          </a:p>
        </p:txBody>
      </p:sp>
      <p:graphicFrame>
        <p:nvGraphicFramePr>
          <p:cNvPr id="5" name="Table Placeholder 4">
            <a:extLst>
              <a:ext uri="{FF2B5EF4-FFF2-40B4-BE49-F238E27FC236}">
                <a16:creationId xmlns:a16="http://schemas.microsoft.com/office/drawing/2014/main" id="{B7145ED4-E73D-413A-B984-4120997DF4A1}"/>
              </a:ext>
            </a:extLst>
          </p:cNvPr>
          <p:cNvGraphicFramePr>
            <a:graphicFrameLocks noGrp="1"/>
          </p:cNvGraphicFramePr>
          <p:nvPr>
            <p:ph type="tbl" sz="quarter" idx="13"/>
            <p:extLst>
              <p:ext uri="{D42A27DB-BD31-4B8C-83A1-F6EECF244321}">
                <p14:modId xmlns:p14="http://schemas.microsoft.com/office/powerpoint/2010/main" val="3514530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6213005"/>
                    </a:ext>
                  </a:extLst>
                </a:gridCol>
                <a:gridCol w="905256">
                  <a:extLst>
                    <a:ext uri="{9D8B030D-6E8A-4147-A177-3AD203B41FA5}">
                      <a16:colId xmlns:a16="http://schemas.microsoft.com/office/drawing/2014/main" val="4112776540"/>
                    </a:ext>
                  </a:extLst>
                </a:gridCol>
                <a:gridCol w="905256">
                  <a:extLst>
                    <a:ext uri="{9D8B030D-6E8A-4147-A177-3AD203B41FA5}">
                      <a16:colId xmlns:a16="http://schemas.microsoft.com/office/drawing/2014/main" val="2991424121"/>
                    </a:ext>
                  </a:extLst>
                </a:gridCol>
                <a:gridCol w="905256">
                  <a:extLst>
                    <a:ext uri="{9D8B030D-6E8A-4147-A177-3AD203B41FA5}">
                      <a16:colId xmlns:a16="http://schemas.microsoft.com/office/drawing/2014/main" val="2915811456"/>
                    </a:ext>
                  </a:extLst>
                </a:gridCol>
                <a:gridCol w="905256">
                  <a:extLst>
                    <a:ext uri="{9D8B030D-6E8A-4147-A177-3AD203B41FA5}">
                      <a16:colId xmlns:a16="http://schemas.microsoft.com/office/drawing/2014/main" val="2259270619"/>
                    </a:ext>
                  </a:extLst>
                </a:gridCol>
                <a:gridCol w="905256">
                  <a:extLst>
                    <a:ext uri="{9D8B030D-6E8A-4147-A177-3AD203B41FA5}">
                      <a16:colId xmlns:a16="http://schemas.microsoft.com/office/drawing/2014/main" val="3604101007"/>
                    </a:ext>
                  </a:extLst>
                </a:gridCol>
                <a:gridCol w="905256">
                  <a:extLst>
                    <a:ext uri="{9D8B030D-6E8A-4147-A177-3AD203B41FA5}">
                      <a16:colId xmlns:a16="http://schemas.microsoft.com/office/drawing/2014/main" val="4065933736"/>
                    </a:ext>
                  </a:extLst>
                </a:gridCol>
                <a:gridCol w="905256">
                  <a:extLst>
                    <a:ext uri="{9D8B030D-6E8A-4147-A177-3AD203B41FA5}">
                      <a16:colId xmlns:a16="http://schemas.microsoft.com/office/drawing/2014/main" val="434024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8632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https://scontent-iad3-1.cdninstagram.com/v/t51.29350-15/119218581_145332810590059_6778390294871847584_n.jpg?_nc_cat=110&amp;_nc_sid=8ae9d6&amp;_nc_ohc=xUAVNT27YjwAX_VY4-v&amp;_nc_ht=scontent-iad3-1.cdninstagram.com&amp;oh=2ca4de2753b58a8c539a09bd458e65c9&amp;oe=5F84769C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2841521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https://scontent-iad3-1.cdninstagram.com/v/t51.29350-15/118764908_698224274100697_7351226262541232357_n.jpg?_nc_cat=101&amp;_nc_sid=8ae9d6&amp;_nc_ohc=C5i0dG6gejQAX9UjF-X&amp;_nc_ht=scontent-iad3-1.cdninstagram.com&amp;oh=dd63cadf9dbf0f5ff271026c152d7bdc&amp;oe=5F7D9836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2411284878"/>
                  </a:ext>
                </a:extLst>
              </a:tr>
            </a:tbl>
          </a:graphicData>
        </a:graphic>
      </p:graphicFrame>
      <p:sp>
        <p:nvSpPr>
          <p:cNvPr id="4" name="Text Placeholder 3">
            <a:extLst>
              <a:ext uri="{FF2B5EF4-FFF2-40B4-BE49-F238E27FC236}">
                <a16:creationId xmlns:a16="http://schemas.microsoft.com/office/drawing/2014/main" id="{D7AD78F0-8D2D-41A0-8B5D-96BAF0FC3C3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79693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733DE-2DD1-46FB-A726-2E7FABD67A64}"/>
              </a:ext>
            </a:extLst>
          </p:cNvPr>
          <p:cNvSpPr>
            <a:spLocks noGrp="1"/>
          </p:cNvSpPr>
          <p:nvPr>
            <p:ph type="title"/>
          </p:nvPr>
        </p:nvSpPr>
        <p:spPr/>
        <p:txBody>
          <a:bodyPr/>
          <a:lstStyle/>
          <a:p>
            <a:r>
              <a:rPr lang="en-US"/>
              <a:t>Instagram Stories Table  | All Pages - 6 of 14</a:t>
            </a:r>
          </a:p>
        </p:txBody>
      </p:sp>
      <p:graphicFrame>
        <p:nvGraphicFramePr>
          <p:cNvPr id="5" name="Table Placeholder 4">
            <a:extLst>
              <a:ext uri="{FF2B5EF4-FFF2-40B4-BE49-F238E27FC236}">
                <a16:creationId xmlns:a16="http://schemas.microsoft.com/office/drawing/2014/main" id="{2085A213-4FB6-46AB-9D53-03DB02B872C1}"/>
              </a:ext>
            </a:extLst>
          </p:cNvPr>
          <p:cNvGraphicFramePr>
            <a:graphicFrameLocks noGrp="1"/>
          </p:cNvGraphicFramePr>
          <p:nvPr>
            <p:ph type="tbl" sz="quarter" idx="13"/>
            <p:extLst>
              <p:ext uri="{D42A27DB-BD31-4B8C-83A1-F6EECF244321}">
                <p14:modId xmlns:p14="http://schemas.microsoft.com/office/powerpoint/2010/main" val="4028627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9798414"/>
                    </a:ext>
                  </a:extLst>
                </a:gridCol>
                <a:gridCol w="905256">
                  <a:extLst>
                    <a:ext uri="{9D8B030D-6E8A-4147-A177-3AD203B41FA5}">
                      <a16:colId xmlns:a16="http://schemas.microsoft.com/office/drawing/2014/main" val="2214118354"/>
                    </a:ext>
                  </a:extLst>
                </a:gridCol>
                <a:gridCol w="905256">
                  <a:extLst>
                    <a:ext uri="{9D8B030D-6E8A-4147-A177-3AD203B41FA5}">
                      <a16:colId xmlns:a16="http://schemas.microsoft.com/office/drawing/2014/main" val="840453803"/>
                    </a:ext>
                  </a:extLst>
                </a:gridCol>
                <a:gridCol w="905256">
                  <a:extLst>
                    <a:ext uri="{9D8B030D-6E8A-4147-A177-3AD203B41FA5}">
                      <a16:colId xmlns:a16="http://schemas.microsoft.com/office/drawing/2014/main" val="827637149"/>
                    </a:ext>
                  </a:extLst>
                </a:gridCol>
                <a:gridCol w="905256">
                  <a:extLst>
                    <a:ext uri="{9D8B030D-6E8A-4147-A177-3AD203B41FA5}">
                      <a16:colId xmlns:a16="http://schemas.microsoft.com/office/drawing/2014/main" val="3363328500"/>
                    </a:ext>
                  </a:extLst>
                </a:gridCol>
                <a:gridCol w="905256">
                  <a:extLst>
                    <a:ext uri="{9D8B030D-6E8A-4147-A177-3AD203B41FA5}">
                      <a16:colId xmlns:a16="http://schemas.microsoft.com/office/drawing/2014/main" val="3708764790"/>
                    </a:ext>
                  </a:extLst>
                </a:gridCol>
                <a:gridCol w="905256">
                  <a:extLst>
                    <a:ext uri="{9D8B030D-6E8A-4147-A177-3AD203B41FA5}">
                      <a16:colId xmlns:a16="http://schemas.microsoft.com/office/drawing/2014/main" val="2560582073"/>
                    </a:ext>
                  </a:extLst>
                </a:gridCol>
                <a:gridCol w="905256">
                  <a:extLst>
                    <a:ext uri="{9D8B030D-6E8A-4147-A177-3AD203B41FA5}">
                      <a16:colId xmlns:a16="http://schemas.microsoft.com/office/drawing/2014/main" val="2876710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74628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119700854_347277089919448_8506140243339383718_n.jpg?_nc_cat=104&amp;_nc_sid=8ae9d6&amp;_nc_ohc=o5KrTYrBgHcAX_P221F&amp;_nc_oc=AQlch_fMwvG2L61QR1_jxZAvjODvXbBzRn9E_weXbrt3GGdxk6TXo0KlfwMx7CWUUfE&amp;_nc_ht=scontent-iad3-1.cdninstagram.com&amp;oh=5d567cf8e54b2b7d637d0401fda515db&amp;oe=5F8CB5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extLst>
                  <a:ext uri="{0D108BD9-81ED-4DB2-BD59-A6C34878D82A}">
                    <a16:rowId xmlns:a16="http://schemas.microsoft.com/office/drawing/2014/main" val="576909323"/>
                  </a:ext>
                </a:extLst>
              </a:tr>
            </a:tbl>
          </a:graphicData>
        </a:graphic>
      </p:graphicFrame>
      <p:sp>
        <p:nvSpPr>
          <p:cNvPr id="4" name="Text Placeholder 3">
            <a:extLst>
              <a:ext uri="{FF2B5EF4-FFF2-40B4-BE49-F238E27FC236}">
                <a16:creationId xmlns:a16="http://schemas.microsoft.com/office/drawing/2014/main" id="{2FB18340-9CEB-43F2-B2C2-1F93F56CAE2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05002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6435A-C677-4865-A0C7-9267FDA7697A}"/>
              </a:ext>
            </a:extLst>
          </p:cNvPr>
          <p:cNvSpPr>
            <a:spLocks noGrp="1"/>
          </p:cNvSpPr>
          <p:nvPr>
            <p:ph type="title"/>
          </p:nvPr>
        </p:nvSpPr>
        <p:spPr/>
        <p:txBody>
          <a:bodyPr/>
          <a:lstStyle/>
          <a:p>
            <a:r>
              <a:rPr lang="en-US"/>
              <a:t>Instagram Stories Table  | All Pages - 7 of 14</a:t>
            </a:r>
          </a:p>
        </p:txBody>
      </p:sp>
      <p:graphicFrame>
        <p:nvGraphicFramePr>
          <p:cNvPr id="5" name="Table Placeholder 4">
            <a:extLst>
              <a:ext uri="{FF2B5EF4-FFF2-40B4-BE49-F238E27FC236}">
                <a16:creationId xmlns:a16="http://schemas.microsoft.com/office/drawing/2014/main" id="{4FB3FEB2-F784-4C42-A3C9-B0D038CDAADB}"/>
              </a:ext>
            </a:extLst>
          </p:cNvPr>
          <p:cNvGraphicFramePr>
            <a:graphicFrameLocks noGrp="1"/>
          </p:cNvGraphicFramePr>
          <p:nvPr>
            <p:ph type="tbl" sz="quarter" idx="13"/>
            <p:extLst>
              <p:ext uri="{D42A27DB-BD31-4B8C-83A1-F6EECF244321}">
                <p14:modId xmlns:p14="http://schemas.microsoft.com/office/powerpoint/2010/main" val="3409496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89697497"/>
                    </a:ext>
                  </a:extLst>
                </a:gridCol>
                <a:gridCol w="905256">
                  <a:extLst>
                    <a:ext uri="{9D8B030D-6E8A-4147-A177-3AD203B41FA5}">
                      <a16:colId xmlns:a16="http://schemas.microsoft.com/office/drawing/2014/main" val="3472818422"/>
                    </a:ext>
                  </a:extLst>
                </a:gridCol>
                <a:gridCol w="905256">
                  <a:extLst>
                    <a:ext uri="{9D8B030D-6E8A-4147-A177-3AD203B41FA5}">
                      <a16:colId xmlns:a16="http://schemas.microsoft.com/office/drawing/2014/main" val="933855636"/>
                    </a:ext>
                  </a:extLst>
                </a:gridCol>
                <a:gridCol w="905256">
                  <a:extLst>
                    <a:ext uri="{9D8B030D-6E8A-4147-A177-3AD203B41FA5}">
                      <a16:colId xmlns:a16="http://schemas.microsoft.com/office/drawing/2014/main" val="1082065091"/>
                    </a:ext>
                  </a:extLst>
                </a:gridCol>
                <a:gridCol w="905256">
                  <a:extLst>
                    <a:ext uri="{9D8B030D-6E8A-4147-A177-3AD203B41FA5}">
                      <a16:colId xmlns:a16="http://schemas.microsoft.com/office/drawing/2014/main" val="660916017"/>
                    </a:ext>
                  </a:extLst>
                </a:gridCol>
                <a:gridCol w="905256">
                  <a:extLst>
                    <a:ext uri="{9D8B030D-6E8A-4147-A177-3AD203B41FA5}">
                      <a16:colId xmlns:a16="http://schemas.microsoft.com/office/drawing/2014/main" val="3927293369"/>
                    </a:ext>
                  </a:extLst>
                </a:gridCol>
                <a:gridCol w="905256">
                  <a:extLst>
                    <a:ext uri="{9D8B030D-6E8A-4147-A177-3AD203B41FA5}">
                      <a16:colId xmlns:a16="http://schemas.microsoft.com/office/drawing/2014/main" val="2116313491"/>
                    </a:ext>
                  </a:extLst>
                </a:gridCol>
                <a:gridCol w="905256">
                  <a:extLst>
                    <a:ext uri="{9D8B030D-6E8A-4147-A177-3AD203B41FA5}">
                      <a16:colId xmlns:a16="http://schemas.microsoft.com/office/drawing/2014/main" val="381244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40347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https://scontent-iad3-1.cdninstagram.com/v/t51.29350-15/119934303_350557312964759_6857701787636743686_n.jpg?_nc_cat=104&amp;_nc_sid=8ae9d6&amp;_nc_ohc=l51SGzSxLYEAX9XWmja&amp;_nc_ht=scontent-iad3-1.cdninstagram.com&amp;oh=ddf051b575276cce87258e294f8b62a9&amp;oe=5F92185D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extLst>
                  <a:ext uri="{0D108BD9-81ED-4DB2-BD59-A6C34878D82A}">
                    <a16:rowId xmlns:a16="http://schemas.microsoft.com/office/drawing/2014/main" val="2097349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https://scontent-iad3-1.cdninstagram.com/v/t51.29350-15/119573891_949457295579323_7305292972073706601_n.jpg?_nc_cat=100&amp;_nc_sid=8ae9d6&amp;_nc_ohc=XZ-mIBKnuwIAX8bDsFu&amp;_nc_ht=scontent-iad3-1.cdninstagram.com&amp;oh=ef490e161d3ea049084a2d9bae29a366&amp;oe=5F87301A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725339621"/>
                  </a:ext>
                </a:extLst>
              </a:tr>
            </a:tbl>
          </a:graphicData>
        </a:graphic>
      </p:graphicFrame>
      <p:sp>
        <p:nvSpPr>
          <p:cNvPr id="4" name="Text Placeholder 3">
            <a:extLst>
              <a:ext uri="{FF2B5EF4-FFF2-40B4-BE49-F238E27FC236}">
                <a16:creationId xmlns:a16="http://schemas.microsoft.com/office/drawing/2014/main" id="{5B3E214C-1A75-4687-AF1A-8320BA1057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0340893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191B-021D-4EB5-A316-C93F0D286047}"/>
              </a:ext>
            </a:extLst>
          </p:cNvPr>
          <p:cNvSpPr>
            <a:spLocks noGrp="1"/>
          </p:cNvSpPr>
          <p:nvPr>
            <p:ph type="title"/>
          </p:nvPr>
        </p:nvSpPr>
        <p:spPr/>
        <p:txBody>
          <a:bodyPr/>
          <a:lstStyle/>
          <a:p>
            <a:r>
              <a:rPr lang="en-US"/>
              <a:t>Instagram Stories Table  | All Pages - 8 of 14</a:t>
            </a:r>
          </a:p>
        </p:txBody>
      </p:sp>
      <p:graphicFrame>
        <p:nvGraphicFramePr>
          <p:cNvPr id="5" name="Table Placeholder 4">
            <a:extLst>
              <a:ext uri="{FF2B5EF4-FFF2-40B4-BE49-F238E27FC236}">
                <a16:creationId xmlns:a16="http://schemas.microsoft.com/office/drawing/2014/main" id="{01FA6251-C286-48F9-8F08-A40BE3527E5D}"/>
              </a:ext>
            </a:extLst>
          </p:cNvPr>
          <p:cNvGraphicFramePr>
            <a:graphicFrameLocks noGrp="1"/>
          </p:cNvGraphicFramePr>
          <p:nvPr>
            <p:ph type="tbl" sz="quarter" idx="13"/>
            <p:extLst>
              <p:ext uri="{D42A27DB-BD31-4B8C-83A1-F6EECF244321}">
                <p14:modId xmlns:p14="http://schemas.microsoft.com/office/powerpoint/2010/main" val="2024475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86209807"/>
                    </a:ext>
                  </a:extLst>
                </a:gridCol>
                <a:gridCol w="905256">
                  <a:extLst>
                    <a:ext uri="{9D8B030D-6E8A-4147-A177-3AD203B41FA5}">
                      <a16:colId xmlns:a16="http://schemas.microsoft.com/office/drawing/2014/main" val="1004927471"/>
                    </a:ext>
                  </a:extLst>
                </a:gridCol>
                <a:gridCol w="905256">
                  <a:extLst>
                    <a:ext uri="{9D8B030D-6E8A-4147-A177-3AD203B41FA5}">
                      <a16:colId xmlns:a16="http://schemas.microsoft.com/office/drawing/2014/main" val="1465420346"/>
                    </a:ext>
                  </a:extLst>
                </a:gridCol>
                <a:gridCol w="905256">
                  <a:extLst>
                    <a:ext uri="{9D8B030D-6E8A-4147-A177-3AD203B41FA5}">
                      <a16:colId xmlns:a16="http://schemas.microsoft.com/office/drawing/2014/main" val="1456143285"/>
                    </a:ext>
                  </a:extLst>
                </a:gridCol>
                <a:gridCol w="905256">
                  <a:extLst>
                    <a:ext uri="{9D8B030D-6E8A-4147-A177-3AD203B41FA5}">
                      <a16:colId xmlns:a16="http://schemas.microsoft.com/office/drawing/2014/main" val="1416726590"/>
                    </a:ext>
                  </a:extLst>
                </a:gridCol>
                <a:gridCol w="905256">
                  <a:extLst>
                    <a:ext uri="{9D8B030D-6E8A-4147-A177-3AD203B41FA5}">
                      <a16:colId xmlns:a16="http://schemas.microsoft.com/office/drawing/2014/main" val="1754169204"/>
                    </a:ext>
                  </a:extLst>
                </a:gridCol>
                <a:gridCol w="905256">
                  <a:extLst>
                    <a:ext uri="{9D8B030D-6E8A-4147-A177-3AD203B41FA5}">
                      <a16:colId xmlns:a16="http://schemas.microsoft.com/office/drawing/2014/main" val="3957771375"/>
                    </a:ext>
                  </a:extLst>
                </a:gridCol>
                <a:gridCol w="905256">
                  <a:extLst>
                    <a:ext uri="{9D8B030D-6E8A-4147-A177-3AD203B41FA5}">
                      <a16:colId xmlns:a16="http://schemas.microsoft.com/office/drawing/2014/main" val="1785395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78922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https://scontent-iad3-1.cdninstagram.com/v/t51.29350-15/119950296_2922657631169377_2865863158429732012_n.jpg?_nc_cat=107&amp;_nc_sid=8ae9d6&amp;_nc_ohc=7LQnPwHtLZ0AX90YU3O&amp;_nc_ht=scontent-iad3-1.cdninstagram.com&amp;oh=1031852eb8008ecf6ee19abaeff5ca5a&amp;oe=5F8EEC03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extLst>
                  <a:ext uri="{0D108BD9-81ED-4DB2-BD59-A6C34878D82A}">
                    <a16:rowId xmlns:a16="http://schemas.microsoft.com/office/drawing/2014/main" val="1967593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https://scontent-iad3-1.cdninstagram.com/v/t51.29350-15/119230254_148095150287128_6696987015970831344_n.jpg?_nc_cat=111&amp;_nc_sid=8ae9d6&amp;_nc_ohc=WVsacp5mUuEAX8BL4Kn&amp;_nc_ht=scontent-iad3-1.cdninstagram.com&amp;oh=824a34974aaa52a8c150c22a0dd5ff14&amp;oe=5F87644B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extLst>
                  <a:ext uri="{0D108BD9-81ED-4DB2-BD59-A6C34878D82A}">
                    <a16:rowId xmlns:a16="http://schemas.microsoft.com/office/drawing/2014/main" val="279869748"/>
                  </a:ext>
                </a:extLst>
              </a:tr>
            </a:tbl>
          </a:graphicData>
        </a:graphic>
      </p:graphicFrame>
      <p:sp>
        <p:nvSpPr>
          <p:cNvPr id="4" name="Text Placeholder 3">
            <a:extLst>
              <a:ext uri="{FF2B5EF4-FFF2-40B4-BE49-F238E27FC236}">
                <a16:creationId xmlns:a16="http://schemas.microsoft.com/office/drawing/2014/main" id="{5402669E-0C59-4C79-A974-04AD4596404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93351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1660D-486F-4E14-B35A-E513069D0B85}"/>
              </a:ext>
            </a:extLst>
          </p:cNvPr>
          <p:cNvSpPr>
            <a:spLocks noGrp="1"/>
          </p:cNvSpPr>
          <p:nvPr>
            <p:ph type="title"/>
          </p:nvPr>
        </p:nvSpPr>
        <p:spPr/>
        <p:txBody>
          <a:bodyPr/>
          <a:lstStyle/>
          <a:p>
            <a:r>
              <a:rPr lang="en-US"/>
              <a:t>Instagram Stories Table  | All Pages - 9 of 14</a:t>
            </a:r>
          </a:p>
        </p:txBody>
      </p:sp>
      <p:graphicFrame>
        <p:nvGraphicFramePr>
          <p:cNvPr id="5" name="Table Placeholder 4">
            <a:extLst>
              <a:ext uri="{FF2B5EF4-FFF2-40B4-BE49-F238E27FC236}">
                <a16:creationId xmlns:a16="http://schemas.microsoft.com/office/drawing/2014/main" id="{A512AC07-9088-4F80-9B0B-96017D61919A}"/>
              </a:ext>
            </a:extLst>
          </p:cNvPr>
          <p:cNvGraphicFramePr>
            <a:graphicFrameLocks noGrp="1"/>
          </p:cNvGraphicFramePr>
          <p:nvPr>
            <p:ph type="tbl" sz="quarter" idx="13"/>
            <p:extLst>
              <p:ext uri="{D42A27DB-BD31-4B8C-83A1-F6EECF244321}">
                <p14:modId xmlns:p14="http://schemas.microsoft.com/office/powerpoint/2010/main" val="214238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2289230"/>
                    </a:ext>
                  </a:extLst>
                </a:gridCol>
                <a:gridCol w="905256">
                  <a:extLst>
                    <a:ext uri="{9D8B030D-6E8A-4147-A177-3AD203B41FA5}">
                      <a16:colId xmlns:a16="http://schemas.microsoft.com/office/drawing/2014/main" val="797291079"/>
                    </a:ext>
                  </a:extLst>
                </a:gridCol>
                <a:gridCol w="905256">
                  <a:extLst>
                    <a:ext uri="{9D8B030D-6E8A-4147-A177-3AD203B41FA5}">
                      <a16:colId xmlns:a16="http://schemas.microsoft.com/office/drawing/2014/main" val="187572116"/>
                    </a:ext>
                  </a:extLst>
                </a:gridCol>
                <a:gridCol w="905256">
                  <a:extLst>
                    <a:ext uri="{9D8B030D-6E8A-4147-A177-3AD203B41FA5}">
                      <a16:colId xmlns:a16="http://schemas.microsoft.com/office/drawing/2014/main" val="2121917088"/>
                    </a:ext>
                  </a:extLst>
                </a:gridCol>
                <a:gridCol w="905256">
                  <a:extLst>
                    <a:ext uri="{9D8B030D-6E8A-4147-A177-3AD203B41FA5}">
                      <a16:colId xmlns:a16="http://schemas.microsoft.com/office/drawing/2014/main" val="2249543423"/>
                    </a:ext>
                  </a:extLst>
                </a:gridCol>
                <a:gridCol w="905256">
                  <a:extLst>
                    <a:ext uri="{9D8B030D-6E8A-4147-A177-3AD203B41FA5}">
                      <a16:colId xmlns:a16="http://schemas.microsoft.com/office/drawing/2014/main" val="1905741475"/>
                    </a:ext>
                  </a:extLst>
                </a:gridCol>
                <a:gridCol w="905256">
                  <a:extLst>
                    <a:ext uri="{9D8B030D-6E8A-4147-A177-3AD203B41FA5}">
                      <a16:colId xmlns:a16="http://schemas.microsoft.com/office/drawing/2014/main" val="3348313550"/>
                    </a:ext>
                  </a:extLst>
                </a:gridCol>
                <a:gridCol w="905256">
                  <a:extLst>
                    <a:ext uri="{9D8B030D-6E8A-4147-A177-3AD203B41FA5}">
                      <a16:colId xmlns:a16="http://schemas.microsoft.com/office/drawing/2014/main" val="3972462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7843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https://scontent-iad3-1.cdninstagram.com/v/t51.29350-15/119166445_3288461951233709_705930394396601752_n.jpg?_nc_cat=105&amp;_nc_sid=8ae9d6&amp;_nc_ohc=VhWg4_iGoHUAX_ripqO&amp;_nc_ht=scontent-iad3-1.cdninstagram.com&amp;oh=64939cf1a7914f5cf3ec6c72f4ab0f82&amp;oe=5F86CFA4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extLst>
                  <a:ext uri="{0D108BD9-81ED-4DB2-BD59-A6C34878D82A}">
                    <a16:rowId xmlns:a16="http://schemas.microsoft.com/office/drawing/2014/main" val="1652237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https://scontent-iad3-1.cdninstagram.com/v/t51.29350-15/119889322_162831128820011_4579441933892028894_n.jpg?_nc_cat=101&amp;_nc_sid=8ae9d6&amp;_nc_ohc=5SV7RqjxFOMAX_rG4M4&amp;_nc_ht=scontent-iad3-1.cdninstagram.com&amp;oh=6269b519d90e2006bbc335aacacaebfc&amp;oe=5F8FAAE8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extLst>
                  <a:ext uri="{0D108BD9-81ED-4DB2-BD59-A6C34878D82A}">
                    <a16:rowId xmlns:a16="http://schemas.microsoft.com/office/drawing/2014/main" val="682204092"/>
                  </a:ext>
                </a:extLst>
              </a:tr>
            </a:tbl>
          </a:graphicData>
        </a:graphic>
      </p:graphicFrame>
      <p:sp>
        <p:nvSpPr>
          <p:cNvPr id="4" name="Text Placeholder 3">
            <a:extLst>
              <a:ext uri="{FF2B5EF4-FFF2-40B4-BE49-F238E27FC236}">
                <a16:creationId xmlns:a16="http://schemas.microsoft.com/office/drawing/2014/main" id="{4539E5E5-B5F7-4CA2-AD2E-CFA7CF879A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113605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322B-A47B-492E-AC8C-CA6CE9C68B82}"/>
              </a:ext>
            </a:extLst>
          </p:cNvPr>
          <p:cNvSpPr>
            <a:spLocks noGrp="1"/>
          </p:cNvSpPr>
          <p:nvPr>
            <p:ph type="title"/>
          </p:nvPr>
        </p:nvSpPr>
        <p:spPr/>
        <p:txBody>
          <a:bodyPr/>
          <a:lstStyle/>
          <a:p>
            <a:r>
              <a:rPr lang="en-US"/>
              <a:t>Instagram Stories Table  | All Pages - 10 of 14</a:t>
            </a:r>
          </a:p>
        </p:txBody>
      </p:sp>
      <p:graphicFrame>
        <p:nvGraphicFramePr>
          <p:cNvPr id="5" name="Table Placeholder 4">
            <a:extLst>
              <a:ext uri="{FF2B5EF4-FFF2-40B4-BE49-F238E27FC236}">
                <a16:creationId xmlns:a16="http://schemas.microsoft.com/office/drawing/2014/main" id="{054DE767-5430-4166-B92A-95DDE381E9E7}"/>
              </a:ext>
            </a:extLst>
          </p:cNvPr>
          <p:cNvGraphicFramePr>
            <a:graphicFrameLocks noGrp="1"/>
          </p:cNvGraphicFramePr>
          <p:nvPr>
            <p:ph type="tbl" sz="quarter" idx="13"/>
            <p:extLst>
              <p:ext uri="{D42A27DB-BD31-4B8C-83A1-F6EECF244321}">
                <p14:modId xmlns:p14="http://schemas.microsoft.com/office/powerpoint/2010/main" val="377862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09777322"/>
                    </a:ext>
                  </a:extLst>
                </a:gridCol>
                <a:gridCol w="905256">
                  <a:extLst>
                    <a:ext uri="{9D8B030D-6E8A-4147-A177-3AD203B41FA5}">
                      <a16:colId xmlns:a16="http://schemas.microsoft.com/office/drawing/2014/main" val="4032505021"/>
                    </a:ext>
                  </a:extLst>
                </a:gridCol>
                <a:gridCol w="905256">
                  <a:extLst>
                    <a:ext uri="{9D8B030D-6E8A-4147-A177-3AD203B41FA5}">
                      <a16:colId xmlns:a16="http://schemas.microsoft.com/office/drawing/2014/main" val="346534310"/>
                    </a:ext>
                  </a:extLst>
                </a:gridCol>
                <a:gridCol w="905256">
                  <a:extLst>
                    <a:ext uri="{9D8B030D-6E8A-4147-A177-3AD203B41FA5}">
                      <a16:colId xmlns:a16="http://schemas.microsoft.com/office/drawing/2014/main" val="3964947227"/>
                    </a:ext>
                  </a:extLst>
                </a:gridCol>
                <a:gridCol w="905256">
                  <a:extLst>
                    <a:ext uri="{9D8B030D-6E8A-4147-A177-3AD203B41FA5}">
                      <a16:colId xmlns:a16="http://schemas.microsoft.com/office/drawing/2014/main" val="282186441"/>
                    </a:ext>
                  </a:extLst>
                </a:gridCol>
                <a:gridCol w="905256">
                  <a:extLst>
                    <a:ext uri="{9D8B030D-6E8A-4147-A177-3AD203B41FA5}">
                      <a16:colId xmlns:a16="http://schemas.microsoft.com/office/drawing/2014/main" val="1968976339"/>
                    </a:ext>
                  </a:extLst>
                </a:gridCol>
                <a:gridCol w="905256">
                  <a:extLst>
                    <a:ext uri="{9D8B030D-6E8A-4147-A177-3AD203B41FA5}">
                      <a16:colId xmlns:a16="http://schemas.microsoft.com/office/drawing/2014/main" val="3979366181"/>
                    </a:ext>
                  </a:extLst>
                </a:gridCol>
                <a:gridCol w="905256">
                  <a:extLst>
                    <a:ext uri="{9D8B030D-6E8A-4147-A177-3AD203B41FA5}">
                      <a16:colId xmlns:a16="http://schemas.microsoft.com/office/drawing/2014/main" val="2037026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8944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https://scontent-iad3-1.cdninstagram.com/v/t51.29350-15/119707307_4986087551417156_858827612145043153_n.jpg?_nc_cat=107&amp;_nc_sid=8ae9d6&amp;_nc_ohc=XDxReYayuz8AX9KWvYN&amp;_nc_ht=scontent-iad3-1.cdninstagram.com&amp;oh=b71d6b7a6ab5b5bd877d524a43e25506&amp;oe=5F8F6D12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115712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https://scontent-iad3-1.cdninstagram.com/v/t51.29350-15/119242822_1256882938007834_6604085037845201372_n.jpg?_nc_cat=106&amp;_nc_sid=8ae9d6&amp;_nc_ohc=EuPPJQsySsAAX-6TDUa&amp;_nc_ht=scontent-iad3-1.cdninstagram.com&amp;oh=e4cbf096d92e34d229e4224fe170c206&amp;oe=5F85E005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extLst>
                  <a:ext uri="{0D108BD9-81ED-4DB2-BD59-A6C34878D82A}">
                    <a16:rowId xmlns:a16="http://schemas.microsoft.com/office/drawing/2014/main" val="2777354275"/>
                  </a:ext>
                </a:extLst>
              </a:tr>
            </a:tbl>
          </a:graphicData>
        </a:graphic>
      </p:graphicFrame>
      <p:sp>
        <p:nvSpPr>
          <p:cNvPr id="4" name="Text Placeholder 3">
            <a:extLst>
              <a:ext uri="{FF2B5EF4-FFF2-40B4-BE49-F238E27FC236}">
                <a16:creationId xmlns:a16="http://schemas.microsoft.com/office/drawing/2014/main" id="{E07FE6CF-5F86-4E02-B22A-5644EA47631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8770120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F9A35-BDB6-4006-8B23-29CA7258279F}"/>
              </a:ext>
            </a:extLst>
          </p:cNvPr>
          <p:cNvSpPr>
            <a:spLocks noGrp="1"/>
          </p:cNvSpPr>
          <p:nvPr>
            <p:ph type="title"/>
          </p:nvPr>
        </p:nvSpPr>
        <p:spPr/>
        <p:txBody>
          <a:bodyPr/>
          <a:lstStyle/>
          <a:p>
            <a:r>
              <a:rPr lang="en-US"/>
              <a:t>Instagram Stories Table  | All Pages - 11 of 14</a:t>
            </a:r>
          </a:p>
        </p:txBody>
      </p:sp>
      <p:graphicFrame>
        <p:nvGraphicFramePr>
          <p:cNvPr id="5" name="Table Placeholder 4">
            <a:extLst>
              <a:ext uri="{FF2B5EF4-FFF2-40B4-BE49-F238E27FC236}">
                <a16:creationId xmlns:a16="http://schemas.microsoft.com/office/drawing/2014/main" id="{79B867CA-B0F3-4A4B-89B7-704033908EEB}"/>
              </a:ext>
            </a:extLst>
          </p:cNvPr>
          <p:cNvGraphicFramePr>
            <a:graphicFrameLocks noGrp="1"/>
          </p:cNvGraphicFramePr>
          <p:nvPr>
            <p:ph type="tbl" sz="quarter" idx="13"/>
            <p:extLst>
              <p:ext uri="{D42A27DB-BD31-4B8C-83A1-F6EECF244321}">
                <p14:modId xmlns:p14="http://schemas.microsoft.com/office/powerpoint/2010/main" val="58335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08983039"/>
                    </a:ext>
                  </a:extLst>
                </a:gridCol>
                <a:gridCol w="905256">
                  <a:extLst>
                    <a:ext uri="{9D8B030D-6E8A-4147-A177-3AD203B41FA5}">
                      <a16:colId xmlns:a16="http://schemas.microsoft.com/office/drawing/2014/main" val="2068722587"/>
                    </a:ext>
                  </a:extLst>
                </a:gridCol>
                <a:gridCol w="905256">
                  <a:extLst>
                    <a:ext uri="{9D8B030D-6E8A-4147-A177-3AD203B41FA5}">
                      <a16:colId xmlns:a16="http://schemas.microsoft.com/office/drawing/2014/main" val="2821866233"/>
                    </a:ext>
                  </a:extLst>
                </a:gridCol>
                <a:gridCol w="905256">
                  <a:extLst>
                    <a:ext uri="{9D8B030D-6E8A-4147-A177-3AD203B41FA5}">
                      <a16:colId xmlns:a16="http://schemas.microsoft.com/office/drawing/2014/main" val="423376547"/>
                    </a:ext>
                  </a:extLst>
                </a:gridCol>
                <a:gridCol w="905256">
                  <a:extLst>
                    <a:ext uri="{9D8B030D-6E8A-4147-A177-3AD203B41FA5}">
                      <a16:colId xmlns:a16="http://schemas.microsoft.com/office/drawing/2014/main" val="3404850216"/>
                    </a:ext>
                  </a:extLst>
                </a:gridCol>
                <a:gridCol w="905256">
                  <a:extLst>
                    <a:ext uri="{9D8B030D-6E8A-4147-A177-3AD203B41FA5}">
                      <a16:colId xmlns:a16="http://schemas.microsoft.com/office/drawing/2014/main" val="3397144860"/>
                    </a:ext>
                  </a:extLst>
                </a:gridCol>
                <a:gridCol w="905256">
                  <a:extLst>
                    <a:ext uri="{9D8B030D-6E8A-4147-A177-3AD203B41FA5}">
                      <a16:colId xmlns:a16="http://schemas.microsoft.com/office/drawing/2014/main" val="3249932261"/>
                    </a:ext>
                  </a:extLst>
                </a:gridCol>
                <a:gridCol w="905256">
                  <a:extLst>
                    <a:ext uri="{9D8B030D-6E8A-4147-A177-3AD203B41FA5}">
                      <a16:colId xmlns:a16="http://schemas.microsoft.com/office/drawing/2014/main" val="2820707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0361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https://scontent-iad3-1.cdninstagram.com/v/t51.29350-15/119969169_336012411158821_3460191722842610399_n.jpg?_nc_cat=100&amp;_nc_sid=8ae9d6&amp;_nc_ohc=oXErSgXVPJAAX9uF2AT&amp;_nc_ht=scontent-iad3-1.cdninstagram.com&amp;oh=89305c84e38248a7b59ea85696411ebd&amp;oe=5F92D56D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extLst>
                  <a:ext uri="{0D108BD9-81ED-4DB2-BD59-A6C34878D82A}">
                    <a16:rowId xmlns:a16="http://schemas.microsoft.com/office/drawing/2014/main" val="373886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https://scontent-iad3-1.cdninstagram.com/v/t51.29350-15/118778141_3335025153253038_6006620474461737420_n.jpg?_nc_cat=103&amp;_nc_sid=8ae9d6&amp;_nc_ohc=EY0GkYm1x4EAX-_DKG9&amp;_nc_ht=scontent-iad3-1.cdninstagram.com&amp;oh=1b67e643c7d5a6fea09eeda4f75a37ea&amp;oe=5F7A4AD6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extLst>
                  <a:ext uri="{0D108BD9-81ED-4DB2-BD59-A6C34878D82A}">
                    <a16:rowId xmlns:a16="http://schemas.microsoft.com/office/drawing/2014/main" val="1814049870"/>
                  </a:ext>
                </a:extLst>
              </a:tr>
            </a:tbl>
          </a:graphicData>
        </a:graphic>
      </p:graphicFrame>
      <p:sp>
        <p:nvSpPr>
          <p:cNvPr id="4" name="Text Placeholder 3">
            <a:extLst>
              <a:ext uri="{FF2B5EF4-FFF2-40B4-BE49-F238E27FC236}">
                <a16:creationId xmlns:a16="http://schemas.microsoft.com/office/drawing/2014/main" id="{F008F669-CFE0-4307-88F7-4E91295707B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457834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00670-FD40-4BCF-A377-5EB2C826E415}"/>
              </a:ext>
            </a:extLst>
          </p:cNvPr>
          <p:cNvSpPr>
            <a:spLocks noGrp="1"/>
          </p:cNvSpPr>
          <p:nvPr>
            <p:ph type="title"/>
          </p:nvPr>
        </p:nvSpPr>
        <p:spPr/>
        <p:txBody>
          <a:bodyPr/>
          <a:lstStyle/>
          <a:p>
            <a:r>
              <a:rPr lang="en-US"/>
              <a:t>Instagram Stories Table  | All Pages - 12 of 14</a:t>
            </a:r>
          </a:p>
        </p:txBody>
      </p:sp>
      <p:graphicFrame>
        <p:nvGraphicFramePr>
          <p:cNvPr id="5" name="Table Placeholder 4">
            <a:extLst>
              <a:ext uri="{FF2B5EF4-FFF2-40B4-BE49-F238E27FC236}">
                <a16:creationId xmlns:a16="http://schemas.microsoft.com/office/drawing/2014/main" id="{88E98967-E337-4780-A693-F89AEB6EDA50}"/>
              </a:ext>
            </a:extLst>
          </p:cNvPr>
          <p:cNvGraphicFramePr>
            <a:graphicFrameLocks noGrp="1"/>
          </p:cNvGraphicFramePr>
          <p:nvPr>
            <p:ph type="tbl" sz="quarter" idx="13"/>
            <p:extLst>
              <p:ext uri="{D42A27DB-BD31-4B8C-83A1-F6EECF244321}">
                <p14:modId xmlns:p14="http://schemas.microsoft.com/office/powerpoint/2010/main" val="23584096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5088889"/>
                    </a:ext>
                  </a:extLst>
                </a:gridCol>
                <a:gridCol w="905256">
                  <a:extLst>
                    <a:ext uri="{9D8B030D-6E8A-4147-A177-3AD203B41FA5}">
                      <a16:colId xmlns:a16="http://schemas.microsoft.com/office/drawing/2014/main" val="878494930"/>
                    </a:ext>
                  </a:extLst>
                </a:gridCol>
                <a:gridCol w="905256">
                  <a:extLst>
                    <a:ext uri="{9D8B030D-6E8A-4147-A177-3AD203B41FA5}">
                      <a16:colId xmlns:a16="http://schemas.microsoft.com/office/drawing/2014/main" val="1979603723"/>
                    </a:ext>
                  </a:extLst>
                </a:gridCol>
                <a:gridCol w="905256">
                  <a:extLst>
                    <a:ext uri="{9D8B030D-6E8A-4147-A177-3AD203B41FA5}">
                      <a16:colId xmlns:a16="http://schemas.microsoft.com/office/drawing/2014/main" val="142051102"/>
                    </a:ext>
                  </a:extLst>
                </a:gridCol>
                <a:gridCol w="905256">
                  <a:extLst>
                    <a:ext uri="{9D8B030D-6E8A-4147-A177-3AD203B41FA5}">
                      <a16:colId xmlns:a16="http://schemas.microsoft.com/office/drawing/2014/main" val="2291518627"/>
                    </a:ext>
                  </a:extLst>
                </a:gridCol>
                <a:gridCol w="905256">
                  <a:extLst>
                    <a:ext uri="{9D8B030D-6E8A-4147-A177-3AD203B41FA5}">
                      <a16:colId xmlns:a16="http://schemas.microsoft.com/office/drawing/2014/main" val="2758373688"/>
                    </a:ext>
                  </a:extLst>
                </a:gridCol>
                <a:gridCol w="905256">
                  <a:extLst>
                    <a:ext uri="{9D8B030D-6E8A-4147-A177-3AD203B41FA5}">
                      <a16:colId xmlns:a16="http://schemas.microsoft.com/office/drawing/2014/main" val="3324847644"/>
                    </a:ext>
                  </a:extLst>
                </a:gridCol>
                <a:gridCol w="905256">
                  <a:extLst>
                    <a:ext uri="{9D8B030D-6E8A-4147-A177-3AD203B41FA5}">
                      <a16:colId xmlns:a16="http://schemas.microsoft.com/office/drawing/2014/main" val="3993112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7738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https://scontent-iad3-1.cdninstagram.com/v/t51.29350-15/118806961_624812641734443_2071972787889775221_n.jpg?_nc_cat=104&amp;_nc_sid=8ae9d6&amp;_nc_ohc=I_iyDqyfExYAX9lwFlj&amp;_nc_ht=scontent-iad3-1.cdninstagram.com&amp;oh=780889ba5ab7f14c91fddb8eef736041&amp;oe=5F7B8359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2305750447"/>
                  </a:ext>
                </a:extLst>
              </a:tr>
            </a:tbl>
          </a:graphicData>
        </a:graphic>
      </p:graphicFrame>
      <p:sp>
        <p:nvSpPr>
          <p:cNvPr id="4" name="Text Placeholder 3">
            <a:extLst>
              <a:ext uri="{FF2B5EF4-FFF2-40B4-BE49-F238E27FC236}">
                <a16:creationId xmlns:a16="http://schemas.microsoft.com/office/drawing/2014/main" id="{16B5B16D-BA5B-42E1-A985-5D5B1598E9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799988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20F1A-6E66-43E6-9E0C-00546E59ECE3}"/>
              </a:ext>
            </a:extLst>
          </p:cNvPr>
          <p:cNvSpPr>
            <a:spLocks noGrp="1"/>
          </p:cNvSpPr>
          <p:nvPr>
            <p:ph type="title"/>
          </p:nvPr>
        </p:nvSpPr>
        <p:spPr/>
        <p:txBody>
          <a:bodyPr/>
          <a:lstStyle/>
          <a:p>
            <a:r>
              <a:rPr lang="en-US"/>
              <a:t>Instagram Stories Table  | All Pages - 13 of 14</a:t>
            </a:r>
          </a:p>
        </p:txBody>
      </p:sp>
      <p:graphicFrame>
        <p:nvGraphicFramePr>
          <p:cNvPr id="5" name="Table Placeholder 4">
            <a:extLst>
              <a:ext uri="{FF2B5EF4-FFF2-40B4-BE49-F238E27FC236}">
                <a16:creationId xmlns:a16="http://schemas.microsoft.com/office/drawing/2014/main" id="{86B2EF64-CBED-4D2E-A8C1-12EB388B856D}"/>
              </a:ext>
            </a:extLst>
          </p:cNvPr>
          <p:cNvGraphicFramePr>
            <a:graphicFrameLocks noGrp="1"/>
          </p:cNvGraphicFramePr>
          <p:nvPr>
            <p:ph type="tbl" sz="quarter" idx="13"/>
            <p:extLst>
              <p:ext uri="{D42A27DB-BD31-4B8C-83A1-F6EECF244321}">
                <p14:modId xmlns:p14="http://schemas.microsoft.com/office/powerpoint/2010/main" val="343748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1495808"/>
                    </a:ext>
                  </a:extLst>
                </a:gridCol>
                <a:gridCol w="905256">
                  <a:extLst>
                    <a:ext uri="{9D8B030D-6E8A-4147-A177-3AD203B41FA5}">
                      <a16:colId xmlns:a16="http://schemas.microsoft.com/office/drawing/2014/main" val="3333365773"/>
                    </a:ext>
                  </a:extLst>
                </a:gridCol>
                <a:gridCol w="905256">
                  <a:extLst>
                    <a:ext uri="{9D8B030D-6E8A-4147-A177-3AD203B41FA5}">
                      <a16:colId xmlns:a16="http://schemas.microsoft.com/office/drawing/2014/main" val="2963529740"/>
                    </a:ext>
                  </a:extLst>
                </a:gridCol>
                <a:gridCol w="905256">
                  <a:extLst>
                    <a:ext uri="{9D8B030D-6E8A-4147-A177-3AD203B41FA5}">
                      <a16:colId xmlns:a16="http://schemas.microsoft.com/office/drawing/2014/main" val="956602089"/>
                    </a:ext>
                  </a:extLst>
                </a:gridCol>
                <a:gridCol w="905256">
                  <a:extLst>
                    <a:ext uri="{9D8B030D-6E8A-4147-A177-3AD203B41FA5}">
                      <a16:colId xmlns:a16="http://schemas.microsoft.com/office/drawing/2014/main" val="893254611"/>
                    </a:ext>
                  </a:extLst>
                </a:gridCol>
                <a:gridCol w="905256">
                  <a:extLst>
                    <a:ext uri="{9D8B030D-6E8A-4147-A177-3AD203B41FA5}">
                      <a16:colId xmlns:a16="http://schemas.microsoft.com/office/drawing/2014/main" val="1933765094"/>
                    </a:ext>
                  </a:extLst>
                </a:gridCol>
                <a:gridCol w="905256">
                  <a:extLst>
                    <a:ext uri="{9D8B030D-6E8A-4147-A177-3AD203B41FA5}">
                      <a16:colId xmlns:a16="http://schemas.microsoft.com/office/drawing/2014/main" val="1217274841"/>
                    </a:ext>
                  </a:extLst>
                </a:gridCol>
                <a:gridCol w="905256">
                  <a:extLst>
                    <a:ext uri="{9D8B030D-6E8A-4147-A177-3AD203B41FA5}">
                      <a16:colId xmlns:a16="http://schemas.microsoft.com/office/drawing/2014/main" val="3658424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2315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-1.cdninstagram.com/v/t51.29350-15/119211569_387391605994656_23138268413481604_n.jpg?_nc_cat=111&amp;_nc_sid=8ae9d6&amp;_nc_ohc=KiAN8_fCyKcAX-dklDB&amp;_nc_oc=AQnvHFOjh4GajluBgSd24PjWO3fR3lc3RLMz_eP-KbzmVkxgFZjGh7jl3d_FESJZ5bA&amp;_nc_ht=scontent-lga3-1.cdninstagram.com&amp;oh=8640907b67a290f6e12cb281be1d61a0&amp;oe=5F8678E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3738018417"/>
                  </a:ext>
                </a:extLst>
              </a:tr>
            </a:tbl>
          </a:graphicData>
        </a:graphic>
      </p:graphicFrame>
      <p:sp>
        <p:nvSpPr>
          <p:cNvPr id="4" name="Text Placeholder 3">
            <a:extLst>
              <a:ext uri="{FF2B5EF4-FFF2-40B4-BE49-F238E27FC236}">
                <a16:creationId xmlns:a16="http://schemas.microsoft.com/office/drawing/2014/main" id="{2339C678-4568-48BC-9AE8-6EEA7703F39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434688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B6200-795A-450F-96A4-832CB166CB4C}"/>
              </a:ext>
            </a:extLst>
          </p:cNvPr>
          <p:cNvSpPr>
            <a:spLocks noGrp="1"/>
          </p:cNvSpPr>
          <p:nvPr>
            <p:ph type="title"/>
          </p:nvPr>
        </p:nvSpPr>
        <p:spPr/>
        <p:txBody>
          <a:bodyPr/>
          <a:lstStyle/>
          <a:p>
            <a:r>
              <a:rPr lang="en-US"/>
              <a:t>Instagram Stories Table  | All Pages - 14 of 14</a:t>
            </a:r>
          </a:p>
        </p:txBody>
      </p:sp>
      <p:graphicFrame>
        <p:nvGraphicFramePr>
          <p:cNvPr id="5" name="Table Placeholder 4">
            <a:extLst>
              <a:ext uri="{FF2B5EF4-FFF2-40B4-BE49-F238E27FC236}">
                <a16:creationId xmlns:a16="http://schemas.microsoft.com/office/drawing/2014/main" id="{40E7DCD6-2A1E-4BB9-BE0D-DD4EA8110A08}"/>
              </a:ext>
            </a:extLst>
          </p:cNvPr>
          <p:cNvGraphicFramePr>
            <a:graphicFrameLocks noGrp="1"/>
          </p:cNvGraphicFramePr>
          <p:nvPr>
            <p:ph type="tbl" sz="quarter" idx="13"/>
            <p:extLst>
              <p:ext uri="{D42A27DB-BD31-4B8C-83A1-F6EECF244321}">
                <p14:modId xmlns:p14="http://schemas.microsoft.com/office/powerpoint/2010/main" val="2862092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6074416"/>
                    </a:ext>
                  </a:extLst>
                </a:gridCol>
                <a:gridCol w="905256">
                  <a:extLst>
                    <a:ext uri="{9D8B030D-6E8A-4147-A177-3AD203B41FA5}">
                      <a16:colId xmlns:a16="http://schemas.microsoft.com/office/drawing/2014/main" val="2605610882"/>
                    </a:ext>
                  </a:extLst>
                </a:gridCol>
                <a:gridCol w="905256">
                  <a:extLst>
                    <a:ext uri="{9D8B030D-6E8A-4147-A177-3AD203B41FA5}">
                      <a16:colId xmlns:a16="http://schemas.microsoft.com/office/drawing/2014/main" val="1756663478"/>
                    </a:ext>
                  </a:extLst>
                </a:gridCol>
                <a:gridCol w="905256">
                  <a:extLst>
                    <a:ext uri="{9D8B030D-6E8A-4147-A177-3AD203B41FA5}">
                      <a16:colId xmlns:a16="http://schemas.microsoft.com/office/drawing/2014/main" val="3485577585"/>
                    </a:ext>
                  </a:extLst>
                </a:gridCol>
                <a:gridCol w="905256">
                  <a:extLst>
                    <a:ext uri="{9D8B030D-6E8A-4147-A177-3AD203B41FA5}">
                      <a16:colId xmlns:a16="http://schemas.microsoft.com/office/drawing/2014/main" val="1752785787"/>
                    </a:ext>
                  </a:extLst>
                </a:gridCol>
                <a:gridCol w="905256">
                  <a:extLst>
                    <a:ext uri="{9D8B030D-6E8A-4147-A177-3AD203B41FA5}">
                      <a16:colId xmlns:a16="http://schemas.microsoft.com/office/drawing/2014/main" val="2015107989"/>
                    </a:ext>
                  </a:extLst>
                </a:gridCol>
                <a:gridCol w="905256">
                  <a:extLst>
                    <a:ext uri="{9D8B030D-6E8A-4147-A177-3AD203B41FA5}">
                      <a16:colId xmlns:a16="http://schemas.microsoft.com/office/drawing/2014/main" val="3054310352"/>
                    </a:ext>
                  </a:extLst>
                </a:gridCol>
                <a:gridCol w="905256">
                  <a:extLst>
                    <a:ext uri="{9D8B030D-6E8A-4147-A177-3AD203B41FA5}">
                      <a16:colId xmlns:a16="http://schemas.microsoft.com/office/drawing/2014/main" val="217920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945889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https://scontent-iad3-1.cdninstagram.com/v/t51.29350-15/119896177_224702059189952_9005246719194530575_n.jpg?_nc_cat=108&amp;_nc_sid=8ae9d6&amp;_nc_ohc=YILueJ5cFrQAX_hCR9M&amp;_nc_ht=scontent-iad3-1.cdninstagram.com&amp;oh=18dfd3b5bc7ed24129d154ee0f866658&amp;oe=5F90F8C3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2344879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https://scontent-iad3-1.cdninstagram.com/v/t51.29350-15/119754207_179153657001423_9087160834045529441_n.jpg?_nc_cat=106&amp;_nc_sid=8ae9d6&amp;_nc_ohc=ucvfWPeRqXUAX8UIeLg&amp;_nc_ht=scontent-iad3-1.cdninstagram.com&amp;oh=c0f780ee86618e85acca5d04af3e30d6&amp;oe=5F8DF257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extLst>
                  <a:ext uri="{0D108BD9-81ED-4DB2-BD59-A6C34878D82A}">
                    <a16:rowId xmlns:a16="http://schemas.microsoft.com/office/drawing/2014/main" val="4287451336"/>
                  </a:ext>
                </a:extLst>
              </a:tr>
            </a:tbl>
          </a:graphicData>
        </a:graphic>
      </p:graphicFrame>
      <p:sp>
        <p:nvSpPr>
          <p:cNvPr id="4" name="Text Placeholder 3">
            <a:extLst>
              <a:ext uri="{FF2B5EF4-FFF2-40B4-BE49-F238E27FC236}">
                <a16:creationId xmlns:a16="http://schemas.microsoft.com/office/drawing/2014/main" id="{9ECB2EED-B4A9-4726-ADAC-3E7D78064C1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41253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E35C6-97CC-4D30-90EA-4C5B17BDC2B6}"/>
              </a:ext>
            </a:extLst>
          </p:cNvPr>
          <p:cNvSpPr>
            <a:spLocks noGrp="1"/>
          </p:cNvSpPr>
          <p:nvPr>
            <p:ph type="title"/>
          </p:nvPr>
        </p:nvSpPr>
        <p:spPr/>
        <p:txBody>
          <a:bodyPr/>
          <a:lstStyle/>
          <a:p>
            <a:r>
              <a:rPr lang="en-US"/>
              <a:t>Instagram Videos Table | All Pages</a:t>
            </a:r>
          </a:p>
        </p:txBody>
      </p:sp>
      <p:graphicFrame>
        <p:nvGraphicFramePr>
          <p:cNvPr id="5" name="Table Placeholder 4">
            <a:extLst>
              <a:ext uri="{FF2B5EF4-FFF2-40B4-BE49-F238E27FC236}">
                <a16:creationId xmlns:a16="http://schemas.microsoft.com/office/drawing/2014/main" id="{BFD1080C-B843-45B5-97FB-7FE9A94E1655}"/>
              </a:ext>
            </a:extLst>
          </p:cNvPr>
          <p:cNvGraphicFramePr>
            <a:graphicFrameLocks noGrp="1"/>
          </p:cNvGraphicFramePr>
          <p:nvPr>
            <p:ph type="tbl" sz="quarter" idx="13"/>
            <p:extLst>
              <p:ext uri="{D42A27DB-BD31-4B8C-83A1-F6EECF244321}">
                <p14:modId xmlns:p14="http://schemas.microsoft.com/office/powerpoint/2010/main" val="2989085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33119470"/>
                    </a:ext>
                  </a:extLst>
                </a:gridCol>
                <a:gridCol w="1481327">
                  <a:extLst>
                    <a:ext uri="{9D8B030D-6E8A-4147-A177-3AD203B41FA5}">
                      <a16:colId xmlns:a16="http://schemas.microsoft.com/office/drawing/2014/main" val="1901717105"/>
                    </a:ext>
                  </a:extLst>
                </a:gridCol>
                <a:gridCol w="658368">
                  <a:extLst>
                    <a:ext uri="{9D8B030D-6E8A-4147-A177-3AD203B41FA5}">
                      <a16:colId xmlns:a16="http://schemas.microsoft.com/office/drawing/2014/main" val="3376630579"/>
                    </a:ext>
                  </a:extLst>
                </a:gridCol>
                <a:gridCol w="658368">
                  <a:extLst>
                    <a:ext uri="{9D8B030D-6E8A-4147-A177-3AD203B41FA5}">
                      <a16:colId xmlns:a16="http://schemas.microsoft.com/office/drawing/2014/main" val="2590678219"/>
                    </a:ext>
                  </a:extLst>
                </a:gridCol>
                <a:gridCol w="658368">
                  <a:extLst>
                    <a:ext uri="{9D8B030D-6E8A-4147-A177-3AD203B41FA5}">
                      <a16:colId xmlns:a16="http://schemas.microsoft.com/office/drawing/2014/main" val="1178740420"/>
                    </a:ext>
                  </a:extLst>
                </a:gridCol>
                <a:gridCol w="658368">
                  <a:extLst>
                    <a:ext uri="{9D8B030D-6E8A-4147-A177-3AD203B41FA5}">
                      <a16:colId xmlns:a16="http://schemas.microsoft.com/office/drawing/2014/main" val="3475146559"/>
                    </a:ext>
                  </a:extLst>
                </a:gridCol>
                <a:gridCol w="658368">
                  <a:extLst>
                    <a:ext uri="{9D8B030D-6E8A-4147-A177-3AD203B41FA5}">
                      <a16:colId xmlns:a16="http://schemas.microsoft.com/office/drawing/2014/main" val="296791618"/>
                    </a:ext>
                  </a:extLst>
                </a:gridCol>
                <a:gridCol w="658368">
                  <a:extLst>
                    <a:ext uri="{9D8B030D-6E8A-4147-A177-3AD203B41FA5}">
                      <a16:colId xmlns:a16="http://schemas.microsoft.com/office/drawing/2014/main" val="3608318223"/>
                    </a:ext>
                  </a:extLst>
                </a:gridCol>
                <a:gridCol w="658368">
                  <a:extLst>
                    <a:ext uri="{9D8B030D-6E8A-4147-A177-3AD203B41FA5}">
                      <a16:colId xmlns:a16="http://schemas.microsoft.com/office/drawing/2014/main" val="1107480430"/>
                    </a:ext>
                  </a:extLst>
                </a:gridCol>
                <a:gridCol w="658368">
                  <a:extLst>
                    <a:ext uri="{9D8B030D-6E8A-4147-A177-3AD203B41FA5}">
                      <a16:colId xmlns:a16="http://schemas.microsoft.com/office/drawing/2014/main" val="4035075705"/>
                    </a:ext>
                  </a:extLst>
                </a:gridCol>
                <a:gridCol w="658368">
                  <a:extLst>
                    <a:ext uri="{9D8B030D-6E8A-4147-A177-3AD203B41FA5}">
                      <a16:colId xmlns:a16="http://schemas.microsoft.com/office/drawing/2014/main" val="2220743984"/>
                    </a:ext>
                  </a:extLst>
                </a:gridCol>
              </a:tblGrid>
              <a:tr h="370840">
                <a:tc>
                  <a:txBody>
                    <a:bodyPr/>
                    <a:lstStyle/>
                    <a:p>
                      <a:r>
                        <a:rPr lang="en-US" sz="1000"/>
                        <a:t>Last Updated</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87379905"/>
                  </a:ext>
                </a:extLst>
              </a:tr>
              <a:tr h="370840">
                <a:tc>
                  <a:txBody>
                    <a:bodyPr/>
                    <a:lstStyle/>
                    <a:p>
                      <a:r>
                        <a:rPr lang="en-US" sz="1000"/>
                        <a:t>10/01/2020 06:11:54</a:t>
                      </a:r>
                    </a:p>
                  </a:txBody>
                  <a:tcPr/>
                </a:tc>
                <a:tc>
                  <a:txBody>
                    <a:bodyPr/>
                    <a:lstStyle/>
                    <a:p>
                      <a:r>
                        <a:rPr lang="en-US" sz="1000"/>
                        <a:t>https://www.instagram.com/p/CFFFUHRnWc4/media</a:t>
                      </a:r>
                    </a:p>
                  </a:txBody>
                  <a:tcPr/>
                </a:tc>
                <a:tc>
                  <a:txBody>
                    <a:bodyPr/>
                    <a:lstStyle/>
                    <a:p>
                      <a:r>
                        <a:rPr lang="en-US" sz="1000"/>
                        <a:t>12034</a:t>
                      </a:r>
                    </a:p>
                  </a:txBody>
                  <a:tcPr/>
                </a:tc>
                <a:tc>
                  <a:txBody>
                    <a:bodyPr/>
                    <a:lstStyle/>
                    <a:p>
                      <a:r>
                        <a:rPr lang="en-US" sz="1000"/>
                        <a:t>2847</a:t>
                      </a:r>
                    </a:p>
                  </a:txBody>
                  <a:tcPr/>
                </a:tc>
                <a:tc>
                  <a:txBody>
                    <a:bodyPr/>
                    <a:lstStyle/>
                    <a:p>
                      <a:r>
                        <a:rPr lang="en-US" sz="1000"/>
                        <a:t>21150</a:t>
                      </a:r>
                    </a:p>
                  </a:txBody>
                  <a:tcPr/>
                </a:tc>
                <a:tc>
                  <a:txBody>
                    <a:bodyPr/>
                    <a:lstStyle/>
                    <a:p>
                      <a:r>
                        <a:rPr lang="en-US" sz="1000"/>
                        <a:t>112</a:t>
                      </a:r>
                    </a:p>
                  </a:txBody>
                  <a:tcPr/>
                </a:tc>
                <a:tc>
                  <a:txBody>
                    <a:bodyPr/>
                    <a:lstStyle/>
                    <a:p>
                      <a:r>
                        <a:rPr lang="en-US" sz="1000"/>
                        <a:t>24109</a:t>
                      </a:r>
                    </a:p>
                  </a:txBody>
                  <a:tcPr/>
                </a:tc>
                <a:tc>
                  <a:txBody>
                    <a:bodyPr/>
                    <a:lstStyle/>
                    <a:p>
                      <a:r>
                        <a:rPr lang="en-US" sz="1000"/>
                        <a:t>22000</a:t>
                      </a:r>
                    </a:p>
                  </a:txBody>
                  <a:tcPr/>
                </a:tc>
                <a:tc>
                  <a:txBody>
                    <a:bodyPr/>
                    <a:lstStyle/>
                    <a:p>
                      <a:r>
                        <a:rPr lang="en-US" sz="1000"/>
                        <a:t>18252</a:t>
                      </a:r>
                    </a:p>
                  </a:txBody>
                  <a:tcPr/>
                </a:tc>
                <a:tc>
                  <a:txBody>
                    <a:bodyPr/>
                    <a:lstStyle/>
                    <a:p>
                      <a:r>
                        <a:rPr lang="en-US" sz="1000"/>
                        <a:t>109.59 %</a:t>
                      </a:r>
                    </a:p>
                  </a:txBody>
                  <a:tcPr/>
                </a:tc>
                <a:tc>
                  <a:txBody>
                    <a:bodyPr/>
                    <a:lstStyle/>
                    <a:p>
                      <a:r>
                        <a:rPr lang="en-US" sz="1000"/>
                        <a:t>54.7 %</a:t>
                      </a:r>
                    </a:p>
                  </a:txBody>
                  <a:tcPr/>
                </a:tc>
                <a:extLst>
                  <a:ext uri="{0D108BD9-81ED-4DB2-BD59-A6C34878D82A}">
                    <a16:rowId xmlns:a16="http://schemas.microsoft.com/office/drawing/2014/main" val="1272364745"/>
                  </a:ext>
                </a:extLst>
              </a:tr>
              <a:tr h="370840">
                <a:tc>
                  <a:txBody>
                    <a:bodyPr/>
                    <a:lstStyle/>
                    <a:p>
                      <a:r>
                        <a:rPr lang="en-US" sz="1000"/>
                        <a:t>10/01/2020 06:11:54</a:t>
                      </a:r>
                    </a:p>
                  </a:txBody>
                  <a:tcPr/>
                </a:tc>
                <a:tc>
                  <a:txBody>
                    <a:bodyPr/>
                    <a:lstStyle/>
                    <a:p>
                      <a:r>
                        <a:rPr lang="en-US" sz="1000"/>
                        <a:t>https://www.instagram.com/p/CEmIpvrH1dC/media</a:t>
                      </a:r>
                    </a:p>
                  </a:txBody>
                  <a:tcPr/>
                </a:tc>
                <a:tc>
                  <a:txBody>
                    <a:bodyPr/>
                    <a:lstStyle/>
                    <a:p>
                      <a:r>
                        <a:rPr lang="en-US" sz="1000"/>
                        <a:t>3278</a:t>
                      </a:r>
                    </a:p>
                  </a:txBody>
                  <a:tcPr/>
                </a:tc>
                <a:tc>
                  <a:txBody>
                    <a:bodyPr/>
                    <a:lstStyle/>
                    <a:p>
                      <a:r>
                        <a:rPr lang="en-US" sz="1000"/>
                        <a:t>185</a:t>
                      </a:r>
                    </a:p>
                  </a:txBody>
                  <a:tcPr/>
                </a:tc>
                <a:tc>
                  <a:txBody>
                    <a:bodyPr/>
                    <a:lstStyle/>
                    <a:p>
                      <a:r>
                        <a:rPr lang="en-US" sz="1000"/>
                        <a:t>8</a:t>
                      </a:r>
                    </a:p>
                  </a:txBody>
                  <a:tcPr/>
                </a:tc>
                <a:tc>
                  <a:txBody>
                    <a:bodyPr/>
                    <a:lstStyle/>
                    <a:p>
                      <a:r>
                        <a:rPr lang="en-US" sz="1000"/>
                        <a:t>4</a:t>
                      </a:r>
                    </a:p>
                  </a:txBody>
                  <a:tcPr/>
                </a:tc>
                <a:tc>
                  <a:txBody>
                    <a:bodyPr/>
                    <a:lstStyle/>
                    <a:p>
                      <a:r>
                        <a:rPr lang="en-US" sz="1000"/>
                        <a:t>197</a:t>
                      </a:r>
                    </a:p>
                  </a:txBody>
                  <a:tcPr/>
                </a:tc>
                <a:tc>
                  <a:txBody>
                    <a:bodyPr/>
                    <a:lstStyle/>
                    <a:p>
                      <a:r>
                        <a:rPr lang="en-US" sz="1000"/>
                        <a:t>9654</a:t>
                      </a:r>
                    </a:p>
                  </a:txBody>
                  <a:tcPr/>
                </a:tc>
                <a:tc>
                  <a:txBody>
                    <a:bodyPr/>
                    <a:lstStyle/>
                    <a:p>
                      <a:r>
                        <a:rPr lang="en-US" sz="1000"/>
                        <a:t>8471</a:t>
                      </a:r>
                    </a:p>
                  </a:txBody>
                  <a:tcPr/>
                </a:tc>
                <a:tc>
                  <a:txBody>
                    <a:bodyPr/>
                    <a:lstStyle/>
                    <a:p>
                      <a:r>
                        <a:rPr lang="en-US" sz="1000"/>
                        <a:t>2.04 %</a:t>
                      </a:r>
                    </a:p>
                  </a:txBody>
                  <a:tcPr/>
                </a:tc>
                <a:tc>
                  <a:txBody>
                    <a:bodyPr/>
                    <a:lstStyle/>
                    <a:p>
                      <a:r>
                        <a:rPr lang="en-US" sz="1000"/>
                        <a:t>33.95 %</a:t>
                      </a:r>
                    </a:p>
                  </a:txBody>
                  <a:tcPr/>
                </a:tc>
                <a:extLst>
                  <a:ext uri="{0D108BD9-81ED-4DB2-BD59-A6C34878D82A}">
                    <a16:rowId xmlns:a16="http://schemas.microsoft.com/office/drawing/2014/main" val="2924582135"/>
                  </a:ext>
                </a:extLst>
              </a:tr>
            </a:tbl>
          </a:graphicData>
        </a:graphic>
      </p:graphicFrame>
      <p:sp>
        <p:nvSpPr>
          <p:cNvPr id="4" name="Text Placeholder 3">
            <a:extLst>
              <a:ext uri="{FF2B5EF4-FFF2-40B4-BE49-F238E27FC236}">
                <a16:creationId xmlns:a16="http://schemas.microsoft.com/office/drawing/2014/main" id="{6F1EB390-F07A-4D60-A301-22F3F5FBCE6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710744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FF440-335E-4218-81B7-CFC4788B2F17}"/>
              </a:ext>
            </a:extLst>
          </p:cNvPr>
          <p:cNvSpPr>
            <a:spLocks noGrp="1"/>
          </p:cNvSpPr>
          <p:nvPr>
            <p:ph type="title"/>
          </p:nvPr>
        </p:nvSpPr>
        <p:spPr/>
        <p:txBody>
          <a:bodyPr/>
          <a:lstStyle/>
          <a:p>
            <a:r>
              <a:rPr lang="en-US"/>
              <a:t>Facebook Custom Key Metrics by Month | All Pages</a:t>
            </a:r>
          </a:p>
        </p:txBody>
      </p:sp>
      <p:graphicFrame>
        <p:nvGraphicFramePr>
          <p:cNvPr id="5" name="Table Placeholder 4">
            <a:extLst>
              <a:ext uri="{FF2B5EF4-FFF2-40B4-BE49-F238E27FC236}">
                <a16:creationId xmlns:a16="http://schemas.microsoft.com/office/drawing/2014/main" id="{6D13BA29-0464-4200-8318-2C6ADF34A4FE}"/>
              </a:ext>
            </a:extLst>
          </p:cNvPr>
          <p:cNvGraphicFramePr>
            <a:graphicFrameLocks noGrp="1"/>
          </p:cNvGraphicFramePr>
          <p:nvPr>
            <p:ph type="tbl" sz="quarter" idx="13"/>
            <p:extLst>
              <p:ext uri="{D42A27DB-BD31-4B8C-83A1-F6EECF244321}">
                <p14:modId xmlns:p14="http://schemas.microsoft.com/office/powerpoint/2010/main" val="1254537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54959746"/>
                    </a:ext>
                  </a:extLst>
                </a:gridCol>
                <a:gridCol w="1645920">
                  <a:extLst>
                    <a:ext uri="{9D8B030D-6E8A-4147-A177-3AD203B41FA5}">
                      <a16:colId xmlns:a16="http://schemas.microsoft.com/office/drawing/2014/main" val="941169233"/>
                    </a:ext>
                  </a:extLst>
                </a:gridCol>
                <a:gridCol w="1645920">
                  <a:extLst>
                    <a:ext uri="{9D8B030D-6E8A-4147-A177-3AD203B41FA5}">
                      <a16:colId xmlns:a16="http://schemas.microsoft.com/office/drawing/2014/main" val="2135213620"/>
                    </a:ext>
                  </a:extLst>
                </a:gridCol>
                <a:gridCol w="1645920">
                  <a:extLst>
                    <a:ext uri="{9D8B030D-6E8A-4147-A177-3AD203B41FA5}">
                      <a16:colId xmlns:a16="http://schemas.microsoft.com/office/drawing/2014/main" val="3728229946"/>
                    </a:ext>
                  </a:extLst>
                </a:gridCol>
                <a:gridCol w="1645920">
                  <a:extLst>
                    <a:ext uri="{9D8B030D-6E8A-4147-A177-3AD203B41FA5}">
                      <a16:colId xmlns:a16="http://schemas.microsoft.com/office/drawing/2014/main" val="2783921673"/>
                    </a:ext>
                  </a:extLst>
                </a:gridCol>
              </a:tblGrid>
              <a:tr h="370840">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Total Impressions</a:t>
                      </a:r>
                    </a:p>
                  </a:txBody>
                  <a:tcPr/>
                </a:tc>
                <a:tc>
                  <a:txBody>
                    <a:bodyPr/>
                    <a:lstStyle/>
                    <a:p>
                      <a:r>
                        <a:rPr lang="en-US" sz="1000"/>
                        <a:t>Video Views</a:t>
                      </a:r>
                    </a:p>
                  </a:txBody>
                  <a:tcPr/>
                </a:tc>
                <a:extLst>
                  <a:ext uri="{0D108BD9-81ED-4DB2-BD59-A6C34878D82A}">
                    <a16:rowId xmlns:a16="http://schemas.microsoft.com/office/drawing/2014/main" val="335752651"/>
                  </a:ext>
                </a:extLst>
              </a:tr>
              <a:tr h="370840">
                <a:tc>
                  <a:txBody>
                    <a:bodyPr/>
                    <a:lstStyle/>
                    <a:p>
                      <a:r>
                        <a:rPr lang="en-US" sz="1000"/>
                        <a:t>722531</a:t>
                      </a:r>
                    </a:p>
                  </a:txBody>
                  <a:tcPr/>
                </a:tc>
                <a:tc>
                  <a:txBody>
                    <a:bodyPr/>
                    <a:lstStyle/>
                    <a:p>
                      <a:r>
                        <a:rPr lang="en-US" sz="1000"/>
                        <a:t>721374</a:t>
                      </a:r>
                    </a:p>
                  </a:txBody>
                  <a:tcPr/>
                </a:tc>
                <a:tc>
                  <a:txBody>
                    <a:bodyPr/>
                    <a:lstStyle/>
                    <a:p>
                      <a:r>
                        <a:rPr lang="en-US" sz="1000"/>
                        <a:t>2559</a:t>
                      </a:r>
                    </a:p>
                  </a:txBody>
                  <a:tcPr/>
                </a:tc>
                <a:tc>
                  <a:txBody>
                    <a:bodyPr/>
                    <a:lstStyle/>
                    <a:p>
                      <a:r>
                        <a:rPr lang="en-US" sz="1000"/>
                        <a:t>5092163</a:t>
                      </a:r>
                    </a:p>
                  </a:txBody>
                  <a:tcPr/>
                </a:tc>
                <a:tc>
                  <a:txBody>
                    <a:bodyPr/>
                    <a:lstStyle/>
                    <a:p>
                      <a:r>
                        <a:rPr lang="en-US" sz="1000"/>
                        <a:t>453120</a:t>
                      </a:r>
                    </a:p>
                  </a:txBody>
                  <a:tcPr/>
                </a:tc>
                <a:extLst>
                  <a:ext uri="{0D108BD9-81ED-4DB2-BD59-A6C34878D82A}">
                    <a16:rowId xmlns:a16="http://schemas.microsoft.com/office/drawing/2014/main" val="2599742602"/>
                  </a:ext>
                </a:extLst>
              </a:tr>
            </a:tbl>
          </a:graphicData>
        </a:graphic>
      </p:graphicFrame>
      <p:sp>
        <p:nvSpPr>
          <p:cNvPr id="4" name="Text Placeholder 3">
            <a:extLst>
              <a:ext uri="{FF2B5EF4-FFF2-40B4-BE49-F238E27FC236}">
                <a16:creationId xmlns:a16="http://schemas.microsoft.com/office/drawing/2014/main" id="{90FFE469-53CA-4EAC-A975-C06F74E84E95}"/>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462257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3543-2C0E-4C4A-9878-B91A3D9365B4}"/>
              </a:ext>
            </a:extLst>
          </p:cNvPr>
          <p:cNvSpPr>
            <a:spLocks noGrp="1"/>
          </p:cNvSpPr>
          <p:nvPr>
            <p:ph type="title"/>
          </p:nvPr>
        </p:nvSpPr>
        <p:spPr/>
        <p:txBody>
          <a:bodyPr/>
          <a:lstStyle/>
          <a:p>
            <a:r>
              <a:rPr lang="en-US"/>
              <a:t>Facebook Reach | All Pages</a:t>
            </a:r>
          </a:p>
        </p:txBody>
      </p:sp>
      <p:graphicFrame>
        <p:nvGraphicFramePr>
          <p:cNvPr id="6" name="Chart Placeholder 5">
            <a:extLst>
              <a:ext uri="{FF2B5EF4-FFF2-40B4-BE49-F238E27FC236}">
                <a16:creationId xmlns:a16="http://schemas.microsoft.com/office/drawing/2014/main" id="{9036A15E-9BB0-49B5-98B2-2AC5906AB21C}"/>
              </a:ext>
            </a:extLst>
          </p:cNvPr>
          <p:cNvGraphicFramePr>
            <a:graphicFrameLocks noGrp="1"/>
          </p:cNvGraphicFramePr>
          <p:nvPr>
            <p:ph type="chart" sz="quarter" idx="13"/>
            <p:extLst>
              <p:ext uri="{D42A27DB-BD31-4B8C-83A1-F6EECF244321}">
                <p14:modId xmlns:p14="http://schemas.microsoft.com/office/powerpoint/2010/main" val="2627615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076D8-B156-4DB4-A721-62173350752D}"/>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94D13332-EE60-4A45-9E59-260B67170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845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2FD6E-4F33-41F5-A3C4-737CE5D45A0C}"/>
              </a:ext>
            </a:extLst>
          </p:cNvPr>
          <p:cNvSpPr>
            <a:spLocks noGrp="1"/>
          </p:cNvSpPr>
          <p:nvPr>
            <p:ph type="title"/>
          </p:nvPr>
        </p:nvSpPr>
        <p:spPr/>
        <p:txBody>
          <a:bodyPr/>
          <a:lstStyle/>
          <a:p>
            <a:r>
              <a:rPr lang="en-US"/>
              <a:t>Facebook Impressions | All Pages</a:t>
            </a:r>
          </a:p>
        </p:txBody>
      </p:sp>
      <p:graphicFrame>
        <p:nvGraphicFramePr>
          <p:cNvPr id="6" name="Chart Placeholder 5">
            <a:extLst>
              <a:ext uri="{FF2B5EF4-FFF2-40B4-BE49-F238E27FC236}">
                <a16:creationId xmlns:a16="http://schemas.microsoft.com/office/drawing/2014/main" id="{BA4B00A6-5E78-4FCC-9B7D-9D1A4453E099}"/>
              </a:ext>
            </a:extLst>
          </p:cNvPr>
          <p:cNvGraphicFramePr>
            <a:graphicFrameLocks noGrp="1"/>
          </p:cNvGraphicFramePr>
          <p:nvPr>
            <p:ph type="chart" sz="quarter" idx="13"/>
            <p:extLst>
              <p:ext uri="{D42A27DB-BD31-4B8C-83A1-F6EECF244321}">
                <p14:modId xmlns:p14="http://schemas.microsoft.com/office/powerpoint/2010/main" val="3055177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0BE55C-4EB8-4454-B24C-7873DD942AF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4B568F3B-75D9-4999-BDB2-3E9F55B6D3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70142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A2CFC-CC46-40E2-98F7-7816A68953AB}"/>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CD0915F4-36AF-4203-A748-E930D4E26F4E}"/>
              </a:ext>
            </a:extLst>
          </p:cNvPr>
          <p:cNvGraphicFramePr>
            <a:graphicFrameLocks noGrp="1"/>
          </p:cNvGraphicFramePr>
          <p:nvPr>
            <p:ph type="chart" sz="quarter" idx="13"/>
            <p:extLst>
              <p:ext uri="{D42A27DB-BD31-4B8C-83A1-F6EECF244321}">
                <p14:modId xmlns:p14="http://schemas.microsoft.com/office/powerpoint/2010/main" val="500595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601FA9-D987-4186-87F4-D8BD743D106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65723CC-FBDA-44EA-980E-18987DF545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0390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351B2-B3B2-4391-8BD3-3ED592D64693}"/>
              </a:ext>
            </a:extLst>
          </p:cNvPr>
          <p:cNvSpPr>
            <a:spLocks noGrp="1"/>
          </p:cNvSpPr>
          <p:nvPr>
            <p:ph type="title"/>
          </p:nvPr>
        </p:nvSpPr>
        <p:spPr/>
        <p:txBody>
          <a:bodyPr/>
          <a:lstStyle/>
          <a:p>
            <a:r>
              <a:rPr lang="en-US"/>
              <a:t>Facebook Fan Demographics | All Pages</a:t>
            </a:r>
          </a:p>
        </p:txBody>
      </p:sp>
      <p:graphicFrame>
        <p:nvGraphicFramePr>
          <p:cNvPr id="6" name="Chart Placeholder 5">
            <a:extLst>
              <a:ext uri="{FF2B5EF4-FFF2-40B4-BE49-F238E27FC236}">
                <a16:creationId xmlns:a16="http://schemas.microsoft.com/office/drawing/2014/main" id="{DA3DB722-F68E-4716-8350-2A0E3F609740}"/>
              </a:ext>
            </a:extLst>
          </p:cNvPr>
          <p:cNvGraphicFramePr>
            <a:graphicFrameLocks noGrp="1"/>
          </p:cNvGraphicFramePr>
          <p:nvPr>
            <p:ph type="chart" sz="quarter" idx="13"/>
            <p:extLst>
              <p:ext uri="{D42A27DB-BD31-4B8C-83A1-F6EECF244321}">
                <p14:modId xmlns:p14="http://schemas.microsoft.com/office/powerpoint/2010/main" val="1808605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BDDC1-3C87-48C7-A6E9-8A65CFAF739B}"/>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86B3B33-52D8-4B2F-9D66-C387B67C19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138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F795D-546F-488B-BEB9-86259D32C75B}"/>
              </a:ext>
            </a:extLst>
          </p:cNvPr>
          <p:cNvSpPr>
            <a:spLocks noGrp="1"/>
          </p:cNvSpPr>
          <p:nvPr>
            <p:ph type="title"/>
          </p:nvPr>
        </p:nvSpPr>
        <p:spPr/>
        <p:txBody>
          <a:bodyPr/>
          <a:lstStyle/>
          <a:p>
            <a:r>
              <a:rPr lang="en-US"/>
              <a:t>Facebook Fan Age Distribution | All Pages</a:t>
            </a:r>
          </a:p>
        </p:txBody>
      </p:sp>
      <p:graphicFrame>
        <p:nvGraphicFramePr>
          <p:cNvPr id="6" name="Chart Placeholder 5">
            <a:extLst>
              <a:ext uri="{FF2B5EF4-FFF2-40B4-BE49-F238E27FC236}">
                <a16:creationId xmlns:a16="http://schemas.microsoft.com/office/drawing/2014/main" id="{972D4F48-D047-4CEA-8232-CFAB693A8228}"/>
              </a:ext>
            </a:extLst>
          </p:cNvPr>
          <p:cNvGraphicFramePr>
            <a:graphicFrameLocks noGrp="1"/>
          </p:cNvGraphicFramePr>
          <p:nvPr>
            <p:ph type="chart" sz="quarter" idx="13"/>
            <p:extLst>
              <p:ext uri="{D42A27DB-BD31-4B8C-83A1-F6EECF244321}">
                <p14:modId xmlns:p14="http://schemas.microsoft.com/office/powerpoint/2010/main" val="3538725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0AA934-C894-427E-B2BF-BD8A88663821}"/>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2D8F49E8-318D-425E-9846-DB91FAD098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50249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D7D4C-EB6E-4A61-B799-C7D056FD43C9}"/>
              </a:ext>
            </a:extLst>
          </p:cNvPr>
          <p:cNvSpPr>
            <a:spLocks noGrp="1"/>
          </p:cNvSpPr>
          <p:nvPr>
            <p:ph type="title"/>
          </p:nvPr>
        </p:nvSpPr>
        <p:spPr/>
        <p:txBody>
          <a:bodyPr/>
          <a:lstStyle/>
          <a:p>
            <a:r>
              <a:rPr lang="en-US"/>
              <a:t>Facebook Post Type Distribution | All Pages</a:t>
            </a:r>
          </a:p>
        </p:txBody>
      </p:sp>
      <p:graphicFrame>
        <p:nvGraphicFramePr>
          <p:cNvPr id="6" name="Chart Placeholder 5">
            <a:extLst>
              <a:ext uri="{FF2B5EF4-FFF2-40B4-BE49-F238E27FC236}">
                <a16:creationId xmlns:a16="http://schemas.microsoft.com/office/drawing/2014/main" id="{F4F45A6B-EDAB-4784-BA7C-EA6EBE48BC79}"/>
              </a:ext>
            </a:extLst>
          </p:cNvPr>
          <p:cNvGraphicFramePr>
            <a:graphicFrameLocks noGrp="1"/>
          </p:cNvGraphicFramePr>
          <p:nvPr>
            <p:ph type="chart" sz="quarter" idx="13"/>
            <p:extLst>
              <p:ext uri="{D42A27DB-BD31-4B8C-83A1-F6EECF244321}">
                <p14:modId xmlns:p14="http://schemas.microsoft.com/office/powerpoint/2010/main" val="40548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829E31-D701-427F-8883-0A72CF8DDF66}"/>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75FC87E-07A6-4A47-ACDF-DEBF85381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754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FE61D-1CE3-420D-B489-B63E46B6345F}"/>
              </a:ext>
            </a:extLst>
          </p:cNvPr>
          <p:cNvSpPr>
            <a:spLocks noGrp="1"/>
          </p:cNvSpPr>
          <p:nvPr>
            <p:ph type="title"/>
          </p:nvPr>
        </p:nvSpPr>
        <p:spPr/>
        <p:txBody>
          <a:bodyPr/>
          <a:lstStyle/>
          <a:p>
            <a:r>
              <a:rPr lang="en-US"/>
              <a:t>Facebook Engagement Rate By Post Type | All Pages</a:t>
            </a:r>
          </a:p>
        </p:txBody>
      </p:sp>
      <p:graphicFrame>
        <p:nvGraphicFramePr>
          <p:cNvPr id="6" name="Chart Placeholder 5">
            <a:extLst>
              <a:ext uri="{FF2B5EF4-FFF2-40B4-BE49-F238E27FC236}">
                <a16:creationId xmlns:a16="http://schemas.microsoft.com/office/drawing/2014/main" id="{C74F5FEB-B954-4ABB-8F22-4FA55CFC0E7A}"/>
              </a:ext>
            </a:extLst>
          </p:cNvPr>
          <p:cNvGraphicFramePr>
            <a:graphicFrameLocks noGrp="1"/>
          </p:cNvGraphicFramePr>
          <p:nvPr>
            <p:ph type="chart" sz="quarter" idx="13"/>
            <p:extLst>
              <p:ext uri="{D42A27DB-BD31-4B8C-83A1-F6EECF244321}">
                <p14:modId xmlns:p14="http://schemas.microsoft.com/office/powerpoint/2010/main" val="1529236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C5DA7-AD24-4E81-BEA9-AF3E0E0B53B2}"/>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19E3362-72B8-4CE6-BB1A-C9AD0BA563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8664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8AFC2-8F07-4F9B-9FD9-03203BA8CD2C}"/>
              </a:ext>
            </a:extLst>
          </p:cNvPr>
          <p:cNvSpPr>
            <a:spLocks noGrp="1"/>
          </p:cNvSpPr>
          <p:nvPr>
            <p:ph type="title"/>
          </p:nvPr>
        </p:nvSpPr>
        <p:spPr/>
        <p:txBody>
          <a:bodyPr/>
          <a:lstStyle/>
          <a:p>
            <a:r>
              <a:rPr lang="en-US"/>
              <a:t>Facebook Published Posts Table | All Pages - 1 of 8</a:t>
            </a:r>
          </a:p>
        </p:txBody>
      </p:sp>
      <p:graphicFrame>
        <p:nvGraphicFramePr>
          <p:cNvPr id="5" name="Table Placeholder 4">
            <a:extLst>
              <a:ext uri="{FF2B5EF4-FFF2-40B4-BE49-F238E27FC236}">
                <a16:creationId xmlns:a16="http://schemas.microsoft.com/office/drawing/2014/main" id="{3CAA4506-BAF3-4210-B15C-0DD28FE714D2}"/>
              </a:ext>
            </a:extLst>
          </p:cNvPr>
          <p:cNvGraphicFramePr>
            <a:graphicFrameLocks noGrp="1"/>
          </p:cNvGraphicFramePr>
          <p:nvPr>
            <p:ph type="tbl" sz="quarter" idx="13"/>
            <p:extLst>
              <p:ext uri="{D42A27DB-BD31-4B8C-83A1-F6EECF244321}">
                <p14:modId xmlns:p14="http://schemas.microsoft.com/office/powerpoint/2010/main" val="420162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308725303"/>
                    </a:ext>
                  </a:extLst>
                </a:gridCol>
                <a:gridCol w="740664">
                  <a:extLst>
                    <a:ext uri="{9D8B030D-6E8A-4147-A177-3AD203B41FA5}">
                      <a16:colId xmlns:a16="http://schemas.microsoft.com/office/drawing/2014/main" val="1379769212"/>
                    </a:ext>
                  </a:extLst>
                </a:gridCol>
                <a:gridCol w="740664">
                  <a:extLst>
                    <a:ext uri="{9D8B030D-6E8A-4147-A177-3AD203B41FA5}">
                      <a16:colId xmlns:a16="http://schemas.microsoft.com/office/drawing/2014/main" val="814299264"/>
                    </a:ext>
                  </a:extLst>
                </a:gridCol>
                <a:gridCol w="740664">
                  <a:extLst>
                    <a:ext uri="{9D8B030D-6E8A-4147-A177-3AD203B41FA5}">
                      <a16:colId xmlns:a16="http://schemas.microsoft.com/office/drawing/2014/main" val="3491450293"/>
                    </a:ext>
                  </a:extLst>
                </a:gridCol>
                <a:gridCol w="740664">
                  <a:extLst>
                    <a:ext uri="{9D8B030D-6E8A-4147-A177-3AD203B41FA5}">
                      <a16:colId xmlns:a16="http://schemas.microsoft.com/office/drawing/2014/main" val="2806880016"/>
                    </a:ext>
                  </a:extLst>
                </a:gridCol>
                <a:gridCol w="740664">
                  <a:extLst>
                    <a:ext uri="{9D8B030D-6E8A-4147-A177-3AD203B41FA5}">
                      <a16:colId xmlns:a16="http://schemas.microsoft.com/office/drawing/2014/main" val="2608876871"/>
                    </a:ext>
                  </a:extLst>
                </a:gridCol>
                <a:gridCol w="740664">
                  <a:extLst>
                    <a:ext uri="{9D8B030D-6E8A-4147-A177-3AD203B41FA5}">
                      <a16:colId xmlns:a16="http://schemas.microsoft.com/office/drawing/2014/main" val="4247701437"/>
                    </a:ext>
                  </a:extLst>
                </a:gridCol>
                <a:gridCol w="740664">
                  <a:extLst>
                    <a:ext uri="{9D8B030D-6E8A-4147-A177-3AD203B41FA5}">
                      <a16:colId xmlns:a16="http://schemas.microsoft.com/office/drawing/2014/main" val="140480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6561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https://scontent-iad3-1.xx.fbcdn.net/v/t1.0-9/p720x720/119918234_1381139558758244_2093493587111828372_o.jpg?_nc_cat=110&amp;_nc_sid=9e2e56&amp;_nc_ohc=p0_3lqeIoZoAX-QPsS4&amp;_nc_ht=scontent-iad3-1.xx&amp;tp=6&amp;oh=9209019c9031ba73f8ad2d13ae340a69&amp;oe=5F9BA793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6.5421 %</a:t>
                      </a:r>
                    </a:p>
                  </a:txBody>
                  <a:tcPr/>
                </a:tc>
                <a:extLst>
                  <a:ext uri="{0D108BD9-81ED-4DB2-BD59-A6C34878D82A}">
                    <a16:rowId xmlns:a16="http://schemas.microsoft.com/office/drawing/2014/main" val="480109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https://scontent-iad3-1.xx.fbcdn.net/v/t15.13418-10/s720x720/120117761_362865511508895_6491103691019286312_n.jpg?_nc_cat=100&amp;_nc_sid=ad6a45&amp;_nc_ohc=0mELp-G954sAX93yJmr&amp;_nc_ht=scontent-iad3-1.xx&amp;tp=7&amp;oh=c897a4c5c7794cc314ca481c210e2097&amp;oe=5F9A674E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5.8252 %</a:t>
                      </a:r>
                    </a:p>
                  </a:txBody>
                  <a:tcPr/>
                </a:tc>
                <a:extLst>
                  <a:ext uri="{0D108BD9-81ED-4DB2-BD59-A6C34878D82A}">
                    <a16:rowId xmlns:a16="http://schemas.microsoft.com/office/drawing/2014/main" val="89148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https://scontent-iad3-1.xx.fbcdn.net/v/t1.0-9/p720x720/119988970_1380494058822794_179463564643762012_o.jpg?_nc_cat=108&amp;_nc_sid=110474&amp;_nc_ohc=9IjULss1vDMAX-MY8Ti&amp;_nc_ht=scontent-iad3-1.xx&amp;tp=6&amp;oh=abe311ee5f2688a1e5b5a6da6a2303a2&amp;oe=5F9BE3BD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5.1471 %</a:t>
                      </a:r>
                    </a:p>
                  </a:txBody>
                  <a:tcPr/>
                </a:tc>
                <a:extLst>
                  <a:ext uri="{0D108BD9-81ED-4DB2-BD59-A6C34878D82A}">
                    <a16:rowId xmlns:a16="http://schemas.microsoft.com/office/drawing/2014/main" val="3307530601"/>
                  </a:ext>
                </a:extLst>
              </a:tr>
            </a:tbl>
          </a:graphicData>
        </a:graphic>
      </p:graphicFrame>
      <p:sp>
        <p:nvSpPr>
          <p:cNvPr id="4" name="Text Placeholder 3">
            <a:extLst>
              <a:ext uri="{FF2B5EF4-FFF2-40B4-BE49-F238E27FC236}">
                <a16:creationId xmlns:a16="http://schemas.microsoft.com/office/drawing/2014/main" id="{B16220AB-35AB-4D13-9153-E2CA5DF889F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001744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DEC42-6BC0-48A1-BE31-E380FD36B99A}"/>
              </a:ext>
            </a:extLst>
          </p:cNvPr>
          <p:cNvSpPr>
            <a:spLocks noGrp="1"/>
          </p:cNvSpPr>
          <p:nvPr>
            <p:ph type="title"/>
          </p:nvPr>
        </p:nvSpPr>
        <p:spPr/>
        <p:txBody>
          <a:bodyPr/>
          <a:lstStyle/>
          <a:p>
            <a:r>
              <a:rPr lang="en-US"/>
              <a:t>Facebook Published Posts Table | All Pages - 2 of 8</a:t>
            </a:r>
          </a:p>
        </p:txBody>
      </p:sp>
      <p:graphicFrame>
        <p:nvGraphicFramePr>
          <p:cNvPr id="5" name="Table Placeholder 4">
            <a:extLst>
              <a:ext uri="{FF2B5EF4-FFF2-40B4-BE49-F238E27FC236}">
                <a16:creationId xmlns:a16="http://schemas.microsoft.com/office/drawing/2014/main" id="{EDDDB265-3851-4AB6-B805-025E9014A81A}"/>
              </a:ext>
            </a:extLst>
          </p:cNvPr>
          <p:cNvGraphicFramePr>
            <a:graphicFrameLocks noGrp="1"/>
          </p:cNvGraphicFramePr>
          <p:nvPr>
            <p:ph type="tbl" sz="quarter" idx="13"/>
            <p:extLst>
              <p:ext uri="{D42A27DB-BD31-4B8C-83A1-F6EECF244321}">
                <p14:modId xmlns:p14="http://schemas.microsoft.com/office/powerpoint/2010/main" val="241983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95787323"/>
                    </a:ext>
                  </a:extLst>
                </a:gridCol>
                <a:gridCol w="740664">
                  <a:extLst>
                    <a:ext uri="{9D8B030D-6E8A-4147-A177-3AD203B41FA5}">
                      <a16:colId xmlns:a16="http://schemas.microsoft.com/office/drawing/2014/main" val="3335169114"/>
                    </a:ext>
                  </a:extLst>
                </a:gridCol>
                <a:gridCol w="740664">
                  <a:extLst>
                    <a:ext uri="{9D8B030D-6E8A-4147-A177-3AD203B41FA5}">
                      <a16:colId xmlns:a16="http://schemas.microsoft.com/office/drawing/2014/main" val="231796131"/>
                    </a:ext>
                  </a:extLst>
                </a:gridCol>
                <a:gridCol w="740664">
                  <a:extLst>
                    <a:ext uri="{9D8B030D-6E8A-4147-A177-3AD203B41FA5}">
                      <a16:colId xmlns:a16="http://schemas.microsoft.com/office/drawing/2014/main" val="3218417253"/>
                    </a:ext>
                  </a:extLst>
                </a:gridCol>
                <a:gridCol w="740664">
                  <a:extLst>
                    <a:ext uri="{9D8B030D-6E8A-4147-A177-3AD203B41FA5}">
                      <a16:colId xmlns:a16="http://schemas.microsoft.com/office/drawing/2014/main" val="2344808697"/>
                    </a:ext>
                  </a:extLst>
                </a:gridCol>
                <a:gridCol w="740664">
                  <a:extLst>
                    <a:ext uri="{9D8B030D-6E8A-4147-A177-3AD203B41FA5}">
                      <a16:colId xmlns:a16="http://schemas.microsoft.com/office/drawing/2014/main" val="1391543265"/>
                    </a:ext>
                  </a:extLst>
                </a:gridCol>
                <a:gridCol w="740664">
                  <a:extLst>
                    <a:ext uri="{9D8B030D-6E8A-4147-A177-3AD203B41FA5}">
                      <a16:colId xmlns:a16="http://schemas.microsoft.com/office/drawing/2014/main" val="1724410410"/>
                    </a:ext>
                  </a:extLst>
                </a:gridCol>
                <a:gridCol w="740664">
                  <a:extLst>
                    <a:ext uri="{9D8B030D-6E8A-4147-A177-3AD203B41FA5}">
                      <a16:colId xmlns:a16="http://schemas.microsoft.com/office/drawing/2014/main" val="155997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797840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https://scontent-iad3-1.xx.fbcdn.net/v/t15.13418-10/s720x720/120579525_3256559224461666_1246211215298760720_n.jpg?_nc_cat=101&amp;_nc_sid=ad6a45&amp;_nc_ohc=ZvUwox6QWqEAX84pHYP&amp;_nc_ht=scontent-iad3-1.xx&amp;tp=7&amp;oh=1f9e9586aa657c1628bf7e9753be6513&amp;oe=5F9B6DAD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4.8780 %</a:t>
                      </a:r>
                    </a:p>
                  </a:txBody>
                  <a:tcPr/>
                </a:tc>
                <a:extLst>
                  <a:ext uri="{0D108BD9-81ED-4DB2-BD59-A6C34878D82A}">
                    <a16:rowId xmlns:a16="http://schemas.microsoft.com/office/drawing/2014/main" val="49477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https://scontent-iad3-1.xx.fbcdn.net/v/t1.0-9/s720x720/118787706_1364294430442757_8419345196281215408_n.jpg?_nc_cat=111&amp;_nc_sid=110474&amp;_nc_ohc=2FNk6BMaNFIAX8ze2TU&amp;_nc_ht=scontent-iad3-1.xx&amp;tp=7&amp;oh=d0981ca89a12443effe53a065acee07e&amp;oe=5F9BB649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4.3478 %</a:t>
                      </a:r>
                    </a:p>
                  </a:txBody>
                  <a:tcPr/>
                </a:tc>
                <a:extLst>
                  <a:ext uri="{0D108BD9-81ED-4DB2-BD59-A6C34878D82A}">
                    <a16:rowId xmlns:a16="http://schemas.microsoft.com/office/drawing/2014/main" val="881261219"/>
                  </a:ext>
                </a:extLst>
              </a:tr>
            </a:tbl>
          </a:graphicData>
        </a:graphic>
      </p:graphicFrame>
      <p:sp>
        <p:nvSpPr>
          <p:cNvPr id="4" name="Text Placeholder 3">
            <a:extLst>
              <a:ext uri="{FF2B5EF4-FFF2-40B4-BE49-F238E27FC236}">
                <a16:creationId xmlns:a16="http://schemas.microsoft.com/office/drawing/2014/main" id="{2E979701-8B4C-4199-B8A9-FA3A6CEE81F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88313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53A87-C990-4FD0-82D9-1633F5F40024}"/>
              </a:ext>
            </a:extLst>
          </p:cNvPr>
          <p:cNvSpPr>
            <a:spLocks noGrp="1"/>
          </p:cNvSpPr>
          <p:nvPr>
            <p:ph type="title"/>
          </p:nvPr>
        </p:nvSpPr>
        <p:spPr/>
        <p:txBody>
          <a:bodyPr/>
          <a:lstStyle/>
          <a:p>
            <a:r>
              <a:rPr lang="en-US"/>
              <a:t>Facebook Published Posts Table | All Pages - 3 of 8</a:t>
            </a:r>
          </a:p>
        </p:txBody>
      </p:sp>
      <p:graphicFrame>
        <p:nvGraphicFramePr>
          <p:cNvPr id="5" name="Table Placeholder 4">
            <a:extLst>
              <a:ext uri="{FF2B5EF4-FFF2-40B4-BE49-F238E27FC236}">
                <a16:creationId xmlns:a16="http://schemas.microsoft.com/office/drawing/2014/main" id="{6A5E4098-2A68-4E7A-AD19-6F789451D1FC}"/>
              </a:ext>
            </a:extLst>
          </p:cNvPr>
          <p:cNvGraphicFramePr>
            <a:graphicFrameLocks noGrp="1"/>
          </p:cNvGraphicFramePr>
          <p:nvPr>
            <p:ph type="tbl" sz="quarter" idx="13"/>
            <p:extLst>
              <p:ext uri="{D42A27DB-BD31-4B8C-83A1-F6EECF244321}">
                <p14:modId xmlns:p14="http://schemas.microsoft.com/office/powerpoint/2010/main" val="53630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64180323"/>
                    </a:ext>
                  </a:extLst>
                </a:gridCol>
                <a:gridCol w="740664">
                  <a:extLst>
                    <a:ext uri="{9D8B030D-6E8A-4147-A177-3AD203B41FA5}">
                      <a16:colId xmlns:a16="http://schemas.microsoft.com/office/drawing/2014/main" val="3424823249"/>
                    </a:ext>
                  </a:extLst>
                </a:gridCol>
                <a:gridCol w="740664">
                  <a:extLst>
                    <a:ext uri="{9D8B030D-6E8A-4147-A177-3AD203B41FA5}">
                      <a16:colId xmlns:a16="http://schemas.microsoft.com/office/drawing/2014/main" val="3361202646"/>
                    </a:ext>
                  </a:extLst>
                </a:gridCol>
                <a:gridCol w="740664">
                  <a:extLst>
                    <a:ext uri="{9D8B030D-6E8A-4147-A177-3AD203B41FA5}">
                      <a16:colId xmlns:a16="http://schemas.microsoft.com/office/drawing/2014/main" val="3125108869"/>
                    </a:ext>
                  </a:extLst>
                </a:gridCol>
                <a:gridCol w="740664">
                  <a:extLst>
                    <a:ext uri="{9D8B030D-6E8A-4147-A177-3AD203B41FA5}">
                      <a16:colId xmlns:a16="http://schemas.microsoft.com/office/drawing/2014/main" val="470593810"/>
                    </a:ext>
                  </a:extLst>
                </a:gridCol>
                <a:gridCol w="740664">
                  <a:extLst>
                    <a:ext uri="{9D8B030D-6E8A-4147-A177-3AD203B41FA5}">
                      <a16:colId xmlns:a16="http://schemas.microsoft.com/office/drawing/2014/main" val="3791929117"/>
                    </a:ext>
                  </a:extLst>
                </a:gridCol>
                <a:gridCol w="740664">
                  <a:extLst>
                    <a:ext uri="{9D8B030D-6E8A-4147-A177-3AD203B41FA5}">
                      <a16:colId xmlns:a16="http://schemas.microsoft.com/office/drawing/2014/main" val="3038636443"/>
                    </a:ext>
                  </a:extLst>
                </a:gridCol>
                <a:gridCol w="740664">
                  <a:extLst>
                    <a:ext uri="{9D8B030D-6E8A-4147-A177-3AD203B41FA5}">
                      <a16:colId xmlns:a16="http://schemas.microsoft.com/office/drawing/2014/main" val="3489455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2588100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118599763_621299888753761_2718544473354532897_n.jpg?_nc_cat=104&amp;_nc_sid=ad6a45&amp;_nc_ohc=9FU_KMuuCtUAX9_3KO4&amp;_nc_oc=AQnDMl7AyFA_-pIbbFuypD4b_d0fFVH2xl6t5C9HuQmmYOS9t8aG2eWfKde-xcen9cQ&amp;_nc_ht=scontent-iad3-1.xx&amp;tp=6&amp;oh=803f9af0c23d659712b9eb2741fd68be&amp;oe=5F9A0B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342145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https://scontent-iad3-1.xx.fbcdn.net/v/t1.0-9/s720x720/118761052_1362428583962675_8522567912043011392_n.jpg?_nc_cat=111&amp;_nc_sid=110474&amp;_nc_ohc=iBWiK1bVOYgAX-8HnPy&amp;_nc_ht=scontent-iad3-1.xx&amp;tp=7&amp;oh=024d5ca613d35839786d74e3778829ed&amp;oe=5F9A19BA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3.4483 %</a:t>
                      </a:r>
                    </a:p>
                  </a:txBody>
                  <a:tcPr/>
                </a:tc>
                <a:extLst>
                  <a:ext uri="{0D108BD9-81ED-4DB2-BD59-A6C34878D82A}">
                    <a16:rowId xmlns:a16="http://schemas.microsoft.com/office/drawing/2014/main" val="3125986942"/>
                  </a:ext>
                </a:extLst>
              </a:tr>
            </a:tbl>
          </a:graphicData>
        </a:graphic>
      </p:graphicFrame>
      <p:sp>
        <p:nvSpPr>
          <p:cNvPr id="4" name="Text Placeholder 3">
            <a:extLst>
              <a:ext uri="{FF2B5EF4-FFF2-40B4-BE49-F238E27FC236}">
                <a16:creationId xmlns:a16="http://schemas.microsoft.com/office/drawing/2014/main" id="{077520CA-153C-46BB-9684-CB482DCC19B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813222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746FD-EE73-4936-B68D-CA7AEF8BD8FE}"/>
              </a:ext>
            </a:extLst>
          </p:cNvPr>
          <p:cNvSpPr>
            <a:spLocks noGrp="1"/>
          </p:cNvSpPr>
          <p:nvPr>
            <p:ph type="title"/>
          </p:nvPr>
        </p:nvSpPr>
        <p:spPr/>
        <p:txBody>
          <a:bodyPr/>
          <a:lstStyle/>
          <a:p>
            <a:r>
              <a:rPr lang="en-US"/>
              <a:t>Facebook Published Posts Table | All Pages - 4 of 8</a:t>
            </a:r>
          </a:p>
        </p:txBody>
      </p:sp>
      <p:graphicFrame>
        <p:nvGraphicFramePr>
          <p:cNvPr id="5" name="Table Placeholder 4">
            <a:extLst>
              <a:ext uri="{FF2B5EF4-FFF2-40B4-BE49-F238E27FC236}">
                <a16:creationId xmlns:a16="http://schemas.microsoft.com/office/drawing/2014/main" id="{C77BE876-81BF-479B-993D-A8F08ECD72F6}"/>
              </a:ext>
            </a:extLst>
          </p:cNvPr>
          <p:cNvGraphicFramePr>
            <a:graphicFrameLocks noGrp="1"/>
          </p:cNvGraphicFramePr>
          <p:nvPr>
            <p:ph type="tbl" sz="quarter" idx="13"/>
            <p:extLst>
              <p:ext uri="{D42A27DB-BD31-4B8C-83A1-F6EECF244321}">
                <p14:modId xmlns:p14="http://schemas.microsoft.com/office/powerpoint/2010/main" val="3656433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73574889"/>
                    </a:ext>
                  </a:extLst>
                </a:gridCol>
                <a:gridCol w="740664">
                  <a:extLst>
                    <a:ext uri="{9D8B030D-6E8A-4147-A177-3AD203B41FA5}">
                      <a16:colId xmlns:a16="http://schemas.microsoft.com/office/drawing/2014/main" val="969691155"/>
                    </a:ext>
                  </a:extLst>
                </a:gridCol>
                <a:gridCol w="740664">
                  <a:extLst>
                    <a:ext uri="{9D8B030D-6E8A-4147-A177-3AD203B41FA5}">
                      <a16:colId xmlns:a16="http://schemas.microsoft.com/office/drawing/2014/main" val="3917907385"/>
                    </a:ext>
                  </a:extLst>
                </a:gridCol>
                <a:gridCol w="740664">
                  <a:extLst>
                    <a:ext uri="{9D8B030D-6E8A-4147-A177-3AD203B41FA5}">
                      <a16:colId xmlns:a16="http://schemas.microsoft.com/office/drawing/2014/main" val="3773126627"/>
                    </a:ext>
                  </a:extLst>
                </a:gridCol>
                <a:gridCol w="740664">
                  <a:extLst>
                    <a:ext uri="{9D8B030D-6E8A-4147-A177-3AD203B41FA5}">
                      <a16:colId xmlns:a16="http://schemas.microsoft.com/office/drawing/2014/main" val="3900317512"/>
                    </a:ext>
                  </a:extLst>
                </a:gridCol>
                <a:gridCol w="740664">
                  <a:extLst>
                    <a:ext uri="{9D8B030D-6E8A-4147-A177-3AD203B41FA5}">
                      <a16:colId xmlns:a16="http://schemas.microsoft.com/office/drawing/2014/main" val="449217988"/>
                    </a:ext>
                  </a:extLst>
                </a:gridCol>
                <a:gridCol w="740664">
                  <a:extLst>
                    <a:ext uri="{9D8B030D-6E8A-4147-A177-3AD203B41FA5}">
                      <a16:colId xmlns:a16="http://schemas.microsoft.com/office/drawing/2014/main" val="385633744"/>
                    </a:ext>
                  </a:extLst>
                </a:gridCol>
                <a:gridCol w="740664">
                  <a:extLst>
                    <a:ext uri="{9D8B030D-6E8A-4147-A177-3AD203B41FA5}">
                      <a16:colId xmlns:a16="http://schemas.microsoft.com/office/drawing/2014/main" val="2108635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37245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https://scontent-iad3-1.xx.fbcdn.net/v/t15.13418-10/s720x720/120351861_361982864981603_207640148779861507_n.jpg?_nc_cat=100&amp;_nc_sid=ad6a45&amp;_nc_ohc=-AkkthNSBzMAX-fwwYZ&amp;_nc_ht=scontent-iad3-1.xx&amp;tp=7&amp;oh=a0c5232326d09c6e6aa4b9a4d56f0628&amp;oe=5F9AD3A0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3.3333 %</a:t>
                      </a:r>
                    </a:p>
                  </a:txBody>
                  <a:tcPr/>
                </a:tc>
                <a:extLst>
                  <a:ext uri="{0D108BD9-81ED-4DB2-BD59-A6C34878D82A}">
                    <a16:rowId xmlns:a16="http://schemas.microsoft.com/office/drawing/2014/main" val="289580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https://scontent-iad3-1.xx.fbcdn.net/v/t1.0-9/p720x720/119025134_1368681760004024_2152477340176887366_n.jpg?_nc_cat=101&amp;_nc_sid=110474&amp;_nc_ohc=pk3NGilhmecAX_AcPxi&amp;_nc_ht=scontent-iad3-1.xx&amp;tp=6&amp;oh=a98169ca0338afa4fe58961e75b6ff5e&amp;oe=5F9C25DD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3.2000 %</a:t>
                      </a:r>
                    </a:p>
                  </a:txBody>
                  <a:tcPr/>
                </a:tc>
                <a:extLst>
                  <a:ext uri="{0D108BD9-81ED-4DB2-BD59-A6C34878D82A}">
                    <a16:rowId xmlns:a16="http://schemas.microsoft.com/office/drawing/2014/main" val="3393457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https://scontent-iad3-1.xx.fbcdn.net/v/t1.0-9/p720x720/119003653_1368681363337397_9203679984102089054_n.jpg?_nc_cat=103&amp;_nc_sid=110474&amp;_nc_ohc=lFp6x3lmL2kAX-6U3Ie&amp;_nc_ht=scontent-iad3-1.xx&amp;tp=6&amp;oh=14c024b07d479ea65d9e0278b4362b5e&amp;oe=5F9C6CAA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3.1746 %</a:t>
                      </a:r>
                    </a:p>
                  </a:txBody>
                  <a:tcPr/>
                </a:tc>
                <a:extLst>
                  <a:ext uri="{0D108BD9-81ED-4DB2-BD59-A6C34878D82A}">
                    <a16:rowId xmlns:a16="http://schemas.microsoft.com/office/drawing/2014/main" val="4034285959"/>
                  </a:ext>
                </a:extLst>
              </a:tr>
            </a:tbl>
          </a:graphicData>
        </a:graphic>
      </p:graphicFrame>
      <p:sp>
        <p:nvSpPr>
          <p:cNvPr id="4" name="Text Placeholder 3">
            <a:extLst>
              <a:ext uri="{FF2B5EF4-FFF2-40B4-BE49-F238E27FC236}">
                <a16:creationId xmlns:a16="http://schemas.microsoft.com/office/drawing/2014/main" id="{9F3E9469-56A9-4794-A4B1-B7928BBF65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55246803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CAD0F-D0F7-42D6-A71B-0F13A1A11411}"/>
              </a:ext>
            </a:extLst>
          </p:cNvPr>
          <p:cNvSpPr>
            <a:spLocks noGrp="1"/>
          </p:cNvSpPr>
          <p:nvPr>
            <p:ph type="title"/>
          </p:nvPr>
        </p:nvSpPr>
        <p:spPr/>
        <p:txBody>
          <a:bodyPr/>
          <a:lstStyle/>
          <a:p>
            <a:r>
              <a:rPr lang="en-US"/>
              <a:t>Facebook Published Posts Table | All Pages - 5 of 8</a:t>
            </a:r>
          </a:p>
        </p:txBody>
      </p:sp>
      <p:graphicFrame>
        <p:nvGraphicFramePr>
          <p:cNvPr id="5" name="Table Placeholder 4">
            <a:extLst>
              <a:ext uri="{FF2B5EF4-FFF2-40B4-BE49-F238E27FC236}">
                <a16:creationId xmlns:a16="http://schemas.microsoft.com/office/drawing/2014/main" id="{C326D115-AE56-46E0-96D2-FDC9152431A9}"/>
              </a:ext>
            </a:extLst>
          </p:cNvPr>
          <p:cNvGraphicFramePr>
            <a:graphicFrameLocks noGrp="1"/>
          </p:cNvGraphicFramePr>
          <p:nvPr>
            <p:ph type="tbl" sz="quarter" idx="13"/>
            <p:extLst>
              <p:ext uri="{D42A27DB-BD31-4B8C-83A1-F6EECF244321}">
                <p14:modId xmlns:p14="http://schemas.microsoft.com/office/powerpoint/2010/main" val="3354678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461664735"/>
                    </a:ext>
                  </a:extLst>
                </a:gridCol>
                <a:gridCol w="740664">
                  <a:extLst>
                    <a:ext uri="{9D8B030D-6E8A-4147-A177-3AD203B41FA5}">
                      <a16:colId xmlns:a16="http://schemas.microsoft.com/office/drawing/2014/main" val="1883715237"/>
                    </a:ext>
                  </a:extLst>
                </a:gridCol>
                <a:gridCol w="740664">
                  <a:extLst>
                    <a:ext uri="{9D8B030D-6E8A-4147-A177-3AD203B41FA5}">
                      <a16:colId xmlns:a16="http://schemas.microsoft.com/office/drawing/2014/main" val="3150150371"/>
                    </a:ext>
                  </a:extLst>
                </a:gridCol>
                <a:gridCol w="740664">
                  <a:extLst>
                    <a:ext uri="{9D8B030D-6E8A-4147-A177-3AD203B41FA5}">
                      <a16:colId xmlns:a16="http://schemas.microsoft.com/office/drawing/2014/main" val="1015114180"/>
                    </a:ext>
                  </a:extLst>
                </a:gridCol>
                <a:gridCol w="740664">
                  <a:extLst>
                    <a:ext uri="{9D8B030D-6E8A-4147-A177-3AD203B41FA5}">
                      <a16:colId xmlns:a16="http://schemas.microsoft.com/office/drawing/2014/main" val="3669018577"/>
                    </a:ext>
                  </a:extLst>
                </a:gridCol>
                <a:gridCol w="740664">
                  <a:extLst>
                    <a:ext uri="{9D8B030D-6E8A-4147-A177-3AD203B41FA5}">
                      <a16:colId xmlns:a16="http://schemas.microsoft.com/office/drawing/2014/main" val="3171905099"/>
                    </a:ext>
                  </a:extLst>
                </a:gridCol>
                <a:gridCol w="740664">
                  <a:extLst>
                    <a:ext uri="{9D8B030D-6E8A-4147-A177-3AD203B41FA5}">
                      <a16:colId xmlns:a16="http://schemas.microsoft.com/office/drawing/2014/main" val="2681929491"/>
                    </a:ext>
                  </a:extLst>
                </a:gridCol>
                <a:gridCol w="740664">
                  <a:extLst>
                    <a:ext uri="{9D8B030D-6E8A-4147-A177-3AD203B41FA5}">
                      <a16:colId xmlns:a16="http://schemas.microsoft.com/office/drawing/2014/main" val="1549214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702756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https://scontent-iad3-1.xx.fbcdn.net/v/t1.0-9/p720x720/119569867_1373477892857744_1356509640074390323_n.jpg?_nc_cat=107&amp;_nc_sid=110474&amp;_nc_ohc=r6eFomIT3kEAX8Mrz2M&amp;_nc_ht=scontent-iad3-1.xx&amp;tp=6&amp;oh=4f629cf8b43eee742c83e00396fad345&amp;oe=5F9B8759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3.1008 %</a:t>
                      </a:r>
                    </a:p>
                  </a:txBody>
                  <a:tcPr/>
                </a:tc>
                <a:extLst>
                  <a:ext uri="{0D108BD9-81ED-4DB2-BD59-A6C34878D82A}">
                    <a16:rowId xmlns:a16="http://schemas.microsoft.com/office/drawing/2014/main" val="46388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https://scontent-iad3-1.xx.fbcdn.net/v/t15.13418-10/s720x720/120134933_350793052705662_3359610912148145965_n.jpg?_nc_cat=102&amp;_nc_sid=ad6a45&amp;_nc_ohc=ODfpBoXDwSMAX_RWmYv&amp;_nc_ht=scontent-iad3-1.xx&amp;tp=7&amp;oh=86464d73ec9e311656ef25b569911e00&amp;oe=5F9A773B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3.0000 %</a:t>
                      </a:r>
                    </a:p>
                  </a:txBody>
                  <a:tcPr/>
                </a:tc>
                <a:extLst>
                  <a:ext uri="{0D108BD9-81ED-4DB2-BD59-A6C34878D82A}">
                    <a16:rowId xmlns:a16="http://schemas.microsoft.com/office/drawing/2014/main" val="131226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https://scontent-iad3-1.xx.fbcdn.net/v/t15.13418-10/s720x720/120330995_824202401656984_4128764297057283649_n.jpg?_nc_cat=110&amp;_nc_sid=ad6a45&amp;_nc_ohc=cWa8B6KTWTMAX_Sdhq6&amp;_nc_ht=scontent-iad3-1.xx&amp;tp=7&amp;oh=da2e4b9ebe41f2d13162bd437fd1fa51&amp;oe=5F9B5DC4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2.8571 %</a:t>
                      </a:r>
                    </a:p>
                  </a:txBody>
                  <a:tcPr/>
                </a:tc>
                <a:extLst>
                  <a:ext uri="{0D108BD9-81ED-4DB2-BD59-A6C34878D82A}">
                    <a16:rowId xmlns:a16="http://schemas.microsoft.com/office/drawing/2014/main" val="2920930401"/>
                  </a:ext>
                </a:extLst>
              </a:tr>
            </a:tbl>
          </a:graphicData>
        </a:graphic>
      </p:graphicFrame>
      <p:sp>
        <p:nvSpPr>
          <p:cNvPr id="4" name="Text Placeholder 3">
            <a:extLst>
              <a:ext uri="{FF2B5EF4-FFF2-40B4-BE49-F238E27FC236}">
                <a16:creationId xmlns:a16="http://schemas.microsoft.com/office/drawing/2014/main" id="{66440D9F-1303-4183-B30A-C5738FC5612D}"/>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9387452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809B5-26C4-498C-AB5D-C234926B6B44}"/>
              </a:ext>
            </a:extLst>
          </p:cNvPr>
          <p:cNvSpPr>
            <a:spLocks noGrp="1"/>
          </p:cNvSpPr>
          <p:nvPr>
            <p:ph type="title"/>
          </p:nvPr>
        </p:nvSpPr>
        <p:spPr/>
        <p:txBody>
          <a:bodyPr/>
          <a:lstStyle/>
          <a:p>
            <a:r>
              <a:rPr lang="en-US"/>
              <a:t>Facebook Published Posts Table | All Pages - 6 of 8</a:t>
            </a:r>
          </a:p>
        </p:txBody>
      </p:sp>
      <p:graphicFrame>
        <p:nvGraphicFramePr>
          <p:cNvPr id="5" name="Table Placeholder 4">
            <a:extLst>
              <a:ext uri="{FF2B5EF4-FFF2-40B4-BE49-F238E27FC236}">
                <a16:creationId xmlns:a16="http://schemas.microsoft.com/office/drawing/2014/main" id="{9B185A0F-CD7D-49EE-A724-9E356B0F8A65}"/>
              </a:ext>
            </a:extLst>
          </p:cNvPr>
          <p:cNvGraphicFramePr>
            <a:graphicFrameLocks noGrp="1"/>
          </p:cNvGraphicFramePr>
          <p:nvPr>
            <p:ph type="tbl" sz="quarter" idx="13"/>
            <p:extLst>
              <p:ext uri="{D42A27DB-BD31-4B8C-83A1-F6EECF244321}">
                <p14:modId xmlns:p14="http://schemas.microsoft.com/office/powerpoint/2010/main" val="2058678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901737991"/>
                    </a:ext>
                  </a:extLst>
                </a:gridCol>
                <a:gridCol w="740664">
                  <a:extLst>
                    <a:ext uri="{9D8B030D-6E8A-4147-A177-3AD203B41FA5}">
                      <a16:colId xmlns:a16="http://schemas.microsoft.com/office/drawing/2014/main" val="1451648399"/>
                    </a:ext>
                  </a:extLst>
                </a:gridCol>
                <a:gridCol w="740664">
                  <a:extLst>
                    <a:ext uri="{9D8B030D-6E8A-4147-A177-3AD203B41FA5}">
                      <a16:colId xmlns:a16="http://schemas.microsoft.com/office/drawing/2014/main" val="1821518184"/>
                    </a:ext>
                  </a:extLst>
                </a:gridCol>
                <a:gridCol w="740664">
                  <a:extLst>
                    <a:ext uri="{9D8B030D-6E8A-4147-A177-3AD203B41FA5}">
                      <a16:colId xmlns:a16="http://schemas.microsoft.com/office/drawing/2014/main" val="2671619766"/>
                    </a:ext>
                  </a:extLst>
                </a:gridCol>
                <a:gridCol w="740664">
                  <a:extLst>
                    <a:ext uri="{9D8B030D-6E8A-4147-A177-3AD203B41FA5}">
                      <a16:colId xmlns:a16="http://schemas.microsoft.com/office/drawing/2014/main" val="3610316335"/>
                    </a:ext>
                  </a:extLst>
                </a:gridCol>
                <a:gridCol w="740664">
                  <a:extLst>
                    <a:ext uri="{9D8B030D-6E8A-4147-A177-3AD203B41FA5}">
                      <a16:colId xmlns:a16="http://schemas.microsoft.com/office/drawing/2014/main" val="2508550578"/>
                    </a:ext>
                  </a:extLst>
                </a:gridCol>
                <a:gridCol w="740664">
                  <a:extLst>
                    <a:ext uri="{9D8B030D-6E8A-4147-A177-3AD203B41FA5}">
                      <a16:colId xmlns:a16="http://schemas.microsoft.com/office/drawing/2014/main" val="4031283489"/>
                    </a:ext>
                  </a:extLst>
                </a:gridCol>
                <a:gridCol w="740664">
                  <a:extLst>
                    <a:ext uri="{9D8B030D-6E8A-4147-A177-3AD203B41FA5}">
                      <a16:colId xmlns:a16="http://schemas.microsoft.com/office/drawing/2014/main" val="782113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1541058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https://scontent-iad3-1.xx.fbcdn.net/v/t1.0-9/p720x720/119064067_1370012026537664_1948713601323410577_n.jpg?_nc_cat=108&amp;_nc_sid=110474&amp;_nc_ohc=-871ePtGYg0AX9ait_A&amp;_nc_ht=scontent-iad3-1.xx&amp;tp=6&amp;oh=7af174c88c358cbf744ed9b8a502ad38&amp;oe=5F9BD3F8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2.7778 %</a:t>
                      </a:r>
                    </a:p>
                  </a:txBody>
                  <a:tcPr/>
                </a:tc>
                <a:extLst>
                  <a:ext uri="{0D108BD9-81ED-4DB2-BD59-A6C34878D82A}">
                    <a16:rowId xmlns:a16="http://schemas.microsoft.com/office/drawing/2014/main" val="1607875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https://scontent-iad3-1.xx.fbcdn.net/v/t15.13418-10/p720x720/119571257_659654294928950_2781619100060576090_n.jpg?_nc_cat=110&amp;_nc_sid=ad6a45&amp;_nc_ohc=qpSxESvdnIUAX8d0H2w&amp;_nc_ht=scontent-iad3-1.xx&amp;tp=6&amp;oh=1b7f5dbff1a7f418b73de1144922a564&amp;oe=5F9A5BDF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2.6549 %</a:t>
                      </a:r>
                    </a:p>
                  </a:txBody>
                  <a:tcPr/>
                </a:tc>
                <a:extLst>
                  <a:ext uri="{0D108BD9-81ED-4DB2-BD59-A6C34878D82A}">
                    <a16:rowId xmlns:a16="http://schemas.microsoft.com/office/drawing/2014/main" val="2752670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https://scontent-iad3-1.xx.fbcdn.net/v/t1.0-9/p720x720/120313109_1384442715094595_357592509088631554_n.jpg?_nc_cat=105&amp;_nc_sid=110474&amp;_nc_ohc=lcItPLrbU5gAX8Z7vhd&amp;_nc_ht=scontent-iad3-1.xx&amp;tp=6&amp;oh=80ff0498d3eef7a0131bea9fe1cb5e3d&amp;oe=5F9B20E6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2.6316 %</a:t>
                      </a:r>
                    </a:p>
                  </a:txBody>
                  <a:tcPr/>
                </a:tc>
                <a:extLst>
                  <a:ext uri="{0D108BD9-81ED-4DB2-BD59-A6C34878D82A}">
                    <a16:rowId xmlns:a16="http://schemas.microsoft.com/office/drawing/2014/main" val="1253904884"/>
                  </a:ext>
                </a:extLst>
              </a:tr>
            </a:tbl>
          </a:graphicData>
        </a:graphic>
      </p:graphicFrame>
      <p:sp>
        <p:nvSpPr>
          <p:cNvPr id="4" name="Text Placeholder 3">
            <a:extLst>
              <a:ext uri="{FF2B5EF4-FFF2-40B4-BE49-F238E27FC236}">
                <a16:creationId xmlns:a16="http://schemas.microsoft.com/office/drawing/2014/main" id="{0F9CDB39-D870-4AF8-AEDD-42C51F95456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92552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6C1DF-C6A6-469B-A2BC-82B82980A97C}"/>
              </a:ext>
            </a:extLst>
          </p:cNvPr>
          <p:cNvSpPr>
            <a:spLocks noGrp="1"/>
          </p:cNvSpPr>
          <p:nvPr>
            <p:ph type="title"/>
          </p:nvPr>
        </p:nvSpPr>
        <p:spPr/>
        <p:txBody>
          <a:bodyPr/>
          <a:lstStyle/>
          <a:p>
            <a:r>
              <a:rPr lang="en-US"/>
              <a:t>Facebook Published Posts Table | All Pages - 7 of 8</a:t>
            </a:r>
          </a:p>
        </p:txBody>
      </p:sp>
      <p:graphicFrame>
        <p:nvGraphicFramePr>
          <p:cNvPr id="5" name="Table Placeholder 4">
            <a:extLst>
              <a:ext uri="{FF2B5EF4-FFF2-40B4-BE49-F238E27FC236}">
                <a16:creationId xmlns:a16="http://schemas.microsoft.com/office/drawing/2014/main" id="{4943393D-5EE0-48AB-8D27-5B53E045F6EE}"/>
              </a:ext>
            </a:extLst>
          </p:cNvPr>
          <p:cNvGraphicFramePr>
            <a:graphicFrameLocks noGrp="1"/>
          </p:cNvGraphicFramePr>
          <p:nvPr>
            <p:ph type="tbl" sz="quarter" idx="13"/>
            <p:extLst>
              <p:ext uri="{D42A27DB-BD31-4B8C-83A1-F6EECF244321}">
                <p14:modId xmlns:p14="http://schemas.microsoft.com/office/powerpoint/2010/main" val="2412394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83774337"/>
                    </a:ext>
                  </a:extLst>
                </a:gridCol>
                <a:gridCol w="740664">
                  <a:extLst>
                    <a:ext uri="{9D8B030D-6E8A-4147-A177-3AD203B41FA5}">
                      <a16:colId xmlns:a16="http://schemas.microsoft.com/office/drawing/2014/main" val="466544825"/>
                    </a:ext>
                  </a:extLst>
                </a:gridCol>
                <a:gridCol w="740664">
                  <a:extLst>
                    <a:ext uri="{9D8B030D-6E8A-4147-A177-3AD203B41FA5}">
                      <a16:colId xmlns:a16="http://schemas.microsoft.com/office/drawing/2014/main" val="133124818"/>
                    </a:ext>
                  </a:extLst>
                </a:gridCol>
                <a:gridCol w="740664">
                  <a:extLst>
                    <a:ext uri="{9D8B030D-6E8A-4147-A177-3AD203B41FA5}">
                      <a16:colId xmlns:a16="http://schemas.microsoft.com/office/drawing/2014/main" val="4133451365"/>
                    </a:ext>
                  </a:extLst>
                </a:gridCol>
                <a:gridCol w="740664">
                  <a:extLst>
                    <a:ext uri="{9D8B030D-6E8A-4147-A177-3AD203B41FA5}">
                      <a16:colId xmlns:a16="http://schemas.microsoft.com/office/drawing/2014/main" val="3255672373"/>
                    </a:ext>
                  </a:extLst>
                </a:gridCol>
                <a:gridCol w="740664">
                  <a:extLst>
                    <a:ext uri="{9D8B030D-6E8A-4147-A177-3AD203B41FA5}">
                      <a16:colId xmlns:a16="http://schemas.microsoft.com/office/drawing/2014/main" val="2380002478"/>
                    </a:ext>
                  </a:extLst>
                </a:gridCol>
                <a:gridCol w="740664">
                  <a:extLst>
                    <a:ext uri="{9D8B030D-6E8A-4147-A177-3AD203B41FA5}">
                      <a16:colId xmlns:a16="http://schemas.microsoft.com/office/drawing/2014/main" val="2457662088"/>
                    </a:ext>
                  </a:extLst>
                </a:gridCol>
                <a:gridCol w="740664">
                  <a:extLst>
                    <a:ext uri="{9D8B030D-6E8A-4147-A177-3AD203B41FA5}">
                      <a16:colId xmlns:a16="http://schemas.microsoft.com/office/drawing/2014/main" val="256157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2443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https://scontent-iad3-1.xx.fbcdn.net/v/t15.13418-10/s720x720/120390482_831118580961093_2391517592017914314_n.jpg?_nc_cat=111&amp;_nc_sid=ad6a45&amp;_nc_ohc=lxI6766R84MAX_yIYXB&amp;_nc_ht=scontent-iad3-1.xx&amp;tp=7&amp;oh=80ef5b1f8c0b6842775e54f27e0d3d34&amp;oe=5F9B3758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2.5641 %</a:t>
                      </a:r>
                    </a:p>
                  </a:txBody>
                  <a:tcPr/>
                </a:tc>
                <a:extLst>
                  <a:ext uri="{0D108BD9-81ED-4DB2-BD59-A6C34878D82A}">
                    <a16:rowId xmlns:a16="http://schemas.microsoft.com/office/drawing/2014/main" val="1632096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https://scontent-iad3-1.xx.fbcdn.net/v/t15.13418-10/p720x720/119475455_348935676284174_2620834373889683821_n.jpg?_nc_cat=104&amp;_nc_sid=ad6a45&amp;_nc_ohc=X3IObjNbkAMAX8dHlqA&amp;_nc_ht=scontent-iad3-1.xx&amp;tp=6&amp;oh=cef1338c006ef247e34b4e67ea0f1884&amp;oe=5F9A9840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1.7857 %</a:t>
                      </a:r>
                    </a:p>
                  </a:txBody>
                  <a:tcPr/>
                </a:tc>
                <a:extLst>
                  <a:ext uri="{0D108BD9-81ED-4DB2-BD59-A6C34878D82A}">
                    <a16:rowId xmlns:a16="http://schemas.microsoft.com/office/drawing/2014/main" val="130778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https://scontent-iad3-1.xx.fbcdn.net/v/t15.13418-10/s720x720/119439453_2721687694815956_6338144870544802370_n.jpg?_nc_cat=102&amp;_nc_sid=ad6a45&amp;_nc_ohc=6tmWQOGyMlQAX8B_B9e&amp;_nc_ht=scontent-iad3-1.xx&amp;tp=7&amp;oh=e5dfdb64204faf06b84d0c18c287d48c&amp;oe=5F9A65E6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0.9119 %</a:t>
                      </a:r>
                    </a:p>
                  </a:txBody>
                  <a:tcPr/>
                </a:tc>
                <a:extLst>
                  <a:ext uri="{0D108BD9-81ED-4DB2-BD59-A6C34878D82A}">
                    <a16:rowId xmlns:a16="http://schemas.microsoft.com/office/drawing/2014/main" val="3332274732"/>
                  </a:ext>
                </a:extLst>
              </a:tr>
            </a:tbl>
          </a:graphicData>
        </a:graphic>
      </p:graphicFrame>
      <p:sp>
        <p:nvSpPr>
          <p:cNvPr id="4" name="Text Placeholder 3">
            <a:extLst>
              <a:ext uri="{FF2B5EF4-FFF2-40B4-BE49-F238E27FC236}">
                <a16:creationId xmlns:a16="http://schemas.microsoft.com/office/drawing/2014/main" id="{FED54755-248D-47F2-A011-A67EE10DB66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2709208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FD3982-5673-40E0-B01A-776A58470470}"/>
              </a:ext>
            </a:extLst>
          </p:cNvPr>
          <p:cNvSpPr>
            <a:spLocks noGrp="1"/>
          </p:cNvSpPr>
          <p:nvPr>
            <p:ph type="title"/>
          </p:nvPr>
        </p:nvSpPr>
        <p:spPr/>
        <p:txBody>
          <a:bodyPr/>
          <a:lstStyle/>
          <a:p>
            <a:r>
              <a:rPr lang="en-US"/>
              <a:t>Facebook Published Posts Table | All Pages - 8 of 8</a:t>
            </a:r>
          </a:p>
        </p:txBody>
      </p:sp>
      <p:graphicFrame>
        <p:nvGraphicFramePr>
          <p:cNvPr id="5" name="Table Placeholder 4">
            <a:extLst>
              <a:ext uri="{FF2B5EF4-FFF2-40B4-BE49-F238E27FC236}">
                <a16:creationId xmlns:a16="http://schemas.microsoft.com/office/drawing/2014/main" id="{B83AEFC6-962B-47C2-B7B2-A19336FDFE4F}"/>
              </a:ext>
            </a:extLst>
          </p:cNvPr>
          <p:cNvGraphicFramePr>
            <a:graphicFrameLocks noGrp="1"/>
          </p:cNvGraphicFramePr>
          <p:nvPr>
            <p:ph type="tbl" sz="quarter" idx="13"/>
            <p:extLst>
              <p:ext uri="{D42A27DB-BD31-4B8C-83A1-F6EECF244321}">
                <p14:modId xmlns:p14="http://schemas.microsoft.com/office/powerpoint/2010/main" val="355250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983264905"/>
                    </a:ext>
                  </a:extLst>
                </a:gridCol>
                <a:gridCol w="740664">
                  <a:extLst>
                    <a:ext uri="{9D8B030D-6E8A-4147-A177-3AD203B41FA5}">
                      <a16:colId xmlns:a16="http://schemas.microsoft.com/office/drawing/2014/main" val="3776133950"/>
                    </a:ext>
                  </a:extLst>
                </a:gridCol>
                <a:gridCol w="740664">
                  <a:extLst>
                    <a:ext uri="{9D8B030D-6E8A-4147-A177-3AD203B41FA5}">
                      <a16:colId xmlns:a16="http://schemas.microsoft.com/office/drawing/2014/main" val="1586259211"/>
                    </a:ext>
                  </a:extLst>
                </a:gridCol>
                <a:gridCol w="740664">
                  <a:extLst>
                    <a:ext uri="{9D8B030D-6E8A-4147-A177-3AD203B41FA5}">
                      <a16:colId xmlns:a16="http://schemas.microsoft.com/office/drawing/2014/main" val="573691449"/>
                    </a:ext>
                  </a:extLst>
                </a:gridCol>
                <a:gridCol w="740664">
                  <a:extLst>
                    <a:ext uri="{9D8B030D-6E8A-4147-A177-3AD203B41FA5}">
                      <a16:colId xmlns:a16="http://schemas.microsoft.com/office/drawing/2014/main" val="1125179896"/>
                    </a:ext>
                  </a:extLst>
                </a:gridCol>
                <a:gridCol w="740664">
                  <a:extLst>
                    <a:ext uri="{9D8B030D-6E8A-4147-A177-3AD203B41FA5}">
                      <a16:colId xmlns:a16="http://schemas.microsoft.com/office/drawing/2014/main" val="202072105"/>
                    </a:ext>
                  </a:extLst>
                </a:gridCol>
                <a:gridCol w="740664">
                  <a:extLst>
                    <a:ext uri="{9D8B030D-6E8A-4147-A177-3AD203B41FA5}">
                      <a16:colId xmlns:a16="http://schemas.microsoft.com/office/drawing/2014/main" val="4039867532"/>
                    </a:ext>
                  </a:extLst>
                </a:gridCol>
                <a:gridCol w="740664">
                  <a:extLst>
                    <a:ext uri="{9D8B030D-6E8A-4147-A177-3AD203B41FA5}">
                      <a16:colId xmlns:a16="http://schemas.microsoft.com/office/drawing/2014/main" val="3498362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extLst>
                  <a:ext uri="{0D108BD9-81ED-4DB2-BD59-A6C34878D82A}">
                    <a16:rowId xmlns:a16="http://schemas.microsoft.com/office/drawing/2014/main" val="3444349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https://scontent-iad3-1.xx.fbcdn.net/v/t15.13418-10/s720x720/120542544_792396088188765_6802220036716055002_n.jpg?_nc_cat=103&amp;_nc_sid=ad6a45&amp;_nc_ohc=gzAdNaTfXH0AX8BoOSU&amp;_nc_ht=scontent-iad3-1.xx&amp;tp=7&amp;oh=bd8436918e4f9b619d2cb231cf2b61bc&amp;oe=5F9CEF8B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84655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https://scontent-iad3-1.xx.fbcdn.net/v/t15.13418-10/s720x720/120389131_257881802147056_1792690508321252775_n.jpg?_nc_cat=105&amp;_nc_sid=ad6a45&amp;_nc_ohc=IicvzGHgDkEAX_5q2Iu&amp;_nc_ht=scontent-iad3-1.xx&amp;tp=7&amp;oh=957617cd9665769d0b8bfdfad72d71dc&amp;oe=5F9B7B73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1259560642"/>
                  </a:ext>
                </a:extLst>
              </a:tr>
            </a:tbl>
          </a:graphicData>
        </a:graphic>
      </p:graphicFrame>
      <p:sp>
        <p:nvSpPr>
          <p:cNvPr id="4" name="Text Placeholder 3">
            <a:extLst>
              <a:ext uri="{FF2B5EF4-FFF2-40B4-BE49-F238E27FC236}">
                <a16:creationId xmlns:a16="http://schemas.microsoft.com/office/drawing/2014/main" id="{01FAC6AE-8760-4D48-97AF-4B3855D4AC53}"/>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75329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1C4E-9214-4A1A-BB63-C79FEF6A0935}"/>
              </a:ext>
            </a:extLst>
          </p:cNvPr>
          <p:cNvSpPr>
            <a:spLocks noGrp="1"/>
          </p:cNvSpPr>
          <p:nvPr>
            <p:ph type="title"/>
          </p:nvPr>
        </p:nvSpPr>
        <p:spPr/>
        <p:txBody>
          <a:bodyPr/>
          <a:lstStyle/>
          <a:p>
            <a:r>
              <a:rPr lang="en-US"/>
              <a:t>Facebook Video Views Table | All Pages</a:t>
            </a:r>
          </a:p>
        </p:txBody>
      </p:sp>
      <p:graphicFrame>
        <p:nvGraphicFramePr>
          <p:cNvPr id="5" name="Table Placeholder 4">
            <a:extLst>
              <a:ext uri="{FF2B5EF4-FFF2-40B4-BE49-F238E27FC236}">
                <a16:creationId xmlns:a16="http://schemas.microsoft.com/office/drawing/2014/main" id="{08970D67-26CD-4509-A708-82DFAD5D8961}"/>
              </a:ext>
            </a:extLst>
          </p:cNvPr>
          <p:cNvGraphicFramePr>
            <a:graphicFrameLocks noGrp="1"/>
          </p:cNvGraphicFramePr>
          <p:nvPr>
            <p:ph type="tbl" sz="quarter" idx="13"/>
            <p:extLst>
              <p:ext uri="{D42A27DB-BD31-4B8C-83A1-F6EECF244321}">
                <p14:modId xmlns:p14="http://schemas.microsoft.com/office/powerpoint/2010/main" val="4017951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17736323"/>
                    </a:ext>
                  </a:extLst>
                </a:gridCol>
                <a:gridCol w="987552">
                  <a:extLst>
                    <a:ext uri="{9D8B030D-6E8A-4147-A177-3AD203B41FA5}">
                      <a16:colId xmlns:a16="http://schemas.microsoft.com/office/drawing/2014/main" val="489924586"/>
                    </a:ext>
                  </a:extLst>
                </a:gridCol>
                <a:gridCol w="987552">
                  <a:extLst>
                    <a:ext uri="{9D8B030D-6E8A-4147-A177-3AD203B41FA5}">
                      <a16:colId xmlns:a16="http://schemas.microsoft.com/office/drawing/2014/main" val="3807392519"/>
                    </a:ext>
                  </a:extLst>
                </a:gridCol>
                <a:gridCol w="987552">
                  <a:extLst>
                    <a:ext uri="{9D8B030D-6E8A-4147-A177-3AD203B41FA5}">
                      <a16:colId xmlns:a16="http://schemas.microsoft.com/office/drawing/2014/main" val="4062955138"/>
                    </a:ext>
                  </a:extLst>
                </a:gridCol>
                <a:gridCol w="987552">
                  <a:extLst>
                    <a:ext uri="{9D8B030D-6E8A-4147-A177-3AD203B41FA5}">
                      <a16:colId xmlns:a16="http://schemas.microsoft.com/office/drawing/2014/main" val="1286438974"/>
                    </a:ext>
                  </a:extLst>
                </a:gridCol>
                <a:gridCol w="987552">
                  <a:extLst>
                    <a:ext uri="{9D8B030D-6E8A-4147-A177-3AD203B41FA5}">
                      <a16:colId xmlns:a16="http://schemas.microsoft.com/office/drawing/2014/main" val="408336164"/>
                    </a:ext>
                  </a:extLst>
                </a:gridCol>
                <a:gridCol w="987552">
                  <a:extLst>
                    <a:ext uri="{9D8B030D-6E8A-4147-A177-3AD203B41FA5}">
                      <a16:colId xmlns:a16="http://schemas.microsoft.com/office/drawing/2014/main" val="1108556588"/>
                    </a:ext>
                  </a:extLst>
                </a:gridCol>
              </a:tblGrid>
              <a:tr h="370840">
                <a:tc>
                  <a:txBody>
                    <a:bodyPr/>
                    <a:lstStyle/>
                    <a:p>
                      <a:r>
                        <a:rPr lang="en-US" sz="1000"/>
                        <a:t>Name</a:t>
                      </a:r>
                    </a:p>
                  </a:txBody>
                  <a:tcPr/>
                </a:tc>
                <a:tc>
                  <a:txBody>
                    <a:bodyPr/>
                    <a:lstStyle/>
                    <a:p>
                      <a:r>
                        <a:rPr lang="en-US" sz="1000"/>
                        <a:t>Video Views</a:t>
                      </a:r>
                    </a:p>
                  </a:txBody>
                  <a:tcPr/>
                </a:tc>
                <a:tc>
                  <a:txBody>
                    <a:bodyPr/>
                    <a:lstStyle/>
                    <a:p>
                      <a:r>
                        <a:rPr lang="en-US" sz="1000"/>
                        <a:t>10s Video Views</a:t>
                      </a:r>
                    </a:p>
                  </a:txBody>
                  <a:tcPr/>
                </a:tc>
                <a:tc>
                  <a:txBody>
                    <a:bodyPr/>
                    <a:lstStyle/>
                    <a:p>
                      <a:r>
                        <a:rPr lang="en-US" sz="1000"/>
                        <a:t>30s Video Views</a:t>
                      </a:r>
                    </a:p>
                  </a:txBody>
                  <a:tcPr/>
                </a:tc>
                <a:tc>
                  <a:txBody>
                    <a:bodyPr/>
                    <a:lstStyle/>
                    <a:p>
                      <a:r>
                        <a:rPr lang="en-US" sz="1000"/>
                        <a:t>Paid Video Views</a:t>
                      </a:r>
                    </a:p>
                  </a:txBody>
                  <a:tcPr/>
                </a:tc>
                <a:tc>
                  <a:txBody>
                    <a:bodyPr/>
                    <a:lstStyle/>
                    <a:p>
                      <a:r>
                        <a:rPr lang="en-US" sz="1000"/>
                        <a:t>Organic Video Views</a:t>
                      </a:r>
                    </a:p>
                  </a:txBody>
                  <a:tcPr/>
                </a:tc>
                <a:tc>
                  <a:txBody>
                    <a:bodyPr/>
                    <a:lstStyle/>
                    <a:p>
                      <a:r>
                        <a:rPr lang="en-US" sz="1000"/>
                        <a:t>Autoplayed Video Views</a:t>
                      </a:r>
                    </a:p>
                  </a:txBody>
                  <a:tcPr/>
                </a:tc>
                <a:extLst>
                  <a:ext uri="{0D108BD9-81ED-4DB2-BD59-A6C34878D82A}">
                    <a16:rowId xmlns:a16="http://schemas.microsoft.com/office/drawing/2014/main" val="1719803107"/>
                  </a:ext>
                </a:extLst>
              </a:tr>
              <a:tr h="370840">
                <a:tc>
                  <a:txBody>
                    <a:bodyPr/>
                    <a:lstStyle/>
                    <a:p>
                      <a:r>
                        <a:rPr lang="en-US" sz="1000"/>
                        <a:t>Al Salam Bank-Bahrain B.S.C</a:t>
                      </a:r>
                    </a:p>
                  </a:txBody>
                  <a:tcPr/>
                </a:tc>
                <a:tc>
                  <a:txBody>
                    <a:bodyPr/>
                    <a:lstStyle/>
                    <a:p>
                      <a:r>
                        <a:rPr lang="en-US" sz="1000"/>
                        <a:t>453181</a:t>
                      </a:r>
                    </a:p>
                  </a:txBody>
                  <a:tcPr/>
                </a:tc>
                <a:tc>
                  <a:txBody>
                    <a:bodyPr/>
                    <a:lstStyle/>
                    <a:p>
                      <a:r>
                        <a:rPr lang="en-US" sz="1000"/>
                        <a:t>155234</a:t>
                      </a:r>
                    </a:p>
                  </a:txBody>
                  <a:tcPr/>
                </a:tc>
                <a:tc>
                  <a:txBody>
                    <a:bodyPr/>
                    <a:lstStyle/>
                    <a:p>
                      <a:r>
                        <a:rPr lang="en-US" sz="1000"/>
                        <a:t>76256</a:t>
                      </a:r>
                    </a:p>
                  </a:txBody>
                  <a:tcPr/>
                </a:tc>
                <a:tc>
                  <a:txBody>
                    <a:bodyPr/>
                    <a:lstStyle/>
                    <a:p>
                      <a:r>
                        <a:rPr lang="en-US" sz="1000"/>
                        <a:t>452614</a:t>
                      </a:r>
                    </a:p>
                  </a:txBody>
                  <a:tcPr/>
                </a:tc>
                <a:tc>
                  <a:txBody>
                    <a:bodyPr/>
                    <a:lstStyle/>
                    <a:p>
                      <a:r>
                        <a:rPr lang="en-US" sz="1000"/>
                        <a:t>567</a:t>
                      </a:r>
                    </a:p>
                  </a:txBody>
                  <a:tcPr/>
                </a:tc>
                <a:tc>
                  <a:txBody>
                    <a:bodyPr/>
                    <a:lstStyle/>
                    <a:p>
                      <a:r>
                        <a:rPr lang="en-US" sz="1000"/>
                        <a:t>453114</a:t>
                      </a:r>
                    </a:p>
                  </a:txBody>
                  <a:tcPr/>
                </a:tc>
                <a:extLst>
                  <a:ext uri="{0D108BD9-81ED-4DB2-BD59-A6C34878D82A}">
                    <a16:rowId xmlns:a16="http://schemas.microsoft.com/office/drawing/2014/main" val="1742623622"/>
                  </a:ext>
                </a:extLst>
              </a:tr>
            </a:tbl>
          </a:graphicData>
        </a:graphic>
      </p:graphicFrame>
      <p:sp>
        <p:nvSpPr>
          <p:cNvPr id="4" name="Text Placeholder 3">
            <a:extLst>
              <a:ext uri="{FF2B5EF4-FFF2-40B4-BE49-F238E27FC236}">
                <a16:creationId xmlns:a16="http://schemas.microsoft.com/office/drawing/2014/main" id="{681B2B08-8C4F-4ABC-9848-2C11E8B366A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9949881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E52CC-AFCB-4D37-AEFC-8E1EC432B558}"/>
              </a:ext>
            </a:extLst>
          </p:cNvPr>
          <p:cNvSpPr>
            <a:spLocks noGrp="1"/>
          </p:cNvSpPr>
          <p:nvPr>
            <p:ph type="title"/>
          </p:nvPr>
        </p:nvSpPr>
        <p:spPr/>
        <p:txBody>
          <a:bodyPr/>
          <a:lstStyle/>
          <a:p>
            <a:r>
              <a:rPr lang="en-US"/>
              <a:t>Facebook Videos Table | All Pages - 1 of 6</a:t>
            </a:r>
          </a:p>
        </p:txBody>
      </p:sp>
      <p:graphicFrame>
        <p:nvGraphicFramePr>
          <p:cNvPr id="5" name="Table Placeholder 4">
            <a:extLst>
              <a:ext uri="{FF2B5EF4-FFF2-40B4-BE49-F238E27FC236}">
                <a16:creationId xmlns:a16="http://schemas.microsoft.com/office/drawing/2014/main" id="{BD0BD4BB-9636-4B25-AE17-854AD85930F7}"/>
              </a:ext>
            </a:extLst>
          </p:cNvPr>
          <p:cNvGraphicFramePr>
            <a:graphicFrameLocks noGrp="1"/>
          </p:cNvGraphicFramePr>
          <p:nvPr>
            <p:ph type="tbl" sz="quarter" idx="13"/>
            <p:extLst>
              <p:ext uri="{D42A27DB-BD31-4B8C-83A1-F6EECF244321}">
                <p14:modId xmlns:p14="http://schemas.microsoft.com/office/powerpoint/2010/main" val="200387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1005093899"/>
                    </a:ext>
                  </a:extLst>
                </a:gridCol>
                <a:gridCol w="987552">
                  <a:extLst>
                    <a:ext uri="{9D8B030D-6E8A-4147-A177-3AD203B41FA5}">
                      <a16:colId xmlns:a16="http://schemas.microsoft.com/office/drawing/2014/main" val="1705912905"/>
                    </a:ext>
                  </a:extLst>
                </a:gridCol>
                <a:gridCol w="987552">
                  <a:extLst>
                    <a:ext uri="{9D8B030D-6E8A-4147-A177-3AD203B41FA5}">
                      <a16:colId xmlns:a16="http://schemas.microsoft.com/office/drawing/2014/main" val="587972168"/>
                    </a:ext>
                  </a:extLst>
                </a:gridCol>
                <a:gridCol w="987552">
                  <a:extLst>
                    <a:ext uri="{9D8B030D-6E8A-4147-A177-3AD203B41FA5}">
                      <a16:colId xmlns:a16="http://schemas.microsoft.com/office/drawing/2014/main" val="1175554378"/>
                    </a:ext>
                  </a:extLst>
                </a:gridCol>
                <a:gridCol w="987552">
                  <a:extLst>
                    <a:ext uri="{9D8B030D-6E8A-4147-A177-3AD203B41FA5}">
                      <a16:colId xmlns:a16="http://schemas.microsoft.com/office/drawing/2014/main" val="2133000913"/>
                    </a:ext>
                  </a:extLst>
                </a:gridCol>
                <a:gridCol w="987552">
                  <a:extLst>
                    <a:ext uri="{9D8B030D-6E8A-4147-A177-3AD203B41FA5}">
                      <a16:colId xmlns:a16="http://schemas.microsoft.com/office/drawing/2014/main" val="1738891426"/>
                    </a:ext>
                  </a:extLst>
                </a:gridCol>
                <a:gridCol w="658368">
                  <a:extLst>
                    <a:ext uri="{9D8B030D-6E8A-4147-A177-3AD203B41FA5}">
                      <a16:colId xmlns:a16="http://schemas.microsoft.com/office/drawing/2014/main" val="2901285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543484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https://scontent-lga3-2.xx.fbcdn.net/v/t15.5256-10/p168x128/120204519_357125485471790_4911371861835334576_n.jpg?_nc_cat=100&amp;_nc_sid=08861d&amp;_nc_ohc=nWEH46uKNJUAX-71fwU&amp;_nc_ht=scontent-lga3-2.xx&amp;oh=63aee37ecb8091b35d47f000cc36a245&amp;oe=5F9A4751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90443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https://scontent-iad3-1.xx.fbcdn.net/v/t15.5256-10/p168x128/120134068_758895824944654_6845821111716142869_n.jpg?_nc_cat=109&amp;_nc_sid=08861d&amp;_nc_ohc=dhoWAvhQ9TgAX_TM-UB&amp;_nc_ht=scontent-iad3-1.xx&amp;oh=83a947e28a53f6058b960006563d14cc&amp;oe=5F975528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323883849"/>
                  </a:ext>
                </a:extLst>
              </a:tr>
            </a:tbl>
          </a:graphicData>
        </a:graphic>
      </p:graphicFrame>
      <p:sp>
        <p:nvSpPr>
          <p:cNvPr id="4" name="Text Placeholder 3">
            <a:extLst>
              <a:ext uri="{FF2B5EF4-FFF2-40B4-BE49-F238E27FC236}">
                <a16:creationId xmlns:a16="http://schemas.microsoft.com/office/drawing/2014/main" id="{A0EA12E5-3B98-4C65-A784-D86A9C9D787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0832588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A3E42-1F9A-48E8-888A-BA52AF99D9CE}"/>
              </a:ext>
            </a:extLst>
          </p:cNvPr>
          <p:cNvSpPr>
            <a:spLocks noGrp="1"/>
          </p:cNvSpPr>
          <p:nvPr>
            <p:ph type="title"/>
          </p:nvPr>
        </p:nvSpPr>
        <p:spPr/>
        <p:txBody>
          <a:bodyPr/>
          <a:lstStyle/>
          <a:p>
            <a:r>
              <a:rPr lang="en-US"/>
              <a:t>Facebook Videos Table | All Pages - 2 of 6</a:t>
            </a:r>
          </a:p>
        </p:txBody>
      </p:sp>
      <p:graphicFrame>
        <p:nvGraphicFramePr>
          <p:cNvPr id="5" name="Table Placeholder 4">
            <a:extLst>
              <a:ext uri="{FF2B5EF4-FFF2-40B4-BE49-F238E27FC236}">
                <a16:creationId xmlns:a16="http://schemas.microsoft.com/office/drawing/2014/main" id="{3FF74A4D-EF21-4F81-8394-FA408BDE328B}"/>
              </a:ext>
            </a:extLst>
          </p:cNvPr>
          <p:cNvGraphicFramePr>
            <a:graphicFrameLocks noGrp="1"/>
          </p:cNvGraphicFramePr>
          <p:nvPr>
            <p:ph type="tbl" sz="quarter" idx="13"/>
            <p:extLst>
              <p:ext uri="{D42A27DB-BD31-4B8C-83A1-F6EECF244321}">
                <p14:modId xmlns:p14="http://schemas.microsoft.com/office/powerpoint/2010/main" val="14549685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770174491"/>
                    </a:ext>
                  </a:extLst>
                </a:gridCol>
                <a:gridCol w="987552">
                  <a:extLst>
                    <a:ext uri="{9D8B030D-6E8A-4147-A177-3AD203B41FA5}">
                      <a16:colId xmlns:a16="http://schemas.microsoft.com/office/drawing/2014/main" val="2187328886"/>
                    </a:ext>
                  </a:extLst>
                </a:gridCol>
                <a:gridCol w="987552">
                  <a:extLst>
                    <a:ext uri="{9D8B030D-6E8A-4147-A177-3AD203B41FA5}">
                      <a16:colId xmlns:a16="http://schemas.microsoft.com/office/drawing/2014/main" val="2606785842"/>
                    </a:ext>
                  </a:extLst>
                </a:gridCol>
                <a:gridCol w="987552">
                  <a:extLst>
                    <a:ext uri="{9D8B030D-6E8A-4147-A177-3AD203B41FA5}">
                      <a16:colId xmlns:a16="http://schemas.microsoft.com/office/drawing/2014/main" val="612863251"/>
                    </a:ext>
                  </a:extLst>
                </a:gridCol>
                <a:gridCol w="987552">
                  <a:extLst>
                    <a:ext uri="{9D8B030D-6E8A-4147-A177-3AD203B41FA5}">
                      <a16:colId xmlns:a16="http://schemas.microsoft.com/office/drawing/2014/main" val="88012358"/>
                    </a:ext>
                  </a:extLst>
                </a:gridCol>
                <a:gridCol w="987552">
                  <a:extLst>
                    <a:ext uri="{9D8B030D-6E8A-4147-A177-3AD203B41FA5}">
                      <a16:colId xmlns:a16="http://schemas.microsoft.com/office/drawing/2014/main" val="2260386980"/>
                    </a:ext>
                  </a:extLst>
                </a:gridCol>
                <a:gridCol w="658368">
                  <a:extLst>
                    <a:ext uri="{9D8B030D-6E8A-4147-A177-3AD203B41FA5}">
                      <a16:colId xmlns:a16="http://schemas.microsoft.com/office/drawing/2014/main" val="2426839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3375305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168x128/119575113_357378378960609_8353363205527995414_n.jpg?_nc_cat=101&amp;_nc_sid=08861d&amp;_nc_ohc=l2OpwZv86ZcAX89Y1pZ&amp;_nc_oc=AQni5EW_Ptxbey-2CHJ-o7cF9lOxuQk_bE3O-_VOuy8qdQ_eKbhc84i5dI0jFpgpzn8&amp;_nc_ht=scontent-iad3-1.xx&amp;oh=0ffad941abfdef0cc8f66ebbd34e8fbe&amp;oe=5F8F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extLst>
                  <a:ext uri="{0D108BD9-81ED-4DB2-BD59-A6C34878D82A}">
                    <a16:rowId xmlns:a16="http://schemas.microsoft.com/office/drawing/2014/main" val="300487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https://scontent-iad3-1.xx.fbcdn.net/v/t15.5256-10/p160x160/120467866_1928533620623043_9168991124742384929_n.jpg?_nc_cat=100&amp;_nc_sid=08861d&amp;_nc_ohc=99JMBmDcY70AX9RzzdI&amp;_nc_ht=scontent-iad3-1.xx&amp;oh=f60028007c61abe0044c547c9378acea&amp;oe=5F9828A6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55560226"/>
                  </a:ext>
                </a:extLst>
              </a:tr>
            </a:tbl>
          </a:graphicData>
        </a:graphic>
      </p:graphicFrame>
      <p:sp>
        <p:nvSpPr>
          <p:cNvPr id="4" name="Text Placeholder 3">
            <a:extLst>
              <a:ext uri="{FF2B5EF4-FFF2-40B4-BE49-F238E27FC236}">
                <a16:creationId xmlns:a16="http://schemas.microsoft.com/office/drawing/2014/main" id="{A20C01A1-0961-47D8-B1E5-DA4FBE549A8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079604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A2224-5875-435A-AA9A-A6504565AAE4}"/>
              </a:ext>
            </a:extLst>
          </p:cNvPr>
          <p:cNvSpPr>
            <a:spLocks noGrp="1"/>
          </p:cNvSpPr>
          <p:nvPr>
            <p:ph type="title"/>
          </p:nvPr>
        </p:nvSpPr>
        <p:spPr/>
        <p:txBody>
          <a:bodyPr/>
          <a:lstStyle/>
          <a:p>
            <a:r>
              <a:rPr lang="en-US"/>
              <a:t>Facebook Videos Table | All Pages - 3 of 6</a:t>
            </a:r>
          </a:p>
        </p:txBody>
      </p:sp>
      <p:graphicFrame>
        <p:nvGraphicFramePr>
          <p:cNvPr id="5" name="Table Placeholder 4">
            <a:extLst>
              <a:ext uri="{FF2B5EF4-FFF2-40B4-BE49-F238E27FC236}">
                <a16:creationId xmlns:a16="http://schemas.microsoft.com/office/drawing/2014/main" id="{EABA7F2A-1A6F-4A7F-B7A0-913FAD761CFD}"/>
              </a:ext>
            </a:extLst>
          </p:cNvPr>
          <p:cNvGraphicFramePr>
            <a:graphicFrameLocks noGrp="1"/>
          </p:cNvGraphicFramePr>
          <p:nvPr>
            <p:ph type="tbl" sz="quarter" idx="13"/>
            <p:extLst>
              <p:ext uri="{D42A27DB-BD31-4B8C-83A1-F6EECF244321}">
                <p14:modId xmlns:p14="http://schemas.microsoft.com/office/powerpoint/2010/main" val="2190169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511193536"/>
                    </a:ext>
                  </a:extLst>
                </a:gridCol>
                <a:gridCol w="987552">
                  <a:extLst>
                    <a:ext uri="{9D8B030D-6E8A-4147-A177-3AD203B41FA5}">
                      <a16:colId xmlns:a16="http://schemas.microsoft.com/office/drawing/2014/main" val="4041520066"/>
                    </a:ext>
                  </a:extLst>
                </a:gridCol>
                <a:gridCol w="987552">
                  <a:extLst>
                    <a:ext uri="{9D8B030D-6E8A-4147-A177-3AD203B41FA5}">
                      <a16:colId xmlns:a16="http://schemas.microsoft.com/office/drawing/2014/main" val="861351872"/>
                    </a:ext>
                  </a:extLst>
                </a:gridCol>
                <a:gridCol w="987552">
                  <a:extLst>
                    <a:ext uri="{9D8B030D-6E8A-4147-A177-3AD203B41FA5}">
                      <a16:colId xmlns:a16="http://schemas.microsoft.com/office/drawing/2014/main" val="1101868574"/>
                    </a:ext>
                  </a:extLst>
                </a:gridCol>
                <a:gridCol w="987552">
                  <a:extLst>
                    <a:ext uri="{9D8B030D-6E8A-4147-A177-3AD203B41FA5}">
                      <a16:colId xmlns:a16="http://schemas.microsoft.com/office/drawing/2014/main" val="2717137365"/>
                    </a:ext>
                  </a:extLst>
                </a:gridCol>
                <a:gridCol w="987552">
                  <a:extLst>
                    <a:ext uri="{9D8B030D-6E8A-4147-A177-3AD203B41FA5}">
                      <a16:colId xmlns:a16="http://schemas.microsoft.com/office/drawing/2014/main" val="1738175186"/>
                    </a:ext>
                  </a:extLst>
                </a:gridCol>
                <a:gridCol w="658368">
                  <a:extLst>
                    <a:ext uri="{9D8B030D-6E8A-4147-A177-3AD203B41FA5}">
                      <a16:colId xmlns:a16="http://schemas.microsoft.com/office/drawing/2014/main" val="4285394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532392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https://scontent-iad3-1.xx.fbcdn.net/v/t15.5256-10/p160x160/120463347_1471848489674931_6974207659907242561_n.jpg?_nc_cat=100&amp;_nc_sid=08861d&amp;_nc_ohc=_oBCIPZ9LrsAX-vo8sh&amp;_nc_ht=scontent-iad3-1.xx&amp;oh=23b090e70587a2dee025414faa0d5ed8&amp;oe=5F99F7B4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2864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https://scontent-iad3-1.xx.fbcdn.net/v/t15.5256-10/p160x160/120430364_1867288520080847_5013768086813421710_n.jpg?_nc_cat=102&amp;_nc_sid=08861d&amp;_nc_ohc=xPLfzcUS1WgAX-p7ZPP&amp;_nc_ht=scontent-iad3-1.xx&amp;oh=934281eaa73aa145af50fc232679361d&amp;oe=5F995BE9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11618348"/>
                  </a:ext>
                </a:extLst>
              </a:tr>
            </a:tbl>
          </a:graphicData>
        </a:graphic>
      </p:graphicFrame>
      <p:sp>
        <p:nvSpPr>
          <p:cNvPr id="4" name="Text Placeholder 3">
            <a:extLst>
              <a:ext uri="{FF2B5EF4-FFF2-40B4-BE49-F238E27FC236}">
                <a16:creationId xmlns:a16="http://schemas.microsoft.com/office/drawing/2014/main" id="{AED81484-BF4B-4F03-BBE0-B7AC303517C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365783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CC65E-0103-486B-92F6-BCD6AF47A720}"/>
              </a:ext>
            </a:extLst>
          </p:cNvPr>
          <p:cNvSpPr>
            <a:spLocks noGrp="1"/>
          </p:cNvSpPr>
          <p:nvPr>
            <p:ph type="title"/>
          </p:nvPr>
        </p:nvSpPr>
        <p:spPr/>
        <p:txBody>
          <a:bodyPr/>
          <a:lstStyle/>
          <a:p>
            <a:r>
              <a:rPr lang="en-US"/>
              <a:t>Facebook Videos Table | All Pages - 4 of 6</a:t>
            </a:r>
          </a:p>
        </p:txBody>
      </p:sp>
      <p:graphicFrame>
        <p:nvGraphicFramePr>
          <p:cNvPr id="5" name="Table Placeholder 4">
            <a:extLst>
              <a:ext uri="{FF2B5EF4-FFF2-40B4-BE49-F238E27FC236}">
                <a16:creationId xmlns:a16="http://schemas.microsoft.com/office/drawing/2014/main" id="{E3D4F6E4-3E6B-4D6E-B428-22828AB3E49B}"/>
              </a:ext>
            </a:extLst>
          </p:cNvPr>
          <p:cNvGraphicFramePr>
            <a:graphicFrameLocks noGrp="1"/>
          </p:cNvGraphicFramePr>
          <p:nvPr>
            <p:ph type="tbl" sz="quarter" idx="13"/>
            <p:extLst>
              <p:ext uri="{D42A27DB-BD31-4B8C-83A1-F6EECF244321}">
                <p14:modId xmlns:p14="http://schemas.microsoft.com/office/powerpoint/2010/main" val="492417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808085917"/>
                    </a:ext>
                  </a:extLst>
                </a:gridCol>
                <a:gridCol w="987552">
                  <a:extLst>
                    <a:ext uri="{9D8B030D-6E8A-4147-A177-3AD203B41FA5}">
                      <a16:colId xmlns:a16="http://schemas.microsoft.com/office/drawing/2014/main" val="3648794351"/>
                    </a:ext>
                  </a:extLst>
                </a:gridCol>
                <a:gridCol w="987552">
                  <a:extLst>
                    <a:ext uri="{9D8B030D-6E8A-4147-A177-3AD203B41FA5}">
                      <a16:colId xmlns:a16="http://schemas.microsoft.com/office/drawing/2014/main" val="96858014"/>
                    </a:ext>
                  </a:extLst>
                </a:gridCol>
                <a:gridCol w="987552">
                  <a:extLst>
                    <a:ext uri="{9D8B030D-6E8A-4147-A177-3AD203B41FA5}">
                      <a16:colId xmlns:a16="http://schemas.microsoft.com/office/drawing/2014/main" val="2248085826"/>
                    </a:ext>
                  </a:extLst>
                </a:gridCol>
                <a:gridCol w="987552">
                  <a:extLst>
                    <a:ext uri="{9D8B030D-6E8A-4147-A177-3AD203B41FA5}">
                      <a16:colId xmlns:a16="http://schemas.microsoft.com/office/drawing/2014/main" val="812189514"/>
                    </a:ext>
                  </a:extLst>
                </a:gridCol>
                <a:gridCol w="987552">
                  <a:extLst>
                    <a:ext uri="{9D8B030D-6E8A-4147-A177-3AD203B41FA5}">
                      <a16:colId xmlns:a16="http://schemas.microsoft.com/office/drawing/2014/main" val="4248598167"/>
                    </a:ext>
                  </a:extLst>
                </a:gridCol>
                <a:gridCol w="658368">
                  <a:extLst>
                    <a:ext uri="{9D8B030D-6E8A-4147-A177-3AD203B41FA5}">
                      <a16:colId xmlns:a16="http://schemas.microsoft.com/office/drawing/2014/main" val="17717988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2845925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https://scontent-iad3-1.xx.fbcdn.net/v/t15.5256-10/p160x160/120348574_331308368133557_8255078441058277334_n.jpg?_nc_cat=102&amp;_nc_sid=08861d&amp;_nc_ohc=N_jAa70rvy8AX-Pq5d5&amp;_nc_ht=scontent-iad3-1.xx&amp;oh=18d34a1aef871438f759717d86e597dd&amp;oe=5F995791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0719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https://scontent-iad3-1.xx.fbcdn.net/v/t15.5256-10/p160x160/120297472_984751058665502_8953477675919961788_n.jpg?_nc_cat=100&amp;_nc_sid=08861d&amp;_nc_ohc=by3P4-DgXJMAX_JTpnj&amp;_nc_ht=scontent-iad3-1.xx&amp;oh=9dd2a986ea36c708dcbfff23c3f4442d&amp;oe=5F9852AD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63585009"/>
                  </a:ext>
                </a:extLst>
              </a:tr>
            </a:tbl>
          </a:graphicData>
        </a:graphic>
      </p:graphicFrame>
      <p:sp>
        <p:nvSpPr>
          <p:cNvPr id="4" name="Text Placeholder 3">
            <a:extLst>
              <a:ext uri="{FF2B5EF4-FFF2-40B4-BE49-F238E27FC236}">
                <a16:creationId xmlns:a16="http://schemas.microsoft.com/office/drawing/2014/main" id="{0B3C9CA1-1930-4E2A-AF12-583E49DBF19E}"/>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305350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37D61-1325-4BE6-80A1-A377DF02AD61}"/>
              </a:ext>
            </a:extLst>
          </p:cNvPr>
          <p:cNvSpPr>
            <a:spLocks noGrp="1"/>
          </p:cNvSpPr>
          <p:nvPr>
            <p:ph type="title"/>
          </p:nvPr>
        </p:nvSpPr>
        <p:spPr/>
        <p:txBody>
          <a:bodyPr/>
          <a:lstStyle/>
          <a:p>
            <a:r>
              <a:rPr lang="en-US"/>
              <a:t>Facebook Videos Table | All Pages - 5 of 6</a:t>
            </a:r>
          </a:p>
        </p:txBody>
      </p:sp>
      <p:graphicFrame>
        <p:nvGraphicFramePr>
          <p:cNvPr id="5" name="Table Placeholder 4">
            <a:extLst>
              <a:ext uri="{FF2B5EF4-FFF2-40B4-BE49-F238E27FC236}">
                <a16:creationId xmlns:a16="http://schemas.microsoft.com/office/drawing/2014/main" id="{F175ABC5-A466-41A3-8CF0-16C73C367FB1}"/>
              </a:ext>
            </a:extLst>
          </p:cNvPr>
          <p:cNvGraphicFramePr>
            <a:graphicFrameLocks noGrp="1"/>
          </p:cNvGraphicFramePr>
          <p:nvPr>
            <p:ph type="tbl" sz="quarter" idx="13"/>
            <p:extLst>
              <p:ext uri="{D42A27DB-BD31-4B8C-83A1-F6EECF244321}">
                <p14:modId xmlns:p14="http://schemas.microsoft.com/office/powerpoint/2010/main" val="270013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670581714"/>
                    </a:ext>
                  </a:extLst>
                </a:gridCol>
                <a:gridCol w="987552">
                  <a:extLst>
                    <a:ext uri="{9D8B030D-6E8A-4147-A177-3AD203B41FA5}">
                      <a16:colId xmlns:a16="http://schemas.microsoft.com/office/drawing/2014/main" val="3150828373"/>
                    </a:ext>
                  </a:extLst>
                </a:gridCol>
                <a:gridCol w="987552">
                  <a:extLst>
                    <a:ext uri="{9D8B030D-6E8A-4147-A177-3AD203B41FA5}">
                      <a16:colId xmlns:a16="http://schemas.microsoft.com/office/drawing/2014/main" val="3040447621"/>
                    </a:ext>
                  </a:extLst>
                </a:gridCol>
                <a:gridCol w="987552">
                  <a:extLst>
                    <a:ext uri="{9D8B030D-6E8A-4147-A177-3AD203B41FA5}">
                      <a16:colId xmlns:a16="http://schemas.microsoft.com/office/drawing/2014/main" val="572346799"/>
                    </a:ext>
                  </a:extLst>
                </a:gridCol>
                <a:gridCol w="987552">
                  <a:extLst>
                    <a:ext uri="{9D8B030D-6E8A-4147-A177-3AD203B41FA5}">
                      <a16:colId xmlns:a16="http://schemas.microsoft.com/office/drawing/2014/main" val="3360278439"/>
                    </a:ext>
                  </a:extLst>
                </a:gridCol>
                <a:gridCol w="987552">
                  <a:extLst>
                    <a:ext uri="{9D8B030D-6E8A-4147-A177-3AD203B41FA5}">
                      <a16:colId xmlns:a16="http://schemas.microsoft.com/office/drawing/2014/main" val="345640057"/>
                    </a:ext>
                  </a:extLst>
                </a:gridCol>
                <a:gridCol w="658368">
                  <a:extLst>
                    <a:ext uri="{9D8B030D-6E8A-4147-A177-3AD203B41FA5}">
                      <a16:colId xmlns:a16="http://schemas.microsoft.com/office/drawing/2014/main" val="1771941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55844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https://scontent-iad3-1.xx.fbcdn.net/v/t15.5256-10/p160x160/119643762_2654028234857141_7039864946913162831_n.jpg?_nc_cat=106&amp;_nc_sid=08861d&amp;_nc_ohc=CClq55e8vIcAX9opmYL&amp;_nc_ht=scontent-iad3-1.xx&amp;oh=50e7151647b041ec2025e7ec6316ac93&amp;oe=5F8FBB23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8581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https://scontent-iad3-1.xx.fbcdn.net/v/t15.5256-10/p160x160/118997875_357933465361068_6700423588286543398_n.jpg?_nc_cat=107&amp;_nc_sid=08861d&amp;_nc_ohc=caodBfu938YAX_czwss&amp;_nc_ht=scontent-iad3-1.xx&amp;oh=96496286017e7a61c05fe6921c86a6e0&amp;oe=5F961A34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14823788"/>
                  </a:ext>
                </a:extLst>
              </a:tr>
            </a:tbl>
          </a:graphicData>
        </a:graphic>
      </p:graphicFrame>
      <p:sp>
        <p:nvSpPr>
          <p:cNvPr id="4" name="Text Placeholder 3">
            <a:extLst>
              <a:ext uri="{FF2B5EF4-FFF2-40B4-BE49-F238E27FC236}">
                <a16:creationId xmlns:a16="http://schemas.microsoft.com/office/drawing/2014/main" id="{075A14D1-3A20-4051-B9ED-6C965D9D9BD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919993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CC557-0F35-47F1-81C2-7BB80F9EB9A8}"/>
              </a:ext>
            </a:extLst>
          </p:cNvPr>
          <p:cNvSpPr>
            <a:spLocks noGrp="1"/>
          </p:cNvSpPr>
          <p:nvPr>
            <p:ph type="title"/>
          </p:nvPr>
        </p:nvSpPr>
        <p:spPr/>
        <p:txBody>
          <a:bodyPr/>
          <a:lstStyle/>
          <a:p>
            <a:r>
              <a:rPr lang="en-US"/>
              <a:t>Facebook Videos Table | All Pages - 6 of 6</a:t>
            </a:r>
          </a:p>
        </p:txBody>
      </p:sp>
      <p:graphicFrame>
        <p:nvGraphicFramePr>
          <p:cNvPr id="5" name="Table Placeholder 4">
            <a:extLst>
              <a:ext uri="{FF2B5EF4-FFF2-40B4-BE49-F238E27FC236}">
                <a16:creationId xmlns:a16="http://schemas.microsoft.com/office/drawing/2014/main" id="{2E553F41-5980-4344-80A7-54E38F13135C}"/>
              </a:ext>
            </a:extLst>
          </p:cNvPr>
          <p:cNvGraphicFramePr>
            <a:graphicFrameLocks noGrp="1"/>
          </p:cNvGraphicFramePr>
          <p:nvPr>
            <p:ph type="tbl" sz="quarter" idx="13"/>
            <p:extLst>
              <p:ext uri="{D42A27DB-BD31-4B8C-83A1-F6EECF244321}">
                <p14:modId xmlns:p14="http://schemas.microsoft.com/office/powerpoint/2010/main" val="66013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193332741"/>
                    </a:ext>
                  </a:extLst>
                </a:gridCol>
                <a:gridCol w="987552">
                  <a:extLst>
                    <a:ext uri="{9D8B030D-6E8A-4147-A177-3AD203B41FA5}">
                      <a16:colId xmlns:a16="http://schemas.microsoft.com/office/drawing/2014/main" val="2383296614"/>
                    </a:ext>
                  </a:extLst>
                </a:gridCol>
                <a:gridCol w="987552">
                  <a:extLst>
                    <a:ext uri="{9D8B030D-6E8A-4147-A177-3AD203B41FA5}">
                      <a16:colId xmlns:a16="http://schemas.microsoft.com/office/drawing/2014/main" val="4105324230"/>
                    </a:ext>
                  </a:extLst>
                </a:gridCol>
                <a:gridCol w="987552">
                  <a:extLst>
                    <a:ext uri="{9D8B030D-6E8A-4147-A177-3AD203B41FA5}">
                      <a16:colId xmlns:a16="http://schemas.microsoft.com/office/drawing/2014/main" val="3856458897"/>
                    </a:ext>
                  </a:extLst>
                </a:gridCol>
                <a:gridCol w="987552">
                  <a:extLst>
                    <a:ext uri="{9D8B030D-6E8A-4147-A177-3AD203B41FA5}">
                      <a16:colId xmlns:a16="http://schemas.microsoft.com/office/drawing/2014/main" val="3091735973"/>
                    </a:ext>
                  </a:extLst>
                </a:gridCol>
                <a:gridCol w="987552">
                  <a:extLst>
                    <a:ext uri="{9D8B030D-6E8A-4147-A177-3AD203B41FA5}">
                      <a16:colId xmlns:a16="http://schemas.microsoft.com/office/drawing/2014/main" val="3284681398"/>
                    </a:ext>
                  </a:extLst>
                </a:gridCol>
                <a:gridCol w="658368">
                  <a:extLst>
                    <a:ext uri="{9D8B030D-6E8A-4147-A177-3AD203B41FA5}">
                      <a16:colId xmlns:a16="http://schemas.microsoft.com/office/drawing/2014/main" val="3823112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extLst>
                  <a:ext uri="{0D108BD9-81ED-4DB2-BD59-A6C34878D82A}">
                    <a16:rowId xmlns:a16="http://schemas.microsoft.com/office/drawing/2014/main" val="1831626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https://scontent-iad3-1.xx.fbcdn.net/v/t15.5256-10/p160x160/118729546_960767194428607_993867635689827525_n.jpg?_nc_cat=100&amp;_nc_sid=08861d&amp;_nc_ohc=Lm7H0Z0afKUAX8vLCAr&amp;_nc_ht=scontent-iad3-1.xx&amp;oh=076ddb08d3d90012dc02c5be043b6772&amp;oe=5F96048C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931612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https://scontent-iad3-1.xx.fbcdn.net/v/t15.13418-10/p160x160/120390482_831118580961093_2391517592017914314_n.jpg?_nc_cat=111&amp;_nc_sid=08861d&amp;_nc_ohc=lxI6766R84MAX-mPTRj&amp;_nc_ht=scontent-iad3-1.xx&amp;tp=6&amp;oh=0f341c23745d3088d2c9be74bf308437&amp;oe=5F999256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98299709"/>
                  </a:ext>
                </a:extLst>
              </a:tr>
            </a:tbl>
          </a:graphicData>
        </a:graphic>
      </p:graphicFrame>
      <p:sp>
        <p:nvSpPr>
          <p:cNvPr id="4" name="Text Placeholder 3">
            <a:extLst>
              <a:ext uri="{FF2B5EF4-FFF2-40B4-BE49-F238E27FC236}">
                <a16:creationId xmlns:a16="http://schemas.microsoft.com/office/drawing/2014/main" id="{433BF2D8-F20D-40A6-8A69-1A1333009C08}"/>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53547352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6FE15-B214-4054-B53A-00D2293D60D8}"/>
              </a:ext>
            </a:extLst>
          </p:cNvPr>
          <p:cNvSpPr>
            <a:spLocks noGrp="1"/>
          </p:cNvSpPr>
          <p:nvPr>
            <p:ph type="title"/>
          </p:nvPr>
        </p:nvSpPr>
        <p:spPr/>
        <p:txBody>
          <a:bodyPr/>
          <a:lstStyle/>
          <a:p>
            <a:r>
              <a:rPr lang="en-US"/>
              <a:t>Facebook Conversations Key Metrics Table | All Pages</a:t>
            </a:r>
          </a:p>
        </p:txBody>
      </p:sp>
      <p:graphicFrame>
        <p:nvGraphicFramePr>
          <p:cNvPr id="5" name="Table Placeholder 4">
            <a:extLst>
              <a:ext uri="{FF2B5EF4-FFF2-40B4-BE49-F238E27FC236}">
                <a16:creationId xmlns:a16="http://schemas.microsoft.com/office/drawing/2014/main" id="{1354872B-640D-4D0F-AFA9-15886A402CCB}"/>
              </a:ext>
            </a:extLst>
          </p:cNvPr>
          <p:cNvGraphicFramePr>
            <a:graphicFrameLocks noGrp="1"/>
          </p:cNvGraphicFramePr>
          <p:nvPr>
            <p:ph type="tbl" sz="quarter" idx="13"/>
            <p:extLst>
              <p:ext uri="{D42A27DB-BD31-4B8C-83A1-F6EECF244321}">
                <p14:modId xmlns:p14="http://schemas.microsoft.com/office/powerpoint/2010/main" val="2200519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835615871"/>
                    </a:ext>
                  </a:extLst>
                </a:gridCol>
                <a:gridCol w="905256">
                  <a:extLst>
                    <a:ext uri="{9D8B030D-6E8A-4147-A177-3AD203B41FA5}">
                      <a16:colId xmlns:a16="http://schemas.microsoft.com/office/drawing/2014/main" val="3837187301"/>
                    </a:ext>
                  </a:extLst>
                </a:gridCol>
                <a:gridCol w="905256">
                  <a:extLst>
                    <a:ext uri="{9D8B030D-6E8A-4147-A177-3AD203B41FA5}">
                      <a16:colId xmlns:a16="http://schemas.microsoft.com/office/drawing/2014/main" val="2497300694"/>
                    </a:ext>
                  </a:extLst>
                </a:gridCol>
                <a:gridCol w="905256">
                  <a:extLst>
                    <a:ext uri="{9D8B030D-6E8A-4147-A177-3AD203B41FA5}">
                      <a16:colId xmlns:a16="http://schemas.microsoft.com/office/drawing/2014/main" val="3843262512"/>
                    </a:ext>
                  </a:extLst>
                </a:gridCol>
                <a:gridCol w="905256">
                  <a:extLst>
                    <a:ext uri="{9D8B030D-6E8A-4147-A177-3AD203B41FA5}">
                      <a16:colId xmlns:a16="http://schemas.microsoft.com/office/drawing/2014/main" val="2567391421"/>
                    </a:ext>
                  </a:extLst>
                </a:gridCol>
                <a:gridCol w="905256">
                  <a:extLst>
                    <a:ext uri="{9D8B030D-6E8A-4147-A177-3AD203B41FA5}">
                      <a16:colId xmlns:a16="http://schemas.microsoft.com/office/drawing/2014/main" val="2629491379"/>
                    </a:ext>
                  </a:extLst>
                </a:gridCol>
                <a:gridCol w="905256">
                  <a:extLst>
                    <a:ext uri="{9D8B030D-6E8A-4147-A177-3AD203B41FA5}">
                      <a16:colId xmlns:a16="http://schemas.microsoft.com/office/drawing/2014/main" val="606591911"/>
                    </a:ext>
                  </a:extLst>
                </a:gridCol>
                <a:gridCol w="905256">
                  <a:extLst>
                    <a:ext uri="{9D8B030D-6E8A-4147-A177-3AD203B41FA5}">
                      <a16:colId xmlns:a16="http://schemas.microsoft.com/office/drawing/2014/main" val="858804899"/>
                    </a:ext>
                  </a:extLst>
                </a:gridCol>
                <a:gridCol w="905256">
                  <a:extLst>
                    <a:ext uri="{9D8B030D-6E8A-4147-A177-3AD203B41FA5}">
                      <a16:colId xmlns:a16="http://schemas.microsoft.com/office/drawing/2014/main" val="3180273662"/>
                    </a:ext>
                  </a:extLst>
                </a:gridCol>
              </a:tblGrid>
              <a:tr h="370840">
                <a:tc>
                  <a:txBody>
                    <a:bodyPr/>
                    <a:lstStyle/>
                    <a:p>
                      <a:r>
                        <a:rPr lang="en-US" sz="1000"/>
                        <a:t>Conversations</a:t>
                      </a:r>
                    </a:p>
                  </a:txBody>
                  <a:tcPr/>
                </a:tc>
                <a:tc>
                  <a:txBody>
                    <a:bodyPr/>
                    <a:lstStyle/>
                    <a:p>
                      <a:r>
                        <a:rPr lang="en-US" sz="1000"/>
                        <a:t>Private Replies to Comments</a:t>
                      </a:r>
                    </a:p>
                  </a:txBody>
                  <a:tcPr/>
                </a:tc>
                <a:tc>
                  <a:txBody>
                    <a:bodyPr/>
                    <a:lstStyle/>
                    <a:p>
                      <a:r>
                        <a:rPr lang="en-US" sz="1000"/>
                        <a:t>Messages</a:t>
                      </a:r>
                    </a:p>
                  </a:txBody>
                  <a:tcPr/>
                </a:tc>
                <a:tc>
                  <a:txBody>
                    <a:bodyPr/>
                    <a:lstStyle/>
                    <a:p>
                      <a:r>
                        <a:rPr lang="en-US" sz="1000"/>
                        <a:t>Page Messages</a:t>
                      </a:r>
                    </a:p>
                  </a:txBody>
                  <a:tcPr/>
                </a:tc>
                <a:tc>
                  <a:txBody>
                    <a:bodyPr/>
                    <a:lstStyle/>
                    <a:p>
                      <a:r>
                        <a:rPr lang="en-US" sz="1000"/>
                        <a:t>User Messages</a:t>
                      </a:r>
                    </a:p>
                  </a:txBody>
                  <a:tcPr/>
                </a:tc>
                <a:tc>
                  <a:txBody>
                    <a:bodyPr/>
                    <a:lstStyle/>
                    <a:p>
                      <a:r>
                        <a:rPr lang="en-US" sz="1000"/>
                        <a:t>Unread Messages</a:t>
                      </a:r>
                    </a:p>
                  </a:txBody>
                  <a:tcPr/>
                </a:tc>
                <a:tc>
                  <a:txBody>
                    <a:bodyPr/>
                    <a:lstStyle/>
                    <a:p>
                      <a:r>
                        <a:rPr lang="en-US" sz="1000"/>
                        <a:t>Avg. Time to Respond in Seconds</a:t>
                      </a:r>
                    </a:p>
                  </a:txBody>
                  <a:tcPr/>
                </a:tc>
                <a:tc>
                  <a:txBody>
                    <a:bodyPr/>
                    <a:lstStyle/>
                    <a:p>
                      <a:r>
                        <a:rPr lang="en-US" sz="1000"/>
                        <a:t>Avg. Time to Respond in Minutes</a:t>
                      </a:r>
                    </a:p>
                  </a:txBody>
                  <a:tcPr/>
                </a:tc>
                <a:tc>
                  <a:txBody>
                    <a:bodyPr/>
                    <a:lstStyle/>
                    <a:p>
                      <a:r>
                        <a:rPr lang="en-US" sz="1000"/>
                        <a:t>Avg. Time to Respond in Hours</a:t>
                      </a:r>
                    </a:p>
                  </a:txBody>
                  <a:tcPr/>
                </a:tc>
                <a:extLst>
                  <a:ext uri="{0D108BD9-81ED-4DB2-BD59-A6C34878D82A}">
                    <a16:rowId xmlns:a16="http://schemas.microsoft.com/office/drawing/2014/main" val="3821297265"/>
                  </a:ext>
                </a:extLst>
              </a:tr>
              <a:tr h="370840">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4</a:t>
                      </a:r>
                    </a:p>
                  </a:txBody>
                  <a:tcPr/>
                </a:tc>
                <a:tc>
                  <a:txBody>
                    <a:bodyPr/>
                    <a:lstStyle/>
                    <a:p>
                      <a:r>
                        <a:rPr lang="en-US" sz="1000"/>
                        <a:t>n/a</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009964805"/>
                  </a:ext>
                </a:extLst>
              </a:tr>
            </a:tbl>
          </a:graphicData>
        </a:graphic>
      </p:graphicFrame>
      <p:sp>
        <p:nvSpPr>
          <p:cNvPr id="4" name="Text Placeholder 3">
            <a:extLst>
              <a:ext uri="{FF2B5EF4-FFF2-40B4-BE49-F238E27FC236}">
                <a16:creationId xmlns:a16="http://schemas.microsoft.com/office/drawing/2014/main" id="{A635323D-9D30-483C-9422-08C76113492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553900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97BD9-2111-4A86-B33D-56113AC303BD}"/>
              </a:ext>
            </a:extLst>
          </p:cNvPr>
          <p:cNvSpPr>
            <a:spLocks noGrp="1"/>
          </p:cNvSpPr>
          <p:nvPr>
            <p:ph type="title"/>
          </p:nvPr>
        </p:nvSpPr>
        <p:spPr/>
        <p:txBody>
          <a:bodyPr/>
          <a:lstStyle/>
          <a:p>
            <a:r>
              <a:rPr lang="en-US"/>
              <a:t>Facebook Response Times Distribution | All Pages</a:t>
            </a:r>
          </a:p>
        </p:txBody>
      </p:sp>
      <p:graphicFrame>
        <p:nvGraphicFramePr>
          <p:cNvPr id="6" name="Chart Placeholder 5">
            <a:extLst>
              <a:ext uri="{FF2B5EF4-FFF2-40B4-BE49-F238E27FC236}">
                <a16:creationId xmlns:a16="http://schemas.microsoft.com/office/drawing/2014/main" id="{9F56F65A-BA9B-4930-A2D9-F5C27F94183C}"/>
              </a:ext>
            </a:extLst>
          </p:cNvPr>
          <p:cNvGraphicFramePr>
            <a:graphicFrameLocks noGrp="1"/>
          </p:cNvGraphicFramePr>
          <p:nvPr>
            <p:ph type="chart" sz="quarter" idx="13"/>
            <p:extLst>
              <p:ext uri="{D42A27DB-BD31-4B8C-83A1-F6EECF244321}">
                <p14:modId xmlns:p14="http://schemas.microsoft.com/office/powerpoint/2010/main" val="259498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2D5220-0A2F-493D-A258-DCB2A42F6BFA}"/>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E5A72A7E-68A8-40CA-811E-BEC8D615F7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5800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E448D-5449-4445-8095-85B92617F972}"/>
              </a:ext>
            </a:extLst>
          </p:cNvPr>
          <p:cNvSpPr>
            <a:spLocks noGrp="1"/>
          </p:cNvSpPr>
          <p:nvPr>
            <p:ph type="title"/>
          </p:nvPr>
        </p:nvSpPr>
        <p:spPr/>
        <p:txBody>
          <a:bodyPr/>
          <a:lstStyle/>
          <a:p>
            <a:r>
              <a:rPr lang="en-US"/>
              <a:t>Facebook Response Times | All Pages</a:t>
            </a:r>
          </a:p>
        </p:txBody>
      </p:sp>
      <p:graphicFrame>
        <p:nvGraphicFramePr>
          <p:cNvPr id="6" name="Chart Placeholder 5">
            <a:extLst>
              <a:ext uri="{FF2B5EF4-FFF2-40B4-BE49-F238E27FC236}">
                <a16:creationId xmlns:a16="http://schemas.microsoft.com/office/drawing/2014/main" id="{003093DF-99BF-486C-848B-CB95135FCD1F}"/>
              </a:ext>
            </a:extLst>
          </p:cNvPr>
          <p:cNvGraphicFramePr>
            <a:graphicFrameLocks noGrp="1"/>
          </p:cNvGraphicFramePr>
          <p:nvPr>
            <p:ph type="chart" sz="quarter" idx="13"/>
            <p:extLst>
              <p:ext uri="{D42A27DB-BD31-4B8C-83A1-F6EECF244321}">
                <p14:modId xmlns:p14="http://schemas.microsoft.com/office/powerpoint/2010/main" val="3703428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4AA82F-0F22-4A25-8FFF-A4D5A89D228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87B8B6F5-0F88-4015-A140-A94A4EF345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8601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D0FEB3-E1C8-48FA-8977-40E6C5AE16D1}"/>
              </a:ext>
            </a:extLst>
          </p:cNvPr>
          <p:cNvSpPr>
            <a:spLocks noGrp="1"/>
          </p:cNvSpPr>
          <p:nvPr>
            <p:ph type="title"/>
          </p:nvPr>
        </p:nvSpPr>
        <p:spPr/>
        <p:txBody>
          <a:bodyPr/>
          <a:lstStyle/>
          <a:p>
            <a:r>
              <a:rPr lang="en-US"/>
              <a:t>Facebook Avg. Response Time of Incoming Requests (in sec.) | All Pages</a:t>
            </a:r>
          </a:p>
        </p:txBody>
      </p:sp>
      <p:graphicFrame>
        <p:nvGraphicFramePr>
          <p:cNvPr id="6" name="Chart Placeholder 5">
            <a:extLst>
              <a:ext uri="{FF2B5EF4-FFF2-40B4-BE49-F238E27FC236}">
                <a16:creationId xmlns:a16="http://schemas.microsoft.com/office/drawing/2014/main" id="{D45C6E82-2DCA-4D52-8DFD-F050CA719DFD}"/>
              </a:ext>
            </a:extLst>
          </p:cNvPr>
          <p:cNvGraphicFramePr>
            <a:graphicFrameLocks noGrp="1"/>
          </p:cNvGraphicFramePr>
          <p:nvPr>
            <p:ph type="chart" sz="quarter" idx="13"/>
            <p:extLst>
              <p:ext uri="{D42A27DB-BD31-4B8C-83A1-F6EECF244321}">
                <p14:modId xmlns:p14="http://schemas.microsoft.com/office/powerpoint/2010/main" val="3357817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A371B8-E2DE-4204-8C8F-B39B654F8BA0}"/>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B46234C1-5E75-4D5B-81EA-5459B72B98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8460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770A8-0B8D-4282-9069-A45F8F233482}"/>
              </a:ext>
            </a:extLst>
          </p:cNvPr>
          <p:cNvSpPr>
            <a:spLocks noGrp="1"/>
          </p:cNvSpPr>
          <p:nvPr>
            <p:ph type="title"/>
          </p:nvPr>
        </p:nvSpPr>
        <p:spPr/>
        <p:txBody>
          <a:bodyPr/>
          <a:lstStyle/>
          <a:p>
            <a:r>
              <a:rPr lang="en-US"/>
              <a:t>Facebook Private Conversations Response Times Distribution | All Pages</a:t>
            </a:r>
          </a:p>
        </p:txBody>
      </p:sp>
      <p:graphicFrame>
        <p:nvGraphicFramePr>
          <p:cNvPr id="6" name="Chart Placeholder 5">
            <a:extLst>
              <a:ext uri="{FF2B5EF4-FFF2-40B4-BE49-F238E27FC236}">
                <a16:creationId xmlns:a16="http://schemas.microsoft.com/office/drawing/2014/main" id="{F1A5FE89-EC32-4F53-AC52-E4E5D72518DF}"/>
              </a:ext>
            </a:extLst>
          </p:cNvPr>
          <p:cNvGraphicFramePr>
            <a:graphicFrameLocks noGrp="1"/>
          </p:cNvGraphicFramePr>
          <p:nvPr>
            <p:ph type="chart" sz="quarter" idx="13"/>
            <p:extLst>
              <p:ext uri="{D42A27DB-BD31-4B8C-83A1-F6EECF244321}">
                <p14:modId xmlns:p14="http://schemas.microsoft.com/office/powerpoint/2010/main" val="3855110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C2DCCA-FB6D-4D28-809A-1DC81E401E99}"/>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7454F966-DCC7-433C-840B-6E35AA96D3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23853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90E42-9DD5-41CE-900D-5BA28A7929D2}"/>
              </a:ext>
            </a:extLst>
          </p:cNvPr>
          <p:cNvSpPr>
            <a:spLocks noGrp="1"/>
          </p:cNvSpPr>
          <p:nvPr>
            <p:ph type="title"/>
          </p:nvPr>
        </p:nvSpPr>
        <p:spPr/>
        <p:txBody>
          <a:bodyPr/>
          <a:lstStyle/>
          <a:p>
            <a:r>
              <a:rPr lang="en-US"/>
              <a:t>Facebook Share of User Questions with negative Feedback | All Pages</a:t>
            </a:r>
          </a:p>
        </p:txBody>
      </p:sp>
      <p:graphicFrame>
        <p:nvGraphicFramePr>
          <p:cNvPr id="6" name="Chart Placeholder 5">
            <a:extLst>
              <a:ext uri="{FF2B5EF4-FFF2-40B4-BE49-F238E27FC236}">
                <a16:creationId xmlns:a16="http://schemas.microsoft.com/office/drawing/2014/main" id="{5CA6D11F-888B-4C05-8C8E-344D7583D612}"/>
              </a:ext>
            </a:extLst>
          </p:cNvPr>
          <p:cNvGraphicFramePr>
            <a:graphicFrameLocks noGrp="1"/>
          </p:cNvGraphicFramePr>
          <p:nvPr>
            <p:ph type="chart" sz="quarter" idx="13"/>
            <p:extLst>
              <p:ext uri="{D42A27DB-BD31-4B8C-83A1-F6EECF244321}">
                <p14:modId xmlns:p14="http://schemas.microsoft.com/office/powerpoint/2010/main" val="13714537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9CE8F-9A77-44F9-8438-411DCCD34118}"/>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3FC94D48-D9AA-4A29-BDB7-8E44303E57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99613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2CCF3-C071-4EE5-AEFC-C7D3A0852F8B}"/>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391468AA-C736-4DCC-9284-E2652D8ED68D}"/>
              </a:ext>
            </a:extLst>
          </p:cNvPr>
          <p:cNvGraphicFramePr>
            <a:graphicFrameLocks noGrp="1"/>
          </p:cNvGraphicFramePr>
          <p:nvPr>
            <p:ph type="chart" sz="quarter" idx="13"/>
            <p:extLst>
              <p:ext uri="{D42A27DB-BD31-4B8C-83A1-F6EECF244321}">
                <p14:modId xmlns:p14="http://schemas.microsoft.com/office/powerpoint/2010/main" val="1320464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7136D3-C616-42E6-B943-66CC6651E58F}"/>
              </a:ext>
            </a:extLst>
          </p:cNvPr>
          <p:cNvSpPr>
            <a:spLocks noGrp="1"/>
          </p:cNvSpPr>
          <p:nvPr>
            <p:ph type="body" sz="quarter" idx="14"/>
          </p:nvPr>
        </p:nvSpPr>
        <p:spPr/>
        <p:txBody>
          <a:bodyPr/>
          <a:lstStyle/>
          <a:p>
            <a:r>
              <a:rPr lang="en-US"/>
              <a:t>09/01/2020 - 09/30/2020</a:t>
            </a:r>
          </a:p>
        </p:txBody>
      </p:sp>
      <p:sp>
        <p:nvSpPr>
          <p:cNvPr id="5" name="Footer Placeholder 4">
            <a:extLst>
              <a:ext uri="{FF2B5EF4-FFF2-40B4-BE49-F238E27FC236}">
                <a16:creationId xmlns:a16="http://schemas.microsoft.com/office/drawing/2014/main" id="{55E27EC6-E3A9-4316-865F-D735539019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864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49D6B-8C4D-4DD0-AE6B-D3B30AAE506C}"/>
              </a:ext>
            </a:extLst>
          </p:cNvPr>
          <p:cNvSpPr>
            <a:spLocks noGrp="1"/>
          </p:cNvSpPr>
          <p:nvPr>
            <p:ph type="title"/>
          </p:nvPr>
        </p:nvSpPr>
        <p:spPr/>
        <p:txBody>
          <a:bodyPr/>
          <a:lstStyle/>
          <a:p>
            <a:r>
              <a:rPr lang="en-US"/>
              <a:t>Twitter Key Metrics Table | All Pages</a:t>
            </a:r>
          </a:p>
        </p:txBody>
      </p:sp>
      <p:graphicFrame>
        <p:nvGraphicFramePr>
          <p:cNvPr id="5" name="Table Placeholder 4">
            <a:extLst>
              <a:ext uri="{FF2B5EF4-FFF2-40B4-BE49-F238E27FC236}">
                <a16:creationId xmlns:a16="http://schemas.microsoft.com/office/drawing/2014/main" id="{A74C095B-6091-42AE-A662-FAEFE92A2FB9}"/>
              </a:ext>
            </a:extLst>
          </p:cNvPr>
          <p:cNvGraphicFramePr>
            <a:graphicFrameLocks noGrp="1"/>
          </p:cNvGraphicFramePr>
          <p:nvPr>
            <p:ph type="tbl" sz="quarter" idx="13"/>
            <p:extLst>
              <p:ext uri="{D42A27DB-BD31-4B8C-83A1-F6EECF244321}">
                <p14:modId xmlns:p14="http://schemas.microsoft.com/office/powerpoint/2010/main" val="3923968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207871814"/>
                    </a:ext>
                  </a:extLst>
                </a:gridCol>
                <a:gridCol w="987552">
                  <a:extLst>
                    <a:ext uri="{9D8B030D-6E8A-4147-A177-3AD203B41FA5}">
                      <a16:colId xmlns:a16="http://schemas.microsoft.com/office/drawing/2014/main" val="572093660"/>
                    </a:ext>
                  </a:extLst>
                </a:gridCol>
                <a:gridCol w="987552">
                  <a:extLst>
                    <a:ext uri="{9D8B030D-6E8A-4147-A177-3AD203B41FA5}">
                      <a16:colId xmlns:a16="http://schemas.microsoft.com/office/drawing/2014/main" val="3158817350"/>
                    </a:ext>
                  </a:extLst>
                </a:gridCol>
                <a:gridCol w="987552">
                  <a:extLst>
                    <a:ext uri="{9D8B030D-6E8A-4147-A177-3AD203B41FA5}">
                      <a16:colId xmlns:a16="http://schemas.microsoft.com/office/drawing/2014/main" val="2228733789"/>
                    </a:ext>
                  </a:extLst>
                </a:gridCol>
                <a:gridCol w="987552">
                  <a:extLst>
                    <a:ext uri="{9D8B030D-6E8A-4147-A177-3AD203B41FA5}">
                      <a16:colId xmlns:a16="http://schemas.microsoft.com/office/drawing/2014/main" val="1366932818"/>
                    </a:ext>
                  </a:extLst>
                </a:gridCol>
                <a:gridCol w="987552">
                  <a:extLst>
                    <a:ext uri="{9D8B030D-6E8A-4147-A177-3AD203B41FA5}">
                      <a16:colId xmlns:a16="http://schemas.microsoft.com/office/drawing/2014/main" val="790252833"/>
                    </a:ext>
                  </a:extLst>
                </a:gridCol>
                <a:gridCol w="987552">
                  <a:extLst>
                    <a:ext uri="{9D8B030D-6E8A-4147-A177-3AD203B41FA5}">
                      <a16:colId xmlns:a16="http://schemas.microsoft.com/office/drawing/2014/main" val="1614071587"/>
                    </a:ext>
                  </a:extLst>
                </a:gridCol>
                <a:gridCol w="987552">
                  <a:extLst>
                    <a:ext uri="{9D8B030D-6E8A-4147-A177-3AD203B41FA5}">
                      <a16:colId xmlns:a16="http://schemas.microsoft.com/office/drawing/2014/main" val="310059092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Mentions</a:t>
                      </a:r>
                    </a:p>
                  </a:txBody>
                  <a:tcPr/>
                </a:tc>
                <a:tc>
                  <a:txBody>
                    <a:bodyPr/>
                    <a:lstStyle/>
                    <a:p>
                      <a:r>
                        <a:rPr lang="en-US" sz="1000"/>
                        <a:t>I-Rate</a:t>
                      </a:r>
                    </a:p>
                  </a:txBody>
                  <a:tcPr/>
                </a:tc>
                <a:extLst>
                  <a:ext uri="{0D108BD9-81ED-4DB2-BD59-A6C34878D82A}">
                    <a16:rowId xmlns:a16="http://schemas.microsoft.com/office/drawing/2014/main" val="332359576"/>
                  </a:ext>
                </a:extLst>
              </a:tr>
              <a:tr h="370840">
                <a:tc>
                  <a:txBody>
                    <a:bodyPr/>
                    <a:lstStyle/>
                    <a:p>
                      <a:r>
                        <a:rPr lang="en-US" sz="1000"/>
                        <a:t>563</a:t>
                      </a:r>
                    </a:p>
                  </a:txBody>
                  <a:tcPr/>
                </a:tc>
                <a:tc>
                  <a:txBody>
                    <a:bodyPr/>
                    <a:lstStyle/>
                    <a:p>
                      <a:r>
                        <a:rPr lang="en-US" sz="1000"/>
                        <a:t>13</a:t>
                      </a:r>
                    </a:p>
                  </a:txBody>
                  <a:tcPr/>
                </a:tc>
                <a:tc>
                  <a:txBody>
                    <a:bodyPr/>
                    <a:lstStyle/>
                    <a:p>
                      <a:r>
                        <a:rPr lang="en-US" sz="1000"/>
                        <a:t>26</a:t>
                      </a:r>
                    </a:p>
                  </a:txBody>
                  <a:tcPr/>
                </a:tc>
                <a:tc>
                  <a:txBody>
                    <a:bodyPr/>
                    <a:lstStyle/>
                    <a:p>
                      <a:r>
                        <a:rPr lang="en-US" sz="1000"/>
                        <a:t>17</a:t>
                      </a:r>
                    </a:p>
                  </a:txBody>
                  <a:tcPr/>
                </a:tc>
                <a:tc>
                  <a:txBody>
                    <a:bodyPr/>
                    <a:lstStyle/>
                    <a:p>
                      <a:r>
                        <a:rPr lang="en-US" sz="1000"/>
                        <a:t>0</a:t>
                      </a:r>
                    </a:p>
                  </a:txBody>
                  <a:tcPr/>
                </a:tc>
                <a:tc>
                  <a:txBody>
                    <a:bodyPr/>
                    <a:lstStyle/>
                    <a:p>
                      <a:r>
                        <a:rPr lang="en-US" sz="1000"/>
                        <a:t>9</a:t>
                      </a:r>
                    </a:p>
                  </a:txBody>
                  <a:tcPr/>
                </a:tc>
                <a:tc>
                  <a:txBody>
                    <a:bodyPr/>
                    <a:lstStyle/>
                    <a:p>
                      <a:r>
                        <a:rPr lang="en-US" sz="1000"/>
                        <a:t>4</a:t>
                      </a:r>
                    </a:p>
                  </a:txBody>
                  <a:tcPr/>
                </a:tc>
                <a:tc>
                  <a:txBody>
                    <a:bodyPr/>
                    <a:lstStyle/>
                    <a:p>
                      <a:r>
                        <a:rPr lang="en-US" sz="1000"/>
                        <a:t>0.1164 %</a:t>
                      </a:r>
                    </a:p>
                  </a:txBody>
                  <a:tcPr/>
                </a:tc>
                <a:extLst>
                  <a:ext uri="{0D108BD9-81ED-4DB2-BD59-A6C34878D82A}">
                    <a16:rowId xmlns:a16="http://schemas.microsoft.com/office/drawing/2014/main" val="3213842254"/>
                  </a:ext>
                </a:extLst>
              </a:tr>
            </a:tbl>
          </a:graphicData>
        </a:graphic>
      </p:graphicFrame>
      <p:sp>
        <p:nvSpPr>
          <p:cNvPr id="4" name="Text Placeholder 3">
            <a:extLst>
              <a:ext uri="{FF2B5EF4-FFF2-40B4-BE49-F238E27FC236}">
                <a16:creationId xmlns:a16="http://schemas.microsoft.com/office/drawing/2014/main" id="{DC4AF60C-0CF8-49F7-B5A6-F5E82F574ED1}"/>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44868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D036-82DF-4B9F-90D3-27ED28A5C395}"/>
              </a:ext>
            </a:extLst>
          </p:cNvPr>
          <p:cNvSpPr>
            <a:spLocks noGrp="1"/>
          </p:cNvSpPr>
          <p:nvPr>
            <p:ph type="title"/>
          </p:nvPr>
        </p:nvSpPr>
        <p:spPr/>
        <p:txBody>
          <a:bodyPr/>
          <a:lstStyle/>
          <a:p>
            <a:r>
              <a:rPr lang="en-US"/>
              <a:t>Twitter Twitter Analytics Table Own Tweets | All Pages</a:t>
            </a:r>
          </a:p>
        </p:txBody>
      </p:sp>
      <p:graphicFrame>
        <p:nvGraphicFramePr>
          <p:cNvPr id="5" name="Table Placeholder 4">
            <a:extLst>
              <a:ext uri="{FF2B5EF4-FFF2-40B4-BE49-F238E27FC236}">
                <a16:creationId xmlns:a16="http://schemas.microsoft.com/office/drawing/2014/main" id="{2FBB7AE8-5BEC-42CD-B3FF-383627B30433}"/>
              </a:ext>
            </a:extLst>
          </p:cNvPr>
          <p:cNvGraphicFramePr>
            <a:graphicFrameLocks noGrp="1"/>
          </p:cNvGraphicFramePr>
          <p:nvPr>
            <p:ph type="tbl" sz="quarter" idx="13"/>
            <p:extLst>
              <p:ext uri="{D42A27DB-BD31-4B8C-83A1-F6EECF244321}">
                <p14:modId xmlns:p14="http://schemas.microsoft.com/office/powerpoint/2010/main" val="27503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516290832"/>
                    </a:ext>
                  </a:extLst>
                </a:gridCol>
                <a:gridCol w="905256">
                  <a:extLst>
                    <a:ext uri="{9D8B030D-6E8A-4147-A177-3AD203B41FA5}">
                      <a16:colId xmlns:a16="http://schemas.microsoft.com/office/drawing/2014/main" val="772202875"/>
                    </a:ext>
                  </a:extLst>
                </a:gridCol>
                <a:gridCol w="905256">
                  <a:extLst>
                    <a:ext uri="{9D8B030D-6E8A-4147-A177-3AD203B41FA5}">
                      <a16:colId xmlns:a16="http://schemas.microsoft.com/office/drawing/2014/main" val="1549964661"/>
                    </a:ext>
                  </a:extLst>
                </a:gridCol>
                <a:gridCol w="905256">
                  <a:extLst>
                    <a:ext uri="{9D8B030D-6E8A-4147-A177-3AD203B41FA5}">
                      <a16:colId xmlns:a16="http://schemas.microsoft.com/office/drawing/2014/main" val="1368049763"/>
                    </a:ext>
                  </a:extLst>
                </a:gridCol>
                <a:gridCol w="905256">
                  <a:extLst>
                    <a:ext uri="{9D8B030D-6E8A-4147-A177-3AD203B41FA5}">
                      <a16:colId xmlns:a16="http://schemas.microsoft.com/office/drawing/2014/main" val="2110973238"/>
                    </a:ext>
                  </a:extLst>
                </a:gridCol>
                <a:gridCol w="905256">
                  <a:extLst>
                    <a:ext uri="{9D8B030D-6E8A-4147-A177-3AD203B41FA5}">
                      <a16:colId xmlns:a16="http://schemas.microsoft.com/office/drawing/2014/main" val="3694500392"/>
                    </a:ext>
                  </a:extLst>
                </a:gridCol>
                <a:gridCol w="905256">
                  <a:extLst>
                    <a:ext uri="{9D8B030D-6E8A-4147-A177-3AD203B41FA5}">
                      <a16:colId xmlns:a16="http://schemas.microsoft.com/office/drawing/2014/main" val="2141112568"/>
                    </a:ext>
                  </a:extLst>
                </a:gridCol>
                <a:gridCol w="905256">
                  <a:extLst>
                    <a:ext uri="{9D8B030D-6E8A-4147-A177-3AD203B41FA5}">
                      <a16:colId xmlns:a16="http://schemas.microsoft.com/office/drawing/2014/main" val="2624847756"/>
                    </a:ext>
                  </a:extLst>
                </a:gridCol>
                <a:gridCol w="905256">
                  <a:extLst>
                    <a:ext uri="{9D8B030D-6E8A-4147-A177-3AD203B41FA5}">
                      <a16:colId xmlns:a16="http://schemas.microsoft.com/office/drawing/2014/main" val="3849288695"/>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Total Video Views (Organic*)</a:t>
                      </a:r>
                    </a:p>
                  </a:txBody>
                  <a:tcPr/>
                </a:tc>
                <a:extLst>
                  <a:ext uri="{0D108BD9-81ED-4DB2-BD59-A6C34878D82A}">
                    <a16:rowId xmlns:a16="http://schemas.microsoft.com/office/drawing/2014/main" val="1031934294"/>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5367</a:t>
                      </a:r>
                    </a:p>
                  </a:txBody>
                  <a:tcPr/>
                </a:tc>
                <a:tc>
                  <a:txBody>
                    <a:bodyPr/>
                    <a:lstStyle/>
                    <a:p>
                      <a:r>
                        <a:rPr lang="en-US" sz="1000"/>
                        <a:t>185</a:t>
                      </a:r>
                    </a:p>
                  </a:txBody>
                  <a:tcPr/>
                </a:tc>
                <a:tc>
                  <a:txBody>
                    <a:bodyPr/>
                    <a:lstStyle/>
                    <a:p>
                      <a:r>
                        <a:rPr lang="en-US" sz="1000"/>
                        <a:t>4.0295 %</a:t>
                      </a:r>
                    </a:p>
                  </a:txBody>
                  <a:tcPr/>
                </a:tc>
                <a:tc>
                  <a:txBody>
                    <a:bodyPr/>
                    <a:lstStyle/>
                    <a:p>
                      <a:r>
                        <a:rPr lang="en-US" sz="1000"/>
                        <a:t>28</a:t>
                      </a:r>
                    </a:p>
                  </a:txBody>
                  <a:tcPr/>
                </a:tc>
                <a:extLst>
                  <a:ext uri="{0D108BD9-81ED-4DB2-BD59-A6C34878D82A}">
                    <a16:rowId xmlns:a16="http://schemas.microsoft.com/office/drawing/2014/main" val="2837078056"/>
                  </a:ext>
                </a:extLst>
              </a:tr>
            </a:tbl>
          </a:graphicData>
        </a:graphic>
      </p:graphicFrame>
      <p:sp>
        <p:nvSpPr>
          <p:cNvPr id="4" name="Text Placeholder 3">
            <a:extLst>
              <a:ext uri="{FF2B5EF4-FFF2-40B4-BE49-F238E27FC236}">
                <a16:creationId xmlns:a16="http://schemas.microsoft.com/office/drawing/2014/main" id="{DEA5D8C9-0BC2-4833-BD52-C2ADF6339A6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03109652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85A06-5714-4F51-BCA5-8E98388C1D3F}"/>
              </a:ext>
            </a:extLst>
          </p:cNvPr>
          <p:cNvSpPr>
            <a:spLocks noGrp="1"/>
          </p:cNvSpPr>
          <p:nvPr>
            <p:ph type="title"/>
          </p:nvPr>
        </p:nvSpPr>
        <p:spPr/>
        <p:txBody>
          <a:bodyPr/>
          <a:lstStyle/>
          <a:p>
            <a:r>
              <a:rPr lang="en-US"/>
              <a:t>Twitter Twitter Analytics Table Total | All Pages</a:t>
            </a:r>
          </a:p>
        </p:txBody>
      </p:sp>
      <p:graphicFrame>
        <p:nvGraphicFramePr>
          <p:cNvPr id="5" name="Table Placeholder 4">
            <a:extLst>
              <a:ext uri="{FF2B5EF4-FFF2-40B4-BE49-F238E27FC236}">
                <a16:creationId xmlns:a16="http://schemas.microsoft.com/office/drawing/2014/main" id="{FCEF5250-37FC-4531-A5DA-B9070D9AD420}"/>
              </a:ext>
            </a:extLst>
          </p:cNvPr>
          <p:cNvGraphicFramePr>
            <a:graphicFrameLocks noGrp="1"/>
          </p:cNvGraphicFramePr>
          <p:nvPr>
            <p:ph type="tbl" sz="quarter" idx="13"/>
            <p:extLst>
              <p:ext uri="{D42A27DB-BD31-4B8C-83A1-F6EECF244321}">
                <p14:modId xmlns:p14="http://schemas.microsoft.com/office/powerpoint/2010/main" val="179643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35143583"/>
                    </a:ext>
                  </a:extLst>
                </a:gridCol>
                <a:gridCol w="822960">
                  <a:extLst>
                    <a:ext uri="{9D8B030D-6E8A-4147-A177-3AD203B41FA5}">
                      <a16:colId xmlns:a16="http://schemas.microsoft.com/office/drawing/2014/main" val="71859642"/>
                    </a:ext>
                  </a:extLst>
                </a:gridCol>
                <a:gridCol w="822960">
                  <a:extLst>
                    <a:ext uri="{9D8B030D-6E8A-4147-A177-3AD203B41FA5}">
                      <a16:colId xmlns:a16="http://schemas.microsoft.com/office/drawing/2014/main" val="3454472668"/>
                    </a:ext>
                  </a:extLst>
                </a:gridCol>
                <a:gridCol w="822960">
                  <a:extLst>
                    <a:ext uri="{9D8B030D-6E8A-4147-A177-3AD203B41FA5}">
                      <a16:colId xmlns:a16="http://schemas.microsoft.com/office/drawing/2014/main" val="1939822581"/>
                    </a:ext>
                  </a:extLst>
                </a:gridCol>
                <a:gridCol w="822960">
                  <a:extLst>
                    <a:ext uri="{9D8B030D-6E8A-4147-A177-3AD203B41FA5}">
                      <a16:colId xmlns:a16="http://schemas.microsoft.com/office/drawing/2014/main" val="2229855273"/>
                    </a:ext>
                  </a:extLst>
                </a:gridCol>
                <a:gridCol w="822960">
                  <a:extLst>
                    <a:ext uri="{9D8B030D-6E8A-4147-A177-3AD203B41FA5}">
                      <a16:colId xmlns:a16="http://schemas.microsoft.com/office/drawing/2014/main" val="3970227888"/>
                    </a:ext>
                  </a:extLst>
                </a:gridCol>
                <a:gridCol w="822960">
                  <a:extLst>
                    <a:ext uri="{9D8B030D-6E8A-4147-A177-3AD203B41FA5}">
                      <a16:colId xmlns:a16="http://schemas.microsoft.com/office/drawing/2014/main" val="1360981490"/>
                    </a:ext>
                  </a:extLst>
                </a:gridCol>
                <a:gridCol w="822960">
                  <a:extLst>
                    <a:ext uri="{9D8B030D-6E8A-4147-A177-3AD203B41FA5}">
                      <a16:colId xmlns:a16="http://schemas.microsoft.com/office/drawing/2014/main" val="2015128205"/>
                    </a:ext>
                  </a:extLst>
                </a:gridCol>
                <a:gridCol w="822960">
                  <a:extLst>
                    <a:ext uri="{9D8B030D-6E8A-4147-A177-3AD203B41FA5}">
                      <a16:colId xmlns:a16="http://schemas.microsoft.com/office/drawing/2014/main" val="1105198288"/>
                    </a:ext>
                  </a:extLst>
                </a:gridCol>
                <a:gridCol w="822960">
                  <a:extLst>
                    <a:ext uri="{9D8B030D-6E8A-4147-A177-3AD203B41FA5}">
                      <a16:colId xmlns:a16="http://schemas.microsoft.com/office/drawing/2014/main" val="2260765350"/>
                    </a:ext>
                  </a:extLst>
                </a:gridCol>
              </a:tblGrid>
              <a:tr h="370840">
                <a:tc>
                  <a:txBody>
                    <a:bodyPr/>
                    <a:lstStyle/>
                    <a:p>
                      <a:r>
                        <a:rPr lang="en-US" sz="1000"/>
                        <a:t>Followers</a:t>
                      </a:r>
                    </a:p>
                  </a:txBody>
                  <a:tcPr/>
                </a:tc>
                <a:tc>
                  <a:txBody>
                    <a:bodyPr/>
                    <a:lstStyle/>
                    <a:p>
                      <a:r>
                        <a:rPr lang="en-US" sz="1000"/>
                        <a:t>Retweets (Organic)</a:t>
                      </a:r>
                    </a:p>
                  </a:txBody>
                  <a:tcPr/>
                </a:tc>
                <a:tc>
                  <a:txBody>
                    <a:bodyPr/>
                    <a:lstStyle/>
                    <a:p>
                      <a:r>
                        <a:rPr lang="en-US" sz="1000"/>
                        <a:t>Favs (Organic)</a:t>
                      </a:r>
                    </a:p>
                  </a:txBody>
                  <a:tcPr/>
                </a:tc>
                <a:tc>
                  <a:txBody>
                    <a:bodyPr/>
                    <a:lstStyle/>
                    <a:p>
                      <a:r>
                        <a:rPr lang="en-US" sz="1000"/>
                        <a:t>Replies (Organic)</a:t>
                      </a:r>
                    </a:p>
                  </a:txBody>
                  <a:tcPr/>
                </a:tc>
                <a:tc>
                  <a:txBody>
                    <a:bodyPr/>
                    <a:lstStyle/>
                    <a:p>
                      <a:r>
                        <a:rPr lang="en-US" sz="1000"/>
                        <a:t>Quotes (Organic)</a:t>
                      </a:r>
                    </a:p>
                  </a:txBody>
                  <a:tcPr/>
                </a:tc>
                <a:tc>
                  <a:txBody>
                    <a:bodyPr/>
                    <a:lstStyle/>
                    <a:p>
                      <a:r>
                        <a:rPr lang="en-US" sz="1000"/>
                        <a:t>I-Rate (Organic)</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 (Organic)</a:t>
                      </a:r>
                    </a:p>
                  </a:txBody>
                  <a:tcPr/>
                </a:tc>
                <a:tc>
                  <a:txBody>
                    <a:bodyPr/>
                    <a:lstStyle/>
                    <a:p>
                      <a:r>
                        <a:rPr lang="en-US" sz="1000"/>
                        <a:t>Video Views (Total)</a:t>
                      </a:r>
                    </a:p>
                  </a:txBody>
                  <a:tcPr/>
                </a:tc>
                <a:extLst>
                  <a:ext uri="{0D108BD9-81ED-4DB2-BD59-A6C34878D82A}">
                    <a16:rowId xmlns:a16="http://schemas.microsoft.com/office/drawing/2014/main" val="3542757838"/>
                  </a:ext>
                </a:extLst>
              </a:tr>
              <a:tr h="370840">
                <a:tc>
                  <a:txBody>
                    <a:bodyPr/>
                    <a:lstStyle/>
                    <a:p>
                      <a:r>
                        <a:rPr lang="en-US" sz="1000"/>
                        <a:t>563</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0.1154 %</a:t>
                      </a:r>
                    </a:p>
                  </a:txBody>
                  <a:tcPr/>
                </a:tc>
                <a:tc>
                  <a:txBody>
                    <a:bodyPr/>
                    <a:lstStyle/>
                    <a:p>
                      <a:r>
                        <a:rPr lang="en-US" sz="1000"/>
                        <a:t>7504</a:t>
                      </a:r>
                    </a:p>
                  </a:txBody>
                  <a:tcPr/>
                </a:tc>
                <a:tc>
                  <a:txBody>
                    <a:bodyPr/>
                    <a:lstStyle/>
                    <a:p>
                      <a:r>
                        <a:rPr lang="en-US" sz="1000"/>
                        <a:t>196</a:t>
                      </a:r>
                    </a:p>
                  </a:txBody>
                  <a:tcPr/>
                </a:tc>
                <a:tc>
                  <a:txBody>
                    <a:bodyPr/>
                    <a:lstStyle/>
                    <a:p>
                      <a:r>
                        <a:rPr lang="en-US" sz="1000"/>
                        <a:t>2.44625 %</a:t>
                      </a:r>
                    </a:p>
                  </a:txBody>
                  <a:tcPr/>
                </a:tc>
                <a:tc>
                  <a:txBody>
                    <a:bodyPr/>
                    <a:lstStyle/>
                    <a:p>
                      <a:r>
                        <a:rPr lang="en-US" sz="1000"/>
                        <a:t>28</a:t>
                      </a:r>
                    </a:p>
                  </a:txBody>
                  <a:tcPr/>
                </a:tc>
                <a:extLst>
                  <a:ext uri="{0D108BD9-81ED-4DB2-BD59-A6C34878D82A}">
                    <a16:rowId xmlns:a16="http://schemas.microsoft.com/office/drawing/2014/main" val="2881614859"/>
                  </a:ext>
                </a:extLst>
              </a:tr>
            </a:tbl>
          </a:graphicData>
        </a:graphic>
      </p:graphicFrame>
      <p:sp>
        <p:nvSpPr>
          <p:cNvPr id="4" name="Text Placeholder 3">
            <a:extLst>
              <a:ext uri="{FF2B5EF4-FFF2-40B4-BE49-F238E27FC236}">
                <a16:creationId xmlns:a16="http://schemas.microsoft.com/office/drawing/2014/main" id="{F7FAC946-290B-45A6-96F1-5DC0DEF6C1FB}"/>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41885550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E06F3-9B46-46AC-B967-8A2BEB61F4D4}"/>
              </a:ext>
            </a:extLst>
          </p:cNvPr>
          <p:cNvSpPr>
            <a:spLocks noGrp="1"/>
          </p:cNvSpPr>
          <p:nvPr>
            <p:ph type="title"/>
          </p:nvPr>
        </p:nvSpPr>
        <p:spPr/>
        <p:txBody>
          <a:bodyPr/>
          <a:lstStyle/>
          <a:p>
            <a:r>
              <a:rPr lang="en-US"/>
              <a:t>Twitter Own Tweets Table | All Pages - 1 of 9</a:t>
            </a:r>
          </a:p>
        </p:txBody>
      </p:sp>
      <p:graphicFrame>
        <p:nvGraphicFramePr>
          <p:cNvPr id="5" name="Table Placeholder 4">
            <a:extLst>
              <a:ext uri="{FF2B5EF4-FFF2-40B4-BE49-F238E27FC236}">
                <a16:creationId xmlns:a16="http://schemas.microsoft.com/office/drawing/2014/main" id="{963DCC52-2308-4B57-817D-8D454E773E20}"/>
              </a:ext>
            </a:extLst>
          </p:cNvPr>
          <p:cNvGraphicFramePr>
            <a:graphicFrameLocks noGrp="1"/>
          </p:cNvGraphicFramePr>
          <p:nvPr>
            <p:ph type="tbl" sz="quarter" idx="13"/>
            <p:extLst>
              <p:ext uri="{D42A27DB-BD31-4B8C-83A1-F6EECF244321}">
                <p14:modId xmlns:p14="http://schemas.microsoft.com/office/powerpoint/2010/main" val="388837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69904318"/>
                    </a:ext>
                  </a:extLst>
                </a:gridCol>
                <a:gridCol w="576072">
                  <a:extLst>
                    <a:ext uri="{9D8B030D-6E8A-4147-A177-3AD203B41FA5}">
                      <a16:colId xmlns:a16="http://schemas.microsoft.com/office/drawing/2014/main" val="28560321"/>
                    </a:ext>
                  </a:extLst>
                </a:gridCol>
                <a:gridCol w="576072">
                  <a:extLst>
                    <a:ext uri="{9D8B030D-6E8A-4147-A177-3AD203B41FA5}">
                      <a16:colId xmlns:a16="http://schemas.microsoft.com/office/drawing/2014/main" val="2932021187"/>
                    </a:ext>
                  </a:extLst>
                </a:gridCol>
                <a:gridCol w="576072">
                  <a:extLst>
                    <a:ext uri="{9D8B030D-6E8A-4147-A177-3AD203B41FA5}">
                      <a16:colId xmlns:a16="http://schemas.microsoft.com/office/drawing/2014/main" val="3825484012"/>
                    </a:ext>
                  </a:extLst>
                </a:gridCol>
                <a:gridCol w="576072">
                  <a:extLst>
                    <a:ext uri="{9D8B030D-6E8A-4147-A177-3AD203B41FA5}">
                      <a16:colId xmlns:a16="http://schemas.microsoft.com/office/drawing/2014/main" val="2373078161"/>
                    </a:ext>
                  </a:extLst>
                </a:gridCol>
                <a:gridCol w="576072">
                  <a:extLst>
                    <a:ext uri="{9D8B030D-6E8A-4147-A177-3AD203B41FA5}">
                      <a16:colId xmlns:a16="http://schemas.microsoft.com/office/drawing/2014/main" val="1805255394"/>
                    </a:ext>
                  </a:extLst>
                </a:gridCol>
                <a:gridCol w="576072">
                  <a:extLst>
                    <a:ext uri="{9D8B030D-6E8A-4147-A177-3AD203B41FA5}">
                      <a16:colId xmlns:a16="http://schemas.microsoft.com/office/drawing/2014/main" val="28691364"/>
                    </a:ext>
                  </a:extLst>
                </a:gridCol>
                <a:gridCol w="822960">
                  <a:extLst>
                    <a:ext uri="{9D8B030D-6E8A-4147-A177-3AD203B41FA5}">
                      <a16:colId xmlns:a16="http://schemas.microsoft.com/office/drawing/2014/main" val="944955319"/>
                    </a:ext>
                  </a:extLst>
                </a:gridCol>
                <a:gridCol w="576072">
                  <a:extLst>
                    <a:ext uri="{9D8B030D-6E8A-4147-A177-3AD203B41FA5}">
                      <a16:colId xmlns:a16="http://schemas.microsoft.com/office/drawing/2014/main" val="526388991"/>
                    </a:ext>
                  </a:extLst>
                </a:gridCol>
                <a:gridCol w="576072">
                  <a:extLst>
                    <a:ext uri="{9D8B030D-6E8A-4147-A177-3AD203B41FA5}">
                      <a16:colId xmlns:a16="http://schemas.microsoft.com/office/drawing/2014/main" val="339510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41731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13:31:22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https://t.co/4mAQZLY1XL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89173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11:52:12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https://t.co/B5YyFajFGh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5.3571 %</a:t>
                      </a:r>
                    </a:p>
                  </a:txBody>
                  <a:tcPr/>
                </a:tc>
                <a:extLst>
                  <a:ext uri="{0D108BD9-81ED-4DB2-BD59-A6C34878D82A}">
                    <a16:rowId xmlns:a16="http://schemas.microsoft.com/office/drawing/2014/main" val="417488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- 2020-09-29 09:32:39</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https://t.co/y2t9kbLnrA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17.1875 %</a:t>
                      </a:r>
                    </a:p>
                  </a:txBody>
                  <a:tcPr/>
                </a:tc>
                <a:extLst>
                  <a:ext uri="{0D108BD9-81ED-4DB2-BD59-A6C34878D82A}">
                    <a16:rowId xmlns:a16="http://schemas.microsoft.com/office/drawing/2014/main" val="3226680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14:07:23</a:t>
                      </a:r>
                      <a:r>
                        <a:rPr kumimoji="0" lang="en-US" sz="1000" b="0" i="0" u="none" strike="noStrike" kern="1200" cap="none" spc="0" normalizeH="0" baseline="0" noProof="0">
                          <a:ln>
                            <a:noFill/>
                          </a:ln>
                          <a:solidFill>
                            <a:prstClr val="black"/>
                          </a:solidFill>
                          <a:effectLst/>
                          <a:uLnTx/>
                          <a:uFillTx/>
                          <a:latin typeface="+mn-lt"/>
                          <a:ea typeface="+mn-ea"/>
                          <a:cs typeface="+mn-cs"/>
                        </a:rPr>
                        <a:t>
 Top up your Danat account for a chance to win double your investment! You will also increase your chances of winning one of Danat Scheme prizes! https://t.co/F15our3McN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6.7164 %</a:t>
                      </a:r>
                    </a:p>
                  </a:txBody>
                  <a:tcPr/>
                </a:tc>
                <a:extLst>
                  <a:ext uri="{0D108BD9-81ED-4DB2-BD59-A6C34878D82A}">
                    <a16:rowId xmlns:a16="http://schemas.microsoft.com/office/drawing/2014/main" val="4067020454"/>
                  </a:ext>
                </a:extLst>
              </a:tr>
            </a:tbl>
          </a:graphicData>
        </a:graphic>
      </p:graphicFrame>
      <p:sp>
        <p:nvSpPr>
          <p:cNvPr id="4" name="Text Placeholder 3">
            <a:extLst>
              <a:ext uri="{FF2B5EF4-FFF2-40B4-BE49-F238E27FC236}">
                <a16:creationId xmlns:a16="http://schemas.microsoft.com/office/drawing/2014/main" id="{07639CDB-EB3A-4BE7-8E5B-5C90C0DE606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9489995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C2F47-D38B-4046-9233-BF9E4F287637}"/>
              </a:ext>
            </a:extLst>
          </p:cNvPr>
          <p:cNvSpPr>
            <a:spLocks noGrp="1"/>
          </p:cNvSpPr>
          <p:nvPr>
            <p:ph type="title"/>
          </p:nvPr>
        </p:nvSpPr>
        <p:spPr/>
        <p:txBody>
          <a:bodyPr/>
          <a:lstStyle/>
          <a:p>
            <a:r>
              <a:rPr lang="en-US"/>
              <a:t>Twitter Own Tweets Table | All Pages - 2 of 9</a:t>
            </a:r>
          </a:p>
        </p:txBody>
      </p:sp>
      <p:graphicFrame>
        <p:nvGraphicFramePr>
          <p:cNvPr id="5" name="Table Placeholder 4">
            <a:extLst>
              <a:ext uri="{FF2B5EF4-FFF2-40B4-BE49-F238E27FC236}">
                <a16:creationId xmlns:a16="http://schemas.microsoft.com/office/drawing/2014/main" id="{203437FB-A74D-426D-9138-1447BF382777}"/>
              </a:ext>
            </a:extLst>
          </p:cNvPr>
          <p:cNvGraphicFramePr>
            <a:graphicFrameLocks noGrp="1"/>
          </p:cNvGraphicFramePr>
          <p:nvPr>
            <p:ph type="tbl" sz="quarter" idx="13"/>
            <p:extLst>
              <p:ext uri="{D42A27DB-BD31-4B8C-83A1-F6EECF244321}">
                <p14:modId xmlns:p14="http://schemas.microsoft.com/office/powerpoint/2010/main" val="91061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77590048"/>
                    </a:ext>
                  </a:extLst>
                </a:gridCol>
                <a:gridCol w="576072">
                  <a:extLst>
                    <a:ext uri="{9D8B030D-6E8A-4147-A177-3AD203B41FA5}">
                      <a16:colId xmlns:a16="http://schemas.microsoft.com/office/drawing/2014/main" val="1366968109"/>
                    </a:ext>
                  </a:extLst>
                </a:gridCol>
                <a:gridCol w="576072">
                  <a:extLst>
                    <a:ext uri="{9D8B030D-6E8A-4147-A177-3AD203B41FA5}">
                      <a16:colId xmlns:a16="http://schemas.microsoft.com/office/drawing/2014/main" val="2459124578"/>
                    </a:ext>
                  </a:extLst>
                </a:gridCol>
                <a:gridCol w="576072">
                  <a:extLst>
                    <a:ext uri="{9D8B030D-6E8A-4147-A177-3AD203B41FA5}">
                      <a16:colId xmlns:a16="http://schemas.microsoft.com/office/drawing/2014/main" val="3502303550"/>
                    </a:ext>
                  </a:extLst>
                </a:gridCol>
                <a:gridCol w="576072">
                  <a:extLst>
                    <a:ext uri="{9D8B030D-6E8A-4147-A177-3AD203B41FA5}">
                      <a16:colId xmlns:a16="http://schemas.microsoft.com/office/drawing/2014/main" val="968307605"/>
                    </a:ext>
                  </a:extLst>
                </a:gridCol>
                <a:gridCol w="576072">
                  <a:extLst>
                    <a:ext uri="{9D8B030D-6E8A-4147-A177-3AD203B41FA5}">
                      <a16:colId xmlns:a16="http://schemas.microsoft.com/office/drawing/2014/main" val="1160100360"/>
                    </a:ext>
                  </a:extLst>
                </a:gridCol>
                <a:gridCol w="576072">
                  <a:extLst>
                    <a:ext uri="{9D8B030D-6E8A-4147-A177-3AD203B41FA5}">
                      <a16:colId xmlns:a16="http://schemas.microsoft.com/office/drawing/2014/main" val="4050696842"/>
                    </a:ext>
                  </a:extLst>
                </a:gridCol>
                <a:gridCol w="822960">
                  <a:extLst>
                    <a:ext uri="{9D8B030D-6E8A-4147-A177-3AD203B41FA5}">
                      <a16:colId xmlns:a16="http://schemas.microsoft.com/office/drawing/2014/main" val="2148505931"/>
                    </a:ext>
                  </a:extLst>
                </a:gridCol>
                <a:gridCol w="576072">
                  <a:extLst>
                    <a:ext uri="{9D8B030D-6E8A-4147-A177-3AD203B41FA5}">
                      <a16:colId xmlns:a16="http://schemas.microsoft.com/office/drawing/2014/main" val="2757224664"/>
                    </a:ext>
                  </a:extLst>
                </a:gridCol>
                <a:gridCol w="576072">
                  <a:extLst>
                    <a:ext uri="{9D8B030D-6E8A-4147-A177-3AD203B41FA5}">
                      <a16:colId xmlns:a16="http://schemas.microsoft.com/office/drawing/2014/main" val="251658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206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- 2020-09-27 14:06:23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قم بزيادة رصيد استثمارك في حساب دانات الخاص بك للحصول على فرصة لمضاعفة استثمارك. بالإضافة إلى زيادة فرصك للفوز بإحدى جوائز برنامج دانات! </a:t>
                      </a:r>
                      <a:r>
                        <a:rPr kumimoji="0" lang="en-US" sz="1000" b="0" i="0" u="none" strike="noStrike" kern="1200" cap="none" spc="0" normalizeH="0" baseline="0" noProof="0">
                          <a:ln>
                            <a:noFill/>
                          </a:ln>
                          <a:solidFill>
                            <a:prstClr val="black"/>
                          </a:solidFill>
                          <a:effectLst/>
                          <a:uLnTx/>
                          <a:uFillTx/>
                          <a:latin typeface="+mn-lt"/>
                          <a:ea typeface="+mn-ea"/>
                          <a:cs typeface="+mn-cs"/>
                        </a:rPr>
                        <a:t>https://t.co/A0inuG4BAX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9.5588 %</a:t>
                      </a:r>
                    </a:p>
                  </a:txBody>
                  <a:tcPr/>
                </a:tc>
                <a:extLst>
                  <a:ext uri="{0D108BD9-81ED-4DB2-BD59-A6C34878D82A}">
                    <a16:rowId xmlns:a16="http://schemas.microsoft.com/office/drawing/2014/main" val="393210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- 2020-09-15 14:03:32</a:t>
                      </a:r>
                      <a:r>
                        <a:rPr kumimoji="0" lang="en-US" sz="1000" b="0" i="0" u="none" strike="noStrike" kern="1200" cap="none" spc="0" normalizeH="0" baseline="0" noProof="0">
                          <a:ln>
                            <a:noFill/>
                          </a:ln>
                          <a:solidFill>
                            <a:prstClr val="black"/>
                          </a:solidFill>
                          <a:effectLst/>
                          <a:uLnTx/>
                          <a:uFillTx/>
                          <a:latin typeface="+mn-lt"/>
                          <a:ea typeface="+mn-ea"/>
                          <a:cs typeface="+mn-cs"/>
                        </a:rPr>
                        <a:t>
 Just posted a photo https://t.co/5I6ZZqbcUC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3.9216 %</a:t>
                      </a:r>
                    </a:p>
                  </a:txBody>
                  <a:tcPr/>
                </a:tc>
                <a:extLst>
                  <a:ext uri="{0D108BD9-81ED-4DB2-BD59-A6C34878D82A}">
                    <a16:rowId xmlns:a16="http://schemas.microsoft.com/office/drawing/2014/main" val="3199877865"/>
                  </a:ext>
                </a:extLst>
              </a:tr>
            </a:tbl>
          </a:graphicData>
        </a:graphic>
      </p:graphicFrame>
      <p:sp>
        <p:nvSpPr>
          <p:cNvPr id="4" name="Text Placeholder 3">
            <a:extLst>
              <a:ext uri="{FF2B5EF4-FFF2-40B4-BE49-F238E27FC236}">
                <a16:creationId xmlns:a16="http://schemas.microsoft.com/office/drawing/2014/main" id="{3E7D646E-9DA6-4B3C-92F5-D8E6045B5B44}"/>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54680434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F8EC8-5916-4B61-BF3E-416B30BB2222}"/>
              </a:ext>
            </a:extLst>
          </p:cNvPr>
          <p:cNvSpPr>
            <a:spLocks noGrp="1"/>
          </p:cNvSpPr>
          <p:nvPr>
            <p:ph type="title"/>
          </p:nvPr>
        </p:nvSpPr>
        <p:spPr/>
        <p:txBody>
          <a:bodyPr/>
          <a:lstStyle/>
          <a:p>
            <a:r>
              <a:rPr lang="en-US"/>
              <a:t>Twitter Own Tweets Table | All Pages - 3 of 9</a:t>
            </a:r>
          </a:p>
        </p:txBody>
      </p:sp>
      <p:graphicFrame>
        <p:nvGraphicFramePr>
          <p:cNvPr id="5" name="Table Placeholder 4">
            <a:extLst>
              <a:ext uri="{FF2B5EF4-FFF2-40B4-BE49-F238E27FC236}">
                <a16:creationId xmlns:a16="http://schemas.microsoft.com/office/drawing/2014/main" id="{FD5F975E-8638-43ED-BCD0-8250BA540FD0}"/>
              </a:ext>
            </a:extLst>
          </p:cNvPr>
          <p:cNvGraphicFramePr>
            <a:graphicFrameLocks noGrp="1"/>
          </p:cNvGraphicFramePr>
          <p:nvPr>
            <p:ph type="tbl" sz="quarter" idx="13"/>
            <p:extLst>
              <p:ext uri="{D42A27DB-BD31-4B8C-83A1-F6EECF244321}">
                <p14:modId xmlns:p14="http://schemas.microsoft.com/office/powerpoint/2010/main" val="2295221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77682913"/>
                    </a:ext>
                  </a:extLst>
                </a:gridCol>
                <a:gridCol w="576072">
                  <a:extLst>
                    <a:ext uri="{9D8B030D-6E8A-4147-A177-3AD203B41FA5}">
                      <a16:colId xmlns:a16="http://schemas.microsoft.com/office/drawing/2014/main" val="3103714831"/>
                    </a:ext>
                  </a:extLst>
                </a:gridCol>
                <a:gridCol w="576072">
                  <a:extLst>
                    <a:ext uri="{9D8B030D-6E8A-4147-A177-3AD203B41FA5}">
                      <a16:colId xmlns:a16="http://schemas.microsoft.com/office/drawing/2014/main" val="3263068414"/>
                    </a:ext>
                  </a:extLst>
                </a:gridCol>
                <a:gridCol w="576072">
                  <a:extLst>
                    <a:ext uri="{9D8B030D-6E8A-4147-A177-3AD203B41FA5}">
                      <a16:colId xmlns:a16="http://schemas.microsoft.com/office/drawing/2014/main" val="941017490"/>
                    </a:ext>
                  </a:extLst>
                </a:gridCol>
                <a:gridCol w="576072">
                  <a:extLst>
                    <a:ext uri="{9D8B030D-6E8A-4147-A177-3AD203B41FA5}">
                      <a16:colId xmlns:a16="http://schemas.microsoft.com/office/drawing/2014/main" val="3969683060"/>
                    </a:ext>
                  </a:extLst>
                </a:gridCol>
                <a:gridCol w="576072">
                  <a:extLst>
                    <a:ext uri="{9D8B030D-6E8A-4147-A177-3AD203B41FA5}">
                      <a16:colId xmlns:a16="http://schemas.microsoft.com/office/drawing/2014/main" val="270888102"/>
                    </a:ext>
                  </a:extLst>
                </a:gridCol>
                <a:gridCol w="576072">
                  <a:extLst>
                    <a:ext uri="{9D8B030D-6E8A-4147-A177-3AD203B41FA5}">
                      <a16:colId xmlns:a16="http://schemas.microsoft.com/office/drawing/2014/main" val="1915678016"/>
                    </a:ext>
                  </a:extLst>
                </a:gridCol>
                <a:gridCol w="822960">
                  <a:extLst>
                    <a:ext uri="{9D8B030D-6E8A-4147-A177-3AD203B41FA5}">
                      <a16:colId xmlns:a16="http://schemas.microsoft.com/office/drawing/2014/main" val="3688804254"/>
                    </a:ext>
                  </a:extLst>
                </a:gridCol>
                <a:gridCol w="576072">
                  <a:extLst>
                    <a:ext uri="{9D8B030D-6E8A-4147-A177-3AD203B41FA5}">
                      <a16:colId xmlns:a16="http://schemas.microsoft.com/office/drawing/2014/main" val="3114801721"/>
                    </a:ext>
                  </a:extLst>
                </a:gridCol>
                <a:gridCol w="576072">
                  <a:extLst>
                    <a:ext uri="{9D8B030D-6E8A-4147-A177-3AD203B41FA5}">
                      <a16:colId xmlns:a16="http://schemas.microsoft.com/office/drawing/2014/main" val="3697115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86025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20:38:07</a:t>
                      </a:r>
                      <a:r>
                        <a:rPr kumimoji="0" lang="en-US" sz="1000" b="0" i="0" u="none" strike="noStrike" kern="1200" cap="none" spc="0" normalizeH="0" baseline="0" noProof="0">
                          <a:ln>
                            <a:noFill/>
                          </a:ln>
                          <a:solidFill>
                            <a:prstClr val="black"/>
                          </a:solidFill>
                          <a:effectLst/>
                          <a:uLnTx/>
                          <a:uFillTx/>
                          <a:latin typeface="+mn-lt"/>
                          <a:ea typeface="+mn-ea"/>
                          <a:cs typeface="+mn-cs"/>
                        </a:rPr>
                        <a:t>
 For faster and safer payment, activate your Al Salam Bank's credit and prepaid cards for “Tap and Go” contactless payment through BenefitPay.
Now available on Android devices only!
For assistance, please call our customer care center or text us on WhatsApp at 17005500. https://t.co/4DZmAleO3P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0.8902 %</a:t>
                      </a:r>
                    </a:p>
                  </a:txBody>
                  <a:tcPr/>
                </a:tc>
                <a:extLst>
                  <a:ext uri="{0D108BD9-81ED-4DB2-BD59-A6C34878D82A}">
                    <a16:rowId xmlns:a16="http://schemas.microsoft.com/office/drawing/2014/main" val="1087601222"/>
                  </a:ext>
                </a:extLst>
              </a:tr>
            </a:tbl>
          </a:graphicData>
        </a:graphic>
      </p:graphicFrame>
      <p:sp>
        <p:nvSpPr>
          <p:cNvPr id="4" name="Text Placeholder 3">
            <a:extLst>
              <a:ext uri="{FF2B5EF4-FFF2-40B4-BE49-F238E27FC236}">
                <a16:creationId xmlns:a16="http://schemas.microsoft.com/office/drawing/2014/main" id="{ED857C0F-AC0F-4F25-A43F-84330EDF0340}"/>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7535397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C9366-497E-433A-B922-7CACF61CF992}"/>
              </a:ext>
            </a:extLst>
          </p:cNvPr>
          <p:cNvSpPr>
            <a:spLocks noGrp="1"/>
          </p:cNvSpPr>
          <p:nvPr>
            <p:ph type="title"/>
          </p:nvPr>
        </p:nvSpPr>
        <p:spPr/>
        <p:txBody>
          <a:bodyPr/>
          <a:lstStyle/>
          <a:p>
            <a:r>
              <a:rPr lang="en-US"/>
              <a:t>Twitter Own Tweets Table | All Pages - 4 of 9</a:t>
            </a:r>
          </a:p>
        </p:txBody>
      </p:sp>
      <p:graphicFrame>
        <p:nvGraphicFramePr>
          <p:cNvPr id="5" name="Table Placeholder 4">
            <a:extLst>
              <a:ext uri="{FF2B5EF4-FFF2-40B4-BE49-F238E27FC236}">
                <a16:creationId xmlns:a16="http://schemas.microsoft.com/office/drawing/2014/main" id="{58638E5E-619F-49BF-A655-5439B594A5D9}"/>
              </a:ext>
            </a:extLst>
          </p:cNvPr>
          <p:cNvGraphicFramePr>
            <a:graphicFrameLocks noGrp="1"/>
          </p:cNvGraphicFramePr>
          <p:nvPr>
            <p:ph type="tbl" sz="quarter" idx="13"/>
            <p:extLst>
              <p:ext uri="{D42A27DB-BD31-4B8C-83A1-F6EECF244321}">
                <p14:modId xmlns:p14="http://schemas.microsoft.com/office/powerpoint/2010/main" val="14780676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81543613"/>
                    </a:ext>
                  </a:extLst>
                </a:gridCol>
                <a:gridCol w="576072">
                  <a:extLst>
                    <a:ext uri="{9D8B030D-6E8A-4147-A177-3AD203B41FA5}">
                      <a16:colId xmlns:a16="http://schemas.microsoft.com/office/drawing/2014/main" val="1499928189"/>
                    </a:ext>
                  </a:extLst>
                </a:gridCol>
                <a:gridCol w="576072">
                  <a:extLst>
                    <a:ext uri="{9D8B030D-6E8A-4147-A177-3AD203B41FA5}">
                      <a16:colId xmlns:a16="http://schemas.microsoft.com/office/drawing/2014/main" val="485165416"/>
                    </a:ext>
                  </a:extLst>
                </a:gridCol>
                <a:gridCol w="576072">
                  <a:extLst>
                    <a:ext uri="{9D8B030D-6E8A-4147-A177-3AD203B41FA5}">
                      <a16:colId xmlns:a16="http://schemas.microsoft.com/office/drawing/2014/main" val="3411584060"/>
                    </a:ext>
                  </a:extLst>
                </a:gridCol>
                <a:gridCol w="576072">
                  <a:extLst>
                    <a:ext uri="{9D8B030D-6E8A-4147-A177-3AD203B41FA5}">
                      <a16:colId xmlns:a16="http://schemas.microsoft.com/office/drawing/2014/main" val="3445888853"/>
                    </a:ext>
                  </a:extLst>
                </a:gridCol>
                <a:gridCol w="576072">
                  <a:extLst>
                    <a:ext uri="{9D8B030D-6E8A-4147-A177-3AD203B41FA5}">
                      <a16:colId xmlns:a16="http://schemas.microsoft.com/office/drawing/2014/main" val="3017102699"/>
                    </a:ext>
                  </a:extLst>
                </a:gridCol>
                <a:gridCol w="576072">
                  <a:extLst>
                    <a:ext uri="{9D8B030D-6E8A-4147-A177-3AD203B41FA5}">
                      <a16:colId xmlns:a16="http://schemas.microsoft.com/office/drawing/2014/main" val="1436904805"/>
                    </a:ext>
                  </a:extLst>
                </a:gridCol>
                <a:gridCol w="822960">
                  <a:extLst>
                    <a:ext uri="{9D8B030D-6E8A-4147-A177-3AD203B41FA5}">
                      <a16:colId xmlns:a16="http://schemas.microsoft.com/office/drawing/2014/main" val="1287294744"/>
                    </a:ext>
                  </a:extLst>
                </a:gridCol>
                <a:gridCol w="576072">
                  <a:extLst>
                    <a:ext uri="{9D8B030D-6E8A-4147-A177-3AD203B41FA5}">
                      <a16:colId xmlns:a16="http://schemas.microsoft.com/office/drawing/2014/main" val="4208950985"/>
                    </a:ext>
                  </a:extLst>
                </a:gridCol>
                <a:gridCol w="576072">
                  <a:extLst>
                    <a:ext uri="{9D8B030D-6E8A-4147-A177-3AD203B41FA5}">
                      <a16:colId xmlns:a16="http://schemas.microsoft.com/office/drawing/2014/main" val="566408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601289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20:37:35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للدفع بشكل أسرع وأكثر أماناً، قم بتفعيل بطاقات مصرف السلام الائتمانية والمسبقة الدفع الخاصة بك لخدمة "مرر وادفع" للدفع اللاتلامسي عبر بنفت بي.
الآن متوفر على أجهزة الأندرويد فقط!
للمساعدة، يرجى الاتصال بمركز خدمة العملاء أو مراسلتنا عبر الواتساب على الرقم 17005500. </a:t>
                      </a:r>
                      <a:r>
                        <a:rPr kumimoji="0" lang="en-US" sz="1000" b="0" i="0" u="none" strike="noStrike" kern="1200" cap="none" spc="0" normalizeH="0" baseline="0" noProof="0">
                          <a:ln>
                            <a:noFill/>
                          </a:ln>
                          <a:solidFill>
                            <a:prstClr val="black"/>
                          </a:solidFill>
                          <a:effectLst/>
                          <a:uLnTx/>
                          <a:uFillTx/>
                          <a:latin typeface="+mn-lt"/>
                          <a:ea typeface="+mn-ea"/>
                          <a:cs typeface="+mn-cs"/>
                        </a:rPr>
                        <a:t>https://t.co/qCz8e5WGGL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3.0211 %</a:t>
                      </a:r>
                    </a:p>
                  </a:txBody>
                  <a:tcPr/>
                </a:tc>
                <a:extLst>
                  <a:ext uri="{0D108BD9-81ED-4DB2-BD59-A6C34878D82A}">
                    <a16:rowId xmlns:a16="http://schemas.microsoft.com/office/drawing/2014/main" val="1680933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- 2020-09-14 20:36:26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خمن عدد الجوائز في برنامج دانات للتوفير!
احصل على فرصة لتكون أحد الفائزين الخمسة بمبلغ 200 د.ب. كل ما عليك فعله:
▪︎متابعة حساب مصرف السلام في الانستغرام
</a:t>
                      </a:r>
                      <a:r>
                        <a:rPr kumimoji="0" lang="en-US" sz="1000" b="0" i="0" u="none" strike="noStrike" kern="1200" cap="none" spc="0" normalizeH="0" baseline="0" noProof="0">
                          <a:ln>
                            <a:noFill/>
                          </a:ln>
                          <a:solidFill>
                            <a:prstClr val="black"/>
                          </a:solidFill>
                          <a:effectLst/>
                          <a:uLnTx/>
                          <a:uFillTx/>
                          <a:latin typeface="+mn-lt"/>
                          <a:ea typeface="+mn-ea"/>
                          <a:cs typeface="+mn-cs"/>
                        </a:rPr>
                        <a:t>https://t.co/NxmyJEqN8r
▪︎</a:t>
                      </a:r>
                      <a:r>
                        <a:rPr kumimoji="0" lang="ar-AE" sz="1000" b="0" i="0" u="none" strike="noStrike" kern="1200" cap="none" spc="0" normalizeH="0" baseline="0" noProof="0">
                          <a:ln>
                            <a:noFill/>
                          </a:ln>
                          <a:solidFill>
                            <a:prstClr val="black"/>
                          </a:solidFill>
                          <a:effectLst/>
                          <a:uLnTx/>
                          <a:uFillTx/>
                          <a:latin typeface="+mn-lt"/>
                          <a:ea typeface="+mn-ea"/>
                          <a:cs typeface="+mn-cs"/>
                        </a:rPr>
                        <a:t>وضع لايك للفيديو ومنشن أصدقائك </a:t>
                      </a:r>
                      <a:r>
                        <a:rPr kumimoji="0" lang="en-US" sz="1000" b="0" i="0" u="none" strike="noStrike" kern="1200" cap="none" spc="0" normalizeH="0" baseline="0" noProof="0">
                          <a:ln>
                            <a:noFill/>
                          </a:ln>
                          <a:solidFill>
                            <a:prstClr val="black"/>
                          </a:solidFill>
                          <a:effectLst/>
                          <a:uLnTx/>
                          <a:uFillTx/>
                          <a:latin typeface="+mn-lt"/>
                          <a:ea typeface="+mn-ea"/>
                          <a:cs typeface="+mn-cs"/>
                        </a:rPr>
                        <a:t>https://t.co/nuNyp3lEmQ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5.2288 %</a:t>
                      </a:r>
                    </a:p>
                  </a:txBody>
                  <a:tcPr/>
                </a:tc>
                <a:extLst>
                  <a:ext uri="{0D108BD9-81ED-4DB2-BD59-A6C34878D82A}">
                    <a16:rowId xmlns:a16="http://schemas.microsoft.com/office/drawing/2014/main" val="79356506"/>
                  </a:ext>
                </a:extLst>
              </a:tr>
            </a:tbl>
          </a:graphicData>
        </a:graphic>
      </p:graphicFrame>
      <p:sp>
        <p:nvSpPr>
          <p:cNvPr id="4" name="Text Placeholder 3">
            <a:extLst>
              <a:ext uri="{FF2B5EF4-FFF2-40B4-BE49-F238E27FC236}">
                <a16:creationId xmlns:a16="http://schemas.microsoft.com/office/drawing/2014/main" id="{0A277915-20AF-4186-92BA-EACF3330AB6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9371629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74E9C0-F320-457C-9941-944B3587E97D}"/>
              </a:ext>
            </a:extLst>
          </p:cNvPr>
          <p:cNvSpPr>
            <a:spLocks noGrp="1"/>
          </p:cNvSpPr>
          <p:nvPr>
            <p:ph type="title"/>
          </p:nvPr>
        </p:nvSpPr>
        <p:spPr/>
        <p:txBody>
          <a:bodyPr/>
          <a:lstStyle/>
          <a:p>
            <a:r>
              <a:rPr lang="en-US"/>
              <a:t>Twitter Own Tweets Table | All Pages - 5 of 9</a:t>
            </a:r>
          </a:p>
        </p:txBody>
      </p:sp>
      <p:graphicFrame>
        <p:nvGraphicFramePr>
          <p:cNvPr id="5" name="Table Placeholder 4">
            <a:extLst>
              <a:ext uri="{FF2B5EF4-FFF2-40B4-BE49-F238E27FC236}">
                <a16:creationId xmlns:a16="http://schemas.microsoft.com/office/drawing/2014/main" id="{6DE708D1-4A8F-45B1-8ED1-2B25E65E0821}"/>
              </a:ext>
            </a:extLst>
          </p:cNvPr>
          <p:cNvGraphicFramePr>
            <a:graphicFrameLocks noGrp="1"/>
          </p:cNvGraphicFramePr>
          <p:nvPr>
            <p:ph type="tbl" sz="quarter" idx="13"/>
            <p:extLst>
              <p:ext uri="{D42A27DB-BD31-4B8C-83A1-F6EECF244321}">
                <p14:modId xmlns:p14="http://schemas.microsoft.com/office/powerpoint/2010/main" val="298855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57861752"/>
                    </a:ext>
                  </a:extLst>
                </a:gridCol>
                <a:gridCol w="576072">
                  <a:extLst>
                    <a:ext uri="{9D8B030D-6E8A-4147-A177-3AD203B41FA5}">
                      <a16:colId xmlns:a16="http://schemas.microsoft.com/office/drawing/2014/main" val="2724496563"/>
                    </a:ext>
                  </a:extLst>
                </a:gridCol>
                <a:gridCol w="576072">
                  <a:extLst>
                    <a:ext uri="{9D8B030D-6E8A-4147-A177-3AD203B41FA5}">
                      <a16:colId xmlns:a16="http://schemas.microsoft.com/office/drawing/2014/main" val="3275158528"/>
                    </a:ext>
                  </a:extLst>
                </a:gridCol>
                <a:gridCol w="576072">
                  <a:extLst>
                    <a:ext uri="{9D8B030D-6E8A-4147-A177-3AD203B41FA5}">
                      <a16:colId xmlns:a16="http://schemas.microsoft.com/office/drawing/2014/main" val="629643539"/>
                    </a:ext>
                  </a:extLst>
                </a:gridCol>
                <a:gridCol w="576072">
                  <a:extLst>
                    <a:ext uri="{9D8B030D-6E8A-4147-A177-3AD203B41FA5}">
                      <a16:colId xmlns:a16="http://schemas.microsoft.com/office/drawing/2014/main" val="867935211"/>
                    </a:ext>
                  </a:extLst>
                </a:gridCol>
                <a:gridCol w="576072">
                  <a:extLst>
                    <a:ext uri="{9D8B030D-6E8A-4147-A177-3AD203B41FA5}">
                      <a16:colId xmlns:a16="http://schemas.microsoft.com/office/drawing/2014/main" val="2763593223"/>
                    </a:ext>
                  </a:extLst>
                </a:gridCol>
                <a:gridCol w="576072">
                  <a:extLst>
                    <a:ext uri="{9D8B030D-6E8A-4147-A177-3AD203B41FA5}">
                      <a16:colId xmlns:a16="http://schemas.microsoft.com/office/drawing/2014/main" val="793776361"/>
                    </a:ext>
                  </a:extLst>
                </a:gridCol>
                <a:gridCol w="822960">
                  <a:extLst>
                    <a:ext uri="{9D8B030D-6E8A-4147-A177-3AD203B41FA5}">
                      <a16:colId xmlns:a16="http://schemas.microsoft.com/office/drawing/2014/main" val="3191412118"/>
                    </a:ext>
                  </a:extLst>
                </a:gridCol>
                <a:gridCol w="576072">
                  <a:extLst>
                    <a:ext uri="{9D8B030D-6E8A-4147-A177-3AD203B41FA5}">
                      <a16:colId xmlns:a16="http://schemas.microsoft.com/office/drawing/2014/main" val="1209884430"/>
                    </a:ext>
                  </a:extLst>
                </a:gridCol>
                <a:gridCol w="576072">
                  <a:extLst>
                    <a:ext uri="{9D8B030D-6E8A-4147-A177-3AD203B41FA5}">
                      <a16:colId xmlns:a16="http://schemas.microsoft.com/office/drawing/2014/main" val="55628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592320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- 2020-09-10 11:24:23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اجعل تسوقك أسهل مع بطاقات الدفع المسبق من مصرف السلام.
يمكنك الآن التقدم بطلبك باستخدام قنواتنا الرقمية عبر الواتساب على 17005500.
</a:t>
                      </a:r>
                      <a:r>
                        <a:rPr kumimoji="0" lang="en-US" sz="1000" b="0" i="0" u="none" strike="noStrike" kern="1200" cap="none" spc="0" normalizeH="0" baseline="0" noProof="0">
                          <a:ln>
                            <a:noFill/>
                          </a:ln>
                          <a:solidFill>
                            <a:prstClr val="black"/>
                          </a:solidFill>
                          <a:effectLst/>
                          <a:uLnTx/>
                          <a:uFillTx/>
                          <a:latin typeface="+mn-lt"/>
                          <a:ea typeface="+mn-ea"/>
                          <a:cs typeface="+mn-cs"/>
                        </a:rPr>
                        <a:t>Al Salam Bank's prepaid cards make shopping from home a breeze.
Apply today by using our secured digital channels via our WhatsApp on 17005500. https://t.co/DU3xBj9GIN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0.6024 %</a:t>
                      </a:r>
                    </a:p>
                  </a:txBody>
                  <a:tcPr/>
                </a:tc>
                <a:extLst>
                  <a:ext uri="{0D108BD9-81ED-4DB2-BD59-A6C34878D82A}">
                    <a16:rowId xmlns:a16="http://schemas.microsoft.com/office/drawing/2014/main" val="325552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18:01:24</a:t>
                      </a:r>
                      <a:r>
                        <a:rPr kumimoji="0" lang="en-US" sz="1000" b="0" i="0" u="none" strike="noStrike" kern="1200" cap="none" spc="0" normalizeH="0" baseline="0" noProof="0">
                          <a:ln>
                            <a:noFill/>
                          </a:ln>
                          <a:solidFill>
                            <a:prstClr val="black"/>
                          </a:solidFill>
                          <a:effectLst/>
                          <a:uLnTx/>
                          <a:uFillTx/>
                          <a:latin typeface="+mn-lt"/>
                          <a:ea typeface="+mn-ea"/>
                          <a:cs typeface="+mn-cs"/>
                        </a:rPr>
                        <a:t>
 Al Salam Bank Virtual Branch is ready to address your banking needs via video call using the Skiplino application. https://t.co/gBEKOyChuI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4.2821 %</a:t>
                      </a:r>
                    </a:p>
                  </a:txBody>
                  <a:tcPr/>
                </a:tc>
                <a:extLst>
                  <a:ext uri="{0D108BD9-81ED-4DB2-BD59-A6C34878D82A}">
                    <a16:rowId xmlns:a16="http://schemas.microsoft.com/office/drawing/2014/main" val="2439382602"/>
                  </a:ext>
                </a:extLst>
              </a:tr>
            </a:tbl>
          </a:graphicData>
        </a:graphic>
      </p:graphicFrame>
      <p:sp>
        <p:nvSpPr>
          <p:cNvPr id="4" name="Text Placeholder 3">
            <a:extLst>
              <a:ext uri="{FF2B5EF4-FFF2-40B4-BE49-F238E27FC236}">
                <a16:creationId xmlns:a16="http://schemas.microsoft.com/office/drawing/2014/main" id="{6A615BFF-DD77-49A3-A450-56D41006121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58206797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ED552-E6F6-46E2-8164-D25FC655BFF7}"/>
              </a:ext>
            </a:extLst>
          </p:cNvPr>
          <p:cNvSpPr>
            <a:spLocks noGrp="1"/>
          </p:cNvSpPr>
          <p:nvPr>
            <p:ph type="title"/>
          </p:nvPr>
        </p:nvSpPr>
        <p:spPr/>
        <p:txBody>
          <a:bodyPr/>
          <a:lstStyle/>
          <a:p>
            <a:r>
              <a:rPr lang="en-US"/>
              <a:t>Twitter Own Tweets Table | All Pages - 6 of 9</a:t>
            </a:r>
          </a:p>
        </p:txBody>
      </p:sp>
      <p:graphicFrame>
        <p:nvGraphicFramePr>
          <p:cNvPr id="5" name="Table Placeholder 4">
            <a:extLst>
              <a:ext uri="{FF2B5EF4-FFF2-40B4-BE49-F238E27FC236}">
                <a16:creationId xmlns:a16="http://schemas.microsoft.com/office/drawing/2014/main" id="{D99D89D0-2A9F-43E7-AAEB-F3974D1F1A43}"/>
              </a:ext>
            </a:extLst>
          </p:cNvPr>
          <p:cNvGraphicFramePr>
            <a:graphicFrameLocks noGrp="1"/>
          </p:cNvGraphicFramePr>
          <p:nvPr>
            <p:ph type="tbl" sz="quarter" idx="13"/>
            <p:extLst>
              <p:ext uri="{D42A27DB-BD31-4B8C-83A1-F6EECF244321}">
                <p14:modId xmlns:p14="http://schemas.microsoft.com/office/powerpoint/2010/main" val="3063398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33925391"/>
                    </a:ext>
                  </a:extLst>
                </a:gridCol>
                <a:gridCol w="576072">
                  <a:extLst>
                    <a:ext uri="{9D8B030D-6E8A-4147-A177-3AD203B41FA5}">
                      <a16:colId xmlns:a16="http://schemas.microsoft.com/office/drawing/2014/main" val="2909281261"/>
                    </a:ext>
                  </a:extLst>
                </a:gridCol>
                <a:gridCol w="576072">
                  <a:extLst>
                    <a:ext uri="{9D8B030D-6E8A-4147-A177-3AD203B41FA5}">
                      <a16:colId xmlns:a16="http://schemas.microsoft.com/office/drawing/2014/main" val="2962234343"/>
                    </a:ext>
                  </a:extLst>
                </a:gridCol>
                <a:gridCol w="576072">
                  <a:extLst>
                    <a:ext uri="{9D8B030D-6E8A-4147-A177-3AD203B41FA5}">
                      <a16:colId xmlns:a16="http://schemas.microsoft.com/office/drawing/2014/main" val="3512567638"/>
                    </a:ext>
                  </a:extLst>
                </a:gridCol>
                <a:gridCol w="576072">
                  <a:extLst>
                    <a:ext uri="{9D8B030D-6E8A-4147-A177-3AD203B41FA5}">
                      <a16:colId xmlns:a16="http://schemas.microsoft.com/office/drawing/2014/main" val="3882607420"/>
                    </a:ext>
                  </a:extLst>
                </a:gridCol>
                <a:gridCol w="576072">
                  <a:extLst>
                    <a:ext uri="{9D8B030D-6E8A-4147-A177-3AD203B41FA5}">
                      <a16:colId xmlns:a16="http://schemas.microsoft.com/office/drawing/2014/main" val="355645343"/>
                    </a:ext>
                  </a:extLst>
                </a:gridCol>
                <a:gridCol w="576072">
                  <a:extLst>
                    <a:ext uri="{9D8B030D-6E8A-4147-A177-3AD203B41FA5}">
                      <a16:colId xmlns:a16="http://schemas.microsoft.com/office/drawing/2014/main" val="1101480030"/>
                    </a:ext>
                  </a:extLst>
                </a:gridCol>
                <a:gridCol w="822960">
                  <a:extLst>
                    <a:ext uri="{9D8B030D-6E8A-4147-A177-3AD203B41FA5}">
                      <a16:colId xmlns:a16="http://schemas.microsoft.com/office/drawing/2014/main" val="1334344553"/>
                    </a:ext>
                  </a:extLst>
                </a:gridCol>
                <a:gridCol w="576072">
                  <a:extLst>
                    <a:ext uri="{9D8B030D-6E8A-4147-A177-3AD203B41FA5}">
                      <a16:colId xmlns:a16="http://schemas.microsoft.com/office/drawing/2014/main" val="1630075239"/>
                    </a:ext>
                  </a:extLst>
                </a:gridCol>
                <a:gridCol w="576072">
                  <a:extLst>
                    <a:ext uri="{9D8B030D-6E8A-4147-A177-3AD203B41FA5}">
                      <a16:colId xmlns:a16="http://schemas.microsoft.com/office/drawing/2014/main" val="3674942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211577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18:00:20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مصرف السلام يقدم لك الخدمات المصرفية عبر الفرع الافتراضي لمساعدتك في تلبية احتياجاتك عبر مكالمات الفيديو من خلال تطبيق </a:t>
                      </a:r>
                      <a:r>
                        <a:rPr kumimoji="0" lang="en-US" sz="1000" b="0" i="0" u="none" strike="noStrike" kern="1200" cap="none" spc="0" normalizeH="0" baseline="0" noProof="0">
                          <a:ln>
                            <a:noFill/>
                          </a:ln>
                          <a:solidFill>
                            <a:prstClr val="black"/>
                          </a:solidFill>
                          <a:effectLst/>
                          <a:uLnTx/>
                          <a:uFillTx/>
                          <a:latin typeface="+mn-lt"/>
                          <a:ea typeface="+mn-ea"/>
                          <a:cs typeface="+mn-cs"/>
                        </a:rPr>
                        <a:t>Skiplino. https://t.co/617ANqCLBB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0.5435 %</a:t>
                      </a:r>
                    </a:p>
                  </a:txBody>
                  <a:tcPr/>
                </a:tc>
                <a:extLst>
                  <a:ext uri="{0D108BD9-81ED-4DB2-BD59-A6C34878D82A}">
                    <a16:rowId xmlns:a16="http://schemas.microsoft.com/office/drawing/2014/main" val="76150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17:59:20</a:t>
                      </a:r>
                      <a:r>
                        <a:rPr kumimoji="0" lang="en-US" sz="1000" b="0" i="0" u="none" strike="noStrike" kern="1200" cap="none" spc="0" normalizeH="0" baseline="0" noProof="0">
                          <a:ln>
                            <a:noFill/>
                          </a:ln>
                          <a:solidFill>
                            <a:prstClr val="black"/>
                          </a:solidFill>
                          <a:effectLst/>
                          <a:uLnTx/>
                          <a:uFillTx/>
                          <a:latin typeface="+mn-lt"/>
                          <a:ea typeface="+mn-ea"/>
                          <a:cs typeface="+mn-cs"/>
                        </a:rPr>
                        <a:t>
 Invest a minimum of BD 5,000 in your Wakala Account for 3 months or more &amp;amp; get the chance to be one of 3 winners to triple their expected profit!
Why Wakala? Because it’s the smarter investment solution! https://t.co/YC8ObOw4jY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1.5625 %</a:t>
                      </a:r>
                    </a:p>
                  </a:txBody>
                  <a:tcPr/>
                </a:tc>
                <a:extLst>
                  <a:ext uri="{0D108BD9-81ED-4DB2-BD59-A6C34878D82A}">
                    <a16:rowId xmlns:a16="http://schemas.microsoft.com/office/drawing/2014/main" val="2146992422"/>
                  </a:ext>
                </a:extLst>
              </a:tr>
            </a:tbl>
          </a:graphicData>
        </a:graphic>
      </p:graphicFrame>
      <p:sp>
        <p:nvSpPr>
          <p:cNvPr id="4" name="Text Placeholder 3">
            <a:extLst>
              <a:ext uri="{FF2B5EF4-FFF2-40B4-BE49-F238E27FC236}">
                <a16:creationId xmlns:a16="http://schemas.microsoft.com/office/drawing/2014/main" id="{B73BBF2C-717C-4A18-9022-20AA339E270C}"/>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491893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6209-2421-4801-89C4-DB870EF9A329}"/>
              </a:ext>
            </a:extLst>
          </p:cNvPr>
          <p:cNvSpPr>
            <a:spLocks noGrp="1"/>
          </p:cNvSpPr>
          <p:nvPr>
            <p:ph type="title"/>
          </p:nvPr>
        </p:nvSpPr>
        <p:spPr/>
        <p:txBody>
          <a:bodyPr/>
          <a:lstStyle/>
          <a:p>
            <a:r>
              <a:rPr lang="en-US"/>
              <a:t>Twitter Own Tweets Table | All Pages - 7 of 9</a:t>
            </a:r>
          </a:p>
        </p:txBody>
      </p:sp>
      <p:graphicFrame>
        <p:nvGraphicFramePr>
          <p:cNvPr id="5" name="Table Placeholder 4">
            <a:extLst>
              <a:ext uri="{FF2B5EF4-FFF2-40B4-BE49-F238E27FC236}">
                <a16:creationId xmlns:a16="http://schemas.microsoft.com/office/drawing/2014/main" id="{D5A17A88-F5EF-41D3-92DE-B08BCBC51F26}"/>
              </a:ext>
            </a:extLst>
          </p:cNvPr>
          <p:cNvGraphicFramePr>
            <a:graphicFrameLocks noGrp="1"/>
          </p:cNvGraphicFramePr>
          <p:nvPr>
            <p:ph type="tbl" sz="quarter" idx="13"/>
            <p:extLst>
              <p:ext uri="{D42A27DB-BD31-4B8C-83A1-F6EECF244321}">
                <p14:modId xmlns:p14="http://schemas.microsoft.com/office/powerpoint/2010/main" val="3221831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13681553"/>
                    </a:ext>
                  </a:extLst>
                </a:gridCol>
                <a:gridCol w="576072">
                  <a:extLst>
                    <a:ext uri="{9D8B030D-6E8A-4147-A177-3AD203B41FA5}">
                      <a16:colId xmlns:a16="http://schemas.microsoft.com/office/drawing/2014/main" val="2832576387"/>
                    </a:ext>
                  </a:extLst>
                </a:gridCol>
                <a:gridCol w="576072">
                  <a:extLst>
                    <a:ext uri="{9D8B030D-6E8A-4147-A177-3AD203B41FA5}">
                      <a16:colId xmlns:a16="http://schemas.microsoft.com/office/drawing/2014/main" val="877824357"/>
                    </a:ext>
                  </a:extLst>
                </a:gridCol>
                <a:gridCol w="576072">
                  <a:extLst>
                    <a:ext uri="{9D8B030D-6E8A-4147-A177-3AD203B41FA5}">
                      <a16:colId xmlns:a16="http://schemas.microsoft.com/office/drawing/2014/main" val="2589224969"/>
                    </a:ext>
                  </a:extLst>
                </a:gridCol>
                <a:gridCol w="576072">
                  <a:extLst>
                    <a:ext uri="{9D8B030D-6E8A-4147-A177-3AD203B41FA5}">
                      <a16:colId xmlns:a16="http://schemas.microsoft.com/office/drawing/2014/main" val="4125332335"/>
                    </a:ext>
                  </a:extLst>
                </a:gridCol>
                <a:gridCol w="576072">
                  <a:extLst>
                    <a:ext uri="{9D8B030D-6E8A-4147-A177-3AD203B41FA5}">
                      <a16:colId xmlns:a16="http://schemas.microsoft.com/office/drawing/2014/main" val="4051608872"/>
                    </a:ext>
                  </a:extLst>
                </a:gridCol>
                <a:gridCol w="576072">
                  <a:extLst>
                    <a:ext uri="{9D8B030D-6E8A-4147-A177-3AD203B41FA5}">
                      <a16:colId xmlns:a16="http://schemas.microsoft.com/office/drawing/2014/main" val="227393684"/>
                    </a:ext>
                  </a:extLst>
                </a:gridCol>
                <a:gridCol w="822960">
                  <a:extLst>
                    <a:ext uri="{9D8B030D-6E8A-4147-A177-3AD203B41FA5}">
                      <a16:colId xmlns:a16="http://schemas.microsoft.com/office/drawing/2014/main" val="3585938057"/>
                    </a:ext>
                  </a:extLst>
                </a:gridCol>
                <a:gridCol w="576072">
                  <a:extLst>
                    <a:ext uri="{9D8B030D-6E8A-4147-A177-3AD203B41FA5}">
                      <a16:colId xmlns:a16="http://schemas.microsoft.com/office/drawing/2014/main" val="2809447491"/>
                    </a:ext>
                  </a:extLst>
                </a:gridCol>
                <a:gridCol w="576072">
                  <a:extLst>
                    <a:ext uri="{9D8B030D-6E8A-4147-A177-3AD203B41FA5}">
                      <a16:colId xmlns:a16="http://schemas.microsoft.com/office/drawing/2014/main" val="27016446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3274158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- 2020-09-08 17:58:43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انتهز الفرصة لتكون أحد الرابحين الثلاثة للحصول على 3 أضعاف الأرباح المتوقعة من خلال استثمارك في حساب وكالة بمبلغ 5,000 د.ب. كحد أدنى لمدة 3 أشهر أو أكثر.
لماذا تستثمر في حساب وكالة؟ لأنه الحل الأمثل لاستثمار أموالك! </a:t>
                      </a:r>
                      <a:r>
                        <a:rPr kumimoji="0" lang="en-US" sz="1000" b="0" i="0" u="none" strike="noStrike" kern="1200" cap="none" spc="0" normalizeH="0" baseline="0" noProof="0">
                          <a:ln>
                            <a:noFill/>
                          </a:ln>
                          <a:solidFill>
                            <a:prstClr val="black"/>
                          </a:solidFill>
                          <a:effectLst/>
                          <a:uLnTx/>
                          <a:uFillTx/>
                          <a:latin typeface="+mn-lt"/>
                          <a:ea typeface="+mn-ea"/>
                          <a:cs typeface="+mn-cs"/>
                        </a:rPr>
                        <a:t>https://t.co/y3aiLIX96X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1.5723 %</a:t>
                      </a:r>
                    </a:p>
                  </a:txBody>
                  <a:tcPr/>
                </a:tc>
                <a:extLst>
                  <a:ext uri="{0D108BD9-81ED-4DB2-BD59-A6C34878D82A}">
                    <a16:rowId xmlns:a16="http://schemas.microsoft.com/office/drawing/2014/main" val="180616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10:37:19</a:t>
                      </a:r>
                      <a:r>
                        <a:rPr kumimoji="0" lang="en-US" sz="1000" b="0" i="0" u="none" strike="noStrike" kern="1200" cap="none" spc="0" normalizeH="0" baseline="0" noProof="0">
                          <a:ln>
                            <a:noFill/>
                          </a:ln>
                          <a:solidFill>
                            <a:prstClr val="black"/>
                          </a:solidFill>
                          <a:effectLst/>
                          <a:uLnTx/>
                          <a:uFillTx/>
                          <a:latin typeface="+mn-lt"/>
                          <a:ea typeface="+mn-ea"/>
                          <a:cs typeface="+mn-cs"/>
                        </a:rPr>
                        <a:t>
 Exclusive discount of 5% at Home Centre in Bahrain while using your Al Salam Bank cards.
For details, please text us on WhatsApp at 17005500.
Terms and conditions apply. https://t.co/Iwdgel9H8r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1.0667 %</a:t>
                      </a:r>
                    </a:p>
                  </a:txBody>
                  <a:tcPr/>
                </a:tc>
                <a:extLst>
                  <a:ext uri="{0D108BD9-81ED-4DB2-BD59-A6C34878D82A}">
                    <a16:rowId xmlns:a16="http://schemas.microsoft.com/office/drawing/2014/main" val="1131980348"/>
                  </a:ext>
                </a:extLst>
              </a:tr>
            </a:tbl>
          </a:graphicData>
        </a:graphic>
      </p:graphicFrame>
      <p:sp>
        <p:nvSpPr>
          <p:cNvPr id="4" name="Text Placeholder 3">
            <a:extLst>
              <a:ext uri="{FF2B5EF4-FFF2-40B4-BE49-F238E27FC236}">
                <a16:creationId xmlns:a16="http://schemas.microsoft.com/office/drawing/2014/main" id="{C0FA2FB2-6BFE-4A89-8C2B-0FF4B987A2BF}"/>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31878542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5E28E-31A4-47A2-8298-4B6F7AF0912D}"/>
              </a:ext>
            </a:extLst>
          </p:cNvPr>
          <p:cNvSpPr>
            <a:spLocks noGrp="1"/>
          </p:cNvSpPr>
          <p:nvPr>
            <p:ph type="title"/>
          </p:nvPr>
        </p:nvSpPr>
        <p:spPr/>
        <p:txBody>
          <a:bodyPr/>
          <a:lstStyle/>
          <a:p>
            <a:r>
              <a:rPr lang="en-US"/>
              <a:t>Twitter Own Tweets Table | All Pages - 8 of 9</a:t>
            </a:r>
          </a:p>
        </p:txBody>
      </p:sp>
      <p:graphicFrame>
        <p:nvGraphicFramePr>
          <p:cNvPr id="5" name="Table Placeholder 4">
            <a:extLst>
              <a:ext uri="{FF2B5EF4-FFF2-40B4-BE49-F238E27FC236}">
                <a16:creationId xmlns:a16="http://schemas.microsoft.com/office/drawing/2014/main" id="{1D125A4C-9B52-427C-BA0E-B24DECB3FEFF}"/>
              </a:ext>
            </a:extLst>
          </p:cNvPr>
          <p:cNvGraphicFramePr>
            <a:graphicFrameLocks noGrp="1"/>
          </p:cNvGraphicFramePr>
          <p:nvPr>
            <p:ph type="tbl" sz="quarter" idx="13"/>
            <p:extLst>
              <p:ext uri="{D42A27DB-BD31-4B8C-83A1-F6EECF244321}">
                <p14:modId xmlns:p14="http://schemas.microsoft.com/office/powerpoint/2010/main" val="326853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075636"/>
                    </a:ext>
                  </a:extLst>
                </a:gridCol>
                <a:gridCol w="576072">
                  <a:extLst>
                    <a:ext uri="{9D8B030D-6E8A-4147-A177-3AD203B41FA5}">
                      <a16:colId xmlns:a16="http://schemas.microsoft.com/office/drawing/2014/main" val="238416772"/>
                    </a:ext>
                  </a:extLst>
                </a:gridCol>
                <a:gridCol w="576072">
                  <a:extLst>
                    <a:ext uri="{9D8B030D-6E8A-4147-A177-3AD203B41FA5}">
                      <a16:colId xmlns:a16="http://schemas.microsoft.com/office/drawing/2014/main" val="3091154732"/>
                    </a:ext>
                  </a:extLst>
                </a:gridCol>
                <a:gridCol w="576072">
                  <a:extLst>
                    <a:ext uri="{9D8B030D-6E8A-4147-A177-3AD203B41FA5}">
                      <a16:colId xmlns:a16="http://schemas.microsoft.com/office/drawing/2014/main" val="3874453142"/>
                    </a:ext>
                  </a:extLst>
                </a:gridCol>
                <a:gridCol w="576072">
                  <a:extLst>
                    <a:ext uri="{9D8B030D-6E8A-4147-A177-3AD203B41FA5}">
                      <a16:colId xmlns:a16="http://schemas.microsoft.com/office/drawing/2014/main" val="98559808"/>
                    </a:ext>
                  </a:extLst>
                </a:gridCol>
                <a:gridCol w="576072">
                  <a:extLst>
                    <a:ext uri="{9D8B030D-6E8A-4147-A177-3AD203B41FA5}">
                      <a16:colId xmlns:a16="http://schemas.microsoft.com/office/drawing/2014/main" val="3598950100"/>
                    </a:ext>
                  </a:extLst>
                </a:gridCol>
                <a:gridCol w="576072">
                  <a:extLst>
                    <a:ext uri="{9D8B030D-6E8A-4147-A177-3AD203B41FA5}">
                      <a16:colId xmlns:a16="http://schemas.microsoft.com/office/drawing/2014/main" val="813197002"/>
                    </a:ext>
                  </a:extLst>
                </a:gridCol>
                <a:gridCol w="822960">
                  <a:extLst>
                    <a:ext uri="{9D8B030D-6E8A-4147-A177-3AD203B41FA5}">
                      <a16:colId xmlns:a16="http://schemas.microsoft.com/office/drawing/2014/main" val="3573143868"/>
                    </a:ext>
                  </a:extLst>
                </a:gridCol>
                <a:gridCol w="576072">
                  <a:extLst>
                    <a:ext uri="{9D8B030D-6E8A-4147-A177-3AD203B41FA5}">
                      <a16:colId xmlns:a16="http://schemas.microsoft.com/office/drawing/2014/main" val="223135887"/>
                    </a:ext>
                  </a:extLst>
                </a:gridCol>
                <a:gridCol w="576072">
                  <a:extLst>
                    <a:ext uri="{9D8B030D-6E8A-4147-A177-3AD203B41FA5}">
                      <a16:colId xmlns:a16="http://schemas.microsoft.com/office/drawing/2014/main" val="1669642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720355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- 2020-09-03 10:37:05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خصم حصري بنسبة 5% من هوم سنتر في البحرين عند الدفع باستخدام بطاقات مصرف السلام.
للاستفسار، يرجى مراسلتنا عبر الواتساب على 17005500. 
تطبق الشروط والأحكام. </a:t>
                      </a:r>
                      <a:r>
                        <a:rPr kumimoji="0" lang="en-US" sz="1000" b="0" i="0" u="none" strike="noStrike" kern="1200" cap="none" spc="0" normalizeH="0" baseline="0" noProof="0">
                          <a:ln>
                            <a:noFill/>
                          </a:ln>
                          <a:solidFill>
                            <a:prstClr val="black"/>
                          </a:solidFill>
                          <a:effectLst/>
                          <a:uLnTx/>
                          <a:uFillTx/>
                          <a:latin typeface="+mn-lt"/>
                          <a:ea typeface="+mn-ea"/>
                          <a:cs typeface="+mn-cs"/>
                        </a:rPr>
                        <a:t>https://t.co/MSfcPLHvas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5.9265 %</a:t>
                      </a:r>
                    </a:p>
                  </a:txBody>
                  <a:tcPr/>
                </a:tc>
                <a:extLst>
                  <a:ext uri="{0D108BD9-81ED-4DB2-BD59-A6C34878D82A}">
                    <a16:rowId xmlns:a16="http://schemas.microsoft.com/office/drawing/2014/main" val="1759619044"/>
                  </a:ext>
                </a:extLst>
              </a:tr>
            </a:tbl>
          </a:graphicData>
        </a:graphic>
      </p:graphicFrame>
      <p:sp>
        <p:nvSpPr>
          <p:cNvPr id="4" name="Text Placeholder 3">
            <a:extLst>
              <a:ext uri="{FF2B5EF4-FFF2-40B4-BE49-F238E27FC236}">
                <a16:creationId xmlns:a16="http://schemas.microsoft.com/office/drawing/2014/main" id="{AB8B0EE8-CAA5-4D31-AD14-B7C29500A6E9}"/>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2634960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DADC8-94F3-48F1-97C4-F47DB99E4A01}"/>
              </a:ext>
            </a:extLst>
          </p:cNvPr>
          <p:cNvSpPr>
            <a:spLocks noGrp="1"/>
          </p:cNvSpPr>
          <p:nvPr>
            <p:ph type="title"/>
          </p:nvPr>
        </p:nvSpPr>
        <p:spPr/>
        <p:txBody>
          <a:bodyPr/>
          <a:lstStyle/>
          <a:p>
            <a:r>
              <a:rPr lang="en-US"/>
              <a:t>Twitter Own Tweets Table | All Pages - 9 of 9</a:t>
            </a:r>
          </a:p>
        </p:txBody>
      </p:sp>
      <p:graphicFrame>
        <p:nvGraphicFramePr>
          <p:cNvPr id="5" name="Table Placeholder 4">
            <a:extLst>
              <a:ext uri="{FF2B5EF4-FFF2-40B4-BE49-F238E27FC236}">
                <a16:creationId xmlns:a16="http://schemas.microsoft.com/office/drawing/2014/main" id="{66BADD11-40D6-41D2-8BF0-C07B8A8DC3E0}"/>
              </a:ext>
            </a:extLst>
          </p:cNvPr>
          <p:cNvGraphicFramePr>
            <a:graphicFrameLocks noGrp="1"/>
          </p:cNvGraphicFramePr>
          <p:nvPr>
            <p:ph type="tbl" sz="quarter" idx="13"/>
            <p:extLst>
              <p:ext uri="{D42A27DB-BD31-4B8C-83A1-F6EECF244321}">
                <p14:modId xmlns:p14="http://schemas.microsoft.com/office/powerpoint/2010/main" val="1012305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24578765"/>
                    </a:ext>
                  </a:extLst>
                </a:gridCol>
                <a:gridCol w="576072">
                  <a:extLst>
                    <a:ext uri="{9D8B030D-6E8A-4147-A177-3AD203B41FA5}">
                      <a16:colId xmlns:a16="http://schemas.microsoft.com/office/drawing/2014/main" val="2441523163"/>
                    </a:ext>
                  </a:extLst>
                </a:gridCol>
                <a:gridCol w="576072">
                  <a:extLst>
                    <a:ext uri="{9D8B030D-6E8A-4147-A177-3AD203B41FA5}">
                      <a16:colId xmlns:a16="http://schemas.microsoft.com/office/drawing/2014/main" val="3281303113"/>
                    </a:ext>
                  </a:extLst>
                </a:gridCol>
                <a:gridCol w="576072">
                  <a:extLst>
                    <a:ext uri="{9D8B030D-6E8A-4147-A177-3AD203B41FA5}">
                      <a16:colId xmlns:a16="http://schemas.microsoft.com/office/drawing/2014/main" val="721432489"/>
                    </a:ext>
                  </a:extLst>
                </a:gridCol>
                <a:gridCol w="576072">
                  <a:extLst>
                    <a:ext uri="{9D8B030D-6E8A-4147-A177-3AD203B41FA5}">
                      <a16:colId xmlns:a16="http://schemas.microsoft.com/office/drawing/2014/main" val="988645528"/>
                    </a:ext>
                  </a:extLst>
                </a:gridCol>
                <a:gridCol w="576072">
                  <a:extLst>
                    <a:ext uri="{9D8B030D-6E8A-4147-A177-3AD203B41FA5}">
                      <a16:colId xmlns:a16="http://schemas.microsoft.com/office/drawing/2014/main" val="68363382"/>
                    </a:ext>
                  </a:extLst>
                </a:gridCol>
                <a:gridCol w="576072">
                  <a:extLst>
                    <a:ext uri="{9D8B030D-6E8A-4147-A177-3AD203B41FA5}">
                      <a16:colId xmlns:a16="http://schemas.microsoft.com/office/drawing/2014/main" val="1285846629"/>
                    </a:ext>
                  </a:extLst>
                </a:gridCol>
                <a:gridCol w="822960">
                  <a:extLst>
                    <a:ext uri="{9D8B030D-6E8A-4147-A177-3AD203B41FA5}">
                      <a16:colId xmlns:a16="http://schemas.microsoft.com/office/drawing/2014/main" val="71951147"/>
                    </a:ext>
                  </a:extLst>
                </a:gridCol>
                <a:gridCol w="576072">
                  <a:extLst>
                    <a:ext uri="{9D8B030D-6E8A-4147-A177-3AD203B41FA5}">
                      <a16:colId xmlns:a16="http://schemas.microsoft.com/office/drawing/2014/main" val="1860422451"/>
                    </a:ext>
                  </a:extLst>
                </a:gridCol>
                <a:gridCol w="576072">
                  <a:extLst>
                    <a:ext uri="{9D8B030D-6E8A-4147-A177-3AD203B41FA5}">
                      <a16:colId xmlns:a16="http://schemas.microsoft.com/office/drawing/2014/main" val="228135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Quotes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extLst>
                  <a:ext uri="{0D108BD9-81ED-4DB2-BD59-A6C34878D82A}">
                    <a16:rowId xmlns:a16="http://schemas.microsoft.com/office/drawing/2014/main" val="163047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@AlSalamBankBH - 2020-09-01 13:38:05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ابق_آمنا مع بطاقات مصرف السلام اللاتلامسية لمشترياتك اليومية.
افتح حسابك في دقائق عبر تطبيق مصرف السلام الجديد من خلال الضغط على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StaySafe with Al Salam Bank’s contactless card for… https://t.co/LPbZsIwbdN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10/01/2020 02:15:53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1.0638 %</a:t>
                      </a:r>
                    </a:p>
                  </a:txBody>
                  <a:tcPr/>
                </a:tc>
                <a:extLst>
                  <a:ext uri="{0D108BD9-81ED-4DB2-BD59-A6C34878D82A}">
                    <a16:rowId xmlns:a16="http://schemas.microsoft.com/office/drawing/2014/main" val="397507946"/>
                  </a:ext>
                </a:extLst>
              </a:tr>
            </a:tbl>
          </a:graphicData>
        </a:graphic>
      </p:graphicFrame>
      <p:sp>
        <p:nvSpPr>
          <p:cNvPr id="4" name="Text Placeholder 3">
            <a:extLst>
              <a:ext uri="{FF2B5EF4-FFF2-40B4-BE49-F238E27FC236}">
                <a16:creationId xmlns:a16="http://schemas.microsoft.com/office/drawing/2014/main" id="{C17D4B36-D218-4F52-ACE2-0A829BC2C9B2}"/>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11686807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9C1A7-216F-4202-92D0-A43E8E0FB2F7}"/>
              </a:ext>
            </a:extLst>
          </p:cNvPr>
          <p:cNvSpPr>
            <a:spLocks noGrp="1"/>
          </p:cNvSpPr>
          <p:nvPr>
            <p:ph type="title"/>
          </p:nvPr>
        </p:nvSpPr>
        <p:spPr/>
        <p:txBody>
          <a:bodyPr/>
          <a:lstStyle/>
          <a:p>
            <a:r>
              <a:rPr lang="en-US"/>
              <a:t>Youtube Key Metrics Table | All Pages</a:t>
            </a:r>
          </a:p>
        </p:txBody>
      </p:sp>
      <p:graphicFrame>
        <p:nvGraphicFramePr>
          <p:cNvPr id="5" name="Table Placeholder 4">
            <a:extLst>
              <a:ext uri="{FF2B5EF4-FFF2-40B4-BE49-F238E27FC236}">
                <a16:creationId xmlns:a16="http://schemas.microsoft.com/office/drawing/2014/main" id="{FB06AFF7-76B3-43F4-A3CD-AA66AD50ECAD}"/>
              </a:ext>
            </a:extLst>
          </p:cNvPr>
          <p:cNvGraphicFramePr>
            <a:graphicFrameLocks noGrp="1"/>
          </p:cNvGraphicFramePr>
          <p:nvPr>
            <p:ph type="tbl" sz="quarter" idx="13"/>
            <p:extLst>
              <p:ext uri="{D42A27DB-BD31-4B8C-83A1-F6EECF244321}">
                <p14:modId xmlns:p14="http://schemas.microsoft.com/office/powerpoint/2010/main" val="2275292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81428462"/>
                    </a:ext>
                  </a:extLst>
                </a:gridCol>
                <a:gridCol w="1645920">
                  <a:extLst>
                    <a:ext uri="{9D8B030D-6E8A-4147-A177-3AD203B41FA5}">
                      <a16:colId xmlns:a16="http://schemas.microsoft.com/office/drawing/2014/main" val="1199844803"/>
                    </a:ext>
                  </a:extLst>
                </a:gridCol>
                <a:gridCol w="1645920">
                  <a:extLst>
                    <a:ext uri="{9D8B030D-6E8A-4147-A177-3AD203B41FA5}">
                      <a16:colId xmlns:a16="http://schemas.microsoft.com/office/drawing/2014/main" val="1023123161"/>
                    </a:ext>
                  </a:extLst>
                </a:gridCol>
                <a:gridCol w="1645920">
                  <a:extLst>
                    <a:ext uri="{9D8B030D-6E8A-4147-A177-3AD203B41FA5}">
                      <a16:colId xmlns:a16="http://schemas.microsoft.com/office/drawing/2014/main" val="1572278684"/>
                    </a:ext>
                  </a:extLst>
                </a:gridCol>
                <a:gridCol w="1645920">
                  <a:extLst>
                    <a:ext uri="{9D8B030D-6E8A-4147-A177-3AD203B41FA5}">
                      <a16:colId xmlns:a16="http://schemas.microsoft.com/office/drawing/2014/main" val="138467500"/>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tc>
                  <a:txBody>
                    <a:bodyPr/>
                    <a:lstStyle/>
                    <a:p>
                      <a:r>
                        <a:rPr lang="en-US" sz="1000"/>
                        <a:t>Total comments</a:t>
                      </a:r>
                    </a:p>
                  </a:txBody>
                  <a:tcPr/>
                </a:tc>
                <a:extLst>
                  <a:ext uri="{0D108BD9-81ED-4DB2-BD59-A6C34878D82A}">
                    <a16:rowId xmlns:a16="http://schemas.microsoft.com/office/drawing/2014/main" val="873062926"/>
                  </a:ext>
                </a:extLst>
              </a:tr>
              <a:tr h="370840">
                <a:tc>
                  <a:txBody>
                    <a:bodyPr/>
                    <a:lstStyle/>
                    <a:p>
                      <a:r>
                        <a:rPr lang="en-US" sz="1000"/>
                        <a:t>Al Salam Bank - Bahrain</a:t>
                      </a:r>
                    </a:p>
                  </a:txBody>
                  <a:tcPr/>
                </a:tc>
                <a:tc>
                  <a:txBody>
                    <a:bodyPr/>
                    <a:lstStyle/>
                    <a:p>
                      <a:r>
                        <a:rPr lang="en-US" sz="1000"/>
                        <a:t>226</a:t>
                      </a:r>
                    </a:p>
                  </a:txBody>
                  <a:tcPr/>
                </a:tc>
                <a:tc>
                  <a:txBody>
                    <a:bodyPr/>
                    <a:lstStyle/>
                    <a:p>
                      <a:r>
                        <a:rPr lang="en-US" sz="1000"/>
                        <a:t>70</a:t>
                      </a:r>
                    </a:p>
                  </a:txBody>
                  <a:tcPr/>
                </a:tc>
                <a:tc>
                  <a:txBody>
                    <a:bodyPr/>
                    <a:lstStyle/>
                    <a:p>
                      <a:r>
                        <a:rPr lang="en-US" sz="1000"/>
                        <a:t>885486</a:t>
                      </a:r>
                    </a:p>
                  </a:txBody>
                  <a:tcPr/>
                </a:tc>
                <a:tc>
                  <a:txBody>
                    <a:bodyPr/>
                    <a:lstStyle/>
                    <a:p>
                      <a:r>
                        <a:rPr lang="en-US" sz="1000"/>
                        <a:t>0</a:t>
                      </a:r>
                    </a:p>
                  </a:txBody>
                  <a:tcPr/>
                </a:tc>
                <a:extLst>
                  <a:ext uri="{0D108BD9-81ED-4DB2-BD59-A6C34878D82A}">
                    <a16:rowId xmlns:a16="http://schemas.microsoft.com/office/drawing/2014/main" val="4058679752"/>
                  </a:ext>
                </a:extLst>
              </a:tr>
            </a:tbl>
          </a:graphicData>
        </a:graphic>
      </p:graphicFrame>
      <p:sp>
        <p:nvSpPr>
          <p:cNvPr id="4" name="Text Placeholder 3">
            <a:extLst>
              <a:ext uri="{FF2B5EF4-FFF2-40B4-BE49-F238E27FC236}">
                <a16:creationId xmlns:a16="http://schemas.microsoft.com/office/drawing/2014/main" id="{F144A5E6-642F-4A21-A64C-1070410FC396}"/>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337809458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01A66-4380-4E05-925B-9FA1508201AD}"/>
              </a:ext>
            </a:extLst>
          </p:cNvPr>
          <p:cNvSpPr>
            <a:spLocks noGrp="1"/>
          </p:cNvSpPr>
          <p:nvPr>
            <p:ph type="title"/>
          </p:nvPr>
        </p:nvSpPr>
        <p:spPr/>
        <p:txBody>
          <a:bodyPr/>
          <a:lstStyle/>
          <a:p>
            <a:r>
              <a:rPr lang="en-US"/>
              <a:t>Youtube Videos Table | All Pages</a:t>
            </a:r>
          </a:p>
        </p:txBody>
      </p:sp>
      <p:graphicFrame>
        <p:nvGraphicFramePr>
          <p:cNvPr id="5" name="Table Placeholder 4">
            <a:extLst>
              <a:ext uri="{FF2B5EF4-FFF2-40B4-BE49-F238E27FC236}">
                <a16:creationId xmlns:a16="http://schemas.microsoft.com/office/drawing/2014/main" id="{A31FEABA-D11A-4DEC-98ED-A822F6A6AF18}"/>
              </a:ext>
            </a:extLst>
          </p:cNvPr>
          <p:cNvGraphicFramePr>
            <a:graphicFrameLocks noGrp="1"/>
          </p:cNvGraphicFramePr>
          <p:nvPr>
            <p:ph type="tbl" sz="quarter" idx="13"/>
            <p:extLst>
              <p:ext uri="{D42A27DB-BD31-4B8C-83A1-F6EECF244321}">
                <p14:modId xmlns:p14="http://schemas.microsoft.com/office/powerpoint/2010/main" val="27147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5586369"/>
                    </a:ext>
                  </a:extLst>
                </a:gridCol>
                <a:gridCol w="822960">
                  <a:extLst>
                    <a:ext uri="{9D8B030D-6E8A-4147-A177-3AD203B41FA5}">
                      <a16:colId xmlns:a16="http://schemas.microsoft.com/office/drawing/2014/main" val="3027984100"/>
                    </a:ext>
                  </a:extLst>
                </a:gridCol>
                <a:gridCol w="822960">
                  <a:extLst>
                    <a:ext uri="{9D8B030D-6E8A-4147-A177-3AD203B41FA5}">
                      <a16:colId xmlns:a16="http://schemas.microsoft.com/office/drawing/2014/main" val="3229656115"/>
                    </a:ext>
                  </a:extLst>
                </a:gridCol>
                <a:gridCol w="822960">
                  <a:extLst>
                    <a:ext uri="{9D8B030D-6E8A-4147-A177-3AD203B41FA5}">
                      <a16:colId xmlns:a16="http://schemas.microsoft.com/office/drawing/2014/main" val="2504972952"/>
                    </a:ext>
                  </a:extLst>
                </a:gridCol>
                <a:gridCol w="822960">
                  <a:extLst>
                    <a:ext uri="{9D8B030D-6E8A-4147-A177-3AD203B41FA5}">
                      <a16:colId xmlns:a16="http://schemas.microsoft.com/office/drawing/2014/main" val="651411277"/>
                    </a:ext>
                  </a:extLst>
                </a:gridCol>
                <a:gridCol w="822960">
                  <a:extLst>
                    <a:ext uri="{9D8B030D-6E8A-4147-A177-3AD203B41FA5}">
                      <a16:colId xmlns:a16="http://schemas.microsoft.com/office/drawing/2014/main" val="2738681366"/>
                    </a:ext>
                  </a:extLst>
                </a:gridCol>
                <a:gridCol w="822960">
                  <a:extLst>
                    <a:ext uri="{9D8B030D-6E8A-4147-A177-3AD203B41FA5}">
                      <a16:colId xmlns:a16="http://schemas.microsoft.com/office/drawing/2014/main" val="3969943106"/>
                    </a:ext>
                  </a:extLst>
                </a:gridCol>
              </a:tblGrid>
              <a:tr h="370840">
                <a:tc>
                  <a:txBody>
                    <a:bodyPr/>
                    <a:lstStyle/>
                    <a:p>
                      <a:r>
                        <a:rPr lang="en-US" sz="1000"/>
                        <a:t>Video</a:t>
                      </a:r>
                    </a:p>
                  </a:txBody>
                  <a:tcPr/>
                </a:tc>
                <a:tc>
                  <a:txBody>
                    <a:bodyPr/>
                    <a:lstStyle/>
                    <a:p>
                      <a:r>
                        <a:rPr lang="en-US" sz="1000"/>
                        <a:t>Last Updated</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extLst>
                  <a:ext uri="{0D108BD9-81ED-4DB2-BD59-A6C34878D82A}">
                    <a16:rowId xmlns:a16="http://schemas.microsoft.com/office/drawing/2014/main" val="191660744"/>
                  </a:ext>
                </a:extLst>
              </a:tr>
              <a:tr h="370840">
                <a:tc>
                  <a:txBody>
                    <a:bodyPr/>
                    <a:lstStyle/>
                    <a:p>
                      <a:r>
                        <a:rPr lang="en-US" sz="1000" b="1"/>
                        <a:t>Al Salam Bank - Bahrain - 2020-09-21 09:25:08</a:t>
                      </a:r>
                      <a:r>
                        <a:rPr lang="en-US" sz="1000"/>
                        <a:t>
 Al Salam Bank - Wakala Account</a:t>
                      </a:r>
                    </a:p>
                  </a:txBody>
                  <a:tcPr/>
                </a:tc>
                <a:tc>
                  <a:txBody>
                    <a:bodyPr/>
                    <a:lstStyle/>
                    <a:p>
                      <a:r>
                        <a:rPr lang="en-US" sz="1000"/>
                        <a:t>10/01/2020 06:11:20</a:t>
                      </a:r>
                    </a:p>
                  </a:txBody>
                  <a:tcPr/>
                </a:tc>
                <a:tc>
                  <a:txBody>
                    <a:bodyPr/>
                    <a:lstStyle/>
                    <a:p>
                      <a:r>
                        <a:rPr lang="en-US" sz="1000"/>
                        <a:t>00:10</a:t>
                      </a:r>
                    </a:p>
                  </a:txBody>
                  <a:tcPr/>
                </a:tc>
                <a:tc>
                  <a:txBody>
                    <a:bodyPr/>
                    <a:lstStyle/>
                    <a:p>
                      <a:r>
                        <a:rPr lang="en-US" sz="1000"/>
                        <a:t>15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39937082"/>
                  </a:ext>
                </a:extLst>
              </a:tr>
              <a:tr h="370840">
                <a:tc>
                  <a:txBody>
                    <a:bodyPr/>
                    <a:lstStyle/>
                    <a:p>
                      <a:r>
                        <a:rPr lang="en-US" sz="1000" b="1"/>
                        <a:t>Al Salam Bank - Bahrain - 2020-09-21 09:23:47</a:t>
                      </a:r>
                      <a:r>
                        <a:rPr lang="en-US" sz="1000"/>
                        <a:t>
 Al Salam Bank - Wakala Account</a:t>
                      </a:r>
                    </a:p>
                  </a:txBody>
                  <a:tcPr/>
                </a:tc>
                <a:tc>
                  <a:txBody>
                    <a:bodyPr/>
                    <a:lstStyle/>
                    <a:p>
                      <a:r>
                        <a:rPr lang="en-US" sz="1000"/>
                        <a:t>10/01/2020 06:11:20</a:t>
                      </a:r>
                    </a:p>
                  </a:txBody>
                  <a:tcPr/>
                </a:tc>
                <a:tc>
                  <a:txBody>
                    <a:bodyPr/>
                    <a:lstStyle/>
                    <a:p>
                      <a:r>
                        <a:rPr lang="en-US" sz="1000"/>
                        <a:t>00:11</a:t>
                      </a:r>
                    </a:p>
                  </a:txBody>
                  <a:tcPr/>
                </a:tc>
                <a:tc>
                  <a:txBody>
                    <a:bodyPr/>
                    <a:lstStyle/>
                    <a:p>
                      <a:r>
                        <a:rPr lang="en-US" sz="1000"/>
                        <a:t>24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57354885"/>
                  </a:ext>
                </a:extLst>
              </a:tr>
              <a:tr h="370840">
                <a:tc>
                  <a:txBody>
                    <a:bodyPr/>
                    <a:lstStyle/>
                    <a:p>
                      <a:r>
                        <a:rPr lang="en-US" sz="1000" b="1"/>
                        <a:t>Al Salam Bank - Bahrain - 2020-09-21 09:17:22</a:t>
                      </a:r>
                      <a:r>
                        <a:rPr lang="en-US" sz="1000"/>
                        <a:t>
 Al Salam Bank - Danat Savings Scheme</a:t>
                      </a:r>
                    </a:p>
                  </a:txBody>
                  <a:tcPr/>
                </a:tc>
                <a:tc>
                  <a:txBody>
                    <a:bodyPr/>
                    <a:lstStyle/>
                    <a:p>
                      <a:r>
                        <a:rPr lang="en-US" sz="1000"/>
                        <a:t>10/01/2020 06:11:20</a:t>
                      </a:r>
                    </a:p>
                  </a:txBody>
                  <a:tcPr/>
                </a:tc>
                <a:tc>
                  <a:txBody>
                    <a:bodyPr/>
                    <a:lstStyle/>
                    <a:p>
                      <a:r>
                        <a:rPr lang="en-US" sz="1000"/>
                        <a:t>01:00</a:t>
                      </a:r>
                    </a:p>
                  </a:txBody>
                  <a:tcPr/>
                </a:tc>
                <a:tc>
                  <a:txBody>
                    <a:bodyPr/>
                    <a:lstStyle/>
                    <a:p>
                      <a:r>
                        <a:rPr lang="en-US" sz="1000"/>
                        <a:t>8</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705294201"/>
                  </a:ext>
                </a:extLst>
              </a:tr>
              <a:tr h="370840">
                <a:tc>
                  <a:txBody>
                    <a:bodyPr/>
                    <a:lstStyle/>
                    <a:p>
                      <a:r>
                        <a:rPr lang="en-US" sz="1000" b="1"/>
                        <a:t>Al Salam Bank - Bahrain - 2020-09-21 09:06:22</a:t>
                      </a:r>
                      <a:r>
                        <a:rPr lang="en-US" sz="1000"/>
                        <a:t>
 Al Salam Bank - Virtual Branch</a:t>
                      </a:r>
                    </a:p>
                  </a:txBody>
                  <a:tcPr/>
                </a:tc>
                <a:tc>
                  <a:txBody>
                    <a:bodyPr/>
                    <a:lstStyle/>
                    <a:p>
                      <a:r>
                        <a:rPr lang="en-US" sz="1000"/>
                        <a:t>10/01/2020 06:11:20</a:t>
                      </a:r>
                    </a:p>
                  </a:txBody>
                  <a:tcPr/>
                </a:tc>
                <a:tc>
                  <a:txBody>
                    <a:bodyPr/>
                    <a:lstStyle/>
                    <a:p>
                      <a:r>
                        <a:rPr lang="en-US" sz="1000"/>
                        <a:t>00:50</a:t>
                      </a:r>
                    </a:p>
                  </a:txBody>
                  <a:tcPr/>
                </a:tc>
                <a:tc>
                  <a:txBody>
                    <a:bodyPr/>
                    <a:lstStyle/>
                    <a:p>
                      <a:r>
                        <a:rPr lang="en-US" sz="1000"/>
                        <a:t>14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23533188"/>
                  </a:ext>
                </a:extLst>
              </a:tr>
            </a:tbl>
          </a:graphicData>
        </a:graphic>
      </p:graphicFrame>
      <p:sp>
        <p:nvSpPr>
          <p:cNvPr id="4" name="Text Placeholder 3">
            <a:extLst>
              <a:ext uri="{FF2B5EF4-FFF2-40B4-BE49-F238E27FC236}">
                <a16:creationId xmlns:a16="http://schemas.microsoft.com/office/drawing/2014/main" id="{A440B6F8-B48E-4985-9682-6E9F9DF05DFA}"/>
              </a:ext>
            </a:extLst>
          </p:cNvPr>
          <p:cNvSpPr>
            <a:spLocks noGrp="1"/>
          </p:cNvSpPr>
          <p:nvPr>
            <p:ph type="body" sz="quarter" idx="14"/>
          </p:nvPr>
        </p:nvSpPr>
        <p:spPr/>
        <p:txBody>
          <a:bodyPr/>
          <a:lstStyle/>
          <a:p>
            <a:r>
              <a:rPr lang="en-US"/>
              <a:t>09/01/2020 - 09/30/2020</a:t>
            </a:r>
          </a:p>
        </p:txBody>
      </p:sp>
    </p:spTree>
    <p:extLst>
      <p:ext uri="{BB962C8B-B14F-4D97-AF65-F5344CB8AC3E}">
        <p14:creationId xmlns:p14="http://schemas.microsoft.com/office/powerpoint/2010/main" val="1141979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6513</Words>
  <Application>Microsoft Office PowerPoint</Application>
  <PresentationFormat>On-screen Show (4:3)</PresentationFormat>
  <Paragraphs>1534</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ASBB</vt:lpstr>
      <vt:lpstr>Overall Network Key Metrics | All Pages</vt:lpstr>
      <vt:lpstr>Overall Network Key Metrics Table | All Pages</vt:lpstr>
      <vt:lpstr>Instagram Key Metrics 2020 | All Pages</vt:lpstr>
      <vt:lpstr>Instagram Key Metrics Table | All Pages</vt:lpstr>
      <vt:lpstr>Instagram Reach | All Pages</vt:lpstr>
      <vt:lpstr>Instagram Impressions  | All Pages</vt:lpstr>
      <vt:lpstr>Instagram Followers Total | All Pages</vt:lpstr>
      <vt:lpstr>Instagram Followers Gender Breakdown Pie Chart | All Pages</vt:lpstr>
      <vt:lpstr>Instagram Followers Age Group Breakdown Pie Chart | All Pages</vt:lpstr>
      <vt:lpstr>Instagram Post Type Distribution Per Profile (incl. Stories) | All Pages</vt:lpstr>
      <vt:lpstr>Instagram Posts Table | All Pages - 1 of 2</vt:lpstr>
      <vt:lpstr>Instagram Posts Table | All Pages - 2 of 2</vt:lpstr>
      <vt:lpstr>Instagram Stories Key Metrics Table | All Pages</vt:lpstr>
      <vt:lpstr>Instagram Stories Table  | All Pages - 1 of 14</vt:lpstr>
      <vt:lpstr>Instagram Stories Table  | All Pages - 2 of 14</vt:lpstr>
      <vt:lpstr>Instagram Stories Table  | All Pages - 3 of 14</vt:lpstr>
      <vt:lpstr>Instagram Stories Table  | All Pages - 4 of 14</vt:lpstr>
      <vt:lpstr>Instagram Stories Table  | All Pages - 5 of 14</vt:lpstr>
      <vt:lpstr>Instagram Stories Table  | All Pages - 6 of 14</vt:lpstr>
      <vt:lpstr>Instagram Stories Table  | All Pages - 7 of 14</vt:lpstr>
      <vt:lpstr>Instagram Stories Table  | All Pages - 8 of 14</vt:lpstr>
      <vt:lpstr>Instagram Stories Table  | All Pages - 9 of 14</vt:lpstr>
      <vt:lpstr>Instagram Stories Table  | All Pages - 10 of 14</vt:lpstr>
      <vt:lpstr>Instagram Stories Table  | All Pages - 11 of 14</vt:lpstr>
      <vt:lpstr>Instagram Stories Table  | All Pages - 12 of 14</vt:lpstr>
      <vt:lpstr>Instagram Stories Table  | All Pages - 13 of 14</vt:lpstr>
      <vt:lpstr>Instagram Stories Table  | All Pages - 14 of 14</vt:lpstr>
      <vt:lpstr>Instagram Videos Table | All Pages</vt:lpstr>
      <vt:lpstr>Facebook Custom Key Metrics by Month | All Pages</vt:lpstr>
      <vt:lpstr>Facebook Reach | All Pages</vt:lpstr>
      <vt:lpstr>Facebook Impressions | All Pages</vt:lpstr>
      <vt:lpstr>Facebook Fans Total | All Pages</vt:lpstr>
      <vt:lpstr>Facebook Fan Demographics | All Pages</vt:lpstr>
      <vt:lpstr>Facebook Fan Age Distribution | All Pages</vt:lpstr>
      <vt:lpstr>Facebook Post Type Distribution | All Pages</vt:lpstr>
      <vt:lpstr>Facebook Engagement Rate By Post Type | All Pages</vt:lpstr>
      <vt:lpstr>Facebook Published Posts Table | All Pages - 1 of 8</vt:lpstr>
      <vt:lpstr>Facebook Published Posts Table | All Pages - 2 of 8</vt:lpstr>
      <vt:lpstr>Facebook Published Posts Table | All Pages - 3 of 8</vt:lpstr>
      <vt:lpstr>Facebook Published Posts Table | All Pages - 4 of 8</vt:lpstr>
      <vt:lpstr>Facebook Published Posts Table | All Pages - 5 of 8</vt:lpstr>
      <vt:lpstr>Facebook Published Posts Table | All Pages - 6 of 8</vt:lpstr>
      <vt:lpstr>Facebook Published Posts Table | All Pages - 7 of 8</vt:lpstr>
      <vt:lpstr>Facebook Published Posts Table | All Pages - 8 of 8</vt:lpstr>
      <vt:lpstr>Facebook Video Views Table | All Pages</vt:lpstr>
      <vt:lpstr>Facebook Videos Table | All Pages - 1 of 6</vt:lpstr>
      <vt:lpstr>Facebook Videos Table | All Pages - 2 of 6</vt:lpstr>
      <vt:lpstr>Facebook Videos Table | All Pages - 3 of 6</vt:lpstr>
      <vt:lpstr>Facebook Videos Table | All Pages - 4 of 6</vt:lpstr>
      <vt:lpstr>Facebook Videos Table | All Pages - 5 of 6</vt:lpstr>
      <vt:lpstr>Facebook Videos Table | All Pages - 6 of 6</vt:lpstr>
      <vt:lpstr>Facebook Conversations Key Metrics Table | All Pages</vt:lpstr>
      <vt:lpstr>Facebook Response Times Distribution | All Pages</vt:lpstr>
      <vt:lpstr>Facebook Response Times | All Pages</vt:lpstr>
      <vt:lpstr>Facebook Avg. Response Time of Incoming Requests (in sec.) | All Pages</vt:lpstr>
      <vt:lpstr>Facebook Private Conversations Response Times Distribution | All Pages</vt:lpstr>
      <vt:lpstr>Facebook Share of User Questions with negative Feedback | All Pages</vt:lpstr>
      <vt:lpstr>Twitter Followers Total | All Pages</vt:lpstr>
      <vt:lpstr>Twitter Key Metrics Table | All Pages</vt:lpstr>
      <vt:lpstr>Twitter Twitter Analytics Table Own Tweets | All Pages</vt:lpstr>
      <vt:lpstr>Twitter Twitter Analytics Table Total | All Pages</vt:lpstr>
      <vt:lpstr>Twitter Own Tweets Table | All Pages - 1 of 9</vt:lpstr>
      <vt:lpstr>Twitter Own Tweets Table | All Pages - 2 of 9</vt:lpstr>
      <vt:lpstr>Twitter Own Tweets Table | All Pages - 3 of 9</vt:lpstr>
      <vt:lpstr>Twitter Own Tweets Table | All Pages - 4 of 9</vt:lpstr>
      <vt:lpstr>Twitter Own Tweets Table | All Pages - 5 of 9</vt:lpstr>
      <vt:lpstr>Twitter Own Tweets Table | All Pages - 6 of 9</vt:lpstr>
      <vt:lpstr>Twitter Own Tweets Table | All Pages - 7 of 9</vt:lpstr>
      <vt:lpstr>Twitter Own Tweets Table | All Pages - 8 of 9</vt:lpstr>
      <vt:lpstr>Twitter Own Tweets Table | All Pages - 9 of 9</vt:lpstr>
      <vt:lpstr>Youtube Key Metrics Table | All Pages</vt:lpstr>
      <vt:lpstr>Youtube Videos Table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ASBB</dc:title>
  <dc:creator>Frederik Peiniger</dc:creator>
  <cp:lastModifiedBy>Frederik Peiniger</cp:lastModifiedBy>
  <cp:revision>1</cp:revision>
  <dcterms:created xsi:type="dcterms:W3CDTF">2020-10-01T06:28:03Z</dcterms:created>
  <dcterms:modified xsi:type="dcterms:W3CDTF">2020-10-01T06:31:02Z</dcterms:modified>
</cp:coreProperties>
</file>