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69" r:id="rId14"/>
    <p:sldId id="270"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6" r:id="rId39"/>
    <p:sldId id="297" r:id="rId40"/>
    <p:sldId id="298" r:id="rId41"/>
    <p:sldId id="299" r:id="rId42"/>
    <p:sldId id="300" r:id="rId43"/>
    <p:sldId id="301" r:id="rId44"/>
    <p:sldId id="302" r:id="rId45"/>
    <p:sldId id="303" r:id="rId46"/>
    <p:sldId id="304" r:id="rId47"/>
    <p:sldId id="306" r:id="rId48"/>
    <p:sldId id="307" r:id="rId49"/>
    <p:sldId id="308" r:id="rId50"/>
    <p:sldId id="309" r:id="rId51"/>
    <p:sldId id="310" r:id="rId52"/>
    <p:sldId id="311" r:id="rId53"/>
    <p:sldId id="312" r:id="rId54"/>
    <p:sldId id="313" r:id="rId55"/>
    <p:sldId id="314" r:id="rId56"/>
    <p:sldId id="315" r:id="rId57"/>
    <p:sldId id="316" r:id="rId58"/>
    <p:sldId id="317" r:id="rId59"/>
    <p:sldId id="318" r:id="rId60"/>
    <p:sldId id="319" r:id="rId61"/>
    <p:sldId id="320" r:id="rId62"/>
    <p:sldId id="321" r:id="rId63"/>
    <p:sldId id="323" r:id="rId64"/>
    <p:sldId id="324" r:id="rId65"/>
    <p:sldId id="325" r:id="rId66"/>
    <p:sldId id="326" r:id="rId67"/>
    <p:sldId id="327" r:id="rId68"/>
    <p:sldId id="328" r:id="rId69"/>
    <p:sldId id="329" r:id="rId70"/>
    <p:sldId id="330" r:id="rId71"/>
    <p:sldId id="331" r:id="rId72"/>
    <p:sldId id="332" r:id="rId73"/>
    <p:sldId id="333" r:id="rId74"/>
  </p:sldIdLst>
  <p:sldSz cx="9144000" cy="6858000" type="screen4x3"/>
  <p:notesSz cx="6858000" cy="9144000"/>
  <p:embeddedFontLst>
    <p:embeddedFont>
      <p:font typeface="Calibri" panose="020F0502020204030204" pitchFamily="34" charset="0"/>
      <p:regular r:id="rId75"/>
      <p:bold r:id="rId76"/>
      <p:italic r:id="rId77"/>
      <p:boldItalic r:id="rId7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font" Target="fonts/font2.fntdata"/><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font" Target="fonts/font4.fntdata"/><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alsalambank_bh</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51634</c:v>
                </c:pt>
                <c:pt idx="1">
                  <c:v>61572</c:v>
                </c:pt>
                <c:pt idx="2">
                  <c:v>46463</c:v>
                </c:pt>
                <c:pt idx="3">
                  <c:v>42838</c:v>
                </c:pt>
                <c:pt idx="4">
                  <c:v>48380</c:v>
                </c:pt>
                <c:pt idx="5">
                  <c:v>51063</c:v>
                </c:pt>
                <c:pt idx="6">
                  <c:v>53576</c:v>
                </c:pt>
                <c:pt idx="7">
                  <c:v>52647</c:v>
                </c:pt>
                <c:pt idx="8">
                  <c:v>62202</c:v>
                </c:pt>
                <c:pt idx="9">
                  <c:v>68532</c:v>
                </c:pt>
                <c:pt idx="10">
                  <c:v>63348</c:v>
                </c:pt>
                <c:pt idx="11">
                  <c:v>48701</c:v>
                </c:pt>
                <c:pt idx="12">
                  <c:v>62677</c:v>
                </c:pt>
                <c:pt idx="13">
                  <c:v>212034</c:v>
                </c:pt>
                <c:pt idx="14">
                  <c:v>260744</c:v>
                </c:pt>
                <c:pt idx="15">
                  <c:v>300839</c:v>
                </c:pt>
                <c:pt idx="16">
                  <c:v>281173</c:v>
                </c:pt>
                <c:pt idx="17">
                  <c:v>268343</c:v>
                </c:pt>
                <c:pt idx="18">
                  <c:v>256007</c:v>
                </c:pt>
                <c:pt idx="19">
                  <c:v>143687</c:v>
                </c:pt>
                <c:pt idx="20">
                  <c:v>147781</c:v>
                </c:pt>
                <c:pt idx="21">
                  <c:v>142804</c:v>
                </c:pt>
                <c:pt idx="22">
                  <c:v>138215</c:v>
                </c:pt>
                <c:pt idx="23">
                  <c:v>70720</c:v>
                </c:pt>
                <c:pt idx="24">
                  <c:v>63429</c:v>
                </c:pt>
                <c:pt idx="25">
                  <c:v>70916</c:v>
                </c:pt>
                <c:pt idx="26">
                  <c:v>79187</c:v>
                </c:pt>
                <c:pt idx="27">
                  <c:v>84897</c:v>
                </c:pt>
                <c:pt idx="28">
                  <c:v>98062</c:v>
                </c:pt>
                <c:pt idx="29">
                  <c:v>184942</c:v>
                </c:pt>
              </c:numCache>
            </c:numRef>
          </c:val>
          <c:smooth val="0"/>
          <c:extLst>
            <c:ext xmlns:c16="http://schemas.microsoft.com/office/drawing/2014/chart" uri="{C3380CC4-5D6E-409C-BE32-E72D297353CC}">
              <c16:uniqueId val="{00000000-FC58-43D2-8CBF-5A216D8163FF}"/>
            </c:ext>
          </c:extLst>
        </c:ser>
        <c:dLbls>
          <c:showLegendKey val="0"/>
          <c:showVal val="0"/>
          <c:showCatName val="0"/>
          <c:showSerName val="0"/>
          <c:showPercent val="0"/>
          <c:showBubbleSize val="0"/>
        </c:dLbls>
        <c:smooth val="0"/>
        <c:axId val="325915448"/>
        <c:axId val="325916432"/>
      </c:lineChart>
      <c:dateAx>
        <c:axId val="3259154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916432"/>
        <c:crosses val="autoZero"/>
        <c:auto val="1"/>
        <c:lblOffset val="100"/>
        <c:baseTimeUnit val="days"/>
      </c:dateAx>
      <c:valAx>
        <c:axId val="325916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915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alsalambank_bh</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96445</c:v>
                </c:pt>
                <c:pt idx="1">
                  <c:v>116821</c:v>
                </c:pt>
                <c:pt idx="2">
                  <c:v>96447</c:v>
                </c:pt>
                <c:pt idx="3">
                  <c:v>78037</c:v>
                </c:pt>
                <c:pt idx="4">
                  <c:v>87076</c:v>
                </c:pt>
                <c:pt idx="5">
                  <c:v>102915</c:v>
                </c:pt>
                <c:pt idx="6">
                  <c:v>108386</c:v>
                </c:pt>
                <c:pt idx="7">
                  <c:v>98743</c:v>
                </c:pt>
                <c:pt idx="8">
                  <c:v>115918</c:v>
                </c:pt>
                <c:pt idx="9">
                  <c:v>125658</c:v>
                </c:pt>
                <c:pt idx="10">
                  <c:v>109528</c:v>
                </c:pt>
                <c:pt idx="11">
                  <c:v>91395</c:v>
                </c:pt>
                <c:pt idx="12">
                  <c:v>125328</c:v>
                </c:pt>
                <c:pt idx="13">
                  <c:v>402776</c:v>
                </c:pt>
                <c:pt idx="14">
                  <c:v>480049</c:v>
                </c:pt>
                <c:pt idx="15">
                  <c:v>496458</c:v>
                </c:pt>
                <c:pt idx="16">
                  <c:v>458822</c:v>
                </c:pt>
                <c:pt idx="17">
                  <c:v>436972</c:v>
                </c:pt>
                <c:pt idx="18">
                  <c:v>391905</c:v>
                </c:pt>
                <c:pt idx="19">
                  <c:v>232500</c:v>
                </c:pt>
                <c:pt idx="20">
                  <c:v>234691</c:v>
                </c:pt>
                <c:pt idx="21">
                  <c:v>244604</c:v>
                </c:pt>
                <c:pt idx="22">
                  <c:v>257599</c:v>
                </c:pt>
                <c:pt idx="23">
                  <c:v>136294</c:v>
                </c:pt>
                <c:pt idx="24">
                  <c:v>133710</c:v>
                </c:pt>
                <c:pt idx="25">
                  <c:v>129325</c:v>
                </c:pt>
                <c:pt idx="26">
                  <c:v>143986</c:v>
                </c:pt>
                <c:pt idx="27">
                  <c:v>157236</c:v>
                </c:pt>
                <c:pt idx="28">
                  <c:v>183651</c:v>
                </c:pt>
                <c:pt idx="29">
                  <c:v>297717</c:v>
                </c:pt>
              </c:numCache>
            </c:numRef>
          </c:val>
          <c:smooth val="0"/>
          <c:extLst>
            <c:ext xmlns:c16="http://schemas.microsoft.com/office/drawing/2014/chart" uri="{C3380CC4-5D6E-409C-BE32-E72D297353CC}">
              <c16:uniqueId val="{00000000-BE61-47B4-AB9F-56CC9FEECFF1}"/>
            </c:ext>
          </c:extLst>
        </c:ser>
        <c:dLbls>
          <c:showLegendKey val="0"/>
          <c:showVal val="0"/>
          <c:showCatName val="0"/>
          <c:showSerName val="0"/>
          <c:showPercent val="0"/>
          <c:showBubbleSize val="0"/>
        </c:dLbls>
        <c:smooth val="0"/>
        <c:axId val="325914464"/>
        <c:axId val="325914792"/>
      </c:lineChart>
      <c:dateAx>
        <c:axId val="325914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914792"/>
        <c:crosses val="autoZero"/>
        <c:auto val="1"/>
        <c:lblOffset val="100"/>
        <c:baseTimeUnit val="days"/>
      </c:dateAx>
      <c:valAx>
        <c:axId val="325914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914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alsalambank_bh</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57752</c:v>
                </c:pt>
                <c:pt idx="1">
                  <c:v>57720</c:v>
                </c:pt>
                <c:pt idx="2">
                  <c:v>57710</c:v>
                </c:pt>
                <c:pt idx="3">
                  <c:v>57703</c:v>
                </c:pt>
                <c:pt idx="4">
                  <c:v>57696</c:v>
                </c:pt>
                <c:pt idx="5">
                  <c:v>57701</c:v>
                </c:pt>
                <c:pt idx="6">
                  <c:v>57686</c:v>
                </c:pt>
                <c:pt idx="7">
                  <c:v>57676</c:v>
                </c:pt>
                <c:pt idx="8">
                  <c:v>57666</c:v>
                </c:pt>
                <c:pt idx="9">
                  <c:v>57657</c:v>
                </c:pt>
                <c:pt idx="10">
                  <c:v>57656</c:v>
                </c:pt>
                <c:pt idx="11">
                  <c:v>57653</c:v>
                </c:pt>
                <c:pt idx="12">
                  <c:v>57671</c:v>
                </c:pt>
                <c:pt idx="13">
                  <c:v>58048</c:v>
                </c:pt>
                <c:pt idx="14">
                  <c:v>58584</c:v>
                </c:pt>
                <c:pt idx="15">
                  <c:v>58951</c:v>
                </c:pt>
                <c:pt idx="16">
                  <c:v>59169</c:v>
                </c:pt>
                <c:pt idx="17">
                  <c:v>59331</c:v>
                </c:pt>
                <c:pt idx="18">
                  <c:v>59515</c:v>
                </c:pt>
                <c:pt idx="19">
                  <c:v>59579</c:v>
                </c:pt>
                <c:pt idx="20">
                  <c:v>59605</c:v>
                </c:pt>
                <c:pt idx="21">
                  <c:v>59645</c:v>
                </c:pt>
                <c:pt idx="22">
                  <c:v>59669</c:v>
                </c:pt>
                <c:pt idx="23">
                  <c:v>59673</c:v>
                </c:pt>
                <c:pt idx="24">
                  <c:v>59671</c:v>
                </c:pt>
                <c:pt idx="25">
                  <c:v>59682</c:v>
                </c:pt>
                <c:pt idx="26">
                  <c:v>59681</c:v>
                </c:pt>
                <c:pt idx="27">
                  <c:v>59713</c:v>
                </c:pt>
                <c:pt idx="28">
                  <c:v>59741</c:v>
                </c:pt>
                <c:pt idx="29">
                  <c:v>59738</c:v>
                </c:pt>
              </c:numCache>
            </c:numRef>
          </c:val>
          <c:smooth val="0"/>
          <c:extLst>
            <c:ext xmlns:c16="http://schemas.microsoft.com/office/drawing/2014/chart" uri="{C3380CC4-5D6E-409C-BE32-E72D297353CC}">
              <c16:uniqueId val="{00000000-D474-4121-9704-C0BC4301D69B}"/>
            </c:ext>
          </c:extLst>
        </c:ser>
        <c:dLbls>
          <c:showLegendKey val="0"/>
          <c:showVal val="0"/>
          <c:showCatName val="0"/>
          <c:showSerName val="0"/>
          <c:showPercent val="0"/>
          <c:showBubbleSize val="0"/>
        </c:dLbls>
        <c:smooth val="0"/>
        <c:axId val="327770144"/>
        <c:axId val="327768832"/>
      </c:lineChart>
      <c:dateAx>
        <c:axId val="327770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768832"/>
        <c:crosses val="autoZero"/>
        <c:auto val="1"/>
        <c:lblOffset val="100"/>
        <c:baseTimeUnit val="days"/>
      </c:dateAx>
      <c:valAx>
        <c:axId val="327768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770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Female</c:v>
                </c:pt>
                <c:pt idx="1">
                  <c:v>Male</c:v>
                </c:pt>
                <c:pt idx="2">
                  <c:v>Unknown</c:v>
                </c:pt>
              </c:strCache>
            </c:strRef>
          </c:cat>
          <c:val>
            <c:numRef>
              <c:f>Sheet1!$A$2:$C$2</c:f>
              <c:numCache>
                <c:formatCode>General</c:formatCode>
                <c:ptCount val="3"/>
                <c:pt idx="0">
                  <c:v>17147</c:v>
                </c:pt>
                <c:pt idx="1">
                  <c:v>25960</c:v>
                </c:pt>
                <c:pt idx="2">
                  <c:v>257</c:v>
                </c:pt>
              </c:numCache>
            </c:numRef>
          </c:val>
          <c:extLst>
            <c:ext xmlns:c16="http://schemas.microsoft.com/office/drawing/2014/chart" uri="{C3380CC4-5D6E-409C-BE32-E72D297353CC}">
              <c16:uniqueId val="{00000000-BC78-4DC7-B9AB-57F5F1FBE800}"/>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cat>
            <c:strRef>
              <c:f>Sheet1!$A$1:$G$1</c:f>
              <c:strCache>
                <c:ptCount val="7"/>
                <c:pt idx="0">
                  <c:v>13-17</c:v>
                </c:pt>
                <c:pt idx="1">
                  <c:v>18-24</c:v>
                </c:pt>
                <c:pt idx="2">
                  <c:v>25-34</c:v>
                </c:pt>
                <c:pt idx="3">
                  <c:v>35-44</c:v>
                </c:pt>
                <c:pt idx="4">
                  <c:v>45-54</c:v>
                </c:pt>
                <c:pt idx="5">
                  <c:v>55-64</c:v>
                </c:pt>
                <c:pt idx="6">
                  <c:v>65+</c:v>
                </c:pt>
              </c:strCache>
            </c:strRef>
          </c:cat>
          <c:val>
            <c:numRef>
              <c:f>Sheet1!$A$2:$G$2</c:f>
              <c:numCache>
                <c:formatCode>General</c:formatCode>
                <c:ptCount val="7"/>
                <c:pt idx="0">
                  <c:v>657</c:v>
                </c:pt>
                <c:pt idx="1">
                  <c:v>5843</c:v>
                </c:pt>
                <c:pt idx="2">
                  <c:v>19887</c:v>
                </c:pt>
                <c:pt idx="3">
                  <c:v>11586</c:v>
                </c:pt>
                <c:pt idx="4">
                  <c:v>3832</c:v>
                </c:pt>
                <c:pt idx="5">
                  <c:v>1134</c:v>
                </c:pt>
                <c:pt idx="6">
                  <c:v>425</c:v>
                </c:pt>
              </c:numCache>
            </c:numRef>
          </c:val>
          <c:extLst>
            <c:ext xmlns:c16="http://schemas.microsoft.com/office/drawing/2014/chart" uri="{C3380CC4-5D6E-409C-BE32-E72D297353CC}">
              <c16:uniqueId val="{00000000-1CF1-4ECD-9093-38B8389EEE3D}"/>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Carousels</c:v>
                </c:pt>
              </c:strCache>
            </c:strRef>
          </c:tx>
          <c:spPr>
            <a:solidFill>
              <a:schemeClr val="accent1"/>
            </a:solidFill>
            <a:ln>
              <a:noFill/>
            </a:ln>
            <a:effectLst/>
          </c:spPr>
          <c:invertIfNegative val="0"/>
          <c:cat>
            <c:strRef>
              <c:f>Sheet1!$A$2</c:f>
              <c:strCache>
                <c:ptCount val="1"/>
                <c:pt idx="0">
                  <c:v>alsalambank_bh</c:v>
                </c:pt>
              </c:strCache>
            </c:strRef>
          </c:cat>
          <c:val>
            <c:numRef>
              <c:f>Sheet1!$B$2</c:f>
              <c:numCache>
                <c:formatCode>General</c:formatCode>
                <c:ptCount val="1"/>
                <c:pt idx="0">
                  <c:v>15</c:v>
                </c:pt>
              </c:numCache>
            </c:numRef>
          </c:val>
          <c:extLst>
            <c:ext xmlns:c16="http://schemas.microsoft.com/office/drawing/2014/chart" uri="{C3380CC4-5D6E-409C-BE32-E72D297353CC}">
              <c16:uniqueId val="{00000000-5520-4D59-805D-AF54365C907A}"/>
            </c:ext>
          </c:extLst>
        </c:ser>
        <c:ser>
          <c:idx val="1"/>
          <c:order val="1"/>
          <c:tx>
            <c:strRef>
              <c:f>Sheet1!$C$1</c:f>
              <c:strCache>
                <c:ptCount val="1"/>
                <c:pt idx="0">
                  <c:v>Stories</c:v>
                </c:pt>
              </c:strCache>
            </c:strRef>
          </c:tx>
          <c:spPr>
            <a:solidFill>
              <a:schemeClr val="accent2"/>
            </a:solidFill>
            <a:ln>
              <a:noFill/>
            </a:ln>
            <a:effectLst/>
          </c:spPr>
          <c:invertIfNegative val="0"/>
          <c:cat>
            <c:strRef>
              <c:f>Sheet1!$A$2</c:f>
              <c:strCache>
                <c:ptCount val="1"/>
                <c:pt idx="0">
                  <c:v>alsalambank_bh</c:v>
                </c:pt>
              </c:strCache>
            </c:strRef>
          </c:cat>
          <c:val>
            <c:numRef>
              <c:f>Sheet1!$C$2</c:f>
              <c:numCache>
                <c:formatCode>General</c:formatCode>
                <c:ptCount val="1"/>
                <c:pt idx="0">
                  <c:v>94</c:v>
                </c:pt>
              </c:numCache>
            </c:numRef>
          </c:val>
          <c:extLst>
            <c:ext xmlns:c16="http://schemas.microsoft.com/office/drawing/2014/chart" uri="{C3380CC4-5D6E-409C-BE32-E72D297353CC}">
              <c16:uniqueId val="{00000001-5520-4D59-805D-AF54365C907A}"/>
            </c:ext>
          </c:extLst>
        </c:ser>
        <c:ser>
          <c:idx val="2"/>
          <c:order val="2"/>
          <c:tx>
            <c:strRef>
              <c:f>Sheet1!$D$1</c:f>
              <c:strCache>
                <c:ptCount val="1"/>
                <c:pt idx="0">
                  <c:v>Videos</c:v>
                </c:pt>
              </c:strCache>
            </c:strRef>
          </c:tx>
          <c:spPr>
            <a:solidFill>
              <a:schemeClr val="accent3"/>
            </a:solidFill>
            <a:ln>
              <a:noFill/>
            </a:ln>
            <a:effectLst/>
          </c:spPr>
          <c:invertIfNegative val="0"/>
          <c:cat>
            <c:strRef>
              <c:f>Sheet1!$A$2</c:f>
              <c:strCache>
                <c:ptCount val="1"/>
                <c:pt idx="0">
                  <c:v>alsalambank_bh</c:v>
                </c:pt>
              </c:strCache>
            </c:strRef>
          </c:cat>
          <c:val>
            <c:numRef>
              <c:f>Sheet1!$D$2</c:f>
              <c:numCache>
                <c:formatCode>General</c:formatCode>
                <c:ptCount val="1"/>
                <c:pt idx="0">
                  <c:v>2</c:v>
                </c:pt>
              </c:numCache>
            </c:numRef>
          </c:val>
          <c:extLst>
            <c:ext xmlns:c16="http://schemas.microsoft.com/office/drawing/2014/chart" uri="{C3380CC4-5D6E-409C-BE32-E72D297353CC}">
              <c16:uniqueId val="{00000002-5520-4D59-805D-AF54365C907A}"/>
            </c:ext>
          </c:extLst>
        </c:ser>
        <c:dLbls>
          <c:showLegendKey val="0"/>
          <c:showVal val="0"/>
          <c:showCatName val="0"/>
          <c:showSerName val="0"/>
          <c:showPercent val="0"/>
          <c:showBubbleSize val="0"/>
        </c:dLbls>
        <c:gapWidth val="219"/>
        <c:overlap val="-27"/>
        <c:axId val="327776048"/>
        <c:axId val="327779000"/>
      </c:barChart>
      <c:catAx>
        <c:axId val="327776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779000"/>
        <c:crosses val="autoZero"/>
        <c:auto val="1"/>
        <c:lblAlgn val="ctr"/>
        <c:lblOffset val="100"/>
        <c:noMultiLvlLbl val="0"/>
      </c:catAx>
      <c:valAx>
        <c:axId val="327779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776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 Salam Bank-Bahrain B.S.C</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71927</c:v>
                </c:pt>
                <c:pt idx="1">
                  <c:v>88727</c:v>
                </c:pt>
                <c:pt idx="2">
                  <c:v>76881</c:v>
                </c:pt>
                <c:pt idx="3">
                  <c:v>76952</c:v>
                </c:pt>
                <c:pt idx="4">
                  <c:v>86580</c:v>
                </c:pt>
                <c:pt idx="5">
                  <c:v>85133</c:v>
                </c:pt>
                <c:pt idx="6">
                  <c:v>79675</c:v>
                </c:pt>
                <c:pt idx="7">
                  <c:v>76801</c:v>
                </c:pt>
                <c:pt idx="8">
                  <c:v>93926</c:v>
                </c:pt>
                <c:pt idx="9">
                  <c:v>86103</c:v>
                </c:pt>
                <c:pt idx="10">
                  <c:v>92957</c:v>
                </c:pt>
                <c:pt idx="11">
                  <c:v>89275</c:v>
                </c:pt>
                <c:pt idx="12">
                  <c:v>95365</c:v>
                </c:pt>
                <c:pt idx="13">
                  <c:v>236687</c:v>
                </c:pt>
                <c:pt idx="14">
                  <c:v>298483</c:v>
                </c:pt>
                <c:pt idx="15">
                  <c:v>311518</c:v>
                </c:pt>
                <c:pt idx="16">
                  <c:v>275414</c:v>
                </c:pt>
                <c:pt idx="17">
                  <c:v>288388</c:v>
                </c:pt>
                <c:pt idx="18">
                  <c:v>286290</c:v>
                </c:pt>
                <c:pt idx="19">
                  <c:v>173149</c:v>
                </c:pt>
                <c:pt idx="20">
                  <c:v>185255</c:v>
                </c:pt>
                <c:pt idx="21">
                  <c:v>169500</c:v>
                </c:pt>
                <c:pt idx="22">
                  <c:v>171668</c:v>
                </c:pt>
                <c:pt idx="23">
                  <c:v>103743</c:v>
                </c:pt>
                <c:pt idx="24">
                  <c:v>92472</c:v>
                </c:pt>
                <c:pt idx="25">
                  <c:v>105594</c:v>
                </c:pt>
                <c:pt idx="26">
                  <c:v>96219</c:v>
                </c:pt>
                <c:pt idx="27">
                  <c:v>123188</c:v>
                </c:pt>
                <c:pt idx="28">
                  <c:v>132917</c:v>
                </c:pt>
                <c:pt idx="29">
                  <c:v>208583</c:v>
                </c:pt>
              </c:numCache>
            </c:numRef>
          </c:val>
          <c:smooth val="0"/>
          <c:extLst>
            <c:ext xmlns:c16="http://schemas.microsoft.com/office/drawing/2014/chart" uri="{C3380CC4-5D6E-409C-BE32-E72D297353CC}">
              <c16:uniqueId val="{00000000-FABC-4477-8B1C-787F08DC7DE5}"/>
            </c:ext>
          </c:extLst>
        </c:ser>
        <c:dLbls>
          <c:showLegendKey val="0"/>
          <c:showVal val="0"/>
          <c:showCatName val="0"/>
          <c:showSerName val="0"/>
          <c:showPercent val="0"/>
          <c:showBubbleSize val="0"/>
        </c:dLbls>
        <c:smooth val="0"/>
        <c:axId val="453889480"/>
        <c:axId val="453888496"/>
      </c:lineChart>
      <c:dateAx>
        <c:axId val="4538894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888496"/>
        <c:crosses val="autoZero"/>
        <c:auto val="1"/>
        <c:lblOffset val="100"/>
        <c:baseTimeUnit val="days"/>
      </c:dateAx>
      <c:valAx>
        <c:axId val="453888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889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 Salam Bank-Bahrain B.S.C</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83343</c:v>
                </c:pt>
                <c:pt idx="1">
                  <c:v>107524</c:v>
                </c:pt>
                <c:pt idx="2">
                  <c:v>92094</c:v>
                </c:pt>
                <c:pt idx="3">
                  <c:v>91839</c:v>
                </c:pt>
                <c:pt idx="4">
                  <c:v>102447</c:v>
                </c:pt>
                <c:pt idx="5">
                  <c:v>100710</c:v>
                </c:pt>
                <c:pt idx="6">
                  <c:v>94020</c:v>
                </c:pt>
                <c:pt idx="7">
                  <c:v>90299</c:v>
                </c:pt>
                <c:pt idx="8">
                  <c:v>107655</c:v>
                </c:pt>
                <c:pt idx="9">
                  <c:v>104686</c:v>
                </c:pt>
                <c:pt idx="10">
                  <c:v>111620</c:v>
                </c:pt>
                <c:pt idx="11">
                  <c:v>101453</c:v>
                </c:pt>
                <c:pt idx="12">
                  <c:v>106990</c:v>
                </c:pt>
                <c:pt idx="13">
                  <c:v>305893</c:v>
                </c:pt>
                <c:pt idx="14">
                  <c:v>396437</c:v>
                </c:pt>
                <c:pt idx="15">
                  <c:v>412222</c:v>
                </c:pt>
                <c:pt idx="16">
                  <c:v>364930</c:v>
                </c:pt>
                <c:pt idx="17">
                  <c:v>368441</c:v>
                </c:pt>
                <c:pt idx="18">
                  <c:v>347607</c:v>
                </c:pt>
                <c:pt idx="19">
                  <c:v>200076</c:v>
                </c:pt>
                <c:pt idx="20">
                  <c:v>205130</c:v>
                </c:pt>
                <c:pt idx="21">
                  <c:v>200393</c:v>
                </c:pt>
                <c:pt idx="22">
                  <c:v>195901</c:v>
                </c:pt>
                <c:pt idx="23">
                  <c:v>117770</c:v>
                </c:pt>
                <c:pt idx="24">
                  <c:v>105220</c:v>
                </c:pt>
                <c:pt idx="25">
                  <c:v>116700</c:v>
                </c:pt>
                <c:pt idx="26">
                  <c:v>109330</c:v>
                </c:pt>
                <c:pt idx="27">
                  <c:v>142573</c:v>
                </c:pt>
                <c:pt idx="28">
                  <c:v>152834</c:v>
                </c:pt>
                <c:pt idx="29">
                  <c:v>246893</c:v>
                </c:pt>
              </c:numCache>
            </c:numRef>
          </c:val>
          <c:smooth val="0"/>
          <c:extLst>
            <c:ext xmlns:c16="http://schemas.microsoft.com/office/drawing/2014/chart" uri="{C3380CC4-5D6E-409C-BE32-E72D297353CC}">
              <c16:uniqueId val="{00000000-9EBD-464A-814D-1C6268207754}"/>
            </c:ext>
          </c:extLst>
        </c:ser>
        <c:dLbls>
          <c:showLegendKey val="0"/>
          <c:showVal val="0"/>
          <c:showCatName val="0"/>
          <c:showSerName val="0"/>
          <c:showPercent val="0"/>
          <c:showBubbleSize val="0"/>
        </c:dLbls>
        <c:smooth val="0"/>
        <c:axId val="453884888"/>
        <c:axId val="453885216"/>
      </c:lineChart>
      <c:dateAx>
        <c:axId val="453884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885216"/>
        <c:crosses val="autoZero"/>
        <c:auto val="1"/>
        <c:lblOffset val="100"/>
        <c:baseTimeUnit val="days"/>
      </c:dateAx>
      <c:valAx>
        <c:axId val="453885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884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 Salam Bank-Bahrain B.S.C</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4211</c:v>
                </c:pt>
                <c:pt idx="1">
                  <c:v>4213</c:v>
                </c:pt>
                <c:pt idx="2">
                  <c:v>4213</c:v>
                </c:pt>
                <c:pt idx="3">
                  <c:v>4213</c:v>
                </c:pt>
                <c:pt idx="4">
                  <c:v>4212</c:v>
                </c:pt>
                <c:pt idx="5">
                  <c:v>4212</c:v>
                </c:pt>
                <c:pt idx="6">
                  <c:v>4212</c:v>
                </c:pt>
                <c:pt idx="7">
                  <c:v>4213</c:v>
                </c:pt>
                <c:pt idx="8">
                  <c:v>4213</c:v>
                </c:pt>
                <c:pt idx="9">
                  <c:v>4215</c:v>
                </c:pt>
                <c:pt idx="10">
                  <c:v>4216</c:v>
                </c:pt>
                <c:pt idx="11">
                  <c:v>4218</c:v>
                </c:pt>
                <c:pt idx="12">
                  <c:v>4218</c:v>
                </c:pt>
                <c:pt idx="13">
                  <c:v>4218</c:v>
                </c:pt>
                <c:pt idx="14">
                  <c:v>4217</c:v>
                </c:pt>
                <c:pt idx="15">
                  <c:v>4217</c:v>
                </c:pt>
                <c:pt idx="16">
                  <c:v>4217</c:v>
                </c:pt>
                <c:pt idx="17">
                  <c:v>4217</c:v>
                </c:pt>
                <c:pt idx="18">
                  <c:v>4218</c:v>
                </c:pt>
                <c:pt idx="19">
                  <c:v>4217</c:v>
                </c:pt>
                <c:pt idx="20">
                  <c:v>4218</c:v>
                </c:pt>
                <c:pt idx="21">
                  <c:v>4219</c:v>
                </c:pt>
                <c:pt idx="22">
                  <c:v>4220</c:v>
                </c:pt>
                <c:pt idx="23">
                  <c:v>4222</c:v>
                </c:pt>
                <c:pt idx="24">
                  <c:v>4222</c:v>
                </c:pt>
                <c:pt idx="25">
                  <c:v>4221</c:v>
                </c:pt>
                <c:pt idx="26">
                  <c:v>4222</c:v>
                </c:pt>
                <c:pt idx="27">
                  <c:v>4225</c:v>
                </c:pt>
                <c:pt idx="28">
                  <c:v>4226</c:v>
                </c:pt>
                <c:pt idx="29">
                  <c:v>4226</c:v>
                </c:pt>
              </c:numCache>
            </c:numRef>
          </c:val>
          <c:smooth val="0"/>
          <c:extLst>
            <c:ext xmlns:c16="http://schemas.microsoft.com/office/drawing/2014/chart" uri="{C3380CC4-5D6E-409C-BE32-E72D297353CC}">
              <c16:uniqueId val="{00000000-5943-4BF6-815F-9CC77F1EDCD5}"/>
            </c:ext>
          </c:extLst>
        </c:ser>
        <c:dLbls>
          <c:showLegendKey val="0"/>
          <c:showVal val="0"/>
          <c:showCatName val="0"/>
          <c:showSerName val="0"/>
          <c:showPercent val="0"/>
          <c:showBubbleSize val="0"/>
        </c:dLbls>
        <c:smooth val="0"/>
        <c:axId val="453896040"/>
        <c:axId val="453897024"/>
      </c:lineChart>
      <c:dateAx>
        <c:axId val="4538960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897024"/>
        <c:crosses val="autoZero"/>
        <c:auto val="1"/>
        <c:lblOffset val="100"/>
        <c:baseTimeUnit val="days"/>
      </c:dateAx>
      <c:valAx>
        <c:axId val="453897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896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numCache>
            </c:numRef>
          </c:val>
          <c:extLst>
            <c:ext xmlns:c16="http://schemas.microsoft.com/office/drawing/2014/chart" uri="{C3380CC4-5D6E-409C-BE32-E72D297353CC}">
              <c16:uniqueId val="{00000000-07D8-4A97-94AA-53AE4C0D8BF0}"/>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numCache>
            </c:numRef>
          </c:val>
          <c:extLst>
            <c:ext xmlns:c16="http://schemas.microsoft.com/office/drawing/2014/chart" uri="{C3380CC4-5D6E-409C-BE32-E72D297353CC}">
              <c16:uniqueId val="{00000001-07D8-4A97-94AA-53AE4C0D8BF0}"/>
            </c:ext>
          </c:extLst>
        </c:ser>
        <c:dLbls>
          <c:showLegendKey val="0"/>
          <c:showVal val="0"/>
          <c:showCatName val="0"/>
          <c:showSerName val="0"/>
          <c:showPercent val="0"/>
          <c:showBubbleSize val="0"/>
        </c:dLbls>
        <c:gapWidth val="219"/>
        <c:overlap val="-27"/>
        <c:axId val="453898992"/>
        <c:axId val="453894728"/>
      </c:barChart>
      <c:catAx>
        <c:axId val="453898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894728"/>
        <c:crosses val="autoZero"/>
        <c:auto val="1"/>
        <c:lblAlgn val="ctr"/>
        <c:lblOffset val="100"/>
        <c:noMultiLvlLbl val="0"/>
      </c:catAx>
      <c:valAx>
        <c:axId val="453894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898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cat>
            <c:strRef>
              <c:f>Sheet1!$A$1:$G$1</c:f>
              <c:strCache>
                <c:ptCount val="7"/>
                <c:pt idx="0">
                  <c:v>13-17</c:v>
                </c:pt>
                <c:pt idx="1">
                  <c:v>18-24</c:v>
                </c:pt>
                <c:pt idx="2">
                  <c:v>25-34</c:v>
                </c:pt>
                <c:pt idx="3">
                  <c:v>35-44</c:v>
                </c:pt>
                <c:pt idx="4">
                  <c:v>45-54</c:v>
                </c:pt>
                <c:pt idx="5">
                  <c:v>55-64</c:v>
                </c:pt>
                <c:pt idx="6">
                  <c:v>65+</c:v>
                </c:pt>
              </c:strCache>
            </c:strRef>
          </c:cat>
          <c:val>
            <c:numRef>
              <c:f>Sheet1!$A$2:$G$2</c:f>
              <c:numCache>
                <c:formatCode>General</c:formatCode>
                <c:ptCount val="7"/>
              </c:numCache>
            </c:numRef>
          </c:val>
          <c:extLst>
            <c:ext xmlns:c16="http://schemas.microsoft.com/office/drawing/2014/chart" uri="{C3380CC4-5D6E-409C-BE32-E72D297353CC}">
              <c16:uniqueId val="{00000000-EA79-4B04-8A07-7B40C9671BC1}"/>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Album</c:v>
                </c:pt>
                <c:pt idx="1">
                  <c:v>Photo</c:v>
                </c:pt>
                <c:pt idx="2">
                  <c:v>Video</c:v>
                </c:pt>
              </c:strCache>
            </c:strRef>
          </c:cat>
          <c:val>
            <c:numRef>
              <c:f>Sheet1!$A$2:$C$2</c:f>
              <c:numCache>
                <c:formatCode>General</c:formatCode>
                <c:ptCount val="3"/>
                <c:pt idx="0">
                  <c:v>8</c:v>
                </c:pt>
                <c:pt idx="1">
                  <c:v>1</c:v>
                </c:pt>
                <c:pt idx="2">
                  <c:v>12</c:v>
                </c:pt>
              </c:numCache>
            </c:numRef>
          </c:val>
          <c:extLst>
            <c:ext xmlns:c16="http://schemas.microsoft.com/office/drawing/2014/chart" uri="{C3380CC4-5D6E-409C-BE32-E72D297353CC}">
              <c16:uniqueId val="{00000000-D012-40A2-8A07-E23175579371}"/>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 Salam Bank-Bahrain B.S.C</c:v>
                </c:pt>
              </c:strCache>
            </c:strRef>
          </c:tx>
          <c:spPr>
            <a:solidFill>
              <a:schemeClr val="accent1"/>
            </a:solidFill>
            <a:ln>
              <a:noFill/>
            </a:ln>
            <a:effectLst/>
          </c:spPr>
          <c:invertIfNegative val="0"/>
          <c:cat>
            <c:strRef>
              <c:f>Sheet1!$A$2:$A$4</c:f>
              <c:strCache>
                <c:ptCount val="3"/>
                <c:pt idx="0">
                  <c:v>Album</c:v>
                </c:pt>
                <c:pt idx="1">
                  <c:v>Photo</c:v>
                </c:pt>
                <c:pt idx="2">
                  <c:v>Video</c:v>
                </c:pt>
              </c:strCache>
            </c:strRef>
          </c:cat>
          <c:val>
            <c:numRef>
              <c:f>Sheet1!$B$2:$B$4</c:f>
              <c:numCache>
                <c:formatCode>General</c:formatCode>
                <c:ptCount val="3"/>
                <c:pt idx="0">
                  <c:v>3.8652095098500099</c:v>
                </c:pt>
                <c:pt idx="1">
                  <c:v>3.4482758620689702</c:v>
                </c:pt>
                <c:pt idx="2">
                  <c:v>2.6151518431971299</c:v>
                </c:pt>
              </c:numCache>
            </c:numRef>
          </c:val>
          <c:extLst>
            <c:ext xmlns:c16="http://schemas.microsoft.com/office/drawing/2014/chart" uri="{C3380CC4-5D6E-409C-BE32-E72D297353CC}">
              <c16:uniqueId val="{00000000-C343-416F-BDB1-8E71EAE53B86}"/>
            </c:ext>
          </c:extLst>
        </c:ser>
        <c:dLbls>
          <c:showLegendKey val="0"/>
          <c:showVal val="0"/>
          <c:showCatName val="0"/>
          <c:showSerName val="0"/>
          <c:showPercent val="0"/>
          <c:showBubbleSize val="0"/>
        </c:dLbls>
        <c:gapWidth val="219"/>
        <c:overlap val="-27"/>
        <c:axId val="453910144"/>
        <c:axId val="453904896"/>
      </c:barChart>
      <c:catAx>
        <c:axId val="453910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904896"/>
        <c:crosses val="autoZero"/>
        <c:auto val="1"/>
        <c:lblAlgn val="ctr"/>
        <c:lblOffset val="100"/>
        <c:noMultiLvlLbl val="0"/>
      </c:catAx>
      <c:valAx>
        <c:axId val="453904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910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0h - 2h</c:v>
                </c:pt>
              </c:strCache>
            </c:strRef>
          </c:tx>
          <c:spPr>
            <a:solidFill>
              <a:schemeClr val="accent1"/>
            </a:solidFill>
            <a:ln>
              <a:noFill/>
            </a:ln>
            <a:effectLst/>
          </c:spPr>
          <c:invertIfNegative val="0"/>
          <c:cat>
            <c:strRef>
              <c:f>Sheet1!$A$2</c:f>
              <c:strCache>
                <c:ptCount val="1"/>
                <c:pt idx="0">
                  <c:v>Al Salam Bank-Bahrain B.S.C</c:v>
                </c:pt>
              </c:strCache>
            </c:strRef>
          </c:cat>
          <c:val>
            <c:numRef>
              <c:f>Sheet1!$B$2</c:f>
              <c:numCache>
                <c:formatCode>General</c:formatCode>
                <c:ptCount val="1"/>
                <c:pt idx="0">
                  <c:v>0</c:v>
                </c:pt>
              </c:numCache>
            </c:numRef>
          </c:val>
          <c:extLst>
            <c:ext xmlns:c16="http://schemas.microsoft.com/office/drawing/2014/chart" uri="{C3380CC4-5D6E-409C-BE32-E72D297353CC}">
              <c16:uniqueId val="{00000000-161B-4624-AD46-5E1E531C8C1D}"/>
            </c:ext>
          </c:extLst>
        </c:ser>
        <c:ser>
          <c:idx val="1"/>
          <c:order val="1"/>
          <c:tx>
            <c:strRef>
              <c:f>Sheet1!$C$1</c:f>
              <c:strCache>
                <c:ptCount val="1"/>
                <c:pt idx="0">
                  <c:v>2h - 8h</c:v>
                </c:pt>
              </c:strCache>
            </c:strRef>
          </c:tx>
          <c:spPr>
            <a:solidFill>
              <a:schemeClr val="accent2"/>
            </a:solidFill>
            <a:ln>
              <a:noFill/>
            </a:ln>
            <a:effectLst/>
          </c:spPr>
          <c:invertIfNegative val="0"/>
          <c:cat>
            <c:strRef>
              <c:f>Sheet1!$A$2</c:f>
              <c:strCache>
                <c:ptCount val="1"/>
                <c:pt idx="0">
                  <c:v>Al Salam Bank-Bahrain B.S.C</c:v>
                </c:pt>
              </c:strCache>
            </c:strRef>
          </c:cat>
          <c:val>
            <c:numRef>
              <c:f>Sheet1!$C$2</c:f>
              <c:numCache>
                <c:formatCode>General</c:formatCode>
                <c:ptCount val="1"/>
                <c:pt idx="0">
                  <c:v>0</c:v>
                </c:pt>
              </c:numCache>
            </c:numRef>
          </c:val>
          <c:extLst>
            <c:ext xmlns:c16="http://schemas.microsoft.com/office/drawing/2014/chart" uri="{C3380CC4-5D6E-409C-BE32-E72D297353CC}">
              <c16:uniqueId val="{00000001-161B-4624-AD46-5E1E531C8C1D}"/>
            </c:ext>
          </c:extLst>
        </c:ser>
        <c:ser>
          <c:idx val="2"/>
          <c:order val="2"/>
          <c:tx>
            <c:strRef>
              <c:f>Sheet1!$D$1</c:f>
              <c:strCache>
                <c:ptCount val="1"/>
                <c:pt idx="0">
                  <c:v>8h - 24h</c:v>
                </c:pt>
              </c:strCache>
            </c:strRef>
          </c:tx>
          <c:spPr>
            <a:solidFill>
              <a:schemeClr val="accent3"/>
            </a:solidFill>
            <a:ln>
              <a:noFill/>
            </a:ln>
            <a:effectLst/>
          </c:spPr>
          <c:invertIfNegative val="0"/>
          <c:cat>
            <c:strRef>
              <c:f>Sheet1!$A$2</c:f>
              <c:strCache>
                <c:ptCount val="1"/>
                <c:pt idx="0">
                  <c:v>Al Salam Bank-Bahrain B.S.C</c:v>
                </c:pt>
              </c:strCache>
            </c:strRef>
          </c:cat>
          <c:val>
            <c:numRef>
              <c:f>Sheet1!$D$2</c:f>
              <c:numCache>
                <c:formatCode>General</c:formatCode>
                <c:ptCount val="1"/>
                <c:pt idx="0">
                  <c:v>0</c:v>
                </c:pt>
              </c:numCache>
            </c:numRef>
          </c:val>
          <c:extLst>
            <c:ext xmlns:c16="http://schemas.microsoft.com/office/drawing/2014/chart" uri="{C3380CC4-5D6E-409C-BE32-E72D297353CC}">
              <c16:uniqueId val="{00000002-161B-4624-AD46-5E1E531C8C1D}"/>
            </c:ext>
          </c:extLst>
        </c:ser>
        <c:ser>
          <c:idx val="3"/>
          <c:order val="3"/>
          <c:tx>
            <c:strRef>
              <c:f>Sheet1!$E$1</c:f>
              <c:strCache>
                <c:ptCount val="1"/>
                <c:pt idx="0">
                  <c:v>24h+</c:v>
                </c:pt>
              </c:strCache>
            </c:strRef>
          </c:tx>
          <c:spPr>
            <a:solidFill>
              <a:schemeClr val="accent4"/>
            </a:solidFill>
            <a:ln>
              <a:noFill/>
            </a:ln>
            <a:effectLst/>
          </c:spPr>
          <c:invertIfNegative val="0"/>
          <c:cat>
            <c:strRef>
              <c:f>Sheet1!$A$2</c:f>
              <c:strCache>
                <c:ptCount val="1"/>
                <c:pt idx="0">
                  <c:v>Al Salam Bank-Bahrain B.S.C</c:v>
                </c:pt>
              </c:strCache>
            </c:strRef>
          </c:cat>
          <c:val>
            <c:numRef>
              <c:f>Sheet1!$E$2</c:f>
              <c:numCache>
                <c:formatCode>General</c:formatCode>
                <c:ptCount val="1"/>
                <c:pt idx="0">
                  <c:v>0</c:v>
                </c:pt>
              </c:numCache>
            </c:numRef>
          </c:val>
          <c:extLst>
            <c:ext xmlns:c16="http://schemas.microsoft.com/office/drawing/2014/chart" uri="{C3380CC4-5D6E-409C-BE32-E72D297353CC}">
              <c16:uniqueId val="{00000003-161B-4624-AD46-5E1E531C8C1D}"/>
            </c:ext>
          </c:extLst>
        </c:ser>
        <c:ser>
          <c:idx val="4"/>
          <c:order val="4"/>
          <c:tx>
            <c:strRef>
              <c:f>Sheet1!$F$1</c:f>
              <c:strCache>
                <c:ptCount val="1"/>
                <c:pt idx="0">
                  <c:v>Not responded</c:v>
                </c:pt>
              </c:strCache>
            </c:strRef>
          </c:tx>
          <c:spPr>
            <a:solidFill>
              <a:schemeClr val="accent5"/>
            </a:solidFill>
            <a:ln>
              <a:noFill/>
            </a:ln>
            <a:effectLst/>
          </c:spPr>
          <c:invertIfNegative val="0"/>
          <c:cat>
            <c:strRef>
              <c:f>Sheet1!$A$2</c:f>
              <c:strCache>
                <c:ptCount val="1"/>
                <c:pt idx="0">
                  <c:v>Al Salam Bank-Bahrain B.S.C</c:v>
                </c:pt>
              </c:strCache>
            </c:strRef>
          </c:cat>
          <c:val>
            <c:numRef>
              <c:f>Sheet1!$F$2</c:f>
              <c:numCache>
                <c:formatCode>General</c:formatCode>
                <c:ptCount val="1"/>
                <c:pt idx="0">
                  <c:v>0</c:v>
                </c:pt>
              </c:numCache>
            </c:numRef>
          </c:val>
          <c:extLst>
            <c:ext xmlns:c16="http://schemas.microsoft.com/office/drawing/2014/chart" uri="{C3380CC4-5D6E-409C-BE32-E72D297353CC}">
              <c16:uniqueId val="{00000004-161B-4624-AD46-5E1E531C8C1D}"/>
            </c:ext>
          </c:extLst>
        </c:ser>
        <c:dLbls>
          <c:showLegendKey val="0"/>
          <c:showVal val="0"/>
          <c:showCatName val="0"/>
          <c:showSerName val="0"/>
          <c:showPercent val="0"/>
          <c:showBubbleSize val="0"/>
        </c:dLbls>
        <c:gapWidth val="150"/>
        <c:overlap val="100"/>
        <c:axId val="464987040"/>
        <c:axId val="464984744"/>
      </c:barChart>
      <c:catAx>
        <c:axId val="464987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4984744"/>
        <c:crosses val="autoZero"/>
        <c:auto val="1"/>
        <c:lblAlgn val="ctr"/>
        <c:lblOffset val="100"/>
        <c:noMultiLvlLbl val="0"/>
      </c:catAx>
      <c:valAx>
        <c:axId val="4649847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4987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 Salam Bank-Bahrain B.S.C</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0066-41EF-9325-73E59CBEF17D}"/>
            </c:ext>
          </c:extLst>
        </c:ser>
        <c:dLbls>
          <c:showLegendKey val="0"/>
          <c:showVal val="0"/>
          <c:showCatName val="0"/>
          <c:showSerName val="0"/>
          <c:showPercent val="0"/>
          <c:showBubbleSize val="0"/>
        </c:dLbls>
        <c:gapWidth val="219"/>
        <c:overlap val="-27"/>
        <c:axId val="464993272"/>
        <c:axId val="465001472"/>
      </c:barChart>
      <c:catAx>
        <c:axId val="464993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001472"/>
        <c:crosses val="autoZero"/>
        <c:auto val="1"/>
        <c:lblAlgn val="ctr"/>
        <c:lblOffset val="100"/>
        <c:noMultiLvlLbl val="0"/>
      </c:catAx>
      <c:valAx>
        <c:axId val="465001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4993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User Posts</c:v>
                </c:pt>
              </c:strCache>
            </c:strRef>
          </c:tx>
          <c:spPr>
            <a:solidFill>
              <a:schemeClr val="accent1"/>
            </a:solidFill>
            <a:ln>
              <a:noFill/>
            </a:ln>
            <a:effectLst/>
          </c:spPr>
          <c:invertIfNegative val="0"/>
          <c:cat>
            <c:strRef>
              <c:f>Sheet1!$A$2</c:f>
              <c:strCache>
                <c:ptCount val="1"/>
                <c:pt idx="0">
                  <c:v>Al Salam Bank-Bahrain B.S.C</c:v>
                </c:pt>
              </c:strCache>
            </c:strRef>
          </c:cat>
          <c:val>
            <c:numRef>
              <c:f>Sheet1!$B$2</c:f>
              <c:numCache>
                <c:formatCode>General</c:formatCode>
                <c:ptCount val="1"/>
                <c:pt idx="0">
                  <c:v>0</c:v>
                </c:pt>
              </c:numCache>
            </c:numRef>
          </c:val>
          <c:extLst>
            <c:ext xmlns:c16="http://schemas.microsoft.com/office/drawing/2014/chart" uri="{C3380CC4-5D6E-409C-BE32-E72D297353CC}">
              <c16:uniqueId val="{00000000-8F80-4504-8D70-F7A9E9C82706}"/>
            </c:ext>
          </c:extLst>
        </c:ser>
        <c:ser>
          <c:idx val="1"/>
          <c:order val="1"/>
          <c:tx>
            <c:strRef>
              <c:f>Sheet1!$C$1</c:f>
              <c:strCache>
                <c:ptCount val="1"/>
                <c:pt idx="0">
                  <c:v>Private Conversations</c:v>
                </c:pt>
              </c:strCache>
            </c:strRef>
          </c:tx>
          <c:spPr>
            <a:solidFill>
              <a:schemeClr val="accent2"/>
            </a:solidFill>
            <a:ln>
              <a:noFill/>
            </a:ln>
            <a:effectLst/>
          </c:spPr>
          <c:invertIfNegative val="0"/>
          <c:cat>
            <c:strRef>
              <c:f>Sheet1!$A$2</c:f>
              <c:strCache>
                <c:ptCount val="1"/>
                <c:pt idx="0">
                  <c:v>Al Salam Bank-Bahrain B.S.C</c:v>
                </c:pt>
              </c:strCache>
            </c:strRef>
          </c:cat>
          <c:val>
            <c:numRef>
              <c:f>Sheet1!$C$2</c:f>
              <c:numCache>
                <c:formatCode>General</c:formatCode>
                <c:ptCount val="1"/>
                <c:pt idx="0">
                  <c:v>0</c:v>
                </c:pt>
              </c:numCache>
            </c:numRef>
          </c:val>
          <c:extLst>
            <c:ext xmlns:c16="http://schemas.microsoft.com/office/drawing/2014/chart" uri="{C3380CC4-5D6E-409C-BE32-E72D297353CC}">
              <c16:uniqueId val="{00000001-8F80-4504-8D70-F7A9E9C82706}"/>
            </c:ext>
          </c:extLst>
        </c:ser>
        <c:dLbls>
          <c:showLegendKey val="0"/>
          <c:showVal val="0"/>
          <c:showCatName val="0"/>
          <c:showSerName val="0"/>
          <c:showPercent val="0"/>
          <c:showBubbleSize val="0"/>
        </c:dLbls>
        <c:gapWidth val="219"/>
        <c:overlap val="-27"/>
        <c:axId val="465006720"/>
        <c:axId val="453900304"/>
      </c:barChart>
      <c:catAx>
        <c:axId val="465006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900304"/>
        <c:crosses val="autoZero"/>
        <c:auto val="1"/>
        <c:lblAlgn val="ctr"/>
        <c:lblOffset val="100"/>
        <c:noMultiLvlLbl val="0"/>
      </c:catAx>
      <c:valAx>
        <c:axId val="453900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006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0h - 2h</c:v>
                </c:pt>
              </c:strCache>
            </c:strRef>
          </c:tx>
          <c:spPr>
            <a:solidFill>
              <a:schemeClr val="accent1"/>
            </a:solidFill>
            <a:ln>
              <a:noFill/>
            </a:ln>
            <a:effectLst/>
          </c:spPr>
          <c:invertIfNegative val="0"/>
          <c:cat>
            <c:strRef>
              <c:f>Sheet1!$A$2</c:f>
              <c:strCache>
                <c:ptCount val="1"/>
                <c:pt idx="0">
                  <c:v>Al Salam Bank-Bahrain B.S.C</c:v>
                </c:pt>
              </c:strCache>
            </c:strRef>
          </c:cat>
          <c:val>
            <c:numRef>
              <c:f>Sheet1!$B$2</c:f>
              <c:numCache>
                <c:formatCode>General</c:formatCode>
                <c:ptCount val="1"/>
                <c:pt idx="0">
                  <c:v>0</c:v>
                </c:pt>
              </c:numCache>
            </c:numRef>
          </c:val>
          <c:extLst>
            <c:ext xmlns:c16="http://schemas.microsoft.com/office/drawing/2014/chart" uri="{C3380CC4-5D6E-409C-BE32-E72D297353CC}">
              <c16:uniqueId val="{00000000-F396-4583-B123-EB6865621A95}"/>
            </c:ext>
          </c:extLst>
        </c:ser>
        <c:ser>
          <c:idx val="1"/>
          <c:order val="1"/>
          <c:tx>
            <c:strRef>
              <c:f>Sheet1!$C$1</c:f>
              <c:strCache>
                <c:ptCount val="1"/>
                <c:pt idx="0">
                  <c:v>2h - 8h</c:v>
                </c:pt>
              </c:strCache>
            </c:strRef>
          </c:tx>
          <c:spPr>
            <a:solidFill>
              <a:schemeClr val="accent2"/>
            </a:solidFill>
            <a:ln>
              <a:noFill/>
            </a:ln>
            <a:effectLst/>
          </c:spPr>
          <c:invertIfNegative val="0"/>
          <c:cat>
            <c:strRef>
              <c:f>Sheet1!$A$2</c:f>
              <c:strCache>
                <c:ptCount val="1"/>
                <c:pt idx="0">
                  <c:v>Al Salam Bank-Bahrain B.S.C</c:v>
                </c:pt>
              </c:strCache>
            </c:strRef>
          </c:cat>
          <c:val>
            <c:numRef>
              <c:f>Sheet1!$C$2</c:f>
              <c:numCache>
                <c:formatCode>General</c:formatCode>
                <c:ptCount val="1"/>
                <c:pt idx="0">
                  <c:v>0</c:v>
                </c:pt>
              </c:numCache>
            </c:numRef>
          </c:val>
          <c:extLst>
            <c:ext xmlns:c16="http://schemas.microsoft.com/office/drawing/2014/chart" uri="{C3380CC4-5D6E-409C-BE32-E72D297353CC}">
              <c16:uniqueId val="{00000001-F396-4583-B123-EB6865621A95}"/>
            </c:ext>
          </c:extLst>
        </c:ser>
        <c:ser>
          <c:idx val="2"/>
          <c:order val="2"/>
          <c:tx>
            <c:strRef>
              <c:f>Sheet1!$D$1</c:f>
              <c:strCache>
                <c:ptCount val="1"/>
                <c:pt idx="0">
                  <c:v>8h - 24h</c:v>
                </c:pt>
              </c:strCache>
            </c:strRef>
          </c:tx>
          <c:spPr>
            <a:solidFill>
              <a:schemeClr val="accent3"/>
            </a:solidFill>
            <a:ln>
              <a:noFill/>
            </a:ln>
            <a:effectLst/>
          </c:spPr>
          <c:invertIfNegative val="0"/>
          <c:cat>
            <c:strRef>
              <c:f>Sheet1!$A$2</c:f>
              <c:strCache>
                <c:ptCount val="1"/>
                <c:pt idx="0">
                  <c:v>Al Salam Bank-Bahrain B.S.C</c:v>
                </c:pt>
              </c:strCache>
            </c:strRef>
          </c:cat>
          <c:val>
            <c:numRef>
              <c:f>Sheet1!$D$2</c:f>
              <c:numCache>
                <c:formatCode>General</c:formatCode>
                <c:ptCount val="1"/>
                <c:pt idx="0">
                  <c:v>0</c:v>
                </c:pt>
              </c:numCache>
            </c:numRef>
          </c:val>
          <c:extLst>
            <c:ext xmlns:c16="http://schemas.microsoft.com/office/drawing/2014/chart" uri="{C3380CC4-5D6E-409C-BE32-E72D297353CC}">
              <c16:uniqueId val="{00000002-F396-4583-B123-EB6865621A95}"/>
            </c:ext>
          </c:extLst>
        </c:ser>
        <c:ser>
          <c:idx val="3"/>
          <c:order val="3"/>
          <c:tx>
            <c:strRef>
              <c:f>Sheet1!$E$1</c:f>
              <c:strCache>
                <c:ptCount val="1"/>
                <c:pt idx="0">
                  <c:v>24h+</c:v>
                </c:pt>
              </c:strCache>
            </c:strRef>
          </c:tx>
          <c:spPr>
            <a:solidFill>
              <a:schemeClr val="accent4"/>
            </a:solidFill>
            <a:ln>
              <a:noFill/>
            </a:ln>
            <a:effectLst/>
          </c:spPr>
          <c:invertIfNegative val="0"/>
          <c:cat>
            <c:strRef>
              <c:f>Sheet1!$A$2</c:f>
              <c:strCache>
                <c:ptCount val="1"/>
                <c:pt idx="0">
                  <c:v>Al Salam Bank-Bahrain B.S.C</c:v>
                </c:pt>
              </c:strCache>
            </c:strRef>
          </c:cat>
          <c:val>
            <c:numRef>
              <c:f>Sheet1!$E$2</c:f>
              <c:numCache>
                <c:formatCode>General</c:formatCode>
                <c:ptCount val="1"/>
                <c:pt idx="0">
                  <c:v>0</c:v>
                </c:pt>
              </c:numCache>
            </c:numRef>
          </c:val>
          <c:extLst>
            <c:ext xmlns:c16="http://schemas.microsoft.com/office/drawing/2014/chart" uri="{C3380CC4-5D6E-409C-BE32-E72D297353CC}">
              <c16:uniqueId val="{00000003-F396-4583-B123-EB6865621A95}"/>
            </c:ext>
          </c:extLst>
        </c:ser>
        <c:ser>
          <c:idx val="4"/>
          <c:order val="4"/>
          <c:tx>
            <c:strRef>
              <c:f>Sheet1!$F$1</c:f>
              <c:strCache>
                <c:ptCount val="1"/>
                <c:pt idx="0">
                  <c:v>Not responded</c:v>
                </c:pt>
              </c:strCache>
            </c:strRef>
          </c:tx>
          <c:spPr>
            <a:solidFill>
              <a:schemeClr val="accent5"/>
            </a:solidFill>
            <a:ln>
              <a:noFill/>
            </a:ln>
            <a:effectLst/>
          </c:spPr>
          <c:invertIfNegative val="0"/>
          <c:cat>
            <c:strRef>
              <c:f>Sheet1!$A$2</c:f>
              <c:strCache>
                <c:ptCount val="1"/>
                <c:pt idx="0">
                  <c:v>Al Salam Bank-Bahrain B.S.C</c:v>
                </c:pt>
              </c:strCache>
            </c:strRef>
          </c:cat>
          <c:val>
            <c:numRef>
              <c:f>Sheet1!$F$2</c:f>
              <c:numCache>
                <c:formatCode>General</c:formatCode>
                <c:ptCount val="1"/>
                <c:pt idx="0">
                  <c:v>0</c:v>
                </c:pt>
              </c:numCache>
            </c:numRef>
          </c:val>
          <c:extLst>
            <c:ext xmlns:c16="http://schemas.microsoft.com/office/drawing/2014/chart" uri="{C3380CC4-5D6E-409C-BE32-E72D297353CC}">
              <c16:uniqueId val="{00000004-F396-4583-B123-EB6865621A95}"/>
            </c:ext>
          </c:extLst>
        </c:ser>
        <c:dLbls>
          <c:showLegendKey val="0"/>
          <c:showVal val="0"/>
          <c:showCatName val="0"/>
          <c:showSerName val="0"/>
          <c:showPercent val="0"/>
          <c:showBubbleSize val="0"/>
        </c:dLbls>
        <c:gapWidth val="150"/>
        <c:overlap val="100"/>
        <c:axId val="511718864"/>
        <c:axId val="511727392"/>
      </c:barChart>
      <c:catAx>
        <c:axId val="511718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1727392"/>
        <c:crosses val="autoZero"/>
        <c:auto val="1"/>
        <c:lblAlgn val="ctr"/>
        <c:lblOffset val="100"/>
        <c:noMultiLvlLbl val="0"/>
      </c:catAx>
      <c:valAx>
        <c:axId val="5117273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1718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Questions with negative Feedback</c:v>
                </c:pt>
              </c:strCache>
            </c:strRef>
          </c:tx>
          <c:spPr>
            <a:solidFill>
              <a:schemeClr val="accent1"/>
            </a:solidFill>
            <a:ln>
              <a:noFill/>
            </a:ln>
            <a:effectLst/>
          </c:spPr>
          <c:invertIfNegative val="0"/>
          <c:cat>
            <c:strRef>
              <c:f>Sheet1!$A$2</c:f>
              <c:strCache>
                <c:ptCount val="1"/>
                <c:pt idx="0">
                  <c:v>Al Salam Bank-Bahrain B.S.C</c:v>
                </c:pt>
              </c:strCache>
            </c:strRef>
          </c:cat>
          <c:val>
            <c:numRef>
              <c:f>Sheet1!$B$2</c:f>
              <c:numCache>
                <c:formatCode>General</c:formatCode>
                <c:ptCount val="1"/>
                <c:pt idx="0">
                  <c:v>0</c:v>
                </c:pt>
              </c:numCache>
            </c:numRef>
          </c:val>
          <c:extLst>
            <c:ext xmlns:c16="http://schemas.microsoft.com/office/drawing/2014/chart" uri="{C3380CC4-5D6E-409C-BE32-E72D297353CC}">
              <c16:uniqueId val="{00000000-5035-4C18-86DD-807E5827DE17}"/>
            </c:ext>
          </c:extLst>
        </c:ser>
        <c:ser>
          <c:idx val="1"/>
          <c:order val="1"/>
          <c:tx>
            <c:strRef>
              <c:f>Sheet1!$C$1</c:f>
              <c:strCache>
                <c:ptCount val="1"/>
                <c:pt idx="0">
                  <c:v>Questions without negative Feedback</c:v>
                </c:pt>
              </c:strCache>
            </c:strRef>
          </c:tx>
          <c:spPr>
            <a:solidFill>
              <a:schemeClr val="accent2"/>
            </a:solidFill>
            <a:ln>
              <a:noFill/>
            </a:ln>
            <a:effectLst/>
          </c:spPr>
          <c:invertIfNegative val="0"/>
          <c:cat>
            <c:strRef>
              <c:f>Sheet1!$A$2</c:f>
              <c:strCache>
                <c:ptCount val="1"/>
                <c:pt idx="0">
                  <c:v>Al Salam Bank-Bahrain B.S.C</c:v>
                </c:pt>
              </c:strCache>
            </c:strRef>
          </c:cat>
          <c:val>
            <c:numRef>
              <c:f>Sheet1!$C$2</c:f>
              <c:numCache>
                <c:formatCode>General</c:formatCode>
                <c:ptCount val="1"/>
                <c:pt idx="0">
                  <c:v>0</c:v>
                </c:pt>
              </c:numCache>
            </c:numRef>
          </c:val>
          <c:extLst>
            <c:ext xmlns:c16="http://schemas.microsoft.com/office/drawing/2014/chart" uri="{C3380CC4-5D6E-409C-BE32-E72D297353CC}">
              <c16:uniqueId val="{00000001-5035-4C18-86DD-807E5827DE17}"/>
            </c:ext>
          </c:extLst>
        </c:ser>
        <c:dLbls>
          <c:showLegendKey val="0"/>
          <c:showVal val="0"/>
          <c:showCatName val="0"/>
          <c:showSerName val="0"/>
          <c:showPercent val="0"/>
          <c:showBubbleSize val="0"/>
        </c:dLbls>
        <c:gapWidth val="150"/>
        <c:overlap val="100"/>
        <c:axId val="511720832"/>
        <c:axId val="511719848"/>
      </c:barChart>
      <c:catAx>
        <c:axId val="511720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1719848"/>
        <c:crosses val="autoZero"/>
        <c:auto val="1"/>
        <c:lblAlgn val="ctr"/>
        <c:lblOffset val="100"/>
        <c:noMultiLvlLbl val="0"/>
      </c:catAx>
      <c:valAx>
        <c:axId val="5117198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1720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 Salam Bank BH</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550</c:v>
                </c:pt>
                <c:pt idx="1">
                  <c:v>551</c:v>
                </c:pt>
                <c:pt idx="2">
                  <c:v>551</c:v>
                </c:pt>
                <c:pt idx="3">
                  <c:v>551</c:v>
                </c:pt>
                <c:pt idx="4">
                  <c:v>551</c:v>
                </c:pt>
                <c:pt idx="5">
                  <c:v>551</c:v>
                </c:pt>
                <c:pt idx="6">
                  <c:v>552</c:v>
                </c:pt>
                <c:pt idx="7">
                  <c:v>552</c:v>
                </c:pt>
                <c:pt idx="8">
                  <c:v>553</c:v>
                </c:pt>
                <c:pt idx="9">
                  <c:v>552</c:v>
                </c:pt>
                <c:pt idx="10">
                  <c:v>554</c:v>
                </c:pt>
                <c:pt idx="11">
                  <c:v>553</c:v>
                </c:pt>
                <c:pt idx="12">
                  <c:v>554</c:v>
                </c:pt>
                <c:pt idx="13">
                  <c:v>556</c:v>
                </c:pt>
                <c:pt idx="14">
                  <c:v>555</c:v>
                </c:pt>
                <c:pt idx="15">
                  <c:v>556</c:v>
                </c:pt>
                <c:pt idx="16">
                  <c:v>557</c:v>
                </c:pt>
                <c:pt idx="17">
                  <c:v>559</c:v>
                </c:pt>
                <c:pt idx="18">
                  <c:v>559</c:v>
                </c:pt>
                <c:pt idx="19">
                  <c:v>558</c:v>
                </c:pt>
                <c:pt idx="20">
                  <c:v>560</c:v>
                </c:pt>
                <c:pt idx="21">
                  <c:v>561</c:v>
                </c:pt>
                <c:pt idx="22">
                  <c:v>561</c:v>
                </c:pt>
                <c:pt idx="23">
                  <c:v>561</c:v>
                </c:pt>
                <c:pt idx="24">
                  <c:v>562</c:v>
                </c:pt>
                <c:pt idx="25">
                  <c:v>562</c:v>
                </c:pt>
                <c:pt idx="26">
                  <c:v>562</c:v>
                </c:pt>
                <c:pt idx="27">
                  <c:v>562</c:v>
                </c:pt>
                <c:pt idx="28">
                  <c:v>563</c:v>
                </c:pt>
                <c:pt idx="29">
                  <c:v>563</c:v>
                </c:pt>
              </c:numCache>
            </c:numRef>
          </c:val>
          <c:smooth val="0"/>
          <c:extLst>
            <c:ext xmlns:c16="http://schemas.microsoft.com/office/drawing/2014/chart" uri="{C3380CC4-5D6E-409C-BE32-E72D297353CC}">
              <c16:uniqueId val="{00000000-6D05-4664-B0A7-0E146F0853F7}"/>
            </c:ext>
          </c:extLst>
        </c:ser>
        <c:dLbls>
          <c:showLegendKey val="0"/>
          <c:showVal val="0"/>
          <c:showCatName val="0"/>
          <c:showSerName val="0"/>
          <c:showPercent val="0"/>
          <c:showBubbleSize val="0"/>
        </c:dLbls>
        <c:smooth val="0"/>
        <c:axId val="511723128"/>
        <c:axId val="511723456"/>
      </c:lineChart>
      <c:dateAx>
        <c:axId val="511723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1723456"/>
        <c:crosses val="autoZero"/>
        <c:auto val="1"/>
        <c:lblOffset val="100"/>
        <c:baseTimeUnit val="days"/>
      </c:dateAx>
      <c:valAx>
        <c:axId val="511723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1723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7CA952-9632-48EB-A614-7DDDAC2DA896}"/>
              </a:ext>
            </a:extLst>
          </p:cNvPr>
          <p:cNvSpPr>
            <a:spLocks noGrp="1"/>
          </p:cNvSpPr>
          <p:nvPr>
            <p:ph type="ctrTitle"/>
          </p:nvPr>
        </p:nvSpPr>
        <p:spPr/>
        <p:txBody>
          <a:bodyPr/>
          <a:lstStyle/>
          <a:p>
            <a:r>
              <a:rPr lang="en-US"/>
              <a:t>ASBB</a:t>
            </a:r>
          </a:p>
        </p:txBody>
      </p:sp>
      <p:sp>
        <p:nvSpPr>
          <p:cNvPr id="3" name="Subtitle 2">
            <a:extLst>
              <a:ext uri="{FF2B5EF4-FFF2-40B4-BE49-F238E27FC236}">
                <a16:creationId xmlns:a16="http://schemas.microsoft.com/office/drawing/2014/main" id="{E2679587-B053-43C8-B086-571823BBFCCE}"/>
              </a:ext>
            </a:extLst>
          </p:cNvPr>
          <p:cNvSpPr>
            <a:spLocks noGrp="1"/>
          </p:cNvSpPr>
          <p:nvPr>
            <p:ph type="subTitle" idx="1"/>
          </p:nvPr>
        </p:nvSpPr>
        <p:spPr/>
        <p:txBody>
          <a:bodyPr/>
          <a:lstStyle/>
          <a:p>
            <a:r>
              <a:rPr lang="en-US"/>
              <a:t>FP7</a:t>
            </a:r>
          </a:p>
        </p:txBody>
      </p:sp>
    </p:spTree>
    <p:extLst>
      <p:ext uri="{BB962C8B-B14F-4D97-AF65-F5344CB8AC3E}">
        <p14:creationId xmlns:p14="http://schemas.microsoft.com/office/powerpoint/2010/main" val="32235862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B1CBE-6096-45F0-B606-208BFA20CE1D}"/>
              </a:ext>
            </a:extLst>
          </p:cNvPr>
          <p:cNvSpPr>
            <a:spLocks noGrp="1"/>
          </p:cNvSpPr>
          <p:nvPr>
            <p:ph type="title"/>
          </p:nvPr>
        </p:nvSpPr>
        <p:spPr/>
        <p:txBody>
          <a:bodyPr/>
          <a:lstStyle/>
          <a:p>
            <a:r>
              <a:rPr lang="en-US"/>
              <a:t>Overall Network Key Metrics | All Pages</a:t>
            </a:r>
          </a:p>
        </p:txBody>
      </p:sp>
      <p:graphicFrame>
        <p:nvGraphicFramePr>
          <p:cNvPr id="5" name="Table Placeholder 4">
            <a:extLst>
              <a:ext uri="{FF2B5EF4-FFF2-40B4-BE49-F238E27FC236}">
                <a16:creationId xmlns:a16="http://schemas.microsoft.com/office/drawing/2014/main" id="{57E1BD96-0416-4BCC-A333-30C51A097211}"/>
              </a:ext>
            </a:extLst>
          </p:cNvPr>
          <p:cNvGraphicFramePr>
            <a:graphicFrameLocks noGrp="1"/>
          </p:cNvGraphicFramePr>
          <p:nvPr>
            <p:ph type="tbl" sz="quarter" idx="13"/>
            <p:extLst>
              <p:ext uri="{D42A27DB-BD31-4B8C-83A1-F6EECF244321}">
                <p14:modId xmlns:p14="http://schemas.microsoft.com/office/powerpoint/2010/main" val="6449634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4102997541"/>
                    </a:ext>
                  </a:extLst>
                </a:gridCol>
                <a:gridCol w="1316736">
                  <a:extLst>
                    <a:ext uri="{9D8B030D-6E8A-4147-A177-3AD203B41FA5}">
                      <a16:colId xmlns:a16="http://schemas.microsoft.com/office/drawing/2014/main" val="3670410094"/>
                    </a:ext>
                  </a:extLst>
                </a:gridCol>
                <a:gridCol w="1316736">
                  <a:extLst>
                    <a:ext uri="{9D8B030D-6E8A-4147-A177-3AD203B41FA5}">
                      <a16:colId xmlns:a16="http://schemas.microsoft.com/office/drawing/2014/main" val="139493588"/>
                    </a:ext>
                  </a:extLst>
                </a:gridCol>
                <a:gridCol w="1316736">
                  <a:extLst>
                    <a:ext uri="{9D8B030D-6E8A-4147-A177-3AD203B41FA5}">
                      <a16:colId xmlns:a16="http://schemas.microsoft.com/office/drawing/2014/main" val="120049708"/>
                    </a:ext>
                  </a:extLst>
                </a:gridCol>
                <a:gridCol w="1316736">
                  <a:extLst>
                    <a:ext uri="{9D8B030D-6E8A-4147-A177-3AD203B41FA5}">
                      <a16:colId xmlns:a16="http://schemas.microsoft.com/office/drawing/2014/main" val="2544067908"/>
                    </a:ext>
                  </a:extLst>
                </a:gridCol>
              </a:tblGrid>
              <a:tr h="370840">
                <a:tc>
                  <a:txBody>
                    <a:bodyPr/>
                    <a:lstStyle/>
                    <a:p>
                      <a:r>
                        <a:rPr lang="en-US" sz="1000"/>
                        <a:t>Network</a:t>
                      </a:r>
                    </a:p>
                  </a:txBody>
                  <a:tcPr/>
                </a:tc>
                <a:tc>
                  <a:txBody>
                    <a:bodyPr/>
                    <a:lstStyle/>
                    <a:p>
                      <a:r>
                        <a:rPr lang="en-US" sz="1000"/>
                        <a:t>Audience Change</a:t>
                      </a:r>
                    </a:p>
                  </a:txBody>
                  <a:tcPr/>
                </a:tc>
                <a:tc>
                  <a:txBody>
                    <a:bodyPr/>
                    <a:lstStyle/>
                    <a:p>
                      <a:r>
                        <a:rPr lang="en-US" sz="1000"/>
                        <a:t>Monthly Reach</a:t>
                      </a:r>
                    </a:p>
                  </a:txBody>
                  <a:tcPr/>
                </a:tc>
                <a:tc>
                  <a:txBody>
                    <a:bodyPr/>
                    <a:lstStyle/>
                    <a:p>
                      <a:r>
                        <a:rPr lang="en-US" sz="1000"/>
                        <a:t>Monthly Impressions</a:t>
                      </a:r>
                    </a:p>
                  </a:txBody>
                  <a:tcPr/>
                </a:tc>
                <a:tc>
                  <a:txBody>
                    <a:bodyPr/>
                    <a:lstStyle/>
                    <a:p>
                      <a:r>
                        <a:rPr lang="en-US" sz="1000"/>
                        <a:t>E-Rate</a:t>
                      </a:r>
                    </a:p>
                  </a:txBody>
                  <a:tcPr/>
                </a:tc>
                <a:extLst>
                  <a:ext uri="{0D108BD9-81ED-4DB2-BD59-A6C34878D82A}">
                    <a16:rowId xmlns:a16="http://schemas.microsoft.com/office/drawing/2014/main" val="1283855030"/>
                  </a:ext>
                </a:extLst>
              </a:tr>
              <a:tr h="370840">
                <a:tc>
                  <a:txBody>
                    <a:bodyPr/>
                    <a:lstStyle/>
                    <a:p>
                      <a:r>
                        <a:rPr lang="en-US" sz="1000"/>
                        <a:t>Instagram</a:t>
                      </a:r>
                    </a:p>
                  </a:txBody>
                  <a:tcPr/>
                </a:tc>
                <a:tc>
                  <a:txBody>
                    <a:bodyPr/>
                    <a:lstStyle/>
                    <a:p>
                      <a:r>
                        <a:rPr lang="en-US" sz="1000"/>
                        <a:t>1986</a:t>
                      </a:r>
                    </a:p>
                  </a:txBody>
                  <a:tcPr/>
                </a:tc>
                <a:tc>
                  <a:txBody>
                    <a:bodyPr/>
                    <a:lstStyle/>
                    <a:p>
                      <a:r>
                        <a:rPr lang="en-US" sz="1000"/>
                        <a:t>550534</a:t>
                      </a:r>
                    </a:p>
                  </a:txBody>
                  <a:tcPr/>
                </a:tc>
                <a:tc>
                  <a:txBody>
                    <a:bodyPr/>
                    <a:lstStyle/>
                    <a:p>
                      <a:r>
                        <a:rPr lang="en-US" sz="1000"/>
                        <a:t>5957726</a:t>
                      </a:r>
                    </a:p>
                  </a:txBody>
                  <a:tcPr/>
                </a:tc>
                <a:tc>
                  <a:txBody>
                    <a:bodyPr/>
                    <a:lstStyle/>
                    <a:p>
                      <a:r>
                        <a:rPr lang="en-US" sz="1000"/>
                        <a:t>0.52661032078347</a:t>
                      </a:r>
                    </a:p>
                  </a:txBody>
                  <a:tcPr/>
                </a:tc>
                <a:extLst>
                  <a:ext uri="{0D108BD9-81ED-4DB2-BD59-A6C34878D82A}">
                    <a16:rowId xmlns:a16="http://schemas.microsoft.com/office/drawing/2014/main" val="1549282676"/>
                  </a:ext>
                </a:extLst>
              </a:tr>
              <a:tr h="370840">
                <a:tc>
                  <a:txBody>
                    <a:bodyPr/>
                    <a:lstStyle/>
                    <a:p>
                      <a:r>
                        <a:rPr lang="en-US" sz="1000"/>
                        <a:t>Facebook</a:t>
                      </a:r>
                    </a:p>
                  </a:txBody>
                  <a:tcPr/>
                </a:tc>
                <a:tc>
                  <a:txBody>
                    <a:bodyPr/>
                    <a:lstStyle/>
                    <a:p>
                      <a:r>
                        <a:rPr lang="en-US" sz="1000"/>
                        <a:t>16</a:t>
                      </a:r>
                    </a:p>
                  </a:txBody>
                  <a:tcPr/>
                </a:tc>
                <a:tc>
                  <a:txBody>
                    <a:bodyPr/>
                    <a:lstStyle/>
                    <a:p>
                      <a:r>
                        <a:rPr lang="en-US" sz="1000"/>
                        <a:t>722531</a:t>
                      </a:r>
                    </a:p>
                  </a:txBody>
                  <a:tcPr/>
                </a:tc>
                <a:tc>
                  <a:txBody>
                    <a:bodyPr/>
                    <a:lstStyle/>
                    <a:p>
                      <a:r>
                        <a:rPr lang="en-US" sz="1000"/>
                        <a:t>5092163</a:t>
                      </a:r>
                    </a:p>
                  </a:txBody>
                  <a:tcPr/>
                </a:tc>
                <a:tc>
                  <a:txBody>
                    <a:bodyPr/>
                    <a:lstStyle/>
                    <a:p>
                      <a:r>
                        <a:rPr lang="en-US" sz="1000"/>
                        <a:t>2.2750580943932</a:t>
                      </a:r>
                    </a:p>
                  </a:txBody>
                  <a:tcPr/>
                </a:tc>
                <a:extLst>
                  <a:ext uri="{0D108BD9-81ED-4DB2-BD59-A6C34878D82A}">
                    <a16:rowId xmlns:a16="http://schemas.microsoft.com/office/drawing/2014/main" val="943281291"/>
                  </a:ext>
                </a:extLst>
              </a:tr>
              <a:tr h="370840">
                <a:tc>
                  <a:txBody>
                    <a:bodyPr/>
                    <a:lstStyle/>
                    <a:p>
                      <a:r>
                        <a:rPr lang="en-US" sz="1000"/>
                        <a:t>Twitter</a:t>
                      </a:r>
                    </a:p>
                  </a:txBody>
                  <a:tcPr/>
                </a:tc>
                <a:tc>
                  <a:txBody>
                    <a:bodyPr/>
                    <a:lstStyle/>
                    <a:p>
                      <a:r>
                        <a:rPr lang="en-US" sz="1000"/>
                        <a:t>13</a:t>
                      </a:r>
                    </a:p>
                  </a:txBody>
                  <a:tcPr/>
                </a:tc>
                <a:tc>
                  <a:txBody>
                    <a:bodyPr/>
                    <a:lstStyle/>
                    <a:p>
                      <a:r>
                        <a:rPr lang="en-US" sz="1000"/>
                        <a:t>n/a</a:t>
                      </a:r>
                    </a:p>
                  </a:txBody>
                  <a:tcPr/>
                </a:tc>
                <a:tc>
                  <a:txBody>
                    <a:bodyPr/>
                    <a:lstStyle/>
                    <a:p>
                      <a:r>
                        <a:rPr lang="en-US" sz="1000"/>
                        <a:t>64</a:t>
                      </a:r>
                    </a:p>
                  </a:txBody>
                  <a:tcPr/>
                </a:tc>
                <a:tc>
                  <a:txBody>
                    <a:bodyPr/>
                    <a:lstStyle/>
                    <a:p>
                      <a:r>
                        <a:rPr lang="en-US" sz="1000"/>
                        <a:t>3.4470</a:t>
                      </a:r>
                    </a:p>
                  </a:txBody>
                  <a:tcPr/>
                </a:tc>
                <a:extLst>
                  <a:ext uri="{0D108BD9-81ED-4DB2-BD59-A6C34878D82A}">
                    <a16:rowId xmlns:a16="http://schemas.microsoft.com/office/drawing/2014/main" val="2168927814"/>
                  </a:ext>
                </a:extLst>
              </a:tr>
              <a:tr h="370840">
                <a:tc>
                  <a:txBody>
                    <a:bodyPr/>
                    <a:lstStyle/>
                    <a:p>
                      <a:r>
                        <a:rPr lang="en-US" sz="1000"/>
                        <a:t>YouTube</a:t>
                      </a:r>
                    </a:p>
                  </a:txBody>
                  <a:tcPr/>
                </a:tc>
                <a:tc>
                  <a:txBody>
                    <a:bodyPr/>
                    <a:lstStyle/>
                    <a:p>
                      <a:r>
                        <a:rPr lang="en-US" sz="1000"/>
                        <a:t>10</a:t>
                      </a:r>
                    </a:p>
                  </a:txBody>
                  <a:tcPr/>
                </a:tc>
                <a:tc>
                  <a:txBody>
                    <a:bodyPr/>
                    <a:lstStyle/>
                    <a:p>
                      <a:r>
                        <a:rPr lang="en-US" sz="1000"/>
                        <a:t>n/a</a:t>
                      </a:r>
                    </a:p>
                  </a:txBody>
                  <a:tcPr/>
                </a:tc>
                <a:tc>
                  <a:txBody>
                    <a:bodyPr/>
                    <a:lstStyle/>
                    <a:p>
                      <a:r>
                        <a:rPr lang="en-US" sz="1000"/>
                        <a:t>886</a:t>
                      </a:r>
                    </a:p>
                  </a:txBody>
                  <a:tcPr/>
                </a:tc>
                <a:tc>
                  <a:txBody>
                    <a:bodyPr/>
                    <a:lstStyle/>
                    <a:p>
                      <a:r>
                        <a:rPr lang="en-US" sz="1000"/>
                        <a:t>n/a</a:t>
                      </a:r>
                    </a:p>
                  </a:txBody>
                  <a:tcPr/>
                </a:tc>
                <a:extLst>
                  <a:ext uri="{0D108BD9-81ED-4DB2-BD59-A6C34878D82A}">
                    <a16:rowId xmlns:a16="http://schemas.microsoft.com/office/drawing/2014/main" val="2394920150"/>
                  </a:ext>
                </a:extLst>
              </a:tr>
            </a:tbl>
          </a:graphicData>
        </a:graphic>
      </p:graphicFrame>
      <p:sp>
        <p:nvSpPr>
          <p:cNvPr id="4" name="Text Placeholder 3">
            <a:extLst>
              <a:ext uri="{FF2B5EF4-FFF2-40B4-BE49-F238E27FC236}">
                <a16:creationId xmlns:a16="http://schemas.microsoft.com/office/drawing/2014/main" id="{22F637BB-0719-49C1-AA25-21C29F139D49}"/>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7318186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A2D56-4CA6-4E5B-A1E2-2BD998113A10}"/>
              </a:ext>
            </a:extLst>
          </p:cNvPr>
          <p:cNvSpPr>
            <a:spLocks noGrp="1"/>
          </p:cNvSpPr>
          <p:nvPr>
            <p:ph type="title"/>
          </p:nvPr>
        </p:nvSpPr>
        <p:spPr/>
        <p:txBody>
          <a:bodyPr/>
          <a:lstStyle/>
          <a:p>
            <a:r>
              <a:rPr lang="en-US"/>
              <a:t>Overall Network Key Metrics Table | All Pages</a:t>
            </a:r>
          </a:p>
        </p:txBody>
      </p:sp>
      <p:graphicFrame>
        <p:nvGraphicFramePr>
          <p:cNvPr id="5" name="Table Placeholder 4">
            <a:extLst>
              <a:ext uri="{FF2B5EF4-FFF2-40B4-BE49-F238E27FC236}">
                <a16:creationId xmlns:a16="http://schemas.microsoft.com/office/drawing/2014/main" id="{1B76980C-BEDD-452C-9536-B0C403A6EF01}"/>
              </a:ext>
            </a:extLst>
          </p:cNvPr>
          <p:cNvGraphicFramePr>
            <a:graphicFrameLocks noGrp="1"/>
          </p:cNvGraphicFramePr>
          <p:nvPr>
            <p:ph type="tbl" sz="quarter" idx="13"/>
            <p:extLst>
              <p:ext uri="{D42A27DB-BD31-4B8C-83A1-F6EECF244321}">
                <p14:modId xmlns:p14="http://schemas.microsoft.com/office/powerpoint/2010/main" val="14445110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432962147"/>
                    </a:ext>
                  </a:extLst>
                </a:gridCol>
                <a:gridCol w="1316736">
                  <a:extLst>
                    <a:ext uri="{9D8B030D-6E8A-4147-A177-3AD203B41FA5}">
                      <a16:colId xmlns:a16="http://schemas.microsoft.com/office/drawing/2014/main" val="957129039"/>
                    </a:ext>
                  </a:extLst>
                </a:gridCol>
                <a:gridCol w="1316736">
                  <a:extLst>
                    <a:ext uri="{9D8B030D-6E8A-4147-A177-3AD203B41FA5}">
                      <a16:colId xmlns:a16="http://schemas.microsoft.com/office/drawing/2014/main" val="2164106371"/>
                    </a:ext>
                  </a:extLst>
                </a:gridCol>
                <a:gridCol w="1316736">
                  <a:extLst>
                    <a:ext uri="{9D8B030D-6E8A-4147-A177-3AD203B41FA5}">
                      <a16:colId xmlns:a16="http://schemas.microsoft.com/office/drawing/2014/main" val="4136444628"/>
                    </a:ext>
                  </a:extLst>
                </a:gridCol>
                <a:gridCol w="1316736">
                  <a:extLst>
                    <a:ext uri="{9D8B030D-6E8A-4147-A177-3AD203B41FA5}">
                      <a16:colId xmlns:a16="http://schemas.microsoft.com/office/drawing/2014/main" val="1269091500"/>
                    </a:ext>
                  </a:extLst>
                </a:gridCol>
              </a:tblGrid>
              <a:tr h="370840">
                <a:tc>
                  <a:txBody>
                    <a:bodyPr/>
                    <a:lstStyle/>
                    <a:p>
                      <a:r>
                        <a:rPr lang="en-US" sz="1000"/>
                        <a:t>Network</a:t>
                      </a:r>
                    </a:p>
                  </a:txBody>
                  <a:tcPr/>
                </a:tc>
                <a:tc>
                  <a:txBody>
                    <a:bodyPr/>
                    <a:lstStyle/>
                    <a:p>
                      <a:r>
                        <a:rPr lang="en-US" sz="1000"/>
                        <a:t>Total Audience Change</a:t>
                      </a:r>
                    </a:p>
                  </a:txBody>
                  <a:tcPr/>
                </a:tc>
                <a:tc>
                  <a:txBody>
                    <a:bodyPr/>
                    <a:lstStyle/>
                    <a:p>
                      <a:r>
                        <a:rPr lang="en-US" sz="1000"/>
                        <a:t>Total Posted Content</a:t>
                      </a:r>
                    </a:p>
                  </a:txBody>
                  <a:tcPr/>
                </a:tc>
                <a:tc>
                  <a:txBody>
                    <a:bodyPr/>
                    <a:lstStyle/>
                    <a:p>
                      <a:r>
                        <a:rPr lang="en-US" sz="1000"/>
                        <a:t>Total Interactions</a:t>
                      </a:r>
                    </a:p>
                  </a:txBody>
                  <a:tcPr/>
                </a:tc>
                <a:tc>
                  <a:txBody>
                    <a:bodyPr/>
                    <a:lstStyle/>
                    <a:p>
                      <a:r>
                        <a:rPr lang="en-US" sz="1000"/>
                        <a:t>Avg. Interaction Rate</a:t>
                      </a:r>
                    </a:p>
                  </a:txBody>
                  <a:tcPr/>
                </a:tc>
                <a:extLst>
                  <a:ext uri="{0D108BD9-81ED-4DB2-BD59-A6C34878D82A}">
                    <a16:rowId xmlns:a16="http://schemas.microsoft.com/office/drawing/2014/main" val="2001354326"/>
                  </a:ext>
                </a:extLst>
              </a:tr>
              <a:tr h="370840">
                <a:tc>
                  <a:txBody>
                    <a:bodyPr/>
                    <a:lstStyle/>
                    <a:p>
                      <a:r>
                        <a:rPr lang="en-US" sz="1000"/>
                        <a:t>Facebook</a:t>
                      </a:r>
                    </a:p>
                  </a:txBody>
                  <a:tcPr/>
                </a:tc>
                <a:tc>
                  <a:txBody>
                    <a:bodyPr/>
                    <a:lstStyle/>
                    <a:p>
                      <a:r>
                        <a:rPr lang="en-US" sz="1000"/>
                        <a:t>17</a:t>
                      </a:r>
                    </a:p>
                  </a:txBody>
                  <a:tcPr/>
                </a:tc>
                <a:tc>
                  <a:txBody>
                    <a:bodyPr/>
                    <a:lstStyle/>
                    <a:p>
                      <a:r>
                        <a:rPr lang="en-US" sz="1000"/>
                        <a:t>21</a:t>
                      </a:r>
                    </a:p>
                  </a:txBody>
                  <a:tcPr/>
                </a:tc>
                <a:tc>
                  <a:txBody>
                    <a:bodyPr/>
                    <a:lstStyle/>
                    <a:p>
                      <a:r>
                        <a:rPr lang="en-US" sz="1000"/>
                        <a:t>29</a:t>
                      </a:r>
                    </a:p>
                  </a:txBody>
                  <a:tcPr/>
                </a:tc>
                <a:tc>
                  <a:txBody>
                    <a:bodyPr/>
                    <a:lstStyle/>
                    <a:p>
                      <a:r>
                        <a:rPr lang="en-US" sz="1000"/>
                        <a:t>0.0327 %</a:t>
                      </a:r>
                    </a:p>
                  </a:txBody>
                  <a:tcPr/>
                </a:tc>
                <a:extLst>
                  <a:ext uri="{0D108BD9-81ED-4DB2-BD59-A6C34878D82A}">
                    <a16:rowId xmlns:a16="http://schemas.microsoft.com/office/drawing/2014/main" val="2057374372"/>
                  </a:ext>
                </a:extLst>
              </a:tr>
              <a:tr h="370840">
                <a:tc>
                  <a:txBody>
                    <a:bodyPr/>
                    <a:lstStyle/>
                    <a:p>
                      <a:r>
                        <a:rPr lang="en-US" sz="1000"/>
                        <a:t>Instagram</a:t>
                      </a:r>
                    </a:p>
                  </a:txBody>
                  <a:tcPr/>
                </a:tc>
                <a:tc>
                  <a:txBody>
                    <a:bodyPr/>
                    <a:lstStyle/>
                    <a:p>
                      <a:r>
                        <a:rPr lang="en-US" sz="1000"/>
                        <a:t>1961</a:t>
                      </a:r>
                    </a:p>
                  </a:txBody>
                  <a:tcPr/>
                </a:tc>
                <a:tc>
                  <a:txBody>
                    <a:bodyPr/>
                    <a:lstStyle/>
                    <a:p>
                      <a:r>
                        <a:rPr lang="en-US" sz="1000"/>
                        <a:t>17</a:t>
                      </a:r>
                    </a:p>
                  </a:txBody>
                  <a:tcPr/>
                </a:tc>
                <a:tc>
                  <a:txBody>
                    <a:bodyPr/>
                    <a:lstStyle/>
                    <a:p>
                      <a:r>
                        <a:rPr lang="en-US" sz="1000"/>
                        <a:t>31374</a:t>
                      </a:r>
                    </a:p>
                  </a:txBody>
                  <a:tcPr/>
                </a:tc>
                <a:tc>
                  <a:txBody>
                    <a:bodyPr/>
                    <a:lstStyle/>
                    <a:p>
                      <a:r>
                        <a:rPr lang="en-US" sz="1000"/>
                        <a:t>3.1410 %</a:t>
                      </a:r>
                    </a:p>
                  </a:txBody>
                  <a:tcPr/>
                </a:tc>
                <a:extLst>
                  <a:ext uri="{0D108BD9-81ED-4DB2-BD59-A6C34878D82A}">
                    <a16:rowId xmlns:a16="http://schemas.microsoft.com/office/drawing/2014/main" val="1147064219"/>
                  </a:ext>
                </a:extLst>
              </a:tr>
              <a:tr h="370840">
                <a:tc>
                  <a:txBody>
                    <a:bodyPr/>
                    <a:lstStyle/>
                    <a:p>
                      <a:r>
                        <a:rPr lang="en-US" sz="1000"/>
                        <a:t>Twitter</a:t>
                      </a:r>
                    </a:p>
                  </a:txBody>
                  <a:tcPr/>
                </a:tc>
                <a:tc>
                  <a:txBody>
                    <a:bodyPr/>
                    <a:lstStyle/>
                    <a:p>
                      <a:r>
                        <a:rPr lang="en-US" sz="1000"/>
                        <a:t>13</a:t>
                      </a:r>
                    </a:p>
                  </a:txBody>
                  <a:tcPr/>
                </a:tc>
                <a:tc>
                  <a:txBody>
                    <a:bodyPr/>
                    <a:lstStyle/>
                    <a:p>
                      <a:r>
                        <a:rPr lang="en-US" sz="1000"/>
                        <a:t>17</a:t>
                      </a:r>
                    </a:p>
                  </a:txBody>
                  <a:tcPr/>
                </a:tc>
                <a:tc>
                  <a:txBody>
                    <a:bodyPr/>
                    <a:lstStyle/>
                    <a:p>
                      <a:r>
                        <a:rPr lang="en-US" sz="1000"/>
                        <a:t>11</a:t>
                      </a:r>
                    </a:p>
                  </a:txBody>
                  <a:tcPr/>
                </a:tc>
                <a:tc>
                  <a:txBody>
                    <a:bodyPr/>
                    <a:lstStyle/>
                    <a:p>
                      <a:r>
                        <a:rPr lang="en-US" sz="1000"/>
                        <a:t>0.1164 %</a:t>
                      </a:r>
                    </a:p>
                  </a:txBody>
                  <a:tcPr/>
                </a:tc>
                <a:extLst>
                  <a:ext uri="{0D108BD9-81ED-4DB2-BD59-A6C34878D82A}">
                    <a16:rowId xmlns:a16="http://schemas.microsoft.com/office/drawing/2014/main" val="3341013340"/>
                  </a:ext>
                </a:extLst>
              </a:tr>
              <a:tr h="370840">
                <a:tc>
                  <a:txBody>
                    <a:bodyPr/>
                    <a:lstStyle/>
                    <a:p>
                      <a:r>
                        <a:rPr lang="en-US" sz="1000"/>
                        <a:t>YouTube</a:t>
                      </a:r>
                    </a:p>
                  </a:txBody>
                  <a:tcPr/>
                </a:tc>
                <a:tc>
                  <a:txBody>
                    <a:bodyPr/>
                    <a:lstStyle/>
                    <a:p>
                      <a:r>
                        <a:rPr lang="en-US" sz="1000"/>
                        <a:t>11</a:t>
                      </a:r>
                    </a:p>
                  </a:txBody>
                  <a:tcPr/>
                </a:tc>
                <a:tc>
                  <a:txBody>
                    <a:bodyPr/>
                    <a:lstStyle/>
                    <a:p>
                      <a:r>
                        <a:rPr lang="en-US" sz="1000"/>
                        <a:t>4</a:t>
                      </a:r>
                    </a:p>
                  </a:txBody>
                  <a:tcPr/>
                </a:tc>
                <a:tc>
                  <a:txBody>
                    <a:bodyPr/>
                    <a:lstStyle/>
                    <a:p>
                      <a:r>
                        <a:rPr lang="en-US" sz="1000"/>
                        <a:t>21</a:t>
                      </a:r>
                    </a:p>
                  </a:txBody>
                  <a:tcPr/>
                </a:tc>
                <a:tc>
                  <a:txBody>
                    <a:bodyPr/>
                    <a:lstStyle/>
                    <a:p>
                      <a:r>
                        <a:rPr lang="en-US" sz="1000"/>
                        <a:t>9.5455 %</a:t>
                      </a:r>
                    </a:p>
                  </a:txBody>
                  <a:tcPr/>
                </a:tc>
                <a:extLst>
                  <a:ext uri="{0D108BD9-81ED-4DB2-BD59-A6C34878D82A}">
                    <a16:rowId xmlns:a16="http://schemas.microsoft.com/office/drawing/2014/main" val="1426218513"/>
                  </a:ext>
                </a:extLst>
              </a:tr>
            </a:tbl>
          </a:graphicData>
        </a:graphic>
      </p:graphicFrame>
      <p:sp>
        <p:nvSpPr>
          <p:cNvPr id="4" name="Text Placeholder 3">
            <a:extLst>
              <a:ext uri="{FF2B5EF4-FFF2-40B4-BE49-F238E27FC236}">
                <a16:creationId xmlns:a16="http://schemas.microsoft.com/office/drawing/2014/main" id="{1178228A-2220-4509-8B07-4E12EF9A024F}"/>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8441903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D77BE3-E35C-484A-A472-92FD66C455C1}"/>
              </a:ext>
            </a:extLst>
          </p:cNvPr>
          <p:cNvSpPr>
            <a:spLocks noGrp="1"/>
          </p:cNvSpPr>
          <p:nvPr>
            <p:ph type="title"/>
          </p:nvPr>
        </p:nvSpPr>
        <p:spPr/>
        <p:txBody>
          <a:bodyPr/>
          <a:lstStyle/>
          <a:p>
            <a:r>
              <a:rPr lang="en-US"/>
              <a:t>Instagram Key Metrics 2020 | All Pages</a:t>
            </a:r>
          </a:p>
        </p:txBody>
      </p:sp>
      <p:graphicFrame>
        <p:nvGraphicFramePr>
          <p:cNvPr id="5" name="Table Placeholder 4">
            <a:extLst>
              <a:ext uri="{FF2B5EF4-FFF2-40B4-BE49-F238E27FC236}">
                <a16:creationId xmlns:a16="http://schemas.microsoft.com/office/drawing/2014/main" id="{9B876D39-06E6-45BF-A0BC-D2C59D562F37}"/>
              </a:ext>
            </a:extLst>
          </p:cNvPr>
          <p:cNvGraphicFramePr>
            <a:graphicFrameLocks noGrp="1"/>
          </p:cNvGraphicFramePr>
          <p:nvPr>
            <p:ph type="tbl" sz="quarter" idx="13"/>
            <p:extLst>
              <p:ext uri="{D42A27DB-BD31-4B8C-83A1-F6EECF244321}">
                <p14:modId xmlns:p14="http://schemas.microsoft.com/office/powerpoint/2010/main" val="17510360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667433373"/>
                    </a:ext>
                  </a:extLst>
                </a:gridCol>
                <a:gridCol w="740664">
                  <a:extLst>
                    <a:ext uri="{9D8B030D-6E8A-4147-A177-3AD203B41FA5}">
                      <a16:colId xmlns:a16="http://schemas.microsoft.com/office/drawing/2014/main" val="2957121509"/>
                    </a:ext>
                  </a:extLst>
                </a:gridCol>
                <a:gridCol w="740664">
                  <a:extLst>
                    <a:ext uri="{9D8B030D-6E8A-4147-A177-3AD203B41FA5}">
                      <a16:colId xmlns:a16="http://schemas.microsoft.com/office/drawing/2014/main" val="3584136855"/>
                    </a:ext>
                  </a:extLst>
                </a:gridCol>
                <a:gridCol w="740664">
                  <a:extLst>
                    <a:ext uri="{9D8B030D-6E8A-4147-A177-3AD203B41FA5}">
                      <a16:colId xmlns:a16="http://schemas.microsoft.com/office/drawing/2014/main" val="1453219950"/>
                    </a:ext>
                  </a:extLst>
                </a:gridCol>
                <a:gridCol w="740664">
                  <a:extLst>
                    <a:ext uri="{9D8B030D-6E8A-4147-A177-3AD203B41FA5}">
                      <a16:colId xmlns:a16="http://schemas.microsoft.com/office/drawing/2014/main" val="1106214610"/>
                    </a:ext>
                  </a:extLst>
                </a:gridCol>
                <a:gridCol w="740664">
                  <a:extLst>
                    <a:ext uri="{9D8B030D-6E8A-4147-A177-3AD203B41FA5}">
                      <a16:colId xmlns:a16="http://schemas.microsoft.com/office/drawing/2014/main" val="2024168189"/>
                    </a:ext>
                  </a:extLst>
                </a:gridCol>
                <a:gridCol w="740664">
                  <a:extLst>
                    <a:ext uri="{9D8B030D-6E8A-4147-A177-3AD203B41FA5}">
                      <a16:colId xmlns:a16="http://schemas.microsoft.com/office/drawing/2014/main" val="926778524"/>
                    </a:ext>
                  </a:extLst>
                </a:gridCol>
                <a:gridCol w="740664">
                  <a:extLst>
                    <a:ext uri="{9D8B030D-6E8A-4147-A177-3AD203B41FA5}">
                      <a16:colId xmlns:a16="http://schemas.microsoft.com/office/drawing/2014/main" val="4197497869"/>
                    </a:ext>
                  </a:extLst>
                </a:gridCol>
                <a:gridCol w="740664">
                  <a:extLst>
                    <a:ext uri="{9D8B030D-6E8A-4147-A177-3AD203B41FA5}">
                      <a16:colId xmlns:a16="http://schemas.microsoft.com/office/drawing/2014/main" val="3044094721"/>
                    </a:ext>
                  </a:extLst>
                </a:gridCol>
                <a:gridCol w="740664">
                  <a:extLst>
                    <a:ext uri="{9D8B030D-6E8A-4147-A177-3AD203B41FA5}">
                      <a16:colId xmlns:a16="http://schemas.microsoft.com/office/drawing/2014/main" val="3973896976"/>
                    </a:ext>
                  </a:extLst>
                </a:gridCol>
              </a:tblGrid>
              <a:tr h="370840">
                <a:tc>
                  <a:txBody>
                    <a:bodyPr/>
                    <a:lstStyle/>
                    <a:p>
                      <a:r>
                        <a:rPr lang="en-US" sz="1000"/>
                        <a:t>Name</a:t>
                      </a:r>
                    </a:p>
                  </a:txBody>
                  <a:tcPr/>
                </a:tc>
                <a:tc>
                  <a:txBody>
                    <a:bodyPr/>
                    <a:lstStyle/>
                    <a:p>
                      <a:r>
                        <a:rPr lang="en-US" sz="1000"/>
                        <a:t>Posts</a:t>
                      </a:r>
                    </a:p>
                  </a:txBody>
                  <a:tcPr/>
                </a:tc>
                <a:tc>
                  <a:txBody>
                    <a:bodyPr/>
                    <a:lstStyle/>
                    <a:p>
                      <a:r>
                        <a:rPr lang="en-US" sz="1000"/>
                        <a:t>Stories</a:t>
                      </a:r>
                    </a:p>
                  </a:txBody>
                  <a:tcPr/>
                </a:tc>
                <a:tc>
                  <a:txBody>
                    <a:bodyPr/>
                    <a:lstStyle/>
                    <a:p>
                      <a:r>
                        <a:rPr lang="en-US" sz="1000"/>
                        <a:t>Likes</a:t>
                      </a:r>
                    </a:p>
                  </a:txBody>
                  <a:tcPr/>
                </a:tc>
                <a:tc>
                  <a:txBody>
                    <a:bodyPr/>
                    <a:lstStyle/>
                    <a:p>
                      <a:r>
                        <a:rPr lang="en-US" sz="1000"/>
                        <a:t>Comments</a:t>
                      </a:r>
                    </a:p>
                  </a:txBody>
                  <a:tcPr/>
                </a:tc>
                <a:tc>
                  <a:txBody>
                    <a:bodyPr/>
                    <a:lstStyle/>
                    <a:p>
                      <a:r>
                        <a:rPr lang="en-US" sz="1000"/>
                        <a:t>Total Post Impressions</a:t>
                      </a:r>
                    </a:p>
                  </a:txBody>
                  <a:tcPr/>
                </a:tc>
                <a:tc>
                  <a:txBody>
                    <a:bodyPr/>
                    <a:lstStyle/>
                    <a:p>
                      <a:r>
                        <a:rPr lang="en-US" sz="1000"/>
                        <a:t>Total Story Impressions</a:t>
                      </a:r>
                    </a:p>
                  </a:txBody>
                  <a:tcPr/>
                </a:tc>
                <a:tc>
                  <a:txBody>
                    <a:bodyPr/>
                    <a:lstStyle/>
                    <a:p>
                      <a:r>
                        <a:rPr lang="en-US" sz="1000"/>
                        <a:t>Total Engagement</a:t>
                      </a:r>
                    </a:p>
                  </a:txBody>
                  <a:tcPr/>
                </a:tc>
                <a:tc>
                  <a:txBody>
                    <a:bodyPr/>
                    <a:lstStyle/>
                    <a:p>
                      <a:r>
                        <a:rPr lang="en-US" sz="1000"/>
                        <a:t>Total Saves</a:t>
                      </a:r>
                    </a:p>
                  </a:txBody>
                  <a:tcPr/>
                </a:tc>
                <a:tc>
                  <a:txBody>
                    <a:bodyPr/>
                    <a:lstStyle/>
                    <a:p>
                      <a:r>
                        <a:rPr lang="en-US" sz="1000"/>
                        <a:t>Video Views</a:t>
                      </a:r>
                    </a:p>
                  </a:txBody>
                  <a:tcPr/>
                </a:tc>
                <a:extLst>
                  <a:ext uri="{0D108BD9-81ED-4DB2-BD59-A6C34878D82A}">
                    <a16:rowId xmlns:a16="http://schemas.microsoft.com/office/drawing/2014/main" val="49291627"/>
                  </a:ext>
                </a:extLst>
              </a:tr>
              <a:tr h="370840">
                <a:tc>
                  <a:txBody>
                    <a:bodyPr/>
                    <a:lstStyle/>
                    <a:p>
                      <a:r>
                        <a:rPr lang="en-US" sz="1000"/>
                        <a:t>alsalambank_bh</a:t>
                      </a:r>
                    </a:p>
                  </a:txBody>
                  <a:tcPr/>
                </a:tc>
                <a:tc>
                  <a:txBody>
                    <a:bodyPr/>
                    <a:lstStyle/>
                    <a:p>
                      <a:r>
                        <a:rPr lang="en-US" sz="1000"/>
                        <a:t>17</a:t>
                      </a:r>
                    </a:p>
                  </a:txBody>
                  <a:tcPr/>
                </a:tc>
                <a:tc>
                  <a:txBody>
                    <a:bodyPr/>
                    <a:lstStyle/>
                    <a:p>
                      <a:r>
                        <a:rPr lang="en-US" sz="1000"/>
                        <a:t>94</a:t>
                      </a:r>
                    </a:p>
                  </a:txBody>
                  <a:tcPr/>
                </a:tc>
                <a:tc>
                  <a:txBody>
                    <a:bodyPr/>
                    <a:lstStyle/>
                    <a:p>
                      <a:r>
                        <a:rPr lang="en-US" sz="1000"/>
                        <a:t>6912</a:t>
                      </a:r>
                    </a:p>
                  </a:txBody>
                  <a:tcPr/>
                </a:tc>
                <a:tc>
                  <a:txBody>
                    <a:bodyPr/>
                    <a:lstStyle/>
                    <a:p>
                      <a:r>
                        <a:rPr lang="en-US" sz="1000"/>
                        <a:t>24462</a:t>
                      </a:r>
                    </a:p>
                  </a:txBody>
                  <a:tcPr/>
                </a:tc>
                <a:tc>
                  <a:txBody>
                    <a:bodyPr/>
                    <a:lstStyle/>
                    <a:p>
                      <a:r>
                        <a:rPr lang="en-US" sz="1000"/>
                        <a:t>239676</a:t>
                      </a:r>
                    </a:p>
                  </a:txBody>
                  <a:tcPr/>
                </a:tc>
                <a:tc>
                  <a:txBody>
                    <a:bodyPr/>
                    <a:lstStyle/>
                    <a:p>
                      <a:r>
                        <a:rPr lang="en-US" sz="1000"/>
                        <a:t>336805</a:t>
                      </a:r>
                    </a:p>
                  </a:txBody>
                  <a:tcPr/>
                </a:tc>
                <a:tc>
                  <a:txBody>
                    <a:bodyPr/>
                    <a:lstStyle/>
                    <a:p>
                      <a:r>
                        <a:rPr lang="en-US" sz="1000"/>
                        <a:t>31694</a:t>
                      </a:r>
                    </a:p>
                  </a:txBody>
                  <a:tcPr/>
                </a:tc>
                <a:tc>
                  <a:txBody>
                    <a:bodyPr/>
                    <a:lstStyle/>
                    <a:p>
                      <a:r>
                        <a:rPr lang="en-US" sz="1000"/>
                        <a:t>320</a:t>
                      </a:r>
                    </a:p>
                  </a:txBody>
                  <a:tcPr/>
                </a:tc>
                <a:tc>
                  <a:txBody>
                    <a:bodyPr/>
                    <a:lstStyle/>
                    <a:p>
                      <a:r>
                        <a:rPr lang="en-US" sz="1000"/>
                        <a:t>15312</a:t>
                      </a:r>
                    </a:p>
                  </a:txBody>
                  <a:tcPr/>
                </a:tc>
                <a:extLst>
                  <a:ext uri="{0D108BD9-81ED-4DB2-BD59-A6C34878D82A}">
                    <a16:rowId xmlns:a16="http://schemas.microsoft.com/office/drawing/2014/main" val="1270767475"/>
                  </a:ext>
                </a:extLst>
              </a:tr>
            </a:tbl>
          </a:graphicData>
        </a:graphic>
      </p:graphicFrame>
      <p:sp>
        <p:nvSpPr>
          <p:cNvPr id="4" name="Text Placeholder 3">
            <a:extLst>
              <a:ext uri="{FF2B5EF4-FFF2-40B4-BE49-F238E27FC236}">
                <a16:creationId xmlns:a16="http://schemas.microsoft.com/office/drawing/2014/main" id="{6779801F-DD51-4D25-8DC7-79567A97FFDB}"/>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3660859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C38CC-27D5-4526-AB85-F4BFF0FB393F}"/>
              </a:ext>
            </a:extLst>
          </p:cNvPr>
          <p:cNvSpPr>
            <a:spLocks noGrp="1"/>
          </p:cNvSpPr>
          <p:nvPr>
            <p:ph type="title"/>
          </p:nvPr>
        </p:nvSpPr>
        <p:spPr/>
        <p:txBody>
          <a:bodyPr/>
          <a:lstStyle/>
          <a:p>
            <a:r>
              <a:rPr lang="en-US"/>
              <a:t>Instagram Key Metrics Table | All Pages</a:t>
            </a:r>
          </a:p>
        </p:txBody>
      </p:sp>
      <p:graphicFrame>
        <p:nvGraphicFramePr>
          <p:cNvPr id="5" name="Table Placeholder 4">
            <a:extLst>
              <a:ext uri="{FF2B5EF4-FFF2-40B4-BE49-F238E27FC236}">
                <a16:creationId xmlns:a16="http://schemas.microsoft.com/office/drawing/2014/main" id="{E7F35D61-6AC8-4FFF-AF79-9B28B9D929B0}"/>
              </a:ext>
            </a:extLst>
          </p:cNvPr>
          <p:cNvGraphicFramePr>
            <a:graphicFrameLocks noGrp="1"/>
          </p:cNvGraphicFramePr>
          <p:nvPr>
            <p:ph type="tbl" sz="quarter" idx="13"/>
            <p:extLst>
              <p:ext uri="{D42A27DB-BD31-4B8C-83A1-F6EECF244321}">
                <p14:modId xmlns:p14="http://schemas.microsoft.com/office/powerpoint/2010/main" val="31264761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303417859"/>
                    </a:ext>
                  </a:extLst>
                </a:gridCol>
                <a:gridCol w="1152144">
                  <a:extLst>
                    <a:ext uri="{9D8B030D-6E8A-4147-A177-3AD203B41FA5}">
                      <a16:colId xmlns:a16="http://schemas.microsoft.com/office/drawing/2014/main" val="4246686649"/>
                    </a:ext>
                  </a:extLst>
                </a:gridCol>
                <a:gridCol w="1152144">
                  <a:extLst>
                    <a:ext uri="{9D8B030D-6E8A-4147-A177-3AD203B41FA5}">
                      <a16:colId xmlns:a16="http://schemas.microsoft.com/office/drawing/2014/main" val="3534801943"/>
                    </a:ext>
                  </a:extLst>
                </a:gridCol>
                <a:gridCol w="1152144">
                  <a:extLst>
                    <a:ext uri="{9D8B030D-6E8A-4147-A177-3AD203B41FA5}">
                      <a16:colId xmlns:a16="http://schemas.microsoft.com/office/drawing/2014/main" val="3870848841"/>
                    </a:ext>
                  </a:extLst>
                </a:gridCol>
                <a:gridCol w="1152144">
                  <a:extLst>
                    <a:ext uri="{9D8B030D-6E8A-4147-A177-3AD203B41FA5}">
                      <a16:colId xmlns:a16="http://schemas.microsoft.com/office/drawing/2014/main" val="3767013228"/>
                    </a:ext>
                  </a:extLst>
                </a:gridCol>
                <a:gridCol w="1152144">
                  <a:extLst>
                    <a:ext uri="{9D8B030D-6E8A-4147-A177-3AD203B41FA5}">
                      <a16:colId xmlns:a16="http://schemas.microsoft.com/office/drawing/2014/main" val="2287741911"/>
                    </a:ext>
                  </a:extLst>
                </a:gridCol>
                <a:gridCol w="1152144">
                  <a:extLst>
                    <a:ext uri="{9D8B030D-6E8A-4147-A177-3AD203B41FA5}">
                      <a16:colId xmlns:a16="http://schemas.microsoft.com/office/drawing/2014/main" val="627295032"/>
                    </a:ext>
                  </a:extLst>
                </a:gridCol>
              </a:tblGrid>
              <a:tr h="370840">
                <a:tc>
                  <a:txBody>
                    <a:bodyPr/>
                    <a:lstStyle/>
                    <a:p>
                      <a:r>
                        <a:rPr lang="en-US" sz="1000"/>
                        <a:t>Posts</a:t>
                      </a:r>
                    </a:p>
                  </a:txBody>
                  <a:tcPr/>
                </a:tc>
                <a:tc>
                  <a:txBody>
                    <a:bodyPr/>
                    <a:lstStyle/>
                    <a:p>
                      <a:r>
                        <a:rPr lang="en-US" sz="1000"/>
                        <a:t>Stories</a:t>
                      </a:r>
                    </a:p>
                  </a:txBody>
                  <a:tcPr/>
                </a:tc>
                <a:tc>
                  <a:txBody>
                    <a:bodyPr/>
                    <a:lstStyle/>
                    <a:p>
                      <a:r>
                        <a:rPr lang="en-US" sz="1000"/>
                        <a:t>Likes</a:t>
                      </a:r>
                    </a:p>
                  </a:txBody>
                  <a:tcPr/>
                </a:tc>
                <a:tc>
                  <a:txBody>
                    <a:bodyPr/>
                    <a:lstStyle/>
                    <a:p>
                      <a:r>
                        <a:rPr lang="en-US" sz="1000"/>
                        <a:t>Comments</a:t>
                      </a:r>
                    </a:p>
                  </a:txBody>
                  <a:tcPr/>
                </a:tc>
                <a:tc>
                  <a:txBody>
                    <a:bodyPr/>
                    <a:lstStyle/>
                    <a:p>
                      <a:r>
                        <a:rPr lang="en-US" sz="1000"/>
                        <a:t>Total Post Impressions</a:t>
                      </a:r>
                    </a:p>
                  </a:txBody>
                  <a:tcPr/>
                </a:tc>
                <a:tc>
                  <a:txBody>
                    <a:bodyPr/>
                    <a:lstStyle/>
                    <a:p>
                      <a:r>
                        <a:rPr lang="en-US" sz="1000"/>
                        <a:t>Total Story Impressions</a:t>
                      </a:r>
                    </a:p>
                  </a:txBody>
                  <a:tcPr/>
                </a:tc>
                <a:tc>
                  <a:txBody>
                    <a:bodyPr/>
                    <a:lstStyle/>
                    <a:p>
                      <a:r>
                        <a:rPr lang="en-US" sz="1000"/>
                        <a:t>Total Engagement</a:t>
                      </a:r>
                    </a:p>
                  </a:txBody>
                  <a:tcPr/>
                </a:tc>
                <a:extLst>
                  <a:ext uri="{0D108BD9-81ED-4DB2-BD59-A6C34878D82A}">
                    <a16:rowId xmlns:a16="http://schemas.microsoft.com/office/drawing/2014/main" val="1326127345"/>
                  </a:ext>
                </a:extLst>
              </a:tr>
              <a:tr h="370840">
                <a:tc>
                  <a:txBody>
                    <a:bodyPr/>
                    <a:lstStyle/>
                    <a:p>
                      <a:r>
                        <a:rPr lang="en-US" sz="1000"/>
                        <a:t>17</a:t>
                      </a:r>
                    </a:p>
                  </a:txBody>
                  <a:tcPr/>
                </a:tc>
                <a:tc>
                  <a:txBody>
                    <a:bodyPr/>
                    <a:lstStyle/>
                    <a:p>
                      <a:r>
                        <a:rPr lang="en-US" sz="1000"/>
                        <a:t>94</a:t>
                      </a:r>
                    </a:p>
                  </a:txBody>
                  <a:tcPr/>
                </a:tc>
                <a:tc>
                  <a:txBody>
                    <a:bodyPr/>
                    <a:lstStyle/>
                    <a:p>
                      <a:r>
                        <a:rPr lang="en-US" sz="1000"/>
                        <a:t>6912</a:t>
                      </a:r>
                    </a:p>
                  </a:txBody>
                  <a:tcPr/>
                </a:tc>
                <a:tc>
                  <a:txBody>
                    <a:bodyPr/>
                    <a:lstStyle/>
                    <a:p>
                      <a:r>
                        <a:rPr lang="en-US" sz="1000"/>
                        <a:t>24462</a:t>
                      </a:r>
                    </a:p>
                  </a:txBody>
                  <a:tcPr/>
                </a:tc>
                <a:tc>
                  <a:txBody>
                    <a:bodyPr/>
                    <a:lstStyle/>
                    <a:p>
                      <a:r>
                        <a:rPr lang="en-US" sz="1000"/>
                        <a:t>239676</a:t>
                      </a:r>
                    </a:p>
                  </a:txBody>
                  <a:tcPr/>
                </a:tc>
                <a:tc>
                  <a:txBody>
                    <a:bodyPr/>
                    <a:lstStyle/>
                    <a:p>
                      <a:r>
                        <a:rPr lang="en-US" sz="1000"/>
                        <a:t>336805</a:t>
                      </a:r>
                    </a:p>
                  </a:txBody>
                  <a:tcPr/>
                </a:tc>
                <a:tc>
                  <a:txBody>
                    <a:bodyPr/>
                    <a:lstStyle/>
                    <a:p>
                      <a:r>
                        <a:rPr lang="en-US" sz="1000"/>
                        <a:t>31694</a:t>
                      </a:r>
                    </a:p>
                  </a:txBody>
                  <a:tcPr/>
                </a:tc>
                <a:extLst>
                  <a:ext uri="{0D108BD9-81ED-4DB2-BD59-A6C34878D82A}">
                    <a16:rowId xmlns:a16="http://schemas.microsoft.com/office/drawing/2014/main" val="406738242"/>
                  </a:ext>
                </a:extLst>
              </a:tr>
            </a:tbl>
          </a:graphicData>
        </a:graphic>
      </p:graphicFrame>
      <p:sp>
        <p:nvSpPr>
          <p:cNvPr id="4" name="Text Placeholder 3">
            <a:extLst>
              <a:ext uri="{FF2B5EF4-FFF2-40B4-BE49-F238E27FC236}">
                <a16:creationId xmlns:a16="http://schemas.microsoft.com/office/drawing/2014/main" id="{F2BA5C59-1EF6-44A9-ABF8-ACB883B57DE7}"/>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9037823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594DEA-E11D-469D-A1EB-C6BA452CA433}"/>
              </a:ext>
            </a:extLst>
          </p:cNvPr>
          <p:cNvSpPr>
            <a:spLocks noGrp="1"/>
          </p:cNvSpPr>
          <p:nvPr>
            <p:ph type="title"/>
          </p:nvPr>
        </p:nvSpPr>
        <p:spPr/>
        <p:txBody>
          <a:bodyPr/>
          <a:lstStyle/>
          <a:p>
            <a:r>
              <a:rPr lang="en-US"/>
              <a:t>Instagram Reach | All Pages</a:t>
            </a:r>
          </a:p>
        </p:txBody>
      </p:sp>
      <p:graphicFrame>
        <p:nvGraphicFramePr>
          <p:cNvPr id="6" name="Chart Placeholder 5">
            <a:extLst>
              <a:ext uri="{FF2B5EF4-FFF2-40B4-BE49-F238E27FC236}">
                <a16:creationId xmlns:a16="http://schemas.microsoft.com/office/drawing/2014/main" id="{34729587-EF69-48F8-BCE5-ADC4F96E50A9}"/>
              </a:ext>
            </a:extLst>
          </p:cNvPr>
          <p:cNvGraphicFramePr>
            <a:graphicFrameLocks noGrp="1"/>
          </p:cNvGraphicFramePr>
          <p:nvPr>
            <p:ph type="chart" sz="quarter" idx="13"/>
            <p:extLst>
              <p:ext uri="{D42A27DB-BD31-4B8C-83A1-F6EECF244321}">
                <p14:modId xmlns:p14="http://schemas.microsoft.com/office/powerpoint/2010/main" val="12937581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42D96F0-2D1F-4F06-B60B-834FAD8831D7}"/>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AA4D5EE8-6579-47AA-9BD4-E281DD36512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43156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22D12-37A2-43F1-8481-BC1A048816C9}"/>
              </a:ext>
            </a:extLst>
          </p:cNvPr>
          <p:cNvSpPr>
            <a:spLocks noGrp="1"/>
          </p:cNvSpPr>
          <p:nvPr>
            <p:ph type="title"/>
          </p:nvPr>
        </p:nvSpPr>
        <p:spPr/>
        <p:txBody>
          <a:bodyPr/>
          <a:lstStyle/>
          <a:p>
            <a:r>
              <a:rPr lang="en-US"/>
              <a:t>Instagram Impressions  | All Pages</a:t>
            </a:r>
          </a:p>
        </p:txBody>
      </p:sp>
      <p:graphicFrame>
        <p:nvGraphicFramePr>
          <p:cNvPr id="6" name="Chart Placeholder 5">
            <a:extLst>
              <a:ext uri="{FF2B5EF4-FFF2-40B4-BE49-F238E27FC236}">
                <a16:creationId xmlns:a16="http://schemas.microsoft.com/office/drawing/2014/main" id="{FB863CDF-C060-458A-9584-54E34D3CD362}"/>
              </a:ext>
            </a:extLst>
          </p:cNvPr>
          <p:cNvGraphicFramePr>
            <a:graphicFrameLocks noGrp="1"/>
          </p:cNvGraphicFramePr>
          <p:nvPr>
            <p:ph type="chart" sz="quarter" idx="13"/>
            <p:extLst>
              <p:ext uri="{D42A27DB-BD31-4B8C-83A1-F6EECF244321}">
                <p14:modId xmlns:p14="http://schemas.microsoft.com/office/powerpoint/2010/main" val="36426412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58A1420-B30D-472E-BC38-5EF962A9BB8D}"/>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2D564B96-9564-4697-8AAF-CDCE39949D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238409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986765-4520-4B1F-8B5E-F2A22FD008E6}"/>
              </a:ext>
            </a:extLst>
          </p:cNvPr>
          <p:cNvSpPr>
            <a:spLocks noGrp="1"/>
          </p:cNvSpPr>
          <p:nvPr>
            <p:ph type="title"/>
          </p:nvPr>
        </p:nvSpPr>
        <p:spPr/>
        <p:txBody>
          <a:bodyPr/>
          <a:lstStyle/>
          <a:p>
            <a:r>
              <a:rPr lang="en-US"/>
              <a:t>Instagram Followers Total | All Pages</a:t>
            </a:r>
          </a:p>
        </p:txBody>
      </p:sp>
      <p:graphicFrame>
        <p:nvGraphicFramePr>
          <p:cNvPr id="6" name="Chart Placeholder 5">
            <a:extLst>
              <a:ext uri="{FF2B5EF4-FFF2-40B4-BE49-F238E27FC236}">
                <a16:creationId xmlns:a16="http://schemas.microsoft.com/office/drawing/2014/main" id="{B6F5C4E8-E94D-406F-AD8A-00F4660F402D}"/>
              </a:ext>
            </a:extLst>
          </p:cNvPr>
          <p:cNvGraphicFramePr>
            <a:graphicFrameLocks noGrp="1"/>
          </p:cNvGraphicFramePr>
          <p:nvPr>
            <p:ph type="chart" sz="quarter" idx="13"/>
            <p:extLst>
              <p:ext uri="{D42A27DB-BD31-4B8C-83A1-F6EECF244321}">
                <p14:modId xmlns:p14="http://schemas.microsoft.com/office/powerpoint/2010/main" val="18556904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5099F70-8529-4BC8-8546-C757D1D0B340}"/>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0F4DB1F1-4C25-4608-8A8E-60849DD0BC3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235649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F8F3D6-A67F-4984-B180-A2FE68091857}"/>
              </a:ext>
            </a:extLst>
          </p:cNvPr>
          <p:cNvSpPr>
            <a:spLocks noGrp="1"/>
          </p:cNvSpPr>
          <p:nvPr>
            <p:ph type="title"/>
          </p:nvPr>
        </p:nvSpPr>
        <p:spPr/>
        <p:txBody>
          <a:bodyPr/>
          <a:lstStyle/>
          <a:p>
            <a:r>
              <a:rPr lang="en-US"/>
              <a:t>Instagram Followers Gender Breakdown Pie Chart | All Pages</a:t>
            </a:r>
          </a:p>
        </p:txBody>
      </p:sp>
      <p:graphicFrame>
        <p:nvGraphicFramePr>
          <p:cNvPr id="6" name="Chart Placeholder 5">
            <a:extLst>
              <a:ext uri="{FF2B5EF4-FFF2-40B4-BE49-F238E27FC236}">
                <a16:creationId xmlns:a16="http://schemas.microsoft.com/office/drawing/2014/main" id="{1F39D392-7AD9-4625-973A-278861EEAD21}"/>
              </a:ext>
            </a:extLst>
          </p:cNvPr>
          <p:cNvGraphicFramePr>
            <a:graphicFrameLocks noGrp="1"/>
          </p:cNvGraphicFramePr>
          <p:nvPr>
            <p:ph type="chart" sz="quarter" idx="13"/>
            <p:extLst>
              <p:ext uri="{D42A27DB-BD31-4B8C-83A1-F6EECF244321}">
                <p14:modId xmlns:p14="http://schemas.microsoft.com/office/powerpoint/2010/main" val="27268251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97F0F3-C362-44F3-8AE0-A58018BC6CB0}"/>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72571A03-964F-4933-A23B-8AADA25BE07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745299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45DBD-7111-464A-A100-58C20F6A92A6}"/>
              </a:ext>
            </a:extLst>
          </p:cNvPr>
          <p:cNvSpPr>
            <a:spLocks noGrp="1"/>
          </p:cNvSpPr>
          <p:nvPr>
            <p:ph type="title"/>
          </p:nvPr>
        </p:nvSpPr>
        <p:spPr/>
        <p:txBody>
          <a:bodyPr/>
          <a:lstStyle/>
          <a:p>
            <a:r>
              <a:rPr lang="en-US"/>
              <a:t>Instagram Followers Age Group Breakdown Pie Chart | All Pages</a:t>
            </a:r>
          </a:p>
        </p:txBody>
      </p:sp>
      <p:graphicFrame>
        <p:nvGraphicFramePr>
          <p:cNvPr id="6" name="Chart Placeholder 5">
            <a:extLst>
              <a:ext uri="{FF2B5EF4-FFF2-40B4-BE49-F238E27FC236}">
                <a16:creationId xmlns:a16="http://schemas.microsoft.com/office/drawing/2014/main" id="{0EC5F8D8-F143-4434-99DA-99C1D0CD77CC}"/>
              </a:ext>
            </a:extLst>
          </p:cNvPr>
          <p:cNvGraphicFramePr>
            <a:graphicFrameLocks noGrp="1"/>
          </p:cNvGraphicFramePr>
          <p:nvPr>
            <p:ph type="chart" sz="quarter" idx="13"/>
            <p:extLst>
              <p:ext uri="{D42A27DB-BD31-4B8C-83A1-F6EECF244321}">
                <p14:modId xmlns:p14="http://schemas.microsoft.com/office/powerpoint/2010/main" val="5111890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5B78D10-38C8-472B-96D8-F3C11227FA1F}"/>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5C4D4FD8-4C03-49FE-ADC4-50598578F31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572614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FAB2DF-0160-4298-AB3C-919120C8DC81}"/>
              </a:ext>
            </a:extLst>
          </p:cNvPr>
          <p:cNvSpPr>
            <a:spLocks noGrp="1"/>
          </p:cNvSpPr>
          <p:nvPr>
            <p:ph type="title"/>
          </p:nvPr>
        </p:nvSpPr>
        <p:spPr/>
        <p:txBody>
          <a:bodyPr/>
          <a:lstStyle/>
          <a:p>
            <a:r>
              <a:rPr lang="en-US"/>
              <a:t>Instagram Post Type Distribution Per Profile (incl. Stories) | All Pages</a:t>
            </a:r>
          </a:p>
        </p:txBody>
      </p:sp>
      <p:graphicFrame>
        <p:nvGraphicFramePr>
          <p:cNvPr id="6" name="Chart Placeholder 5">
            <a:extLst>
              <a:ext uri="{FF2B5EF4-FFF2-40B4-BE49-F238E27FC236}">
                <a16:creationId xmlns:a16="http://schemas.microsoft.com/office/drawing/2014/main" id="{DCAA8115-EACB-4017-892D-1175DA713D9D}"/>
              </a:ext>
            </a:extLst>
          </p:cNvPr>
          <p:cNvGraphicFramePr>
            <a:graphicFrameLocks noGrp="1"/>
          </p:cNvGraphicFramePr>
          <p:nvPr>
            <p:ph type="chart" sz="quarter" idx="13"/>
            <p:extLst>
              <p:ext uri="{D42A27DB-BD31-4B8C-83A1-F6EECF244321}">
                <p14:modId xmlns:p14="http://schemas.microsoft.com/office/powerpoint/2010/main" val="28640286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9D842F-BBDB-4A42-917D-78116F62369B}"/>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C1406229-AE3C-4891-9090-D2F444EAED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952521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64204-A2D9-4D6F-8E3B-6C7E534174AD}"/>
              </a:ext>
            </a:extLst>
          </p:cNvPr>
          <p:cNvSpPr>
            <a:spLocks noGrp="1"/>
          </p:cNvSpPr>
          <p:nvPr>
            <p:ph type="title"/>
          </p:nvPr>
        </p:nvSpPr>
        <p:spPr/>
        <p:txBody>
          <a:bodyPr/>
          <a:lstStyle/>
          <a:p>
            <a:r>
              <a:rPr lang="en-US"/>
              <a:t>Instagram Posts Table | All Pages - 1 of 2</a:t>
            </a:r>
          </a:p>
        </p:txBody>
      </p:sp>
      <p:graphicFrame>
        <p:nvGraphicFramePr>
          <p:cNvPr id="5" name="Table Placeholder 4">
            <a:extLst>
              <a:ext uri="{FF2B5EF4-FFF2-40B4-BE49-F238E27FC236}">
                <a16:creationId xmlns:a16="http://schemas.microsoft.com/office/drawing/2014/main" id="{B28F4FED-8A48-40A5-8FCE-ED0DC2873EB9}"/>
              </a:ext>
            </a:extLst>
          </p:cNvPr>
          <p:cNvGraphicFramePr>
            <a:graphicFrameLocks noGrp="1"/>
          </p:cNvGraphicFramePr>
          <p:nvPr>
            <p:ph type="tbl" sz="quarter" idx="13"/>
            <p:extLst>
              <p:ext uri="{D42A27DB-BD31-4B8C-83A1-F6EECF244321}">
                <p14:modId xmlns:p14="http://schemas.microsoft.com/office/powerpoint/2010/main" val="3623483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553697518"/>
                    </a:ext>
                  </a:extLst>
                </a:gridCol>
                <a:gridCol w="740664">
                  <a:extLst>
                    <a:ext uri="{9D8B030D-6E8A-4147-A177-3AD203B41FA5}">
                      <a16:colId xmlns:a16="http://schemas.microsoft.com/office/drawing/2014/main" val="968679016"/>
                    </a:ext>
                  </a:extLst>
                </a:gridCol>
                <a:gridCol w="740664">
                  <a:extLst>
                    <a:ext uri="{9D8B030D-6E8A-4147-A177-3AD203B41FA5}">
                      <a16:colId xmlns:a16="http://schemas.microsoft.com/office/drawing/2014/main" val="686859481"/>
                    </a:ext>
                  </a:extLst>
                </a:gridCol>
                <a:gridCol w="740664">
                  <a:extLst>
                    <a:ext uri="{9D8B030D-6E8A-4147-A177-3AD203B41FA5}">
                      <a16:colId xmlns:a16="http://schemas.microsoft.com/office/drawing/2014/main" val="883890013"/>
                    </a:ext>
                  </a:extLst>
                </a:gridCol>
                <a:gridCol w="740664">
                  <a:extLst>
                    <a:ext uri="{9D8B030D-6E8A-4147-A177-3AD203B41FA5}">
                      <a16:colId xmlns:a16="http://schemas.microsoft.com/office/drawing/2014/main" val="1075338076"/>
                    </a:ext>
                  </a:extLst>
                </a:gridCol>
                <a:gridCol w="740664">
                  <a:extLst>
                    <a:ext uri="{9D8B030D-6E8A-4147-A177-3AD203B41FA5}">
                      <a16:colId xmlns:a16="http://schemas.microsoft.com/office/drawing/2014/main" val="3934993430"/>
                    </a:ext>
                  </a:extLst>
                </a:gridCol>
                <a:gridCol w="740664">
                  <a:extLst>
                    <a:ext uri="{9D8B030D-6E8A-4147-A177-3AD203B41FA5}">
                      <a16:colId xmlns:a16="http://schemas.microsoft.com/office/drawing/2014/main" val="3428552288"/>
                    </a:ext>
                  </a:extLst>
                </a:gridCol>
                <a:gridCol w="740664">
                  <a:extLst>
                    <a:ext uri="{9D8B030D-6E8A-4147-A177-3AD203B41FA5}">
                      <a16:colId xmlns:a16="http://schemas.microsoft.com/office/drawing/2014/main" val="4170982904"/>
                    </a:ext>
                  </a:extLst>
                </a:gridCol>
                <a:gridCol w="740664">
                  <a:extLst>
                    <a:ext uri="{9D8B030D-6E8A-4147-A177-3AD203B41FA5}">
                      <a16:colId xmlns:a16="http://schemas.microsoft.com/office/drawing/2014/main" val="474365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764090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https://www.instagram.com/p/CFFFUHRnWc4/media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18252</a:t>
                      </a:r>
                    </a:p>
                  </a:txBody>
                  <a:tcPr/>
                </a:tc>
                <a:extLst>
                  <a:ext uri="{0D108BD9-81ED-4DB2-BD59-A6C34878D82A}">
                    <a16:rowId xmlns:a16="http://schemas.microsoft.com/office/drawing/2014/main" val="1830204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https://www.instagram.com/p/CFcnvo_n53e/media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16423</a:t>
                      </a:r>
                    </a:p>
                  </a:txBody>
                  <a:tcPr/>
                </a:tc>
                <a:extLst>
                  <a:ext uri="{0D108BD9-81ED-4DB2-BD59-A6C34878D82A}">
                    <a16:rowId xmlns:a16="http://schemas.microsoft.com/office/drawing/2014/main" val="3097587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https://www.instagram.com/p/CFWuHIJnd4D/media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16308</a:t>
                      </a:r>
                    </a:p>
                  </a:txBody>
                  <a:tcPr/>
                </a:tc>
                <a:extLst>
                  <a:ext uri="{0D108BD9-81ED-4DB2-BD59-A6C34878D82A}">
                    <a16:rowId xmlns:a16="http://schemas.microsoft.com/office/drawing/2014/main" val="28814303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https://www.instagram.com/p/CFof073HbpV/media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13763</a:t>
                      </a:r>
                    </a:p>
                  </a:txBody>
                  <a:tcPr/>
                </a:tc>
                <a:extLst>
                  <a:ext uri="{0D108BD9-81ED-4DB2-BD59-A6C34878D82A}">
                    <a16:rowId xmlns:a16="http://schemas.microsoft.com/office/drawing/2014/main" val="185764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https://www.instagram.com/p/CFkLIJBHvW7/media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12731</a:t>
                      </a:r>
                    </a:p>
                  </a:txBody>
                  <a:tcPr/>
                </a:tc>
                <a:extLst>
                  <a:ext uri="{0D108BD9-81ED-4DB2-BD59-A6C34878D82A}">
                    <a16:rowId xmlns:a16="http://schemas.microsoft.com/office/drawing/2014/main" val="2022766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https://www.instagram.com/p/CFHz-Q9HTKS/media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11509</a:t>
                      </a:r>
                    </a:p>
                  </a:txBody>
                  <a:tcPr/>
                </a:tc>
                <a:extLst>
                  <a:ext uri="{0D108BD9-81ED-4DB2-BD59-A6C34878D82A}">
                    <a16:rowId xmlns:a16="http://schemas.microsoft.com/office/drawing/2014/main" val="2579830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https://www.instagram.com/p/CE06InCHnYb/media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11364</a:t>
                      </a:r>
                    </a:p>
                  </a:txBody>
                  <a:tcPr/>
                </a:tc>
                <a:extLst>
                  <a:ext uri="{0D108BD9-81ED-4DB2-BD59-A6C34878D82A}">
                    <a16:rowId xmlns:a16="http://schemas.microsoft.com/office/drawing/2014/main" val="1393191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https://www.instagram.com/p/CFe0oe-HeQZ/media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11260</a:t>
                      </a:r>
                    </a:p>
                  </a:txBody>
                  <a:tcPr/>
                </a:tc>
                <a:extLst>
                  <a:ext uri="{0D108BD9-81ED-4DB2-BD59-A6C34878D82A}">
                    <a16:rowId xmlns:a16="http://schemas.microsoft.com/office/drawing/2014/main" val="3893132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https://www.instagram.com/p/CFKOuObHBfE/media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10860</a:t>
                      </a:r>
                    </a:p>
                  </a:txBody>
                  <a:tcPr/>
                </a:tc>
                <a:extLst>
                  <a:ext uri="{0D108BD9-81ED-4DB2-BD59-A6C34878D82A}">
                    <a16:rowId xmlns:a16="http://schemas.microsoft.com/office/drawing/2014/main" val="3281782814"/>
                  </a:ext>
                </a:extLst>
              </a:tr>
            </a:tbl>
          </a:graphicData>
        </a:graphic>
      </p:graphicFrame>
      <p:sp>
        <p:nvSpPr>
          <p:cNvPr id="4" name="Text Placeholder 3">
            <a:extLst>
              <a:ext uri="{FF2B5EF4-FFF2-40B4-BE49-F238E27FC236}">
                <a16:creationId xmlns:a16="http://schemas.microsoft.com/office/drawing/2014/main" id="{D76B8379-1FFC-4361-B386-DB296DDF20F5}"/>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4925546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3CB3B-D873-4EA0-ACBB-E165A2CFE608}"/>
              </a:ext>
            </a:extLst>
          </p:cNvPr>
          <p:cNvSpPr>
            <a:spLocks noGrp="1"/>
          </p:cNvSpPr>
          <p:nvPr>
            <p:ph type="title"/>
          </p:nvPr>
        </p:nvSpPr>
        <p:spPr/>
        <p:txBody>
          <a:bodyPr/>
          <a:lstStyle/>
          <a:p>
            <a:r>
              <a:rPr lang="en-US"/>
              <a:t>Instagram Posts Table | All Pages - 2 of 2</a:t>
            </a:r>
          </a:p>
        </p:txBody>
      </p:sp>
      <p:graphicFrame>
        <p:nvGraphicFramePr>
          <p:cNvPr id="5" name="Table Placeholder 4">
            <a:extLst>
              <a:ext uri="{FF2B5EF4-FFF2-40B4-BE49-F238E27FC236}">
                <a16:creationId xmlns:a16="http://schemas.microsoft.com/office/drawing/2014/main" id="{64CAB51F-242D-45B0-9AF9-10AB7E6495A8}"/>
              </a:ext>
            </a:extLst>
          </p:cNvPr>
          <p:cNvGraphicFramePr>
            <a:graphicFrameLocks noGrp="1"/>
          </p:cNvGraphicFramePr>
          <p:nvPr>
            <p:ph type="tbl" sz="quarter" idx="13"/>
            <p:extLst>
              <p:ext uri="{D42A27DB-BD31-4B8C-83A1-F6EECF244321}">
                <p14:modId xmlns:p14="http://schemas.microsoft.com/office/powerpoint/2010/main" val="26201532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028029973"/>
                    </a:ext>
                  </a:extLst>
                </a:gridCol>
                <a:gridCol w="740664">
                  <a:extLst>
                    <a:ext uri="{9D8B030D-6E8A-4147-A177-3AD203B41FA5}">
                      <a16:colId xmlns:a16="http://schemas.microsoft.com/office/drawing/2014/main" val="2144279031"/>
                    </a:ext>
                  </a:extLst>
                </a:gridCol>
                <a:gridCol w="740664">
                  <a:extLst>
                    <a:ext uri="{9D8B030D-6E8A-4147-A177-3AD203B41FA5}">
                      <a16:colId xmlns:a16="http://schemas.microsoft.com/office/drawing/2014/main" val="3448233365"/>
                    </a:ext>
                  </a:extLst>
                </a:gridCol>
                <a:gridCol w="740664">
                  <a:extLst>
                    <a:ext uri="{9D8B030D-6E8A-4147-A177-3AD203B41FA5}">
                      <a16:colId xmlns:a16="http://schemas.microsoft.com/office/drawing/2014/main" val="3156850334"/>
                    </a:ext>
                  </a:extLst>
                </a:gridCol>
                <a:gridCol w="740664">
                  <a:extLst>
                    <a:ext uri="{9D8B030D-6E8A-4147-A177-3AD203B41FA5}">
                      <a16:colId xmlns:a16="http://schemas.microsoft.com/office/drawing/2014/main" val="888081497"/>
                    </a:ext>
                  </a:extLst>
                </a:gridCol>
                <a:gridCol w="740664">
                  <a:extLst>
                    <a:ext uri="{9D8B030D-6E8A-4147-A177-3AD203B41FA5}">
                      <a16:colId xmlns:a16="http://schemas.microsoft.com/office/drawing/2014/main" val="1383417108"/>
                    </a:ext>
                  </a:extLst>
                </a:gridCol>
                <a:gridCol w="740664">
                  <a:extLst>
                    <a:ext uri="{9D8B030D-6E8A-4147-A177-3AD203B41FA5}">
                      <a16:colId xmlns:a16="http://schemas.microsoft.com/office/drawing/2014/main" val="2261160854"/>
                    </a:ext>
                  </a:extLst>
                </a:gridCol>
                <a:gridCol w="740664">
                  <a:extLst>
                    <a:ext uri="{9D8B030D-6E8A-4147-A177-3AD203B41FA5}">
                      <a16:colId xmlns:a16="http://schemas.microsoft.com/office/drawing/2014/main" val="2527475917"/>
                    </a:ext>
                  </a:extLst>
                </a:gridCol>
                <a:gridCol w="740664">
                  <a:extLst>
                    <a:ext uri="{9D8B030D-6E8A-4147-A177-3AD203B41FA5}">
                      <a16:colId xmlns:a16="http://schemas.microsoft.com/office/drawing/2014/main" val="9628946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748243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https://www.instagram.com/p/CFZWI33n1zE/media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10798</a:t>
                      </a:r>
                    </a:p>
                  </a:txBody>
                  <a:tcPr/>
                </a:tc>
                <a:extLst>
                  <a:ext uri="{0D108BD9-81ED-4DB2-BD59-A6C34878D82A}">
                    <a16:rowId xmlns:a16="http://schemas.microsoft.com/office/drawing/2014/main" val="1519417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https://www.instagram.com/p/CE9EFM2DZrV/media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10152</a:t>
                      </a:r>
                    </a:p>
                  </a:txBody>
                  <a:tcPr/>
                </a:tc>
                <a:extLst>
                  <a:ext uri="{0D108BD9-81ED-4DB2-BD59-A6C34878D82A}">
                    <a16:rowId xmlns:a16="http://schemas.microsoft.com/office/drawing/2014/main" val="618712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https://www.instagram.com/p/CEq9JN_D5QT/media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8894</a:t>
                      </a:r>
                    </a:p>
                  </a:txBody>
                  <a:tcPr/>
                </a:tc>
                <a:extLst>
                  <a:ext uri="{0D108BD9-81ED-4DB2-BD59-A6C34878D82A}">
                    <a16:rowId xmlns:a16="http://schemas.microsoft.com/office/drawing/2014/main" val="3696135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https://www.instagram.com/p/CFty2j6ntCa/media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8543</a:t>
                      </a:r>
                    </a:p>
                  </a:txBody>
                  <a:tcPr/>
                </a:tc>
                <a:extLst>
                  <a:ext uri="{0D108BD9-81ED-4DB2-BD59-A6C34878D82A}">
                    <a16:rowId xmlns:a16="http://schemas.microsoft.com/office/drawing/2014/main" val="1630094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https://www.instagram.com/p/CEmIpvrH1dC/media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8471</a:t>
                      </a:r>
                    </a:p>
                  </a:txBody>
                  <a:tcPr/>
                </a:tc>
                <a:extLst>
                  <a:ext uri="{0D108BD9-81ED-4DB2-BD59-A6C34878D82A}">
                    <a16:rowId xmlns:a16="http://schemas.microsoft.com/office/drawing/2014/main" val="725327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https://www.instagram.com/p/CE3z5qon21h/media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8230</a:t>
                      </a:r>
                    </a:p>
                  </a:txBody>
                  <a:tcPr/>
                </a:tc>
                <a:extLst>
                  <a:ext uri="{0D108BD9-81ED-4DB2-BD59-A6C34878D82A}">
                    <a16:rowId xmlns:a16="http://schemas.microsoft.com/office/drawing/2014/main" val="3976772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https://www.instagram.com/p/CFuC0gyn6lI/media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7019</a:t>
                      </a:r>
                    </a:p>
                  </a:txBody>
                  <a:tcPr/>
                </a:tc>
                <a:extLst>
                  <a:ext uri="{0D108BD9-81ED-4DB2-BD59-A6C34878D82A}">
                    <a16:rowId xmlns:a16="http://schemas.microsoft.com/office/drawing/2014/main" val="3659244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https://www.instagram.com/p/CFuOKm9nOrs/media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5362</a:t>
                      </a:r>
                    </a:p>
                  </a:txBody>
                  <a:tcPr/>
                </a:tc>
                <a:extLst>
                  <a:ext uri="{0D108BD9-81ED-4DB2-BD59-A6C34878D82A}">
                    <a16:rowId xmlns:a16="http://schemas.microsoft.com/office/drawing/2014/main" val="2773828950"/>
                  </a:ext>
                </a:extLst>
              </a:tr>
            </a:tbl>
          </a:graphicData>
        </a:graphic>
      </p:graphicFrame>
      <p:sp>
        <p:nvSpPr>
          <p:cNvPr id="4" name="Text Placeholder 3">
            <a:extLst>
              <a:ext uri="{FF2B5EF4-FFF2-40B4-BE49-F238E27FC236}">
                <a16:creationId xmlns:a16="http://schemas.microsoft.com/office/drawing/2014/main" id="{964B1C46-5EE3-4AB8-AC8B-158E79A6DA12}"/>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3713571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A9E015-A3A8-4EFA-AECE-A1927470D2C8}"/>
              </a:ext>
            </a:extLst>
          </p:cNvPr>
          <p:cNvSpPr>
            <a:spLocks noGrp="1"/>
          </p:cNvSpPr>
          <p:nvPr>
            <p:ph type="title"/>
          </p:nvPr>
        </p:nvSpPr>
        <p:spPr/>
        <p:txBody>
          <a:bodyPr/>
          <a:lstStyle/>
          <a:p>
            <a:r>
              <a:rPr lang="en-US"/>
              <a:t>Instagram Stories Key Metrics Table | All Pages</a:t>
            </a:r>
          </a:p>
        </p:txBody>
      </p:sp>
      <p:graphicFrame>
        <p:nvGraphicFramePr>
          <p:cNvPr id="5" name="Table Placeholder 4">
            <a:extLst>
              <a:ext uri="{FF2B5EF4-FFF2-40B4-BE49-F238E27FC236}">
                <a16:creationId xmlns:a16="http://schemas.microsoft.com/office/drawing/2014/main" id="{B44AED6A-FAED-4AC5-AA62-3E881E7F1426}"/>
              </a:ext>
            </a:extLst>
          </p:cNvPr>
          <p:cNvGraphicFramePr>
            <a:graphicFrameLocks noGrp="1"/>
          </p:cNvGraphicFramePr>
          <p:nvPr>
            <p:ph type="tbl" sz="quarter" idx="13"/>
            <p:extLst>
              <p:ext uri="{D42A27DB-BD31-4B8C-83A1-F6EECF244321}">
                <p14:modId xmlns:p14="http://schemas.microsoft.com/office/powerpoint/2010/main" val="2546273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567042979"/>
                    </a:ext>
                  </a:extLst>
                </a:gridCol>
                <a:gridCol w="1645920">
                  <a:extLst>
                    <a:ext uri="{9D8B030D-6E8A-4147-A177-3AD203B41FA5}">
                      <a16:colId xmlns:a16="http://schemas.microsoft.com/office/drawing/2014/main" val="1025051874"/>
                    </a:ext>
                  </a:extLst>
                </a:gridCol>
                <a:gridCol w="1645920">
                  <a:extLst>
                    <a:ext uri="{9D8B030D-6E8A-4147-A177-3AD203B41FA5}">
                      <a16:colId xmlns:a16="http://schemas.microsoft.com/office/drawing/2014/main" val="4072585426"/>
                    </a:ext>
                  </a:extLst>
                </a:gridCol>
                <a:gridCol w="1645920">
                  <a:extLst>
                    <a:ext uri="{9D8B030D-6E8A-4147-A177-3AD203B41FA5}">
                      <a16:colId xmlns:a16="http://schemas.microsoft.com/office/drawing/2014/main" val="1266706948"/>
                    </a:ext>
                  </a:extLst>
                </a:gridCol>
                <a:gridCol w="1645920">
                  <a:extLst>
                    <a:ext uri="{9D8B030D-6E8A-4147-A177-3AD203B41FA5}">
                      <a16:colId xmlns:a16="http://schemas.microsoft.com/office/drawing/2014/main" val="3883954488"/>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Engagements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1091446655"/>
                  </a:ext>
                </a:extLst>
              </a:tr>
              <a:tr h="370840">
                <a:tc>
                  <a:txBody>
                    <a:bodyPr/>
                    <a:lstStyle/>
                    <a:p>
                      <a:r>
                        <a:rPr lang="en-US" sz="1000"/>
                        <a:t>94</a:t>
                      </a:r>
                    </a:p>
                  </a:txBody>
                  <a:tcPr/>
                </a:tc>
                <a:tc>
                  <a:txBody>
                    <a:bodyPr/>
                    <a:lstStyle/>
                    <a:p>
                      <a:r>
                        <a:rPr lang="en-US" sz="1000"/>
                        <a:t>0.9054</a:t>
                      </a:r>
                    </a:p>
                  </a:txBody>
                  <a:tcPr/>
                </a:tc>
                <a:tc>
                  <a:txBody>
                    <a:bodyPr/>
                    <a:lstStyle/>
                    <a:p>
                      <a:r>
                        <a:rPr lang="en-US" sz="1000"/>
                        <a:t>2900.47</a:t>
                      </a:r>
                    </a:p>
                  </a:txBody>
                  <a:tcPr/>
                </a:tc>
                <a:tc>
                  <a:txBody>
                    <a:bodyPr/>
                    <a:lstStyle/>
                    <a:p>
                      <a:r>
                        <a:rPr lang="en-US" sz="1000"/>
                        <a:t>336805</a:t>
                      </a:r>
                    </a:p>
                  </a:txBody>
                  <a:tcPr/>
                </a:tc>
                <a:tc>
                  <a:txBody>
                    <a:bodyPr/>
                    <a:lstStyle/>
                    <a:p>
                      <a:r>
                        <a:rPr lang="en-US" sz="1000"/>
                        <a:t>272644</a:t>
                      </a:r>
                    </a:p>
                  </a:txBody>
                  <a:tcPr/>
                </a:tc>
                <a:extLst>
                  <a:ext uri="{0D108BD9-81ED-4DB2-BD59-A6C34878D82A}">
                    <a16:rowId xmlns:a16="http://schemas.microsoft.com/office/drawing/2014/main" val="696068902"/>
                  </a:ext>
                </a:extLst>
              </a:tr>
            </a:tbl>
          </a:graphicData>
        </a:graphic>
      </p:graphicFrame>
      <p:sp>
        <p:nvSpPr>
          <p:cNvPr id="4" name="Text Placeholder 3">
            <a:extLst>
              <a:ext uri="{FF2B5EF4-FFF2-40B4-BE49-F238E27FC236}">
                <a16:creationId xmlns:a16="http://schemas.microsoft.com/office/drawing/2014/main" id="{5A3428B7-4CAA-4BD8-998C-CAAEECFD8831}"/>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001800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51ED12-C2D8-465F-9AB6-923D25C7E0F3}"/>
              </a:ext>
            </a:extLst>
          </p:cNvPr>
          <p:cNvSpPr>
            <a:spLocks noGrp="1"/>
          </p:cNvSpPr>
          <p:nvPr>
            <p:ph type="title"/>
          </p:nvPr>
        </p:nvSpPr>
        <p:spPr/>
        <p:txBody>
          <a:bodyPr/>
          <a:lstStyle/>
          <a:p>
            <a:r>
              <a:rPr lang="en-US"/>
              <a:t>Instagram Stories Table  | All Pages - 1 of 14</a:t>
            </a:r>
          </a:p>
        </p:txBody>
      </p:sp>
      <p:graphicFrame>
        <p:nvGraphicFramePr>
          <p:cNvPr id="5" name="Table Placeholder 4">
            <a:extLst>
              <a:ext uri="{FF2B5EF4-FFF2-40B4-BE49-F238E27FC236}">
                <a16:creationId xmlns:a16="http://schemas.microsoft.com/office/drawing/2014/main" id="{7A4794AB-0348-4E4C-8604-F505B1D1723B}"/>
              </a:ext>
            </a:extLst>
          </p:cNvPr>
          <p:cNvGraphicFramePr>
            <a:graphicFrameLocks noGrp="1"/>
          </p:cNvGraphicFramePr>
          <p:nvPr>
            <p:ph type="tbl" sz="quarter" idx="13"/>
            <p:extLst>
              <p:ext uri="{D42A27DB-BD31-4B8C-83A1-F6EECF244321}">
                <p14:modId xmlns:p14="http://schemas.microsoft.com/office/powerpoint/2010/main" val="33835984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272934792"/>
                    </a:ext>
                  </a:extLst>
                </a:gridCol>
                <a:gridCol w="905256">
                  <a:extLst>
                    <a:ext uri="{9D8B030D-6E8A-4147-A177-3AD203B41FA5}">
                      <a16:colId xmlns:a16="http://schemas.microsoft.com/office/drawing/2014/main" val="1506511776"/>
                    </a:ext>
                  </a:extLst>
                </a:gridCol>
                <a:gridCol w="905256">
                  <a:extLst>
                    <a:ext uri="{9D8B030D-6E8A-4147-A177-3AD203B41FA5}">
                      <a16:colId xmlns:a16="http://schemas.microsoft.com/office/drawing/2014/main" val="3892291827"/>
                    </a:ext>
                  </a:extLst>
                </a:gridCol>
                <a:gridCol w="905256">
                  <a:extLst>
                    <a:ext uri="{9D8B030D-6E8A-4147-A177-3AD203B41FA5}">
                      <a16:colId xmlns:a16="http://schemas.microsoft.com/office/drawing/2014/main" val="157910046"/>
                    </a:ext>
                  </a:extLst>
                </a:gridCol>
                <a:gridCol w="905256">
                  <a:extLst>
                    <a:ext uri="{9D8B030D-6E8A-4147-A177-3AD203B41FA5}">
                      <a16:colId xmlns:a16="http://schemas.microsoft.com/office/drawing/2014/main" val="365896976"/>
                    </a:ext>
                  </a:extLst>
                </a:gridCol>
                <a:gridCol w="905256">
                  <a:extLst>
                    <a:ext uri="{9D8B030D-6E8A-4147-A177-3AD203B41FA5}">
                      <a16:colId xmlns:a16="http://schemas.microsoft.com/office/drawing/2014/main" val="4241722823"/>
                    </a:ext>
                  </a:extLst>
                </a:gridCol>
                <a:gridCol w="905256">
                  <a:extLst>
                    <a:ext uri="{9D8B030D-6E8A-4147-A177-3AD203B41FA5}">
                      <a16:colId xmlns:a16="http://schemas.microsoft.com/office/drawing/2014/main" val="793746947"/>
                    </a:ext>
                  </a:extLst>
                </a:gridCol>
                <a:gridCol w="905256">
                  <a:extLst>
                    <a:ext uri="{9D8B030D-6E8A-4147-A177-3AD203B41FA5}">
                      <a16:colId xmlns:a16="http://schemas.microsoft.com/office/drawing/2014/main" val="24666357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551626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https://scontent-iad3-1.cdninstagram.com/v/t51.29350-15/119561501_789220145225895_7141558698808834965_n.jpg?_nc_cat=104&amp;_nc_sid=8ae9d6&amp;_nc_ohc=BXsqsSBuOvYAX906DS0&amp;_nc_ht=scontent-iad3-1.cdninstagram.com&amp;oh=92013188f1d1916042fe481b81bf4929&amp;oe=5F840BA5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extLst>
                  <a:ext uri="{0D108BD9-81ED-4DB2-BD59-A6C34878D82A}">
                    <a16:rowId xmlns:a16="http://schemas.microsoft.com/office/drawing/2014/main" val="248739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https://scontent-iad3-1.cdninstagram.com/v/t51.29350-15/120039562_174642544165015_2839794312641982923_n.jpg?_nc_cat=102&amp;_nc_sid=8ae9d6&amp;_nc_ohc=dAz_R4PpHbQAX8pWWHG&amp;_nc_ht=scontent-iad3-1.cdninstagram.com&amp;oh=92deae8f6d0d0fe05e7ef64aa0b5746c&amp;oe=5F90E29B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extLst>
                  <a:ext uri="{0D108BD9-81ED-4DB2-BD59-A6C34878D82A}">
                    <a16:rowId xmlns:a16="http://schemas.microsoft.com/office/drawing/2014/main" val="3672609970"/>
                  </a:ext>
                </a:extLst>
              </a:tr>
            </a:tbl>
          </a:graphicData>
        </a:graphic>
      </p:graphicFrame>
      <p:sp>
        <p:nvSpPr>
          <p:cNvPr id="4" name="Text Placeholder 3">
            <a:extLst>
              <a:ext uri="{FF2B5EF4-FFF2-40B4-BE49-F238E27FC236}">
                <a16:creationId xmlns:a16="http://schemas.microsoft.com/office/drawing/2014/main" id="{14AC7197-FB72-4970-9358-F5776A19E94B}"/>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4468226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52EDF1-ECBA-42ED-93C5-9A391F5FF3A8}"/>
              </a:ext>
            </a:extLst>
          </p:cNvPr>
          <p:cNvSpPr>
            <a:spLocks noGrp="1"/>
          </p:cNvSpPr>
          <p:nvPr>
            <p:ph type="title"/>
          </p:nvPr>
        </p:nvSpPr>
        <p:spPr/>
        <p:txBody>
          <a:bodyPr/>
          <a:lstStyle/>
          <a:p>
            <a:r>
              <a:rPr lang="en-US"/>
              <a:t>Instagram Stories Table  | All Pages - 2 of 14</a:t>
            </a:r>
          </a:p>
        </p:txBody>
      </p:sp>
      <p:graphicFrame>
        <p:nvGraphicFramePr>
          <p:cNvPr id="5" name="Table Placeholder 4">
            <a:extLst>
              <a:ext uri="{FF2B5EF4-FFF2-40B4-BE49-F238E27FC236}">
                <a16:creationId xmlns:a16="http://schemas.microsoft.com/office/drawing/2014/main" id="{E683B092-23A4-4534-81CD-1D867FDC2ACE}"/>
              </a:ext>
            </a:extLst>
          </p:cNvPr>
          <p:cNvGraphicFramePr>
            <a:graphicFrameLocks noGrp="1"/>
          </p:cNvGraphicFramePr>
          <p:nvPr>
            <p:ph type="tbl" sz="quarter" idx="13"/>
            <p:extLst>
              <p:ext uri="{D42A27DB-BD31-4B8C-83A1-F6EECF244321}">
                <p14:modId xmlns:p14="http://schemas.microsoft.com/office/powerpoint/2010/main" val="30006135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728562420"/>
                    </a:ext>
                  </a:extLst>
                </a:gridCol>
                <a:gridCol w="905256">
                  <a:extLst>
                    <a:ext uri="{9D8B030D-6E8A-4147-A177-3AD203B41FA5}">
                      <a16:colId xmlns:a16="http://schemas.microsoft.com/office/drawing/2014/main" val="2496134520"/>
                    </a:ext>
                  </a:extLst>
                </a:gridCol>
                <a:gridCol w="905256">
                  <a:extLst>
                    <a:ext uri="{9D8B030D-6E8A-4147-A177-3AD203B41FA5}">
                      <a16:colId xmlns:a16="http://schemas.microsoft.com/office/drawing/2014/main" val="2070380525"/>
                    </a:ext>
                  </a:extLst>
                </a:gridCol>
                <a:gridCol w="905256">
                  <a:extLst>
                    <a:ext uri="{9D8B030D-6E8A-4147-A177-3AD203B41FA5}">
                      <a16:colId xmlns:a16="http://schemas.microsoft.com/office/drawing/2014/main" val="2309099567"/>
                    </a:ext>
                  </a:extLst>
                </a:gridCol>
                <a:gridCol w="905256">
                  <a:extLst>
                    <a:ext uri="{9D8B030D-6E8A-4147-A177-3AD203B41FA5}">
                      <a16:colId xmlns:a16="http://schemas.microsoft.com/office/drawing/2014/main" val="2472214820"/>
                    </a:ext>
                  </a:extLst>
                </a:gridCol>
                <a:gridCol w="905256">
                  <a:extLst>
                    <a:ext uri="{9D8B030D-6E8A-4147-A177-3AD203B41FA5}">
                      <a16:colId xmlns:a16="http://schemas.microsoft.com/office/drawing/2014/main" val="3295104138"/>
                    </a:ext>
                  </a:extLst>
                </a:gridCol>
                <a:gridCol w="905256">
                  <a:extLst>
                    <a:ext uri="{9D8B030D-6E8A-4147-A177-3AD203B41FA5}">
                      <a16:colId xmlns:a16="http://schemas.microsoft.com/office/drawing/2014/main" val="3607295254"/>
                    </a:ext>
                  </a:extLst>
                </a:gridCol>
                <a:gridCol w="905256">
                  <a:extLst>
                    <a:ext uri="{9D8B030D-6E8A-4147-A177-3AD203B41FA5}">
                      <a16:colId xmlns:a16="http://schemas.microsoft.com/office/drawing/2014/main" val="23198915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7141211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https://scontent-iad3-1.cdninstagram.com/v/t51.29350-15/119432387_1761240730692644_5183901028387022845_n.jpg?_nc_cat=110&amp;_nc_sid=8ae9d6&amp;_nc_ohc=7TLJ4glE5yYAX-OBEzH&amp;_nc_ht=scontent-iad3-1.cdninstagram.com&amp;oh=da37c665d95c8b248480c40269ebd1be&amp;oe=5F84F2B5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a:t>
                      </a:r>
                    </a:p>
                  </a:txBody>
                  <a:tcPr/>
                </a:tc>
                <a:extLst>
                  <a:ext uri="{0D108BD9-81ED-4DB2-BD59-A6C34878D82A}">
                    <a16:rowId xmlns:a16="http://schemas.microsoft.com/office/drawing/2014/main" val="25357842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https://scontent-iad3-1.cdninstagram.com/v/t51.29350-15/119914655_910551952800682_750900896309489682_n.jpg?_nc_cat=108&amp;_nc_sid=8ae9d6&amp;_nc_ohc=EQ3h_R5Fod4AX9_wMj1&amp;_nc_ht=scontent-iad3-1.cdninstagram.com&amp;oh=a9572c6e82e85cb0d3ba40211c094124&amp;oe=5F8E4451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extLst>
                  <a:ext uri="{0D108BD9-81ED-4DB2-BD59-A6C34878D82A}">
                    <a16:rowId xmlns:a16="http://schemas.microsoft.com/office/drawing/2014/main" val="2752620036"/>
                  </a:ext>
                </a:extLst>
              </a:tr>
            </a:tbl>
          </a:graphicData>
        </a:graphic>
      </p:graphicFrame>
      <p:sp>
        <p:nvSpPr>
          <p:cNvPr id="4" name="Text Placeholder 3">
            <a:extLst>
              <a:ext uri="{FF2B5EF4-FFF2-40B4-BE49-F238E27FC236}">
                <a16:creationId xmlns:a16="http://schemas.microsoft.com/office/drawing/2014/main" id="{9D67A7B6-DB4E-4559-ADA2-309C7CE0039B}"/>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41963147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60C24-EC0A-4CF4-AB36-F0E794466176}"/>
              </a:ext>
            </a:extLst>
          </p:cNvPr>
          <p:cNvSpPr>
            <a:spLocks noGrp="1"/>
          </p:cNvSpPr>
          <p:nvPr>
            <p:ph type="title"/>
          </p:nvPr>
        </p:nvSpPr>
        <p:spPr/>
        <p:txBody>
          <a:bodyPr/>
          <a:lstStyle/>
          <a:p>
            <a:r>
              <a:rPr lang="en-US"/>
              <a:t>Instagram Stories Table  | All Pages - 3 of 14</a:t>
            </a:r>
          </a:p>
        </p:txBody>
      </p:sp>
      <p:graphicFrame>
        <p:nvGraphicFramePr>
          <p:cNvPr id="5" name="Table Placeholder 4">
            <a:extLst>
              <a:ext uri="{FF2B5EF4-FFF2-40B4-BE49-F238E27FC236}">
                <a16:creationId xmlns:a16="http://schemas.microsoft.com/office/drawing/2014/main" id="{52D197AC-7C96-4EDE-AD6E-ED38665584F0}"/>
              </a:ext>
            </a:extLst>
          </p:cNvPr>
          <p:cNvGraphicFramePr>
            <a:graphicFrameLocks noGrp="1"/>
          </p:cNvGraphicFramePr>
          <p:nvPr>
            <p:ph type="tbl" sz="quarter" idx="13"/>
            <p:extLst>
              <p:ext uri="{D42A27DB-BD31-4B8C-83A1-F6EECF244321}">
                <p14:modId xmlns:p14="http://schemas.microsoft.com/office/powerpoint/2010/main" val="17608981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437968848"/>
                    </a:ext>
                  </a:extLst>
                </a:gridCol>
                <a:gridCol w="905256">
                  <a:extLst>
                    <a:ext uri="{9D8B030D-6E8A-4147-A177-3AD203B41FA5}">
                      <a16:colId xmlns:a16="http://schemas.microsoft.com/office/drawing/2014/main" val="2776209212"/>
                    </a:ext>
                  </a:extLst>
                </a:gridCol>
                <a:gridCol w="905256">
                  <a:extLst>
                    <a:ext uri="{9D8B030D-6E8A-4147-A177-3AD203B41FA5}">
                      <a16:colId xmlns:a16="http://schemas.microsoft.com/office/drawing/2014/main" val="2086868898"/>
                    </a:ext>
                  </a:extLst>
                </a:gridCol>
                <a:gridCol w="905256">
                  <a:extLst>
                    <a:ext uri="{9D8B030D-6E8A-4147-A177-3AD203B41FA5}">
                      <a16:colId xmlns:a16="http://schemas.microsoft.com/office/drawing/2014/main" val="2515418482"/>
                    </a:ext>
                  </a:extLst>
                </a:gridCol>
                <a:gridCol w="905256">
                  <a:extLst>
                    <a:ext uri="{9D8B030D-6E8A-4147-A177-3AD203B41FA5}">
                      <a16:colId xmlns:a16="http://schemas.microsoft.com/office/drawing/2014/main" val="944693534"/>
                    </a:ext>
                  </a:extLst>
                </a:gridCol>
                <a:gridCol w="905256">
                  <a:extLst>
                    <a:ext uri="{9D8B030D-6E8A-4147-A177-3AD203B41FA5}">
                      <a16:colId xmlns:a16="http://schemas.microsoft.com/office/drawing/2014/main" val="3759817901"/>
                    </a:ext>
                  </a:extLst>
                </a:gridCol>
                <a:gridCol w="905256">
                  <a:extLst>
                    <a:ext uri="{9D8B030D-6E8A-4147-A177-3AD203B41FA5}">
                      <a16:colId xmlns:a16="http://schemas.microsoft.com/office/drawing/2014/main" val="3192686991"/>
                    </a:ext>
                  </a:extLst>
                </a:gridCol>
                <a:gridCol w="905256">
                  <a:extLst>
                    <a:ext uri="{9D8B030D-6E8A-4147-A177-3AD203B41FA5}">
                      <a16:colId xmlns:a16="http://schemas.microsoft.com/office/drawing/2014/main" val="17612162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087154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https://scontent-iad3-1.cdninstagram.com/v/t51.29350-15/119985344_673662346582016_725371086642488309_n.jpg?_nc_cat=106&amp;_nc_sid=8ae9d6&amp;_nc_ohc=1tk3KYArtlIAX8O77ur&amp;_nc_ht=scontent-iad3-1.cdninstagram.com&amp;oh=f3fff2a5de878e7b09d1969ec2f489b2&amp;oe=5F938533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extLst>
                  <a:ext uri="{0D108BD9-81ED-4DB2-BD59-A6C34878D82A}">
                    <a16:rowId xmlns:a16="http://schemas.microsoft.com/office/drawing/2014/main" val="1011655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https://scontent-iad3-1.cdninstagram.com/v/t51.29350-15/118993719_315302146425748_9090038979217058362_n.jpg?_nc_cat=101&amp;_nc_sid=8ae9d6&amp;_nc_ohc=1cbM9lElevYAX9wt2n6&amp;_nc_ht=scontent-iad3-1.cdninstagram.com&amp;oh=6f0e94788b1c2d3f4fe2c93165f935d9&amp;oe=5F7B1CD3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extLst>
                  <a:ext uri="{0D108BD9-81ED-4DB2-BD59-A6C34878D82A}">
                    <a16:rowId xmlns:a16="http://schemas.microsoft.com/office/drawing/2014/main" val="1197674614"/>
                  </a:ext>
                </a:extLst>
              </a:tr>
            </a:tbl>
          </a:graphicData>
        </a:graphic>
      </p:graphicFrame>
      <p:sp>
        <p:nvSpPr>
          <p:cNvPr id="4" name="Text Placeholder 3">
            <a:extLst>
              <a:ext uri="{FF2B5EF4-FFF2-40B4-BE49-F238E27FC236}">
                <a16:creationId xmlns:a16="http://schemas.microsoft.com/office/drawing/2014/main" id="{2F875166-7B0F-4A32-AC08-06AA104ECB70}"/>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9708791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804C38-F4F3-484C-9831-3796156E0368}"/>
              </a:ext>
            </a:extLst>
          </p:cNvPr>
          <p:cNvSpPr>
            <a:spLocks noGrp="1"/>
          </p:cNvSpPr>
          <p:nvPr>
            <p:ph type="title"/>
          </p:nvPr>
        </p:nvSpPr>
        <p:spPr/>
        <p:txBody>
          <a:bodyPr/>
          <a:lstStyle/>
          <a:p>
            <a:r>
              <a:rPr lang="en-US"/>
              <a:t>Instagram Stories Table  | All Pages - 4 of 14</a:t>
            </a:r>
          </a:p>
        </p:txBody>
      </p:sp>
      <p:graphicFrame>
        <p:nvGraphicFramePr>
          <p:cNvPr id="5" name="Table Placeholder 4">
            <a:extLst>
              <a:ext uri="{FF2B5EF4-FFF2-40B4-BE49-F238E27FC236}">
                <a16:creationId xmlns:a16="http://schemas.microsoft.com/office/drawing/2014/main" id="{2779FD90-C02B-48ED-AB42-240AA2D0F2C3}"/>
              </a:ext>
            </a:extLst>
          </p:cNvPr>
          <p:cNvGraphicFramePr>
            <a:graphicFrameLocks noGrp="1"/>
          </p:cNvGraphicFramePr>
          <p:nvPr>
            <p:ph type="tbl" sz="quarter" idx="13"/>
            <p:extLst>
              <p:ext uri="{D42A27DB-BD31-4B8C-83A1-F6EECF244321}">
                <p14:modId xmlns:p14="http://schemas.microsoft.com/office/powerpoint/2010/main" val="36724397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86410504"/>
                    </a:ext>
                  </a:extLst>
                </a:gridCol>
                <a:gridCol w="905256">
                  <a:extLst>
                    <a:ext uri="{9D8B030D-6E8A-4147-A177-3AD203B41FA5}">
                      <a16:colId xmlns:a16="http://schemas.microsoft.com/office/drawing/2014/main" val="3078200856"/>
                    </a:ext>
                  </a:extLst>
                </a:gridCol>
                <a:gridCol w="905256">
                  <a:extLst>
                    <a:ext uri="{9D8B030D-6E8A-4147-A177-3AD203B41FA5}">
                      <a16:colId xmlns:a16="http://schemas.microsoft.com/office/drawing/2014/main" val="3820627864"/>
                    </a:ext>
                  </a:extLst>
                </a:gridCol>
                <a:gridCol w="905256">
                  <a:extLst>
                    <a:ext uri="{9D8B030D-6E8A-4147-A177-3AD203B41FA5}">
                      <a16:colId xmlns:a16="http://schemas.microsoft.com/office/drawing/2014/main" val="2725814767"/>
                    </a:ext>
                  </a:extLst>
                </a:gridCol>
                <a:gridCol w="905256">
                  <a:extLst>
                    <a:ext uri="{9D8B030D-6E8A-4147-A177-3AD203B41FA5}">
                      <a16:colId xmlns:a16="http://schemas.microsoft.com/office/drawing/2014/main" val="4290150787"/>
                    </a:ext>
                  </a:extLst>
                </a:gridCol>
                <a:gridCol w="905256">
                  <a:extLst>
                    <a:ext uri="{9D8B030D-6E8A-4147-A177-3AD203B41FA5}">
                      <a16:colId xmlns:a16="http://schemas.microsoft.com/office/drawing/2014/main" val="3476471785"/>
                    </a:ext>
                  </a:extLst>
                </a:gridCol>
                <a:gridCol w="905256">
                  <a:extLst>
                    <a:ext uri="{9D8B030D-6E8A-4147-A177-3AD203B41FA5}">
                      <a16:colId xmlns:a16="http://schemas.microsoft.com/office/drawing/2014/main" val="2894984795"/>
                    </a:ext>
                  </a:extLst>
                </a:gridCol>
                <a:gridCol w="905256">
                  <a:extLst>
                    <a:ext uri="{9D8B030D-6E8A-4147-A177-3AD203B41FA5}">
                      <a16:colId xmlns:a16="http://schemas.microsoft.com/office/drawing/2014/main" val="16250672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143421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https://scontent-iad3-1.cdninstagram.com/v/t51.29350-15/119210913_2699229580324794_3590163611185003840_n.jpg?_nc_cat=100&amp;_nc_sid=8ae9d6&amp;_nc_ohc=Oxgfih4vi4wAX82DUNa&amp;_nc_ht=scontent-iad3-1.cdninstagram.com&amp;oh=c95d43247592cdcb7f3b63ba9eea20d3&amp;oe=5F85768E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a:t>
                      </a:r>
                    </a:p>
                  </a:txBody>
                  <a:tcPr/>
                </a:tc>
                <a:extLst>
                  <a:ext uri="{0D108BD9-81ED-4DB2-BD59-A6C34878D82A}">
                    <a16:rowId xmlns:a16="http://schemas.microsoft.com/office/drawing/2014/main" val="1496691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https://scontent-dfw5-2.cdninstagram.com/v/t51.29350-15/120041954_802049397251373_7616295069601809571_n.jpg?_nc_cat=102&amp;_nc_sid=8ae9d6&amp;_nc_ohc=K3noQUGUqY0AX9M6aPF&amp;_nc_ht=scontent-dfw5-2.cdninstagram.com&amp;oh=2acaf7aa3a083b1884530766f90a7706&amp;oe=5F90E5B5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extLst>
                  <a:ext uri="{0D108BD9-81ED-4DB2-BD59-A6C34878D82A}">
                    <a16:rowId xmlns:a16="http://schemas.microsoft.com/office/drawing/2014/main" val="305338345"/>
                  </a:ext>
                </a:extLst>
              </a:tr>
            </a:tbl>
          </a:graphicData>
        </a:graphic>
      </p:graphicFrame>
      <p:sp>
        <p:nvSpPr>
          <p:cNvPr id="4" name="Text Placeholder 3">
            <a:extLst>
              <a:ext uri="{FF2B5EF4-FFF2-40B4-BE49-F238E27FC236}">
                <a16:creationId xmlns:a16="http://schemas.microsoft.com/office/drawing/2014/main" id="{22657D1A-14AE-4613-A0DE-4336A97562B9}"/>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5522543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27AEBA-D9CE-46AB-B344-A95C2D96B444}"/>
              </a:ext>
            </a:extLst>
          </p:cNvPr>
          <p:cNvSpPr>
            <a:spLocks noGrp="1"/>
          </p:cNvSpPr>
          <p:nvPr>
            <p:ph type="title"/>
          </p:nvPr>
        </p:nvSpPr>
        <p:spPr/>
        <p:txBody>
          <a:bodyPr/>
          <a:lstStyle/>
          <a:p>
            <a:r>
              <a:rPr lang="en-US"/>
              <a:t>Instagram Stories Table  | All Pages - 5 of 14</a:t>
            </a:r>
          </a:p>
        </p:txBody>
      </p:sp>
      <p:graphicFrame>
        <p:nvGraphicFramePr>
          <p:cNvPr id="5" name="Table Placeholder 4">
            <a:extLst>
              <a:ext uri="{FF2B5EF4-FFF2-40B4-BE49-F238E27FC236}">
                <a16:creationId xmlns:a16="http://schemas.microsoft.com/office/drawing/2014/main" id="{3EE0639C-ABDA-4B9A-8519-5A42588F6926}"/>
              </a:ext>
            </a:extLst>
          </p:cNvPr>
          <p:cNvGraphicFramePr>
            <a:graphicFrameLocks noGrp="1"/>
          </p:cNvGraphicFramePr>
          <p:nvPr>
            <p:ph type="tbl" sz="quarter" idx="13"/>
            <p:extLst>
              <p:ext uri="{D42A27DB-BD31-4B8C-83A1-F6EECF244321}">
                <p14:modId xmlns:p14="http://schemas.microsoft.com/office/powerpoint/2010/main" val="7082706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652182627"/>
                    </a:ext>
                  </a:extLst>
                </a:gridCol>
                <a:gridCol w="905256">
                  <a:extLst>
                    <a:ext uri="{9D8B030D-6E8A-4147-A177-3AD203B41FA5}">
                      <a16:colId xmlns:a16="http://schemas.microsoft.com/office/drawing/2014/main" val="4288006617"/>
                    </a:ext>
                  </a:extLst>
                </a:gridCol>
                <a:gridCol w="905256">
                  <a:extLst>
                    <a:ext uri="{9D8B030D-6E8A-4147-A177-3AD203B41FA5}">
                      <a16:colId xmlns:a16="http://schemas.microsoft.com/office/drawing/2014/main" val="1533214546"/>
                    </a:ext>
                  </a:extLst>
                </a:gridCol>
                <a:gridCol w="905256">
                  <a:extLst>
                    <a:ext uri="{9D8B030D-6E8A-4147-A177-3AD203B41FA5}">
                      <a16:colId xmlns:a16="http://schemas.microsoft.com/office/drawing/2014/main" val="4050597246"/>
                    </a:ext>
                  </a:extLst>
                </a:gridCol>
                <a:gridCol w="905256">
                  <a:extLst>
                    <a:ext uri="{9D8B030D-6E8A-4147-A177-3AD203B41FA5}">
                      <a16:colId xmlns:a16="http://schemas.microsoft.com/office/drawing/2014/main" val="3547079347"/>
                    </a:ext>
                  </a:extLst>
                </a:gridCol>
                <a:gridCol w="905256">
                  <a:extLst>
                    <a:ext uri="{9D8B030D-6E8A-4147-A177-3AD203B41FA5}">
                      <a16:colId xmlns:a16="http://schemas.microsoft.com/office/drawing/2014/main" val="2089551605"/>
                    </a:ext>
                  </a:extLst>
                </a:gridCol>
                <a:gridCol w="905256">
                  <a:extLst>
                    <a:ext uri="{9D8B030D-6E8A-4147-A177-3AD203B41FA5}">
                      <a16:colId xmlns:a16="http://schemas.microsoft.com/office/drawing/2014/main" val="3916222465"/>
                    </a:ext>
                  </a:extLst>
                </a:gridCol>
                <a:gridCol w="905256">
                  <a:extLst>
                    <a:ext uri="{9D8B030D-6E8A-4147-A177-3AD203B41FA5}">
                      <a16:colId xmlns:a16="http://schemas.microsoft.com/office/drawing/2014/main" val="19261177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411087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https://scontent-iad3-1.cdninstagram.com/v/t51.29350-15/119218581_145332810590059_6778390294871847584_n.jpg?_nc_cat=110&amp;_nc_sid=8ae9d6&amp;_nc_ohc=xUAVNT27YjwAX_VY4-v&amp;_nc_ht=scontent-iad3-1.cdninstagram.com&amp;oh=2ca4de2753b58a8c539a09bd458e65c9&amp;oe=5F84769C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extLst>
                  <a:ext uri="{0D108BD9-81ED-4DB2-BD59-A6C34878D82A}">
                    <a16:rowId xmlns:a16="http://schemas.microsoft.com/office/drawing/2014/main" val="3914866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https://scontent-iad3-1.cdninstagram.com/v/t51.29350-15/118764908_698224274100697_7351226262541232357_n.jpg?_nc_cat=101&amp;_nc_sid=8ae9d6&amp;_nc_ohc=C5i0dG6gejQAX9UjF-X&amp;_nc_ht=scontent-iad3-1.cdninstagram.com&amp;oh=dd63cadf9dbf0f5ff271026c152d7bdc&amp;oe=5F7D9836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extLst>
                  <a:ext uri="{0D108BD9-81ED-4DB2-BD59-A6C34878D82A}">
                    <a16:rowId xmlns:a16="http://schemas.microsoft.com/office/drawing/2014/main" val="2585681074"/>
                  </a:ext>
                </a:extLst>
              </a:tr>
            </a:tbl>
          </a:graphicData>
        </a:graphic>
      </p:graphicFrame>
      <p:sp>
        <p:nvSpPr>
          <p:cNvPr id="4" name="Text Placeholder 3">
            <a:extLst>
              <a:ext uri="{FF2B5EF4-FFF2-40B4-BE49-F238E27FC236}">
                <a16:creationId xmlns:a16="http://schemas.microsoft.com/office/drawing/2014/main" id="{69230109-E4CB-4E91-AD63-FA52BD1485E3}"/>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5730222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D70F0-2801-4150-8B80-65B798483407}"/>
              </a:ext>
            </a:extLst>
          </p:cNvPr>
          <p:cNvSpPr>
            <a:spLocks noGrp="1"/>
          </p:cNvSpPr>
          <p:nvPr>
            <p:ph type="title"/>
          </p:nvPr>
        </p:nvSpPr>
        <p:spPr/>
        <p:txBody>
          <a:bodyPr/>
          <a:lstStyle/>
          <a:p>
            <a:r>
              <a:rPr lang="en-US"/>
              <a:t>Instagram Stories Table  | All Pages - 6 of 14</a:t>
            </a:r>
          </a:p>
        </p:txBody>
      </p:sp>
      <p:graphicFrame>
        <p:nvGraphicFramePr>
          <p:cNvPr id="5" name="Table Placeholder 4">
            <a:extLst>
              <a:ext uri="{FF2B5EF4-FFF2-40B4-BE49-F238E27FC236}">
                <a16:creationId xmlns:a16="http://schemas.microsoft.com/office/drawing/2014/main" id="{F49D52A0-D997-4EE7-A24A-CAB586F99C62}"/>
              </a:ext>
            </a:extLst>
          </p:cNvPr>
          <p:cNvGraphicFramePr>
            <a:graphicFrameLocks noGrp="1"/>
          </p:cNvGraphicFramePr>
          <p:nvPr>
            <p:ph type="tbl" sz="quarter" idx="13"/>
            <p:extLst>
              <p:ext uri="{D42A27DB-BD31-4B8C-83A1-F6EECF244321}">
                <p14:modId xmlns:p14="http://schemas.microsoft.com/office/powerpoint/2010/main" val="7020679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874918845"/>
                    </a:ext>
                  </a:extLst>
                </a:gridCol>
                <a:gridCol w="905256">
                  <a:extLst>
                    <a:ext uri="{9D8B030D-6E8A-4147-A177-3AD203B41FA5}">
                      <a16:colId xmlns:a16="http://schemas.microsoft.com/office/drawing/2014/main" val="2485408631"/>
                    </a:ext>
                  </a:extLst>
                </a:gridCol>
                <a:gridCol w="905256">
                  <a:extLst>
                    <a:ext uri="{9D8B030D-6E8A-4147-A177-3AD203B41FA5}">
                      <a16:colId xmlns:a16="http://schemas.microsoft.com/office/drawing/2014/main" val="2382795088"/>
                    </a:ext>
                  </a:extLst>
                </a:gridCol>
                <a:gridCol w="905256">
                  <a:extLst>
                    <a:ext uri="{9D8B030D-6E8A-4147-A177-3AD203B41FA5}">
                      <a16:colId xmlns:a16="http://schemas.microsoft.com/office/drawing/2014/main" val="667005375"/>
                    </a:ext>
                  </a:extLst>
                </a:gridCol>
                <a:gridCol w="905256">
                  <a:extLst>
                    <a:ext uri="{9D8B030D-6E8A-4147-A177-3AD203B41FA5}">
                      <a16:colId xmlns:a16="http://schemas.microsoft.com/office/drawing/2014/main" val="3683483172"/>
                    </a:ext>
                  </a:extLst>
                </a:gridCol>
                <a:gridCol w="905256">
                  <a:extLst>
                    <a:ext uri="{9D8B030D-6E8A-4147-A177-3AD203B41FA5}">
                      <a16:colId xmlns:a16="http://schemas.microsoft.com/office/drawing/2014/main" val="1441688715"/>
                    </a:ext>
                  </a:extLst>
                </a:gridCol>
                <a:gridCol w="905256">
                  <a:extLst>
                    <a:ext uri="{9D8B030D-6E8A-4147-A177-3AD203B41FA5}">
                      <a16:colId xmlns:a16="http://schemas.microsoft.com/office/drawing/2014/main" val="972019383"/>
                    </a:ext>
                  </a:extLst>
                </a:gridCol>
                <a:gridCol w="905256">
                  <a:extLst>
                    <a:ext uri="{9D8B030D-6E8A-4147-A177-3AD203B41FA5}">
                      <a16:colId xmlns:a16="http://schemas.microsoft.com/office/drawing/2014/main" val="34051441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576148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119700854_347277089919448_8506140243339383718_n.jpg?_nc_cat=104&amp;_nc_sid=8ae9d6&amp;_nc_ohc=o5KrTYrBgHcAX_P221F&amp;_nc_oc=AQlch_fMwvG2L61QR1_jxZAvjODvXbBzRn9E_weXbrt3GGdxk6TXo0KlfwMx7CWUUfE&amp;_nc_ht=scontent-iad3-1.cdninstagram.com&amp;oh=5d567cf8e54b2b7d637d0401fda515db&amp;oe=5F8CB5C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extLst>
                  <a:ext uri="{0D108BD9-81ED-4DB2-BD59-A6C34878D82A}">
                    <a16:rowId xmlns:a16="http://schemas.microsoft.com/office/drawing/2014/main" val="4100198995"/>
                  </a:ext>
                </a:extLst>
              </a:tr>
            </a:tbl>
          </a:graphicData>
        </a:graphic>
      </p:graphicFrame>
      <p:sp>
        <p:nvSpPr>
          <p:cNvPr id="4" name="Text Placeholder 3">
            <a:extLst>
              <a:ext uri="{FF2B5EF4-FFF2-40B4-BE49-F238E27FC236}">
                <a16:creationId xmlns:a16="http://schemas.microsoft.com/office/drawing/2014/main" id="{38398E8A-6E52-4145-A512-5924E417D23B}"/>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2427655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827984-66B5-43AC-8A0E-69877CE32569}"/>
              </a:ext>
            </a:extLst>
          </p:cNvPr>
          <p:cNvSpPr>
            <a:spLocks noGrp="1"/>
          </p:cNvSpPr>
          <p:nvPr>
            <p:ph type="title"/>
          </p:nvPr>
        </p:nvSpPr>
        <p:spPr/>
        <p:txBody>
          <a:bodyPr/>
          <a:lstStyle/>
          <a:p>
            <a:r>
              <a:rPr lang="en-US"/>
              <a:t>Instagram Stories Table  | All Pages - 7 of 14</a:t>
            </a:r>
          </a:p>
        </p:txBody>
      </p:sp>
      <p:graphicFrame>
        <p:nvGraphicFramePr>
          <p:cNvPr id="5" name="Table Placeholder 4">
            <a:extLst>
              <a:ext uri="{FF2B5EF4-FFF2-40B4-BE49-F238E27FC236}">
                <a16:creationId xmlns:a16="http://schemas.microsoft.com/office/drawing/2014/main" id="{1BE3E4ED-812C-47F0-8DD4-55211855719D}"/>
              </a:ext>
            </a:extLst>
          </p:cNvPr>
          <p:cNvGraphicFramePr>
            <a:graphicFrameLocks noGrp="1"/>
          </p:cNvGraphicFramePr>
          <p:nvPr>
            <p:ph type="tbl" sz="quarter" idx="13"/>
            <p:extLst>
              <p:ext uri="{D42A27DB-BD31-4B8C-83A1-F6EECF244321}">
                <p14:modId xmlns:p14="http://schemas.microsoft.com/office/powerpoint/2010/main" val="19171095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197204498"/>
                    </a:ext>
                  </a:extLst>
                </a:gridCol>
                <a:gridCol w="905256">
                  <a:extLst>
                    <a:ext uri="{9D8B030D-6E8A-4147-A177-3AD203B41FA5}">
                      <a16:colId xmlns:a16="http://schemas.microsoft.com/office/drawing/2014/main" val="617325989"/>
                    </a:ext>
                  </a:extLst>
                </a:gridCol>
                <a:gridCol w="905256">
                  <a:extLst>
                    <a:ext uri="{9D8B030D-6E8A-4147-A177-3AD203B41FA5}">
                      <a16:colId xmlns:a16="http://schemas.microsoft.com/office/drawing/2014/main" val="3510734157"/>
                    </a:ext>
                  </a:extLst>
                </a:gridCol>
                <a:gridCol w="905256">
                  <a:extLst>
                    <a:ext uri="{9D8B030D-6E8A-4147-A177-3AD203B41FA5}">
                      <a16:colId xmlns:a16="http://schemas.microsoft.com/office/drawing/2014/main" val="1409475321"/>
                    </a:ext>
                  </a:extLst>
                </a:gridCol>
                <a:gridCol w="905256">
                  <a:extLst>
                    <a:ext uri="{9D8B030D-6E8A-4147-A177-3AD203B41FA5}">
                      <a16:colId xmlns:a16="http://schemas.microsoft.com/office/drawing/2014/main" val="4055018822"/>
                    </a:ext>
                  </a:extLst>
                </a:gridCol>
                <a:gridCol w="905256">
                  <a:extLst>
                    <a:ext uri="{9D8B030D-6E8A-4147-A177-3AD203B41FA5}">
                      <a16:colId xmlns:a16="http://schemas.microsoft.com/office/drawing/2014/main" val="2744653286"/>
                    </a:ext>
                  </a:extLst>
                </a:gridCol>
                <a:gridCol w="905256">
                  <a:extLst>
                    <a:ext uri="{9D8B030D-6E8A-4147-A177-3AD203B41FA5}">
                      <a16:colId xmlns:a16="http://schemas.microsoft.com/office/drawing/2014/main" val="686147007"/>
                    </a:ext>
                  </a:extLst>
                </a:gridCol>
                <a:gridCol w="905256">
                  <a:extLst>
                    <a:ext uri="{9D8B030D-6E8A-4147-A177-3AD203B41FA5}">
                      <a16:colId xmlns:a16="http://schemas.microsoft.com/office/drawing/2014/main" val="9020778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812065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https://scontent-iad3-1.cdninstagram.com/v/t51.29350-15/119934303_350557312964759_6857701787636743686_n.jpg?_nc_cat=104&amp;_nc_sid=8ae9d6&amp;_nc_ohc=l51SGzSxLYEAX9XWmja&amp;_nc_ht=scontent-iad3-1.cdninstagram.com&amp;oh=ddf051b575276cce87258e294f8b62a9&amp;oe=5F92185D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a:t>
                      </a:r>
                    </a:p>
                  </a:txBody>
                  <a:tcPr/>
                </a:tc>
                <a:extLst>
                  <a:ext uri="{0D108BD9-81ED-4DB2-BD59-A6C34878D82A}">
                    <a16:rowId xmlns:a16="http://schemas.microsoft.com/office/drawing/2014/main" val="3216660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https://scontent-iad3-1.cdninstagram.com/v/t51.29350-15/119573891_949457295579323_7305292972073706601_n.jpg?_nc_cat=100&amp;_nc_sid=8ae9d6&amp;_nc_ohc=XZ-mIBKnuwIAX8bDsFu&amp;_nc_ht=scontent-iad3-1.cdninstagram.com&amp;oh=ef490e161d3ea049084a2d9bae29a366&amp;oe=5F87301A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extLst>
                  <a:ext uri="{0D108BD9-81ED-4DB2-BD59-A6C34878D82A}">
                    <a16:rowId xmlns:a16="http://schemas.microsoft.com/office/drawing/2014/main" val="2259325472"/>
                  </a:ext>
                </a:extLst>
              </a:tr>
            </a:tbl>
          </a:graphicData>
        </a:graphic>
      </p:graphicFrame>
      <p:sp>
        <p:nvSpPr>
          <p:cNvPr id="4" name="Text Placeholder 3">
            <a:extLst>
              <a:ext uri="{FF2B5EF4-FFF2-40B4-BE49-F238E27FC236}">
                <a16:creationId xmlns:a16="http://schemas.microsoft.com/office/drawing/2014/main" id="{8DEE4DBA-CDE2-401B-8E8A-CE4162773A99}"/>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3243288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CCABA5-082E-4E64-87AB-BD499D26EF76}"/>
              </a:ext>
            </a:extLst>
          </p:cNvPr>
          <p:cNvSpPr>
            <a:spLocks noGrp="1"/>
          </p:cNvSpPr>
          <p:nvPr>
            <p:ph type="title"/>
          </p:nvPr>
        </p:nvSpPr>
        <p:spPr/>
        <p:txBody>
          <a:bodyPr/>
          <a:lstStyle/>
          <a:p>
            <a:r>
              <a:rPr lang="en-US"/>
              <a:t>Instagram Stories Table  | All Pages - 8 of 14</a:t>
            </a:r>
          </a:p>
        </p:txBody>
      </p:sp>
      <p:graphicFrame>
        <p:nvGraphicFramePr>
          <p:cNvPr id="5" name="Table Placeholder 4">
            <a:extLst>
              <a:ext uri="{FF2B5EF4-FFF2-40B4-BE49-F238E27FC236}">
                <a16:creationId xmlns:a16="http://schemas.microsoft.com/office/drawing/2014/main" id="{8B7411AE-D8DC-40A7-ACD7-C388AFEC554C}"/>
              </a:ext>
            </a:extLst>
          </p:cNvPr>
          <p:cNvGraphicFramePr>
            <a:graphicFrameLocks noGrp="1"/>
          </p:cNvGraphicFramePr>
          <p:nvPr>
            <p:ph type="tbl" sz="quarter" idx="13"/>
            <p:extLst>
              <p:ext uri="{D42A27DB-BD31-4B8C-83A1-F6EECF244321}">
                <p14:modId xmlns:p14="http://schemas.microsoft.com/office/powerpoint/2010/main" val="3627890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984625593"/>
                    </a:ext>
                  </a:extLst>
                </a:gridCol>
                <a:gridCol w="905256">
                  <a:extLst>
                    <a:ext uri="{9D8B030D-6E8A-4147-A177-3AD203B41FA5}">
                      <a16:colId xmlns:a16="http://schemas.microsoft.com/office/drawing/2014/main" val="3156354647"/>
                    </a:ext>
                  </a:extLst>
                </a:gridCol>
                <a:gridCol w="905256">
                  <a:extLst>
                    <a:ext uri="{9D8B030D-6E8A-4147-A177-3AD203B41FA5}">
                      <a16:colId xmlns:a16="http://schemas.microsoft.com/office/drawing/2014/main" val="3369565183"/>
                    </a:ext>
                  </a:extLst>
                </a:gridCol>
                <a:gridCol w="905256">
                  <a:extLst>
                    <a:ext uri="{9D8B030D-6E8A-4147-A177-3AD203B41FA5}">
                      <a16:colId xmlns:a16="http://schemas.microsoft.com/office/drawing/2014/main" val="1665225370"/>
                    </a:ext>
                  </a:extLst>
                </a:gridCol>
                <a:gridCol w="905256">
                  <a:extLst>
                    <a:ext uri="{9D8B030D-6E8A-4147-A177-3AD203B41FA5}">
                      <a16:colId xmlns:a16="http://schemas.microsoft.com/office/drawing/2014/main" val="3331418616"/>
                    </a:ext>
                  </a:extLst>
                </a:gridCol>
                <a:gridCol w="905256">
                  <a:extLst>
                    <a:ext uri="{9D8B030D-6E8A-4147-A177-3AD203B41FA5}">
                      <a16:colId xmlns:a16="http://schemas.microsoft.com/office/drawing/2014/main" val="2085071080"/>
                    </a:ext>
                  </a:extLst>
                </a:gridCol>
                <a:gridCol w="905256">
                  <a:extLst>
                    <a:ext uri="{9D8B030D-6E8A-4147-A177-3AD203B41FA5}">
                      <a16:colId xmlns:a16="http://schemas.microsoft.com/office/drawing/2014/main" val="3844891255"/>
                    </a:ext>
                  </a:extLst>
                </a:gridCol>
                <a:gridCol w="905256">
                  <a:extLst>
                    <a:ext uri="{9D8B030D-6E8A-4147-A177-3AD203B41FA5}">
                      <a16:colId xmlns:a16="http://schemas.microsoft.com/office/drawing/2014/main" val="23934296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671718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https://scontent-iad3-1.cdninstagram.com/v/t51.29350-15/119950296_2922657631169377_2865863158429732012_n.jpg?_nc_cat=107&amp;_nc_sid=8ae9d6&amp;_nc_ohc=7LQnPwHtLZ0AX90YU3O&amp;_nc_ht=scontent-iad3-1.cdninstagram.com&amp;oh=1031852eb8008ecf6ee19abaeff5ca5a&amp;oe=5F8EEC03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extLst>
                  <a:ext uri="{0D108BD9-81ED-4DB2-BD59-A6C34878D82A}">
                    <a16:rowId xmlns:a16="http://schemas.microsoft.com/office/drawing/2014/main" val="1602126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https://scontent-iad3-1.cdninstagram.com/v/t51.29350-15/119230254_148095150287128_6696987015970831344_n.jpg?_nc_cat=111&amp;_nc_sid=8ae9d6&amp;_nc_ohc=WVsacp5mUuEAX8BL4Kn&amp;_nc_ht=scontent-iad3-1.cdninstagram.com&amp;oh=824a34974aaa52a8c150c22a0dd5ff14&amp;oe=5F87644B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extLst>
                  <a:ext uri="{0D108BD9-81ED-4DB2-BD59-A6C34878D82A}">
                    <a16:rowId xmlns:a16="http://schemas.microsoft.com/office/drawing/2014/main" val="1636896663"/>
                  </a:ext>
                </a:extLst>
              </a:tr>
            </a:tbl>
          </a:graphicData>
        </a:graphic>
      </p:graphicFrame>
      <p:sp>
        <p:nvSpPr>
          <p:cNvPr id="4" name="Text Placeholder 3">
            <a:extLst>
              <a:ext uri="{FF2B5EF4-FFF2-40B4-BE49-F238E27FC236}">
                <a16:creationId xmlns:a16="http://schemas.microsoft.com/office/drawing/2014/main" id="{9B185324-F97D-43BB-BD51-9F89AEAF2AA4}"/>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7784963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2A5332-1B79-4C8F-885F-473D640D1E5D}"/>
              </a:ext>
            </a:extLst>
          </p:cNvPr>
          <p:cNvSpPr>
            <a:spLocks noGrp="1"/>
          </p:cNvSpPr>
          <p:nvPr>
            <p:ph type="title"/>
          </p:nvPr>
        </p:nvSpPr>
        <p:spPr/>
        <p:txBody>
          <a:bodyPr/>
          <a:lstStyle/>
          <a:p>
            <a:r>
              <a:rPr lang="en-US"/>
              <a:t>Instagram Stories Table  | All Pages - 9 of 14</a:t>
            </a:r>
          </a:p>
        </p:txBody>
      </p:sp>
      <p:graphicFrame>
        <p:nvGraphicFramePr>
          <p:cNvPr id="5" name="Table Placeholder 4">
            <a:extLst>
              <a:ext uri="{FF2B5EF4-FFF2-40B4-BE49-F238E27FC236}">
                <a16:creationId xmlns:a16="http://schemas.microsoft.com/office/drawing/2014/main" id="{D7F1B0A4-9B59-4CD4-BF4C-D0E66555584B}"/>
              </a:ext>
            </a:extLst>
          </p:cNvPr>
          <p:cNvGraphicFramePr>
            <a:graphicFrameLocks noGrp="1"/>
          </p:cNvGraphicFramePr>
          <p:nvPr>
            <p:ph type="tbl" sz="quarter" idx="13"/>
            <p:extLst>
              <p:ext uri="{D42A27DB-BD31-4B8C-83A1-F6EECF244321}">
                <p14:modId xmlns:p14="http://schemas.microsoft.com/office/powerpoint/2010/main" val="16751412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463803263"/>
                    </a:ext>
                  </a:extLst>
                </a:gridCol>
                <a:gridCol w="905256">
                  <a:extLst>
                    <a:ext uri="{9D8B030D-6E8A-4147-A177-3AD203B41FA5}">
                      <a16:colId xmlns:a16="http://schemas.microsoft.com/office/drawing/2014/main" val="4119365095"/>
                    </a:ext>
                  </a:extLst>
                </a:gridCol>
                <a:gridCol w="905256">
                  <a:extLst>
                    <a:ext uri="{9D8B030D-6E8A-4147-A177-3AD203B41FA5}">
                      <a16:colId xmlns:a16="http://schemas.microsoft.com/office/drawing/2014/main" val="2157048169"/>
                    </a:ext>
                  </a:extLst>
                </a:gridCol>
                <a:gridCol w="905256">
                  <a:extLst>
                    <a:ext uri="{9D8B030D-6E8A-4147-A177-3AD203B41FA5}">
                      <a16:colId xmlns:a16="http://schemas.microsoft.com/office/drawing/2014/main" val="345016173"/>
                    </a:ext>
                  </a:extLst>
                </a:gridCol>
                <a:gridCol w="905256">
                  <a:extLst>
                    <a:ext uri="{9D8B030D-6E8A-4147-A177-3AD203B41FA5}">
                      <a16:colId xmlns:a16="http://schemas.microsoft.com/office/drawing/2014/main" val="796505444"/>
                    </a:ext>
                  </a:extLst>
                </a:gridCol>
                <a:gridCol w="905256">
                  <a:extLst>
                    <a:ext uri="{9D8B030D-6E8A-4147-A177-3AD203B41FA5}">
                      <a16:colId xmlns:a16="http://schemas.microsoft.com/office/drawing/2014/main" val="3817805611"/>
                    </a:ext>
                  </a:extLst>
                </a:gridCol>
                <a:gridCol w="905256">
                  <a:extLst>
                    <a:ext uri="{9D8B030D-6E8A-4147-A177-3AD203B41FA5}">
                      <a16:colId xmlns:a16="http://schemas.microsoft.com/office/drawing/2014/main" val="865632730"/>
                    </a:ext>
                  </a:extLst>
                </a:gridCol>
                <a:gridCol w="905256">
                  <a:extLst>
                    <a:ext uri="{9D8B030D-6E8A-4147-A177-3AD203B41FA5}">
                      <a16:colId xmlns:a16="http://schemas.microsoft.com/office/drawing/2014/main" val="2241036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377205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https://scontent-iad3-1.cdninstagram.com/v/t51.29350-15/119166445_3288461951233709_705930394396601752_n.jpg?_nc_cat=105&amp;_nc_sid=8ae9d6&amp;_nc_ohc=VhWg4_iGoHUAX_ripqO&amp;_nc_ht=scontent-iad3-1.cdninstagram.com&amp;oh=64939cf1a7914f5cf3ec6c72f4ab0f82&amp;oe=5F86CFA4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extLst>
                  <a:ext uri="{0D108BD9-81ED-4DB2-BD59-A6C34878D82A}">
                    <a16:rowId xmlns:a16="http://schemas.microsoft.com/office/drawing/2014/main" val="2954250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https://scontent-iad3-1.cdninstagram.com/v/t51.29350-15/119889322_162831128820011_4579441933892028894_n.jpg?_nc_cat=101&amp;_nc_sid=8ae9d6&amp;_nc_ohc=5SV7RqjxFOMAX_rG4M4&amp;_nc_ht=scontent-iad3-1.cdninstagram.com&amp;oh=6269b519d90e2006bbc335aacacaebfc&amp;oe=5F8FAAE8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a:t>
                      </a:r>
                    </a:p>
                  </a:txBody>
                  <a:tcPr/>
                </a:tc>
                <a:extLst>
                  <a:ext uri="{0D108BD9-81ED-4DB2-BD59-A6C34878D82A}">
                    <a16:rowId xmlns:a16="http://schemas.microsoft.com/office/drawing/2014/main" val="3647032109"/>
                  </a:ext>
                </a:extLst>
              </a:tr>
            </a:tbl>
          </a:graphicData>
        </a:graphic>
      </p:graphicFrame>
      <p:sp>
        <p:nvSpPr>
          <p:cNvPr id="4" name="Text Placeholder 3">
            <a:extLst>
              <a:ext uri="{FF2B5EF4-FFF2-40B4-BE49-F238E27FC236}">
                <a16:creationId xmlns:a16="http://schemas.microsoft.com/office/drawing/2014/main" id="{6C026CFF-9AB2-4C99-A9A0-DD6DBD46E2E7}"/>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4074466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1C7B5E-8606-4E2F-83F7-6CB23366180B}"/>
              </a:ext>
            </a:extLst>
          </p:cNvPr>
          <p:cNvSpPr>
            <a:spLocks noGrp="1"/>
          </p:cNvSpPr>
          <p:nvPr>
            <p:ph type="title"/>
          </p:nvPr>
        </p:nvSpPr>
        <p:spPr/>
        <p:txBody>
          <a:bodyPr/>
          <a:lstStyle/>
          <a:p>
            <a:r>
              <a:rPr lang="en-US"/>
              <a:t>Instagram Stories Table  | All Pages - 10 of 14</a:t>
            </a:r>
          </a:p>
        </p:txBody>
      </p:sp>
      <p:graphicFrame>
        <p:nvGraphicFramePr>
          <p:cNvPr id="5" name="Table Placeholder 4">
            <a:extLst>
              <a:ext uri="{FF2B5EF4-FFF2-40B4-BE49-F238E27FC236}">
                <a16:creationId xmlns:a16="http://schemas.microsoft.com/office/drawing/2014/main" id="{9FBF4209-F0C6-4A88-B5B0-AF3400AA906E}"/>
              </a:ext>
            </a:extLst>
          </p:cNvPr>
          <p:cNvGraphicFramePr>
            <a:graphicFrameLocks noGrp="1"/>
          </p:cNvGraphicFramePr>
          <p:nvPr>
            <p:ph type="tbl" sz="quarter" idx="13"/>
            <p:extLst>
              <p:ext uri="{D42A27DB-BD31-4B8C-83A1-F6EECF244321}">
                <p14:modId xmlns:p14="http://schemas.microsoft.com/office/powerpoint/2010/main" val="2515335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084062260"/>
                    </a:ext>
                  </a:extLst>
                </a:gridCol>
                <a:gridCol w="905256">
                  <a:extLst>
                    <a:ext uri="{9D8B030D-6E8A-4147-A177-3AD203B41FA5}">
                      <a16:colId xmlns:a16="http://schemas.microsoft.com/office/drawing/2014/main" val="2192405261"/>
                    </a:ext>
                  </a:extLst>
                </a:gridCol>
                <a:gridCol w="905256">
                  <a:extLst>
                    <a:ext uri="{9D8B030D-6E8A-4147-A177-3AD203B41FA5}">
                      <a16:colId xmlns:a16="http://schemas.microsoft.com/office/drawing/2014/main" val="3879413068"/>
                    </a:ext>
                  </a:extLst>
                </a:gridCol>
                <a:gridCol w="905256">
                  <a:extLst>
                    <a:ext uri="{9D8B030D-6E8A-4147-A177-3AD203B41FA5}">
                      <a16:colId xmlns:a16="http://schemas.microsoft.com/office/drawing/2014/main" val="176761757"/>
                    </a:ext>
                  </a:extLst>
                </a:gridCol>
                <a:gridCol w="905256">
                  <a:extLst>
                    <a:ext uri="{9D8B030D-6E8A-4147-A177-3AD203B41FA5}">
                      <a16:colId xmlns:a16="http://schemas.microsoft.com/office/drawing/2014/main" val="707831017"/>
                    </a:ext>
                  </a:extLst>
                </a:gridCol>
                <a:gridCol w="905256">
                  <a:extLst>
                    <a:ext uri="{9D8B030D-6E8A-4147-A177-3AD203B41FA5}">
                      <a16:colId xmlns:a16="http://schemas.microsoft.com/office/drawing/2014/main" val="1724943858"/>
                    </a:ext>
                  </a:extLst>
                </a:gridCol>
                <a:gridCol w="905256">
                  <a:extLst>
                    <a:ext uri="{9D8B030D-6E8A-4147-A177-3AD203B41FA5}">
                      <a16:colId xmlns:a16="http://schemas.microsoft.com/office/drawing/2014/main" val="869927644"/>
                    </a:ext>
                  </a:extLst>
                </a:gridCol>
                <a:gridCol w="905256">
                  <a:extLst>
                    <a:ext uri="{9D8B030D-6E8A-4147-A177-3AD203B41FA5}">
                      <a16:colId xmlns:a16="http://schemas.microsoft.com/office/drawing/2014/main" val="28439000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489929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https://scontent-iad3-1.cdninstagram.com/v/t51.29350-15/119707307_4986087551417156_858827612145043153_n.jpg?_nc_cat=107&amp;_nc_sid=8ae9d6&amp;_nc_ohc=XDxReYayuz8AX9KWvYN&amp;_nc_ht=scontent-iad3-1.cdninstagram.com&amp;oh=b71d6b7a6ab5b5bd877d524a43e25506&amp;oe=5F8F6D12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a:t>
                      </a:r>
                    </a:p>
                  </a:txBody>
                  <a:tcPr/>
                </a:tc>
                <a:extLst>
                  <a:ext uri="{0D108BD9-81ED-4DB2-BD59-A6C34878D82A}">
                    <a16:rowId xmlns:a16="http://schemas.microsoft.com/office/drawing/2014/main" val="717310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https://scontent-iad3-1.cdninstagram.com/v/t51.29350-15/119242822_1256882938007834_6604085037845201372_n.jpg?_nc_cat=106&amp;_nc_sid=8ae9d6&amp;_nc_ohc=EuPPJQsySsAAX-6TDUa&amp;_nc_ht=scontent-iad3-1.cdninstagram.com&amp;oh=e4cbf096d92e34d229e4224fe170c206&amp;oe=5F85E005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a:t>
                      </a:r>
                    </a:p>
                  </a:txBody>
                  <a:tcPr/>
                </a:tc>
                <a:extLst>
                  <a:ext uri="{0D108BD9-81ED-4DB2-BD59-A6C34878D82A}">
                    <a16:rowId xmlns:a16="http://schemas.microsoft.com/office/drawing/2014/main" val="919020320"/>
                  </a:ext>
                </a:extLst>
              </a:tr>
            </a:tbl>
          </a:graphicData>
        </a:graphic>
      </p:graphicFrame>
      <p:sp>
        <p:nvSpPr>
          <p:cNvPr id="4" name="Text Placeholder 3">
            <a:extLst>
              <a:ext uri="{FF2B5EF4-FFF2-40B4-BE49-F238E27FC236}">
                <a16:creationId xmlns:a16="http://schemas.microsoft.com/office/drawing/2014/main" id="{D7584176-4489-4BE2-B651-FAC78B207478}"/>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342262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BBED7-E122-460F-AF9D-C427534FC608}"/>
              </a:ext>
            </a:extLst>
          </p:cNvPr>
          <p:cNvSpPr>
            <a:spLocks noGrp="1"/>
          </p:cNvSpPr>
          <p:nvPr>
            <p:ph type="title"/>
          </p:nvPr>
        </p:nvSpPr>
        <p:spPr/>
        <p:txBody>
          <a:bodyPr/>
          <a:lstStyle/>
          <a:p>
            <a:r>
              <a:rPr lang="en-US"/>
              <a:t>Instagram Stories Table  | All Pages - 11 of 14</a:t>
            </a:r>
          </a:p>
        </p:txBody>
      </p:sp>
      <p:graphicFrame>
        <p:nvGraphicFramePr>
          <p:cNvPr id="5" name="Table Placeholder 4">
            <a:extLst>
              <a:ext uri="{FF2B5EF4-FFF2-40B4-BE49-F238E27FC236}">
                <a16:creationId xmlns:a16="http://schemas.microsoft.com/office/drawing/2014/main" id="{8C17AB82-DCC4-430E-8617-E5D738C6ECDA}"/>
              </a:ext>
            </a:extLst>
          </p:cNvPr>
          <p:cNvGraphicFramePr>
            <a:graphicFrameLocks noGrp="1"/>
          </p:cNvGraphicFramePr>
          <p:nvPr>
            <p:ph type="tbl" sz="quarter" idx="13"/>
            <p:extLst>
              <p:ext uri="{D42A27DB-BD31-4B8C-83A1-F6EECF244321}">
                <p14:modId xmlns:p14="http://schemas.microsoft.com/office/powerpoint/2010/main" val="13441277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886687813"/>
                    </a:ext>
                  </a:extLst>
                </a:gridCol>
                <a:gridCol w="905256">
                  <a:extLst>
                    <a:ext uri="{9D8B030D-6E8A-4147-A177-3AD203B41FA5}">
                      <a16:colId xmlns:a16="http://schemas.microsoft.com/office/drawing/2014/main" val="2998809193"/>
                    </a:ext>
                  </a:extLst>
                </a:gridCol>
                <a:gridCol w="905256">
                  <a:extLst>
                    <a:ext uri="{9D8B030D-6E8A-4147-A177-3AD203B41FA5}">
                      <a16:colId xmlns:a16="http://schemas.microsoft.com/office/drawing/2014/main" val="1272452094"/>
                    </a:ext>
                  </a:extLst>
                </a:gridCol>
                <a:gridCol w="905256">
                  <a:extLst>
                    <a:ext uri="{9D8B030D-6E8A-4147-A177-3AD203B41FA5}">
                      <a16:colId xmlns:a16="http://schemas.microsoft.com/office/drawing/2014/main" val="414239535"/>
                    </a:ext>
                  </a:extLst>
                </a:gridCol>
                <a:gridCol w="905256">
                  <a:extLst>
                    <a:ext uri="{9D8B030D-6E8A-4147-A177-3AD203B41FA5}">
                      <a16:colId xmlns:a16="http://schemas.microsoft.com/office/drawing/2014/main" val="2850074515"/>
                    </a:ext>
                  </a:extLst>
                </a:gridCol>
                <a:gridCol w="905256">
                  <a:extLst>
                    <a:ext uri="{9D8B030D-6E8A-4147-A177-3AD203B41FA5}">
                      <a16:colId xmlns:a16="http://schemas.microsoft.com/office/drawing/2014/main" val="52204797"/>
                    </a:ext>
                  </a:extLst>
                </a:gridCol>
                <a:gridCol w="905256">
                  <a:extLst>
                    <a:ext uri="{9D8B030D-6E8A-4147-A177-3AD203B41FA5}">
                      <a16:colId xmlns:a16="http://schemas.microsoft.com/office/drawing/2014/main" val="4294566266"/>
                    </a:ext>
                  </a:extLst>
                </a:gridCol>
                <a:gridCol w="905256">
                  <a:extLst>
                    <a:ext uri="{9D8B030D-6E8A-4147-A177-3AD203B41FA5}">
                      <a16:colId xmlns:a16="http://schemas.microsoft.com/office/drawing/2014/main" val="32607602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659856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https://scontent-iad3-1.cdninstagram.com/v/t51.29350-15/119969169_336012411158821_3460191722842610399_n.jpg?_nc_cat=100&amp;_nc_sid=8ae9d6&amp;_nc_ohc=oXErSgXVPJAAX9uF2AT&amp;_nc_ht=scontent-iad3-1.cdninstagram.com&amp;oh=89305c84e38248a7b59ea85696411ebd&amp;oe=5F92D56D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extLst>
                  <a:ext uri="{0D108BD9-81ED-4DB2-BD59-A6C34878D82A}">
                    <a16:rowId xmlns:a16="http://schemas.microsoft.com/office/drawing/2014/main" val="3044066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https://scontent-iad3-1.cdninstagram.com/v/t51.29350-15/118778141_3335025153253038_6006620474461737420_n.jpg?_nc_cat=103&amp;_nc_sid=8ae9d6&amp;_nc_ohc=EY0GkYm1x4EAX-_DKG9&amp;_nc_ht=scontent-iad3-1.cdninstagram.com&amp;oh=1b67e643c7d5a6fea09eeda4f75a37ea&amp;oe=5F7A4AD6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extLst>
                  <a:ext uri="{0D108BD9-81ED-4DB2-BD59-A6C34878D82A}">
                    <a16:rowId xmlns:a16="http://schemas.microsoft.com/office/drawing/2014/main" val="1751031592"/>
                  </a:ext>
                </a:extLst>
              </a:tr>
            </a:tbl>
          </a:graphicData>
        </a:graphic>
      </p:graphicFrame>
      <p:sp>
        <p:nvSpPr>
          <p:cNvPr id="4" name="Text Placeholder 3">
            <a:extLst>
              <a:ext uri="{FF2B5EF4-FFF2-40B4-BE49-F238E27FC236}">
                <a16:creationId xmlns:a16="http://schemas.microsoft.com/office/drawing/2014/main" id="{A496AEAE-9703-4315-ABE5-DFBE48967F1E}"/>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4972659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FBD3F-2B1A-4C46-BAAD-445A9F40EAED}"/>
              </a:ext>
            </a:extLst>
          </p:cNvPr>
          <p:cNvSpPr>
            <a:spLocks noGrp="1"/>
          </p:cNvSpPr>
          <p:nvPr>
            <p:ph type="title"/>
          </p:nvPr>
        </p:nvSpPr>
        <p:spPr/>
        <p:txBody>
          <a:bodyPr/>
          <a:lstStyle/>
          <a:p>
            <a:r>
              <a:rPr lang="en-US"/>
              <a:t>Instagram Stories Table  | All Pages - 12 of 14</a:t>
            </a:r>
          </a:p>
        </p:txBody>
      </p:sp>
      <p:graphicFrame>
        <p:nvGraphicFramePr>
          <p:cNvPr id="5" name="Table Placeholder 4">
            <a:extLst>
              <a:ext uri="{FF2B5EF4-FFF2-40B4-BE49-F238E27FC236}">
                <a16:creationId xmlns:a16="http://schemas.microsoft.com/office/drawing/2014/main" id="{EED57ADF-E665-4DD2-8704-6713C04B1E6D}"/>
              </a:ext>
            </a:extLst>
          </p:cNvPr>
          <p:cNvGraphicFramePr>
            <a:graphicFrameLocks noGrp="1"/>
          </p:cNvGraphicFramePr>
          <p:nvPr>
            <p:ph type="tbl" sz="quarter" idx="13"/>
            <p:extLst>
              <p:ext uri="{D42A27DB-BD31-4B8C-83A1-F6EECF244321}">
                <p14:modId xmlns:p14="http://schemas.microsoft.com/office/powerpoint/2010/main" val="14953258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047586382"/>
                    </a:ext>
                  </a:extLst>
                </a:gridCol>
                <a:gridCol w="905256">
                  <a:extLst>
                    <a:ext uri="{9D8B030D-6E8A-4147-A177-3AD203B41FA5}">
                      <a16:colId xmlns:a16="http://schemas.microsoft.com/office/drawing/2014/main" val="1383829464"/>
                    </a:ext>
                  </a:extLst>
                </a:gridCol>
                <a:gridCol w="905256">
                  <a:extLst>
                    <a:ext uri="{9D8B030D-6E8A-4147-A177-3AD203B41FA5}">
                      <a16:colId xmlns:a16="http://schemas.microsoft.com/office/drawing/2014/main" val="3662905015"/>
                    </a:ext>
                  </a:extLst>
                </a:gridCol>
                <a:gridCol w="905256">
                  <a:extLst>
                    <a:ext uri="{9D8B030D-6E8A-4147-A177-3AD203B41FA5}">
                      <a16:colId xmlns:a16="http://schemas.microsoft.com/office/drawing/2014/main" val="3708059389"/>
                    </a:ext>
                  </a:extLst>
                </a:gridCol>
                <a:gridCol w="905256">
                  <a:extLst>
                    <a:ext uri="{9D8B030D-6E8A-4147-A177-3AD203B41FA5}">
                      <a16:colId xmlns:a16="http://schemas.microsoft.com/office/drawing/2014/main" val="3232687935"/>
                    </a:ext>
                  </a:extLst>
                </a:gridCol>
                <a:gridCol w="905256">
                  <a:extLst>
                    <a:ext uri="{9D8B030D-6E8A-4147-A177-3AD203B41FA5}">
                      <a16:colId xmlns:a16="http://schemas.microsoft.com/office/drawing/2014/main" val="779640603"/>
                    </a:ext>
                  </a:extLst>
                </a:gridCol>
                <a:gridCol w="905256">
                  <a:extLst>
                    <a:ext uri="{9D8B030D-6E8A-4147-A177-3AD203B41FA5}">
                      <a16:colId xmlns:a16="http://schemas.microsoft.com/office/drawing/2014/main" val="3072615648"/>
                    </a:ext>
                  </a:extLst>
                </a:gridCol>
                <a:gridCol w="905256">
                  <a:extLst>
                    <a:ext uri="{9D8B030D-6E8A-4147-A177-3AD203B41FA5}">
                      <a16:colId xmlns:a16="http://schemas.microsoft.com/office/drawing/2014/main" val="5336378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22351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https://scontent-iad3-1.cdninstagram.com/v/t51.29350-15/118806961_624812641734443_2071972787889775221_n.jpg?_nc_cat=104&amp;_nc_sid=8ae9d6&amp;_nc_ohc=I_iyDqyfExYAX9lwFlj&amp;_nc_ht=scontent-iad3-1.cdninstagram.com&amp;oh=780889ba5ab7f14c91fddb8eef736041&amp;oe=5F7B8359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extLst>
                  <a:ext uri="{0D108BD9-81ED-4DB2-BD59-A6C34878D82A}">
                    <a16:rowId xmlns:a16="http://schemas.microsoft.com/office/drawing/2014/main" val="3361438884"/>
                  </a:ext>
                </a:extLst>
              </a:tr>
            </a:tbl>
          </a:graphicData>
        </a:graphic>
      </p:graphicFrame>
      <p:sp>
        <p:nvSpPr>
          <p:cNvPr id="4" name="Text Placeholder 3">
            <a:extLst>
              <a:ext uri="{FF2B5EF4-FFF2-40B4-BE49-F238E27FC236}">
                <a16:creationId xmlns:a16="http://schemas.microsoft.com/office/drawing/2014/main" id="{4CE99AAD-F066-4E75-AB70-EFD718D52E7F}"/>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3494382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3F0BE5-E7EE-4ECD-8326-EB961344E084}"/>
              </a:ext>
            </a:extLst>
          </p:cNvPr>
          <p:cNvSpPr>
            <a:spLocks noGrp="1"/>
          </p:cNvSpPr>
          <p:nvPr>
            <p:ph type="title"/>
          </p:nvPr>
        </p:nvSpPr>
        <p:spPr/>
        <p:txBody>
          <a:bodyPr/>
          <a:lstStyle/>
          <a:p>
            <a:r>
              <a:rPr lang="en-US"/>
              <a:t>Instagram Stories Table  | All Pages - 13 of 14</a:t>
            </a:r>
          </a:p>
        </p:txBody>
      </p:sp>
      <p:graphicFrame>
        <p:nvGraphicFramePr>
          <p:cNvPr id="5" name="Table Placeholder 4">
            <a:extLst>
              <a:ext uri="{FF2B5EF4-FFF2-40B4-BE49-F238E27FC236}">
                <a16:creationId xmlns:a16="http://schemas.microsoft.com/office/drawing/2014/main" id="{90F1A9FC-191C-455C-A1AB-C9789BAB3151}"/>
              </a:ext>
            </a:extLst>
          </p:cNvPr>
          <p:cNvGraphicFramePr>
            <a:graphicFrameLocks noGrp="1"/>
          </p:cNvGraphicFramePr>
          <p:nvPr>
            <p:ph type="tbl" sz="quarter" idx="13"/>
            <p:extLst>
              <p:ext uri="{D42A27DB-BD31-4B8C-83A1-F6EECF244321}">
                <p14:modId xmlns:p14="http://schemas.microsoft.com/office/powerpoint/2010/main" val="29799501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806434158"/>
                    </a:ext>
                  </a:extLst>
                </a:gridCol>
                <a:gridCol w="905256">
                  <a:extLst>
                    <a:ext uri="{9D8B030D-6E8A-4147-A177-3AD203B41FA5}">
                      <a16:colId xmlns:a16="http://schemas.microsoft.com/office/drawing/2014/main" val="3160128545"/>
                    </a:ext>
                  </a:extLst>
                </a:gridCol>
                <a:gridCol w="905256">
                  <a:extLst>
                    <a:ext uri="{9D8B030D-6E8A-4147-A177-3AD203B41FA5}">
                      <a16:colId xmlns:a16="http://schemas.microsoft.com/office/drawing/2014/main" val="1359332131"/>
                    </a:ext>
                  </a:extLst>
                </a:gridCol>
                <a:gridCol w="905256">
                  <a:extLst>
                    <a:ext uri="{9D8B030D-6E8A-4147-A177-3AD203B41FA5}">
                      <a16:colId xmlns:a16="http://schemas.microsoft.com/office/drawing/2014/main" val="2718985561"/>
                    </a:ext>
                  </a:extLst>
                </a:gridCol>
                <a:gridCol w="905256">
                  <a:extLst>
                    <a:ext uri="{9D8B030D-6E8A-4147-A177-3AD203B41FA5}">
                      <a16:colId xmlns:a16="http://schemas.microsoft.com/office/drawing/2014/main" val="1746948873"/>
                    </a:ext>
                  </a:extLst>
                </a:gridCol>
                <a:gridCol w="905256">
                  <a:extLst>
                    <a:ext uri="{9D8B030D-6E8A-4147-A177-3AD203B41FA5}">
                      <a16:colId xmlns:a16="http://schemas.microsoft.com/office/drawing/2014/main" val="4143613445"/>
                    </a:ext>
                  </a:extLst>
                </a:gridCol>
                <a:gridCol w="905256">
                  <a:extLst>
                    <a:ext uri="{9D8B030D-6E8A-4147-A177-3AD203B41FA5}">
                      <a16:colId xmlns:a16="http://schemas.microsoft.com/office/drawing/2014/main" val="228088384"/>
                    </a:ext>
                  </a:extLst>
                </a:gridCol>
                <a:gridCol w="905256">
                  <a:extLst>
                    <a:ext uri="{9D8B030D-6E8A-4147-A177-3AD203B41FA5}">
                      <a16:colId xmlns:a16="http://schemas.microsoft.com/office/drawing/2014/main" val="21774208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78804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51.29350-15/119211569_387391605994656_23138268413481604_n.jpg?_nc_cat=111&amp;_nc_sid=8ae9d6&amp;_nc_ohc=KiAN8_fCyKcAX-dklDB&amp;_nc_oc=AQnvHFOjh4GajluBgSd24PjWO3fR3lc3RLMz_eP-KbzmVkxgFZjGh7jl3d_FESJZ5bA&amp;_nc_ht=scontent-lga3-1.cdninstagram.com&amp;oh=8640907b67a290f6e12cb281be1d61a0&amp;oe=5F8678E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extLst>
                  <a:ext uri="{0D108BD9-81ED-4DB2-BD59-A6C34878D82A}">
                    <a16:rowId xmlns:a16="http://schemas.microsoft.com/office/drawing/2014/main" val="2004659196"/>
                  </a:ext>
                </a:extLst>
              </a:tr>
            </a:tbl>
          </a:graphicData>
        </a:graphic>
      </p:graphicFrame>
      <p:sp>
        <p:nvSpPr>
          <p:cNvPr id="4" name="Text Placeholder 3">
            <a:extLst>
              <a:ext uri="{FF2B5EF4-FFF2-40B4-BE49-F238E27FC236}">
                <a16:creationId xmlns:a16="http://schemas.microsoft.com/office/drawing/2014/main" id="{3FA0D4B5-AAA0-424E-AFDA-883EB64C2C7B}"/>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40501844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56EDAC-0CC7-4190-A4EC-DD4A3208E6BB}"/>
              </a:ext>
            </a:extLst>
          </p:cNvPr>
          <p:cNvSpPr>
            <a:spLocks noGrp="1"/>
          </p:cNvSpPr>
          <p:nvPr>
            <p:ph type="title"/>
          </p:nvPr>
        </p:nvSpPr>
        <p:spPr/>
        <p:txBody>
          <a:bodyPr/>
          <a:lstStyle/>
          <a:p>
            <a:r>
              <a:rPr lang="en-US"/>
              <a:t>Instagram Stories Table  | All Pages - 14 of 14</a:t>
            </a:r>
          </a:p>
        </p:txBody>
      </p:sp>
      <p:graphicFrame>
        <p:nvGraphicFramePr>
          <p:cNvPr id="5" name="Table Placeholder 4">
            <a:extLst>
              <a:ext uri="{FF2B5EF4-FFF2-40B4-BE49-F238E27FC236}">
                <a16:creationId xmlns:a16="http://schemas.microsoft.com/office/drawing/2014/main" id="{6419F36F-3CEC-4C18-ACC9-3446EB3B40D6}"/>
              </a:ext>
            </a:extLst>
          </p:cNvPr>
          <p:cNvGraphicFramePr>
            <a:graphicFrameLocks noGrp="1"/>
          </p:cNvGraphicFramePr>
          <p:nvPr>
            <p:ph type="tbl" sz="quarter" idx="13"/>
            <p:extLst>
              <p:ext uri="{D42A27DB-BD31-4B8C-83A1-F6EECF244321}">
                <p14:modId xmlns:p14="http://schemas.microsoft.com/office/powerpoint/2010/main" val="21222869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149938406"/>
                    </a:ext>
                  </a:extLst>
                </a:gridCol>
                <a:gridCol w="905256">
                  <a:extLst>
                    <a:ext uri="{9D8B030D-6E8A-4147-A177-3AD203B41FA5}">
                      <a16:colId xmlns:a16="http://schemas.microsoft.com/office/drawing/2014/main" val="3260433083"/>
                    </a:ext>
                  </a:extLst>
                </a:gridCol>
                <a:gridCol w="905256">
                  <a:extLst>
                    <a:ext uri="{9D8B030D-6E8A-4147-A177-3AD203B41FA5}">
                      <a16:colId xmlns:a16="http://schemas.microsoft.com/office/drawing/2014/main" val="423648755"/>
                    </a:ext>
                  </a:extLst>
                </a:gridCol>
                <a:gridCol w="905256">
                  <a:extLst>
                    <a:ext uri="{9D8B030D-6E8A-4147-A177-3AD203B41FA5}">
                      <a16:colId xmlns:a16="http://schemas.microsoft.com/office/drawing/2014/main" val="1526547098"/>
                    </a:ext>
                  </a:extLst>
                </a:gridCol>
                <a:gridCol w="905256">
                  <a:extLst>
                    <a:ext uri="{9D8B030D-6E8A-4147-A177-3AD203B41FA5}">
                      <a16:colId xmlns:a16="http://schemas.microsoft.com/office/drawing/2014/main" val="2918570547"/>
                    </a:ext>
                  </a:extLst>
                </a:gridCol>
                <a:gridCol w="905256">
                  <a:extLst>
                    <a:ext uri="{9D8B030D-6E8A-4147-A177-3AD203B41FA5}">
                      <a16:colId xmlns:a16="http://schemas.microsoft.com/office/drawing/2014/main" val="2668831208"/>
                    </a:ext>
                  </a:extLst>
                </a:gridCol>
                <a:gridCol w="905256">
                  <a:extLst>
                    <a:ext uri="{9D8B030D-6E8A-4147-A177-3AD203B41FA5}">
                      <a16:colId xmlns:a16="http://schemas.microsoft.com/office/drawing/2014/main" val="2731700131"/>
                    </a:ext>
                  </a:extLst>
                </a:gridCol>
                <a:gridCol w="905256">
                  <a:extLst>
                    <a:ext uri="{9D8B030D-6E8A-4147-A177-3AD203B41FA5}">
                      <a16:colId xmlns:a16="http://schemas.microsoft.com/office/drawing/2014/main" val="1338645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405016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https://scontent-iad3-1.cdninstagram.com/v/t51.29350-15/119896177_224702059189952_9005246719194530575_n.jpg?_nc_cat=108&amp;_nc_sid=8ae9d6&amp;_nc_ohc=YILueJ5cFrQAX_hCR9M&amp;_nc_ht=scontent-iad3-1.cdninstagram.com&amp;oh=18dfd3b5bc7ed24129d154ee0f866658&amp;oe=5F90F8C3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extLst>
                  <a:ext uri="{0D108BD9-81ED-4DB2-BD59-A6C34878D82A}">
                    <a16:rowId xmlns:a16="http://schemas.microsoft.com/office/drawing/2014/main" val="939388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https://scontent-iad3-1.cdninstagram.com/v/t51.29350-15/119754207_179153657001423_9087160834045529441_n.jpg?_nc_cat=106&amp;_nc_sid=8ae9d6&amp;_nc_ohc=ucvfWPeRqXUAX8UIeLg&amp;_nc_ht=scontent-iad3-1.cdninstagram.com&amp;oh=c0f780ee86618e85acca5d04af3e30d6&amp;oe=5F8DF257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a:t>
                      </a:r>
                    </a:p>
                  </a:txBody>
                  <a:tcPr/>
                </a:tc>
                <a:extLst>
                  <a:ext uri="{0D108BD9-81ED-4DB2-BD59-A6C34878D82A}">
                    <a16:rowId xmlns:a16="http://schemas.microsoft.com/office/drawing/2014/main" val="3080432186"/>
                  </a:ext>
                </a:extLst>
              </a:tr>
            </a:tbl>
          </a:graphicData>
        </a:graphic>
      </p:graphicFrame>
      <p:sp>
        <p:nvSpPr>
          <p:cNvPr id="4" name="Text Placeholder 3">
            <a:extLst>
              <a:ext uri="{FF2B5EF4-FFF2-40B4-BE49-F238E27FC236}">
                <a16:creationId xmlns:a16="http://schemas.microsoft.com/office/drawing/2014/main" id="{F241D708-DB22-424E-85FC-84EA8D002E6D}"/>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5541853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F7E3F1-D46F-4207-8E85-15556A0E83E5}"/>
              </a:ext>
            </a:extLst>
          </p:cNvPr>
          <p:cNvSpPr>
            <a:spLocks noGrp="1"/>
          </p:cNvSpPr>
          <p:nvPr>
            <p:ph type="title"/>
          </p:nvPr>
        </p:nvSpPr>
        <p:spPr/>
        <p:txBody>
          <a:bodyPr/>
          <a:lstStyle/>
          <a:p>
            <a:r>
              <a:rPr lang="en-US"/>
              <a:t>Instagram Videos Table | All Pages</a:t>
            </a:r>
          </a:p>
        </p:txBody>
      </p:sp>
      <p:graphicFrame>
        <p:nvGraphicFramePr>
          <p:cNvPr id="5" name="Table Placeholder 4">
            <a:extLst>
              <a:ext uri="{FF2B5EF4-FFF2-40B4-BE49-F238E27FC236}">
                <a16:creationId xmlns:a16="http://schemas.microsoft.com/office/drawing/2014/main" id="{BF0A3950-7336-457D-863D-69897CC520FA}"/>
              </a:ext>
            </a:extLst>
          </p:cNvPr>
          <p:cNvGraphicFramePr>
            <a:graphicFrameLocks noGrp="1"/>
          </p:cNvGraphicFramePr>
          <p:nvPr>
            <p:ph type="tbl" sz="quarter" idx="13"/>
            <p:extLst>
              <p:ext uri="{D42A27DB-BD31-4B8C-83A1-F6EECF244321}">
                <p14:modId xmlns:p14="http://schemas.microsoft.com/office/powerpoint/2010/main" val="16509608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726677611"/>
                    </a:ext>
                  </a:extLst>
                </a:gridCol>
                <a:gridCol w="1481327">
                  <a:extLst>
                    <a:ext uri="{9D8B030D-6E8A-4147-A177-3AD203B41FA5}">
                      <a16:colId xmlns:a16="http://schemas.microsoft.com/office/drawing/2014/main" val="458838816"/>
                    </a:ext>
                  </a:extLst>
                </a:gridCol>
                <a:gridCol w="658368">
                  <a:extLst>
                    <a:ext uri="{9D8B030D-6E8A-4147-A177-3AD203B41FA5}">
                      <a16:colId xmlns:a16="http://schemas.microsoft.com/office/drawing/2014/main" val="2783444347"/>
                    </a:ext>
                  </a:extLst>
                </a:gridCol>
                <a:gridCol w="658368">
                  <a:extLst>
                    <a:ext uri="{9D8B030D-6E8A-4147-A177-3AD203B41FA5}">
                      <a16:colId xmlns:a16="http://schemas.microsoft.com/office/drawing/2014/main" val="360832194"/>
                    </a:ext>
                  </a:extLst>
                </a:gridCol>
                <a:gridCol w="658368">
                  <a:extLst>
                    <a:ext uri="{9D8B030D-6E8A-4147-A177-3AD203B41FA5}">
                      <a16:colId xmlns:a16="http://schemas.microsoft.com/office/drawing/2014/main" val="4285373213"/>
                    </a:ext>
                  </a:extLst>
                </a:gridCol>
                <a:gridCol w="658368">
                  <a:extLst>
                    <a:ext uri="{9D8B030D-6E8A-4147-A177-3AD203B41FA5}">
                      <a16:colId xmlns:a16="http://schemas.microsoft.com/office/drawing/2014/main" val="3533592376"/>
                    </a:ext>
                  </a:extLst>
                </a:gridCol>
                <a:gridCol w="658368">
                  <a:extLst>
                    <a:ext uri="{9D8B030D-6E8A-4147-A177-3AD203B41FA5}">
                      <a16:colId xmlns:a16="http://schemas.microsoft.com/office/drawing/2014/main" val="3709976547"/>
                    </a:ext>
                  </a:extLst>
                </a:gridCol>
                <a:gridCol w="658368">
                  <a:extLst>
                    <a:ext uri="{9D8B030D-6E8A-4147-A177-3AD203B41FA5}">
                      <a16:colId xmlns:a16="http://schemas.microsoft.com/office/drawing/2014/main" val="3875790335"/>
                    </a:ext>
                  </a:extLst>
                </a:gridCol>
                <a:gridCol w="658368">
                  <a:extLst>
                    <a:ext uri="{9D8B030D-6E8A-4147-A177-3AD203B41FA5}">
                      <a16:colId xmlns:a16="http://schemas.microsoft.com/office/drawing/2014/main" val="2883314345"/>
                    </a:ext>
                  </a:extLst>
                </a:gridCol>
                <a:gridCol w="658368">
                  <a:extLst>
                    <a:ext uri="{9D8B030D-6E8A-4147-A177-3AD203B41FA5}">
                      <a16:colId xmlns:a16="http://schemas.microsoft.com/office/drawing/2014/main" val="1115484337"/>
                    </a:ext>
                  </a:extLst>
                </a:gridCol>
                <a:gridCol w="658368">
                  <a:extLst>
                    <a:ext uri="{9D8B030D-6E8A-4147-A177-3AD203B41FA5}">
                      <a16:colId xmlns:a16="http://schemas.microsoft.com/office/drawing/2014/main" val="2329373345"/>
                    </a:ext>
                  </a:extLst>
                </a:gridCol>
              </a:tblGrid>
              <a:tr h="370840">
                <a:tc>
                  <a:txBody>
                    <a:bodyPr/>
                    <a:lstStyle/>
                    <a:p>
                      <a:r>
                        <a:rPr lang="en-US" sz="1000"/>
                        <a:t>Last Updated</a:t>
                      </a:r>
                    </a:p>
                  </a:txBody>
                  <a:tcPr/>
                </a:tc>
                <a:tc>
                  <a:txBody>
                    <a:bodyPr/>
                    <a:lstStyle/>
                    <a:p>
                      <a:r>
                        <a:rPr lang="en-US" sz="1000"/>
                        <a:t>Thumbnail</a:t>
                      </a:r>
                    </a:p>
                  </a:txBody>
                  <a:tcPr/>
                </a:tc>
                <a:tc>
                  <a:txBody>
                    <a:bodyPr/>
                    <a:lstStyle/>
                    <a:p>
                      <a:r>
                        <a:rPr lang="en-US" sz="1000"/>
                        <a:t>Views (Organic)</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Saves (Organic)</a:t>
                      </a:r>
                    </a:p>
                  </a:txBody>
                  <a:tcPr/>
                </a:tc>
                <a:tc>
                  <a:txBody>
                    <a:bodyPr/>
                    <a:lstStyle/>
                    <a:p>
                      <a:r>
                        <a:rPr lang="en-US" sz="1000"/>
                        <a:t>Engagements (Organic)</a:t>
                      </a:r>
                    </a:p>
                  </a:txBody>
                  <a:tcPr/>
                </a:tc>
                <a:tc>
                  <a:txBody>
                    <a:bodyPr/>
                    <a:lstStyle/>
                    <a:p>
                      <a:r>
                        <a:rPr lang="en-US" sz="1000"/>
                        <a:t>Impressions (Organic)</a:t>
                      </a:r>
                    </a:p>
                  </a:txBody>
                  <a:tcPr/>
                </a:tc>
                <a:tc>
                  <a:txBody>
                    <a:bodyPr/>
                    <a:lstStyle/>
                    <a:p>
                      <a:r>
                        <a:rPr lang="en-US" sz="1000"/>
                        <a:t>Reach (Organic)</a:t>
                      </a:r>
                    </a:p>
                  </a:txBody>
                  <a:tcPr/>
                </a:tc>
                <a:tc>
                  <a:txBody>
                    <a:bodyPr/>
                    <a:lstStyle/>
                    <a:p>
                      <a:r>
                        <a:rPr lang="en-US" sz="1000"/>
                        <a:t>Engagement Rate (Organic)</a:t>
                      </a:r>
                    </a:p>
                  </a:txBody>
                  <a:tcPr/>
                </a:tc>
                <a:tc>
                  <a:txBody>
                    <a:bodyPr/>
                    <a:lstStyle/>
                    <a:p>
                      <a:r>
                        <a:rPr lang="en-US" sz="1000"/>
                        <a:t>Video View Rate (Organic)</a:t>
                      </a:r>
                    </a:p>
                  </a:txBody>
                  <a:tcPr/>
                </a:tc>
                <a:extLst>
                  <a:ext uri="{0D108BD9-81ED-4DB2-BD59-A6C34878D82A}">
                    <a16:rowId xmlns:a16="http://schemas.microsoft.com/office/drawing/2014/main" val="3094518564"/>
                  </a:ext>
                </a:extLst>
              </a:tr>
              <a:tr h="370840">
                <a:tc>
                  <a:txBody>
                    <a:bodyPr/>
                    <a:lstStyle/>
                    <a:p>
                      <a:r>
                        <a:rPr lang="en-US" sz="1000"/>
                        <a:t>10/01/2020 06:11:54</a:t>
                      </a:r>
                    </a:p>
                  </a:txBody>
                  <a:tcPr/>
                </a:tc>
                <a:tc>
                  <a:txBody>
                    <a:bodyPr/>
                    <a:lstStyle/>
                    <a:p>
                      <a:r>
                        <a:rPr lang="en-US" sz="1000"/>
                        <a:t>https://www.instagram.com/p/CFFFUHRnWc4/media</a:t>
                      </a:r>
                    </a:p>
                  </a:txBody>
                  <a:tcPr/>
                </a:tc>
                <a:tc>
                  <a:txBody>
                    <a:bodyPr/>
                    <a:lstStyle/>
                    <a:p>
                      <a:r>
                        <a:rPr lang="en-US" sz="1000"/>
                        <a:t>12034</a:t>
                      </a:r>
                    </a:p>
                  </a:txBody>
                  <a:tcPr/>
                </a:tc>
                <a:tc>
                  <a:txBody>
                    <a:bodyPr/>
                    <a:lstStyle/>
                    <a:p>
                      <a:r>
                        <a:rPr lang="en-US" sz="1000"/>
                        <a:t>2847</a:t>
                      </a:r>
                    </a:p>
                  </a:txBody>
                  <a:tcPr/>
                </a:tc>
                <a:tc>
                  <a:txBody>
                    <a:bodyPr/>
                    <a:lstStyle/>
                    <a:p>
                      <a:r>
                        <a:rPr lang="en-US" sz="1000"/>
                        <a:t>21150</a:t>
                      </a:r>
                    </a:p>
                  </a:txBody>
                  <a:tcPr/>
                </a:tc>
                <a:tc>
                  <a:txBody>
                    <a:bodyPr/>
                    <a:lstStyle/>
                    <a:p>
                      <a:r>
                        <a:rPr lang="en-US" sz="1000"/>
                        <a:t>112</a:t>
                      </a:r>
                    </a:p>
                  </a:txBody>
                  <a:tcPr/>
                </a:tc>
                <a:tc>
                  <a:txBody>
                    <a:bodyPr/>
                    <a:lstStyle/>
                    <a:p>
                      <a:r>
                        <a:rPr lang="en-US" sz="1000"/>
                        <a:t>24109</a:t>
                      </a:r>
                    </a:p>
                  </a:txBody>
                  <a:tcPr/>
                </a:tc>
                <a:tc>
                  <a:txBody>
                    <a:bodyPr/>
                    <a:lstStyle/>
                    <a:p>
                      <a:r>
                        <a:rPr lang="en-US" sz="1000"/>
                        <a:t>22000</a:t>
                      </a:r>
                    </a:p>
                  </a:txBody>
                  <a:tcPr/>
                </a:tc>
                <a:tc>
                  <a:txBody>
                    <a:bodyPr/>
                    <a:lstStyle/>
                    <a:p>
                      <a:r>
                        <a:rPr lang="en-US" sz="1000"/>
                        <a:t>18252</a:t>
                      </a:r>
                    </a:p>
                  </a:txBody>
                  <a:tcPr/>
                </a:tc>
                <a:tc>
                  <a:txBody>
                    <a:bodyPr/>
                    <a:lstStyle/>
                    <a:p>
                      <a:r>
                        <a:rPr lang="en-US" sz="1000"/>
                        <a:t>109.59 %</a:t>
                      </a:r>
                    </a:p>
                  </a:txBody>
                  <a:tcPr/>
                </a:tc>
                <a:tc>
                  <a:txBody>
                    <a:bodyPr/>
                    <a:lstStyle/>
                    <a:p>
                      <a:r>
                        <a:rPr lang="en-US" sz="1000"/>
                        <a:t>54.7 %</a:t>
                      </a:r>
                    </a:p>
                  </a:txBody>
                  <a:tcPr/>
                </a:tc>
                <a:extLst>
                  <a:ext uri="{0D108BD9-81ED-4DB2-BD59-A6C34878D82A}">
                    <a16:rowId xmlns:a16="http://schemas.microsoft.com/office/drawing/2014/main" val="613617260"/>
                  </a:ext>
                </a:extLst>
              </a:tr>
              <a:tr h="370840">
                <a:tc>
                  <a:txBody>
                    <a:bodyPr/>
                    <a:lstStyle/>
                    <a:p>
                      <a:r>
                        <a:rPr lang="en-US" sz="1000"/>
                        <a:t>10/01/2020 06:11:54</a:t>
                      </a:r>
                    </a:p>
                  </a:txBody>
                  <a:tcPr/>
                </a:tc>
                <a:tc>
                  <a:txBody>
                    <a:bodyPr/>
                    <a:lstStyle/>
                    <a:p>
                      <a:r>
                        <a:rPr lang="en-US" sz="1000"/>
                        <a:t>https://www.instagram.com/p/CEmIpvrH1dC/media</a:t>
                      </a:r>
                    </a:p>
                  </a:txBody>
                  <a:tcPr/>
                </a:tc>
                <a:tc>
                  <a:txBody>
                    <a:bodyPr/>
                    <a:lstStyle/>
                    <a:p>
                      <a:r>
                        <a:rPr lang="en-US" sz="1000"/>
                        <a:t>3278</a:t>
                      </a:r>
                    </a:p>
                  </a:txBody>
                  <a:tcPr/>
                </a:tc>
                <a:tc>
                  <a:txBody>
                    <a:bodyPr/>
                    <a:lstStyle/>
                    <a:p>
                      <a:r>
                        <a:rPr lang="en-US" sz="1000"/>
                        <a:t>185</a:t>
                      </a:r>
                    </a:p>
                  </a:txBody>
                  <a:tcPr/>
                </a:tc>
                <a:tc>
                  <a:txBody>
                    <a:bodyPr/>
                    <a:lstStyle/>
                    <a:p>
                      <a:r>
                        <a:rPr lang="en-US" sz="1000"/>
                        <a:t>8</a:t>
                      </a:r>
                    </a:p>
                  </a:txBody>
                  <a:tcPr/>
                </a:tc>
                <a:tc>
                  <a:txBody>
                    <a:bodyPr/>
                    <a:lstStyle/>
                    <a:p>
                      <a:r>
                        <a:rPr lang="en-US" sz="1000"/>
                        <a:t>4</a:t>
                      </a:r>
                    </a:p>
                  </a:txBody>
                  <a:tcPr/>
                </a:tc>
                <a:tc>
                  <a:txBody>
                    <a:bodyPr/>
                    <a:lstStyle/>
                    <a:p>
                      <a:r>
                        <a:rPr lang="en-US" sz="1000"/>
                        <a:t>197</a:t>
                      </a:r>
                    </a:p>
                  </a:txBody>
                  <a:tcPr/>
                </a:tc>
                <a:tc>
                  <a:txBody>
                    <a:bodyPr/>
                    <a:lstStyle/>
                    <a:p>
                      <a:r>
                        <a:rPr lang="en-US" sz="1000"/>
                        <a:t>9654</a:t>
                      </a:r>
                    </a:p>
                  </a:txBody>
                  <a:tcPr/>
                </a:tc>
                <a:tc>
                  <a:txBody>
                    <a:bodyPr/>
                    <a:lstStyle/>
                    <a:p>
                      <a:r>
                        <a:rPr lang="en-US" sz="1000"/>
                        <a:t>8471</a:t>
                      </a:r>
                    </a:p>
                  </a:txBody>
                  <a:tcPr/>
                </a:tc>
                <a:tc>
                  <a:txBody>
                    <a:bodyPr/>
                    <a:lstStyle/>
                    <a:p>
                      <a:r>
                        <a:rPr lang="en-US" sz="1000"/>
                        <a:t>2.04 %</a:t>
                      </a:r>
                    </a:p>
                  </a:txBody>
                  <a:tcPr/>
                </a:tc>
                <a:tc>
                  <a:txBody>
                    <a:bodyPr/>
                    <a:lstStyle/>
                    <a:p>
                      <a:r>
                        <a:rPr lang="en-US" sz="1000"/>
                        <a:t>33.95 %</a:t>
                      </a:r>
                    </a:p>
                  </a:txBody>
                  <a:tcPr/>
                </a:tc>
                <a:extLst>
                  <a:ext uri="{0D108BD9-81ED-4DB2-BD59-A6C34878D82A}">
                    <a16:rowId xmlns:a16="http://schemas.microsoft.com/office/drawing/2014/main" val="3136382248"/>
                  </a:ext>
                </a:extLst>
              </a:tr>
            </a:tbl>
          </a:graphicData>
        </a:graphic>
      </p:graphicFrame>
      <p:sp>
        <p:nvSpPr>
          <p:cNvPr id="4" name="Text Placeholder 3">
            <a:extLst>
              <a:ext uri="{FF2B5EF4-FFF2-40B4-BE49-F238E27FC236}">
                <a16:creationId xmlns:a16="http://schemas.microsoft.com/office/drawing/2014/main" id="{5C1B62FC-C7F3-440D-A738-99A91AF788BC}"/>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456347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2BD5D1-D3E7-4807-87FE-2C3E5402E0BC}"/>
              </a:ext>
            </a:extLst>
          </p:cNvPr>
          <p:cNvSpPr>
            <a:spLocks noGrp="1"/>
          </p:cNvSpPr>
          <p:nvPr>
            <p:ph type="title"/>
          </p:nvPr>
        </p:nvSpPr>
        <p:spPr/>
        <p:txBody>
          <a:bodyPr/>
          <a:lstStyle/>
          <a:p>
            <a:r>
              <a:rPr lang="en-US"/>
              <a:t>Facebook Custom Key Metrics by Month | All Pages</a:t>
            </a:r>
          </a:p>
        </p:txBody>
      </p:sp>
      <p:graphicFrame>
        <p:nvGraphicFramePr>
          <p:cNvPr id="5" name="Table Placeholder 4">
            <a:extLst>
              <a:ext uri="{FF2B5EF4-FFF2-40B4-BE49-F238E27FC236}">
                <a16:creationId xmlns:a16="http://schemas.microsoft.com/office/drawing/2014/main" id="{905B9A98-2D4A-473F-8659-A6FDE2E4607B}"/>
              </a:ext>
            </a:extLst>
          </p:cNvPr>
          <p:cNvGraphicFramePr>
            <a:graphicFrameLocks noGrp="1"/>
          </p:cNvGraphicFramePr>
          <p:nvPr>
            <p:ph type="tbl" sz="quarter" idx="13"/>
            <p:extLst>
              <p:ext uri="{D42A27DB-BD31-4B8C-83A1-F6EECF244321}">
                <p14:modId xmlns:p14="http://schemas.microsoft.com/office/powerpoint/2010/main" val="23689047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391349381"/>
                    </a:ext>
                  </a:extLst>
                </a:gridCol>
                <a:gridCol w="1645920">
                  <a:extLst>
                    <a:ext uri="{9D8B030D-6E8A-4147-A177-3AD203B41FA5}">
                      <a16:colId xmlns:a16="http://schemas.microsoft.com/office/drawing/2014/main" val="1736882570"/>
                    </a:ext>
                  </a:extLst>
                </a:gridCol>
                <a:gridCol w="1645920">
                  <a:extLst>
                    <a:ext uri="{9D8B030D-6E8A-4147-A177-3AD203B41FA5}">
                      <a16:colId xmlns:a16="http://schemas.microsoft.com/office/drawing/2014/main" val="3456625551"/>
                    </a:ext>
                  </a:extLst>
                </a:gridCol>
                <a:gridCol w="1645920">
                  <a:extLst>
                    <a:ext uri="{9D8B030D-6E8A-4147-A177-3AD203B41FA5}">
                      <a16:colId xmlns:a16="http://schemas.microsoft.com/office/drawing/2014/main" val="3906407137"/>
                    </a:ext>
                  </a:extLst>
                </a:gridCol>
                <a:gridCol w="1645920">
                  <a:extLst>
                    <a:ext uri="{9D8B030D-6E8A-4147-A177-3AD203B41FA5}">
                      <a16:colId xmlns:a16="http://schemas.microsoft.com/office/drawing/2014/main" val="3203346124"/>
                    </a:ext>
                  </a:extLst>
                </a:gridCol>
              </a:tblGrid>
              <a:tr h="370840">
                <a:tc>
                  <a:txBody>
                    <a:bodyPr/>
                    <a:lstStyle/>
                    <a:p>
                      <a:r>
                        <a:rPr lang="en-US" sz="1000"/>
                        <a:t>Total Reach</a:t>
                      </a:r>
                    </a:p>
                  </a:txBody>
                  <a:tcPr/>
                </a:tc>
                <a:tc>
                  <a:txBody>
                    <a:bodyPr/>
                    <a:lstStyle/>
                    <a:p>
                      <a:r>
                        <a:rPr lang="en-US" sz="1000"/>
                        <a:t>Paid Reach</a:t>
                      </a:r>
                    </a:p>
                  </a:txBody>
                  <a:tcPr/>
                </a:tc>
                <a:tc>
                  <a:txBody>
                    <a:bodyPr/>
                    <a:lstStyle/>
                    <a:p>
                      <a:r>
                        <a:rPr lang="en-US" sz="1000"/>
                        <a:t>Organic Reach</a:t>
                      </a:r>
                    </a:p>
                  </a:txBody>
                  <a:tcPr/>
                </a:tc>
                <a:tc>
                  <a:txBody>
                    <a:bodyPr/>
                    <a:lstStyle/>
                    <a:p>
                      <a:r>
                        <a:rPr lang="en-US" sz="1000"/>
                        <a:t>Total Impressions</a:t>
                      </a:r>
                    </a:p>
                  </a:txBody>
                  <a:tcPr/>
                </a:tc>
                <a:tc>
                  <a:txBody>
                    <a:bodyPr/>
                    <a:lstStyle/>
                    <a:p>
                      <a:r>
                        <a:rPr lang="en-US" sz="1000"/>
                        <a:t>Video Views</a:t>
                      </a:r>
                    </a:p>
                  </a:txBody>
                  <a:tcPr/>
                </a:tc>
                <a:extLst>
                  <a:ext uri="{0D108BD9-81ED-4DB2-BD59-A6C34878D82A}">
                    <a16:rowId xmlns:a16="http://schemas.microsoft.com/office/drawing/2014/main" val="1947087917"/>
                  </a:ext>
                </a:extLst>
              </a:tr>
              <a:tr h="370840">
                <a:tc>
                  <a:txBody>
                    <a:bodyPr/>
                    <a:lstStyle/>
                    <a:p>
                      <a:r>
                        <a:rPr lang="en-US" sz="1000"/>
                        <a:t>722531</a:t>
                      </a:r>
                    </a:p>
                  </a:txBody>
                  <a:tcPr/>
                </a:tc>
                <a:tc>
                  <a:txBody>
                    <a:bodyPr/>
                    <a:lstStyle/>
                    <a:p>
                      <a:r>
                        <a:rPr lang="en-US" sz="1000"/>
                        <a:t>721374</a:t>
                      </a:r>
                    </a:p>
                  </a:txBody>
                  <a:tcPr/>
                </a:tc>
                <a:tc>
                  <a:txBody>
                    <a:bodyPr/>
                    <a:lstStyle/>
                    <a:p>
                      <a:r>
                        <a:rPr lang="en-US" sz="1000"/>
                        <a:t>2559</a:t>
                      </a:r>
                    </a:p>
                  </a:txBody>
                  <a:tcPr/>
                </a:tc>
                <a:tc>
                  <a:txBody>
                    <a:bodyPr/>
                    <a:lstStyle/>
                    <a:p>
                      <a:r>
                        <a:rPr lang="en-US" sz="1000"/>
                        <a:t>5092163</a:t>
                      </a:r>
                    </a:p>
                  </a:txBody>
                  <a:tcPr/>
                </a:tc>
                <a:tc>
                  <a:txBody>
                    <a:bodyPr/>
                    <a:lstStyle/>
                    <a:p>
                      <a:r>
                        <a:rPr lang="en-US" sz="1000"/>
                        <a:t>453120</a:t>
                      </a:r>
                    </a:p>
                  </a:txBody>
                  <a:tcPr/>
                </a:tc>
                <a:extLst>
                  <a:ext uri="{0D108BD9-81ED-4DB2-BD59-A6C34878D82A}">
                    <a16:rowId xmlns:a16="http://schemas.microsoft.com/office/drawing/2014/main" val="1964843886"/>
                  </a:ext>
                </a:extLst>
              </a:tr>
            </a:tbl>
          </a:graphicData>
        </a:graphic>
      </p:graphicFrame>
      <p:sp>
        <p:nvSpPr>
          <p:cNvPr id="4" name="Text Placeholder 3">
            <a:extLst>
              <a:ext uri="{FF2B5EF4-FFF2-40B4-BE49-F238E27FC236}">
                <a16:creationId xmlns:a16="http://schemas.microsoft.com/office/drawing/2014/main" id="{AB850EC1-C182-4ACD-B98F-ACA995450C50}"/>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7521546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259D59-49A5-4A1D-B1DD-D50FD9AEC985}"/>
              </a:ext>
            </a:extLst>
          </p:cNvPr>
          <p:cNvSpPr>
            <a:spLocks noGrp="1"/>
          </p:cNvSpPr>
          <p:nvPr>
            <p:ph type="title"/>
          </p:nvPr>
        </p:nvSpPr>
        <p:spPr/>
        <p:txBody>
          <a:bodyPr/>
          <a:lstStyle/>
          <a:p>
            <a:r>
              <a:rPr lang="en-US"/>
              <a:t>Facebook Reach | All Pages</a:t>
            </a:r>
          </a:p>
        </p:txBody>
      </p:sp>
      <p:graphicFrame>
        <p:nvGraphicFramePr>
          <p:cNvPr id="6" name="Chart Placeholder 5">
            <a:extLst>
              <a:ext uri="{FF2B5EF4-FFF2-40B4-BE49-F238E27FC236}">
                <a16:creationId xmlns:a16="http://schemas.microsoft.com/office/drawing/2014/main" id="{1DE4D993-2554-4D62-B034-CB6CBA600112}"/>
              </a:ext>
            </a:extLst>
          </p:cNvPr>
          <p:cNvGraphicFramePr>
            <a:graphicFrameLocks noGrp="1"/>
          </p:cNvGraphicFramePr>
          <p:nvPr>
            <p:ph type="chart" sz="quarter" idx="13"/>
            <p:extLst>
              <p:ext uri="{D42A27DB-BD31-4B8C-83A1-F6EECF244321}">
                <p14:modId xmlns:p14="http://schemas.microsoft.com/office/powerpoint/2010/main" val="23733699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DA2357F-A921-48F9-A51E-1B9AF08E674E}"/>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0A916404-55C3-48EA-8E2E-0113D829766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375239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676322-6806-4312-A446-C7FB6F912A86}"/>
              </a:ext>
            </a:extLst>
          </p:cNvPr>
          <p:cNvSpPr>
            <a:spLocks noGrp="1"/>
          </p:cNvSpPr>
          <p:nvPr>
            <p:ph type="title"/>
          </p:nvPr>
        </p:nvSpPr>
        <p:spPr/>
        <p:txBody>
          <a:bodyPr/>
          <a:lstStyle/>
          <a:p>
            <a:r>
              <a:rPr lang="en-US"/>
              <a:t>Facebook Impressions | All Pages</a:t>
            </a:r>
          </a:p>
        </p:txBody>
      </p:sp>
      <p:graphicFrame>
        <p:nvGraphicFramePr>
          <p:cNvPr id="6" name="Chart Placeholder 5">
            <a:extLst>
              <a:ext uri="{FF2B5EF4-FFF2-40B4-BE49-F238E27FC236}">
                <a16:creationId xmlns:a16="http://schemas.microsoft.com/office/drawing/2014/main" id="{1C8D3815-AA96-4382-ADF9-E7F0206D4863}"/>
              </a:ext>
            </a:extLst>
          </p:cNvPr>
          <p:cNvGraphicFramePr>
            <a:graphicFrameLocks noGrp="1"/>
          </p:cNvGraphicFramePr>
          <p:nvPr>
            <p:ph type="chart" sz="quarter" idx="13"/>
            <p:extLst>
              <p:ext uri="{D42A27DB-BD31-4B8C-83A1-F6EECF244321}">
                <p14:modId xmlns:p14="http://schemas.microsoft.com/office/powerpoint/2010/main" val="22478518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CDEBE0A-7AA7-4960-95B9-0EEEACB5C8F3}"/>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0E797D01-2A7C-47D3-9F35-5201804E980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941694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50E04-621A-4A23-967A-ECD5FA842948}"/>
              </a:ext>
            </a:extLst>
          </p:cNvPr>
          <p:cNvSpPr>
            <a:spLocks noGrp="1"/>
          </p:cNvSpPr>
          <p:nvPr>
            <p:ph type="title"/>
          </p:nvPr>
        </p:nvSpPr>
        <p:spPr/>
        <p:txBody>
          <a:bodyPr/>
          <a:lstStyle/>
          <a:p>
            <a:r>
              <a:rPr lang="en-US"/>
              <a:t>Facebook Fans Total | All Pages</a:t>
            </a:r>
          </a:p>
        </p:txBody>
      </p:sp>
      <p:graphicFrame>
        <p:nvGraphicFramePr>
          <p:cNvPr id="6" name="Chart Placeholder 5">
            <a:extLst>
              <a:ext uri="{FF2B5EF4-FFF2-40B4-BE49-F238E27FC236}">
                <a16:creationId xmlns:a16="http://schemas.microsoft.com/office/drawing/2014/main" id="{81C00EEB-5A0C-4CB0-8943-94E191D6F118}"/>
              </a:ext>
            </a:extLst>
          </p:cNvPr>
          <p:cNvGraphicFramePr>
            <a:graphicFrameLocks noGrp="1"/>
          </p:cNvGraphicFramePr>
          <p:nvPr>
            <p:ph type="chart" sz="quarter" idx="13"/>
            <p:extLst>
              <p:ext uri="{D42A27DB-BD31-4B8C-83A1-F6EECF244321}">
                <p14:modId xmlns:p14="http://schemas.microsoft.com/office/powerpoint/2010/main" val="5297289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2A56346-587E-4AC2-B78F-A3DF5AC2685D}"/>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0716B5E9-601E-4F7E-9CC9-7665A72DBBA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070475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B0DD8-811C-416D-8A96-B9F987F7A5FD}"/>
              </a:ext>
            </a:extLst>
          </p:cNvPr>
          <p:cNvSpPr>
            <a:spLocks noGrp="1"/>
          </p:cNvSpPr>
          <p:nvPr>
            <p:ph type="title"/>
          </p:nvPr>
        </p:nvSpPr>
        <p:spPr/>
        <p:txBody>
          <a:bodyPr/>
          <a:lstStyle/>
          <a:p>
            <a:r>
              <a:rPr lang="en-US"/>
              <a:t>Facebook Fan Demographics | All Pages</a:t>
            </a:r>
          </a:p>
        </p:txBody>
      </p:sp>
      <p:graphicFrame>
        <p:nvGraphicFramePr>
          <p:cNvPr id="6" name="Chart Placeholder 5">
            <a:extLst>
              <a:ext uri="{FF2B5EF4-FFF2-40B4-BE49-F238E27FC236}">
                <a16:creationId xmlns:a16="http://schemas.microsoft.com/office/drawing/2014/main" id="{E8E62CC0-0159-4284-B922-DE6A37AF13C9}"/>
              </a:ext>
            </a:extLst>
          </p:cNvPr>
          <p:cNvGraphicFramePr>
            <a:graphicFrameLocks noGrp="1"/>
          </p:cNvGraphicFramePr>
          <p:nvPr>
            <p:ph type="chart" sz="quarter" idx="13"/>
            <p:extLst>
              <p:ext uri="{D42A27DB-BD31-4B8C-83A1-F6EECF244321}">
                <p14:modId xmlns:p14="http://schemas.microsoft.com/office/powerpoint/2010/main" val="4267991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35FF2B5-42B0-46E5-9279-372016E5C10D}"/>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FAC767E9-3CE2-4D38-98D4-6C49434181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582950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90957A-E213-4CBF-8A92-A5C6E17ADEB7}"/>
              </a:ext>
            </a:extLst>
          </p:cNvPr>
          <p:cNvSpPr>
            <a:spLocks noGrp="1"/>
          </p:cNvSpPr>
          <p:nvPr>
            <p:ph type="title"/>
          </p:nvPr>
        </p:nvSpPr>
        <p:spPr/>
        <p:txBody>
          <a:bodyPr/>
          <a:lstStyle/>
          <a:p>
            <a:r>
              <a:rPr lang="en-US"/>
              <a:t>Facebook Fan Age Distribution | All Pages</a:t>
            </a:r>
          </a:p>
        </p:txBody>
      </p:sp>
      <p:graphicFrame>
        <p:nvGraphicFramePr>
          <p:cNvPr id="6" name="Chart Placeholder 5">
            <a:extLst>
              <a:ext uri="{FF2B5EF4-FFF2-40B4-BE49-F238E27FC236}">
                <a16:creationId xmlns:a16="http://schemas.microsoft.com/office/drawing/2014/main" id="{1CD88D59-5D97-4688-99DF-F134C03F9403}"/>
              </a:ext>
            </a:extLst>
          </p:cNvPr>
          <p:cNvGraphicFramePr>
            <a:graphicFrameLocks noGrp="1"/>
          </p:cNvGraphicFramePr>
          <p:nvPr>
            <p:ph type="chart" sz="quarter" idx="13"/>
            <p:extLst>
              <p:ext uri="{D42A27DB-BD31-4B8C-83A1-F6EECF244321}">
                <p14:modId xmlns:p14="http://schemas.microsoft.com/office/powerpoint/2010/main" val="13773039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AA72323-2229-4493-B3A1-5BEEDEFEBE53}"/>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07500547-5FC0-45B3-A303-26F30CD5126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8103381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B5F4D-1705-4EC6-9E6D-E56EC16792FD}"/>
              </a:ext>
            </a:extLst>
          </p:cNvPr>
          <p:cNvSpPr>
            <a:spLocks noGrp="1"/>
          </p:cNvSpPr>
          <p:nvPr>
            <p:ph type="title"/>
          </p:nvPr>
        </p:nvSpPr>
        <p:spPr/>
        <p:txBody>
          <a:bodyPr/>
          <a:lstStyle/>
          <a:p>
            <a:r>
              <a:rPr lang="en-US"/>
              <a:t>Facebook Post Type Distribution | All Pages</a:t>
            </a:r>
          </a:p>
        </p:txBody>
      </p:sp>
      <p:graphicFrame>
        <p:nvGraphicFramePr>
          <p:cNvPr id="6" name="Chart Placeholder 5">
            <a:extLst>
              <a:ext uri="{FF2B5EF4-FFF2-40B4-BE49-F238E27FC236}">
                <a16:creationId xmlns:a16="http://schemas.microsoft.com/office/drawing/2014/main" id="{125AAF94-7205-4707-A95C-3A7A4EBC6F45}"/>
              </a:ext>
            </a:extLst>
          </p:cNvPr>
          <p:cNvGraphicFramePr>
            <a:graphicFrameLocks noGrp="1"/>
          </p:cNvGraphicFramePr>
          <p:nvPr>
            <p:ph type="chart" sz="quarter" idx="13"/>
            <p:extLst>
              <p:ext uri="{D42A27DB-BD31-4B8C-83A1-F6EECF244321}">
                <p14:modId xmlns:p14="http://schemas.microsoft.com/office/powerpoint/2010/main" val="34222911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B44A7EE-5A9F-4466-89CC-8EEE92FBD0E9}"/>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299C78F2-C417-4AC6-BC46-0646460F0C8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271707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23BF61-5FB2-441F-B0F7-AC78B9B9EB27}"/>
              </a:ext>
            </a:extLst>
          </p:cNvPr>
          <p:cNvSpPr>
            <a:spLocks noGrp="1"/>
          </p:cNvSpPr>
          <p:nvPr>
            <p:ph type="title"/>
          </p:nvPr>
        </p:nvSpPr>
        <p:spPr/>
        <p:txBody>
          <a:bodyPr/>
          <a:lstStyle/>
          <a:p>
            <a:r>
              <a:rPr lang="en-US"/>
              <a:t>Facebook Engagement Rate By Post Type | All Pages</a:t>
            </a:r>
          </a:p>
        </p:txBody>
      </p:sp>
      <p:graphicFrame>
        <p:nvGraphicFramePr>
          <p:cNvPr id="6" name="Chart Placeholder 5">
            <a:extLst>
              <a:ext uri="{FF2B5EF4-FFF2-40B4-BE49-F238E27FC236}">
                <a16:creationId xmlns:a16="http://schemas.microsoft.com/office/drawing/2014/main" id="{66285DB1-8F9F-491A-B42F-4C2069868C3C}"/>
              </a:ext>
            </a:extLst>
          </p:cNvPr>
          <p:cNvGraphicFramePr>
            <a:graphicFrameLocks noGrp="1"/>
          </p:cNvGraphicFramePr>
          <p:nvPr>
            <p:ph type="chart" sz="quarter" idx="13"/>
            <p:extLst>
              <p:ext uri="{D42A27DB-BD31-4B8C-83A1-F6EECF244321}">
                <p14:modId xmlns:p14="http://schemas.microsoft.com/office/powerpoint/2010/main" val="25439969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C73B632-9EEC-4AD4-9928-0AFDB051826D}"/>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7311D792-40F3-4EA4-8947-68BAA818F01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728744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DCA11-9A49-46A9-947F-2FCC2F437C11}"/>
              </a:ext>
            </a:extLst>
          </p:cNvPr>
          <p:cNvSpPr>
            <a:spLocks noGrp="1"/>
          </p:cNvSpPr>
          <p:nvPr>
            <p:ph type="title"/>
          </p:nvPr>
        </p:nvSpPr>
        <p:spPr/>
        <p:txBody>
          <a:bodyPr/>
          <a:lstStyle/>
          <a:p>
            <a:r>
              <a:rPr lang="en-US"/>
              <a:t>Facebook Published Posts Table | All Pages - 1 of 8</a:t>
            </a:r>
          </a:p>
        </p:txBody>
      </p:sp>
      <p:graphicFrame>
        <p:nvGraphicFramePr>
          <p:cNvPr id="5" name="Table Placeholder 4">
            <a:extLst>
              <a:ext uri="{FF2B5EF4-FFF2-40B4-BE49-F238E27FC236}">
                <a16:creationId xmlns:a16="http://schemas.microsoft.com/office/drawing/2014/main" id="{C8663B6D-AD82-490F-9577-E27FBDAEEDDD}"/>
              </a:ext>
            </a:extLst>
          </p:cNvPr>
          <p:cNvGraphicFramePr>
            <a:graphicFrameLocks noGrp="1"/>
          </p:cNvGraphicFramePr>
          <p:nvPr>
            <p:ph type="tbl" sz="quarter" idx="13"/>
            <p:extLst>
              <p:ext uri="{D42A27DB-BD31-4B8C-83A1-F6EECF244321}">
                <p14:modId xmlns:p14="http://schemas.microsoft.com/office/powerpoint/2010/main" val="18375858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468291142"/>
                    </a:ext>
                  </a:extLst>
                </a:gridCol>
                <a:gridCol w="740664">
                  <a:extLst>
                    <a:ext uri="{9D8B030D-6E8A-4147-A177-3AD203B41FA5}">
                      <a16:colId xmlns:a16="http://schemas.microsoft.com/office/drawing/2014/main" val="75794186"/>
                    </a:ext>
                  </a:extLst>
                </a:gridCol>
                <a:gridCol w="740664">
                  <a:extLst>
                    <a:ext uri="{9D8B030D-6E8A-4147-A177-3AD203B41FA5}">
                      <a16:colId xmlns:a16="http://schemas.microsoft.com/office/drawing/2014/main" val="3291586158"/>
                    </a:ext>
                  </a:extLst>
                </a:gridCol>
                <a:gridCol w="740664">
                  <a:extLst>
                    <a:ext uri="{9D8B030D-6E8A-4147-A177-3AD203B41FA5}">
                      <a16:colId xmlns:a16="http://schemas.microsoft.com/office/drawing/2014/main" val="1012309234"/>
                    </a:ext>
                  </a:extLst>
                </a:gridCol>
                <a:gridCol w="740664">
                  <a:extLst>
                    <a:ext uri="{9D8B030D-6E8A-4147-A177-3AD203B41FA5}">
                      <a16:colId xmlns:a16="http://schemas.microsoft.com/office/drawing/2014/main" val="1877508363"/>
                    </a:ext>
                  </a:extLst>
                </a:gridCol>
                <a:gridCol w="740664">
                  <a:extLst>
                    <a:ext uri="{9D8B030D-6E8A-4147-A177-3AD203B41FA5}">
                      <a16:colId xmlns:a16="http://schemas.microsoft.com/office/drawing/2014/main" val="839748096"/>
                    </a:ext>
                  </a:extLst>
                </a:gridCol>
                <a:gridCol w="740664">
                  <a:extLst>
                    <a:ext uri="{9D8B030D-6E8A-4147-A177-3AD203B41FA5}">
                      <a16:colId xmlns:a16="http://schemas.microsoft.com/office/drawing/2014/main" val="716821388"/>
                    </a:ext>
                  </a:extLst>
                </a:gridCol>
                <a:gridCol w="740664">
                  <a:extLst>
                    <a:ext uri="{9D8B030D-6E8A-4147-A177-3AD203B41FA5}">
                      <a16:colId xmlns:a16="http://schemas.microsoft.com/office/drawing/2014/main" val="1628164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574643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https://scontent-iad3-1.xx.fbcdn.net/v/t1.0-9/p720x720/119918234_1381139558758244_2093493587111828372_o.jpg?_nc_cat=110&amp;_nc_sid=9e2e56&amp;_nc_ohc=p0_3lqeIoZoAX-QPsS4&amp;_nc_ht=scontent-iad3-1.xx&amp;tp=6&amp;oh=9209019c9031ba73f8ad2d13ae340a69&amp;oe=5F9BA793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6.5421 %</a:t>
                      </a:r>
                    </a:p>
                  </a:txBody>
                  <a:tcPr/>
                </a:tc>
                <a:extLst>
                  <a:ext uri="{0D108BD9-81ED-4DB2-BD59-A6C34878D82A}">
                    <a16:rowId xmlns:a16="http://schemas.microsoft.com/office/drawing/2014/main" val="2135544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https://scontent-iad3-1.xx.fbcdn.net/v/t15.13418-10/s720x720/120117761_362865511508895_6491103691019286312_n.jpg?_nc_cat=100&amp;_nc_sid=ad6a45&amp;_nc_ohc=0mELp-G954sAX93yJmr&amp;_nc_ht=scontent-iad3-1.xx&amp;tp=7&amp;oh=c897a4c5c7794cc314ca481c210e2097&amp;oe=5F9A674E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5.8252 %</a:t>
                      </a:r>
                    </a:p>
                  </a:txBody>
                  <a:tcPr/>
                </a:tc>
                <a:extLst>
                  <a:ext uri="{0D108BD9-81ED-4DB2-BD59-A6C34878D82A}">
                    <a16:rowId xmlns:a16="http://schemas.microsoft.com/office/drawing/2014/main" val="1677017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https://scontent-iad3-1.xx.fbcdn.net/v/t1.0-9/p720x720/119988970_1380494058822794_179463564643762012_o.jpg?_nc_cat=108&amp;_nc_sid=110474&amp;_nc_ohc=9IjULss1vDMAX-MY8Ti&amp;_nc_ht=scontent-iad3-1.xx&amp;tp=6&amp;oh=abe311ee5f2688a1e5b5a6da6a2303a2&amp;oe=5F9BE3BD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5.1471 %</a:t>
                      </a:r>
                    </a:p>
                  </a:txBody>
                  <a:tcPr/>
                </a:tc>
                <a:extLst>
                  <a:ext uri="{0D108BD9-81ED-4DB2-BD59-A6C34878D82A}">
                    <a16:rowId xmlns:a16="http://schemas.microsoft.com/office/drawing/2014/main" val="2559441242"/>
                  </a:ext>
                </a:extLst>
              </a:tr>
            </a:tbl>
          </a:graphicData>
        </a:graphic>
      </p:graphicFrame>
      <p:sp>
        <p:nvSpPr>
          <p:cNvPr id="4" name="Text Placeholder 3">
            <a:extLst>
              <a:ext uri="{FF2B5EF4-FFF2-40B4-BE49-F238E27FC236}">
                <a16:creationId xmlns:a16="http://schemas.microsoft.com/office/drawing/2014/main" id="{20786EA5-240D-4A13-9C8E-D74FA3B276B3}"/>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79279644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F7E03-779D-44FC-85B7-CE7222471942}"/>
              </a:ext>
            </a:extLst>
          </p:cNvPr>
          <p:cNvSpPr>
            <a:spLocks noGrp="1"/>
          </p:cNvSpPr>
          <p:nvPr>
            <p:ph type="title"/>
          </p:nvPr>
        </p:nvSpPr>
        <p:spPr/>
        <p:txBody>
          <a:bodyPr/>
          <a:lstStyle/>
          <a:p>
            <a:r>
              <a:rPr lang="en-US"/>
              <a:t>Facebook Published Posts Table | All Pages - 2 of 8</a:t>
            </a:r>
          </a:p>
        </p:txBody>
      </p:sp>
      <p:graphicFrame>
        <p:nvGraphicFramePr>
          <p:cNvPr id="5" name="Table Placeholder 4">
            <a:extLst>
              <a:ext uri="{FF2B5EF4-FFF2-40B4-BE49-F238E27FC236}">
                <a16:creationId xmlns:a16="http://schemas.microsoft.com/office/drawing/2014/main" id="{CD338484-12C1-4A2E-BAD4-140BA3CD6910}"/>
              </a:ext>
            </a:extLst>
          </p:cNvPr>
          <p:cNvGraphicFramePr>
            <a:graphicFrameLocks noGrp="1"/>
          </p:cNvGraphicFramePr>
          <p:nvPr>
            <p:ph type="tbl" sz="quarter" idx="13"/>
            <p:extLst>
              <p:ext uri="{D42A27DB-BD31-4B8C-83A1-F6EECF244321}">
                <p14:modId xmlns:p14="http://schemas.microsoft.com/office/powerpoint/2010/main" val="18700839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102277563"/>
                    </a:ext>
                  </a:extLst>
                </a:gridCol>
                <a:gridCol w="740664">
                  <a:extLst>
                    <a:ext uri="{9D8B030D-6E8A-4147-A177-3AD203B41FA5}">
                      <a16:colId xmlns:a16="http://schemas.microsoft.com/office/drawing/2014/main" val="411752774"/>
                    </a:ext>
                  </a:extLst>
                </a:gridCol>
                <a:gridCol w="740664">
                  <a:extLst>
                    <a:ext uri="{9D8B030D-6E8A-4147-A177-3AD203B41FA5}">
                      <a16:colId xmlns:a16="http://schemas.microsoft.com/office/drawing/2014/main" val="3026533153"/>
                    </a:ext>
                  </a:extLst>
                </a:gridCol>
                <a:gridCol w="740664">
                  <a:extLst>
                    <a:ext uri="{9D8B030D-6E8A-4147-A177-3AD203B41FA5}">
                      <a16:colId xmlns:a16="http://schemas.microsoft.com/office/drawing/2014/main" val="2838434773"/>
                    </a:ext>
                  </a:extLst>
                </a:gridCol>
                <a:gridCol w="740664">
                  <a:extLst>
                    <a:ext uri="{9D8B030D-6E8A-4147-A177-3AD203B41FA5}">
                      <a16:colId xmlns:a16="http://schemas.microsoft.com/office/drawing/2014/main" val="3121527141"/>
                    </a:ext>
                  </a:extLst>
                </a:gridCol>
                <a:gridCol w="740664">
                  <a:extLst>
                    <a:ext uri="{9D8B030D-6E8A-4147-A177-3AD203B41FA5}">
                      <a16:colId xmlns:a16="http://schemas.microsoft.com/office/drawing/2014/main" val="2272586353"/>
                    </a:ext>
                  </a:extLst>
                </a:gridCol>
                <a:gridCol w="740664">
                  <a:extLst>
                    <a:ext uri="{9D8B030D-6E8A-4147-A177-3AD203B41FA5}">
                      <a16:colId xmlns:a16="http://schemas.microsoft.com/office/drawing/2014/main" val="1523096889"/>
                    </a:ext>
                  </a:extLst>
                </a:gridCol>
                <a:gridCol w="740664">
                  <a:extLst>
                    <a:ext uri="{9D8B030D-6E8A-4147-A177-3AD203B41FA5}">
                      <a16:colId xmlns:a16="http://schemas.microsoft.com/office/drawing/2014/main" val="28720107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104703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https://scontent-iad3-1.xx.fbcdn.net/v/t15.13418-10/s720x720/120579525_3256559224461666_1246211215298760720_n.jpg?_nc_cat=101&amp;_nc_sid=ad6a45&amp;_nc_ohc=ZvUwox6QWqEAX84pHYP&amp;_nc_ht=scontent-iad3-1.xx&amp;tp=7&amp;oh=1f9e9586aa657c1628bf7e9753be6513&amp;oe=5F9B6DAD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4.8780 %</a:t>
                      </a:r>
                    </a:p>
                  </a:txBody>
                  <a:tcPr/>
                </a:tc>
                <a:extLst>
                  <a:ext uri="{0D108BD9-81ED-4DB2-BD59-A6C34878D82A}">
                    <a16:rowId xmlns:a16="http://schemas.microsoft.com/office/drawing/2014/main" val="1223671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https://scontent-iad3-1.xx.fbcdn.net/v/t1.0-9/s720x720/118787706_1364294430442757_8419345196281215408_n.jpg?_nc_cat=111&amp;_nc_sid=110474&amp;_nc_ohc=2FNk6BMaNFIAX8ze2TU&amp;_nc_ht=scontent-iad3-1.xx&amp;tp=7&amp;oh=d0981ca89a12443effe53a065acee07e&amp;oe=5F9BB649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4.3478 %</a:t>
                      </a:r>
                    </a:p>
                  </a:txBody>
                  <a:tcPr/>
                </a:tc>
                <a:extLst>
                  <a:ext uri="{0D108BD9-81ED-4DB2-BD59-A6C34878D82A}">
                    <a16:rowId xmlns:a16="http://schemas.microsoft.com/office/drawing/2014/main" val="506467971"/>
                  </a:ext>
                </a:extLst>
              </a:tr>
            </a:tbl>
          </a:graphicData>
        </a:graphic>
      </p:graphicFrame>
      <p:sp>
        <p:nvSpPr>
          <p:cNvPr id="4" name="Text Placeholder 3">
            <a:extLst>
              <a:ext uri="{FF2B5EF4-FFF2-40B4-BE49-F238E27FC236}">
                <a16:creationId xmlns:a16="http://schemas.microsoft.com/office/drawing/2014/main" id="{A069B457-22B4-4842-8D38-954ACA7BDF38}"/>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87426971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B7D87-DC6B-434A-AFDC-ED02C1C77862}"/>
              </a:ext>
            </a:extLst>
          </p:cNvPr>
          <p:cNvSpPr>
            <a:spLocks noGrp="1"/>
          </p:cNvSpPr>
          <p:nvPr>
            <p:ph type="title"/>
          </p:nvPr>
        </p:nvSpPr>
        <p:spPr/>
        <p:txBody>
          <a:bodyPr/>
          <a:lstStyle/>
          <a:p>
            <a:r>
              <a:rPr lang="en-US"/>
              <a:t>Facebook Published Posts Table | All Pages - 3 of 8</a:t>
            </a:r>
          </a:p>
        </p:txBody>
      </p:sp>
      <p:graphicFrame>
        <p:nvGraphicFramePr>
          <p:cNvPr id="5" name="Table Placeholder 4">
            <a:extLst>
              <a:ext uri="{FF2B5EF4-FFF2-40B4-BE49-F238E27FC236}">
                <a16:creationId xmlns:a16="http://schemas.microsoft.com/office/drawing/2014/main" id="{3FE6AC00-2BC4-4B87-9AA8-AFD9F5EB24E0}"/>
              </a:ext>
            </a:extLst>
          </p:cNvPr>
          <p:cNvGraphicFramePr>
            <a:graphicFrameLocks noGrp="1"/>
          </p:cNvGraphicFramePr>
          <p:nvPr>
            <p:ph type="tbl" sz="quarter" idx="13"/>
            <p:extLst>
              <p:ext uri="{D42A27DB-BD31-4B8C-83A1-F6EECF244321}">
                <p14:modId xmlns:p14="http://schemas.microsoft.com/office/powerpoint/2010/main" val="15042411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2652467929"/>
                    </a:ext>
                  </a:extLst>
                </a:gridCol>
                <a:gridCol w="740664">
                  <a:extLst>
                    <a:ext uri="{9D8B030D-6E8A-4147-A177-3AD203B41FA5}">
                      <a16:colId xmlns:a16="http://schemas.microsoft.com/office/drawing/2014/main" val="2239637832"/>
                    </a:ext>
                  </a:extLst>
                </a:gridCol>
                <a:gridCol w="740664">
                  <a:extLst>
                    <a:ext uri="{9D8B030D-6E8A-4147-A177-3AD203B41FA5}">
                      <a16:colId xmlns:a16="http://schemas.microsoft.com/office/drawing/2014/main" val="1549225113"/>
                    </a:ext>
                  </a:extLst>
                </a:gridCol>
                <a:gridCol w="740664">
                  <a:extLst>
                    <a:ext uri="{9D8B030D-6E8A-4147-A177-3AD203B41FA5}">
                      <a16:colId xmlns:a16="http://schemas.microsoft.com/office/drawing/2014/main" val="2723582072"/>
                    </a:ext>
                  </a:extLst>
                </a:gridCol>
                <a:gridCol w="740664">
                  <a:extLst>
                    <a:ext uri="{9D8B030D-6E8A-4147-A177-3AD203B41FA5}">
                      <a16:colId xmlns:a16="http://schemas.microsoft.com/office/drawing/2014/main" val="1907015094"/>
                    </a:ext>
                  </a:extLst>
                </a:gridCol>
                <a:gridCol w="740664">
                  <a:extLst>
                    <a:ext uri="{9D8B030D-6E8A-4147-A177-3AD203B41FA5}">
                      <a16:colId xmlns:a16="http://schemas.microsoft.com/office/drawing/2014/main" val="2698032741"/>
                    </a:ext>
                  </a:extLst>
                </a:gridCol>
                <a:gridCol w="740664">
                  <a:extLst>
                    <a:ext uri="{9D8B030D-6E8A-4147-A177-3AD203B41FA5}">
                      <a16:colId xmlns:a16="http://schemas.microsoft.com/office/drawing/2014/main" val="37449464"/>
                    </a:ext>
                  </a:extLst>
                </a:gridCol>
                <a:gridCol w="740664">
                  <a:extLst>
                    <a:ext uri="{9D8B030D-6E8A-4147-A177-3AD203B41FA5}">
                      <a16:colId xmlns:a16="http://schemas.microsoft.com/office/drawing/2014/main" val="29583209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533729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720x720/118599763_621299888753761_2718544473354532897_n.jpg?_nc_cat=104&amp;_nc_sid=ad6a45&amp;_nc_ohc=9FU_KMuuCtUAX9_3KO4&amp;_nc_oc=AQnDMl7AyFA_-pIbbFuypD4b_d0fFVH2xl6t5C9HuQmmYOS9t8aG2eWfKde-xcen9cQ&amp;_nc_ht=scontent-iad3-1.xx&amp;tp=6&amp;oh=803f9af0c23d659712b9eb2741fd68be&amp;oe=5F9A0B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3.5714 %</a:t>
                      </a:r>
                    </a:p>
                  </a:txBody>
                  <a:tcPr/>
                </a:tc>
                <a:extLst>
                  <a:ext uri="{0D108BD9-81ED-4DB2-BD59-A6C34878D82A}">
                    <a16:rowId xmlns:a16="http://schemas.microsoft.com/office/drawing/2014/main" val="3069057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https://scontent-iad3-1.xx.fbcdn.net/v/t1.0-9/s720x720/118761052_1362428583962675_8522567912043011392_n.jpg?_nc_cat=111&amp;_nc_sid=110474&amp;_nc_ohc=iBWiK1bVOYgAX-8HnPy&amp;_nc_ht=scontent-iad3-1.xx&amp;tp=7&amp;oh=024d5ca613d35839786d74e3778829ed&amp;oe=5F9A19BA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3.4483 %</a:t>
                      </a:r>
                    </a:p>
                  </a:txBody>
                  <a:tcPr/>
                </a:tc>
                <a:extLst>
                  <a:ext uri="{0D108BD9-81ED-4DB2-BD59-A6C34878D82A}">
                    <a16:rowId xmlns:a16="http://schemas.microsoft.com/office/drawing/2014/main" val="2740150568"/>
                  </a:ext>
                </a:extLst>
              </a:tr>
            </a:tbl>
          </a:graphicData>
        </a:graphic>
      </p:graphicFrame>
      <p:sp>
        <p:nvSpPr>
          <p:cNvPr id="4" name="Text Placeholder 3">
            <a:extLst>
              <a:ext uri="{FF2B5EF4-FFF2-40B4-BE49-F238E27FC236}">
                <a16:creationId xmlns:a16="http://schemas.microsoft.com/office/drawing/2014/main" id="{7BBF4E4B-2266-44AE-81DB-07FAF5A5AFD0}"/>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06959410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E3301-542A-4C30-B306-B3E9BC303FED}"/>
              </a:ext>
            </a:extLst>
          </p:cNvPr>
          <p:cNvSpPr>
            <a:spLocks noGrp="1"/>
          </p:cNvSpPr>
          <p:nvPr>
            <p:ph type="title"/>
          </p:nvPr>
        </p:nvSpPr>
        <p:spPr/>
        <p:txBody>
          <a:bodyPr/>
          <a:lstStyle/>
          <a:p>
            <a:r>
              <a:rPr lang="en-US"/>
              <a:t>Facebook Published Posts Table | All Pages - 4 of 8</a:t>
            </a:r>
          </a:p>
        </p:txBody>
      </p:sp>
      <p:graphicFrame>
        <p:nvGraphicFramePr>
          <p:cNvPr id="5" name="Table Placeholder 4">
            <a:extLst>
              <a:ext uri="{FF2B5EF4-FFF2-40B4-BE49-F238E27FC236}">
                <a16:creationId xmlns:a16="http://schemas.microsoft.com/office/drawing/2014/main" id="{C6071D2E-50B9-4872-A1CF-2966314C68C2}"/>
              </a:ext>
            </a:extLst>
          </p:cNvPr>
          <p:cNvGraphicFramePr>
            <a:graphicFrameLocks noGrp="1"/>
          </p:cNvGraphicFramePr>
          <p:nvPr>
            <p:ph type="tbl" sz="quarter" idx="13"/>
            <p:extLst>
              <p:ext uri="{D42A27DB-BD31-4B8C-83A1-F6EECF244321}">
                <p14:modId xmlns:p14="http://schemas.microsoft.com/office/powerpoint/2010/main" val="25322457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1635235636"/>
                    </a:ext>
                  </a:extLst>
                </a:gridCol>
                <a:gridCol w="740664">
                  <a:extLst>
                    <a:ext uri="{9D8B030D-6E8A-4147-A177-3AD203B41FA5}">
                      <a16:colId xmlns:a16="http://schemas.microsoft.com/office/drawing/2014/main" val="874703862"/>
                    </a:ext>
                  </a:extLst>
                </a:gridCol>
                <a:gridCol w="740664">
                  <a:extLst>
                    <a:ext uri="{9D8B030D-6E8A-4147-A177-3AD203B41FA5}">
                      <a16:colId xmlns:a16="http://schemas.microsoft.com/office/drawing/2014/main" val="2104226180"/>
                    </a:ext>
                  </a:extLst>
                </a:gridCol>
                <a:gridCol w="740664">
                  <a:extLst>
                    <a:ext uri="{9D8B030D-6E8A-4147-A177-3AD203B41FA5}">
                      <a16:colId xmlns:a16="http://schemas.microsoft.com/office/drawing/2014/main" val="1734999107"/>
                    </a:ext>
                  </a:extLst>
                </a:gridCol>
                <a:gridCol w="740664">
                  <a:extLst>
                    <a:ext uri="{9D8B030D-6E8A-4147-A177-3AD203B41FA5}">
                      <a16:colId xmlns:a16="http://schemas.microsoft.com/office/drawing/2014/main" val="1907466000"/>
                    </a:ext>
                  </a:extLst>
                </a:gridCol>
                <a:gridCol w="740664">
                  <a:extLst>
                    <a:ext uri="{9D8B030D-6E8A-4147-A177-3AD203B41FA5}">
                      <a16:colId xmlns:a16="http://schemas.microsoft.com/office/drawing/2014/main" val="3014197458"/>
                    </a:ext>
                  </a:extLst>
                </a:gridCol>
                <a:gridCol w="740664">
                  <a:extLst>
                    <a:ext uri="{9D8B030D-6E8A-4147-A177-3AD203B41FA5}">
                      <a16:colId xmlns:a16="http://schemas.microsoft.com/office/drawing/2014/main" val="1706775685"/>
                    </a:ext>
                  </a:extLst>
                </a:gridCol>
                <a:gridCol w="740664">
                  <a:extLst>
                    <a:ext uri="{9D8B030D-6E8A-4147-A177-3AD203B41FA5}">
                      <a16:colId xmlns:a16="http://schemas.microsoft.com/office/drawing/2014/main" val="5419446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4183001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https://scontent-iad3-1.xx.fbcdn.net/v/t15.13418-10/s720x720/120351861_361982864981603_207640148779861507_n.jpg?_nc_cat=100&amp;_nc_sid=ad6a45&amp;_nc_ohc=-AkkthNSBzMAX-fwwYZ&amp;_nc_ht=scontent-iad3-1.xx&amp;tp=7&amp;oh=a0c5232326d09c6e6aa4b9a4d56f0628&amp;oe=5F9AD3A0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3.3333 %</a:t>
                      </a:r>
                    </a:p>
                  </a:txBody>
                  <a:tcPr/>
                </a:tc>
                <a:extLst>
                  <a:ext uri="{0D108BD9-81ED-4DB2-BD59-A6C34878D82A}">
                    <a16:rowId xmlns:a16="http://schemas.microsoft.com/office/drawing/2014/main" val="3962735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https://scontent-iad3-1.xx.fbcdn.net/v/t1.0-9/p720x720/119025134_1368681760004024_2152477340176887366_n.jpg?_nc_cat=101&amp;_nc_sid=110474&amp;_nc_ohc=pk3NGilhmecAX_AcPxi&amp;_nc_ht=scontent-iad3-1.xx&amp;tp=6&amp;oh=a98169ca0338afa4fe58961e75b6ff5e&amp;oe=5F9C25DD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3.2000 %</a:t>
                      </a:r>
                    </a:p>
                  </a:txBody>
                  <a:tcPr/>
                </a:tc>
                <a:extLst>
                  <a:ext uri="{0D108BD9-81ED-4DB2-BD59-A6C34878D82A}">
                    <a16:rowId xmlns:a16="http://schemas.microsoft.com/office/drawing/2014/main" val="3953295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https://scontent-iad3-1.xx.fbcdn.net/v/t1.0-9/p720x720/119003653_1368681363337397_9203679984102089054_n.jpg?_nc_cat=103&amp;_nc_sid=110474&amp;_nc_ohc=lFp6x3lmL2kAX-6U3Ie&amp;_nc_ht=scontent-iad3-1.xx&amp;tp=6&amp;oh=14c024b07d479ea65d9e0278b4362b5e&amp;oe=5F9C6CAA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3.1746 %</a:t>
                      </a:r>
                    </a:p>
                  </a:txBody>
                  <a:tcPr/>
                </a:tc>
                <a:extLst>
                  <a:ext uri="{0D108BD9-81ED-4DB2-BD59-A6C34878D82A}">
                    <a16:rowId xmlns:a16="http://schemas.microsoft.com/office/drawing/2014/main" val="2584375524"/>
                  </a:ext>
                </a:extLst>
              </a:tr>
            </a:tbl>
          </a:graphicData>
        </a:graphic>
      </p:graphicFrame>
      <p:sp>
        <p:nvSpPr>
          <p:cNvPr id="4" name="Text Placeholder 3">
            <a:extLst>
              <a:ext uri="{FF2B5EF4-FFF2-40B4-BE49-F238E27FC236}">
                <a16:creationId xmlns:a16="http://schemas.microsoft.com/office/drawing/2014/main" id="{D1870494-6559-455F-A83F-78CA4F333CCA}"/>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92042348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AEB94-5D57-46B9-8B9C-6FA4D91B54C7}"/>
              </a:ext>
            </a:extLst>
          </p:cNvPr>
          <p:cNvSpPr>
            <a:spLocks noGrp="1"/>
          </p:cNvSpPr>
          <p:nvPr>
            <p:ph type="title"/>
          </p:nvPr>
        </p:nvSpPr>
        <p:spPr/>
        <p:txBody>
          <a:bodyPr/>
          <a:lstStyle/>
          <a:p>
            <a:r>
              <a:rPr lang="en-US"/>
              <a:t>Facebook Published Posts Table | All Pages - 5 of 8</a:t>
            </a:r>
          </a:p>
        </p:txBody>
      </p:sp>
      <p:graphicFrame>
        <p:nvGraphicFramePr>
          <p:cNvPr id="5" name="Table Placeholder 4">
            <a:extLst>
              <a:ext uri="{FF2B5EF4-FFF2-40B4-BE49-F238E27FC236}">
                <a16:creationId xmlns:a16="http://schemas.microsoft.com/office/drawing/2014/main" id="{AB5DF8C5-F966-4560-AE1A-EF25990A8105}"/>
              </a:ext>
            </a:extLst>
          </p:cNvPr>
          <p:cNvGraphicFramePr>
            <a:graphicFrameLocks noGrp="1"/>
          </p:cNvGraphicFramePr>
          <p:nvPr>
            <p:ph type="tbl" sz="quarter" idx="13"/>
            <p:extLst>
              <p:ext uri="{D42A27DB-BD31-4B8C-83A1-F6EECF244321}">
                <p14:modId xmlns:p14="http://schemas.microsoft.com/office/powerpoint/2010/main" val="1523029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343590738"/>
                    </a:ext>
                  </a:extLst>
                </a:gridCol>
                <a:gridCol w="740664">
                  <a:extLst>
                    <a:ext uri="{9D8B030D-6E8A-4147-A177-3AD203B41FA5}">
                      <a16:colId xmlns:a16="http://schemas.microsoft.com/office/drawing/2014/main" val="2266459024"/>
                    </a:ext>
                  </a:extLst>
                </a:gridCol>
                <a:gridCol w="740664">
                  <a:extLst>
                    <a:ext uri="{9D8B030D-6E8A-4147-A177-3AD203B41FA5}">
                      <a16:colId xmlns:a16="http://schemas.microsoft.com/office/drawing/2014/main" val="1578923436"/>
                    </a:ext>
                  </a:extLst>
                </a:gridCol>
                <a:gridCol w="740664">
                  <a:extLst>
                    <a:ext uri="{9D8B030D-6E8A-4147-A177-3AD203B41FA5}">
                      <a16:colId xmlns:a16="http://schemas.microsoft.com/office/drawing/2014/main" val="2781858466"/>
                    </a:ext>
                  </a:extLst>
                </a:gridCol>
                <a:gridCol w="740664">
                  <a:extLst>
                    <a:ext uri="{9D8B030D-6E8A-4147-A177-3AD203B41FA5}">
                      <a16:colId xmlns:a16="http://schemas.microsoft.com/office/drawing/2014/main" val="1119304911"/>
                    </a:ext>
                  </a:extLst>
                </a:gridCol>
                <a:gridCol w="740664">
                  <a:extLst>
                    <a:ext uri="{9D8B030D-6E8A-4147-A177-3AD203B41FA5}">
                      <a16:colId xmlns:a16="http://schemas.microsoft.com/office/drawing/2014/main" val="284253467"/>
                    </a:ext>
                  </a:extLst>
                </a:gridCol>
                <a:gridCol w="740664">
                  <a:extLst>
                    <a:ext uri="{9D8B030D-6E8A-4147-A177-3AD203B41FA5}">
                      <a16:colId xmlns:a16="http://schemas.microsoft.com/office/drawing/2014/main" val="51763744"/>
                    </a:ext>
                  </a:extLst>
                </a:gridCol>
                <a:gridCol w="740664">
                  <a:extLst>
                    <a:ext uri="{9D8B030D-6E8A-4147-A177-3AD203B41FA5}">
                      <a16:colId xmlns:a16="http://schemas.microsoft.com/office/drawing/2014/main" val="25690601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000733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https://scontent-iad3-1.xx.fbcdn.net/v/t1.0-9/p720x720/119569867_1373477892857744_1356509640074390323_n.jpg?_nc_cat=107&amp;_nc_sid=110474&amp;_nc_ohc=r6eFomIT3kEAX8Mrz2M&amp;_nc_ht=scontent-iad3-1.xx&amp;tp=6&amp;oh=4f629cf8b43eee742c83e00396fad345&amp;oe=5F9B8759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3.1008 %</a:t>
                      </a:r>
                    </a:p>
                  </a:txBody>
                  <a:tcPr/>
                </a:tc>
                <a:extLst>
                  <a:ext uri="{0D108BD9-81ED-4DB2-BD59-A6C34878D82A}">
                    <a16:rowId xmlns:a16="http://schemas.microsoft.com/office/drawing/2014/main" val="4070172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https://scontent-iad3-1.xx.fbcdn.net/v/t15.13418-10/s720x720/120134933_350793052705662_3359610912148145965_n.jpg?_nc_cat=102&amp;_nc_sid=ad6a45&amp;_nc_ohc=ODfpBoXDwSMAX_RWmYv&amp;_nc_ht=scontent-iad3-1.xx&amp;tp=7&amp;oh=86464d73ec9e311656ef25b569911e00&amp;oe=5F9A773B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3.0000 %</a:t>
                      </a:r>
                    </a:p>
                  </a:txBody>
                  <a:tcPr/>
                </a:tc>
                <a:extLst>
                  <a:ext uri="{0D108BD9-81ED-4DB2-BD59-A6C34878D82A}">
                    <a16:rowId xmlns:a16="http://schemas.microsoft.com/office/drawing/2014/main" val="1936570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https://scontent-iad3-1.xx.fbcdn.net/v/t15.13418-10/s720x720/120330995_824202401656984_4128764297057283649_n.jpg?_nc_cat=110&amp;_nc_sid=ad6a45&amp;_nc_ohc=cWa8B6KTWTMAX_Sdhq6&amp;_nc_ht=scontent-iad3-1.xx&amp;tp=7&amp;oh=da2e4b9ebe41f2d13162bd437fd1fa51&amp;oe=5F9B5DC4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2.8571 %</a:t>
                      </a:r>
                    </a:p>
                  </a:txBody>
                  <a:tcPr/>
                </a:tc>
                <a:extLst>
                  <a:ext uri="{0D108BD9-81ED-4DB2-BD59-A6C34878D82A}">
                    <a16:rowId xmlns:a16="http://schemas.microsoft.com/office/drawing/2014/main" val="1024445268"/>
                  </a:ext>
                </a:extLst>
              </a:tr>
            </a:tbl>
          </a:graphicData>
        </a:graphic>
      </p:graphicFrame>
      <p:sp>
        <p:nvSpPr>
          <p:cNvPr id="4" name="Text Placeholder 3">
            <a:extLst>
              <a:ext uri="{FF2B5EF4-FFF2-40B4-BE49-F238E27FC236}">
                <a16:creationId xmlns:a16="http://schemas.microsoft.com/office/drawing/2014/main" id="{1D2AE735-2ECC-41D2-B68B-80187B56069F}"/>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92122461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8211A-747D-48F7-80F6-3410E74B25F1}"/>
              </a:ext>
            </a:extLst>
          </p:cNvPr>
          <p:cNvSpPr>
            <a:spLocks noGrp="1"/>
          </p:cNvSpPr>
          <p:nvPr>
            <p:ph type="title"/>
          </p:nvPr>
        </p:nvSpPr>
        <p:spPr/>
        <p:txBody>
          <a:bodyPr/>
          <a:lstStyle/>
          <a:p>
            <a:r>
              <a:rPr lang="en-US"/>
              <a:t>Facebook Published Posts Table | All Pages - 6 of 8</a:t>
            </a:r>
          </a:p>
        </p:txBody>
      </p:sp>
      <p:graphicFrame>
        <p:nvGraphicFramePr>
          <p:cNvPr id="5" name="Table Placeholder 4">
            <a:extLst>
              <a:ext uri="{FF2B5EF4-FFF2-40B4-BE49-F238E27FC236}">
                <a16:creationId xmlns:a16="http://schemas.microsoft.com/office/drawing/2014/main" id="{023CD3F2-A46B-4A53-AB71-FB69DB6BC626}"/>
              </a:ext>
            </a:extLst>
          </p:cNvPr>
          <p:cNvGraphicFramePr>
            <a:graphicFrameLocks noGrp="1"/>
          </p:cNvGraphicFramePr>
          <p:nvPr>
            <p:ph type="tbl" sz="quarter" idx="13"/>
            <p:extLst>
              <p:ext uri="{D42A27DB-BD31-4B8C-83A1-F6EECF244321}">
                <p14:modId xmlns:p14="http://schemas.microsoft.com/office/powerpoint/2010/main" val="10674300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672113079"/>
                    </a:ext>
                  </a:extLst>
                </a:gridCol>
                <a:gridCol w="740664">
                  <a:extLst>
                    <a:ext uri="{9D8B030D-6E8A-4147-A177-3AD203B41FA5}">
                      <a16:colId xmlns:a16="http://schemas.microsoft.com/office/drawing/2014/main" val="2180956835"/>
                    </a:ext>
                  </a:extLst>
                </a:gridCol>
                <a:gridCol w="740664">
                  <a:extLst>
                    <a:ext uri="{9D8B030D-6E8A-4147-A177-3AD203B41FA5}">
                      <a16:colId xmlns:a16="http://schemas.microsoft.com/office/drawing/2014/main" val="2237387419"/>
                    </a:ext>
                  </a:extLst>
                </a:gridCol>
                <a:gridCol w="740664">
                  <a:extLst>
                    <a:ext uri="{9D8B030D-6E8A-4147-A177-3AD203B41FA5}">
                      <a16:colId xmlns:a16="http://schemas.microsoft.com/office/drawing/2014/main" val="1931429659"/>
                    </a:ext>
                  </a:extLst>
                </a:gridCol>
                <a:gridCol w="740664">
                  <a:extLst>
                    <a:ext uri="{9D8B030D-6E8A-4147-A177-3AD203B41FA5}">
                      <a16:colId xmlns:a16="http://schemas.microsoft.com/office/drawing/2014/main" val="85178628"/>
                    </a:ext>
                  </a:extLst>
                </a:gridCol>
                <a:gridCol w="740664">
                  <a:extLst>
                    <a:ext uri="{9D8B030D-6E8A-4147-A177-3AD203B41FA5}">
                      <a16:colId xmlns:a16="http://schemas.microsoft.com/office/drawing/2014/main" val="1205363779"/>
                    </a:ext>
                  </a:extLst>
                </a:gridCol>
                <a:gridCol w="740664">
                  <a:extLst>
                    <a:ext uri="{9D8B030D-6E8A-4147-A177-3AD203B41FA5}">
                      <a16:colId xmlns:a16="http://schemas.microsoft.com/office/drawing/2014/main" val="4240531287"/>
                    </a:ext>
                  </a:extLst>
                </a:gridCol>
                <a:gridCol w="740664">
                  <a:extLst>
                    <a:ext uri="{9D8B030D-6E8A-4147-A177-3AD203B41FA5}">
                      <a16:colId xmlns:a16="http://schemas.microsoft.com/office/drawing/2014/main" val="38973366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416711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https://scontent-iad3-1.xx.fbcdn.net/v/t1.0-9/p720x720/119064067_1370012026537664_1948713601323410577_n.jpg?_nc_cat=108&amp;_nc_sid=110474&amp;_nc_ohc=-871ePtGYg0AX9ait_A&amp;_nc_ht=scontent-iad3-1.xx&amp;tp=6&amp;oh=7af174c88c358cbf744ed9b8a502ad38&amp;oe=5F9BD3F8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2.7778 %</a:t>
                      </a:r>
                    </a:p>
                  </a:txBody>
                  <a:tcPr/>
                </a:tc>
                <a:extLst>
                  <a:ext uri="{0D108BD9-81ED-4DB2-BD59-A6C34878D82A}">
                    <a16:rowId xmlns:a16="http://schemas.microsoft.com/office/drawing/2014/main" val="2740268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https://scontent-iad3-1.xx.fbcdn.net/v/t15.13418-10/p720x720/119571257_659654294928950_2781619100060576090_n.jpg?_nc_cat=110&amp;_nc_sid=ad6a45&amp;_nc_ohc=qpSxESvdnIUAX8d0H2w&amp;_nc_ht=scontent-iad3-1.xx&amp;tp=6&amp;oh=1b7f5dbff1a7f418b73de1144922a564&amp;oe=5F9A5BDF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2.6549 %</a:t>
                      </a:r>
                    </a:p>
                  </a:txBody>
                  <a:tcPr/>
                </a:tc>
                <a:extLst>
                  <a:ext uri="{0D108BD9-81ED-4DB2-BD59-A6C34878D82A}">
                    <a16:rowId xmlns:a16="http://schemas.microsoft.com/office/drawing/2014/main" val="16322841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https://scontent-iad3-1.xx.fbcdn.net/v/t1.0-9/p720x720/120313109_1384442715094595_357592509088631554_n.jpg?_nc_cat=105&amp;_nc_sid=110474&amp;_nc_ohc=lcItPLrbU5gAX8Z7vhd&amp;_nc_ht=scontent-iad3-1.xx&amp;tp=6&amp;oh=80ff0498d3eef7a0131bea9fe1cb5e3d&amp;oe=5F9B20E6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2.6316 %</a:t>
                      </a:r>
                    </a:p>
                  </a:txBody>
                  <a:tcPr/>
                </a:tc>
                <a:extLst>
                  <a:ext uri="{0D108BD9-81ED-4DB2-BD59-A6C34878D82A}">
                    <a16:rowId xmlns:a16="http://schemas.microsoft.com/office/drawing/2014/main" val="4043880187"/>
                  </a:ext>
                </a:extLst>
              </a:tr>
            </a:tbl>
          </a:graphicData>
        </a:graphic>
      </p:graphicFrame>
      <p:sp>
        <p:nvSpPr>
          <p:cNvPr id="4" name="Text Placeholder 3">
            <a:extLst>
              <a:ext uri="{FF2B5EF4-FFF2-40B4-BE49-F238E27FC236}">
                <a16:creationId xmlns:a16="http://schemas.microsoft.com/office/drawing/2014/main" id="{15733B9A-45F2-4D43-9C65-76DED51CB4C2}"/>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57067547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373CC-062F-47A9-8846-DE3F9888FED2}"/>
              </a:ext>
            </a:extLst>
          </p:cNvPr>
          <p:cNvSpPr>
            <a:spLocks noGrp="1"/>
          </p:cNvSpPr>
          <p:nvPr>
            <p:ph type="title"/>
          </p:nvPr>
        </p:nvSpPr>
        <p:spPr/>
        <p:txBody>
          <a:bodyPr/>
          <a:lstStyle/>
          <a:p>
            <a:r>
              <a:rPr lang="en-US"/>
              <a:t>Facebook Published Posts Table | All Pages - 7 of 8</a:t>
            </a:r>
          </a:p>
        </p:txBody>
      </p:sp>
      <p:graphicFrame>
        <p:nvGraphicFramePr>
          <p:cNvPr id="5" name="Table Placeholder 4">
            <a:extLst>
              <a:ext uri="{FF2B5EF4-FFF2-40B4-BE49-F238E27FC236}">
                <a16:creationId xmlns:a16="http://schemas.microsoft.com/office/drawing/2014/main" id="{6F876208-0817-4E06-A57A-016E8E7C4ED9}"/>
              </a:ext>
            </a:extLst>
          </p:cNvPr>
          <p:cNvGraphicFramePr>
            <a:graphicFrameLocks noGrp="1"/>
          </p:cNvGraphicFramePr>
          <p:nvPr>
            <p:ph type="tbl" sz="quarter" idx="13"/>
            <p:extLst>
              <p:ext uri="{D42A27DB-BD31-4B8C-83A1-F6EECF244321}">
                <p14:modId xmlns:p14="http://schemas.microsoft.com/office/powerpoint/2010/main" val="27803037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2485856273"/>
                    </a:ext>
                  </a:extLst>
                </a:gridCol>
                <a:gridCol w="740664">
                  <a:extLst>
                    <a:ext uri="{9D8B030D-6E8A-4147-A177-3AD203B41FA5}">
                      <a16:colId xmlns:a16="http://schemas.microsoft.com/office/drawing/2014/main" val="2503281581"/>
                    </a:ext>
                  </a:extLst>
                </a:gridCol>
                <a:gridCol w="740664">
                  <a:extLst>
                    <a:ext uri="{9D8B030D-6E8A-4147-A177-3AD203B41FA5}">
                      <a16:colId xmlns:a16="http://schemas.microsoft.com/office/drawing/2014/main" val="358551190"/>
                    </a:ext>
                  </a:extLst>
                </a:gridCol>
                <a:gridCol w="740664">
                  <a:extLst>
                    <a:ext uri="{9D8B030D-6E8A-4147-A177-3AD203B41FA5}">
                      <a16:colId xmlns:a16="http://schemas.microsoft.com/office/drawing/2014/main" val="1741974140"/>
                    </a:ext>
                  </a:extLst>
                </a:gridCol>
                <a:gridCol w="740664">
                  <a:extLst>
                    <a:ext uri="{9D8B030D-6E8A-4147-A177-3AD203B41FA5}">
                      <a16:colId xmlns:a16="http://schemas.microsoft.com/office/drawing/2014/main" val="461856090"/>
                    </a:ext>
                  </a:extLst>
                </a:gridCol>
                <a:gridCol w="740664">
                  <a:extLst>
                    <a:ext uri="{9D8B030D-6E8A-4147-A177-3AD203B41FA5}">
                      <a16:colId xmlns:a16="http://schemas.microsoft.com/office/drawing/2014/main" val="3172943418"/>
                    </a:ext>
                  </a:extLst>
                </a:gridCol>
                <a:gridCol w="740664">
                  <a:extLst>
                    <a:ext uri="{9D8B030D-6E8A-4147-A177-3AD203B41FA5}">
                      <a16:colId xmlns:a16="http://schemas.microsoft.com/office/drawing/2014/main" val="1364156968"/>
                    </a:ext>
                  </a:extLst>
                </a:gridCol>
                <a:gridCol w="740664">
                  <a:extLst>
                    <a:ext uri="{9D8B030D-6E8A-4147-A177-3AD203B41FA5}">
                      <a16:colId xmlns:a16="http://schemas.microsoft.com/office/drawing/2014/main" val="16290190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192438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https://scontent-iad3-1.xx.fbcdn.net/v/t15.13418-10/s720x720/120390482_831118580961093_2391517592017914314_n.jpg?_nc_cat=111&amp;_nc_sid=ad6a45&amp;_nc_ohc=lxI6766R84MAX_yIYXB&amp;_nc_ht=scontent-iad3-1.xx&amp;tp=7&amp;oh=80ef5b1f8c0b6842775e54f27e0d3d34&amp;oe=5F9B3758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2.5641 %</a:t>
                      </a:r>
                    </a:p>
                  </a:txBody>
                  <a:tcPr/>
                </a:tc>
                <a:extLst>
                  <a:ext uri="{0D108BD9-81ED-4DB2-BD59-A6C34878D82A}">
                    <a16:rowId xmlns:a16="http://schemas.microsoft.com/office/drawing/2014/main" val="2686039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https://scontent-iad3-1.xx.fbcdn.net/v/t15.13418-10/p720x720/119475455_348935676284174_2620834373889683821_n.jpg?_nc_cat=104&amp;_nc_sid=ad6a45&amp;_nc_ohc=X3IObjNbkAMAX8dHlqA&amp;_nc_ht=scontent-iad3-1.xx&amp;tp=6&amp;oh=cef1338c006ef247e34b4e67ea0f1884&amp;oe=5F9A9840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1.7857 %</a:t>
                      </a:r>
                    </a:p>
                  </a:txBody>
                  <a:tcPr/>
                </a:tc>
                <a:extLst>
                  <a:ext uri="{0D108BD9-81ED-4DB2-BD59-A6C34878D82A}">
                    <a16:rowId xmlns:a16="http://schemas.microsoft.com/office/drawing/2014/main" val="2260336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https://scontent-iad3-1.xx.fbcdn.net/v/t15.13418-10/s720x720/119439453_2721687694815956_6338144870544802370_n.jpg?_nc_cat=102&amp;_nc_sid=ad6a45&amp;_nc_ohc=6tmWQOGyMlQAX8B_B9e&amp;_nc_ht=scontent-iad3-1.xx&amp;tp=7&amp;oh=e5dfdb64204faf06b84d0c18c287d48c&amp;oe=5F9A65E6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0.9119 %</a:t>
                      </a:r>
                    </a:p>
                  </a:txBody>
                  <a:tcPr/>
                </a:tc>
                <a:extLst>
                  <a:ext uri="{0D108BD9-81ED-4DB2-BD59-A6C34878D82A}">
                    <a16:rowId xmlns:a16="http://schemas.microsoft.com/office/drawing/2014/main" val="27564137"/>
                  </a:ext>
                </a:extLst>
              </a:tr>
            </a:tbl>
          </a:graphicData>
        </a:graphic>
      </p:graphicFrame>
      <p:sp>
        <p:nvSpPr>
          <p:cNvPr id="4" name="Text Placeholder 3">
            <a:extLst>
              <a:ext uri="{FF2B5EF4-FFF2-40B4-BE49-F238E27FC236}">
                <a16:creationId xmlns:a16="http://schemas.microsoft.com/office/drawing/2014/main" id="{B95C0826-1E92-4CEA-927B-5DE1748A34F5}"/>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94028039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478CB-ED8C-492D-ACEB-A389EDE45434}"/>
              </a:ext>
            </a:extLst>
          </p:cNvPr>
          <p:cNvSpPr>
            <a:spLocks noGrp="1"/>
          </p:cNvSpPr>
          <p:nvPr>
            <p:ph type="title"/>
          </p:nvPr>
        </p:nvSpPr>
        <p:spPr/>
        <p:txBody>
          <a:bodyPr/>
          <a:lstStyle/>
          <a:p>
            <a:r>
              <a:rPr lang="en-US"/>
              <a:t>Facebook Published Posts Table | All Pages - 8 of 8</a:t>
            </a:r>
          </a:p>
        </p:txBody>
      </p:sp>
      <p:graphicFrame>
        <p:nvGraphicFramePr>
          <p:cNvPr id="5" name="Table Placeholder 4">
            <a:extLst>
              <a:ext uri="{FF2B5EF4-FFF2-40B4-BE49-F238E27FC236}">
                <a16:creationId xmlns:a16="http://schemas.microsoft.com/office/drawing/2014/main" id="{DF5CE5FD-BDD1-4EEF-BDE4-C745B23A48CC}"/>
              </a:ext>
            </a:extLst>
          </p:cNvPr>
          <p:cNvGraphicFramePr>
            <a:graphicFrameLocks noGrp="1"/>
          </p:cNvGraphicFramePr>
          <p:nvPr>
            <p:ph type="tbl" sz="quarter" idx="13"/>
            <p:extLst>
              <p:ext uri="{D42A27DB-BD31-4B8C-83A1-F6EECF244321}">
                <p14:modId xmlns:p14="http://schemas.microsoft.com/office/powerpoint/2010/main" val="36339060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2527017243"/>
                    </a:ext>
                  </a:extLst>
                </a:gridCol>
                <a:gridCol w="740664">
                  <a:extLst>
                    <a:ext uri="{9D8B030D-6E8A-4147-A177-3AD203B41FA5}">
                      <a16:colId xmlns:a16="http://schemas.microsoft.com/office/drawing/2014/main" val="2217775537"/>
                    </a:ext>
                  </a:extLst>
                </a:gridCol>
                <a:gridCol w="740664">
                  <a:extLst>
                    <a:ext uri="{9D8B030D-6E8A-4147-A177-3AD203B41FA5}">
                      <a16:colId xmlns:a16="http://schemas.microsoft.com/office/drawing/2014/main" val="1673358628"/>
                    </a:ext>
                  </a:extLst>
                </a:gridCol>
                <a:gridCol w="740664">
                  <a:extLst>
                    <a:ext uri="{9D8B030D-6E8A-4147-A177-3AD203B41FA5}">
                      <a16:colId xmlns:a16="http://schemas.microsoft.com/office/drawing/2014/main" val="282009064"/>
                    </a:ext>
                  </a:extLst>
                </a:gridCol>
                <a:gridCol w="740664">
                  <a:extLst>
                    <a:ext uri="{9D8B030D-6E8A-4147-A177-3AD203B41FA5}">
                      <a16:colId xmlns:a16="http://schemas.microsoft.com/office/drawing/2014/main" val="545461253"/>
                    </a:ext>
                  </a:extLst>
                </a:gridCol>
                <a:gridCol w="740664">
                  <a:extLst>
                    <a:ext uri="{9D8B030D-6E8A-4147-A177-3AD203B41FA5}">
                      <a16:colId xmlns:a16="http://schemas.microsoft.com/office/drawing/2014/main" val="821188124"/>
                    </a:ext>
                  </a:extLst>
                </a:gridCol>
                <a:gridCol w="740664">
                  <a:extLst>
                    <a:ext uri="{9D8B030D-6E8A-4147-A177-3AD203B41FA5}">
                      <a16:colId xmlns:a16="http://schemas.microsoft.com/office/drawing/2014/main" val="2892748425"/>
                    </a:ext>
                  </a:extLst>
                </a:gridCol>
                <a:gridCol w="740664">
                  <a:extLst>
                    <a:ext uri="{9D8B030D-6E8A-4147-A177-3AD203B41FA5}">
                      <a16:colId xmlns:a16="http://schemas.microsoft.com/office/drawing/2014/main" val="12539121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332894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https://scontent-iad3-1.xx.fbcdn.net/v/t15.13418-10/s720x720/120542544_792396088188765_6802220036716055002_n.jpg?_nc_cat=103&amp;_nc_sid=ad6a45&amp;_nc_ohc=gzAdNaTfXH0AX8BoOSU&amp;_nc_ht=scontent-iad3-1.xx&amp;tp=7&amp;oh=bd8436918e4f9b619d2cb231cf2b61bc&amp;oe=5F9CEF8B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3397809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https://scontent-iad3-1.xx.fbcdn.net/v/t15.13418-10/s720x720/120389131_257881802147056_1792690508321252775_n.jpg?_nc_cat=105&amp;_nc_sid=ad6a45&amp;_nc_ohc=IicvzGHgDkEAX_5q2Iu&amp;_nc_ht=scontent-iad3-1.xx&amp;tp=7&amp;oh=957617cd9665769d0b8bfdfad72d71dc&amp;oe=5F9B7B73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2854265969"/>
                  </a:ext>
                </a:extLst>
              </a:tr>
            </a:tbl>
          </a:graphicData>
        </a:graphic>
      </p:graphicFrame>
      <p:sp>
        <p:nvSpPr>
          <p:cNvPr id="4" name="Text Placeholder 3">
            <a:extLst>
              <a:ext uri="{FF2B5EF4-FFF2-40B4-BE49-F238E27FC236}">
                <a16:creationId xmlns:a16="http://schemas.microsoft.com/office/drawing/2014/main" id="{342F82DD-58F0-4DA3-B364-DFC2101564FA}"/>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85941433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2B26E9-525B-4788-9D37-2CEC14842255}"/>
              </a:ext>
            </a:extLst>
          </p:cNvPr>
          <p:cNvSpPr>
            <a:spLocks noGrp="1"/>
          </p:cNvSpPr>
          <p:nvPr>
            <p:ph type="title"/>
          </p:nvPr>
        </p:nvSpPr>
        <p:spPr/>
        <p:txBody>
          <a:bodyPr/>
          <a:lstStyle/>
          <a:p>
            <a:r>
              <a:rPr lang="en-US"/>
              <a:t>Facebook Video Views Table | All Pages</a:t>
            </a:r>
          </a:p>
        </p:txBody>
      </p:sp>
      <p:graphicFrame>
        <p:nvGraphicFramePr>
          <p:cNvPr id="5" name="Table Placeholder 4">
            <a:extLst>
              <a:ext uri="{FF2B5EF4-FFF2-40B4-BE49-F238E27FC236}">
                <a16:creationId xmlns:a16="http://schemas.microsoft.com/office/drawing/2014/main" id="{10B17872-7467-44B5-AA3A-72F944807341}"/>
              </a:ext>
            </a:extLst>
          </p:cNvPr>
          <p:cNvGraphicFramePr>
            <a:graphicFrameLocks noGrp="1"/>
          </p:cNvGraphicFramePr>
          <p:nvPr>
            <p:ph type="tbl" sz="quarter" idx="13"/>
            <p:extLst>
              <p:ext uri="{D42A27DB-BD31-4B8C-83A1-F6EECF244321}">
                <p14:modId xmlns:p14="http://schemas.microsoft.com/office/powerpoint/2010/main" val="10229723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60429719"/>
                    </a:ext>
                  </a:extLst>
                </a:gridCol>
                <a:gridCol w="987552">
                  <a:extLst>
                    <a:ext uri="{9D8B030D-6E8A-4147-A177-3AD203B41FA5}">
                      <a16:colId xmlns:a16="http://schemas.microsoft.com/office/drawing/2014/main" val="970916430"/>
                    </a:ext>
                  </a:extLst>
                </a:gridCol>
                <a:gridCol w="987552">
                  <a:extLst>
                    <a:ext uri="{9D8B030D-6E8A-4147-A177-3AD203B41FA5}">
                      <a16:colId xmlns:a16="http://schemas.microsoft.com/office/drawing/2014/main" val="3477580382"/>
                    </a:ext>
                  </a:extLst>
                </a:gridCol>
                <a:gridCol w="987552">
                  <a:extLst>
                    <a:ext uri="{9D8B030D-6E8A-4147-A177-3AD203B41FA5}">
                      <a16:colId xmlns:a16="http://schemas.microsoft.com/office/drawing/2014/main" val="4062088185"/>
                    </a:ext>
                  </a:extLst>
                </a:gridCol>
                <a:gridCol w="987552">
                  <a:extLst>
                    <a:ext uri="{9D8B030D-6E8A-4147-A177-3AD203B41FA5}">
                      <a16:colId xmlns:a16="http://schemas.microsoft.com/office/drawing/2014/main" val="389687089"/>
                    </a:ext>
                  </a:extLst>
                </a:gridCol>
                <a:gridCol w="987552">
                  <a:extLst>
                    <a:ext uri="{9D8B030D-6E8A-4147-A177-3AD203B41FA5}">
                      <a16:colId xmlns:a16="http://schemas.microsoft.com/office/drawing/2014/main" val="3818106075"/>
                    </a:ext>
                  </a:extLst>
                </a:gridCol>
                <a:gridCol w="987552">
                  <a:extLst>
                    <a:ext uri="{9D8B030D-6E8A-4147-A177-3AD203B41FA5}">
                      <a16:colId xmlns:a16="http://schemas.microsoft.com/office/drawing/2014/main" val="3216963330"/>
                    </a:ext>
                  </a:extLst>
                </a:gridCol>
              </a:tblGrid>
              <a:tr h="370840">
                <a:tc>
                  <a:txBody>
                    <a:bodyPr/>
                    <a:lstStyle/>
                    <a:p>
                      <a:r>
                        <a:rPr lang="en-US" sz="1000"/>
                        <a:t>Name</a:t>
                      </a:r>
                    </a:p>
                  </a:txBody>
                  <a:tcPr/>
                </a:tc>
                <a:tc>
                  <a:txBody>
                    <a:bodyPr/>
                    <a:lstStyle/>
                    <a:p>
                      <a:r>
                        <a:rPr lang="en-US" sz="1000"/>
                        <a:t>Video Views</a:t>
                      </a:r>
                    </a:p>
                  </a:txBody>
                  <a:tcPr/>
                </a:tc>
                <a:tc>
                  <a:txBody>
                    <a:bodyPr/>
                    <a:lstStyle/>
                    <a:p>
                      <a:r>
                        <a:rPr lang="en-US" sz="1000"/>
                        <a:t>10s Video Views</a:t>
                      </a:r>
                    </a:p>
                  </a:txBody>
                  <a:tcPr/>
                </a:tc>
                <a:tc>
                  <a:txBody>
                    <a:bodyPr/>
                    <a:lstStyle/>
                    <a:p>
                      <a:r>
                        <a:rPr lang="en-US" sz="1000"/>
                        <a:t>30s Video Views</a:t>
                      </a:r>
                    </a:p>
                  </a:txBody>
                  <a:tcPr/>
                </a:tc>
                <a:tc>
                  <a:txBody>
                    <a:bodyPr/>
                    <a:lstStyle/>
                    <a:p>
                      <a:r>
                        <a:rPr lang="en-US" sz="1000"/>
                        <a:t>Paid Video Views</a:t>
                      </a:r>
                    </a:p>
                  </a:txBody>
                  <a:tcPr/>
                </a:tc>
                <a:tc>
                  <a:txBody>
                    <a:bodyPr/>
                    <a:lstStyle/>
                    <a:p>
                      <a:r>
                        <a:rPr lang="en-US" sz="1000"/>
                        <a:t>Organic Video Views</a:t>
                      </a:r>
                    </a:p>
                  </a:txBody>
                  <a:tcPr/>
                </a:tc>
                <a:tc>
                  <a:txBody>
                    <a:bodyPr/>
                    <a:lstStyle/>
                    <a:p>
                      <a:r>
                        <a:rPr lang="en-US" sz="1000"/>
                        <a:t>Autoplayed Video Views</a:t>
                      </a:r>
                    </a:p>
                  </a:txBody>
                  <a:tcPr/>
                </a:tc>
                <a:extLst>
                  <a:ext uri="{0D108BD9-81ED-4DB2-BD59-A6C34878D82A}">
                    <a16:rowId xmlns:a16="http://schemas.microsoft.com/office/drawing/2014/main" val="2464762405"/>
                  </a:ext>
                </a:extLst>
              </a:tr>
              <a:tr h="370840">
                <a:tc>
                  <a:txBody>
                    <a:bodyPr/>
                    <a:lstStyle/>
                    <a:p>
                      <a:r>
                        <a:rPr lang="en-US" sz="1000"/>
                        <a:t>Al Salam Bank-Bahrain B.S.C</a:t>
                      </a:r>
                    </a:p>
                  </a:txBody>
                  <a:tcPr/>
                </a:tc>
                <a:tc>
                  <a:txBody>
                    <a:bodyPr/>
                    <a:lstStyle/>
                    <a:p>
                      <a:r>
                        <a:rPr lang="en-US" sz="1000"/>
                        <a:t>453181</a:t>
                      </a:r>
                    </a:p>
                  </a:txBody>
                  <a:tcPr/>
                </a:tc>
                <a:tc>
                  <a:txBody>
                    <a:bodyPr/>
                    <a:lstStyle/>
                    <a:p>
                      <a:r>
                        <a:rPr lang="en-US" sz="1000"/>
                        <a:t>155234</a:t>
                      </a:r>
                    </a:p>
                  </a:txBody>
                  <a:tcPr/>
                </a:tc>
                <a:tc>
                  <a:txBody>
                    <a:bodyPr/>
                    <a:lstStyle/>
                    <a:p>
                      <a:r>
                        <a:rPr lang="en-US" sz="1000"/>
                        <a:t>76256</a:t>
                      </a:r>
                    </a:p>
                  </a:txBody>
                  <a:tcPr/>
                </a:tc>
                <a:tc>
                  <a:txBody>
                    <a:bodyPr/>
                    <a:lstStyle/>
                    <a:p>
                      <a:r>
                        <a:rPr lang="en-US" sz="1000"/>
                        <a:t>452614</a:t>
                      </a:r>
                    </a:p>
                  </a:txBody>
                  <a:tcPr/>
                </a:tc>
                <a:tc>
                  <a:txBody>
                    <a:bodyPr/>
                    <a:lstStyle/>
                    <a:p>
                      <a:r>
                        <a:rPr lang="en-US" sz="1000"/>
                        <a:t>567</a:t>
                      </a:r>
                    </a:p>
                  </a:txBody>
                  <a:tcPr/>
                </a:tc>
                <a:tc>
                  <a:txBody>
                    <a:bodyPr/>
                    <a:lstStyle/>
                    <a:p>
                      <a:r>
                        <a:rPr lang="en-US" sz="1000"/>
                        <a:t>453114</a:t>
                      </a:r>
                    </a:p>
                  </a:txBody>
                  <a:tcPr/>
                </a:tc>
                <a:extLst>
                  <a:ext uri="{0D108BD9-81ED-4DB2-BD59-A6C34878D82A}">
                    <a16:rowId xmlns:a16="http://schemas.microsoft.com/office/drawing/2014/main" val="2057971080"/>
                  </a:ext>
                </a:extLst>
              </a:tr>
            </a:tbl>
          </a:graphicData>
        </a:graphic>
      </p:graphicFrame>
      <p:sp>
        <p:nvSpPr>
          <p:cNvPr id="4" name="Text Placeholder 3">
            <a:extLst>
              <a:ext uri="{FF2B5EF4-FFF2-40B4-BE49-F238E27FC236}">
                <a16:creationId xmlns:a16="http://schemas.microsoft.com/office/drawing/2014/main" id="{DC109995-572E-4327-A9CE-9B3A52FD5D85}"/>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17501800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F5C02-DBF4-4BF0-B6F0-0C197A6B023C}"/>
              </a:ext>
            </a:extLst>
          </p:cNvPr>
          <p:cNvSpPr>
            <a:spLocks noGrp="1"/>
          </p:cNvSpPr>
          <p:nvPr>
            <p:ph type="title"/>
          </p:nvPr>
        </p:nvSpPr>
        <p:spPr/>
        <p:txBody>
          <a:bodyPr/>
          <a:lstStyle/>
          <a:p>
            <a:r>
              <a:rPr lang="en-US"/>
              <a:t>Facebook Videos Table | All Pages - 1 of 6</a:t>
            </a:r>
          </a:p>
        </p:txBody>
      </p:sp>
      <p:graphicFrame>
        <p:nvGraphicFramePr>
          <p:cNvPr id="5" name="Table Placeholder 4">
            <a:extLst>
              <a:ext uri="{FF2B5EF4-FFF2-40B4-BE49-F238E27FC236}">
                <a16:creationId xmlns:a16="http://schemas.microsoft.com/office/drawing/2014/main" id="{8C593510-0DAD-4B6C-860D-A6CF0F6BFC9C}"/>
              </a:ext>
            </a:extLst>
          </p:cNvPr>
          <p:cNvGraphicFramePr>
            <a:graphicFrameLocks noGrp="1"/>
          </p:cNvGraphicFramePr>
          <p:nvPr>
            <p:ph type="tbl" sz="quarter" idx="13"/>
            <p:extLst>
              <p:ext uri="{D42A27DB-BD31-4B8C-83A1-F6EECF244321}">
                <p14:modId xmlns:p14="http://schemas.microsoft.com/office/powerpoint/2010/main" val="29051715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2235172098"/>
                    </a:ext>
                  </a:extLst>
                </a:gridCol>
                <a:gridCol w="987552">
                  <a:extLst>
                    <a:ext uri="{9D8B030D-6E8A-4147-A177-3AD203B41FA5}">
                      <a16:colId xmlns:a16="http://schemas.microsoft.com/office/drawing/2014/main" val="391554060"/>
                    </a:ext>
                  </a:extLst>
                </a:gridCol>
                <a:gridCol w="987552">
                  <a:extLst>
                    <a:ext uri="{9D8B030D-6E8A-4147-A177-3AD203B41FA5}">
                      <a16:colId xmlns:a16="http://schemas.microsoft.com/office/drawing/2014/main" val="804996339"/>
                    </a:ext>
                  </a:extLst>
                </a:gridCol>
                <a:gridCol w="987552">
                  <a:extLst>
                    <a:ext uri="{9D8B030D-6E8A-4147-A177-3AD203B41FA5}">
                      <a16:colId xmlns:a16="http://schemas.microsoft.com/office/drawing/2014/main" val="616729254"/>
                    </a:ext>
                  </a:extLst>
                </a:gridCol>
                <a:gridCol w="987552">
                  <a:extLst>
                    <a:ext uri="{9D8B030D-6E8A-4147-A177-3AD203B41FA5}">
                      <a16:colId xmlns:a16="http://schemas.microsoft.com/office/drawing/2014/main" val="934982689"/>
                    </a:ext>
                  </a:extLst>
                </a:gridCol>
                <a:gridCol w="987552">
                  <a:extLst>
                    <a:ext uri="{9D8B030D-6E8A-4147-A177-3AD203B41FA5}">
                      <a16:colId xmlns:a16="http://schemas.microsoft.com/office/drawing/2014/main" val="3966037709"/>
                    </a:ext>
                  </a:extLst>
                </a:gridCol>
                <a:gridCol w="658368">
                  <a:extLst>
                    <a:ext uri="{9D8B030D-6E8A-4147-A177-3AD203B41FA5}">
                      <a16:colId xmlns:a16="http://schemas.microsoft.com/office/drawing/2014/main" val="5314045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extLst>
                  <a:ext uri="{0D108BD9-81ED-4DB2-BD59-A6C34878D82A}">
                    <a16:rowId xmlns:a16="http://schemas.microsoft.com/office/drawing/2014/main" val="1731626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https://scontent-lga3-2.xx.fbcdn.net/v/t15.5256-10/p168x128/120204519_357125485471790_4911371861835334576_n.jpg?_nc_cat=100&amp;_nc_sid=08861d&amp;_nc_ohc=nWEH46uKNJUAX-71fwU&amp;_nc_ht=scontent-lga3-2.xx&amp;oh=63aee37ecb8091b35d47f000cc36a245&amp;oe=5F9A4751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3745549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https://scontent-iad3-1.xx.fbcdn.net/v/t15.5256-10/p168x128/120134068_758895824944654_6845821111716142869_n.jpg?_nc_cat=109&amp;_nc_sid=08861d&amp;_nc_ohc=dhoWAvhQ9TgAX_TM-UB&amp;_nc_ht=scontent-iad3-1.xx&amp;oh=83a947e28a53f6058b960006563d14cc&amp;oe=5F975528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3952244563"/>
                  </a:ext>
                </a:extLst>
              </a:tr>
            </a:tbl>
          </a:graphicData>
        </a:graphic>
      </p:graphicFrame>
      <p:sp>
        <p:nvSpPr>
          <p:cNvPr id="4" name="Text Placeholder 3">
            <a:extLst>
              <a:ext uri="{FF2B5EF4-FFF2-40B4-BE49-F238E27FC236}">
                <a16:creationId xmlns:a16="http://schemas.microsoft.com/office/drawing/2014/main" id="{00E31D75-020C-4E7B-B0B7-D66CEA5C8B0D}"/>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5634352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09E36-454F-42AF-BFEC-E368167E7727}"/>
              </a:ext>
            </a:extLst>
          </p:cNvPr>
          <p:cNvSpPr>
            <a:spLocks noGrp="1"/>
          </p:cNvSpPr>
          <p:nvPr>
            <p:ph type="title"/>
          </p:nvPr>
        </p:nvSpPr>
        <p:spPr/>
        <p:txBody>
          <a:bodyPr/>
          <a:lstStyle/>
          <a:p>
            <a:r>
              <a:rPr lang="en-US"/>
              <a:t>Facebook Videos Table | All Pages - 2 of 6</a:t>
            </a:r>
          </a:p>
        </p:txBody>
      </p:sp>
      <p:graphicFrame>
        <p:nvGraphicFramePr>
          <p:cNvPr id="5" name="Table Placeholder 4">
            <a:extLst>
              <a:ext uri="{FF2B5EF4-FFF2-40B4-BE49-F238E27FC236}">
                <a16:creationId xmlns:a16="http://schemas.microsoft.com/office/drawing/2014/main" id="{FC935D68-49EB-46D9-9671-77808C7D2070}"/>
              </a:ext>
            </a:extLst>
          </p:cNvPr>
          <p:cNvGraphicFramePr>
            <a:graphicFrameLocks noGrp="1"/>
          </p:cNvGraphicFramePr>
          <p:nvPr>
            <p:ph type="tbl" sz="quarter" idx="13"/>
            <p:extLst>
              <p:ext uri="{D42A27DB-BD31-4B8C-83A1-F6EECF244321}">
                <p14:modId xmlns:p14="http://schemas.microsoft.com/office/powerpoint/2010/main" val="11661190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1878681173"/>
                    </a:ext>
                  </a:extLst>
                </a:gridCol>
                <a:gridCol w="987552">
                  <a:extLst>
                    <a:ext uri="{9D8B030D-6E8A-4147-A177-3AD203B41FA5}">
                      <a16:colId xmlns:a16="http://schemas.microsoft.com/office/drawing/2014/main" val="2784206732"/>
                    </a:ext>
                  </a:extLst>
                </a:gridCol>
                <a:gridCol w="987552">
                  <a:extLst>
                    <a:ext uri="{9D8B030D-6E8A-4147-A177-3AD203B41FA5}">
                      <a16:colId xmlns:a16="http://schemas.microsoft.com/office/drawing/2014/main" val="2495486854"/>
                    </a:ext>
                  </a:extLst>
                </a:gridCol>
                <a:gridCol w="987552">
                  <a:extLst>
                    <a:ext uri="{9D8B030D-6E8A-4147-A177-3AD203B41FA5}">
                      <a16:colId xmlns:a16="http://schemas.microsoft.com/office/drawing/2014/main" val="1219884965"/>
                    </a:ext>
                  </a:extLst>
                </a:gridCol>
                <a:gridCol w="987552">
                  <a:extLst>
                    <a:ext uri="{9D8B030D-6E8A-4147-A177-3AD203B41FA5}">
                      <a16:colId xmlns:a16="http://schemas.microsoft.com/office/drawing/2014/main" val="4165459442"/>
                    </a:ext>
                  </a:extLst>
                </a:gridCol>
                <a:gridCol w="987552">
                  <a:extLst>
                    <a:ext uri="{9D8B030D-6E8A-4147-A177-3AD203B41FA5}">
                      <a16:colId xmlns:a16="http://schemas.microsoft.com/office/drawing/2014/main" val="3120483320"/>
                    </a:ext>
                  </a:extLst>
                </a:gridCol>
                <a:gridCol w="658368">
                  <a:extLst>
                    <a:ext uri="{9D8B030D-6E8A-4147-A177-3AD203B41FA5}">
                      <a16:colId xmlns:a16="http://schemas.microsoft.com/office/drawing/2014/main" val="17815146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extLst>
                  <a:ext uri="{0D108BD9-81ED-4DB2-BD59-A6C34878D82A}">
                    <a16:rowId xmlns:a16="http://schemas.microsoft.com/office/drawing/2014/main" val="2363997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119575113_357378378960609_8353363205527995414_n.jpg?_nc_cat=101&amp;_nc_sid=08861d&amp;_nc_ohc=l2OpwZv86ZcAX89Y1pZ&amp;_nc_oc=AQni5EW_Ptxbey-2CHJ-o7cF9lOxuQk_bE3O-_VOuy8qdQ_eKbhc84i5dI0jFpgpzn8&amp;_nc_ht=scontent-iad3-1.xx&amp;oh=0ffad941abfdef0cc8f66ebbd34e8fbe&amp;oe=5F8F2083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5066</a:t>
                      </a:r>
                    </a:p>
                  </a:txBody>
                  <a:tcPr/>
                </a:tc>
                <a:extLst>
                  <a:ext uri="{0D108BD9-81ED-4DB2-BD59-A6C34878D82A}">
                    <a16:rowId xmlns:a16="http://schemas.microsoft.com/office/drawing/2014/main" val="2314806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https://scontent-iad3-1.xx.fbcdn.net/v/t15.5256-10/p160x160/120467866_1928533620623043_9168991124742384929_n.jpg?_nc_cat=100&amp;_nc_sid=08861d&amp;_nc_ohc=99JMBmDcY70AX9RzzdI&amp;_nc_ht=scontent-iad3-1.xx&amp;oh=f60028007c61abe0044c547c9378acea&amp;oe=5F9828A6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730347613"/>
                  </a:ext>
                </a:extLst>
              </a:tr>
            </a:tbl>
          </a:graphicData>
        </a:graphic>
      </p:graphicFrame>
      <p:sp>
        <p:nvSpPr>
          <p:cNvPr id="4" name="Text Placeholder 3">
            <a:extLst>
              <a:ext uri="{FF2B5EF4-FFF2-40B4-BE49-F238E27FC236}">
                <a16:creationId xmlns:a16="http://schemas.microsoft.com/office/drawing/2014/main" id="{053647A7-B042-427B-9AE5-E63EB7B4AF24}"/>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72684105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66FD0F-2D70-4497-90AE-C23BC259E85A}"/>
              </a:ext>
            </a:extLst>
          </p:cNvPr>
          <p:cNvSpPr>
            <a:spLocks noGrp="1"/>
          </p:cNvSpPr>
          <p:nvPr>
            <p:ph type="title"/>
          </p:nvPr>
        </p:nvSpPr>
        <p:spPr/>
        <p:txBody>
          <a:bodyPr/>
          <a:lstStyle/>
          <a:p>
            <a:r>
              <a:rPr lang="en-US"/>
              <a:t>Facebook Videos Table | All Pages - 3 of 6</a:t>
            </a:r>
          </a:p>
        </p:txBody>
      </p:sp>
      <p:graphicFrame>
        <p:nvGraphicFramePr>
          <p:cNvPr id="5" name="Table Placeholder 4">
            <a:extLst>
              <a:ext uri="{FF2B5EF4-FFF2-40B4-BE49-F238E27FC236}">
                <a16:creationId xmlns:a16="http://schemas.microsoft.com/office/drawing/2014/main" id="{F943F044-49DF-4168-9122-8966A4BFC04C}"/>
              </a:ext>
            </a:extLst>
          </p:cNvPr>
          <p:cNvGraphicFramePr>
            <a:graphicFrameLocks noGrp="1"/>
          </p:cNvGraphicFramePr>
          <p:nvPr>
            <p:ph type="tbl" sz="quarter" idx="13"/>
            <p:extLst>
              <p:ext uri="{D42A27DB-BD31-4B8C-83A1-F6EECF244321}">
                <p14:modId xmlns:p14="http://schemas.microsoft.com/office/powerpoint/2010/main" val="26018599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2144735533"/>
                    </a:ext>
                  </a:extLst>
                </a:gridCol>
                <a:gridCol w="987552">
                  <a:extLst>
                    <a:ext uri="{9D8B030D-6E8A-4147-A177-3AD203B41FA5}">
                      <a16:colId xmlns:a16="http://schemas.microsoft.com/office/drawing/2014/main" val="2110454838"/>
                    </a:ext>
                  </a:extLst>
                </a:gridCol>
                <a:gridCol w="987552">
                  <a:extLst>
                    <a:ext uri="{9D8B030D-6E8A-4147-A177-3AD203B41FA5}">
                      <a16:colId xmlns:a16="http://schemas.microsoft.com/office/drawing/2014/main" val="3335824330"/>
                    </a:ext>
                  </a:extLst>
                </a:gridCol>
                <a:gridCol w="987552">
                  <a:extLst>
                    <a:ext uri="{9D8B030D-6E8A-4147-A177-3AD203B41FA5}">
                      <a16:colId xmlns:a16="http://schemas.microsoft.com/office/drawing/2014/main" val="604106843"/>
                    </a:ext>
                  </a:extLst>
                </a:gridCol>
                <a:gridCol w="987552">
                  <a:extLst>
                    <a:ext uri="{9D8B030D-6E8A-4147-A177-3AD203B41FA5}">
                      <a16:colId xmlns:a16="http://schemas.microsoft.com/office/drawing/2014/main" val="1408891411"/>
                    </a:ext>
                  </a:extLst>
                </a:gridCol>
                <a:gridCol w="987552">
                  <a:extLst>
                    <a:ext uri="{9D8B030D-6E8A-4147-A177-3AD203B41FA5}">
                      <a16:colId xmlns:a16="http://schemas.microsoft.com/office/drawing/2014/main" val="1816206239"/>
                    </a:ext>
                  </a:extLst>
                </a:gridCol>
                <a:gridCol w="658368">
                  <a:extLst>
                    <a:ext uri="{9D8B030D-6E8A-4147-A177-3AD203B41FA5}">
                      <a16:colId xmlns:a16="http://schemas.microsoft.com/office/drawing/2014/main" val="28506453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extLst>
                  <a:ext uri="{0D108BD9-81ED-4DB2-BD59-A6C34878D82A}">
                    <a16:rowId xmlns:a16="http://schemas.microsoft.com/office/drawing/2014/main" val="13323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https://scontent-iad3-1.xx.fbcdn.net/v/t15.5256-10/p160x160/120463347_1471848489674931_6974207659907242561_n.jpg?_nc_cat=100&amp;_nc_sid=08861d&amp;_nc_ohc=_oBCIPZ9LrsAX-vo8sh&amp;_nc_ht=scontent-iad3-1.xx&amp;oh=23b090e70587a2dee025414faa0d5ed8&amp;oe=5F99F7B4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07905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https://scontent-iad3-1.xx.fbcdn.net/v/t15.5256-10/p160x160/120430364_1867288520080847_5013768086813421710_n.jpg?_nc_cat=102&amp;_nc_sid=08861d&amp;_nc_ohc=xPLfzcUS1WgAX-p7ZPP&amp;_nc_ht=scontent-iad3-1.xx&amp;oh=934281eaa73aa145af50fc232679361d&amp;oe=5F995BE9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184903920"/>
                  </a:ext>
                </a:extLst>
              </a:tr>
            </a:tbl>
          </a:graphicData>
        </a:graphic>
      </p:graphicFrame>
      <p:sp>
        <p:nvSpPr>
          <p:cNvPr id="4" name="Text Placeholder 3">
            <a:extLst>
              <a:ext uri="{FF2B5EF4-FFF2-40B4-BE49-F238E27FC236}">
                <a16:creationId xmlns:a16="http://schemas.microsoft.com/office/drawing/2014/main" id="{C835D3B4-E1C5-4C85-AEA5-CBE0F0CFD604}"/>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96457053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51FF79-9584-4CE3-B735-EECF12513E35}"/>
              </a:ext>
            </a:extLst>
          </p:cNvPr>
          <p:cNvSpPr>
            <a:spLocks noGrp="1"/>
          </p:cNvSpPr>
          <p:nvPr>
            <p:ph type="title"/>
          </p:nvPr>
        </p:nvSpPr>
        <p:spPr/>
        <p:txBody>
          <a:bodyPr/>
          <a:lstStyle/>
          <a:p>
            <a:r>
              <a:rPr lang="en-US"/>
              <a:t>Facebook Videos Table | All Pages - 4 of 6</a:t>
            </a:r>
          </a:p>
        </p:txBody>
      </p:sp>
      <p:graphicFrame>
        <p:nvGraphicFramePr>
          <p:cNvPr id="5" name="Table Placeholder 4">
            <a:extLst>
              <a:ext uri="{FF2B5EF4-FFF2-40B4-BE49-F238E27FC236}">
                <a16:creationId xmlns:a16="http://schemas.microsoft.com/office/drawing/2014/main" id="{E7634978-1688-480D-A953-36EFA3F53452}"/>
              </a:ext>
            </a:extLst>
          </p:cNvPr>
          <p:cNvGraphicFramePr>
            <a:graphicFrameLocks noGrp="1"/>
          </p:cNvGraphicFramePr>
          <p:nvPr>
            <p:ph type="tbl" sz="quarter" idx="13"/>
            <p:extLst>
              <p:ext uri="{D42A27DB-BD31-4B8C-83A1-F6EECF244321}">
                <p14:modId xmlns:p14="http://schemas.microsoft.com/office/powerpoint/2010/main" val="6813549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527669256"/>
                    </a:ext>
                  </a:extLst>
                </a:gridCol>
                <a:gridCol w="987552">
                  <a:extLst>
                    <a:ext uri="{9D8B030D-6E8A-4147-A177-3AD203B41FA5}">
                      <a16:colId xmlns:a16="http://schemas.microsoft.com/office/drawing/2014/main" val="1065876846"/>
                    </a:ext>
                  </a:extLst>
                </a:gridCol>
                <a:gridCol w="987552">
                  <a:extLst>
                    <a:ext uri="{9D8B030D-6E8A-4147-A177-3AD203B41FA5}">
                      <a16:colId xmlns:a16="http://schemas.microsoft.com/office/drawing/2014/main" val="4230145827"/>
                    </a:ext>
                  </a:extLst>
                </a:gridCol>
                <a:gridCol w="987552">
                  <a:extLst>
                    <a:ext uri="{9D8B030D-6E8A-4147-A177-3AD203B41FA5}">
                      <a16:colId xmlns:a16="http://schemas.microsoft.com/office/drawing/2014/main" val="1810175734"/>
                    </a:ext>
                  </a:extLst>
                </a:gridCol>
                <a:gridCol w="987552">
                  <a:extLst>
                    <a:ext uri="{9D8B030D-6E8A-4147-A177-3AD203B41FA5}">
                      <a16:colId xmlns:a16="http://schemas.microsoft.com/office/drawing/2014/main" val="2330907549"/>
                    </a:ext>
                  </a:extLst>
                </a:gridCol>
                <a:gridCol w="987552">
                  <a:extLst>
                    <a:ext uri="{9D8B030D-6E8A-4147-A177-3AD203B41FA5}">
                      <a16:colId xmlns:a16="http://schemas.microsoft.com/office/drawing/2014/main" val="1234624122"/>
                    </a:ext>
                  </a:extLst>
                </a:gridCol>
                <a:gridCol w="658368">
                  <a:extLst>
                    <a:ext uri="{9D8B030D-6E8A-4147-A177-3AD203B41FA5}">
                      <a16:colId xmlns:a16="http://schemas.microsoft.com/office/drawing/2014/main" val="16107263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extLst>
                  <a:ext uri="{0D108BD9-81ED-4DB2-BD59-A6C34878D82A}">
                    <a16:rowId xmlns:a16="http://schemas.microsoft.com/office/drawing/2014/main" val="819368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https://scontent-iad3-1.xx.fbcdn.net/v/t15.5256-10/p160x160/120348574_331308368133557_8255078441058277334_n.jpg?_nc_cat=102&amp;_nc_sid=08861d&amp;_nc_ohc=N_jAa70rvy8AX-Pq5d5&amp;_nc_ht=scontent-iad3-1.xx&amp;oh=18d34a1aef871438f759717d86e597dd&amp;oe=5F995791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251082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https://scontent-iad3-1.xx.fbcdn.net/v/t15.5256-10/p160x160/120297472_984751058665502_8953477675919961788_n.jpg?_nc_cat=100&amp;_nc_sid=08861d&amp;_nc_ohc=by3P4-DgXJMAX_JTpnj&amp;_nc_ht=scontent-iad3-1.xx&amp;oh=9dd2a986ea36c708dcbfff23c3f4442d&amp;oe=5F9852AD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797866165"/>
                  </a:ext>
                </a:extLst>
              </a:tr>
            </a:tbl>
          </a:graphicData>
        </a:graphic>
      </p:graphicFrame>
      <p:sp>
        <p:nvSpPr>
          <p:cNvPr id="4" name="Text Placeholder 3">
            <a:extLst>
              <a:ext uri="{FF2B5EF4-FFF2-40B4-BE49-F238E27FC236}">
                <a16:creationId xmlns:a16="http://schemas.microsoft.com/office/drawing/2014/main" id="{C8896D12-E098-4013-98B5-DE9A220C3054}"/>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18601144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CAB72-ED37-4FE7-812D-B064C13D799C}"/>
              </a:ext>
            </a:extLst>
          </p:cNvPr>
          <p:cNvSpPr>
            <a:spLocks noGrp="1"/>
          </p:cNvSpPr>
          <p:nvPr>
            <p:ph type="title"/>
          </p:nvPr>
        </p:nvSpPr>
        <p:spPr/>
        <p:txBody>
          <a:bodyPr/>
          <a:lstStyle/>
          <a:p>
            <a:r>
              <a:rPr lang="en-US"/>
              <a:t>Facebook Videos Table | All Pages - 5 of 6</a:t>
            </a:r>
          </a:p>
        </p:txBody>
      </p:sp>
      <p:graphicFrame>
        <p:nvGraphicFramePr>
          <p:cNvPr id="5" name="Table Placeholder 4">
            <a:extLst>
              <a:ext uri="{FF2B5EF4-FFF2-40B4-BE49-F238E27FC236}">
                <a16:creationId xmlns:a16="http://schemas.microsoft.com/office/drawing/2014/main" id="{E3689E4A-EEE6-4F0C-A196-BC291656AA5F}"/>
              </a:ext>
            </a:extLst>
          </p:cNvPr>
          <p:cNvGraphicFramePr>
            <a:graphicFrameLocks noGrp="1"/>
          </p:cNvGraphicFramePr>
          <p:nvPr>
            <p:ph type="tbl" sz="quarter" idx="13"/>
            <p:extLst>
              <p:ext uri="{D42A27DB-BD31-4B8C-83A1-F6EECF244321}">
                <p14:modId xmlns:p14="http://schemas.microsoft.com/office/powerpoint/2010/main" val="15859714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2608234442"/>
                    </a:ext>
                  </a:extLst>
                </a:gridCol>
                <a:gridCol w="987552">
                  <a:extLst>
                    <a:ext uri="{9D8B030D-6E8A-4147-A177-3AD203B41FA5}">
                      <a16:colId xmlns:a16="http://schemas.microsoft.com/office/drawing/2014/main" val="208256745"/>
                    </a:ext>
                  </a:extLst>
                </a:gridCol>
                <a:gridCol w="987552">
                  <a:extLst>
                    <a:ext uri="{9D8B030D-6E8A-4147-A177-3AD203B41FA5}">
                      <a16:colId xmlns:a16="http://schemas.microsoft.com/office/drawing/2014/main" val="2320755979"/>
                    </a:ext>
                  </a:extLst>
                </a:gridCol>
                <a:gridCol w="987552">
                  <a:extLst>
                    <a:ext uri="{9D8B030D-6E8A-4147-A177-3AD203B41FA5}">
                      <a16:colId xmlns:a16="http://schemas.microsoft.com/office/drawing/2014/main" val="3728835391"/>
                    </a:ext>
                  </a:extLst>
                </a:gridCol>
                <a:gridCol w="987552">
                  <a:extLst>
                    <a:ext uri="{9D8B030D-6E8A-4147-A177-3AD203B41FA5}">
                      <a16:colId xmlns:a16="http://schemas.microsoft.com/office/drawing/2014/main" val="2616510706"/>
                    </a:ext>
                  </a:extLst>
                </a:gridCol>
                <a:gridCol w="987552">
                  <a:extLst>
                    <a:ext uri="{9D8B030D-6E8A-4147-A177-3AD203B41FA5}">
                      <a16:colId xmlns:a16="http://schemas.microsoft.com/office/drawing/2014/main" val="451254479"/>
                    </a:ext>
                  </a:extLst>
                </a:gridCol>
                <a:gridCol w="658368">
                  <a:extLst>
                    <a:ext uri="{9D8B030D-6E8A-4147-A177-3AD203B41FA5}">
                      <a16:colId xmlns:a16="http://schemas.microsoft.com/office/drawing/2014/main" val="8567632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extLst>
                  <a:ext uri="{0D108BD9-81ED-4DB2-BD59-A6C34878D82A}">
                    <a16:rowId xmlns:a16="http://schemas.microsoft.com/office/drawing/2014/main" val="252351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https://scontent-iad3-1.xx.fbcdn.net/v/t15.5256-10/p160x160/119643762_2654028234857141_7039864946913162831_n.jpg?_nc_cat=106&amp;_nc_sid=08861d&amp;_nc_ohc=CClq55e8vIcAX9opmYL&amp;_nc_ht=scontent-iad3-1.xx&amp;oh=50e7151647b041ec2025e7ec6316ac93&amp;oe=5F8FBB23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2447349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https://scontent-iad3-1.xx.fbcdn.net/v/t15.5256-10/p160x160/118997875_357933465361068_6700423588286543398_n.jpg?_nc_cat=107&amp;_nc_sid=08861d&amp;_nc_ohc=caodBfu938YAX_czwss&amp;_nc_ht=scontent-iad3-1.xx&amp;oh=96496286017e7a61c05fe6921c86a6e0&amp;oe=5F961A34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1037396633"/>
                  </a:ext>
                </a:extLst>
              </a:tr>
            </a:tbl>
          </a:graphicData>
        </a:graphic>
      </p:graphicFrame>
      <p:sp>
        <p:nvSpPr>
          <p:cNvPr id="4" name="Text Placeholder 3">
            <a:extLst>
              <a:ext uri="{FF2B5EF4-FFF2-40B4-BE49-F238E27FC236}">
                <a16:creationId xmlns:a16="http://schemas.microsoft.com/office/drawing/2014/main" id="{38D0A390-926B-4956-B686-C235F7587784}"/>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12007206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7827CB-9B8B-4F97-9688-36EBAEAC9586}"/>
              </a:ext>
            </a:extLst>
          </p:cNvPr>
          <p:cNvSpPr>
            <a:spLocks noGrp="1"/>
          </p:cNvSpPr>
          <p:nvPr>
            <p:ph type="title"/>
          </p:nvPr>
        </p:nvSpPr>
        <p:spPr/>
        <p:txBody>
          <a:bodyPr/>
          <a:lstStyle/>
          <a:p>
            <a:r>
              <a:rPr lang="en-US"/>
              <a:t>Facebook Videos Table | All Pages - 6 of 6</a:t>
            </a:r>
          </a:p>
        </p:txBody>
      </p:sp>
      <p:graphicFrame>
        <p:nvGraphicFramePr>
          <p:cNvPr id="5" name="Table Placeholder 4">
            <a:extLst>
              <a:ext uri="{FF2B5EF4-FFF2-40B4-BE49-F238E27FC236}">
                <a16:creationId xmlns:a16="http://schemas.microsoft.com/office/drawing/2014/main" id="{F55BA350-3C83-4CC4-8DCE-440761DA2BB5}"/>
              </a:ext>
            </a:extLst>
          </p:cNvPr>
          <p:cNvGraphicFramePr>
            <a:graphicFrameLocks noGrp="1"/>
          </p:cNvGraphicFramePr>
          <p:nvPr>
            <p:ph type="tbl" sz="quarter" idx="13"/>
            <p:extLst>
              <p:ext uri="{D42A27DB-BD31-4B8C-83A1-F6EECF244321}">
                <p14:modId xmlns:p14="http://schemas.microsoft.com/office/powerpoint/2010/main" val="31579427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1360246304"/>
                    </a:ext>
                  </a:extLst>
                </a:gridCol>
                <a:gridCol w="987552">
                  <a:extLst>
                    <a:ext uri="{9D8B030D-6E8A-4147-A177-3AD203B41FA5}">
                      <a16:colId xmlns:a16="http://schemas.microsoft.com/office/drawing/2014/main" val="4226190586"/>
                    </a:ext>
                  </a:extLst>
                </a:gridCol>
                <a:gridCol w="987552">
                  <a:extLst>
                    <a:ext uri="{9D8B030D-6E8A-4147-A177-3AD203B41FA5}">
                      <a16:colId xmlns:a16="http://schemas.microsoft.com/office/drawing/2014/main" val="2786228991"/>
                    </a:ext>
                  </a:extLst>
                </a:gridCol>
                <a:gridCol w="987552">
                  <a:extLst>
                    <a:ext uri="{9D8B030D-6E8A-4147-A177-3AD203B41FA5}">
                      <a16:colId xmlns:a16="http://schemas.microsoft.com/office/drawing/2014/main" val="212859823"/>
                    </a:ext>
                  </a:extLst>
                </a:gridCol>
                <a:gridCol w="987552">
                  <a:extLst>
                    <a:ext uri="{9D8B030D-6E8A-4147-A177-3AD203B41FA5}">
                      <a16:colId xmlns:a16="http://schemas.microsoft.com/office/drawing/2014/main" val="2380442375"/>
                    </a:ext>
                  </a:extLst>
                </a:gridCol>
                <a:gridCol w="987552">
                  <a:extLst>
                    <a:ext uri="{9D8B030D-6E8A-4147-A177-3AD203B41FA5}">
                      <a16:colId xmlns:a16="http://schemas.microsoft.com/office/drawing/2014/main" val="2003711778"/>
                    </a:ext>
                  </a:extLst>
                </a:gridCol>
                <a:gridCol w="658368">
                  <a:extLst>
                    <a:ext uri="{9D8B030D-6E8A-4147-A177-3AD203B41FA5}">
                      <a16:colId xmlns:a16="http://schemas.microsoft.com/office/drawing/2014/main" val="17190821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extLst>
                  <a:ext uri="{0D108BD9-81ED-4DB2-BD59-A6C34878D82A}">
                    <a16:rowId xmlns:a16="http://schemas.microsoft.com/office/drawing/2014/main" val="556838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https://scontent-iad3-1.xx.fbcdn.net/v/t15.5256-10/p160x160/118729546_960767194428607_993867635689827525_n.jpg?_nc_cat=100&amp;_nc_sid=08861d&amp;_nc_ohc=Lm7H0Z0afKUAX8vLCAr&amp;_nc_ht=scontent-iad3-1.xx&amp;oh=076ddb08d3d90012dc02c5be043b6772&amp;oe=5F96048C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1176846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https://scontent-iad3-1.xx.fbcdn.net/v/t15.13418-10/p160x160/120390482_831118580961093_2391517592017914314_n.jpg?_nc_cat=111&amp;_nc_sid=08861d&amp;_nc_ohc=lxI6766R84MAX-mPTRj&amp;_nc_ht=scontent-iad3-1.xx&amp;tp=6&amp;oh=0f341c23745d3088d2c9be74bf308437&amp;oe=5F999256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262345770"/>
                  </a:ext>
                </a:extLst>
              </a:tr>
            </a:tbl>
          </a:graphicData>
        </a:graphic>
      </p:graphicFrame>
      <p:sp>
        <p:nvSpPr>
          <p:cNvPr id="4" name="Text Placeholder 3">
            <a:extLst>
              <a:ext uri="{FF2B5EF4-FFF2-40B4-BE49-F238E27FC236}">
                <a16:creationId xmlns:a16="http://schemas.microsoft.com/office/drawing/2014/main" id="{3CBDBCC5-34B5-4FCE-BBB9-8417DDDB84D5}"/>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422403415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A3191-3936-41B8-9333-D5934CB5CD79}"/>
              </a:ext>
            </a:extLst>
          </p:cNvPr>
          <p:cNvSpPr>
            <a:spLocks noGrp="1"/>
          </p:cNvSpPr>
          <p:nvPr>
            <p:ph type="title"/>
          </p:nvPr>
        </p:nvSpPr>
        <p:spPr/>
        <p:txBody>
          <a:bodyPr/>
          <a:lstStyle/>
          <a:p>
            <a:r>
              <a:rPr lang="en-US"/>
              <a:t>Facebook Conversations Key Metrics Table | All Pages</a:t>
            </a:r>
          </a:p>
        </p:txBody>
      </p:sp>
      <p:graphicFrame>
        <p:nvGraphicFramePr>
          <p:cNvPr id="5" name="Table Placeholder 4">
            <a:extLst>
              <a:ext uri="{FF2B5EF4-FFF2-40B4-BE49-F238E27FC236}">
                <a16:creationId xmlns:a16="http://schemas.microsoft.com/office/drawing/2014/main" id="{CEA910C1-8C72-4164-BD9E-9D2A166C899F}"/>
              </a:ext>
            </a:extLst>
          </p:cNvPr>
          <p:cNvGraphicFramePr>
            <a:graphicFrameLocks noGrp="1"/>
          </p:cNvGraphicFramePr>
          <p:nvPr>
            <p:ph type="tbl" sz="quarter" idx="13"/>
            <p:extLst>
              <p:ext uri="{D42A27DB-BD31-4B8C-83A1-F6EECF244321}">
                <p14:modId xmlns:p14="http://schemas.microsoft.com/office/powerpoint/2010/main" val="21896576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494788522"/>
                    </a:ext>
                  </a:extLst>
                </a:gridCol>
                <a:gridCol w="905256">
                  <a:extLst>
                    <a:ext uri="{9D8B030D-6E8A-4147-A177-3AD203B41FA5}">
                      <a16:colId xmlns:a16="http://schemas.microsoft.com/office/drawing/2014/main" val="2540425998"/>
                    </a:ext>
                  </a:extLst>
                </a:gridCol>
                <a:gridCol w="905256">
                  <a:extLst>
                    <a:ext uri="{9D8B030D-6E8A-4147-A177-3AD203B41FA5}">
                      <a16:colId xmlns:a16="http://schemas.microsoft.com/office/drawing/2014/main" val="1085205035"/>
                    </a:ext>
                  </a:extLst>
                </a:gridCol>
                <a:gridCol w="905256">
                  <a:extLst>
                    <a:ext uri="{9D8B030D-6E8A-4147-A177-3AD203B41FA5}">
                      <a16:colId xmlns:a16="http://schemas.microsoft.com/office/drawing/2014/main" val="2189153550"/>
                    </a:ext>
                  </a:extLst>
                </a:gridCol>
                <a:gridCol w="905256">
                  <a:extLst>
                    <a:ext uri="{9D8B030D-6E8A-4147-A177-3AD203B41FA5}">
                      <a16:colId xmlns:a16="http://schemas.microsoft.com/office/drawing/2014/main" val="3475318168"/>
                    </a:ext>
                  </a:extLst>
                </a:gridCol>
                <a:gridCol w="905256">
                  <a:extLst>
                    <a:ext uri="{9D8B030D-6E8A-4147-A177-3AD203B41FA5}">
                      <a16:colId xmlns:a16="http://schemas.microsoft.com/office/drawing/2014/main" val="3703950819"/>
                    </a:ext>
                  </a:extLst>
                </a:gridCol>
                <a:gridCol w="905256">
                  <a:extLst>
                    <a:ext uri="{9D8B030D-6E8A-4147-A177-3AD203B41FA5}">
                      <a16:colId xmlns:a16="http://schemas.microsoft.com/office/drawing/2014/main" val="2313456624"/>
                    </a:ext>
                  </a:extLst>
                </a:gridCol>
                <a:gridCol w="905256">
                  <a:extLst>
                    <a:ext uri="{9D8B030D-6E8A-4147-A177-3AD203B41FA5}">
                      <a16:colId xmlns:a16="http://schemas.microsoft.com/office/drawing/2014/main" val="1069351428"/>
                    </a:ext>
                  </a:extLst>
                </a:gridCol>
                <a:gridCol w="905256">
                  <a:extLst>
                    <a:ext uri="{9D8B030D-6E8A-4147-A177-3AD203B41FA5}">
                      <a16:colId xmlns:a16="http://schemas.microsoft.com/office/drawing/2014/main" val="4105857555"/>
                    </a:ext>
                  </a:extLst>
                </a:gridCol>
              </a:tblGrid>
              <a:tr h="370840">
                <a:tc>
                  <a:txBody>
                    <a:bodyPr/>
                    <a:lstStyle/>
                    <a:p>
                      <a:r>
                        <a:rPr lang="en-US" sz="1000"/>
                        <a:t>Conversations</a:t>
                      </a:r>
                    </a:p>
                  </a:txBody>
                  <a:tcPr/>
                </a:tc>
                <a:tc>
                  <a:txBody>
                    <a:bodyPr/>
                    <a:lstStyle/>
                    <a:p>
                      <a:r>
                        <a:rPr lang="en-US" sz="1000"/>
                        <a:t>Private Replies to Comments</a:t>
                      </a:r>
                    </a:p>
                  </a:txBody>
                  <a:tcPr/>
                </a:tc>
                <a:tc>
                  <a:txBody>
                    <a:bodyPr/>
                    <a:lstStyle/>
                    <a:p>
                      <a:r>
                        <a:rPr lang="en-US" sz="1000"/>
                        <a:t>Messages</a:t>
                      </a:r>
                    </a:p>
                  </a:txBody>
                  <a:tcPr/>
                </a:tc>
                <a:tc>
                  <a:txBody>
                    <a:bodyPr/>
                    <a:lstStyle/>
                    <a:p>
                      <a:r>
                        <a:rPr lang="en-US" sz="1000"/>
                        <a:t>Page Messages</a:t>
                      </a:r>
                    </a:p>
                  </a:txBody>
                  <a:tcPr/>
                </a:tc>
                <a:tc>
                  <a:txBody>
                    <a:bodyPr/>
                    <a:lstStyle/>
                    <a:p>
                      <a:r>
                        <a:rPr lang="en-US" sz="1000"/>
                        <a:t>User Messages</a:t>
                      </a:r>
                    </a:p>
                  </a:txBody>
                  <a:tcPr/>
                </a:tc>
                <a:tc>
                  <a:txBody>
                    <a:bodyPr/>
                    <a:lstStyle/>
                    <a:p>
                      <a:r>
                        <a:rPr lang="en-US" sz="1000"/>
                        <a:t>Unread Messages</a:t>
                      </a:r>
                    </a:p>
                  </a:txBody>
                  <a:tcPr/>
                </a:tc>
                <a:tc>
                  <a:txBody>
                    <a:bodyPr/>
                    <a:lstStyle/>
                    <a:p>
                      <a:r>
                        <a:rPr lang="en-US" sz="1000"/>
                        <a:t>Avg. Time to Respond in Seconds</a:t>
                      </a:r>
                    </a:p>
                  </a:txBody>
                  <a:tcPr/>
                </a:tc>
                <a:tc>
                  <a:txBody>
                    <a:bodyPr/>
                    <a:lstStyle/>
                    <a:p>
                      <a:r>
                        <a:rPr lang="en-US" sz="1000"/>
                        <a:t>Avg. Time to Respond in Minutes</a:t>
                      </a:r>
                    </a:p>
                  </a:txBody>
                  <a:tcPr/>
                </a:tc>
                <a:tc>
                  <a:txBody>
                    <a:bodyPr/>
                    <a:lstStyle/>
                    <a:p>
                      <a:r>
                        <a:rPr lang="en-US" sz="1000"/>
                        <a:t>Avg. Time to Respond in Hours</a:t>
                      </a:r>
                    </a:p>
                  </a:txBody>
                  <a:tcPr/>
                </a:tc>
                <a:extLst>
                  <a:ext uri="{0D108BD9-81ED-4DB2-BD59-A6C34878D82A}">
                    <a16:rowId xmlns:a16="http://schemas.microsoft.com/office/drawing/2014/main" val="3630223849"/>
                  </a:ext>
                </a:extLst>
              </a:tr>
              <a:tr h="370840">
                <a:tc>
                  <a:txBody>
                    <a:bodyPr/>
                    <a:lstStyle/>
                    <a:p>
                      <a:r>
                        <a:rPr lang="en-US" sz="1000"/>
                        <a:t>3</a:t>
                      </a:r>
                    </a:p>
                  </a:txBody>
                  <a:tcPr/>
                </a:tc>
                <a:tc>
                  <a:txBody>
                    <a:bodyPr/>
                    <a:lstStyle/>
                    <a:p>
                      <a:r>
                        <a:rPr lang="en-US" sz="1000"/>
                        <a:t>0</a:t>
                      </a:r>
                    </a:p>
                  </a:txBody>
                  <a:tcPr/>
                </a:tc>
                <a:tc>
                  <a:txBody>
                    <a:bodyPr/>
                    <a:lstStyle/>
                    <a:p>
                      <a:r>
                        <a:rPr lang="en-US" sz="1000"/>
                        <a:t>5</a:t>
                      </a:r>
                    </a:p>
                  </a:txBody>
                  <a:tcPr/>
                </a:tc>
                <a:tc>
                  <a:txBody>
                    <a:bodyPr/>
                    <a:lstStyle/>
                    <a:p>
                      <a:r>
                        <a:rPr lang="en-US" sz="1000"/>
                        <a:t>0</a:t>
                      </a:r>
                    </a:p>
                  </a:txBody>
                  <a:tcPr/>
                </a:tc>
                <a:tc>
                  <a:txBody>
                    <a:bodyPr/>
                    <a:lstStyle/>
                    <a:p>
                      <a:r>
                        <a:rPr lang="en-US" sz="1000"/>
                        <a:t>5</a:t>
                      </a:r>
                    </a:p>
                  </a:txBody>
                  <a:tcPr/>
                </a:tc>
                <a:tc>
                  <a:txBody>
                    <a:bodyPr/>
                    <a:lstStyle/>
                    <a:p>
                      <a:r>
                        <a:rPr lang="en-US" sz="1000"/>
                        <a:t>4</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4111289100"/>
                  </a:ext>
                </a:extLst>
              </a:tr>
            </a:tbl>
          </a:graphicData>
        </a:graphic>
      </p:graphicFrame>
      <p:sp>
        <p:nvSpPr>
          <p:cNvPr id="4" name="Text Placeholder 3">
            <a:extLst>
              <a:ext uri="{FF2B5EF4-FFF2-40B4-BE49-F238E27FC236}">
                <a16:creationId xmlns:a16="http://schemas.microsoft.com/office/drawing/2014/main" id="{6A1C4663-4D9C-4EF8-BCBF-C08EBFE6DCD2}"/>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75511465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346CD-A181-4813-9E9A-2166A20E267C}"/>
              </a:ext>
            </a:extLst>
          </p:cNvPr>
          <p:cNvSpPr>
            <a:spLocks noGrp="1"/>
          </p:cNvSpPr>
          <p:nvPr>
            <p:ph type="title"/>
          </p:nvPr>
        </p:nvSpPr>
        <p:spPr/>
        <p:txBody>
          <a:bodyPr/>
          <a:lstStyle/>
          <a:p>
            <a:r>
              <a:rPr lang="en-US"/>
              <a:t>Facebook Response Times Distribution | All Pages</a:t>
            </a:r>
          </a:p>
        </p:txBody>
      </p:sp>
      <p:graphicFrame>
        <p:nvGraphicFramePr>
          <p:cNvPr id="6" name="Chart Placeholder 5">
            <a:extLst>
              <a:ext uri="{FF2B5EF4-FFF2-40B4-BE49-F238E27FC236}">
                <a16:creationId xmlns:a16="http://schemas.microsoft.com/office/drawing/2014/main" id="{09BA7618-6A44-4296-912C-55FB97BE11D8}"/>
              </a:ext>
            </a:extLst>
          </p:cNvPr>
          <p:cNvGraphicFramePr>
            <a:graphicFrameLocks noGrp="1"/>
          </p:cNvGraphicFramePr>
          <p:nvPr>
            <p:ph type="chart" sz="quarter" idx="13"/>
            <p:extLst>
              <p:ext uri="{D42A27DB-BD31-4B8C-83A1-F6EECF244321}">
                <p14:modId xmlns:p14="http://schemas.microsoft.com/office/powerpoint/2010/main" val="8062730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B288C6A-884D-417E-ACC6-90C4C1201000}"/>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1577C64D-6C4D-4AC4-BDDB-156B6128E4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767135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471960-7972-4F51-8428-8579ED4331FB}"/>
              </a:ext>
            </a:extLst>
          </p:cNvPr>
          <p:cNvSpPr>
            <a:spLocks noGrp="1"/>
          </p:cNvSpPr>
          <p:nvPr>
            <p:ph type="title"/>
          </p:nvPr>
        </p:nvSpPr>
        <p:spPr/>
        <p:txBody>
          <a:bodyPr/>
          <a:lstStyle/>
          <a:p>
            <a:r>
              <a:rPr lang="en-US"/>
              <a:t>Facebook Response Times | All Pages</a:t>
            </a:r>
          </a:p>
        </p:txBody>
      </p:sp>
      <p:graphicFrame>
        <p:nvGraphicFramePr>
          <p:cNvPr id="6" name="Chart Placeholder 5">
            <a:extLst>
              <a:ext uri="{FF2B5EF4-FFF2-40B4-BE49-F238E27FC236}">
                <a16:creationId xmlns:a16="http://schemas.microsoft.com/office/drawing/2014/main" id="{9FD1A10D-3348-450B-818A-94C0A372A554}"/>
              </a:ext>
            </a:extLst>
          </p:cNvPr>
          <p:cNvGraphicFramePr>
            <a:graphicFrameLocks noGrp="1"/>
          </p:cNvGraphicFramePr>
          <p:nvPr>
            <p:ph type="chart" sz="quarter" idx="13"/>
            <p:extLst>
              <p:ext uri="{D42A27DB-BD31-4B8C-83A1-F6EECF244321}">
                <p14:modId xmlns:p14="http://schemas.microsoft.com/office/powerpoint/2010/main" val="24462814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EEF581-0981-43A9-A61B-2BA869BD1901}"/>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1AFBB9AB-0FFF-4D6C-BC4A-9FFCBB1BB3B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9855127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19177-1EED-4C49-B564-5D6D51BE75CD}"/>
              </a:ext>
            </a:extLst>
          </p:cNvPr>
          <p:cNvSpPr>
            <a:spLocks noGrp="1"/>
          </p:cNvSpPr>
          <p:nvPr>
            <p:ph type="title"/>
          </p:nvPr>
        </p:nvSpPr>
        <p:spPr/>
        <p:txBody>
          <a:bodyPr/>
          <a:lstStyle/>
          <a:p>
            <a:r>
              <a:rPr lang="en-US"/>
              <a:t>Facebook Avg. Response Time of Incoming Requests (in sec.) | All Pages</a:t>
            </a:r>
          </a:p>
        </p:txBody>
      </p:sp>
      <p:graphicFrame>
        <p:nvGraphicFramePr>
          <p:cNvPr id="6" name="Chart Placeholder 5">
            <a:extLst>
              <a:ext uri="{FF2B5EF4-FFF2-40B4-BE49-F238E27FC236}">
                <a16:creationId xmlns:a16="http://schemas.microsoft.com/office/drawing/2014/main" id="{82F6DA31-C6A8-4E3A-A814-7DD360097341}"/>
              </a:ext>
            </a:extLst>
          </p:cNvPr>
          <p:cNvGraphicFramePr>
            <a:graphicFrameLocks noGrp="1"/>
          </p:cNvGraphicFramePr>
          <p:nvPr>
            <p:ph type="chart" sz="quarter" idx="13"/>
            <p:extLst>
              <p:ext uri="{D42A27DB-BD31-4B8C-83A1-F6EECF244321}">
                <p14:modId xmlns:p14="http://schemas.microsoft.com/office/powerpoint/2010/main" val="6533266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E872B34-3165-48D4-A360-C94A1913ED47}"/>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C50C310D-FF99-41CB-AF0C-3A4042C2D1A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8048457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EEDE4B-E7D8-4FDC-8B96-9DBC5480CA6E}"/>
              </a:ext>
            </a:extLst>
          </p:cNvPr>
          <p:cNvSpPr>
            <a:spLocks noGrp="1"/>
          </p:cNvSpPr>
          <p:nvPr>
            <p:ph type="title"/>
          </p:nvPr>
        </p:nvSpPr>
        <p:spPr/>
        <p:txBody>
          <a:bodyPr/>
          <a:lstStyle/>
          <a:p>
            <a:r>
              <a:rPr lang="en-US"/>
              <a:t>Facebook Private Conversations Response Times Distribution | All Pages</a:t>
            </a:r>
          </a:p>
        </p:txBody>
      </p:sp>
      <p:graphicFrame>
        <p:nvGraphicFramePr>
          <p:cNvPr id="6" name="Chart Placeholder 5">
            <a:extLst>
              <a:ext uri="{FF2B5EF4-FFF2-40B4-BE49-F238E27FC236}">
                <a16:creationId xmlns:a16="http://schemas.microsoft.com/office/drawing/2014/main" id="{AEF0D692-E0C8-4D80-A5BD-0642BE155B8F}"/>
              </a:ext>
            </a:extLst>
          </p:cNvPr>
          <p:cNvGraphicFramePr>
            <a:graphicFrameLocks noGrp="1"/>
          </p:cNvGraphicFramePr>
          <p:nvPr>
            <p:ph type="chart" sz="quarter" idx="13"/>
            <p:extLst>
              <p:ext uri="{D42A27DB-BD31-4B8C-83A1-F6EECF244321}">
                <p14:modId xmlns:p14="http://schemas.microsoft.com/office/powerpoint/2010/main" val="5246235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D5A622-6D72-4C38-8A24-C3E78B17F37E}"/>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A1D6C788-D619-45C9-AFAA-D331B132C29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5929100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4F5457-A755-45F0-8CBD-467974C6385A}"/>
              </a:ext>
            </a:extLst>
          </p:cNvPr>
          <p:cNvSpPr>
            <a:spLocks noGrp="1"/>
          </p:cNvSpPr>
          <p:nvPr>
            <p:ph type="title"/>
          </p:nvPr>
        </p:nvSpPr>
        <p:spPr/>
        <p:txBody>
          <a:bodyPr/>
          <a:lstStyle/>
          <a:p>
            <a:r>
              <a:rPr lang="en-US"/>
              <a:t>Facebook Share of User Questions with negative Feedback | All Pages</a:t>
            </a:r>
          </a:p>
        </p:txBody>
      </p:sp>
      <p:graphicFrame>
        <p:nvGraphicFramePr>
          <p:cNvPr id="6" name="Chart Placeholder 5">
            <a:extLst>
              <a:ext uri="{FF2B5EF4-FFF2-40B4-BE49-F238E27FC236}">
                <a16:creationId xmlns:a16="http://schemas.microsoft.com/office/drawing/2014/main" id="{5DC234F8-418A-4902-BD47-4B3BB3D183A6}"/>
              </a:ext>
            </a:extLst>
          </p:cNvPr>
          <p:cNvGraphicFramePr>
            <a:graphicFrameLocks noGrp="1"/>
          </p:cNvGraphicFramePr>
          <p:nvPr>
            <p:ph type="chart" sz="quarter" idx="13"/>
            <p:extLst>
              <p:ext uri="{D42A27DB-BD31-4B8C-83A1-F6EECF244321}">
                <p14:modId xmlns:p14="http://schemas.microsoft.com/office/powerpoint/2010/main" val="17798503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F341EC9-9BA5-4927-A350-7139362B1D15}"/>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9638BF1D-860E-4A2E-B011-A444EBB06DC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821510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5C678C-7AA2-4F5A-AE42-40DEBAF9FBCC}"/>
              </a:ext>
            </a:extLst>
          </p:cNvPr>
          <p:cNvSpPr>
            <a:spLocks noGrp="1"/>
          </p:cNvSpPr>
          <p:nvPr>
            <p:ph type="title"/>
          </p:nvPr>
        </p:nvSpPr>
        <p:spPr/>
        <p:txBody>
          <a:bodyPr/>
          <a:lstStyle/>
          <a:p>
            <a:r>
              <a:rPr lang="en-US"/>
              <a:t>Twitter Followers Total | All Pages</a:t>
            </a:r>
          </a:p>
        </p:txBody>
      </p:sp>
      <p:graphicFrame>
        <p:nvGraphicFramePr>
          <p:cNvPr id="6" name="Chart Placeholder 5">
            <a:extLst>
              <a:ext uri="{FF2B5EF4-FFF2-40B4-BE49-F238E27FC236}">
                <a16:creationId xmlns:a16="http://schemas.microsoft.com/office/drawing/2014/main" id="{8E0B1029-E61A-4557-8D63-09321A4BCA26}"/>
              </a:ext>
            </a:extLst>
          </p:cNvPr>
          <p:cNvGraphicFramePr>
            <a:graphicFrameLocks noGrp="1"/>
          </p:cNvGraphicFramePr>
          <p:nvPr>
            <p:ph type="chart" sz="quarter" idx="13"/>
            <p:extLst>
              <p:ext uri="{D42A27DB-BD31-4B8C-83A1-F6EECF244321}">
                <p14:modId xmlns:p14="http://schemas.microsoft.com/office/powerpoint/2010/main" val="34088436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0C52B3-98C5-4218-8094-3E3117C7F379}"/>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7F470B86-BCD2-4774-AAAD-B0F3ECCF393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4100777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D20142-F63C-42EF-882F-7B74F9DB9FFF}"/>
              </a:ext>
            </a:extLst>
          </p:cNvPr>
          <p:cNvSpPr>
            <a:spLocks noGrp="1"/>
          </p:cNvSpPr>
          <p:nvPr>
            <p:ph type="title"/>
          </p:nvPr>
        </p:nvSpPr>
        <p:spPr/>
        <p:txBody>
          <a:bodyPr/>
          <a:lstStyle/>
          <a:p>
            <a:r>
              <a:rPr lang="en-US"/>
              <a:t>Twitter Key Metrics Table | All Pages</a:t>
            </a:r>
          </a:p>
        </p:txBody>
      </p:sp>
      <p:graphicFrame>
        <p:nvGraphicFramePr>
          <p:cNvPr id="5" name="Table Placeholder 4">
            <a:extLst>
              <a:ext uri="{FF2B5EF4-FFF2-40B4-BE49-F238E27FC236}">
                <a16:creationId xmlns:a16="http://schemas.microsoft.com/office/drawing/2014/main" id="{FB8A4E3B-550F-4483-B509-40D04F8C6CA4}"/>
              </a:ext>
            </a:extLst>
          </p:cNvPr>
          <p:cNvGraphicFramePr>
            <a:graphicFrameLocks noGrp="1"/>
          </p:cNvGraphicFramePr>
          <p:nvPr>
            <p:ph type="tbl" sz="quarter" idx="13"/>
            <p:extLst>
              <p:ext uri="{D42A27DB-BD31-4B8C-83A1-F6EECF244321}">
                <p14:modId xmlns:p14="http://schemas.microsoft.com/office/powerpoint/2010/main" val="31980806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353667674"/>
                    </a:ext>
                  </a:extLst>
                </a:gridCol>
                <a:gridCol w="987552">
                  <a:extLst>
                    <a:ext uri="{9D8B030D-6E8A-4147-A177-3AD203B41FA5}">
                      <a16:colId xmlns:a16="http://schemas.microsoft.com/office/drawing/2014/main" val="3792987422"/>
                    </a:ext>
                  </a:extLst>
                </a:gridCol>
                <a:gridCol w="987552">
                  <a:extLst>
                    <a:ext uri="{9D8B030D-6E8A-4147-A177-3AD203B41FA5}">
                      <a16:colId xmlns:a16="http://schemas.microsoft.com/office/drawing/2014/main" val="1344295944"/>
                    </a:ext>
                  </a:extLst>
                </a:gridCol>
                <a:gridCol w="987552">
                  <a:extLst>
                    <a:ext uri="{9D8B030D-6E8A-4147-A177-3AD203B41FA5}">
                      <a16:colId xmlns:a16="http://schemas.microsoft.com/office/drawing/2014/main" val="585450830"/>
                    </a:ext>
                  </a:extLst>
                </a:gridCol>
                <a:gridCol w="987552">
                  <a:extLst>
                    <a:ext uri="{9D8B030D-6E8A-4147-A177-3AD203B41FA5}">
                      <a16:colId xmlns:a16="http://schemas.microsoft.com/office/drawing/2014/main" val="817861431"/>
                    </a:ext>
                  </a:extLst>
                </a:gridCol>
                <a:gridCol w="987552">
                  <a:extLst>
                    <a:ext uri="{9D8B030D-6E8A-4147-A177-3AD203B41FA5}">
                      <a16:colId xmlns:a16="http://schemas.microsoft.com/office/drawing/2014/main" val="2006724039"/>
                    </a:ext>
                  </a:extLst>
                </a:gridCol>
                <a:gridCol w="987552">
                  <a:extLst>
                    <a:ext uri="{9D8B030D-6E8A-4147-A177-3AD203B41FA5}">
                      <a16:colId xmlns:a16="http://schemas.microsoft.com/office/drawing/2014/main" val="851760370"/>
                    </a:ext>
                  </a:extLst>
                </a:gridCol>
                <a:gridCol w="987552">
                  <a:extLst>
                    <a:ext uri="{9D8B030D-6E8A-4147-A177-3AD203B41FA5}">
                      <a16:colId xmlns:a16="http://schemas.microsoft.com/office/drawing/2014/main" val="2072460797"/>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Mentions</a:t>
                      </a:r>
                    </a:p>
                  </a:txBody>
                  <a:tcPr/>
                </a:tc>
                <a:tc>
                  <a:txBody>
                    <a:bodyPr/>
                    <a:lstStyle/>
                    <a:p>
                      <a:r>
                        <a:rPr lang="en-US" sz="1000"/>
                        <a:t>I-Rate</a:t>
                      </a:r>
                    </a:p>
                  </a:txBody>
                  <a:tcPr/>
                </a:tc>
                <a:extLst>
                  <a:ext uri="{0D108BD9-81ED-4DB2-BD59-A6C34878D82A}">
                    <a16:rowId xmlns:a16="http://schemas.microsoft.com/office/drawing/2014/main" val="3951822634"/>
                  </a:ext>
                </a:extLst>
              </a:tr>
              <a:tr h="370840">
                <a:tc>
                  <a:txBody>
                    <a:bodyPr/>
                    <a:lstStyle/>
                    <a:p>
                      <a:r>
                        <a:rPr lang="en-US" sz="1000"/>
                        <a:t>563</a:t>
                      </a:r>
                    </a:p>
                  </a:txBody>
                  <a:tcPr/>
                </a:tc>
                <a:tc>
                  <a:txBody>
                    <a:bodyPr/>
                    <a:lstStyle/>
                    <a:p>
                      <a:r>
                        <a:rPr lang="en-US" sz="1000"/>
                        <a:t>13</a:t>
                      </a:r>
                    </a:p>
                  </a:txBody>
                  <a:tcPr/>
                </a:tc>
                <a:tc>
                  <a:txBody>
                    <a:bodyPr/>
                    <a:lstStyle/>
                    <a:p>
                      <a:r>
                        <a:rPr lang="en-US" sz="1000"/>
                        <a:t>26</a:t>
                      </a:r>
                    </a:p>
                  </a:txBody>
                  <a:tcPr/>
                </a:tc>
                <a:tc>
                  <a:txBody>
                    <a:bodyPr/>
                    <a:lstStyle/>
                    <a:p>
                      <a:r>
                        <a:rPr lang="en-US" sz="1000"/>
                        <a:t>17</a:t>
                      </a:r>
                    </a:p>
                  </a:txBody>
                  <a:tcPr/>
                </a:tc>
                <a:tc>
                  <a:txBody>
                    <a:bodyPr/>
                    <a:lstStyle/>
                    <a:p>
                      <a:r>
                        <a:rPr lang="en-US" sz="1000"/>
                        <a:t>0</a:t>
                      </a:r>
                    </a:p>
                  </a:txBody>
                  <a:tcPr/>
                </a:tc>
                <a:tc>
                  <a:txBody>
                    <a:bodyPr/>
                    <a:lstStyle/>
                    <a:p>
                      <a:r>
                        <a:rPr lang="en-US" sz="1000"/>
                        <a:t>9</a:t>
                      </a:r>
                    </a:p>
                  </a:txBody>
                  <a:tcPr/>
                </a:tc>
                <a:tc>
                  <a:txBody>
                    <a:bodyPr/>
                    <a:lstStyle/>
                    <a:p>
                      <a:r>
                        <a:rPr lang="en-US" sz="1000"/>
                        <a:t>4</a:t>
                      </a:r>
                    </a:p>
                  </a:txBody>
                  <a:tcPr/>
                </a:tc>
                <a:tc>
                  <a:txBody>
                    <a:bodyPr/>
                    <a:lstStyle/>
                    <a:p>
                      <a:r>
                        <a:rPr lang="en-US" sz="1000"/>
                        <a:t>0.1164 %</a:t>
                      </a:r>
                    </a:p>
                  </a:txBody>
                  <a:tcPr/>
                </a:tc>
                <a:extLst>
                  <a:ext uri="{0D108BD9-81ED-4DB2-BD59-A6C34878D82A}">
                    <a16:rowId xmlns:a16="http://schemas.microsoft.com/office/drawing/2014/main" val="3189036656"/>
                  </a:ext>
                </a:extLst>
              </a:tr>
            </a:tbl>
          </a:graphicData>
        </a:graphic>
      </p:graphicFrame>
      <p:sp>
        <p:nvSpPr>
          <p:cNvPr id="4" name="Text Placeholder 3">
            <a:extLst>
              <a:ext uri="{FF2B5EF4-FFF2-40B4-BE49-F238E27FC236}">
                <a16:creationId xmlns:a16="http://schemas.microsoft.com/office/drawing/2014/main" id="{A3E0C67B-E5CB-4E18-AF05-64DA90E1C9A6}"/>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56455961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C88F80-0EF0-4537-A05B-54C94A995122}"/>
              </a:ext>
            </a:extLst>
          </p:cNvPr>
          <p:cNvSpPr>
            <a:spLocks noGrp="1"/>
          </p:cNvSpPr>
          <p:nvPr>
            <p:ph type="title"/>
          </p:nvPr>
        </p:nvSpPr>
        <p:spPr/>
        <p:txBody>
          <a:bodyPr/>
          <a:lstStyle/>
          <a:p>
            <a:r>
              <a:rPr lang="en-US"/>
              <a:t>Twitter Twitter Analytics Table Own Tweets | All Pages</a:t>
            </a:r>
          </a:p>
        </p:txBody>
      </p:sp>
      <p:graphicFrame>
        <p:nvGraphicFramePr>
          <p:cNvPr id="5" name="Table Placeholder 4">
            <a:extLst>
              <a:ext uri="{FF2B5EF4-FFF2-40B4-BE49-F238E27FC236}">
                <a16:creationId xmlns:a16="http://schemas.microsoft.com/office/drawing/2014/main" id="{7454A30A-0CC1-4952-97AA-D3047CA30EEB}"/>
              </a:ext>
            </a:extLst>
          </p:cNvPr>
          <p:cNvGraphicFramePr>
            <a:graphicFrameLocks noGrp="1"/>
          </p:cNvGraphicFramePr>
          <p:nvPr>
            <p:ph type="tbl" sz="quarter" idx="13"/>
            <p:extLst>
              <p:ext uri="{D42A27DB-BD31-4B8C-83A1-F6EECF244321}">
                <p14:modId xmlns:p14="http://schemas.microsoft.com/office/powerpoint/2010/main" val="2369246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962602010"/>
                    </a:ext>
                  </a:extLst>
                </a:gridCol>
                <a:gridCol w="905256">
                  <a:extLst>
                    <a:ext uri="{9D8B030D-6E8A-4147-A177-3AD203B41FA5}">
                      <a16:colId xmlns:a16="http://schemas.microsoft.com/office/drawing/2014/main" val="1121245078"/>
                    </a:ext>
                  </a:extLst>
                </a:gridCol>
                <a:gridCol w="905256">
                  <a:extLst>
                    <a:ext uri="{9D8B030D-6E8A-4147-A177-3AD203B41FA5}">
                      <a16:colId xmlns:a16="http://schemas.microsoft.com/office/drawing/2014/main" val="6224233"/>
                    </a:ext>
                  </a:extLst>
                </a:gridCol>
                <a:gridCol w="905256">
                  <a:extLst>
                    <a:ext uri="{9D8B030D-6E8A-4147-A177-3AD203B41FA5}">
                      <a16:colId xmlns:a16="http://schemas.microsoft.com/office/drawing/2014/main" val="145060666"/>
                    </a:ext>
                  </a:extLst>
                </a:gridCol>
                <a:gridCol w="905256">
                  <a:extLst>
                    <a:ext uri="{9D8B030D-6E8A-4147-A177-3AD203B41FA5}">
                      <a16:colId xmlns:a16="http://schemas.microsoft.com/office/drawing/2014/main" val="183003109"/>
                    </a:ext>
                  </a:extLst>
                </a:gridCol>
                <a:gridCol w="905256">
                  <a:extLst>
                    <a:ext uri="{9D8B030D-6E8A-4147-A177-3AD203B41FA5}">
                      <a16:colId xmlns:a16="http://schemas.microsoft.com/office/drawing/2014/main" val="3547404792"/>
                    </a:ext>
                  </a:extLst>
                </a:gridCol>
                <a:gridCol w="905256">
                  <a:extLst>
                    <a:ext uri="{9D8B030D-6E8A-4147-A177-3AD203B41FA5}">
                      <a16:colId xmlns:a16="http://schemas.microsoft.com/office/drawing/2014/main" val="827120916"/>
                    </a:ext>
                  </a:extLst>
                </a:gridCol>
                <a:gridCol w="905256">
                  <a:extLst>
                    <a:ext uri="{9D8B030D-6E8A-4147-A177-3AD203B41FA5}">
                      <a16:colId xmlns:a16="http://schemas.microsoft.com/office/drawing/2014/main" val="754851915"/>
                    </a:ext>
                  </a:extLst>
                </a:gridCol>
                <a:gridCol w="905256">
                  <a:extLst>
                    <a:ext uri="{9D8B030D-6E8A-4147-A177-3AD203B41FA5}">
                      <a16:colId xmlns:a16="http://schemas.microsoft.com/office/drawing/2014/main" val="1560669059"/>
                    </a:ext>
                  </a:extLst>
                </a:gridCol>
              </a:tblGrid>
              <a:tr h="370840">
                <a:tc>
                  <a:txBody>
                    <a:bodyPr/>
                    <a:lstStyle/>
                    <a:p>
                      <a:r>
                        <a:rPr lang="en-US" sz="1000"/>
                        <a:t>Followers</a:t>
                      </a:r>
                    </a:p>
                  </a:txBody>
                  <a:tcPr/>
                </a:tc>
                <a:tc>
                  <a:txBody>
                    <a:bodyPr/>
                    <a:lstStyle/>
                    <a:p>
                      <a:r>
                        <a:rPr lang="en-US" sz="1000"/>
                        <a:t>Retweets (Organic)</a:t>
                      </a:r>
                    </a:p>
                  </a:txBody>
                  <a:tcPr/>
                </a:tc>
                <a:tc>
                  <a:txBody>
                    <a:bodyPr/>
                    <a:lstStyle/>
                    <a:p>
                      <a:r>
                        <a:rPr lang="en-US" sz="1000"/>
                        <a:t>Favs (Organic)</a:t>
                      </a:r>
                    </a:p>
                  </a:txBody>
                  <a:tcPr/>
                </a:tc>
                <a:tc>
                  <a:txBody>
                    <a:bodyPr/>
                    <a:lstStyle/>
                    <a:p>
                      <a:r>
                        <a:rPr lang="en-US" sz="1000"/>
                        <a:t>Replies (Organic)</a:t>
                      </a:r>
                    </a:p>
                  </a:txBody>
                  <a:tcPr/>
                </a:tc>
                <a:tc>
                  <a:txBody>
                    <a:bodyPr/>
                    <a:lstStyle/>
                    <a:p>
                      <a:r>
                        <a:rPr lang="en-US" sz="1000"/>
                        <a:t>Quotes (Organic)</a:t>
                      </a:r>
                    </a:p>
                  </a:txBody>
                  <a:tcPr/>
                </a:tc>
                <a:tc>
                  <a:txBody>
                    <a:bodyPr/>
                    <a:lstStyle/>
                    <a:p>
                      <a:r>
                        <a:rPr lang="en-US" sz="1000"/>
                        <a:t>Impressions (Organic)</a:t>
                      </a:r>
                    </a:p>
                  </a:txBody>
                  <a:tcPr/>
                </a:tc>
                <a:tc>
                  <a:txBody>
                    <a:bodyPr/>
                    <a:lstStyle/>
                    <a:p>
                      <a:r>
                        <a:rPr lang="en-US" sz="1000"/>
                        <a:t>Engagements (Organic)</a:t>
                      </a:r>
                    </a:p>
                  </a:txBody>
                  <a:tcPr/>
                </a:tc>
                <a:tc>
                  <a:txBody>
                    <a:bodyPr/>
                    <a:lstStyle/>
                    <a:p>
                      <a:r>
                        <a:rPr lang="en-US" sz="1000"/>
                        <a:t>E-Rate (Organic)</a:t>
                      </a:r>
                    </a:p>
                  </a:txBody>
                  <a:tcPr/>
                </a:tc>
                <a:tc>
                  <a:txBody>
                    <a:bodyPr/>
                    <a:lstStyle/>
                    <a:p>
                      <a:r>
                        <a:rPr lang="en-US" sz="1000"/>
                        <a:t>Total Video Views (Organic*)</a:t>
                      </a:r>
                    </a:p>
                  </a:txBody>
                  <a:tcPr/>
                </a:tc>
                <a:extLst>
                  <a:ext uri="{0D108BD9-81ED-4DB2-BD59-A6C34878D82A}">
                    <a16:rowId xmlns:a16="http://schemas.microsoft.com/office/drawing/2014/main" val="3689167234"/>
                  </a:ext>
                </a:extLst>
              </a:tr>
              <a:tr h="370840">
                <a:tc>
                  <a:txBody>
                    <a:bodyPr/>
                    <a:lstStyle/>
                    <a:p>
                      <a:r>
                        <a:rPr lang="en-US" sz="1000"/>
                        <a:t>563</a:t>
                      </a:r>
                    </a:p>
                  </a:txBody>
                  <a:tcPr/>
                </a:tc>
                <a:tc>
                  <a:txBody>
                    <a:bodyPr/>
                    <a:lstStyle/>
                    <a:p>
                      <a:r>
                        <a:rPr lang="en-US" sz="1000"/>
                        <a:t>0</a:t>
                      </a:r>
                    </a:p>
                  </a:txBody>
                  <a:tcPr/>
                </a:tc>
                <a:tc>
                  <a:txBody>
                    <a:bodyPr/>
                    <a:lstStyle/>
                    <a:p>
                      <a:r>
                        <a:rPr lang="en-US" sz="1000"/>
                        <a:t>10</a:t>
                      </a:r>
                    </a:p>
                  </a:txBody>
                  <a:tcPr/>
                </a:tc>
                <a:tc>
                  <a:txBody>
                    <a:bodyPr/>
                    <a:lstStyle/>
                    <a:p>
                      <a:r>
                        <a:rPr lang="en-US" sz="1000"/>
                        <a:t>8</a:t>
                      </a:r>
                    </a:p>
                  </a:txBody>
                  <a:tcPr/>
                </a:tc>
                <a:tc>
                  <a:txBody>
                    <a:bodyPr/>
                    <a:lstStyle/>
                    <a:p>
                      <a:r>
                        <a:rPr lang="en-US" sz="1000"/>
                        <a:t>0</a:t>
                      </a:r>
                    </a:p>
                  </a:txBody>
                  <a:tcPr/>
                </a:tc>
                <a:tc>
                  <a:txBody>
                    <a:bodyPr/>
                    <a:lstStyle/>
                    <a:p>
                      <a:r>
                        <a:rPr lang="en-US" sz="1000"/>
                        <a:t>5367</a:t>
                      </a:r>
                    </a:p>
                  </a:txBody>
                  <a:tcPr/>
                </a:tc>
                <a:tc>
                  <a:txBody>
                    <a:bodyPr/>
                    <a:lstStyle/>
                    <a:p>
                      <a:r>
                        <a:rPr lang="en-US" sz="1000"/>
                        <a:t>185</a:t>
                      </a:r>
                    </a:p>
                  </a:txBody>
                  <a:tcPr/>
                </a:tc>
                <a:tc>
                  <a:txBody>
                    <a:bodyPr/>
                    <a:lstStyle/>
                    <a:p>
                      <a:r>
                        <a:rPr lang="en-US" sz="1000"/>
                        <a:t>4.0295 %</a:t>
                      </a:r>
                    </a:p>
                  </a:txBody>
                  <a:tcPr/>
                </a:tc>
                <a:tc>
                  <a:txBody>
                    <a:bodyPr/>
                    <a:lstStyle/>
                    <a:p>
                      <a:r>
                        <a:rPr lang="en-US" sz="1000"/>
                        <a:t>28</a:t>
                      </a:r>
                    </a:p>
                  </a:txBody>
                  <a:tcPr/>
                </a:tc>
                <a:extLst>
                  <a:ext uri="{0D108BD9-81ED-4DB2-BD59-A6C34878D82A}">
                    <a16:rowId xmlns:a16="http://schemas.microsoft.com/office/drawing/2014/main" val="4018193435"/>
                  </a:ext>
                </a:extLst>
              </a:tr>
            </a:tbl>
          </a:graphicData>
        </a:graphic>
      </p:graphicFrame>
      <p:sp>
        <p:nvSpPr>
          <p:cNvPr id="4" name="Text Placeholder 3">
            <a:extLst>
              <a:ext uri="{FF2B5EF4-FFF2-40B4-BE49-F238E27FC236}">
                <a16:creationId xmlns:a16="http://schemas.microsoft.com/office/drawing/2014/main" id="{90FF3FA2-0290-476F-B327-9CD5C6F1325D}"/>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409245453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EB2AF2-7E20-40EC-8E3E-5DC704A74A17}"/>
              </a:ext>
            </a:extLst>
          </p:cNvPr>
          <p:cNvSpPr>
            <a:spLocks noGrp="1"/>
          </p:cNvSpPr>
          <p:nvPr>
            <p:ph type="title"/>
          </p:nvPr>
        </p:nvSpPr>
        <p:spPr/>
        <p:txBody>
          <a:bodyPr/>
          <a:lstStyle/>
          <a:p>
            <a:r>
              <a:rPr lang="en-US"/>
              <a:t>Twitter Twitter Analytics Table Total | All Pages</a:t>
            </a:r>
          </a:p>
        </p:txBody>
      </p:sp>
      <p:graphicFrame>
        <p:nvGraphicFramePr>
          <p:cNvPr id="5" name="Table Placeholder 4">
            <a:extLst>
              <a:ext uri="{FF2B5EF4-FFF2-40B4-BE49-F238E27FC236}">
                <a16:creationId xmlns:a16="http://schemas.microsoft.com/office/drawing/2014/main" id="{FBE2827C-DF7B-485C-BC4E-976D0D8CB3D9}"/>
              </a:ext>
            </a:extLst>
          </p:cNvPr>
          <p:cNvGraphicFramePr>
            <a:graphicFrameLocks noGrp="1"/>
          </p:cNvGraphicFramePr>
          <p:nvPr>
            <p:ph type="tbl" sz="quarter" idx="13"/>
            <p:extLst>
              <p:ext uri="{D42A27DB-BD31-4B8C-83A1-F6EECF244321}">
                <p14:modId xmlns:p14="http://schemas.microsoft.com/office/powerpoint/2010/main" val="35673771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666614587"/>
                    </a:ext>
                  </a:extLst>
                </a:gridCol>
                <a:gridCol w="822960">
                  <a:extLst>
                    <a:ext uri="{9D8B030D-6E8A-4147-A177-3AD203B41FA5}">
                      <a16:colId xmlns:a16="http://schemas.microsoft.com/office/drawing/2014/main" val="90507569"/>
                    </a:ext>
                  </a:extLst>
                </a:gridCol>
                <a:gridCol w="822960">
                  <a:extLst>
                    <a:ext uri="{9D8B030D-6E8A-4147-A177-3AD203B41FA5}">
                      <a16:colId xmlns:a16="http://schemas.microsoft.com/office/drawing/2014/main" val="2554588074"/>
                    </a:ext>
                  </a:extLst>
                </a:gridCol>
                <a:gridCol w="822960">
                  <a:extLst>
                    <a:ext uri="{9D8B030D-6E8A-4147-A177-3AD203B41FA5}">
                      <a16:colId xmlns:a16="http://schemas.microsoft.com/office/drawing/2014/main" val="1867970535"/>
                    </a:ext>
                  </a:extLst>
                </a:gridCol>
                <a:gridCol w="822960">
                  <a:extLst>
                    <a:ext uri="{9D8B030D-6E8A-4147-A177-3AD203B41FA5}">
                      <a16:colId xmlns:a16="http://schemas.microsoft.com/office/drawing/2014/main" val="2740864235"/>
                    </a:ext>
                  </a:extLst>
                </a:gridCol>
                <a:gridCol w="822960">
                  <a:extLst>
                    <a:ext uri="{9D8B030D-6E8A-4147-A177-3AD203B41FA5}">
                      <a16:colId xmlns:a16="http://schemas.microsoft.com/office/drawing/2014/main" val="1480219641"/>
                    </a:ext>
                  </a:extLst>
                </a:gridCol>
                <a:gridCol w="822960">
                  <a:extLst>
                    <a:ext uri="{9D8B030D-6E8A-4147-A177-3AD203B41FA5}">
                      <a16:colId xmlns:a16="http://schemas.microsoft.com/office/drawing/2014/main" val="3934705043"/>
                    </a:ext>
                  </a:extLst>
                </a:gridCol>
                <a:gridCol w="822960">
                  <a:extLst>
                    <a:ext uri="{9D8B030D-6E8A-4147-A177-3AD203B41FA5}">
                      <a16:colId xmlns:a16="http://schemas.microsoft.com/office/drawing/2014/main" val="1147014598"/>
                    </a:ext>
                  </a:extLst>
                </a:gridCol>
                <a:gridCol w="822960">
                  <a:extLst>
                    <a:ext uri="{9D8B030D-6E8A-4147-A177-3AD203B41FA5}">
                      <a16:colId xmlns:a16="http://schemas.microsoft.com/office/drawing/2014/main" val="2647337865"/>
                    </a:ext>
                  </a:extLst>
                </a:gridCol>
                <a:gridCol w="822960">
                  <a:extLst>
                    <a:ext uri="{9D8B030D-6E8A-4147-A177-3AD203B41FA5}">
                      <a16:colId xmlns:a16="http://schemas.microsoft.com/office/drawing/2014/main" val="2075328637"/>
                    </a:ext>
                  </a:extLst>
                </a:gridCol>
              </a:tblGrid>
              <a:tr h="370840">
                <a:tc>
                  <a:txBody>
                    <a:bodyPr/>
                    <a:lstStyle/>
                    <a:p>
                      <a:r>
                        <a:rPr lang="en-US" sz="1000"/>
                        <a:t>Followers</a:t>
                      </a:r>
                    </a:p>
                  </a:txBody>
                  <a:tcPr/>
                </a:tc>
                <a:tc>
                  <a:txBody>
                    <a:bodyPr/>
                    <a:lstStyle/>
                    <a:p>
                      <a:r>
                        <a:rPr lang="en-US" sz="1000"/>
                        <a:t>Retweets (Organic)</a:t>
                      </a:r>
                    </a:p>
                  </a:txBody>
                  <a:tcPr/>
                </a:tc>
                <a:tc>
                  <a:txBody>
                    <a:bodyPr/>
                    <a:lstStyle/>
                    <a:p>
                      <a:r>
                        <a:rPr lang="en-US" sz="1000"/>
                        <a:t>Favs (Organic)</a:t>
                      </a:r>
                    </a:p>
                  </a:txBody>
                  <a:tcPr/>
                </a:tc>
                <a:tc>
                  <a:txBody>
                    <a:bodyPr/>
                    <a:lstStyle/>
                    <a:p>
                      <a:r>
                        <a:rPr lang="en-US" sz="1000"/>
                        <a:t>Replies (Organic)</a:t>
                      </a:r>
                    </a:p>
                  </a:txBody>
                  <a:tcPr/>
                </a:tc>
                <a:tc>
                  <a:txBody>
                    <a:bodyPr/>
                    <a:lstStyle/>
                    <a:p>
                      <a:r>
                        <a:rPr lang="en-US" sz="1000"/>
                        <a:t>Quotes (Organic)</a:t>
                      </a:r>
                    </a:p>
                  </a:txBody>
                  <a:tcPr/>
                </a:tc>
                <a:tc>
                  <a:txBody>
                    <a:bodyPr/>
                    <a:lstStyle/>
                    <a:p>
                      <a:r>
                        <a:rPr lang="en-US" sz="1000"/>
                        <a:t>I-Rate (Organic)</a:t>
                      </a:r>
                    </a:p>
                  </a:txBody>
                  <a:tcPr/>
                </a:tc>
                <a:tc>
                  <a:txBody>
                    <a:bodyPr/>
                    <a:lstStyle/>
                    <a:p>
                      <a:r>
                        <a:rPr lang="en-US" sz="1000"/>
                        <a:t>Impressions (Organic)</a:t>
                      </a:r>
                    </a:p>
                  </a:txBody>
                  <a:tcPr/>
                </a:tc>
                <a:tc>
                  <a:txBody>
                    <a:bodyPr/>
                    <a:lstStyle/>
                    <a:p>
                      <a:r>
                        <a:rPr lang="en-US" sz="1000"/>
                        <a:t>Engagements (Organic)</a:t>
                      </a:r>
                    </a:p>
                  </a:txBody>
                  <a:tcPr/>
                </a:tc>
                <a:tc>
                  <a:txBody>
                    <a:bodyPr/>
                    <a:lstStyle/>
                    <a:p>
                      <a:r>
                        <a:rPr lang="en-US" sz="1000"/>
                        <a:t>E-Rate (Organic)</a:t>
                      </a:r>
                    </a:p>
                  </a:txBody>
                  <a:tcPr/>
                </a:tc>
                <a:tc>
                  <a:txBody>
                    <a:bodyPr/>
                    <a:lstStyle/>
                    <a:p>
                      <a:r>
                        <a:rPr lang="en-US" sz="1000"/>
                        <a:t>Video Views (Total)</a:t>
                      </a:r>
                    </a:p>
                  </a:txBody>
                  <a:tcPr/>
                </a:tc>
                <a:extLst>
                  <a:ext uri="{0D108BD9-81ED-4DB2-BD59-A6C34878D82A}">
                    <a16:rowId xmlns:a16="http://schemas.microsoft.com/office/drawing/2014/main" val="290658561"/>
                  </a:ext>
                </a:extLst>
              </a:tr>
              <a:tr h="370840">
                <a:tc>
                  <a:txBody>
                    <a:bodyPr/>
                    <a:lstStyle/>
                    <a:p>
                      <a:r>
                        <a:rPr lang="en-US" sz="1000"/>
                        <a:t>563</a:t>
                      </a:r>
                    </a:p>
                  </a:txBody>
                  <a:tcPr/>
                </a:tc>
                <a:tc>
                  <a:txBody>
                    <a:bodyPr/>
                    <a:lstStyle/>
                    <a:p>
                      <a:r>
                        <a:rPr lang="en-US" sz="1000"/>
                        <a:t>0</a:t>
                      </a:r>
                    </a:p>
                  </a:txBody>
                  <a:tcPr/>
                </a:tc>
                <a:tc>
                  <a:txBody>
                    <a:bodyPr/>
                    <a:lstStyle/>
                    <a:p>
                      <a:r>
                        <a:rPr lang="en-US" sz="1000"/>
                        <a:t>10</a:t>
                      </a:r>
                    </a:p>
                  </a:txBody>
                  <a:tcPr/>
                </a:tc>
                <a:tc>
                  <a:txBody>
                    <a:bodyPr/>
                    <a:lstStyle/>
                    <a:p>
                      <a:r>
                        <a:rPr lang="en-US" sz="1000"/>
                        <a:t>10</a:t>
                      </a:r>
                    </a:p>
                  </a:txBody>
                  <a:tcPr/>
                </a:tc>
                <a:tc>
                  <a:txBody>
                    <a:bodyPr/>
                    <a:lstStyle/>
                    <a:p>
                      <a:r>
                        <a:rPr lang="en-US" sz="1000"/>
                        <a:t>0</a:t>
                      </a:r>
                    </a:p>
                  </a:txBody>
                  <a:tcPr/>
                </a:tc>
                <a:tc>
                  <a:txBody>
                    <a:bodyPr/>
                    <a:lstStyle/>
                    <a:p>
                      <a:r>
                        <a:rPr lang="en-US" sz="1000"/>
                        <a:t>0.1154 %</a:t>
                      </a:r>
                    </a:p>
                  </a:txBody>
                  <a:tcPr/>
                </a:tc>
                <a:tc>
                  <a:txBody>
                    <a:bodyPr/>
                    <a:lstStyle/>
                    <a:p>
                      <a:r>
                        <a:rPr lang="en-US" sz="1000"/>
                        <a:t>7504</a:t>
                      </a:r>
                    </a:p>
                  </a:txBody>
                  <a:tcPr/>
                </a:tc>
                <a:tc>
                  <a:txBody>
                    <a:bodyPr/>
                    <a:lstStyle/>
                    <a:p>
                      <a:r>
                        <a:rPr lang="en-US" sz="1000"/>
                        <a:t>196</a:t>
                      </a:r>
                    </a:p>
                  </a:txBody>
                  <a:tcPr/>
                </a:tc>
                <a:tc>
                  <a:txBody>
                    <a:bodyPr/>
                    <a:lstStyle/>
                    <a:p>
                      <a:r>
                        <a:rPr lang="en-US" sz="1000"/>
                        <a:t>2.44625 %</a:t>
                      </a:r>
                    </a:p>
                  </a:txBody>
                  <a:tcPr/>
                </a:tc>
                <a:tc>
                  <a:txBody>
                    <a:bodyPr/>
                    <a:lstStyle/>
                    <a:p>
                      <a:r>
                        <a:rPr lang="en-US" sz="1000"/>
                        <a:t>28</a:t>
                      </a:r>
                    </a:p>
                  </a:txBody>
                  <a:tcPr/>
                </a:tc>
                <a:extLst>
                  <a:ext uri="{0D108BD9-81ED-4DB2-BD59-A6C34878D82A}">
                    <a16:rowId xmlns:a16="http://schemas.microsoft.com/office/drawing/2014/main" val="1659574344"/>
                  </a:ext>
                </a:extLst>
              </a:tr>
            </a:tbl>
          </a:graphicData>
        </a:graphic>
      </p:graphicFrame>
      <p:sp>
        <p:nvSpPr>
          <p:cNvPr id="4" name="Text Placeholder 3">
            <a:extLst>
              <a:ext uri="{FF2B5EF4-FFF2-40B4-BE49-F238E27FC236}">
                <a16:creationId xmlns:a16="http://schemas.microsoft.com/office/drawing/2014/main" id="{64A871A8-86EB-421D-AAD0-1838D726F724}"/>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51072030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5AFC30-7698-4420-ACC4-5CE86120A473}"/>
              </a:ext>
            </a:extLst>
          </p:cNvPr>
          <p:cNvSpPr>
            <a:spLocks noGrp="1"/>
          </p:cNvSpPr>
          <p:nvPr>
            <p:ph type="title"/>
          </p:nvPr>
        </p:nvSpPr>
        <p:spPr/>
        <p:txBody>
          <a:bodyPr/>
          <a:lstStyle/>
          <a:p>
            <a:r>
              <a:rPr lang="en-US"/>
              <a:t>Twitter Own Tweets Table | All Pages - 1 of 9</a:t>
            </a:r>
          </a:p>
        </p:txBody>
      </p:sp>
      <p:graphicFrame>
        <p:nvGraphicFramePr>
          <p:cNvPr id="5" name="Table Placeholder 4">
            <a:extLst>
              <a:ext uri="{FF2B5EF4-FFF2-40B4-BE49-F238E27FC236}">
                <a16:creationId xmlns:a16="http://schemas.microsoft.com/office/drawing/2014/main" id="{3986CCA3-6577-4313-8F28-0BE042C29089}"/>
              </a:ext>
            </a:extLst>
          </p:cNvPr>
          <p:cNvGraphicFramePr>
            <a:graphicFrameLocks noGrp="1"/>
          </p:cNvGraphicFramePr>
          <p:nvPr>
            <p:ph type="tbl" sz="quarter" idx="13"/>
            <p:extLst>
              <p:ext uri="{D42A27DB-BD31-4B8C-83A1-F6EECF244321}">
                <p14:modId xmlns:p14="http://schemas.microsoft.com/office/powerpoint/2010/main" val="28787419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63473919"/>
                    </a:ext>
                  </a:extLst>
                </a:gridCol>
                <a:gridCol w="576072">
                  <a:extLst>
                    <a:ext uri="{9D8B030D-6E8A-4147-A177-3AD203B41FA5}">
                      <a16:colId xmlns:a16="http://schemas.microsoft.com/office/drawing/2014/main" val="1972302128"/>
                    </a:ext>
                  </a:extLst>
                </a:gridCol>
                <a:gridCol w="576072">
                  <a:extLst>
                    <a:ext uri="{9D8B030D-6E8A-4147-A177-3AD203B41FA5}">
                      <a16:colId xmlns:a16="http://schemas.microsoft.com/office/drawing/2014/main" val="409808525"/>
                    </a:ext>
                  </a:extLst>
                </a:gridCol>
                <a:gridCol w="576072">
                  <a:extLst>
                    <a:ext uri="{9D8B030D-6E8A-4147-A177-3AD203B41FA5}">
                      <a16:colId xmlns:a16="http://schemas.microsoft.com/office/drawing/2014/main" val="4216558531"/>
                    </a:ext>
                  </a:extLst>
                </a:gridCol>
                <a:gridCol w="576072">
                  <a:extLst>
                    <a:ext uri="{9D8B030D-6E8A-4147-A177-3AD203B41FA5}">
                      <a16:colId xmlns:a16="http://schemas.microsoft.com/office/drawing/2014/main" val="253223658"/>
                    </a:ext>
                  </a:extLst>
                </a:gridCol>
                <a:gridCol w="576072">
                  <a:extLst>
                    <a:ext uri="{9D8B030D-6E8A-4147-A177-3AD203B41FA5}">
                      <a16:colId xmlns:a16="http://schemas.microsoft.com/office/drawing/2014/main" val="632731941"/>
                    </a:ext>
                  </a:extLst>
                </a:gridCol>
                <a:gridCol w="576072">
                  <a:extLst>
                    <a:ext uri="{9D8B030D-6E8A-4147-A177-3AD203B41FA5}">
                      <a16:colId xmlns:a16="http://schemas.microsoft.com/office/drawing/2014/main" val="436185181"/>
                    </a:ext>
                  </a:extLst>
                </a:gridCol>
                <a:gridCol w="822960">
                  <a:extLst>
                    <a:ext uri="{9D8B030D-6E8A-4147-A177-3AD203B41FA5}">
                      <a16:colId xmlns:a16="http://schemas.microsoft.com/office/drawing/2014/main" val="534548392"/>
                    </a:ext>
                  </a:extLst>
                </a:gridCol>
                <a:gridCol w="576072">
                  <a:extLst>
                    <a:ext uri="{9D8B030D-6E8A-4147-A177-3AD203B41FA5}">
                      <a16:colId xmlns:a16="http://schemas.microsoft.com/office/drawing/2014/main" val="1842463848"/>
                    </a:ext>
                  </a:extLst>
                </a:gridCol>
                <a:gridCol w="576072">
                  <a:extLst>
                    <a:ext uri="{9D8B030D-6E8A-4147-A177-3AD203B41FA5}">
                      <a16:colId xmlns:a16="http://schemas.microsoft.com/office/drawing/2014/main" val="16925279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1741617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- 2020-09-29 13:31:22</a:t>
                      </a:r>
                      <a:r>
                        <a:rPr kumimoji="0" lang="en-US" sz="1000" b="0" i="0" u="none" strike="noStrike" kern="1200" cap="none" spc="0" normalizeH="0" baseline="0" noProof="0">
                          <a:ln>
                            <a:noFill/>
                          </a:ln>
                          <a:solidFill>
                            <a:prstClr val="black"/>
                          </a:solidFill>
                          <a:effectLst/>
                          <a:uLnTx/>
                          <a:uFillTx/>
                          <a:latin typeface="+mn-lt"/>
                          <a:ea typeface="+mn-ea"/>
                          <a:cs typeface="+mn-cs"/>
                        </a:rPr>
                        <a:t>
 Just posted a photo https://t.co/4mAQZLY1XL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3514675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- 2020-09-29 11:52:12</a:t>
                      </a:r>
                      <a:r>
                        <a:rPr kumimoji="0" lang="en-US" sz="1000" b="0" i="0" u="none" strike="noStrike" kern="1200" cap="none" spc="0" normalizeH="0" baseline="0" noProof="0">
                          <a:ln>
                            <a:noFill/>
                          </a:ln>
                          <a:solidFill>
                            <a:prstClr val="black"/>
                          </a:solidFill>
                          <a:effectLst/>
                          <a:uLnTx/>
                          <a:uFillTx/>
                          <a:latin typeface="+mn-lt"/>
                          <a:ea typeface="+mn-ea"/>
                          <a:cs typeface="+mn-cs"/>
                        </a:rPr>
                        <a:t>
 Just posted a photo https://t.co/B5YyFajFGh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5.3571 %</a:t>
                      </a:r>
                    </a:p>
                  </a:txBody>
                  <a:tcPr/>
                </a:tc>
                <a:extLst>
                  <a:ext uri="{0D108BD9-81ED-4DB2-BD59-A6C34878D82A}">
                    <a16:rowId xmlns:a16="http://schemas.microsoft.com/office/drawing/2014/main" val="797242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- 2020-09-29 09:32:39</a:t>
                      </a:r>
                      <a:r>
                        <a:rPr kumimoji="0" lang="en-US" sz="1000" b="0" i="0" u="none" strike="noStrike" kern="1200" cap="none" spc="0" normalizeH="0" baseline="0" noProof="0">
                          <a:ln>
                            <a:noFill/>
                          </a:ln>
                          <a:solidFill>
                            <a:prstClr val="black"/>
                          </a:solidFill>
                          <a:effectLst/>
                          <a:uLnTx/>
                          <a:uFillTx/>
                          <a:latin typeface="+mn-lt"/>
                          <a:ea typeface="+mn-ea"/>
                          <a:cs typeface="+mn-cs"/>
                        </a:rPr>
                        <a:t>
 Just posted a photo https://t.co/y2t9kbLnrA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17.1875 %</a:t>
                      </a:r>
                    </a:p>
                  </a:txBody>
                  <a:tcPr/>
                </a:tc>
                <a:extLst>
                  <a:ext uri="{0D108BD9-81ED-4DB2-BD59-A6C34878D82A}">
                    <a16:rowId xmlns:a16="http://schemas.microsoft.com/office/drawing/2014/main" val="113176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- 2020-09-27 14:07:23</a:t>
                      </a:r>
                      <a:r>
                        <a:rPr kumimoji="0" lang="en-US" sz="1000" b="0" i="0" u="none" strike="noStrike" kern="1200" cap="none" spc="0" normalizeH="0" baseline="0" noProof="0">
                          <a:ln>
                            <a:noFill/>
                          </a:ln>
                          <a:solidFill>
                            <a:prstClr val="black"/>
                          </a:solidFill>
                          <a:effectLst/>
                          <a:uLnTx/>
                          <a:uFillTx/>
                          <a:latin typeface="+mn-lt"/>
                          <a:ea typeface="+mn-ea"/>
                          <a:cs typeface="+mn-cs"/>
                        </a:rPr>
                        <a:t>
 Top up your Danat account for a chance to win double your investment! You will also increase your chances of winning one of Danat Scheme prizes! https://t.co/F15our3McN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6.7164 %</a:t>
                      </a:r>
                    </a:p>
                  </a:txBody>
                  <a:tcPr/>
                </a:tc>
                <a:extLst>
                  <a:ext uri="{0D108BD9-81ED-4DB2-BD59-A6C34878D82A}">
                    <a16:rowId xmlns:a16="http://schemas.microsoft.com/office/drawing/2014/main" val="3740081897"/>
                  </a:ext>
                </a:extLst>
              </a:tr>
            </a:tbl>
          </a:graphicData>
        </a:graphic>
      </p:graphicFrame>
      <p:sp>
        <p:nvSpPr>
          <p:cNvPr id="4" name="Text Placeholder 3">
            <a:extLst>
              <a:ext uri="{FF2B5EF4-FFF2-40B4-BE49-F238E27FC236}">
                <a16:creationId xmlns:a16="http://schemas.microsoft.com/office/drawing/2014/main" id="{9C791228-CF9B-45E1-9A65-36DB27D55289}"/>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58335433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768D6-6D98-4A7C-9705-482EBB12D8B3}"/>
              </a:ext>
            </a:extLst>
          </p:cNvPr>
          <p:cNvSpPr>
            <a:spLocks noGrp="1"/>
          </p:cNvSpPr>
          <p:nvPr>
            <p:ph type="title"/>
          </p:nvPr>
        </p:nvSpPr>
        <p:spPr/>
        <p:txBody>
          <a:bodyPr/>
          <a:lstStyle/>
          <a:p>
            <a:r>
              <a:rPr lang="en-US"/>
              <a:t>Twitter Own Tweets Table | All Pages - 2 of 9</a:t>
            </a:r>
          </a:p>
        </p:txBody>
      </p:sp>
      <p:graphicFrame>
        <p:nvGraphicFramePr>
          <p:cNvPr id="5" name="Table Placeholder 4">
            <a:extLst>
              <a:ext uri="{FF2B5EF4-FFF2-40B4-BE49-F238E27FC236}">
                <a16:creationId xmlns:a16="http://schemas.microsoft.com/office/drawing/2014/main" id="{AEC50767-1A78-4E82-A86C-41AC1B2ED53E}"/>
              </a:ext>
            </a:extLst>
          </p:cNvPr>
          <p:cNvGraphicFramePr>
            <a:graphicFrameLocks noGrp="1"/>
          </p:cNvGraphicFramePr>
          <p:nvPr>
            <p:ph type="tbl" sz="quarter" idx="13"/>
            <p:extLst>
              <p:ext uri="{D42A27DB-BD31-4B8C-83A1-F6EECF244321}">
                <p14:modId xmlns:p14="http://schemas.microsoft.com/office/powerpoint/2010/main" val="16346956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85797103"/>
                    </a:ext>
                  </a:extLst>
                </a:gridCol>
                <a:gridCol w="576072">
                  <a:extLst>
                    <a:ext uri="{9D8B030D-6E8A-4147-A177-3AD203B41FA5}">
                      <a16:colId xmlns:a16="http://schemas.microsoft.com/office/drawing/2014/main" val="768502642"/>
                    </a:ext>
                  </a:extLst>
                </a:gridCol>
                <a:gridCol w="576072">
                  <a:extLst>
                    <a:ext uri="{9D8B030D-6E8A-4147-A177-3AD203B41FA5}">
                      <a16:colId xmlns:a16="http://schemas.microsoft.com/office/drawing/2014/main" val="4145220322"/>
                    </a:ext>
                  </a:extLst>
                </a:gridCol>
                <a:gridCol w="576072">
                  <a:extLst>
                    <a:ext uri="{9D8B030D-6E8A-4147-A177-3AD203B41FA5}">
                      <a16:colId xmlns:a16="http://schemas.microsoft.com/office/drawing/2014/main" val="2959964968"/>
                    </a:ext>
                  </a:extLst>
                </a:gridCol>
                <a:gridCol w="576072">
                  <a:extLst>
                    <a:ext uri="{9D8B030D-6E8A-4147-A177-3AD203B41FA5}">
                      <a16:colId xmlns:a16="http://schemas.microsoft.com/office/drawing/2014/main" val="3644207615"/>
                    </a:ext>
                  </a:extLst>
                </a:gridCol>
                <a:gridCol w="576072">
                  <a:extLst>
                    <a:ext uri="{9D8B030D-6E8A-4147-A177-3AD203B41FA5}">
                      <a16:colId xmlns:a16="http://schemas.microsoft.com/office/drawing/2014/main" val="298361086"/>
                    </a:ext>
                  </a:extLst>
                </a:gridCol>
                <a:gridCol w="576072">
                  <a:extLst>
                    <a:ext uri="{9D8B030D-6E8A-4147-A177-3AD203B41FA5}">
                      <a16:colId xmlns:a16="http://schemas.microsoft.com/office/drawing/2014/main" val="634830653"/>
                    </a:ext>
                  </a:extLst>
                </a:gridCol>
                <a:gridCol w="822960">
                  <a:extLst>
                    <a:ext uri="{9D8B030D-6E8A-4147-A177-3AD203B41FA5}">
                      <a16:colId xmlns:a16="http://schemas.microsoft.com/office/drawing/2014/main" val="299840042"/>
                    </a:ext>
                  </a:extLst>
                </a:gridCol>
                <a:gridCol w="576072">
                  <a:extLst>
                    <a:ext uri="{9D8B030D-6E8A-4147-A177-3AD203B41FA5}">
                      <a16:colId xmlns:a16="http://schemas.microsoft.com/office/drawing/2014/main" val="1258460499"/>
                    </a:ext>
                  </a:extLst>
                </a:gridCol>
                <a:gridCol w="576072">
                  <a:extLst>
                    <a:ext uri="{9D8B030D-6E8A-4147-A177-3AD203B41FA5}">
                      <a16:colId xmlns:a16="http://schemas.microsoft.com/office/drawing/2014/main" val="29591669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27254240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- 2020-09-27 14:06:23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قم بزيادة رصيد استثمارك في حساب دانات الخاص بك للحصول على فرصة لمضاعفة استثمارك. بالإضافة إلى زيادة فرصك للفوز بإحدى جوائز برنامج دانات! </a:t>
                      </a:r>
                      <a:r>
                        <a:rPr kumimoji="0" lang="en-US" sz="1000" b="0" i="0" u="none" strike="noStrike" kern="1200" cap="none" spc="0" normalizeH="0" baseline="0" noProof="0">
                          <a:ln>
                            <a:noFill/>
                          </a:ln>
                          <a:solidFill>
                            <a:prstClr val="black"/>
                          </a:solidFill>
                          <a:effectLst/>
                          <a:uLnTx/>
                          <a:uFillTx/>
                          <a:latin typeface="+mn-lt"/>
                          <a:ea typeface="+mn-ea"/>
                          <a:cs typeface="+mn-cs"/>
                        </a:rPr>
                        <a:t>https://t.co/A0inuG4BAX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9.5588 %</a:t>
                      </a:r>
                    </a:p>
                  </a:txBody>
                  <a:tcPr/>
                </a:tc>
                <a:extLst>
                  <a:ext uri="{0D108BD9-81ED-4DB2-BD59-A6C34878D82A}">
                    <a16:rowId xmlns:a16="http://schemas.microsoft.com/office/drawing/2014/main" val="4243204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- 2020-09-15 14:03:32</a:t>
                      </a:r>
                      <a:r>
                        <a:rPr kumimoji="0" lang="en-US" sz="1000" b="0" i="0" u="none" strike="noStrike" kern="1200" cap="none" spc="0" normalizeH="0" baseline="0" noProof="0">
                          <a:ln>
                            <a:noFill/>
                          </a:ln>
                          <a:solidFill>
                            <a:prstClr val="black"/>
                          </a:solidFill>
                          <a:effectLst/>
                          <a:uLnTx/>
                          <a:uFillTx/>
                          <a:latin typeface="+mn-lt"/>
                          <a:ea typeface="+mn-ea"/>
                          <a:cs typeface="+mn-cs"/>
                        </a:rPr>
                        <a:t>
 Just posted a photo https://t.co/5I6ZZqbcUC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3.9216 %</a:t>
                      </a:r>
                    </a:p>
                  </a:txBody>
                  <a:tcPr/>
                </a:tc>
                <a:extLst>
                  <a:ext uri="{0D108BD9-81ED-4DB2-BD59-A6C34878D82A}">
                    <a16:rowId xmlns:a16="http://schemas.microsoft.com/office/drawing/2014/main" val="4045231373"/>
                  </a:ext>
                </a:extLst>
              </a:tr>
            </a:tbl>
          </a:graphicData>
        </a:graphic>
      </p:graphicFrame>
      <p:sp>
        <p:nvSpPr>
          <p:cNvPr id="4" name="Text Placeholder 3">
            <a:extLst>
              <a:ext uri="{FF2B5EF4-FFF2-40B4-BE49-F238E27FC236}">
                <a16:creationId xmlns:a16="http://schemas.microsoft.com/office/drawing/2014/main" id="{AA1645DE-04A9-43E3-AEEF-121B7CCD7B9E}"/>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64909778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DBAA4-0DB6-4C99-BC62-CAE8FAFC8BC7}"/>
              </a:ext>
            </a:extLst>
          </p:cNvPr>
          <p:cNvSpPr>
            <a:spLocks noGrp="1"/>
          </p:cNvSpPr>
          <p:nvPr>
            <p:ph type="title"/>
          </p:nvPr>
        </p:nvSpPr>
        <p:spPr/>
        <p:txBody>
          <a:bodyPr/>
          <a:lstStyle/>
          <a:p>
            <a:r>
              <a:rPr lang="en-US"/>
              <a:t>Twitter Own Tweets Table | All Pages - 3 of 9</a:t>
            </a:r>
          </a:p>
        </p:txBody>
      </p:sp>
      <p:graphicFrame>
        <p:nvGraphicFramePr>
          <p:cNvPr id="5" name="Table Placeholder 4">
            <a:extLst>
              <a:ext uri="{FF2B5EF4-FFF2-40B4-BE49-F238E27FC236}">
                <a16:creationId xmlns:a16="http://schemas.microsoft.com/office/drawing/2014/main" id="{9B97D417-8C18-4908-8835-FEEB1D9E0980}"/>
              </a:ext>
            </a:extLst>
          </p:cNvPr>
          <p:cNvGraphicFramePr>
            <a:graphicFrameLocks noGrp="1"/>
          </p:cNvGraphicFramePr>
          <p:nvPr>
            <p:ph type="tbl" sz="quarter" idx="13"/>
            <p:extLst>
              <p:ext uri="{D42A27DB-BD31-4B8C-83A1-F6EECF244321}">
                <p14:modId xmlns:p14="http://schemas.microsoft.com/office/powerpoint/2010/main" val="1259647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483286816"/>
                    </a:ext>
                  </a:extLst>
                </a:gridCol>
                <a:gridCol w="576072">
                  <a:extLst>
                    <a:ext uri="{9D8B030D-6E8A-4147-A177-3AD203B41FA5}">
                      <a16:colId xmlns:a16="http://schemas.microsoft.com/office/drawing/2014/main" val="2557279779"/>
                    </a:ext>
                  </a:extLst>
                </a:gridCol>
                <a:gridCol w="576072">
                  <a:extLst>
                    <a:ext uri="{9D8B030D-6E8A-4147-A177-3AD203B41FA5}">
                      <a16:colId xmlns:a16="http://schemas.microsoft.com/office/drawing/2014/main" val="2404877231"/>
                    </a:ext>
                  </a:extLst>
                </a:gridCol>
                <a:gridCol w="576072">
                  <a:extLst>
                    <a:ext uri="{9D8B030D-6E8A-4147-A177-3AD203B41FA5}">
                      <a16:colId xmlns:a16="http://schemas.microsoft.com/office/drawing/2014/main" val="3378645507"/>
                    </a:ext>
                  </a:extLst>
                </a:gridCol>
                <a:gridCol w="576072">
                  <a:extLst>
                    <a:ext uri="{9D8B030D-6E8A-4147-A177-3AD203B41FA5}">
                      <a16:colId xmlns:a16="http://schemas.microsoft.com/office/drawing/2014/main" val="2155846689"/>
                    </a:ext>
                  </a:extLst>
                </a:gridCol>
                <a:gridCol w="576072">
                  <a:extLst>
                    <a:ext uri="{9D8B030D-6E8A-4147-A177-3AD203B41FA5}">
                      <a16:colId xmlns:a16="http://schemas.microsoft.com/office/drawing/2014/main" val="705231620"/>
                    </a:ext>
                  </a:extLst>
                </a:gridCol>
                <a:gridCol w="576072">
                  <a:extLst>
                    <a:ext uri="{9D8B030D-6E8A-4147-A177-3AD203B41FA5}">
                      <a16:colId xmlns:a16="http://schemas.microsoft.com/office/drawing/2014/main" val="1715630527"/>
                    </a:ext>
                  </a:extLst>
                </a:gridCol>
                <a:gridCol w="822960">
                  <a:extLst>
                    <a:ext uri="{9D8B030D-6E8A-4147-A177-3AD203B41FA5}">
                      <a16:colId xmlns:a16="http://schemas.microsoft.com/office/drawing/2014/main" val="4197733212"/>
                    </a:ext>
                  </a:extLst>
                </a:gridCol>
                <a:gridCol w="576072">
                  <a:extLst>
                    <a:ext uri="{9D8B030D-6E8A-4147-A177-3AD203B41FA5}">
                      <a16:colId xmlns:a16="http://schemas.microsoft.com/office/drawing/2014/main" val="2583666992"/>
                    </a:ext>
                  </a:extLst>
                </a:gridCol>
                <a:gridCol w="576072">
                  <a:extLst>
                    <a:ext uri="{9D8B030D-6E8A-4147-A177-3AD203B41FA5}">
                      <a16:colId xmlns:a16="http://schemas.microsoft.com/office/drawing/2014/main" val="13344483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2312185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- 2020-09-14 20:38:07</a:t>
                      </a:r>
                      <a:r>
                        <a:rPr kumimoji="0" lang="en-US" sz="1000" b="0" i="0" u="none" strike="noStrike" kern="1200" cap="none" spc="0" normalizeH="0" baseline="0" noProof="0">
                          <a:ln>
                            <a:noFill/>
                          </a:ln>
                          <a:solidFill>
                            <a:prstClr val="black"/>
                          </a:solidFill>
                          <a:effectLst/>
                          <a:uLnTx/>
                          <a:uFillTx/>
                          <a:latin typeface="+mn-lt"/>
                          <a:ea typeface="+mn-ea"/>
                          <a:cs typeface="+mn-cs"/>
                        </a:rPr>
                        <a:t>
 For faster and safer payment, activate your Al Salam Bank's credit and prepaid cards for “Tap and Go” contactless payment through BenefitPay.
Now available on Android devices only!
For assistance, please call our customer care center or text us on WhatsApp at 17005500. https://t.co/4DZmAleO3P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0.8902 %</a:t>
                      </a:r>
                    </a:p>
                  </a:txBody>
                  <a:tcPr/>
                </a:tc>
                <a:extLst>
                  <a:ext uri="{0D108BD9-81ED-4DB2-BD59-A6C34878D82A}">
                    <a16:rowId xmlns:a16="http://schemas.microsoft.com/office/drawing/2014/main" val="1281592187"/>
                  </a:ext>
                </a:extLst>
              </a:tr>
            </a:tbl>
          </a:graphicData>
        </a:graphic>
      </p:graphicFrame>
      <p:sp>
        <p:nvSpPr>
          <p:cNvPr id="4" name="Text Placeholder 3">
            <a:extLst>
              <a:ext uri="{FF2B5EF4-FFF2-40B4-BE49-F238E27FC236}">
                <a16:creationId xmlns:a16="http://schemas.microsoft.com/office/drawing/2014/main" id="{9DADB276-A2A5-4526-8335-2B8E27446EA8}"/>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29893998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DCF4C-F7BB-40A9-A79C-849812934EEF}"/>
              </a:ext>
            </a:extLst>
          </p:cNvPr>
          <p:cNvSpPr>
            <a:spLocks noGrp="1"/>
          </p:cNvSpPr>
          <p:nvPr>
            <p:ph type="title"/>
          </p:nvPr>
        </p:nvSpPr>
        <p:spPr/>
        <p:txBody>
          <a:bodyPr/>
          <a:lstStyle/>
          <a:p>
            <a:r>
              <a:rPr lang="en-US"/>
              <a:t>Twitter Own Tweets Table | All Pages - 4 of 9</a:t>
            </a:r>
          </a:p>
        </p:txBody>
      </p:sp>
      <p:graphicFrame>
        <p:nvGraphicFramePr>
          <p:cNvPr id="5" name="Table Placeholder 4">
            <a:extLst>
              <a:ext uri="{FF2B5EF4-FFF2-40B4-BE49-F238E27FC236}">
                <a16:creationId xmlns:a16="http://schemas.microsoft.com/office/drawing/2014/main" id="{D13D867D-1F90-42B5-8D7D-969E7FB54167}"/>
              </a:ext>
            </a:extLst>
          </p:cNvPr>
          <p:cNvGraphicFramePr>
            <a:graphicFrameLocks noGrp="1"/>
          </p:cNvGraphicFramePr>
          <p:nvPr>
            <p:ph type="tbl" sz="quarter" idx="13"/>
            <p:extLst>
              <p:ext uri="{D42A27DB-BD31-4B8C-83A1-F6EECF244321}">
                <p14:modId xmlns:p14="http://schemas.microsoft.com/office/powerpoint/2010/main" val="24213651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617349317"/>
                    </a:ext>
                  </a:extLst>
                </a:gridCol>
                <a:gridCol w="576072">
                  <a:extLst>
                    <a:ext uri="{9D8B030D-6E8A-4147-A177-3AD203B41FA5}">
                      <a16:colId xmlns:a16="http://schemas.microsoft.com/office/drawing/2014/main" val="359482562"/>
                    </a:ext>
                  </a:extLst>
                </a:gridCol>
                <a:gridCol w="576072">
                  <a:extLst>
                    <a:ext uri="{9D8B030D-6E8A-4147-A177-3AD203B41FA5}">
                      <a16:colId xmlns:a16="http://schemas.microsoft.com/office/drawing/2014/main" val="3232580791"/>
                    </a:ext>
                  </a:extLst>
                </a:gridCol>
                <a:gridCol w="576072">
                  <a:extLst>
                    <a:ext uri="{9D8B030D-6E8A-4147-A177-3AD203B41FA5}">
                      <a16:colId xmlns:a16="http://schemas.microsoft.com/office/drawing/2014/main" val="1970817279"/>
                    </a:ext>
                  </a:extLst>
                </a:gridCol>
                <a:gridCol w="576072">
                  <a:extLst>
                    <a:ext uri="{9D8B030D-6E8A-4147-A177-3AD203B41FA5}">
                      <a16:colId xmlns:a16="http://schemas.microsoft.com/office/drawing/2014/main" val="84339088"/>
                    </a:ext>
                  </a:extLst>
                </a:gridCol>
                <a:gridCol w="576072">
                  <a:extLst>
                    <a:ext uri="{9D8B030D-6E8A-4147-A177-3AD203B41FA5}">
                      <a16:colId xmlns:a16="http://schemas.microsoft.com/office/drawing/2014/main" val="1724753890"/>
                    </a:ext>
                  </a:extLst>
                </a:gridCol>
                <a:gridCol w="576072">
                  <a:extLst>
                    <a:ext uri="{9D8B030D-6E8A-4147-A177-3AD203B41FA5}">
                      <a16:colId xmlns:a16="http://schemas.microsoft.com/office/drawing/2014/main" val="933908890"/>
                    </a:ext>
                  </a:extLst>
                </a:gridCol>
                <a:gridCol w="822960">
                  <a:extLst>
                    <a:ext uri="{9D8B030D-6E8A-4147-A177-3AD203B41FA5}">
                      <a16:colId xmlns:a16="http://schemas.microsoft.com/office/drawing/2014/main" val="2934653188"/>
                    </a:ext>
                  </a:extLst>
                </a:gridCol>
                <a:gridCol w="576072">
                  <a:extLst>
                    <a:ext uri="{9D8B030D-6E8A-4147-A177-3AD203B41FA5}">
                      <a16:colId xmlns:a16="http://schemas.microsoft.com/office/drawing/2014/main" val="1588415068"/>
                    </a:ext>
                  </a:extLst>
                </a:gridCol>
                <a:gridCol w="576072">
                  <a:extLst>
                    <a:ext uri="{9D8B030D-6E8A-4147-A177-3AD203B41FA5}">
                      <a16:colId xmlns:a16="http://schemas.microsoft.com/office/drawing/2014/main" val="37751057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2249549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- 2020-09-14 20:37:35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للدفع بشكل أسرع وأكثر أماناً، قم بتفعيل بطاقات مصرف السلام الائتمانية والمسبقة الدفع الخاصة بك لخدمة "مرر وادفع" للدفع اللاتلامسي عبر بنفت بي.
الآن متوفر على أجهزة الأندرويد فقط!
للمساعدة، يرجى الاتصال بمركز خدمة العملاء أو مراسلتنا عبر الواتساب على الرقم 17005500. </a:t>
                      </a:r>
                      <a:r>
                        <a:rPr kumimoji="0" lang="en-US" sz="1000" b="0" i="0" u="none" strike="noStrike" kern="1200" cap="none" spc="0" normalizeH="0" baseline="0" noProof="0">
                          <a:ln>
                            <a:noFill/>
                          </a:ln>
                          <a:solidFill>
                            <a:prstClr val="black"/>
                          </a:solidFill>
                          <a:effectLst/>
                          <a:uLnTx/>
                          <a:uFillTx/>
                          <a:latin typeface="+mn-lt"/>
                          <a:ea typeface="+mn-ea"/>
                          <a:cs typeface="+mn-cs"/>
                        </a:rPr>
                        <a:t>https://t.co/qCz8e5WGGL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3.0211 %</a:t>
                      </a:r>
                    </a:p>
                  </a:txBody>
                  <a:tcPr/>
                </a:tc>
                <a:extLst>
                  <a:ext uri="{0D108BD9-81ED-4DB2-BD59-A6C34878D82A}">
                    <a16:rowId xmlns:a16="http://schemas.microsoft.com/office/drawing/2014/main" val="2725712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- 2020-09-14 20:36:26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خمن عدد الجوائز في برنامج دانات للتوفير!
احصل على فرصة لتكون أحد الفائزين الخمسة بمبلغ 200 د.ب. كل ما عليك فعله:
▪︎متابعة حساب مصرف السلام في الانستغرام
</a:t>
                      </a:r>
                      <a:r>
                        <a:rPr kumimoji="0" lang="en-US" sz="1000" b="0" i="0" u="none" strike="noStrike" kern="1200" cap="none" spc="0" normalizeH="0" baseline="0" noProof="0">
                          <a:ln>
                            <a:noFill/>
                          </a:ln>
                          <a:solidFill>
                            <a:prstClr val="black"/>
                          </a:solidFill>
                          <a:effectLst/>
                          <a:uLnTx/>
                          <a:uFillTx/>
                          <a:latin typeface="+mn-lt"/>
                          <a:ea typeface="+mn-ea"/>
                          <a:cs typeface="+mn-cs"/>
                        </a:rPr>
                        <a:t>https://t.co/NxmyJEqN8r
▪︎</a:t>
                      </a:r>
                      <a:r>
                        <a:rPr kumimoji="0" lang="ar-AE" sz="1000" b="0" i="0" u="none" strike="noStrike" kern="1200" cap="none" spc="0" normalizeH="0" baseline="0" noProof="0">
                          <a:ln>
                            <a:noFill/>
                          </a:ln>
                          <a:solidFill>
                            <a:prstClr val="black"/>
                          </a:solidFill>
                          <a:effectLst/>
                          <a:uLnTx/>
                          <a:uFillTx/>
                          <a:latin typeface="+mn-lt"/>
                          <a:ea typeface="+mn-ea"/>
                          <a:cs typeface="+mn-cs"/>
                        </a:rPr>
                        <a:t>وضع لايك للفيديو ومنشن أصدقائك </a:t>
                      </a:r>
                      <a:r>
                        <a:rPr kumimoji="0" lang="en-US" sz="1000" b="0" i="0" u="none" strike="noStrike" kern="1200" cap="none" spc="0" normalizeH="0" baseline="0" noProof="0">
                          <a:ln>
                            <a:noFill/>
                          </a:ln>
                          <a:solidFill>
                            <a:prstClr val="black"/>
                          </a:solidFill>
                          <a:effectLst/>
                          <a:uLnTx/>
                          <a:uFillTx/>
                          <a:latin typeface="+mn-lt"/>
                          <a:ea typeface="+mn-ea"/>
                          <a:cs typeface="+mn-cs"/>
                        </a:rPr>
                        <a:t>https://t.co/nuNyp3lEmQ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5.2288 %</a:t>
                      </a:r>
                    </a:p>
                  </a:txBody>
                  <a:tcPr/>
                </a:tc>
                <a:extLst>
                  <a:ext uri="{0D108BD9-81ED-4DB2-BD59-A6C34878D82A}">
                    <a16:rowId xmlns:a16="http://schemas.microsoft.com/office/drawing/2014/main" val="1477798857"/>
                  </a:ext>
                </a:extLst>
              </a:tr>
            </a:tbl>
          </a:graphicData>
        </a:graphic>
      </p:graphicFrame>
      <p:sp>
        <p:nvSpPr>
          <p:cNvPr id="4" name="Text Placeholder 3">
            <a:extLst>
              <a:ext uri="{FF2B5EF4-FFF2-40B4-BE49-F238E27FC236}">
                <a16:creationId xmlns:a16="http://schemas.microsoft.com/office/drawing/2014/main" id="{579CD89C-2FA6-4967-B041-36C4FA95D7B1}"/>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89158422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35A89-E6C7-46B7-B937-86D9391329FC}"/>
              </a:ext>
            </a:extLst>
          </p:cNvPr>
          <p:cNvSpPr>
            <a:spLocks noGrp="1"/>
          </p:cNvSpPr>
          <p:nvPr>
            <p:ph type="title"/>
          </p:nvPr>
        </p:nvSpPr>
        <p:spPr/>
        <p:txBody>
          <a:bodyPr/>
          <a:lstStyle/>
          <a:p>
            <a:r>
              <a:rPr lang="en-US"/>
              <a:t>Twitter Own Tweets Table | All Pages - 5 of 9</a:t>
            </a:r>
          </a:p>
        </p:txBody>
      </p:sp>
      <p:graphicFrame>
        <p:nvGraphicFramePr>
          <p:cNvPr id="5" name="Table Placeholder 4">
            <a:extLst>
              <a:ext uri="{FF2B5EF4-FFF2-40B4-BE49-F238E27FC236}">
                <a16:creationId xmlns:a16="http://schemas.microsoft.com/office/drawing/2014/main" id="{6B95ED5D-0E68-46BE-86E6-715F8AD6078C}"/>
              </a:ext>
            </a:extLst>
          </p:cNvPr>
          <p:cNvGraphicFramePr>
            <a:graphicFrameLocks noGrp="1"/>
          </p:cNvGraphicFramePr>
          <p:nvPr>
            <p:ph type="tbl" sz="quarter" idx="13"/>
            <p:extLst>
              <p:ext uri="{D42A27DB-BD31-4B8C-83A1-F6EECF244321}">
                <p14:modId xmlns:p14="http://schemas.microsoft.com/office/powerpoint/2010/main" val="42622656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6665389"/>
                    </a:ext>
                  </a:extLst>
                </a:gridCol>
                <a:gridCol w="576072">
                  <a:extLst>
                    <a:ext uri="{9D8B030D-6E8A-4147-A177-3AD203B41FA5}">
                      <a16:colId xmlns:a16="http://schemas.microsoft.com/office/drawing/2014/main" val="635636607"/>
                    </a:ext>
                  </a:extLst>
                </a:gridCol>
                <a:gridCol w="576072">
                  <a:extLst>
                    <a:ext uri="{9D8B030D-6E8A-4147-A177-3AD203B41FA5}">
                      <a16:colId xmlns:a16="http://schemas.microsoft.com/office/drawing/2014/main" val="3356013581"/>
                    </a:ext>
                  </a:extLst>
                </a:gridCol>
                <a:gridCol w="576072">
                  <a:extLst>
                    <a:ext uri="{9D8B030D-6E8A-4147-A177-3AD203B41FA5}">
                      <a16:colId xmlns:a16="http://schemas.microsoft.com/office/drawing/2014/main" val="2416667835"/>
                    </a:ext>
                  </a:extLst>
                </a:gridCol>
                <a:gridCol w="576072">
                  <a:extLst>
                    <a:ext uri="{9D8B030D-6E8A-4147-A177-3AD203B41FA5}">
                      <a16:colId xmlns:a16="http://schemas.microsoft.com/office/drawing/2014/main" val="2541898277"/>
                    </a:ext>
                  </a:extLst>
                </a:gridCol>
                <a:gridCol w="576072">
                  <a:extLst>
                    <a:ext uri="{9D8B030D-6E8A-4147-A177-3AD203B41FA5}">
                      <a16:colId xmlns:a16="http://schemas.microsoft.com/office/drawing/2014/main" val="2246270942"/>
                    </a:ext>
                  </a:extLst>
                </a:gridCol>
                <a:gridCol w="576072">
                  <a:extLst>
                    <a:ext uri="{9D8B030D-6E8A-4147-A177-3AD203B41FA5}">
                      <a16:colId xmlns:a16="http://schemas.microsoft.com/office/drawing/2014/main" val="401687133"/>
                    </a:ext>
                  </a:extLst>
                </a:gridCol>
                <a:gridCol w="822960">
                  <a:extLst>
                    <a:ext uri="{9D8B030D-6E8A-4147-A177-3AD203B41FA5}">
                      <a16:colId xmlns:a16="http://schemas.microsoft.com/office/drawing/2014/main" val="2072169150"/>
                    </a:ext>
                  </a:extLst>
                </a:gridCol>
                <a:gridCol w="576072">
                  <a:extLst>
                    <a:ext uri="{9D8B030D-6E8A-4147-A177-3AD203B41FA5}">
                      <a16:colId xmlns:a16="http://schemas.microsoft.com/office/drawing/2014/main" val="710276388"/>
                    </a:ext>
                  </a:extLst>
                </a:gridCol>
                <a:gridCol w="576072">
                  <a:extLst>
                    <a:ext uri="{9D8B030D-6E8A-4147-A177-3AD203B41FA5}">
                      <a16:colId xmlns:a16="http://schemas.microsoft.com/office/drawing/2014/main" val="20105840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3302882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- 2020-09-10 11:24:23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اجعل تسوقك أسهل مع بطاقات الدفع المسبق من مصرف السلام.
يمكنك الآن التقدم بطلبك باستخدام قنواتنا الرقمية عبر الواتساب على 17005500.
</a:t>
                      </a:r>
                      <a:r>
                        <a:rPr kumimoji="0" lang="en-US" sz="1000" b="0" i="0" u="none" strike="noStrike" kern="1200" cap="none" spc="0" normalizeH="0" baseline="0" noProof="0">
                          <a:ln>
                            <a:noFill/>
                          </a:ln>
                          <a:solidFill>
                            <a:prstClr val="black"/>
                          </a:solidFill>
                          <a:effectLst/>
                          <a:uLnTx/>
                          <a:uFillTx/>
                          <a:latin typeface="+mn-lt"/>
                          <a:ea typeface="+mn-ea"/>
                          <a:cs typeface="+mn-cs"/>
                        </a:rPr>
                        <a:t>Al Salam Bank's prepaid cards make shopping from home a breeze.
Apply today by using our secured digital channels via our WhatsApp on 17005500. https://t.co/DU3xBj9GIN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0.6024 %</a:t>
                      </a:r>
                    </a:p>
                  </a:txBody>
                  <a:tcPr/>
                </a:tc>
                <a:extLst>
                  <a:ext uri="{0D108BD9-81ED-4DB2-BD59-A6C34878D82A}">
                    <a16:rowId xmlns:a16="http://schemas.microsoft.com/office/drawing/2014/main" val="30430137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- 2020-09-08 18:01:24</a:t>
                      </a:r>
                      <a:r>
                        <a:rPr kumimoji="0" lang="en-US" sz="1000" b="0" i="0" u="none" strike="noStrike" kern="1200" cap="none" spc="0" normalizeH="0" baseline="0" noProof="0">
                          <a:ln>
                            <a:noFill/>
                          </a:ln>
                          <a:solidFill>
                            <a:prstClr val="black"/>
                          </a:solidFill>
                          <a:effectLst/>
                          <a:uLnTx/>
                          <a:uFillTx/>
                          <a:latin typeface="+mn-lt"/>
                          <a:ea typeface="+mn-ea"/>
                          <a:cs typeface="+mn-cs"/>
                        </a:rPr>
                        <a:t>
 Al Salam Bank Virtual Branch is ready to address your banking needs via video call using the Skiplino application. https://t.co/gBEKOyChuI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4.2821 %</a:t>
                      </a:r>
                    </a:p>
                  </a:txBody>
                  <a:tcPr/>
                </a:tc>
                <a:extLst>
                  <a:ext uri="{0D108BD9-81ED-4DB2-BD59-A6C34878D82A}">
                    <a16:rowId xmlns:a16="http://schemas.microsoft.com/office/drawing/2014/main" val="2575795492"/>
                  </a:ext>
                </a:extLst>
              </a:tr>
            </a:tbl>
          </a:graphicData>
        </a:graphic>
      </p:graphicFrame>
      <p:sp>
        <p:nvSpPr>
          <p:cNvPr id="4" name="Text Placeholder 3">
            <a:extLst>
              <a:ext uri="{FF2B5EF4-FFF2-40B4-BE49-F238E27FC236}">
                <a16:creationId xmlns:a16="http://schemas.microsoft.com/office/drawing/2014/main" id="{07C9A3A3-F8DE-4B96-8542-3F1120689821}"/>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86545442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656D8D-8B8D-48D8-B0AE-BC68066370CA}"/>
              </a:ext>
            </a:extLst>
          </p:cNvPr>
          <p:cNvSpPr>
            <a:spLocks noGrp="1"/>
          </p:cNvSpPr>
          <p:nvPr>
            <p:ph type="title"/>
          </p:nvPr>
        </p:nvSpPr>
        <p:spPr/>
        <p:txBody>
          <a:bodyPr/>
          <a:lstStyle/>
          <a:p>
            <a:r>
              <a:rPr lang="en-US"/>
              <a:t>Twitter Own Tweets Table | All Pages - 6 of 9</a:t>
            </a:r>
          </a:p>
        </p:txBody>
      </p:sp>
      <p:graphicFrame>
        <p:nvGraphicFramePr>
          <p:cNvPr id="5" name="Table Placeholder 4">
            <a:extLst>
              <a:ext uri="{FF2B5EF4-FFF2-40B4-BE49-F238E27FC236}">
                <a16:creationId xmlns:a16="http://schemas.microsoft.com/office/drawing/2014/main" id="{6A75A78D-3628-4505-BF9A-C76B13357E62}"/>
              </a:ext>
            </a:extLst>
          </p:cNvPr>
          <p:cNvGraphicFramePr>
            <a:graphicFrameLocks noGrp="1"/>
          </p:cNvGraphicFramePr>
          <p:nvPr>
            <p:ph type="tbl" sz="quarter" idx="13"/>
            <p:extLst>
              <p:ext uri="{D42A27DB-BD31-4B8C-83A1-F6EECF244321}">
                <p14:modId xmlns:p14="http://schemas.microsoft.com/office/powerpoint/2010/main" val="31385711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352938164"/>
                    </a:ext>
                  </a:extLst>
                </a:gridCol>
                <a:gridCol w="576072">
                  <a:extLst>
                    <a:ext uri="{9D8B030D-6E8A-4147-A177-3AD203B41FA5}">
                      <a16:colId xmlns:a16="http://schemas.microsoft.com/office/drawing/2014/main" val="4070331477"/>
                    </a:ext>
                  </a:extLst>
                </a:gridCol>
                <a:gridCol w="576072">
                  <a:extLst>
                    <a:ext uri="{9D8B030D-6E8A-4147-A177-3AD203B41FA5}">
                      <a16:colId xmlns:a16="http://schemas.microsoft.com/office/drawing/2014/main" val="3314997571"/>
                    </a:ext>
                  </a:extLst>
                </a:gridCol>
                <a:gridCol w="576072">
                  <a:extLst>
                    <a:ext uri="{9D8B030D-6E8A-4147-A177-3AD203B41FA5}">
                      <a16:colId xmlns:a16="http://schemas.microsoft.com/office/drawing/2014/main" val="783961503"/>
                    </a:ext>
                  </a:extLst>
                </a:gridCol>
                <a:gridCol w="576072">
                  <a:extLst>
                    <a:ext uri="{9D8B030D-6E8A-4147-A177-3AD203B41FA5}">
                      <a16:colId xmlns:a16="http://schemas.microsoft.com/office/drawing/2014/main" val="46729693"/>
                    </a:ext>
                  </a:extLst>
                </a:gridCol>
                <a:gridCol w="576072">
                  <a:extLst>
                    <a:ext uri="{9D8B030D-6E8A-4147-A177-3AD203B41FA5}">
                      <a16:colId xmlns:a16="http://schemas.microsoft.com/office/drawing/2014/main" val="3917625962"/>
                    </a:ext>
                  </a:extLst>
                </a:gridCol>
                <a:gridCol w="576072">
                  <a:extLst>
                    <a:ext uri="{9D8B030D-6E8A-4147-A177-3AD203B41FA5}">
                      <a16:colId xmlns:a16="http://schemas.microsoft.com/office/drawing/2014/main" val="1740918626"/>
                    </a:ext>
                  </a:extLst>
                </a:gridCol>
                <a:gridCol w="822960">
                  <a:extLst>
                    <a:ext uri="{9D8B030D-6E8A-4147-A177-3AD203B41FA5}">
                      <a16:colId xmlns:a16="http://schemas.microsoft.com/office/drawing/2014/main" val="2370637816"/>
                    </a:ext>
                  </a:extLst>
                </a:gridCol>
                <a:gridCol w="576072">
                  <a:extLst>
                    <a:ext uri="{9D8B030D-6E8A-4147-A177-3AD203B41FA5}">
                      <a16:colId xmlns:a16="http://schemas.microsoft.com/office/drawing/2014/main" val="4142604453"/>
                    </a:ext>
                  </a:extLst>
                </a:gridCol>
                <a:gridCol w="576072">
                  <a:extLst>
                    <a:ext uri="{9D8B030D-6E8A-4147-A177-3AD203B41FA5}">
                      <a16:colId xmlns:a16="http://schemas.microsoft.com/office/drawing/2014/main" val="15953487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2270050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- 2020-09-08 18:00:20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مصرف السلام يقدم لك الخدمات المصرفية عبر الفرع الافتراضي لمساعدتك في تلبية احتياجاتك عبر مكالمات الفيديو من خلال تطبيق </a:t>
                      </a:r>
                      <a:r>
                        <a:rPr kumimoji="0" lang="en-US" sz="1000" b="0" i="0" u="none" strike="noStrike" kern="1200" cap="none" spc="0" normalizeH="0" baseline="0" noProof="0">
                          <a:ln>
                            <a:noFill/>
                          </a:ln>
                          <a:solidFill>
                            <a:prstClr val="black"/>
                          </a:solidFill>
                          <a:effectLst/>
                          <a:uLnTx/>
                          <a:uFillTx/>
                          <a:latin typeface="+mn-lt"/>
                          <a:ea typeface="+mn-ea"/>
                          <a:cs typeface="+mn-cs"/>
                        </a:rPr>
                        <a:t>Skiplino. https://t.co/617ANqCLBB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0.5435 %</a:t>
                      </a:r>
                    </a:p>
                  </a:txBody>
                  <a:tcPr/>
                </a:tc>
                <a:extLst>
                  <a:ext uri="{0D108BD9-81ED-4DB2-BD59-A6C34878D82A}">
                    <a16:rowId xmlns:a16="http://schemas.microsoft.com/office/drawing/2014/main" val="3030476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- 2020-09-08 17:59:20</a:t>
                      </a:r>
                      <a:r>
                        <a:rPr kumimoji="0" lang="en-US" sz="1000" b="0" i="0" u="none" strike="noStrike" kern="1200" cap="none" spc="0" normalizeH="0" baseline="0" noProof="0">
                          <a:ln>
                            <a:noFill/>
                          </a:ln>
                          <a:solidFill>
                            <a:prstClr val="black"/>
                          </a:solidFill>
                          <a:effectLst/>
                          <a:uLnTx/>
                          <a:uFillTx/>
                          <a:latin typeface="+mn-lt"/>
                          <a:ea typeface="+mn-ea"/>
                          <a:cs typeface="+mn-cs"/>
                        </a:rPr>
                        <a:t>
 Invest a minimum of BD 5,000 in your Wakala Account for 3 months or more &amp;amp; get the chance to be one of 3 winners to triple their expected profit!
Why Wakala? Because it’s the smarter investment solution! https://t.co/YC8ObOw4jY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1.5625 %</a:t>
                      </a:r>
                    </a:p>
                  </a:txBody>
                  <a:tcPr/>
                </a:tc>
                <a:extLst>
                  <a:ext uri="{0D108BD9-81ED-4DB2-BD59-A6C34878D82A}">
                    <a16:rowId xmlns:a16="http://schemas.microsoft.com/office/drawing/2014/main" val="3462386934"/>
                  </a:ext>
                </a:extLst>
              </a:tr>
            </a:tbl>
          </a:graphicData>
        </a:graphic>
      </p:graphicFrame>
      <p:sp>
        <p:nvSpPr>
          <p:cNvPr id="4" name="Text Placeholder 3">
            <a:extLst>
              <a:ext uri="{FF2B5EF4-FFF2-40B4-BE49-F238E27FC236}">
                <a16:creationId xmlns:a16="http://schemas.microsoft.com/office/drawing/2014/main" id="{B75D98BA-FBCF-4C94-9587-FAFB3A6ECA5D}"/>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86621332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1169AD-6758-4358-B61E-56AF3EC3428C}"/>
              </a:ext>
            </a:extLst>
          </p:cNvPr>
          <p:cNvSpPr>
            <a:spLocks noGrp="1"/>
          </p:cNvSpPr>
          <p:nvPr>
            <p:ph type="title"/>
          </p:nvPr>
        </p:nvSpPr>
        <p:spPr/>
        <p:txBody>
          <a:bodyPr/>
          <a:lstStyle/>
          <a:p>
            <a:r>
              <a:rPr lang="en-US"/>
              <a:t>Twitter Own Tweets Table | All Pages - 7 of 9</a:t>
            </a:r>
          </a:p>
        </p:txBody>
      </p:sp>
      <p:graphicFrame>
        <p:nvGraphicFramePr>
          <p:cNvPr id="5" name="Table Placeholder 4">
            <a:extLst>
              <a:ext uri="{FF2B5EF4-FFF2-40B4-BE49-F238E27FC236}">
                <a16:creationId xmlns:a16="http://schemas.microsoft.com/office/drawing/2014/main" id="{12401CBA-9B98-43E9-9D09-AD0DB09EFC05}"/>
              </a:ext>
            </a:extLst>
          </p:cNvPr>
          <p:cNvGraphicFramePr>
            <a:graphicFrameLocks noGrp="1"/>
          </p:cNvGraphicFramePr>
          <p:nvPr>
            <p:ph type="tbl" sz="quarter" idx="13"/>
            <p:extLst>
              <p:ext uri="{D42A27DB-BD31-4B8C-83A1-F6EECF244321}">
                <p14:modId xmlns:p14="http://schemas.microsoft.com/office/powerpoint/2010/main" val="21519741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36636598"/>
                    </a:ext>
                  </a:extLst>
                </a:gridCol>
                <a:gridCol w="576072">
                  <a:extLst>
                    <a:ext uri="{9D8B030D-6E8A-4147-A177-3AD203B41FA5}">
                      <a16:colId xmlns:a16="http://schemas.microsoft.com/office/drawing/2014/main" val="2762748848"/>
                    </a:ext>
                  </a:extLst>
                </a:gridCol>
                <a:gridCol w="576072">
                  <a:extLst>
                    <a:ext uri="{9D8B030D-6E8A-4147-A177-3AD203B41FA5}">
                      <a16:colId xmlns:a16="http://schemas.microsoft.com/office/drawing/2014/main" val="1956270359"/>
                    </a:ext>
                  </a:extLst>
                </a:gridCol>
                <a:gridCol w="576072">
                  <a:extLst>
                    <a:ext uri="{9D8B030D-6E8A-4147-A177-3AD203B41FA5}">
                      <a16:colId xmlns:a16="http://schemas.microsoft.com/office/drawing/2014/main" val="62008848"/>
                    </a:ext>
                  </a:extLst>
                </a:gridCol>
                <a:gridCol w="576072">
                  <a:extLst>
                    <a:ext uri="{9D8B030D-6E8A-4147-A177-3AD203B41FA5}">
                      <a16:colId xmlns:a16="http://schemas.microsoft.com/office/drawing/2014/main" val="2342116212"/>
                    </a:ext>
                  </a:extLst>
                </a:gridCol>
                <a:gridCol w="576072">
                  <a:extLst>
                    <a:ext uri="{9D8B030D-6E8A-4147-A177-3AD203B41FA5}">
                      <a16:colId xmlns:a16="http://schemas.microsoft.com/office/drawing/2014/main" val="324062936"/>
                    </a:ext>
                  </a:extLst>
                </a:gridCol>
                <a:gridCol w="576072">
                  <a:extLst>
                    <a:ext uri="{9D8B030D-6E8A-4147-A177-3AD203B41FA5}">
                      <a16:colId xmlns:a16="http://schemas.microsoft.com/office/drawing/2014/main" val="3468678488"/>
                    </a:ext>
                  </a:extLst>
                </a:gridCol>
                <a:gridCol w="822960">
                  <a:extLst>
                    <a:ext uri="{9D8B030D-6E8A-4147-A177-3AD203B41FA5}">
                      <a16:colId xmlns:a16="http://schemas.microsoft.com/office/drawing/2014/main" val="130970589"/>
                    </a:ext>
                  </a:extLst>
                </a:gridCol>
                <a:gridCol w="576072">
                  <a:extLst>
                    <a:ext uri="{9D8B030D-6E8A-4147-A177-3AD203B41FA5}">
                      <a16:colId xmlns:a16="http://schemas.microsoft.com/office/drawing/2014/main" val="3177799744"/>
                    </a:ext>
                  </a:extLst>
                </a:gridCol>
                <a:gridCol w="576072">
                  <a:extLst>
                    <a:ext uri="{9D8B030D-6E8A-4147-A177-3AD203B41FA5}">
                      <a16:colId xmlns:a16="http://schemas.microsoft.com/office/drawing/2014/main" val="14391569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169866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- 2020-09-08 17:58:43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انتهز الفرصة لتكون أحد الرابحين الثلاثة للحصول على 3 أضعاف الأرباح المتوقعة من خلال استثمارك في حساب وكالة بمبلغ 5,000 د.ب. كحد أدنى لمدة 3 أشهر أو أكثر.
لماذا تستثمر في حساب وكالة؟ لأنه الحل الأمثل لاستثمار أموالك! </a:t>
                      </a:r>
                      <a:r>
                        <a:rPr kumimoji="0" lang="en-US" sz="1000" b="0" i="0" u="none" strike="noStrike" kern="1200" cap="none" spc="0" normalizeH="0" baseline="0" noProof="0">
                          <a:ln>
                            <a:noFill/>
                          </a:ln>
                          <a:solidFill>
                            <a:prstClr val="black"/>
                          </a:solidFill>
                          <a:effectLst/>
                          <a:uLnTx/>
                          <a:uFillTx/>
                          <a:latin typeface="+mn-lt"/>
                          <a:ea typeface="+mn-ea"/>
                          <a:cs typeface="+mn-cs"/>
                        </a:rPr>
                        <a:t>https://t.co/y3aiLIX96X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1.5723 %</a:t>
                      </a:r>
                    </a:p>
                  </a:txBody>
                  <a:tcPr/>
                </a:tc>
                <a:extLst>
                  <a:ext uri="{0D108BD9-81ED-4DB2-BD59-A6C34878D82A}">
                    <a16:rowId xmlns:a16="http://schemas.microsoft.com/office/drawing/2014/main" val="2644838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- 2020-09-03 10:37:19</a:t>
                      </a:r>
                      <a:r>
                        <a:rPr kumimoji="0" lang="en-US" sz="1000" b="0" i="0" u="none" strike="noStrike" kern="1200" cap="none" spc="0" normalizeH="0" baseline="0" noProof="0">
                          <a:ln>
                            <a:noFill/>
                          </a:ln>
                          <a:solidFill>
                            <a:prstClr val="black"/>
                          </a:solidFill>
                          <a:effectLst/>
                          <a:uLnTx/>
                          <a:uFillTx/>
                          <a:latin typeface="+mn-lt"/>
                          <a:ea typeface="+mn-ea"/>
                          <a:cs typeface="+mn-cs"/>
                        </a:rPr>
                        <a:t>
 Exclusive discount of 5% at Home Centre in Bahrain while using your Al Salam Bank cards.
For details, please text us on WhatsApp at 17005500.
Terms and conditions apply. https://t.co/Iwdgel9H8r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1.0667 %</a:t>
                      </a:r>
                    </a:p>
                  </a:txBody>
                  <a:tcPr/>
                </a:tc>
                <a:extLst>
                  <a:ext uri="{0D108BD9-81ED-4DB2-BD59-A6C34878D82A}">
                    <a16:rowId xmlns:a16="http://schemas.microsoft.com/office/drawing/2014/main" val="2226830885"/>
                  </a:ext>
                </a:extLst>
              </a:tr>
            </a:tbl>
          </a:graphicData>
        </a:graphic>
      </p:graphicFrame>
      <p:sp>
        <p:nvSpPr>
          <p:cNvPr id="4" name="Text Placeholder 3">
            <a:extLst>
              <a:ext uri="{FF2B5EF4-FFF2-40B4-BE49-F238E27FC236}">
                <a16:creationId xmlns:a16="http://schemas.microsoft.com/office/drawing/2014/main" id="{D6526A05-4A45-46EB-B2FA-EF7F28422400}"/>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89255802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CEA37-0171-4EA7-95DC-8D908D973760}"/>
              </a:ext>
            </a:extLst>
          </p:cNvPr>
          <p:cNvSpPr>
            <a:spLocks noGrp="1"/>
          </p:cNvSpPr>
          <p:nvPr>
            <p:ph type="title"/>
          </p:nvPr>
        </p:nvSpPr>
        <p:spPr/>
        <p:txBody>
          <a:bodyPr/>
          <a:lstStyle/>
          <a:p>
            <a:r>
              <a:rPr lang="en-US"/>
              <a:t>Twitter Own Tweets Table | All Pages - 8 of 9</a:t>
            </a:r>
          </a:p>
        </p:txBody>
      </p:sp>
      <p:graphicFrame>
        <p:nvGraphicFramePr>
          <p:cNvPr id="5" name="Table Placeholder 4">
            <a:extLst>
              <a:ext uri="{FF2B5EF4-FFF2-40B4-BE49-F238E27FC236}">
                <a16:creationId xmlns:a16="http://schemas.microsoft.com/office/drawing/2014/main" id="{37CB2397-02E7-4F21-94D5-17C033DDC58D}"/>
              </a:ext>
            </a:extLst>
          </p:cNvPr>
          <p:cNvGraphicFramePr>
            <a:graphicFrameLocks noGrp="1"/>
          </p:cNvGraphicFramePr>
          <p:nvPr>
            <p:ph type="tbl" sz="quarter" idx="13"/>
            <p:extLst>
              <p:ext uri="{D42A27DB-BD31-4B8C-83A1-F6EECF244321}">
                <p14:modId xmlns:p14="http://schemas.microsoft.com/office/powerpoint/2010/main" val="8498969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213582982"/>
                    </a:ext>
                  </a:extLst>
                </a:gridCol>
                <a:gridCol w="576072">
                  <a:extLst>
                    <a:ext uri="{9D8B030D-6E8A-4147-A177-3AD203B41FA5}">
                      <a16:colId xmlns:a16="http://schemas.microsoft.com/office/drawing/2014/main" val="3776344371"/>
                    </a:ext>
                  </a:extLst>
                </a:gridCol>
                <a:gridCol w="576072">
                  <a:extLst>
                    <a:ext uri="{9D8B030D-6E8A-4147-A177-3AD203B41FA5}">
                      <a16:colId xmlns:a16="http://schemas.microsoft.com/office/drawing/2014/main" val="37429121"/>
                    </a:ext>
                  </a:extLst>
                </a:gridCol>
                <a:gridCol w="576072">
                  <a:extLst>
                    <a:ext uri="{9D8B030D-6E8A-4147-A177-3AD203B41FA5}">
                      <a16:colId xmlns:a16="http://schemas.microsoft.com/office/drawing/2014/main" val="1118908263"/>
                    </a:ext>
                  </a:extLst>
                </a:gridCol>
                <a:gridCol w="576072">
                  <a:extLst>
                    <a:ext uri="{9D8B030D-6E8A-4147-A177-3AD203B41FA5}">
                      <a16:colId xmlns:a16="http://schemas.microsoft.com/office/drawing/2014/main" val="15969528"/>
                    </a:ext>
                  </a:extLst>
                </a:gridCol>
                <a:gridCol w="576072">
                  <a:extLst>
                    <a:ext uri="{9D8B030D-6E8A-4147-A177-3AD203B41FA5}">
                      <a16:colId xmlns:a16="http://schemas.microsoft.com/office/drawing/2014/main" val="1170312308"/>
                    </a:ext>
                  </a:extLst>
                </a:gridCol>
                <a:gridCol w="576072">
                  <a:extLst>
                    <a:ext uri="{9D8B030D-6E8A-4147-A177-3AD203B41FA5}">
                      <a16:colId xmlns:a16="http://schemas.microsoft.com/office/drawing/2014/main" val="3900504088"/>
                    </a:ext>
                  </a:extLst>
                </a:gridCol>
                <a:gridCol w="822960">
                  <a:extLst>
                    <a:ext uri="{9D8B030D-6E8A-4147-A177-3AD203B41FA5}">
                      <a16:colId xmlns:a16="http://schemas.microsoft.com/office/drawing/2014/main" val="2036892342"/>
                    </a:ext>
                  </a:extLst>
                </a:gridCol>
                <a:gridCol w="576072">
                  <a:extLst>
                    <a:ext uri="{9D8B030D-6E8A-4147-A177-3AD203B41FA5}">
                      <a16:colId xmlns:a16="http://schemas.microsoft.com/office/drawing/2014/main" val="3479659128"/>
                    </a:ext>
                  </a:extLst>
                </a:gridCol>
                <a:gridCol w="576072">
                  <a:extLst>
                    <a:ext uri="{9D8B030D-6E8A-4147-A177-3AD203B41FA5}">
                      <a16:colId xmlns:a16="http://schemas.microsoft.com/office/drawing/2014/main" val="2937231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2924611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- 2020-09-03 10:37:05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خصم حصري بنسبة 5% من هوم سنتر في البحرين عند الدفع باستخدام بطاقات مصرف السلام.
للاستفسار، يرجى مراسلتنا عبر الواتساب على 17005500. 
تطبق الشروط والأحكام. </a:t>
                      </a:r>
                      <a:r>
                        <a:rPr kumimoji="0" lang="en-US" sz="1000" b="0" i="0" u="none" strike="noStrike" kern="1200" cap="none" spc="0" normalizeH="0" baseline="0" noProof="0">
                          <a:ln>
                            <a:noFill/>
                          </a:ln>
                          <a:solidFill>
                            <a:prstClr val="black"/>
                          </a:solidFill>
                          <a:effectLst/>
                          <a:uLnTx/>
                          <a:uFillTx/>
                          <a:latin typeface="+mn-lt"/>
                          <a:ea typeface="+mn-ea"/>
                          <a:cs typeface="+mn-cs"/>
                        </a:rPr>
                        <a:t>https://t.co/MSfcPLHvas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5.9265 %</a:t>
                      </a:r>
                    </a:p>
                  </a:txBody>
                  <a:tcPr/>
                </a:tc>
                <a:extLst>
                  <a:ext uri="{0D108BD9-81ED-4DB2-BD59-A6C34878D82A}">
                    <a16:rowId xmlns:a16="http://schemas.microsoft.com/office/drawing/2014/main" val="2384944188"/>
                  </a:ext>
                </a:extLst>
              </a:tr>
            </a:tbl>
          </a:graphicData>
        </a:graphic>
      </p:graphicFrame>
      <p:sp>
        <p:nvSpPr>
          <p:cNvPr id="4" name="Text Placeholder 3">
            <a:extLst>
              <a:ext uri="{FF2B5EF4-FFF2-40B4-BE49-F238E27FC236}">
                <a16:creationId xmlns:a16="http://schemas.microsoft.com/office/drawing/2014/main" id="{89D8705E-2939-40DD-9482-583A2EDDF8E1}"/>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49525763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14713-005D-44BB-9054-5E52CAB2AA62}"/>
              </a:ext>
            </a:extLst>
          </p:cNvPr>
          <p:cNvSpPr>
            <a:spLocks noGrp="1"/>
          </p:cNvSpPr>
          <p:nvPr>
            <p:ph type="title"/>
          </p:nvPr>
        </p:nvSpPr>
        <p:spPr/>
        <p:txBody>
          <a:bodyPr/>
          <a:lstStyle/>
          <a:p>
            <a:r>
              <a:rPr lang="en-US"/>
              <a:t>Twitter Own Tweets Table | All Pages - 9 of 9</a:t>
            </a:r>
          </a:p>
        </p:txBody>
      </p:sp>
      <p:graphicFrame>
        <p:nvGraphicFramePr>
          <p:cNvPr id="5" name="Table Placeholder 4">
            <a:extLst>
              <a:ext uri="{FF2B5EF4-FFF2-40B4-BE49-F238E27FC236}">
                <a16:creationId xmlns:a16="http://schemas.microsoft.com/office/drawing/2014/main" id="{C8C24DCE-170D-427A-A0D9-30B57CB70E4A}"/>
              </a:ext>
            </a:extLst>
          </p:cNvPr>
          <p:cNvGraphicFramePr>
            <a:graphicFrameLocks noGrp="1"/>
          </p:cNvGraphicFramePr>
          <p:nvPr>
            <p:ph type="tbl" sz="quarter" idx="13"/>
            <p:extLst>
              <p:ext uri="{D42A27DB-BD31-4B8C-83A1-F6EECF244321}">
                <p14:modId xmlns:p14="http://schemas.microsoft.com/office/powerpoint/2010/main" val="2181917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791574087"/>
                    </a:ext>
                  </a:extLst>
                </a:gridCol>
                <a:gridCol w="576072">
                  <a:extLst>
                    <a:ext uri="{9D8B030D-6E8A-4147-A177-3AD203B41FA5}">
                      <a16:colId xmlns:a16="http://schemas.microsoft.com/office/drawing/2014/main" val="4188879516"/>
                    </a:ext>
                  </a:extLst>
                </a:gridCol>
                <a:gridCol w="576072">
                  <a:extLst>
                    <a:ext uri="{9D8B030D-6E8A-4147-A177-3AD203B41FA5}">
                      <a16:colId xmlns:a16="http://schemas.microsoft.com/office/drawing/2014/main" val="302884367"/>
                    </a:ext>
                  </a:extLst>
                </a:gridCol>
                <a:gridCol w="576072">
                  <a:extLst>
                    <a:ext uri="{9D8B030D-6E8A-4147-A177-3AD203B41FA5}">
                      <a16:colId xmlns:a16="http://schemas.microsoft.com/office/drawing/2014/main" val="326958908"/>
                    </a:ext>
                  </a:extLst>
                </a:gridCol>
                <a:gridCol w="576072">
                  <a:extLst>
                    <a:ext uri="{9D8B030D-6E8A-4147-A177-3AD203B41FA5}">
                      <a16:colId xmlns:a16="http://schemas.microsoft.com/office/drawing/2014/main" val="919257968"/>
                    </a:ext>
                  </a:extLst>
                </a:gridCol>
                <a:gridCol w="576072">
                  <a:extLst>
                    <a:ext uri="{9D8B030D-6E8A-4147-A177-3AD203B41FA5}">
                      <a16:colId xmlns:a16="http://schemas.microsoft.com/office/drawing/2014/main" val="959949768"/>
                    </a:ext>
                  </a:extLst>
                </a:gridCol>
                <a:gridCol w="576072">
                  <a:extLst>
                    <a:ext uri="{9D8B030D-6E8A-4147-A177-3AD203B41FA5}">
                      <a16:colId xmlns:a16="http://schemas.microsoft.com/office/drawing/2014/main" val="2496589718"/>
                    </a:ext>
                  </a:extLst>
                </a:gridCol>
                <a:gridCol w="822960">
                  <a:extLst>
                    <a:ext uri="{9D8B030D-6E8A-4147-A177-3AD203B41FA5}">
                      <a16:colId xmlns:a16="http://schemas.microsoft.com/office/drawing/2014/main" val="3053265838"/>
                    </a:ext>
                  </a:extLst>
                </a:gridCol>
                <a:gridCol w="576072">
                  <a:extLst>
                    <a:ext uri="{9D8B030D-6E8A-4147-A177-3AD203B41FA5}">
                      <a16:colId xmlns:a16="http://schemas.microsoft.com/office/drawing/2014/main" val="2422827432"/>
                    </a:ext>
                  </a:extLst>
                </a:gridCol>
                <a:gridCol w="576072">
                  <a:extLst>
                    <a:ext uri="{9D8B030D-6E8A-4147-A177-3AD203B41FA5}">
                      <a16:colId xmlns:a16="http://schemas.microsoft.com/office/drawing/2014/main" val="35034343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1571288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- 2020-09-01 13:38:05</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ابق_آمنا مع بطاقات مصرف السلام اللاتلامسية لمشترياتك اليومية.
افتح حسابك في دقائق عبر تطبيق مصرف السلام الجديد من خلال الضغط على الرابط في البايو.
#</a:t>
                      </a:r>
                      <a:r>
                        <a:rPr kumimoji="0" lang="en-US" sz="1000" b="0" i="0" u="none" strike="noStrike" kern="1200" cap="none" spc="0" normalizeH="0" baseline="0" noProof="0">
                          <a:ln>
                            <a:noFill/>
                          </a:ln>
                          <a:solidFill>
                            <a:prstClr val="black"/>
                          </a:solidFill>
                          <a:effectLst/>
                          <a:uLnTx/>
                          <a:uFillTx/>
                          <a:latin typeface="+mn-lt"/>
                          <a:ea typeface="+mn-ea"/>
                          <a:cs typeface="+mn-cs"/>
                        </a:rPr>
                        <a:t>StaySafe with Al Salam Bank’s contactless card for… https://t.co/LPbZsIwbdN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1.0638 %</a:t>
                      </a:r>
                    </a:p>
                  </a:txBody>
                  <a:tcPr/>
                </a:tc>
                <a:extLst>
                  <a:ext uri="{0D108BD9-81ED-4DB2-BD59-A6C34878D82A}">
                    <a16:rowId xmlns:a16="http://schemas.microsoft.com/office/drawing/2014/main" val="2508569843"/>
                  </a:ext>
                </a:extLst>
              </a:tr>
            </a:tbl>
          </a:graphicData>
        </a:graphic>
      </p:graphicFrame>
      <p:sp>
        <p:nvSpPr>
          <p:cNvPr id="4" name="Text Placeholder 3">
            <a:extLst>
              <a:ext uri="{FF2B5EF4-FFF2-40B4-BE49-F238E27FC236}">
                <a16:creationId xmlns:a16="http://schemas.microsoft.com/office/drawing/2014/main" id="{066A61F5-86AB-4BCC-B60A-0B02D245724C}"/>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46587253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AAE328-465F-4EE8-8C8B-C010B8A79C6D}"/>
              </a:ext>
            </a:extLst>
          </p:cNvPr>
          <p:cNvSpPr>
            <a:spLocks noGrp="1"/>
          </p:cNvSpPr>
          <p:nvPr>
            <p:ph type="title"/>
          </p:nvPr>
        </p:nvSpPr>
        <p:spPr/>
        <p:txBody>
          <a:bodyPr/>
          <a:lstStyle/>
          <a:p>
            <a:r>
              <a:rPr lang="en-US"/>
              <a:t>Youtube Key Metrics Table | All Pages</a:t>
            </a:r>
          </a:p>
        </p:txBody>
      </p:sp>
      <p:graphicFrame>
        <p:nvGraphicFramePr>
          <p:cNvPr id="5" name="Table Placeholder 4">
            <a:extLst>
              <a:ext uri="{FF2B5EF4-FFF2-40B4-BE49-F238E27FC236}">
                <a16:creationId xmlns:a16="http://schemas.microsoft.com/office/drawing/2014/main" id="{A7A1ADE8-E9F1-4CA2-8929-0138E767C60E}"/>
              </a:ext>
            </a:extLst>
          </p:cNvPr>
          <p:cNvGraphicFramePr>
            <a:graphicFrameLocks noGrp="1"/>
          </p:cNvGraphicFramePr>
          <p:nvPr>
            <p:ph type="tbl" sz="quarter" idx="13"/>
            <p:extLst>
              <p:ext uri="{D42A27DB-BD31-4B8C-83A1-F6EECF244321}">
                <p14:modId xmlns:p14="http://schemas.microsoft.com/office/powerpoint/2010/main" val="34208050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275975688"/>
                    </a:ext>
                  </a:extLst>
                </a:gridCol>
                <a:gridCol w="1645920">
                  <a:extLst>
                    <a:ext uri="{9D8B030D-6E8A-4147-A177-3AD203B41FA5}">
                      <a16:colId xmlns:a16="http://schemas.microsoft.com/office/drawing/2014/main" val="1665411770"/>
                    </a:ext>
                  </a:extLst>
                </a:gridCol>
                <a:gridCol w="1645920">
                  <a:extLst>
                    <a:ext uri="{9D8B030D-6E8A-4147-A177-3AD203B41FA5}">
                      <a16:colId xmlns:a16="http://schemas.microsoft.com/office/drawing/2014/main" val="1924454913"/>
                    </a:ext>
                  </a:extLst>
                </a:gridCol>
                <a:gridCol w="1645920">
                  <a:extLst>
                    <a:ext uri="{9D8B030D-6E8A-4147-A177-3AD203B41FA5}">
                      <a16:colId xmlns:a16="http://schemas.microsoft.com/office/drawing/2014/main" val="2233342040"/>
                    </a:ext>
                  </a:extLst>
                </a:gridCol>
                <a:gridCol w="1645920">
                  <a:extLst>
                    <a:ext uri="{9D8B030D-6E8A-4147-A177-3AD203B41FA5}">
                      <a16:colId xmlns:a16="http://schemas.microsoft.com/office/drawing/2014/main" val="1624069255"/>
                    </a:ext>
                  </a:extLst>
                </a:gridCol>
              </a:tblGrid>
              <a:tr h="370840">
                <a:tc>
                  <a:txBody>
                    <a:bodyPr/>
                    <a:lstStyle/>
                    <a:p>
                      <a:r>
                        <a:rPr lang="en-US" sz="1000"/>
                        <a:t>Channel</a:t>
                      </a:r>
                    </a:p>
                  </a:txBody>
                  <a:tcPr/>
                </a:tc>
                <a:tc>
                  <a:txBody>
                    <a:bodyPr/>
                    <a:lstStyle/>
                    <a:p>
                      <a:r>
                        <a:rPr lang="en-US" sz="1000"/>
                        <a:t>Subscribers</a:t>
                      </a:r>
                    </a:p>
                  </a:txBody>
                  <a:tcPr/>
                </a:tc>
                <a:tc>
                  <a:txBody>
                    <a:bodyPr/>
                    <a:lstStyle/>
                    <a:p>
                      <a:r>
                        <a:rPr lang="en-US" sz="1000"/>
                        <a:t>Total Videos</a:t>
                      </a:r>
                    </a:p>
                  </a:txBody>
                  <a:tcPr/>
                </a:tc>
                <a:tc>
                  <a:txBody>
                    <a:bodyPr/>
                    <a:lstStyle/>
                    <a:p>
                      <a:r>
                        <a:rPr lang="en-US" sz="1000"/>
                        <a:t>Total Views</a:t>
                      </a:r>
                    </a:p>
                  </a:txBody>
                  <a:tcPr/>
                </a:tc>
                <a:tc>
                  <a:txBody>
                    <a:bodyPr/>
                    <a:lstStyle/>
                    <a:p>
                      <a:r>
                        <a:rPr lang="en-US" sz="1000"/>
                        <a:t>Total comments</a:t>
                      </a:r>
                    </a:p>
                  </a:txBody>
                  <a:tcPr/>
                </a:tc>
                <a:extLst>
                  <a:ext uri="{0D108BD9-81ED-4DB2-BD59-A6C34878D82A}">
                    <a16:rowId xmlns:a16="http://schemas.microsoft.com/office/drawing/2014/main" val="1585916676"/>
                  </a:ext>
                </a:extLst>
              </a:tr>
              <a:tr h="370840">
                <a:tc>
                  <a:txBody>
                    <a:bodyPr/>
                    <a:lstStyle/>
                    <a:p>
                      <a:r>
                        <a:rPr lang="en-US" sz="1000"/>
                        <a:t>Al Salam Bank - Bahrain</a:t>
                      </a:r>
                    </a:p>
                  </a:txBody>
                  <a:tcPr/>
                </a:tc>
                <a:tc>
                  <a:txBody>
                    <a:bodyPr/>
                    <a:lstStyle/>
                    <a:p>
                      <a:r>
                        <a:rPr lang="en-US" sz="1000"/>
                        <a:t>226</a:t>
                      </a:r>
                    </a:p>
                  </a:txBody>
                  <a:tcPr/>
                </a:tc>
                <a:tc>
                  <a:txBody>
                    <a:bodyPr/>
                    <a:lstStyle/>
                    <a:p>
                      <a:r>
                        <a:rPr lang="en-US" sz="1000"/>
                        <a:t>70</a:t>
                      </a:r>
                    </a:p>
                  </a:txBody>
                  <a:tcPr/>
                </a:tc>
                <a:tc>
                  <a:txBody>
                    <a:bodyPr/>
                    <a:lstStyle/>
                    <a:p>
                      <a:r>
                        <a:rPr lang="en-US" sz="1000"/>
                        <a:t>885486</a:t>
                      </a:r>
                    </a:p>
                  </a:txBody>
                  <a:tcPr/>
                </a:tc>
                <a:tc>
                  <a:txBody>
                    <a:bodyPr/>
                    <a:lstStyle/>
                    <a:p>
                      <a:r>
                        <a:rPr lang="en-US" sz="1000"/>
                        <a:t>0</a:t>
                      </a:r>
                    </a:p>
                  </a:txBody>
                  <a:tcPr/>
                </a:tc>
                <a:extLst>
                  <a:ext uri="{0D108BD9-81ED-4DB2-BD59-A6C34878D82A}">
                    <a16:rowId xmlns:a16="http://schemas.microsoft.com/office/drawing/2014/main" val="1542855658"/>
                  </a:ext>
                </a:extLst>
              </a:tr>
            </a:tbl>
          </a:graphicData>
        </a:graphic>
      </p:graphicFrame>
      <p:sp>
        <p:nvSpPr>
          <p:cNvPr id="4" name="Text Placeholder 3">
            <a:extLst>
              <a:ext uri="{FF2B5EF4-FFF2-40B4-BE49-F238E27FC236}">
                <a16:creationId xmlns:a16="http://schemas.microsoft.com/office/drawing/2014/main" id="{5B87E2D2-7F0B-4527-BC48-505FC82FDD02}"/>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74277061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B70F32-758F-4687-A903-ACE94253B5DC}"/>
              </a:ext>
            </a:extLst>
          </p:cNvPr>
          <p:cNvSpPr>
            <a:spLocks noGrp="1"/>
          </p:cNvSpPr>
          <p:nvPr>
            <p:ph type="title"/>
          </p:nvPr>
        </p:nvSpPr>
        <p:spPr/>
        <p:txBody>
          <a:bodyPr/>
          <a:lstStyle/>
          <a:p>
            <a:r>
              <a:rPr lang="en-US"/>
              <a:t>Youtube Videos Table | All Pages</a:t>
            </a:r>
          </a:p>
        </p:txBody>
      </p:sp>
      <p:graphicFrame>
        <p:nvGraphicFramePr>
          <p:cNvPr id="5" name="Table Placeholder 4">
            <a:extLst>
              <a:ext uri="{FF2B5EF4-FFF2-40B4-BE49-F238E27FC236}">
                <a16:creationId xmlns:a16="http://schemas.microsoft.com/office/drawing/2014/main" id="{A5C2DA20-2116-44E3-B929-0933D75ABD58}"/>
              </a:ext>
            </a:extLst>
          </p:cNvPr>
          <p:cNvGraphicFramePr>
            <a:graphicFrameLocks noGrp="1"/>
          </p:cNvGraphicFramePr>
          <p:nvPr>
            <p:ph type="tbl" sz="quarter" idx="13"/>
            <p:extLst>
              <p:ext uri="{D42A27DB-BD31-4B8C-83A1-F6EECF244321}">
                <p14:modId xmlns:p14="http://schemas.microsoft.com/office/powerpoint/2010/main" val="9485399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6161136"/>
                    </a:ext>
                  </a:extLst>
                </a:gridCol>
                <a:gridCol w="822960">
                  <a:extLst>
                    <a:ext uri="{9D8B030D-6E8A-4147-A177-3AD203B41FA5}">
                      <a16:colId xmlns:a16="http://schemas.microsoft.com/office/drawing/2014/main" val="3687838843"/>
                    </a:ext>
                  </a:extLst>
                </a:gridCol>
                <a:gridCol w="822960">
                  <a:extLst>
                    <a:ext uri="{9D8B030D-6E8A-4147-A177-3AD203B41FA5}">
                      <a16:colId xmlns:a16="http://schemas.microsoft.com/office/drawing/2014/main" val="259488402"/>
                    </a:ext>
                  </a:extLst>
                </a:gridCol>
                <a:gridCol w="822960">
                  <a:extLst>
                    <a:ext uri="{9D8B030D-6E8A-4147-A177-3AD203B41FA5}">
                      <a16:colId xmlns:a16="http://schemas.microsoft.com/office/drawing/2014/main" val="1561551456"/>
                    </a:ext>
                  </a:extLst>
                </a:gridCol>
                <a:gridCol w="822960">
                  <a:extLst>
                    <a:ext uri="{9D8B030D-6E8A-4147-A177-3AD203B41FA5}">
                      <a16:colId xmlns:a16="http://schemas.microsoft.com/office/drawing/2014/main" val="3280730979"/>
                    </a:ext>
                  </a:extLst>
                </a:gridCol>
                <a:gridCol w="822960">
                  <a:extLst>
                    <a:ext uri="{9D8B030D-6E8A-4147-A177-3AD203B41FA5}">
                      <a16:colId xmlns:a16="http://schemas.microsoft.com/office/drawing/2014/main" val="4014317214"/>
                    </a:ext>
                  </a:extLst>
                </a:gridCol>
                <a:gridCol w="822960">
                  <a:extLst>
                    <a:ext uri="{9D8B030D-6E8A-4147-A177-3AD203B41FA5}">
                      <a16:colId xmlns:a16="http://schemas.microsoft.com/office/drawing/2014/main" val="3268153315"/>
                    </a:ext>
                  </a:extLst>
                </a:gridCol>
              </a:tblGrid>
              <a:tr h="370840">
                <a:tc>
                  <a:txBody>
                    <a:bodyPr/>
                    <a:lstStyle/>
                    <a:p>
                      <a:r>
                        <a:rPr lang="en-US" sz="1000"/>
                        <a:t>Video</a:t>
                      </a:r>
                    </a:p>
                  </a:txBody>
                  <a:tcPr/>
                </a:tc>
                <a:tc>
                  <a:txBody>
                    <a:bodyPr/>
                    <a:lstStyle/>
                    <a:p>
                      <a:r>
                        <a:rPr lang="en-US" sz="1000"/>
                        <a:t>Last Updated</a:t>
                      </a:r>
                    </a:p>
                  </a:txBody>
                  <a:tcPr/>
                </a:tc>
                <a:tc>
                  <a:txBody>
                    <a:bodyPr/>
                    <a:lstStyle/>
                    <a:p>
                      <a:r>
                        <a:rPr lang="en-US" sz="1000"/>
                        <a:t>Duration [mm:ss]</a:t>
                      </a:r>
                    </a:p>
                  </a:txBody>
                  <a:tcPr/>
                </a:tc>
                <a:tc>
                  <a:txBody>
                    <a:bodyPr/>
                    <a:lstStyle/>
                    <a:p>
                      <a:r>
                        <a:rPr lang="en-US" sz="1000"/>
                        <a:t>Views</a:t>
                      </a:r>
                    </a:p>
                  </a:txBody>
                  <a:tcPr/>
                </a:tc>
                <a:tc>
                  <a:txBody>
                    <a:bodyPr/>
                    <a:lstStyle/>
                    <a:p>
                      <a:r>
                        <a:rPr lang="en-US" sz="1000"/>
                        <a:t>Likes</a:t>
                      </a:r>
                    </a:p>
                  </a:txBody>
                  <a:tcPr/>
                </a:tc>
                <a:tc>
                  <a:txBody>
                    <a:bodyPr/>
                    <a:lstStyle/>
                    <a:p>
                      <a:r>
                        <a:rPr lang="en-US" sz="1000"/>
                        <a:t>Dislikes</a:t>
                      </a:r>
                    </a:p>
                  </a:txBody>
                  <a:tcPr/>
                </a:tc>
                <a:tc>
                  <a:txBody>
                    <a:bodyPr/>
                    <a:lstStyle/>
                    <a:p>
                      <a:r>
                        <a:rPr lang="en-US" sz="1000"/>
                        <a:t>Comments</a:t>
                      </a:r>
                    </a:p>
                  </a:txBody>
                  <a:tcPr/>
                </a:tc>
                <a:extLst>
                  <a:ext uri="{0D108BD9-81ED-4DB2-BD59-A6C34878D82A}">
                    <a16:rowId xmlns:a16="http://schemas.microsoft.com/office/drawing/2014/main" val="3160435605"/>
                  </a:ext>
                </a:extLst>
              </a:tr>
              <a:tr h="370840">
                <a:tc>
                  <a:txBody>
                    <a:bodyPr/>
                    <a:lstStyle/>
                    <a:p>
                      <a:r>
                        <a:rPr lang="en-US" sz="1000" b="1"/>
                        <a:t>Al Salam Bank - Bahrain - 2020-09-21 09:25:08</a:t>
                      </a:r>
                      <a:r>
                        <a:rPr lang="en-US" sz="1000"/>
                        <a:t>
 Al Salam Bank - Wakala Account</a:t>
                      </a:r>
                    </a:p>
                  </a:txBody>
                  <a:tcPr/>
                </a:tc>
                <a:tc>
                  <a:txBody>
                    <a:bodyPr/>
                    <a:lstStyle/>
                    <a:p>
                      <a:r>
                        <a:rPr lang="en-US" sz="1000"/>
                        <a:t>10/01/2020 06:11:20</a:t>
                      </a:r>
                    </a:p>
                  </a:txBody>
                  <a:tcPr/>
                </a:tc>
                <a:tc>
                  <a:txBody>
                    <a:bodyPr/>
                    <a:lstStyle/>
                    <a:p>
                      <a:r>
                        <a:rPr lang="en-US" sz="1000"/>
                        <a:t>00:10</a:t>
                      </a:r>
                    </a:p>
                  </a:txBody>
                  <a:tcPr/>
                </a:tc>
                <a:tc>
                  <a:txBody>
                    <a:bodyPr/>
                    <a:lstStyle/>
                    <a:p>
                      <a:r>
                        <a:rPr lang="en-US" sz="1000"/>
                        <a:t>15</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850731782"/>
                  </a:ext>
                </a:extLst>
              </a:tr>
              <a:tr h="370840">
                <a:tc>
                  <a:txBody>
                    <a:bodyPr/>
                    <a:lstStyle/>
                    <a:p>
                      <a:r>
                        <a:rPr lang="en-US" sz="1000" b="1"/>
                        <a:t>Al Salam Bank - Bahrain - 2020-09-21 09:23:47</a:t>
                      </a:r>
                      <a:r>
                        <a:rPr lang="en-US" sz="1000"/>
                        <a:t>
 Al Salam Bank - Wakala Account</a:t>
                      </a:r>
                    </a:p>
                  </a:txBody>
                  <a:tcPr/>
                </a:tc>
                <a:tc>
                  <a:txBody>
                    <a:bodyPr/>
                    <a:lstStyle/>
                    <a:p>
                      <a:r>
                        <a:rPr lang="en-US" sz="1000"/>
                        <a:t>10/01/2020 06:11:20</a:t>
                      </a:r>
                    </a:p>
                  </a:txBody>
                  <a:tcPr/>
                </a:tc>
                <a:tc>
                  <a:txBody>
                    <a:bodyPr/>
                    <a:lstStyle/>
                    <a:p>
                      <a:r>
                        <a:rPr lang="en-US" sz="1000"/>
                        <a:t>00:11</a:t>
                      </a:r>
                    </a:p>
                  </a:txBody>
                  <a:tcPr/>
                </a:tc>
                <a:tc>
                  <a:txBody>
                    <a:bodyPr/>
                    <a:lstStyle/>
                    <a:p>
                      <a:r>
                        <a:rPr lang="en-US" sz="1000"/>
                        <a:t>24</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2714311484"/>
                  </a:ext>
                </a:extLst>
              </a:tr>
              <a:tr h="370840">
                <a:tc>
                  <a:txBody>
                    <a:bodyPr/>
                    <a:lstStyle/>
                    <a:p>
                      <a:r>
                        <a:rPr lang="en-US" sz="1000" b="1"/>
                        <a:t>Al Salam Bank - Bahrain - 2020-09-21 09:17:22</a:t>
                      </a:r>
                      <a:r>
                        <a:rPr lang="en-US" sz="1000"/>
                        <a:t>
 Al Salam Bank - Danat Savings Scheme</a:t>
                      </a:r>
                    </a:p>
                  </a:txBody>
                  <a:tcPr/>
                </a:tc>
                <a:tc>
                  <a:txBody>
                    <a:bodyPr/>
                    <a:lstStyle/>
                    <a:p>
                      <a:r>
                        <a:rPr lang="en-US" sz="1000"/>
                        <a:t>10/01/2020 06:11:20</a:t>
                      </a:r>
                    </a:p>
                  </a:txBody>
                  <a:tcPr/>
                </a:tc>
                <a:tc>
                  <a:txBody>
                    <a:bodyPr/>
                    <a:lstStyle/>
                    <a:p>
                      <a:r>
                        <a:rPr lang="en-US" sz="1000"/>
                        <a:t>01:00</a:t>
                      </a:r>
                    </a:p>
                  </a:txBody>
                  <a:tcPr/>
                </a:tc>
                <a:tc>
                  <a:txBody>
                    <a:bodyPr/>
                    <a:lstStyle/>
                    <a:p>
                      <a:r>
                        <a:rPr lang="en-US" sz="1000"/>
                        <a:t>8</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4086221166"/>
                  </a:ext>
                </a:extLst>
              </a:tr>
              <a:tr h="370840">
                <a:tc>
                  <a:txBody>
                    <a:bodyPr/>
                    <a:lstStyle/>
                    <a:p>
                      <a:r>
                        <a:rPr lang="en-US" sz="1000" b="1"/>
                        <a:t>Al Salam Bank - Bahrain - 2020-09-21 09:06:22</a:t>
                      </a:r>
                      <a:r>
                        <a:rPr lang="en-US" sz="1000"/>
                        <a:t>
 Al Salam Bank - Virtual Branch</a:t>
                      </a:r>
                    </a:p>
                  </a:txBody>
                  <a:tcPr/>
                </a:tc>
                <a:tc>
                  <a:txBody>
                    <a:bodyPr/>
                    <a:lstStyle/>
                    <a:p>
                      <a:r>
                        <a:rPr lang="en-US" sz="1000"/>
                        <a:t>10/01/2020 06:11:20</a:t>
                      </a:r>
                    </a:p>
                  </a:txBody>
                  <a:tcPr/>
                </a:tc>
                <a:tc>
                  <a:txBody>
                    <a:bodyPr/>
                    <a:lstStyle/>
                    <a:p>
                      <a:r>
                        <a:rPr lang="en-US" sz="1000"/>
                        <a:t>00:50</a:t>
                      </a:r>
                    </a:p>
                  </a:txBody>
                  <a:tcPr/>
                </a:tc>
                <a:tc>
                  <a:txBody>
                    <a:bodyPr/>
                    <a:lstStyle/>
                    <a:p>
                      <a:r>
                        <a:rPr lang="en-US" sz="1000"/>
                        <a:t>14</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517754012"/>
                  </a:ext>
                </a:extLst>
              </a:tr>
            </a:tbl>
          </a:graphicData>
        </a:graphic>
      </p:graphicFrame>
      <p:sp>
        <p:nvSpPr>
          <p:cNvPr id="4" name="Text Placeholder 3">
            <a:extLst>
              <a:ext uri="{FF2B5EF4-FFF2-40B4-BE49-F238E27FC236}">
                <a16:creationId xmlns:a16="http://schemas.microsoft.com/office/drawing/2014/main" id="{BCA040B1-3EE6-459F-AA2B-376B3D7DC161}"/>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73773666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6512</Words>
  <Application>Microsoft Office PowerPoint</Application>
  <PresentationFormat>On-screen Show (4:3)</PresentationFormat>
  <Paragraphs>1533</Paragraphs>
  <Slides>73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73</vt:i4>
      </vt:variant>
    </vt:vector>
  </HeadingPairs>
  <TitlesOfParts>
    <vt:vector size="76" baseType="lpstr">
      <vt:lpstr>Arial</vt:lpstr>
      <vt:lpstr>Calibri</vt:lpstr>
      <vt:lpstr>quintly_template</vt:lpstr>
      <vt:lpstr>ASBB</vt:lpstr>
      <vt:lpstr>Overall Network Key Metrics | All Pages</vt:lpstr>
      <vt:lpstr>Overall Network Key Metrics Table | All Pages</vt:lpstr>
      <vt:lpstr>Instagram Key Metrics 2020 | All Pages</vt:lpstr>
      <vt:lpstr>Instagram Key Metrics Table | All Pages</vt:lpstr>
      <vt:lpstr>Instagram Reach | All Pages</vt:lpstr>
      <vt:lpstr>Instagram Impressions  | All Pages</vt:lpstr>
      <vt:lpstr>Instagram Followers Total | All Pages</vt:lpstr>
      <vt:lpstr>Instagram Followers Gender Breakdown Pie Chart | All Pages</vt:lpstr>
      <vt:lpstr>Instagram Followers Age Group Breakdown Pie Chart | All Pages</vt:lpstr>
      <vt:lpstr>Instagram Post Type Distribution Per Profile (incl. Stories) | All Pages</vt:lpstr>
      <vt:lpstr>Instagram Posts Table | All Pages - 1 of 2</vt:lpstr>
      <vt:lpstr>Instagram Posts Table | All Pages - 2 of 2</vt:lpstr>
      <vt:lpstr>Instagram Stories Key Metrics Table | All Pages</vt:lpstr>
      <vt:lpstr>Instagram Stories Table  | All Pages - 1 of 14</vt:lpstr>
      <vt:lpstr>Instagram Stories Table  | All Pages - 2 of 14</vt:lpstr>
      <vt:lpstr>Instagram Stories Table  | All Pages - 3 of 14</vt:lpstr>
      <vt:lpstr>Instagram Stories Table  | All Pages - 4 of 14</vt:lpstr>
      <vt:lpstr>Instagram Stories Table  | All Pages - 5 of 14</vt:lpstr>
      <vt:lpstr>Instagram Stories Table  | All Pages - 6 of 14</vt:lpstr>
      <vt:lpstr>Instagram Stories Table  | All Pages - 7 of 14</vt:lpstr>
      <vt:lpstr>Instagram Stories Table  | All Pages - 8 of 14</vt:lpstr>
      <vt:lpstr>Instagram Stories Table  | All Pages - 9 of 14</vt:lpstr>
      <vt:lpstr>Instagram Stories Table  | All Pages - 10 of 14</vt:lpstr>
      <vt:lpstr>Instagram Stories Table  | All Pages - 11 of 14</vt:lpstr>
      <vt:lpstr>Instagram Stories Table  | All Pages - 12 of 14</vt:lpstr>
      <vt:lpstr>Instagram Stories Table  | All Pages - 13 of 14</vt:lpstr>
      <vt:lpstr>Instagram Stories Table  | All Pages - 14 of 14</vt:lpstr>
      <vt:lpstr>Instagram Videos Table | All Pages</vt:lpstr>
      <vt:lpstr>Facebook Custom Key Metrics by Month | All Pages</vt:lpstr>
      <vt:lpstr>Facebook Reach | All Pages</vt:lpstr>
      <vt:lpstr>Facebook Impressions | All Pages</vt:lpstr>
      <vt:lpstr>Facebook Fans Total | All Pages</vt:lpstr>
      <vt:lpstr>Facebook Fan Demographics | All Pages</vt:lpstr>
      <vt:lpstr>Facebook Fan Age Distribution | All Pages</vt:lpstr>
      <vt:lpstr>Facebook Post Type Distribution | All Pages</vt:lpstr>
      <vt:lpstr>Facebook Engagement Rate By Post Type | All Pages</vt:lpstr>
      <vt:lpstr>Facebook Published Posts Table | All Pages - 1 of 8</vt:lpstr>
      <vt:lpstr>Facebook Published Posts Table | All Pages - 2 of 8</vt:lpstr>
      <vt:lpstr>Facebook Published Posts Table | All Pages - 3 of 8</vt:lpstr>
      <vt:lpstr>Facebook Published Posts Table | All Pages - 4 of 8</vt:lpstr>
      <vt:lpstr>Facebook Published Posts Table | All Pages - 5 of 8</vt:lpstr>
      <vt:lpstr>Facebook Published Posts Table | All Pages - 6 of 8</vt:lpstr>
      <vt:lpstr>Facebook Published Posts Table | All Pages - 7 of 8</vt:lpstr>
      <vt:lpstr>Facebook Published Posts Table | All Pages - 8 of 8</vt:lpstr>
      <vt:lpstr>Facebook Video Views Table | All Pages</vt:lpstr>
      <vt:lpstr>Facebook Videos Table | All Pages - 1 of 6</vt:lpstr>
      <vt:lpstr>Facebook Videos Table | All Pages - 2 of 6</vt:lpstr>
      <vt:lpstr>Facebook Videos Table | All Pages - 3 of 6</vt:lpstr>
      <vt:lpstr>Facebook Videos Table | All Pages - 4 of 6</vt:lpstr>
      <vt:lpstr>Facebook Videos Table | All Pages - 5 of 6</vt:lpstr>
      <vt:lpstr>Facebook Videos Table | All Pages - 6 of 6</vt:lpstr>
      <vt:lpstr>Facebook Conversations Key Metrics Table | All Pages</vt:lpstr>
      <vt:lpstr>Facebook Response Times Distribution | All Pages</vt:lpstr>
      <vt:lpstr>Facebook Response Times | All Pages</vt:lpstr>
      <vt:lpstr>Facebook Avg. Response Time of Incoming Requests (in sec.) | All Pages</vt:lpstr>
      <vt:lpstr>Facebook Private Conversations Response Times Distribution | All Pages</vt:lpstr>
      <vt:lpstr>Facebook Share of User Questions with negative Feedback | All Pages</vt:lpstr>
      <vt:lpstr>Twitter Followers Total | All Pages</vt:lpstr>
      <vt:lpstr>Twitter Key Metrics Table | All Pages</vt:lpstr>
      <vt:lpstr>Twitter Twitter Analytics Table Own Tweets | All Pages</vt:lpstr>
      <vt:lpstr>Twitter Twitter Analytics Table Total | All Pages</vt:lpstr>
      <vt:lpstr>Twitter Own Tweets Table | All Pages - 1 of 9</vt:lpstr>
      <vt:lpstr>Twitter Own Tweets Table | All Pages - 2 of 9</vt:lpstr>
      <vt:lpstr>Twitter Own Tweets Table | All Pages - 3 of 9</vt:lpstr>
      <vt:lpstr>Twitter Own Tweets Table | All Pages - 4 of 9</vt:lpstr>
      <vt:lpstr>Twitter Own Tweets Table | All Pages - 5 of 9</vt:lpstr>
      <vt:lpstr>Twitter Own Tweets Table | All Pages - 6 of 9</vt:lpstr>
      <vt:lpstr>Twitter Own Tweets Table | All Pages - 7 of 9</vt:lpstr>
      <vt:lpstr>Twitter Own Tweets Table | All Pages - 8 of 9</vt:lpstr>
      <vt:lpstr>Twitter Own Tweets Table | All Pages - 9 of 9</vt:lpstr>
      <vt:lpstr>Youtube Key Metrics Table | All Pages</vt:lpstr>
      <vt:lpstr>Youtube Videos Table | All Pages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ASBB</dc:title>
  <dc:creator>Frederik Peiniger</dc:creator>
  <cp:lastModifiedBy>Frederik Peiniger</cp:lastModifiedBy>
  <cp:revision>1</cp:revision>
  <dcterms:created xsi:type="dcterms:W3CDTF">2020-10-01T05:50:13Z</dcterms:created>
  <dcterms:modified xsi:type="dcterms:W3CDTF">2020-10-01T05:53:15Z</dcterms:modified>
</cp:coreProperties>
</file>