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0"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6" r:id="rId39"/>
    <p:sldId id="297" r:id="rId40"/>
    <p:sldId id="298" r:id="rId41"/>
    <p:sldId id="299" r:id="rId42"/>
    <p:sldId id="300" r:id="rId43"/>
    <p:sldId id="301" r:id="rId44"/>
    <p:sldId id="302" r:id="rId45"/>
    <p:sldId id="303" r:id="rId46"/>
    <p:sldId id="304" r:id="rId47"/>
    <p:sldId id="306" r:id="rId48"/>
    <p:sldId id="307" r:id="rId49"/>
    <p:sldId id="308" r:id="rId50"/>
    <p:sldId id="309" r:id="rId51"/>
    <p:sldId id="310" r:id="rId52"/>
    <p:sldId id="311" r:id="rId53"/>
    <p:sldId id="312" r:id="rId54"/>
    <p:sldId id="313" r:id="rId55"/>
    <p:sldId id="314" r:id="rId56"/>
    <p:sldId id="315" r:id="rId57"/>
    <p:sldId id="316" r:id="rId58"/>
    <p:sldId id="317" r:id="rId59"/>
    <p:sldId id="318" r:id="rId60"/>
    <p:sldId id="319" r:id="rId61"/>
    <p:sldId id="320" r:id="rId62"/>
    <p:sldId id="321" r:id="rId63"/>
    <p:sldId id="323" r:id="rId64"/>
    <p:sldId id="324" r:id="rId65"/>
    <p:sldId id="325" r:id="rId66"/>
    <p:sldId id="326" r:id="rId67"/>
    <p:sldId id="327" r:id="rId68"/>
    <p:sldId id="328" r:id="rId69"/>
    <p:sldId id="329" r:id="rId70"/>
    <p:sldId id="330" r:id="rId71"/>
    <p:sldId id="331" r:id="rId72"/>
    <p:sldId id="332" r:id="rId73"/>
    <p:sldId id="333" r:id="rId74"/>
  </p:sldIdLst>
  <p:sldSz cx="9144000" cy="6858000" type="screen4x3"/>
  <p:notesSz cx="6858000" cy="9144000"/>
  <p:embeddedFontLst>
    <p:embeddedFont>
      <p:font typeface="Calibri" panose="020F0502020204030204" pitchFamily="34" charset="0"/>
      <p:regular r:id="rId75"/>
      <p:bold r:id="rId76"/>
      <p:italic r:id="rId77"/>
      <p:boldItalic r:id="rId7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font" Target="fonts/font2.fntdata"/><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font" Target="fonts/font4.fntdata"/><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alsalambank_bh</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51634</c:v>
                </c:pt>
                <c:pt idx="1">
                  <c:v>61572</c:v>
                </c:pt>
                <c:pt idx="2">
                  <c:v>46463</c:v>
                </c:pt>
                <c:pt idx="3">
                  <c:v>42838</c:v>
                </c:pt>
                <c:pt idx="4">
                  <c:v>48380</c:v>
                </c:pt>
                <c:pt idx="5">
                  <c:v>51063</c:v>
                </c:pt>
                <c:pt idx="6">
                  <c:v>53576</c:v>
                </c:pt>
                <c:pt idx="7">
                  <c:v>52647</c:v>
                </c:pt>
                <c:pt idx="8">
                  <c:v>62202</c:v>
                </c:pt>
                <c:pt idx="9">
                  <c:v>68532</c:v>
                </c:pt>
                <c:pt idx="10">
                  <c:v>63348</c:v>
                </c:pt>
                <c:pt idx="11">
                  <c:v>48701</c:v>
                </c:pt>
                <c:pt idx="12">
                  <c:v>62677</c:v>
                </c:pt>
                <c:pt idx="13">
                  <c:v>212034</c:v>
                </c:pt>
                <c:pt idx="14">
                  <c:v>260744</c:v>
                </c:pt>
                <c:pt idx="15">
                  <c:v>300839</c:v>
                </c:pt>
                <c:pt idx="16">
                  <c:v>281173</c:v>
                </c:pt>
                <c:pt idx="17">
                  <c:v>268343</c:v>
                </c:pt>
                <c:pt idx="18">
                  <c:v>256007</c:v>
                </c:pt>
                <c:pt idx="19">
                  <c:v>143687</c:v>
                </c:pt>
                <c:pt idx="20">
                  <c:v>147781</c:v>
                </c:pt>
                <c:pt idx="21">
                  <c:v>142804</c:v>
                </c:pt>
                <c:pt idx="22">
                  <c:v>138215</c:v>
                </c:pt>
                <c:pt idx="23">
                  <c:v>70720</c:v>
                </c:pt>
                <c:pt idx="24">
                  <c:v>63429</c:v>
                </c:pt>
                <c:pt idx="25">
                  <c:v>70916</c:v>
                </c:pt>
                <c:pt idx="26">
                  <c:v>79187</c:v>
                </c:pt>
                <c:pt idx="27">
                  <c:v>84897</c:v>
                </c:pt>
                <c:pt idx="28">
                  <c:v>98062</c:v>
                </c:pt>
                <c:pt idx="29">
                  <c:v>184942</c:v>
                </c:pt>
              </c:numCache>
            </c:numRef>
          </c:val>
          <c:smooth val="0"/>
          <c:extLst>
            <c:ext xmlns:c16="http://schemas.microsoft.com/office/drawing/2014/chart" uri="{C3380CC4-5D6E-409C-BE32-E72D297353CC}">
              <c16:uniqueId val="{00000000-3367-4CAB-B0F3-C69B7ADE7834}"/>
            </c:ext>
          </c:extLst>
        </c:ser>
        <c:dLbls>
          <c:showLegendKey val="0"/>
          <c:showVal val="0"/>
          <c:showCatName val="0"/>
          <c:showSerName val="0"/>
          <c:showPercent val="0"/>
          <c:showBubbleSize val="0"/>
        </c:dLbls>
        <c:smooth val="0"/>
        <c:axId val="61782672"/>
        <c:axId val="61786280"/>
      </c:lineChart>
      <c:dateAx>
        <c:axId val="61782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786280"/>
        <c:crosses val="autoZero"/>
        <c:auto val="1"/>
        <c:lblOffset val="100"/>
        <c:baseTimeUnit val="days"/>
      </c:dateAx>
      <c:valAx>
        <c:axId val="61786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782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alsalambank_bh</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96445</c:v>
                </c:pt>
                <c:pt idx="1">
                  <c:v>116821</c:v>
                </c:pt>
                <c:pt idx="2">
                  <c:v>96447</c:v>
                </c:pt>
                <c:pt idx="3">
                  <c:v>78037</c:v>
                </c:pt>
                <c:pt idx="4">
                  <c:v>87076</c:v>
                </c:pt>
                <c:pt idx="5">
                  <c:v>102915</c:v>
                </c:pt>
                <c:pt idx="6">
                  <c:v>108386</c:v>
                </c:pt>
                <c:pt idx="7">
                  <c:v>98743</c:v>
                </c:pt>
                <c:pt idx="8">
                  <c:v>115918</c:v>
                </c:pt>
                <c:pt idx="9">
                  <c:v>125658</c:v>
                </c:pt>
                <c:pt idx="10">
                  <c:v>109528</c:v>
                </c:pt>
                <c:pt idx="11">
                  <c:v>91395</c:v>
                </c:pt>
                <c:pt idx="12">
                  <c:v>125328</c:v>
                </c:pt>
                <c:pt idx="13">
                  <c:v>402776</c:v>
                </c:pt>
                <c:pt idx="14">
                  <c:v>480049</c:v>
                </c:pt>
                <c:pt idx="15">
                  <c:v>496458</c:v>
                </c:pt>
                <c:pt idx="16">
                  <c:v>458822</c:v>
                </c:pt>
                <c:pt idx="17">
                  <c:v>436972</c:v>
                </c:pt>
                <c:pt idx="18">
                  <c:v>391905</c:v>
                </c:pt>
                <c:pt idx="19">
                  <c:v>232500</c:v>
                </c:pt>
                <c:pt idx="20">
                  <c:v>234691</c:v>
                </c:pt>
                <c:pt idx="21">
                  <c:v>244604</c:v>
                </c:pt>
                <c:pt idx="22">
                  <c:v>257599</c:v>
                </c:pt>
                <c:pt idx="23">
                  <c:v>136294</c:v>
                </c:pt>
                <c:pt idx="24">
                  <c:v>133710</c:v>
                </c:pt>
                <c:pt idx="25">
                  <c:v>129325</c:v>
                </c:pt>
                <c:pt idx="26">
                  <c:v>143986</c:v>
                </c:pt>
                <c:pt idx="27">
                  <c:v>157236</c:v>
                </c:pt>
                <c:pt idx="28">
                  <c:v>183651</c:v>
                </c:pt>
                <c:pt idx="29">
                  <c:v>297717</c:v>
                </c:pt>
              </c:numCache>
            </c:numRef>
          </c:val>
          <c:smooth val="0"/>
          <c:extLst>
            <c:ext xmlns:c16="http://schemas.microsoft.com/office/drawing/2014/chart" uri="{C3380CC4-5D6E-409C-BE32-E72D297353CC}">
              <c16:uniqueId val="{00000000-A6FA-4F5D-940B-7C199E65A0A5}"/>
            </c:ext>
          </c:extLst>
        </c:ser>
        <c:dLbls>
          <c:showLegendKey val="0"/>
          <c:showVal val="0"/>
          <c:showCatName val="0"/>
          <c:showSerName val="0"/>
          <c:showPercent val="0"/>
          <c:showBubbleSize val="0"/>
        </c:dLbls>
        <c:smooth val="0"/>
        <c:axId val="61784312"/>
        <c:axId val="61785624"/>
      </c:lineChart>
      <c:dateAx>
        <c:axId val="61784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785624"/>
        <c:crosses val="autoZero"/>
        <c:auto val="1"/>
        <c:lblOffset val="100"/>
        <c:baseTimeUnit val="days"/>
      </c:dateAx>
      <c:valAx>
        <c:axId val="61785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784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alsalambank_bh</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57752</c:v>
                </c:pt>
                <c:pt idx="1">
                  <c:v>57720</c:v>
                </c:pt>
                <c:pt idx="2">
                  <c:v>57710</c:v>
                </c:pt>
                <c:pt idx="3">
                  <c:v>57703</c:v>
                </c:pt>
                <c:pt idx="4">
                  <c:v>57696</c:v>
                </c:pt>
                <c:pt idx="5">
                  <c:v>57701</c:v>
                </c:pt>
                <c:pt idx="6">
                  <c:v>57686</c:v>
                </c:pt>
                <c:pt idx="7">
                  <c:v>57676</c:v>
                </c:pt>
                <c:pt idx="8">
                  <c:v>57666</c:v>
                </c:pt>
                <c:pt idx="9">
                  <c:v>57657</c:v>
                </c:pt>
                <c:pt idx="10">
                  <c:v>57656</c:v>
                </c:pt>
                <c:pt idx="11">
                  <c:v>57653</c:v>
                </c:pt>
                <c:pt idx="12">
                  <c:v>57671</c:v>
                </c:pt>
                <c:pt idx="13">
                  <c:v>58048</c:v>
                </c:pt>
                <c:pt idx="14">
                  <c:v>58584</c:v>
                </c:pt>
                <c:pt idx="15">
                  <c:v>58951</c:v>
                </c:pt>
                <c:pt idx="16">
                  <c:v>59169</c:v>
                </c:pt>
                <c:pt idx="17">
                  <c:v>59331</c:v>
                </c:pt>
                <c:pt idx="18">
                  <c:v>59515</c:v>
                </c:pt>
                <c:pt idx="19">
                  <c:v>59579</c:v>
                </c:pt>
                <c:pt idx="20">
                  <c:v>59605</c:v>
                </c:pt>
                <c:pt idx="21">
                  <c:v>59645</c:v>
                </c:pt>
                <c:pt idx="22">
                  <c:v>59669</c:v>
                </c:pt>
                <c:pt idx="23">
                  <c:v>59673</c:v>
                </c:pt>
                <c:pt idx="24">
                  <c:v>59671</c:v>
                </c:pt>
                <c:pt idx="25">
                  <c:v>59682</c:v>
                </c:pt>
                <c:pt idx="26">
                  <c:v>59681</c:v>
                </c:pt>
                <c:pt idx="27">
                  <c:v>59713</c:v>
                </c:pt>
                <c:pt idx="28">
                  <c:v>59741</c:v>
                </c:pt>
                <c:pt idx="29">
                  <c:v>59738</c:v>
                </c:pt>
              </c:numCache>
            </c:numRef>
          </c:val>
          <c:smooth val="0"/>
          <c:extLst>
            <c:ext xmlns:c16="http://schemas.microsoft.com/office/drawing/2014/chart" uri="{C3380CC4-5D6E-409C-BE32-E72D297353CC}">
              <c16:uniqueId val="{00000000-D063-439D-89B5-DDCDE848F8FC}"/>
            </c:ext>
          </c:extLst>
        </c:ser>
        <c:dLbls>
          <c:showLegendKey val="0"/>
          <c:showVal val="0"/>
          <c:showCatName val="0"/>
          <c:showSerName val="0"/>
          <c:showPercent val="0"/>
          <c:showBubbleSize val="0"/>
        </c:dLbls>
        <c:smooth val="0"/>
        <c:axId val="61790544"/>
        <c:axId val="61792184"/>
      </c:lineChart>
      <c:dateAx>
        <c:axId val="61790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792184"/>
        <c:crosses val="autoZero"/>
        <c:auto val="1"/>
        <c:lblOffset val="100"/>
        <c:baseTimeUnit val="days"/>
      </c:dateAx>
      <c:valAx>
        <c:axId val="61792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790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Female</c:v>
                </c:pt>
                <c:pt idx="1">
                  <c:v>Male</c:v>
                </c:pt>
                <c:pt idx="2">
                  <c:v>Unknown</c:v>
                </c:pt>
              </c:strCache>
            </c:strRef>
          </c:cat>
          <c:val>
            <c:numRef>
              <c:f>Sheet1!$A$2:$C$2</c:f>
              <c:numCache>
                <c:formatCode>General</c:formatCode>
                <c:ptCount val="3"/>
                <c:pt idx="0">
                  <c:v>17147</c:v>
                </c:pt>
                <c:pt idx="1">
                  <c:v>25960</c:v>
                </c:pt>
                <c:pt idx="2">
                  <c:v>257</c:v>
                </c:pt>
              </c:numCache>
            </c:numRef>
          </c:val>
          <c:extLst>
            <c:ext xmlns:c16="http://schemas.microsoft.com/office/drawing/2014/chart" uri="{C3380CC4-5D6E-409C-BE32-E72D297353CC}">
              <c16:uniqueId val="{00000000-79A3-4E1A-AD98-C0065F42D671}"/>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cat>
            <c:strRef>
              <c:f>Sheet1!$A$1:$G$1</c:f>
              <c:strCache>
                <c:ptCount val="7"/>
                <c:pt idx="0">
                  <c:v>13-17</c:v>
                </c:pt>
                <c:pt idx="1">
                  <c:v>18-24</c:v>
                </c:pt>
                <c:pt idx="2">
                  <c:v>25-34</c:v>
                </c:pt>
                <c:pt idx="3">
                  <c:v>35-44</c:v>
                </c:pt>
                <c:pt idx="4">
                  <c:v>45-54</c:v>
                </c:pt>
                <c:pt idx="5">
                  <c:v>55-64</c:v>
                </c:pt>
                <c:pt idx="6">
                  <c:v>65+</c:v>
                </c:pt>
              </c:strCache>
            </c:strRef>
          </c:cat>
          <c:val>
            <c:numRef>
              <c:f>Sheet1!$A$2:$G$2</c:f>
              <c:numCache>
                <c:formatCode>General</c:formatCode>
                <c:ptCount val="7"/>
                <c:pt idx="0">
                  <c:v>657</c:v>
                </c:pt>
                <c:pt idx="1">
                  <c:v>5843</c:v>
                </c:pt>
                <c:pt idx="2">
                  <c:v>19887</c:v>
                </c:pt>
                <c:pt idx="3">
                  <c:v>11586</c:v>
                </c:pt>
                <c:pt idx="4">
                  <c:v>3832</c:v>
                </c:pt>
                <c:pt idx="5">
                  <c:v>1134</c:v>
                </c:pt>
                <c:pt idx="6">
                  <c:v>425</c:v>
                </c:pt>
              </c:numCache>
            </c:numRef>
          </c:val>
          <c:extLst>
            <c:ext xmlns:c16="http://schemas.microsoft.com/office/drawing/2014/chart" uri="{C3380CC4-5D6E-409C-BE32-E72D297353CC}">
              <c16:uniqueId val="{00000000-C7BA-428D-B3F6-941121AA001F}"/>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Carousels</c:v>
                </c:pt>
              </c:strCache>
            </c:strRef>
          </c:tx>
          <c:spPr>
            <a:solidFill>
              <a:schemeClr val="accent1"/>
            </a:solidFill>
            <a:ln>
              <a:noFill/>
            </a:ln>
            <a:effectLst/>
          </c:spPr>
          <c:invertIfNegative val="0"/>
          <c:cat>
            <c:strRef>
              <c:f>Sheet1!$A$2</c:f>
              <c:strCache>
                <c:ptCount val="1"/>
                <c:pt idx="0">
                  <c:v>alsalambank_bh</c:v>
                </c:pt>
              </c:strCache>
            </c:strRef>
          </c:cat>
          <c:val>
            <c:numRef>
              <c:f>Sheet1!$B$2</c:f>
              <c:numCache>
                <c:formatCode>General</c:formatCode>
                <c:ptCount val="1"/>
                <c:pt idx="0">
                  <c:v>15</c:v>
                </c:pt>
              </c:numCache>
            </c:numRef>
          </c:val>
          <c:extLst>
            <c:ext xmlns:c16="http://schemas.microsoft.com/office/drawing/2014/chart" uri="{C3380CC4-5D6E-409C-BE32-E72D297353CC}">
              <c16:uniqueId val="{00000000-4051-42D1-AB42-AF7E5D933382}"/>
            </c:ext>
          </c:extLst>
        </c:ser>
        <c:ser>
          <c:idx val="1"/>
          <c:order val="1"/>
          <c:tx>
            <c:strRef>
              <c:f>Sheet1!$C$1</c:f>
              <c:strCache>
                <c:ptCount val="1"/>
                <c:pt idx="0">
                  <c:v>Stories</c:v>
                </c:pt>
              </c:strCache>
            </c:strRef>
          </c:tx>
          <c:spPr>
            <a:solidFill>
              <a:schemeClr val="accent2"/>
            </a:solidFill>
            <a:ln>
              <a:noFill/>
            </a:ln>
            <a:effectLst/>
          </c:spPr>
          <c:invertIfNegative val="0"/>
          <c:cat>
            <c:strRef>
              <c:f>Sheet1!$A$2</c:f>
              <c:strCache>
                <c:ptCount val="1"/>
                <c:pt idx="0">
                  <c:v>alsalambank_bh</c:v>
                </c:pt>
              </c:strCache>
            </c:strRef>
          </c:cat>
          <c:val>
            <c:numRef>
              <c:f>Sheet1!$C$2</c:f>
              <c:numCache>
                <c:formatCode>General</c:formatCode>
                <c:ptCount val="1"/>
                <c:pt idx="0">
                  <c:v>94</c:v>
                </c:pt>
              </c:numCache>
            </c:numRef>
          </c:val>
          <c:extLst>
            <c:ext xmlns:c16="http://schemas.microsoft.com/office/drawing/2014/chart" uri="{C3380CC4-5D6E-409C-BE32-E72D297353CC}">
              <c16:uniqueId val="{00000001-4051-42D1-AB42-AF7E5D933382}"/>
            </c:ext>
          </c:extLst>
        </c:ser>
        <c:ser>
          <c:idx val="2"/>
          <c:order val="2"/>
          <c:tx>
            <c:strRef>
              <c:f>Sheet1!$D$1</c:f>
              <c:strCache>
                <c:ptCount val="1"/>
                <c:pt idx="0">
                  <c:v>Videos</c:v>
                </c:pt>
              </c:strCache>
            </c:strRef>
          </c:tx>
          <c:spPr>
            <a:solidFill>
              <a:schemeClr val="accent3"/>
            </a:solidFill>
            <a:ln>
              <a:noFill/>
            </a:ln>
            <a:effectLst/>
          </c:spPr>
          <c:invertIfNegative val="0"/>
          <c:cat>
            <c:strRef>
              <c:f>Sheet1!$A$2</c:f>
              <c:strCache>
                <c:ptCount val="1"/>
                <c:pt idx="0">
                  <c:v>alsalambank_bh</c:v>
                </c:pt>
              </c:strCache>
            </c:strRef>
          </c:cat>
          <c:val>
            <c:numRef>
              <c:f>Sheet1!$D$2</c:f>
              <c:numCache>
                <c:formatCode>General</c:formatCode>
                <c:ptCount val="1"/>
                <c:pt idx="0">
                  <c:v>2</c:v>
                </c:pt>
              </c:numCache>
            </c:numRef>
          </c:val>
          <c:extLst>
            <c:ext xmlns:c16="http://schemas.microsoft.com/office/drawing/2014/chart" uri="{C3380CC4-5D6E-409C-BE32-E72D297353CC}">
              <c16:uniqueId val="{00000002-4051-42D1-AB42-AF7E5D933382}"/>
            </c:ext>
          </c:extLst>
        </c:ser>
        <c:dLbls>
          <c:showLegendKey val="0"/>
          <c:showVal val="0"/>
          <c:showCatName val="0"/>
          <c:showSerName val="0"/>
          <c:showPercent val="0"/>
          <c:showBubbleSize val="0"/>
        </c:dLbls>
        <c:gapWidth val="219"/>
        <c:overlap val="-27"/>
        <c:axId val="332322608"/>
        <c:axId val="332322936"/>
      </c:barChart>
      <c:catAx>
        <c:axId val="332322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322936"/>
        <c:crosses val="autoZero"/>
        <c:auto val="1"/>
        <c:lblAlgn val="ctr"/>
        <c:lblOffset val="100"/>
        <c:noMultiLvlLbl val="0"/>
      </c:catAx>
      <c:valAx>
        <c:axId val="332322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322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Bank-Bahrain B.S.C</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71927</c:v>
                </c:pt>
                <c:pt idx="1">
                  <c:v>88727</c:v>
                </c:pt>
                <c:pt idx="2">
                  <c:v>76881</c:v>
                </c:pt>
                <c:pt idx="3">
                  <c:v>76952</c:v>
                </c:pt>
                <c:pt idx="4">
                  <c:v>86580</c:v>
                </c:pt>
                <c:pt idx="5">
                  <c:v>85133</c:v>
                </c:pt>
                <c:pt idx="6">
                  <c:v>79675</c:v>
                </c:pt>
                <c:pt idx="7">
                  <c:v>76801</c:v>
                </c:pt>
                <c:pt idx="8">
                  <c:v>93926</c:v>
                </c:pt>
                <c:pt idx="9">
                  <c:v>86103</c:v>
                </c:pt>
                <c:pt idx="10">
                  <c:v>92957</c:v>
                </c:pt>
                <c:pt idx="11">
                  <c:v>89275</c:v>
                </c:pt>
                <c:pt idx="12">
                  <c:v>95365</c:v>
                </c:pt>
                <c:pt idx="13">
                  <c:v>236687</c:v>
                </c:pt>
                <c:pt idx="14">
                  <c:v>298483</c:v>
                </c:pt>
                <c:pt idx="15">
                  <c:v>311518</c:v>
                </c:pt>
                <c:pt idx="16">
                  <c:v>275414</c:v>
                </c:pt>
                <c:pt idx="17">
                  <c:v>288388</c:v>
                </c:pt>
                <c:pt idx="18">
                  <c:v>286290</c:v>
                </c:pt>
                <c:pt idx="19">
                  <c:v>173149</c:v>
                </c:pt>
                <c:pt idx="20">
                  <c:v>185255</c:v>
                </c:pt>
                <c:pt idx="21">
                  <c:v>169500</c:v>
                </c:pt>
                <c:pt idx="22">
                  <c:v>171668</c:v>
                </c:pt>
                <c:pt idx="23">
                  <c:v>103743</c:v>
                </c:pt>
                <c:pt idx="24">
                  <c:v>92472</c:v>
                </c:pt>
                <c:pt idx="25">
                  <c:v>105594</c:v>
                </c:pt>
                <c:pt idx="26">
                  <c:v>96219</c:v>
                </c:pt>
                <c:pt idx="27">
                  <c:v>123188</c:v>
                </c:pt>
                <c:pt idx="28">
                  <c:v>132917</c:v>
                </c:pt>
                <c:pt idx="29">
                  <c:v>208583</c:v>
                </c:pt>
              </c:numCache>
            </c:numRef>
          </c:val>
          <c:smooth val="0"/>
          <c:extLst>
            <c:ext xmlns:c16="http://schemas.microsoft.com/office/drawing/2014/chart" uri="{C3380CC4-5D6E-409C-BE32-E72D297353CC}">
              <c16:uniqueId val="{00000000-640D-4E74-AC8A-772ED61C09B0}"/>
            </c:ext>
          </c:extLst>
        </c:ser>
        <c:dLbls>
          <c:showLegendKey val="0"/>
          <c:showVal val="0"/>
          <c:showCatName val="0"/>
          <c:showSerName val="0"/>
          <c:showPercent val="0"/>
          <c:showBubbleSize val="0"/>
        </c:dLbls>
        <c:smooth val="0"/>
        <c:axId val="455037176"/>
        <c:axId val="455035208"/>
      </c:lineChart>
      <c:dateAx>
        <c:axId val="455037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5035208"/>
        <c:crosses val="autoZero"/>
        <c:auto val="1"/>
        <c:lblOffset val="100"/>
        <c:baseTimeUnit val="days"/>
      </c:dateAx>
      <c:valAx>
        <c:axId val="455035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5037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Bank-Bahrain B.S.C</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83343</c:v>
                </c:pt>
                <c:pt idx="1">
                  <c:v>107524</c:v>
                </c:pt>
                <c:pt idx="2">
                  <c:v>92094</c:v>
                </c:pt>
                <c:pt idx="3">
                  <c:v>91839</c:v>
                </c:pt>
                <c:pt idx="4">
                  <c:v>102447</c:v>
                </c:pt>
                <c:pt idx="5">
                  <c:v>100710</c:v>
                </c:pt>
                <c:pt idx="6">
                  <c:v>94020</c:v>
                </c:pt>
                <c:pt idx="7">
                  <c:v>90299</c:v>
                </c:pt>
                <c:pt idx="8">
                  <c:v>107655</c:v>
                </c:pt>
                <c:pt idx="9">
                  <c:v>104686</c:v>
                </c:pt>
                <c:pt idx="10">
                  <c:v>111620</c:v>
                </c:pt>
                <c:pt idx="11">
                  <c:v>101453</c:v>
                </c:pt>
                <c:pt idx="12">
                  <c:v>106990</c:v>
                </c:pt>
                <c:pt idx="13">
                  <c:v>305893</c:v>
                </c:pt>
                <c:pt idx="14">
                  <c:v>396437</c:v>
                </c:pt>
                <c:pt idx="15">
                  <c:v>412222</c:v>
                </c:pt>
                <c:pt idx="16">
                  <c:v>364930</c:v>
                </c:pt>
                <c:pt idx="17">
                  <c:v>368441</c:v>
                </c:pt>
                <c:pt idx="18">
                  <c:v>347607</c:v>
                </c:pt>
                <c:pt idx="19">
                  <c:v>200076</c:v>
                </c:pt>
                <c:pt idx="20">
                  <c:v>205130</c:v>
                </c:pt>
                <c:pt idx="21">
                  <c:v>200393</c:v>
                </c:pt>
                <c:pt idx="22">
                  <c:v>195901</c:v>
                </c:pt>
                <c:pt idx="23">
                  <c:v>117770</c:v>
                </c:pt>
                <c:pt idx="24">
                  <c:v>105220</c:v>
                </c:pt>
                <c:pt idx="25">
                  <c:v>116700</c:v>
                </c:pt>
                <c:pt idx="26">
                  <c:v>109330</c:v>
                </c:pt>
                <c:pt idx="27">
                  <c:v>142573</c:v>
                </c:pt>
                <c:pt idx="28">
                  <c:v>152834</c:v>
                </c:pt>
                <c:pt idx="29">
                  <c:v>246893</c:v>
                </c:pt>
              </c:numCache>
            </c:numRef>
          </c:val>
          <c:smooth val="0"/>
          <c:extLst>
            <c:ext xmlns:c16="http://schemas.microsoft.com/office/drawing/2014/chart" uri="{C3380CC4-5D6E-409C-BE32-E72D297353CC}">
              <c16:uniqueId val="{00000000-D185-4B2B-A731-84F22B268FF7}"/>
            </c:ext>
          </c:extLst>
        </c:ser>
        <c:dLbls>
          <c:showLegendKey val="0"/>
          <c:showVal val="0"/>
          <c:showCatName val="0"/>
          <c:showSerName val="0"/>
          <c:showPercent val="0"/>
          <c:showBubbleSize val="0"/>
        </c:dLbls>
        <c:smooth val="0"/>
        <c:axId val="455036520"/>
        <c:axId val="455036192"/>
      </c:lineChart>
      <c:dateAx>
        <c:axId val="455036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5036192"/>
        <c:crosses val="autoZero"/>
        <c:auto val="1"/>
        <c:lblOffset val="100"/>
        <c:baseTimeUnit val="days"/>
      </c:dateAx>
      <c:valAx>
        <c:axId val="455036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5036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Bank-Bahrain B.S.C</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4211</c:v>
                </c:pt>
                <c:pt idx="1">
                  <c:v>4213</c:v>
                </c:pt>
                <c:pt idx="2">
                  <c:v>4213</c:v>
                </c:pt>
                <c:pt idx="3">
                  <c:v>4213</c:v>
                </c:pt>
                <c:pt idx="4">
                  <c:v>4212</c:v>
                </c:pt>
                <c:pt idx="5">
                  <c:v>4212</c:v>
                </c:pt>
                <c:pt idx="6">
                  <c:v>4212</c:v>
                </c:pt>
                <c:pt idx="7">
                  <c:v>4213</c:v>
                </c:pt>
                <c:pt idx="8">
                  <c:v>4213</c:v>
                </c:pt>
                <c:pt idx="9">
                  <c:v>4215</c:v>
                </c:pt>
                <c:pt idx="10">
                  <c:v>4216</c:v>
                </c:pt>
                <c:pt idx="11">
                  <c:v>4218</c:v>
                </c:pt>
                <c:pt idx="12">
                  <c:v>4218</c:v>
                </c:pt>
                <c:pt idx="13">
                  <c:v>4218</c:v>
                </c:pt>
                <c:pt idx="14">
                  <c:v>4217</c:v>
                </c:pt>
                <c:pt idx="15">
                  <c:v>4217</c:v>
                </c:pt>
                <c:pt idx="16">
                  <c:v>4217</c:v>
                </c:pt>
                <c:pt idx="17">
                  <c:v>4217</c:v>
                </c:pt>
                <c:pt idx="18">
                  <c:v>4218</c:v>
                </c:pt>
                <c:pt idx="19">
                  <c:v>4217</c:v>
                </c:pt>
                <c:pt idx="20">
                  <c:v>4218</c:v>
                </c:pt>
                <c:pt idx="21">
                  <c:v>4219</c:v>
                </c:pt>
                <c:pt idx="22">
                  <c:v>4220</c:v>
                </c:pt>
                <c:pt idx="23">
                  <c:v>4222</c:v>
                </c:pt>
                <c:pt idx="24">
                  <c:v>4222</c:v>
                </c:pt>
                <c:pt idx="25">
                  <c:v>4221</c:v>
                </c:pt>
                <c:pt idx="26">
                  <c:v>4222</c:v>
                </c:pt>
                <c:pt idx="27">
                  <c:v>4225</c:v>
                </c:pt>
                <c:pt idx="28">
                  <c:v>4226</c:v>
                </c:pt>
                <c:pt idx="29">
                  <c:v>4226</c:v>
                </c:pt>
              </c:numCache>
            </c:numRef>
          </c:val>
          <c:smooth val="0"/>
          <c:extLst>
            <c:ext xmlns:c16="http://schemas.microsoft.com/office/drawing/2014/chart" uri="{C3380CC4-5D6E-409C-BE32-E72D297353CC}">
              <c16:uniqueId val="{00000000-D888-4D07-B49C-10A2DD0E71C7}"/>
            </c:ext>
          </c:extLst>
        </c:ser>
        <c:dLbls>
          <c:showLegendKey val="0"/>
          <c:showVal val="0"/>
          <c:showCatName val="0"/>
          <c:showSerName val="0"/>
          <c:showPercent val="0"/>
          <c:showBubbleSize val="0"/>
        </c:dLbls>
        <c:smooth val="0"/>
        <c:axId val="455042424"/>
        <c:axId val="455042752"/>
      </c:lineChart>
      <c:dateAx>
        <c:axId val="455042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5042752"/>
        <c:crosses val="autoZero"/>
        <c:auto val="1"/>
        <c:lblOffset val="100"/>
        <c:baseTimeUnit val="days"/>
      </c:dateAx>
      <c:valAx>
        <c:axId val="455042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5042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5229-447F-BC31-3FA3DB3064FA}"/>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5229-447F-BC31-3FA3DB3064FA}"/>
            </c:ext>
          </c:extLst>
        </c:ser>
        <c:dLbls>
          <c:showLegendKey val="0"/>
          <c:showVal val="0"/>
          <c:showCatName val="0"/>
          <c:showSerName val="0"/>
          <c:showPercent val="0"/>
          <c:showBubbleSize val="0"/>
        </c:dLbls>
        <c:gapWidth val="219"/>
        <c:overlap val="-27"/>
        <c:axId val="455046360"/>
        <c:axId val="455047672"/>
      </c:barChart>
      <c:catAx>
        <c:axId val="455046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5047672"/>
        <c:crosses val="autoZero"/>
        <c:auto val="1"/>
        <c:lblAlgn val="ctr"/>
        <c:lblOffset val="100"/>
        <c:noMultiLvlLbl val="0"/>
      </c:catAx>
      <c:valAx>
        <c:axId val="455047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5046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cat>
            <c:strRef>
              <c:f>Sheet1!$A$1:$G$1</c:f>
              <c:strCache>
                <c:ptCount val="7"/>
                <c:pt idx="0">
                  <c:v>13-17</c:v>
                </c:pt>
                <c:pt idx="1">
                  <c:v>18-24</c:v>
                </c:pt>
                <c:pt idx="2">
                  <c:v>25-34</c:v>
                </c:pt>
                <c:pt idx="3">
                  <c:v>35-44</c:v>
                </c:pt>
                <c:pt idx="4">
                  <c:v>45-54</c:v>
                </c:pt>
                <c:pt idx="5">
                  <c:v>55-64</c:v>
                </c:pt>
                <c:pt idx="6">
                  <c:v>65+</c:v>
                </c:pt>
              </c:strCache>
            </c:strRef>
          </c:cat>
          <c:val>
            <c:numRef>
              <c:f>Sheet1!$A$2:$G$2</c:f>
              <c:numCache>
                <c:formatCode>General</c:formatCode>
                <c:ptCount val="7"/>
              </c:numCache>
            </c:numRef>
          </c:val>
          <c:extLst>
            <c:ext xmlns:c16="http://schemas.microsoft.com/office/drawing/2014/chart" uri="{C3380CC4-5D6E-409C-BE32-E72D297353CC}">
              <c16:uniqueId val="{00000000-2450-40D0-B9B7-0A1166BB6F46}"/>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Album</c:v>
                </c:pt>
                <c:pt idx="1">
                  <c:v>Photo</c:v>
                </c:pt>
                <c:pt idx="2">
                  <c:v>Video</c:v>
                </c:pt>
              </c:strCache>
            </c:strRef>
          </c:cat>
          <c:val>
            <c:numRef>
              <c:f>Sheet1!$A$2:$C$2</c:f>
              <c:numCache>
                <c:formatCode>General</c:formatCode>
                <c:ptCount val="3"/>
                <c:pt idx="0">
                  <c:v>8</c:v>
                </c:pt>
                <c:pt idx="1">
                  <c:v>1</c:v>
                </c:pt>
                <c:pt idx="2">
                  <c:v>12</c:v>
                </c:pt>
              </c:numCache>
            </c:numRef>
          </c:val>
          <c:extLst>
            <c:ext xmlns:c16="http://schemas.microsoft.com/office/drawing/2014/chart" uri="{C3380CC4-5D6E-409C-BE32-E72D297353CC}">
              <c16:uniqueId val="{00000000-EF68-4B3D-A5D2-E52E4B85AC8C}"/>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 Salam Bank-Bahrain B.S.C</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3.8652095098500099</c:v>
                </c:pt>
                <c:pt idx="1">
                  <c:v>3.4482758620689702</c:v>
                </c:pt>
                <c:pt idx="2">
                  <c:v>2.6151518431971299</c:v>
                </c:pt>
              </c:numCache>
            </c:numRef>
          </c:val>
          <c:extLst>
            <c:ext xmlns:c16="http://schemas.microsoft.com/office/drawing/2014/chart" uri="{C3380CC4-5D6E-409C-BE32-E72D297353CC}">
              <c16:uniqueId val="{00000000-83FE-413F-8806-2B665A558E04}"/>
            </c:ext>
          </c:extLst>
        </c:ser>
        <c:dLbls>
          <c:showLegendKey val="0"/>
          <c:showVal val="0"/>
          <c:showCatName val="0"/>
          <c:showSerName val="0"/>
          <c:showPercent val="0"/>
          <c:showBubbleSize val="0"/>
        </c:dLbls>
        <c:gapWidth val="219"/>
        <c:overlap val="-27"/>
        <c:axId val="455057840"/>
        <c:axId val="455062760"/>
      </c:barChart>
      <c:catAx>
        <c:axId val="455057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5062760"/>
        <c:crosses val="autoZero"/>
        <c:auto val="1"/>
        <c:lblAlgn val="ctr"/>
        <c:lblOffset val="100"/>
        <c:noMultiLvlLbl val="0"/>
      </c:catAx>
      <c:valAx>
        <c:axId val="455062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5057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0h - 2h</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0BA5-4382-9F2B-C2B421FDD2F3}"/>
            </c:ext>
          </c:extLst>
        </c:ser>
        <c:ser>
          <c:idx val="1"/>
          <c:order val="1"/>
          <c:tx>
            <c:strRef>
              <c:f>Sheet1!$C$1</c:f>
              <c:strCache>
                <c:ptCount val="1"/>
                <c:pt idx="0">
                  <c:v>2h - 8h</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0BA5-4382-9F2B-C2B421FDD2F3}"/>
            </c:ext>
          </c:extLst>
        </c:ser>
        <c:ser>
          <c:idx val="2"/>
          <c:order val="2"/>
          <c:tx>
            <c:strRef>
              <c:f>Sheet1!$D$1</c:f>
              <c:strCache>
                <c:ptCount val="1"/>
                <c:pt idx="0">
                  <c:v>8h - 24h</c:v>
                </c:pt>
              </c:strCache>
            </c:strRef>
          </c:tx>
          <c:spPr>
            <a:solidFill>
              <a:schemeClr val="accent3"/>
            </a:solidFill>
            <a:ln>
              <a:noFill/>
            </a:ln>
            <a:effectLst/>
          </c:spPr>
          <c:invertIfNegative val="0"/>
          <c:cat>
            <c:strRef>
              <c:f>Sheet1!$A$2</c:f>
              <c:strCache>
                <c:ptCount val="1"/>
                <c:pt idx="0">
                  <c:v>Al Salam Bank-Bahrain B.S.C</c:v>
                </c:pt>
              </c:strCache>
            </c:strRef>
          </c:cat>
          <c:val>
            <c:numRef>
              <c:f>Sheet1!$D$2</c:f>
              <c:numCache>
                <c:formatCode>General</c:formatCode>
                <c:ptCount val="1"/>
                <c:pt idx="0">
                  <c:v>0</c:v>
                </c:pt>
              </c:numCache>
            </c:numRef>
          </c:val>
          <c:extLst>
            <c:ext xmlns:c16="http://schemas.microsoft.com/office/drawing/2014/chart" uri="{C3380CC4-5D6E-409C-BE32-E72D297353CC}">
              <c16:uniqueId val="{00000002-0BA5-4382-9F2B-C2B421FDD2F3}"/>
            </c:ext>
          </c:extLst>
        </c:ser>
        <c:ser>
          <c:idx val="3"/>
          <c:order val="3"/>
          <c:tx>
            <c:strRef>
              <c:f>Sheet1!$E$1</c:f>
              <c:strCache>
                <c:ptCount val="1"/>
                <c:pt idx="0">
                  <c:v>24h+</c:v>
                </c:pt>
              </c:strCache>
            </c:strRef>
          </c:tx>
          <c:spPr>
            <a:solidFill>
              <a:schemeClr val="accent4"/>
            </a:solidFill>
            <a:ln>
              <a:noFill/>
            </a:ln>
            <a:effectLst/>
          </c:spPr>
          <c:invertIfNegative val="0"/>
          <c:cat>
            <c:strRef>
              <c:f>Sheet1!$A$2</c:f>
              <c:strCache>
                <c:ptCount val="1"/>
                <c:pt idx="0">
                  <c:v>Al Salam Bank-Bahrain B.S.C</c:v>
                </c:pt>
              </c:strCache>
            </c:strRef>
          </c:cat>
          <c:val>
            <c:numRef>
              <c:f>Sheet1!$E$2</c:f>
              <c:numCache>
                <c:formatCode>General</c:formatCode>
                <c:ptCount val="1"/>
                <c:pt idx="0">
                  <c:v>0</c:v>
                </c:pt>
              </c:numCache>
            </c:numRef>
          </c:val>
          <c:extLst>
            <c:ext xmlns:c16="http://schemas.microsoft.com/office/drawing/2014/chart" uri="{C3380CC4-5D6E-409C-BE32-E72D297353CC}">
              <c16:uniqueId val="{00000003-0BA5-4382-9F2B-C2B421FDD2F3}"/>
            </c:ext>
          </c:extLst>
        </c:ser>
        <c:ser>
          <c:idx val="4"/>
          <c:order val="4"/>
          <c:tx>
            <c:strRef>
              <c:f>Sheet1!$F$1</c:f>
              <c:strCache>
                <c:ptCount val="1"/>
                <c:pt idx="0">
                  <c:v>Not responded</c:v>
                </c:pt>
              </c:strCache>
            </c:strRef>
          </c:tx>
          <c:spPr>
            <a:solidFill>
              <a:schemeClr val="accent5"/>
            </a:solidFill>
            <a:ln>
              <a:noFill/>
            </a:ln>
            <a:effectLst/>
          </c:spPr>
          <c:invertIfNegative val="0"/>
          <c:cat>
            <c:strRef>
              <c:f>Sheet1!$A$2</c:f>
              <c:strCache>
                <c:ptCount val="1"/>
                <c:pt idx="0">
                  <c:v>Al Salam Bank-Bahrain B.S.C</c:v>
                </c:pt>
              </c:strCache>
            </c:strRef>
          </c:cat>
          <c:val>
            <c:numRef>
              <c:f>Sheet1!$F$2</c:f>
              <c:numCache>
                <c:formatCode>General</c:formatCode>
                <c:ptCount val="1"/>
                <c:pt idx="0">
                  <c:v>0</c:v>
                </c:pt>
              </c:numCache>
            </c:numRef>
          </c:val>
          <c:extLst>
            <c:ext xmlns:c16="http://schemas.microsoft.com/office/drawing/2014/chart" uri="{C3380CC4-5D6E-409C-BE32-E72D297353CC}">
              <c16:uniqueId val="{00000004-0BA5-4382-9F2B-C2B421FDD2F3}"/>
            </c:ext>
          </c:extLst>
        </c:ser>
        <c:dLbls>
          <c:showLegendKey val="0"/>
          <c:showVal val="0"/>
          <c:showCatName val="0"/>
          <c:showSerName val="0"/>
          <c:showPercent val="0"/>
          <c:showBubbleSize val="0"/>
        </c:dLbls>
        <c:gapWidth val="150"/>
        <c:overlap val="100"/>
        <c:axId val="417180840"/>
        <c:axId val="417181168"/>
      </c:barChart>
      <c:catAx>
        <c:axId val="417180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181168"/>
        <c:crosses val="autoZero"/>
        <c:auto val="1"/>
        <c:lblAlgn val="ctr"/>
        <c:lblOffset val="100"/>
        <c:noMultiLvlLbl val="0"/>
      </c:catAx>
      <c:valAx>
        <c:axId val="4171811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180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 Salam Bank-Bahrain B.S.C</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3EA4-4837-933E-4B29F74FDB61}"/>
            </c:ext>
          </c:extLst>
        </c:ser>
        <c:dLbls>
          <c:showLegendKey val="0"/>
          <c:showVal val="0"/>
          <c:showCatName val="0"/>
          <c:showSerName val="0"/>
          <c:showPercent val="0"/>
          <c:showBubbleSize val="0"/>
        </c:dLbls>
        <c:gapWidth val="219"/>
        <c:overlap val="-27"/>
        <c:axId val="514109120"/>
        <c:axId val="514107808"/>
      </c:barChart>
      <c:catAx>
        <c:axId val="514109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4107808"/>
        <c:crosses val="autoZero"/>
        <c:auto val="1"/>
        <c:lblAlgn val="ctr"/>
        <c:lblOffset val="100"/>
        <c:noMultiLvlLbl val="0"/>
      </c:catAx>
      <c:valAx>
        <c:axId val="514107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4109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User Posts</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F18D-4884-A6F2-77AA80D26245}"/>
            </c:ext>
          </c:extLst>
        </c:ser>
        <c:ser>
          <c:idx val="1"/>
          <c:order val="1"/>
          <c:tx>
            <c:strRef>
              <c:f>Sheet1!$C$1</c:f>
              <c:strCache>
                <c:ptCount val="1"/>
                <c:pt idx="0">
                  <c:v>Private Conversations</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F18D-4884-A6F2-77AA80D26245}"/>
            </c:ext>
          </c:extLst>
        </c:ser>
        <c:dLbls>
          <c:showLegendKey val="0"/>
          <c:showVal val="0"/>
          <c:showCatName val="0"/>
          <c:showSerName val="0"/>
          <c:showPercent val="0"/>
          <c:showBubbleSize val="0"/>
        </c:dLbls>
        <c:gapWidth val="219"/>
        <c:overlap val="-27"/>
        <c:axId val="514112072"/>
        <c:axId val="514114040"/>
      </c:barChart>
      <c:catAx>
        <c:axId val="514112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4114040"/>
        <c:crosses val="autoZero"/>
        <c:auto val="1"/>
        <c:lblAlgn val="ctr"/>
        <c:lblOffset val="100"/>
        <c:noMultiLvlLbl val="0"/>
      </c:catAx>
      <c:valAx>
        <c:axId val="514114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4112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0h - 2h</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4511-413E-89F2-B23CFEF3CF91}"/>
            </c:ext>
          </c:extLst>
        </c:ser>
        <c:ser>
          <c:idx val="1"/>
          <c:order val="1"/>
          <c:tx>
            <c:strRef>
              <c:f>Sheet1!$C$1</c:f>
              <c:strCache>
                <c:ptCount val="1"/>
                <c:pt idx="0">
                  <c:v>2h - 8h</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4511-413E-89F2-B23CFEF3CF91}"/>
            </c:ext>
          </c:extLst>
        </c:ser>
        <c:ser>
          <c:idx val="2"/>
          <c:order val="2"/>
          <c:tx>
            <c:strRef>
              <c:f>Sheet1!$D$1</c:f>
              <c:strCache>
                <c:ptCount val="1"/>
                <c:pt idx="0">
                  <c:v>8h - 24h</c:v>
                </c:pt>
              </c:strCache>
            </c:strRef>
          </c:tx>
          <c:spPr>
            <a:solidFill>
              <a:schemeClr val="accent3"/>
            </a:solidFill>
            <a:ln>
              <a:noFill/>
            </a:ln>
            <a:effectLst/>
          </c:spPr>
          <c:invertIfNegative val="0"/>
          <c:cat>
            <c:strRef>
              <c:f>Sheet1!$A$2</c:f>
              <c:strCache>
                <c:ptCount val="1"/>
                <c:pt idx="0">
                  <c:v>Al Salam Bank-Bahrain B.S.C</c:v>
                </c:pt>
              </c:strCache>
            </c:strRef>
          </c:cat>
          <c:val>
            <c:numRef>
              <c:f>Sheet1!$D$2</c:f>
              <c:numCache>
                <c:formatCode>General</c:formatCode>
                <c:ptCount val="1"/>
                <c:pt idx="0">
                  <c:v>0</c:v>
                </c:pt>
              </c:numCache>
            </c:numRef>
          </c:val>
          <c:extLst>
            <c:ext xmlns:c16="http://schemas.microsoft.com/office/drawing/2014/chart" uri="{C3380CC4-5D6E-409C-BE32-E72D297353CC}">
              <c16:uniqueId val="{00000002-4511-413E-89F2-B23CFEF3CF91}"/>
            </c:ext>
          </c:extLst>
        </c:ser>
        <c:ser>
          <c:idx val="3"/>
          <c:order val="3"/>
          <c:tx>
            <c:strRef>
              <c:f>Sheet1!$E$1</c:f>
              <c:strCache>
                <c:ptCount val="1"/>
                <c:pt idx="0">
                  <c:v>24h+</c:v>
                </c:pt>
              </c:strCache>
            </c:strRef>
          </c:tx>
          <c:spPr>
            <a:solidFill>
              <a:schemeClr val="accent4"/>
            </a:solidFill>
            <a:ln>
              <a:noFill/>
            </a:ln>
            <a:effectLst/>
          </c:spPr>
          <c:invertIfNegative val="0"/>
          <c:cat>
            <c:strRef>
              <c:f>Sheet1!$A$2</c:f>
              <c:strCache>
                <c:ptCount val="1"/>
                <c:pt idx="0">
                  <c:v>Al Salam Bank-Bahrain B.S.C</c:v>
                </c:pt>
              </c:strCache>
            </c:strRef>
          </c:cat>
          <c:val>
            <c:numRef>
              <c:f>Sheet1!$E$2</c:f>
              <c:numCache>
                <c:formatCode>General</c:formatCode>
                <c:ptCount val="1"/>
                <c:pt idx="0">
                  <c:v>0</c:v>
                </c:pt>
              </c:numCache>
            </c:numRef>
          </c:val>
          <c:extLst>
            <c:ext xmlns:c16="http://schemas.microsoft.com/office/drawing/2014/chart" uri="{C3380CC4-5D6E-409C-BE32-E72D297353CC}">
              <c16:uniqueId val="{00000003-4511-413E-89F2-B23CFEF3CF91}"/>
            </c:ext>
          </c:extLst>
        </c:ser>
        <c:ser>
          <c:idx val="4"/>
          <c:order val="4"/>
          <c:tx>
            <c:strRef>
              <c:f>Sheet1!$F$1</c:f>
              <c:strCache>
                <c:ptCount val="1"/>
                <c:pt idx="0">
                  <c:v>Not responded</c:v>
                </c:pt>
              </c:strCache>
            </c:strRef>
          </c:tx>
          <c:spPr>
            <a:solidFill>
              <a:schemeClr val="accent5"/>
            </a:solidFill>
            <a:ln>
              <a:noFill/>
            </a:ln>
            <a:effectLst/>
          </c:spPr>
          <c:invertIfNegative val="0"/>
          <c:cat>
            <c:strRef>
              <c:f>Sheet1!$A$2</c:f>
              <c:strCache>
                <c:ptCount val="1"/>
                <c:pt idx="0">
                  <c:v>Al Salam Bank-Bahrain B.S.C</c:v>
                </c:pt>
              </c:strCache>
            </c:strRef>
          </c:cat>
          <c:val>
            <c:numRef>
              <c:f>Sheet1!$F$2</c:f>
              <c:numCache>
                <c:formatCode>General</c:formatCode>
                <c:ptCount val="1"/>
                <c:pt idx="0">
                  <c:v>0</c:v>
                </c:pt>
              </c:numCache>
            </c:numRef>
          </c:val>
          <c:extLst>
            <c:ext xmlns:c16="http://schemas.microsoft.com/office/drawing/2014/chart" uri="{C3380CC4-5D6E-409C-BE32-E72D297353CC}">
              <c16:uniqueId val="{00000004-4511-413E-89F2-B23CFEF3CF91}"/>
            </c:ext>
          </c:extLst>
        </c:ser>
        <c:dLbls>
          <c:showLegendKey val="0"/>
          <c:showVal val="0"/>
          <c:showCatName val="0"/>
          <c:showSerName val="0"/>
          <c:showPercent val="0"/>
          <c:showBubbleSize val="0"/>
        </c:dLbls>
        <c:gapWidth val="150"/>
        <c:overlap val="100"/>
        <c:axId val="514105512"/>
        <c:axId val="514108136"/>
      </c:barChart>
      <c:catAx>
        <c:axId val="514105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4108136"/>
        <c:crosses val="autoZero"/>
        <c:auto val="1"/>
        <c:lblAlgn val="ctr"/>
        <c:lblOffset val="100"/>
        <c:noMultiLvlLbl val="0"/>
      </c:catAx>
      <c:valAx>
        <c:axId val="5141081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4105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Questions with negative Feedback</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AD51-4EFB-8DA0-C3E2BFE0FCC3}"/>
            </c:ext>
          </c:extLst>
        </c:ser>
        <c:ser>
          <c:idx val="1"/>
          <c:order val="1"/>
          <c:tx>
            <c:strRef>
              <c:f>Sheet1!$C$1</c:f>
              <c:strCache>
                <c:ptCount val="1"/>
                <c:pt idx="0">
                  <c:v>Questions without negative Feedback</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AD51-4EFB-8DA0-C3E2BFE0FCC3}"/>
            </c:ext>
          </c:extLst>
        </c:ser>
        <c:dLbls>
          <c:showLegendKey val="0"/>
          <c:showVal val="0"/>
          <c:showCatName val="0"/>
          <c:showSerName val="0"/>
          <c:showPercent val="0"/>
          <c:showBubbleSize val="0"/>
        </c:dLbls>
        <c:gapWidth val="150"/>
        <c:overlap val="100"/>
        <c:axId val="514122240"/>
        <c:axId val="514124536"/>
      </c:barChart>
      <c:catAx>
        <c:axId val="514122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4124536"/>
        <c:crosses val="autoZero"/>
        <c:auto val="1"/>
        <c:lblAlgn val="ctr"/>
        <c:lblOffset val="100"/>
        <c:noMultiLvlLbl val="0"/>
      </c:catAx>
      <c:valAx>
        <c:axId val="5141245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4122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 BH</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550</c:v>
                </c:pt>
                <c:pt idx="1">
                  <c:v>551</c:v>
                </c:pt>
                <c:pt idx="2">
                  <c:v>551</c:v>
                </c:pt>
                <c:pt idx="3">
                  <c:v>551</c:v>
                </c:pt>
                <c:pt idx="4">
                  <c:v>551</c:v>
                </c:pt>
                <c:pt idx="5">
                  <c:v>551</c:v>
                </c:pt>
                <c:pt idx="6">
                  <c:v>552</c:v>
                </c:pt>
                <c:pt idx="7">
                  <c:v>552</c:v>
                </c:pt>
                <c:pt idx="8">
                  <c:v>553</c:v>
                </c:pt>
                <c:pt idx="9">
                  <c:v>552</c:v>
                </c:pt>
                <c:pt idx="10">
                  <c:v>554</c:v>
                </c:pt>
                <c:pt idx="11">
                  <c:v>553</c:v>
                </c:pt>
                <c:pt idx="12">
                  <c:v>554</c:v>
                </c:pt>
                <c:pt idx="13">
                  <c:v>556</c:v>
                </c:pt>
                <c:pt idx="14">
                  <c:v>555</c:v>
                </c:pt>
                <c:pt idx="15">
                  <c:v>556</c:v>
                </c:pt>
                <c:pt idx="16">
                  <c:v>557</c:v>
                </c:pt>
                <c:pt idx="17">
                  <c:v>559</c:v>
                </c:pt>
                <c:pt idx="18">
                  <c:v>559</c:v>
                </c:pt>
                <c:pt idx="19">
                  <c:v>558</c:v>
                </c:pt>
                <c:pt idx="20">
                  <c:v>560</c:v>
                </c:pt>
                <c:pt idx="21">
                  <c:v>561</c:v>
                </c:pt>
                <c:pt idx="22">
                  <c:v>561</c:v>
                </c:pt>
                <c:pt idx="23">
                  <c:v>561</c:v>
                </c:pt>
                <c:pt idx="24">
                  <c:v>562</c:v>
                </c:pt>
                <c:pt idx="25">
                  <c:v>562</c:v>
                </c:pt>
                <c:pt idx="26">
                  <c:v>562</c:v>
                </c:pt>
                <c:pt idx="27">
                  <c:v>562</c:v>
                </c:pt>
                <c:pt idx="28">
                  <c:v>563</c:v>
                </c:pt>
                <c:pt idx="29">
                  <c:v>563</c:v>
                </c:pt>
              </c:numCache>
            </c:numRef>
          </c:val>
          <c:smooth val="0"/>
          <c:extLst>
            <c:ext xmlns:c16="http://schemas.microsoft.com/office/drawing/2014/chart" uri="{C3380CC4-5D6E-409C-BE32-E72D297353CC}">
              <c16:uniqueId val="{00000000-9F70-4C2A-A67A-4DC72EC52AB3}"/>
            </c:ext>
          </c:extLst>
        </c:ser>
        <c:dLbls>
          <c:showLegendKey val="0"/>
          <c:showVal val="0"/>
          <c:showCatName val="0"/>
          <c:showSerName val="0"/>
          <c:showPercent val="0"/>
          <c:showBubbleSize val="0"/>
        </c:dLbls>
        <c:smooth val="0"/>
        <c:axId val="514123552"/>
        <c:axId val="514119944"/>
      </c:lineChart>
      <c:dateAx>
        <c:axId val="514123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4119944"/>
        <c:crosses val="autoZero"/>
        <c:auto val="1"/>
        <c:lblOffset val="100"/>
        <c:baseTimeUnit val="days"/>
      </c:dateAx>
      <c:valAx>
        <c:axId val="514119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4123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B12E5-84AB-4847-87A0-C60779CC69C6}"/>
              </a:ext>
            </a:extLst>
          </p:cNvPr>
          <p:cNvSpPr>
            <a:spLocks noGrp="1"/>
          </p:cNvSpPr>
          <p:nvPr>
            <p:ph type="ctrTitle"/>
          </p:nvPr>
        </p:nvSpPr>
        <p:spPr/>
        <p:txBody>
          <a:bodyPr/>
          <a:lstStyle/>
          <a:p>
            <a:r>
              <a:rPr lang="en-US"/>
              <a:t>ASBB</a:t>
            </a:r>
          </a:p>
        </p:txBody>
      </p:sp>
      <p:sp>
        <p:nvSpPr>
          <p:cNvPr id="3" name="Subtitle 2">
            <a:extLst>
              <a:ext uri="{FF2B5EF4-FFF2-40B4-BE49-F238E27FC236}">
                <a16:creationId xmlns:a16="http://schemas.microsoft.com/office/drawing/2014/main" id="{CEA9F273-7765-4B7C-9442-4AA7C52D1D56}"/>
              </a:ext>
            </a:extLst>
          </p:cNvPr>
          <p:cNvSpPr>
            <a:spLocks noGrp="1"/>
          </p:cNvSpPr>
          <p:nvPr>
            <p:ph type="subTitle" idx="1"/>
          </p:nvPr>
        </p:nvSpPr>
        <p:spPr/>
        <p:txBody>
          <a:bodyPr/>
          <a:lstStyle/>
          <a:p>
            <a:r>
              <a:rPr lang="en-US"/>
              <a:t>FP7</a:t>
            </a:r>
          </a:p>
        </p:txBody>
      </p:sp>
    </p:spTree>
    <p:extLst>
      <p:ext uri="{BB962C8B-B14F-4D97-AF65-F5344CB8AC3E}">
        <p14:creationId xmlns:p14="http://schemas.microsoft.com/office/powerpoint/2010/main" val="20424735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DE559-FF10-4A45-82B3-355050DE65FE}"/>
              </a:ext>
            </a:extLst>
          </p:cNvPr>
          <p:cNvSpPr>
            <a:spLocks noGrp="1"/>
          </p:cNvSpPr>
          <p:nvPr>
            <p:ph type="title"/>
          </p:nvPr>
        </p:nvSpPr>
        <p:spPr/>
        <p:txBody>
          <a:bodyPr/>
          <a:lstStyle/>
          <a:p>
            <a:r>
              <a:rPr lang="en-US"/>
              <a:t>Overall Network Key Metrics | All Pages</a:t>
            </a:r>
          </a:p>
        </p:txBody>
      </p:sp>
      <p:graphicFrame>
        <p:nvGraphicFramePr>
          <p:cNvPr id="5" name="Table Placeholder 4">
            <a:extLst>
              <a:ext uri="{FF2B5EF4-FFF2-40B4-BE49-F238E27FC236}">
                <a16:creationId xmlns:a16="http://schemas.microsoft.com/office/drawing/2014/main" id="{DDB38634-6CD3-47D4-AB01-481BBF155417}"/>
              </a:ext>
            </a:extLst>
          </p:cNvPr>
          <p:cNvGraphicFramePr>
            <a:graphicFrameLocks noGrp="1"/>
          </p:cNvGraphicFramePr>
          <p:nvPr>
            <p:ph type="tbl" sz="quarter" idx="13"/>
            <p:extLst>
              <p:ext uri="{D42A27DB-BD31-4B8C-83A1-F6EECF244321}">
                <p14:modId xmlns:p14="http://schemas.microsoft.com/office/powerpoint/2010/main" val="3803101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565116171"/>
                    </a:ext>
                  </a:extLst>
                </a:gridCol>
                <a:gridCol w="1316736">
                  <a:extLst>
                    <a:ext uri="{9D8B030D-6E8A-4147-A177-3AD203B41FA5}">
                      <a16:colId xmlns:a16="http://schemas.microsoft.com/office/drawing/2014/main" val="4064393667"/>
                    </a:ext>
                  </a:extLst>
                </a:gridCol>
                <a:gridCol w="1316736">
                  <a:extLst>
                    <a:ext uri="{9D8B030D-6E8A-4147-A177-3AD203B41FA5}">
                      <a16:colId xmlns:a16="http://schemas.microsoft.com/office/drawing/2014/main" val="3879753690"/>
                    </a:ext>
                  </a:extLst>
                </a:gridCol>
                <a:gridCol w="1316736">
                  <a:extLst>
                    <a:ext uri="{9D8B030D-6E8A-4147-A177-3AD203B41FA5}">
                      <a16:colId xmlns:a16="http://schemas.microsoft.com/office/drawing/2014/main" val="686046132"/>
                    </a:ext>
                  </a:extLst>
                </a:gridCol>
                <a:gridCol w="1316736">
                  <a:extLst>
                    <a:ext uri="{9D8B030D-6E8A-4147-A177-3AD203B41FA5}">
                      <a16:colId xmlns:a16="http://schemas.microsoft.com/office/drawing/2014/main" val="506106911"/>
                    </a:ext>
                  </a:extLst>
                </a:gridCol>
              </a:tblGrid>
              <a:tr h="370840">
                <a:tc>
                  <a:txBody>
                    <a:bodyPr/>
                    <a:lstStyle/>
                    <a:p>
                      <a:r>
                        <a:rPr lang="en-US" sz="1000"/>
                        <a:t>Network</a:t>
                      </a:r>
                    </a:p>
                  </a:txBody>
                  <a:tcPr/>
                </a:tc>
                <a:tc>
                  <a:txBody>
                    <a:bodyPr/>
                    <a:lstStyle/>
                    <a:p>
                      <a:r>
                        <a:rPr lang="en-US" sz="1000"/>
                        <a:t>Audience Change</a:t>
                      </a:r>
                    </a:p>
                  </a:txBody>
                  <a:tcPr/>
                </a:tc>
                <a:tc>
                  <a:txBody>
                    <a:bodyPr/>
                    <a:lstStyle/>
                    <a:p>
                      <a:r>
                        <a:rPr lang="en-US" sz="1000"/>
                        <a:t>Monthly Reach</a:t>
                      </a:r>
                    </a:p>
                  </a:txBody>
                  <a:tcPr/>
                </a:tc>
                <a:tc>
                  <a:txBody>
                    <a:bodyPr/>
                    <a:lstStyle/>
                    <a:p>
                      <a:r>
                        <a:rPr lang="en-US" sz="1000"/>
                        <a:t>Monthly Impressions</a:t>
                      </a:r>
                    </a:p>
                  </a:txBody>
                  <a:tcPr/>
                </a:tc>
                <a:tc>
                  <a:txBody>
                    <a:bodyPr/>
                    <a:lstStyle/>
                    <a:p>
                      <a:r>
                        <a:rPr lang="en-US" sz="1000"/>
                        <a:t>E-Rate</a:t>
                      </a:r>
                    </a:p>
                  </a:txBody>
                  <a:tcPr/>
                </a:tc>
                <a:extLst>
                  <a:ext uri="{0D108BD9-81ED-4DB2-BD59-A6C34878D82A}">
                    <a16:rowId xmlns:a16="http://schemas.microsoft.com/office/drawing/2014/main" val="1035363095"/>
                  </a:ext>
                </a:extLst>
              </a:tr>
              <a:tr h="370840">
                <a:tc>
                  <a:txBody>
                    <a:bodyPr/>
                    <a:lstStyle/>
                    <a:p>
                      <a:r>
                        <a:rPr lang="en-US" sz="1000"/>
                        <a:t>Instagram</a:t>
                      </a:r>
                    </a:p>
                  </a:txBody>
                  <a:tcPr/>
                </a:tc>
                <a:tc>
                  <a:txBody>
                    <a:bodyPr/>
                    <a:lstStyle/>
                    <a:p>
                      <a:r>
                        <a:rPr lang="en-US" sz="1000"/>
                        <a:t>1986</a:t>
                      </a:r>
                    </a:p>
                  </a:txBody>
                  <a:tcPr/>
                </a:tc>
                <a:tc>
                  <a:txBody>
                    <a:bodyPr/>
                    <a:lstStyle/>
                    <a:p>
                      <a:r>
                        <a:rPr lang="en-US" sz="1000"/>
                        <a:t>550534</a:t>
                      </a:r>
                    </a:p>
                  </a:txBody>
                  <a:tcPr/>
                </a:tc>
                <a:tc>
                  <a:txBody>
                    <a:bodyPr/>
                    <a:lstStyle/>
                    <a:p>
                      <a:r>
                        <a:rPr lang="en-US" sz="1000"/>
                        <a:t>5957726</a:t>
                      </a:r>
                    </a:p>
                  </a:txBody>
                  <a:tcPr/>
                </a:tc>
                <a:tc>
                  <a:txBody>
                    <a:bodyPr/>
                    <a:lstStyle/>
                    <a:p>
                      <a:r>
                        <a:rPr lang="en-US" sz="1000"/>
                        <a:t>0.52661032078347</a:t>
                      </a:r>
                    </a:p>
                  </a:txBody>
                  <a:tcPr/>
                </a:tc>
                <a:extLst>
                  <a:ext uri="{0D108BD9-81ED-4DB2-BD59-A6C34878D82A}">
                    <a16:rowId xmlns:a16="http://schemas.microsoft.com/office/drawing/2014/main" val="1919740890"/>
                  </a:ext>
                </a:extLst>
              </a:tr>
              <a:tr h="370840">
                <a:tc>
                  <a:txBody>
                    <a:bodyPr/>
                    <a:lstStyle/>
                    <a:p>
                      <a:r>
                        <a:rPr lang="en-US" sz="1000"/>
                        <a:t>Facebook</a:t>
                      </a:r>
                    </a:p>
                  </a:txBody>
                  <a:tcPr/>
                </a:tc>
                <a:tc>
                  <a:txBody>
                    <a:bodyPr/>
                    <a:lstStyle/>
                    <a:p>
                      <a:r>
                        <a:rPr lang="en-US" sz="1000"/>
                        <a:t>16</a:t>
                      </a:r>
                    </a:p>
                  </a:txBody>
                  <a:tcPr/>
                </a:tc>
                <a:tc>
                  <a:txBody>
                    <a:bodyPr/>
                    <a:lstStyle/>
                    <a:p>
                      <a:r>
                        <a:rPr lang="en-US" sz="1000"/>
                        <a:t>722531</a:t>
                      </a:r>
                    </a:p>
                  </a:txBody>
                  <a:tcPr/>
                </a:tc>
                <a:tc>
                  <a:txBody>
                    <a:bodyPr/>
                    <a:lstStyle/>
                    <a:p>
                      <a:r>
                        <a:rPr lang="en-US" sz="1000"/>
                        <a:t>5092163</a:t>
                      </a:r>
                    </a:p>
                  </a:txBody>
                  <a:tcPr/>
                </a:tc>
                <a:tc>
                  <a:txBody>
                    <a:bodyPr/>
                    <a:lstStyle/>
                    <a:p>
                      <a:r>
                        <a:rPr lang="en-US" sz="1000"/>
                        <a:t>2.2750580943932</a:t>
                      </a:r>
                    </a:p>
                  </a:txBody>
                  <a:tcPr/>
                </a:tc>
                <a:extLst>
                  <a:ext uri="{0D108BD9-81ED-4DB2-BD59-A6C34878D82A}">
                    <a16:rowId xmlns:a16="http://schemas.microsoft.com/office/drawing/2014/main" val="1597808948"/>
                  </a:ext>
                </a:extLst>
              </a:tr>
              <a:tr h="370840">
                <a:tc>
                  <a:txBody>
                    <a:bodyPr/>
                    <a:lstStyle/>
                    <a:p>
                      <a:r>
                        <a:rPr lang="en-US" sz="1000"/>
                        <a:t>Twitter</a:t>
                      </a:r>
                    </a:p>
                  </a:txBody>
                  <a:tcPr/>
                </a:tc>
                <a:tc>
                  <a:txBody>
                    <a:bodyPr/>
                    <a:lstStyle/>
                    <a:p>
                      <a:r>
                        <a:rPr lang="en-US" sz="1000"/>
                        <a:t>13</a:t>
                      </a:r>
                    </a:p>
                  </a:txBody>
                  <a:tcPr/>
                </a:tc>
                <a:tc>
                  <a:txBody>
                    <a:bodyPr/>
                    <a:lstStyle/>
                    <a:p>
                      <a:r>
                        <a:rPr lang="en-US" sz="1000"/>
                        <a:t>n/a</a:t>
                      </a:r>
                    </a:p>
                  </a:txBody>
                  <a:tcPr/>
                </a:tc>
                <a:tc>
                  <a:txBody>
                    <a:bodyPr/>
                    <a:lstStyle/>
                    <a:p>
                      <a:r>
                        <a:rPr lang="en-US" sz="1000"/>
                        <a:t>64</a:t>
                      </a:r>
                    </a:p>
                  </a:txBody>
                  <a:tcPr/>
                </a:tc>
                <a:tc>
                  <a:txBody>
                    <a:bodyPr/>
                    <a:lstStyle/>
                    <a:p>
                      <a:r>
                        <a:rPr lang="en-US" sz="1000"/>
                        <a:t>3.4470</a:t>
                      </a:r>
                    </a:p>
                  </a:txBody>
                  <a:tcPr/>
                </a:tc>
                <a:extLst>
                  <a:ext uri="{0D108BD9-81ED-4DB2-BD59-A6C34878D82A}">
                    <a16:rowId xmlns:a16="http://schemas.microsoft.com/office/drawing/2014/main" val="4156110440"/>
                  </a:ext>
                </a:extLst>
              </a:tr>
              <a:tr h="370840">
                <a:tc>
                  <a:txBody>
                    <a:bodyPr/>
                    <a:lstStyle/>
                    <a:p>
                      <a:r>
                        <a:rPr lang="en-US" sz="1000"/>
                        <a:t>YouTube</a:t>
                      </a:r>
                    </a:p>
                  </a:txBody>
                  <a:tcPr/>
                </a:tc>
                <a:tc>
                  <a:txBody>
                    <a:bodyPr/>
                    <a:lstStyle/>
                    <a:p>
                      <a:r>
                        <a:rPr lang="en-US" sz="1000"/>
                        <a:t>10</a:t>
                      </a:r>
                    </a:p>
                  </a:txBody>
                  <a:tcPr/>
                </a:tc>
                <a:tc>
                  <a:txBody>
                    <a:bodyPr/>
                    <a:lstStyle/>
                    <a:p>
                      <a:r>
                        <a:rPr lang="en-US" sz="1000"/>
                        <a:t>n/a</a:t>
                      </a:r>
                    </a:p>
                  </a:txBody>
                  <a:tcPr/>
                </a:tc>
                <a:tc>
                  <a:txBody>
                    <a:bodyPr/>
                    <a:lstStyle/>
                    <a:p>
                      <a:r>
                        <a:rPr lang="en-US" sz="1000"/>
                        <a:t>886</a:t>
                      </a:r>
                    </a:p>
                  </a:txBody>
                  <a:tcPr/>
                </a:tc>
                <a:tc>
                  <a:txBody>
                    <a:bodyPr/>
                    <a:lstStyle/>
                    <a:p>
                      <a:r>
                        <a:rPr lang="en-US" sz="1000"/>
                        <a:t>n/a</a:t>
                      </a:r>
                    </a:p>
                  </a:txBody>
                  <a:tcPr/>
                </a:tc>
                <a:extLst>
                  <a:ext uri="{0D108BD9-81ED-4DB2-BD59-A6C34878D82A}">
                    <a16:rowId xmlns:a16="http://schemas.microsoft.com/office/drawing/2014/main" val="3589378283"/>
                  </a:ext>
                </a:extLst>
              </a:tr>
            </a:tbl>
          </a:graphicData>
        </a:graphic>
      </p:graphicFrame>
      <p:sp>
        <p:nvSpPr>
          <p:cNvPr id="4" name="Text Placeholder 3">
            <a:extLst>
              <a:ext uri="{FF2B5EF4-FFF2-40B4-BE49-F238E27FC236}">
                <a16:creationId xmlns:a16="http://schemas.microsoft.com/office/drawing/2014/main" id="{BEC40B21-9609-4EA7-9632-84D46DC7506F}"/>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1222081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60C23-938F-4EB8-AD15-7B6793B4C238}"/>
              </a:ext>
            </a:extLst>
          </p:cNvPr>
          <p:cNvSpPr>
            <a:spLocks noGrp="1"/>
          </p:cNvSpPr>
          <p:nvPr>
            <p:ph type="title"/>
          </p:nvPr>
        </p:nvSpPr>
        <p:spPr/>
        <p:txBody>
          <a:bodyPr/>
          <a:lstStyle/>
          <a:p>
            <a:r>
              <a:rPr lang="en-US"/>
              <a:t>Overall Network Key Metrics Table | All Pages</a:t>
            </a:r>
          </a:p>
        </p:txBody>
      </p:sp>
      <p:graphicFrame>
        <p:nvGraphicFramePr>
          <p:cNvPr id="5" name="Table Placeholder 4">
            <a:extLst>
              <a:ext uri="{FF2B5EF4-FFF2-40B4-BE49-F238E27FC236}">
                <a16:creationId xmlns:a16="http://schemas.microsoft.com/office/drawing/2014/main" id="{36C93E3B-A24B-4D3F-89EF-64A1DE0C3997}"/>
              </a:ext>
            </a:extLst>
          </p:cNvPr>
          <p:cNvGraphicFramePr>
            <a:graphicFrameLocks noGrp="1"/>
          </p:cNvGraphicFramePr>
          <p:nvPr>
            <p:ph type="tbl" sz="quarter" idx="13"/>
            <p:extLst>
              <p:ext uri="{D42A27DB-BD31-4B8C-83A1-F6EECF244321}">
                <p14:modId xmlns:p14="http://schemas.microsoft.com/office/powerpoint/2010/main" val="10639457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271239853"/>
                    </a:ext>
                  </a:extLst>
                </a:gridCol>
                <a:gridCol w="1316736">
                  <a:extLst>
                    <a:ext uri="{9D8B030D-6E8A-4147-A177-3AD203B41FA5}">
                      <a16:colId xmlns:a16="http://schemas.microsoft.com/office/drawing/2014/main" val="2719206628"/>
                    </a:ext>
                  </a:extLst>
                </a:gridCol>
                <a:gridCol w="1316736">
                  <a:extLst>
                    <a:ext uri="{9D8B030D-6E8A-4147-A177-3AD203B41FA5}">
                      <a16:colId xmlns:a16="http://schemas.microsoft.com/office/drawing/2014/main" val="2722305449"/>
                    </a:ext>
                  </a:extLst>
                </a:gridCol>
                <a:gridCol w="1316736">
                  <a:extLst>
                    <a:ext uri="{9D8B030D-6E8A-4147-A177-3AD203B41FA5}">
                      <a16:colId xmlns:a16="http://schemas.microsoft.com/office/drawing/2014/main" val="1136408662"/>
                    </a:ext>
                  </a:extLst>
                </a:gridCol>
                <a:gridCol w="1316736">
                  <a:extLst>
                    <a:ext uri="{9D8B030D-6E8A-4147-A177-3AD203B41FA5}">
                      <a16:colId xmlns:a16="http://schemas.microsoft.com/office/drawing/2014/main" val="2818461715"/>
                    </a:ext>
                  </a:extLst>
                </a:gridCol>
              </a:tblGrid>
              <a:tr h="370840">
                <a:tc>
                  <a:txBody>
                    <a:bodyPr/>
                    <a:lstStyle/>
                    <a:p>
                      <a:r>
                        <a:rPr lang="en-US" sz="1000"/>
                        <a:t>Network</a:t>
                      </a:r>
                    </a:p>
                  </a:txBody>
                  <a:tcPr/>
                </a:tc>
                <a:tc>
                  <a:txBody>
                    <a:bodyPr/>
                    <a:lstStyle/>
                    <a:p>
                      <a:r>
                        <a:rPr lang="en-US" sz="1000"/>
                        <a:t>Total Audience Change</a:t>
                      </a:r>
                    </a:p>
                  </a:txBody>
                  <a:tcPr/>
                </a:tc>
                <a:tc>
                  <a:txBody>
                    <a:bodyPr/>
                    <a:lstStyle/>
                    <a:p>
                      <a:r>
                        <a:rPr lang="en-US" sz="1000"/>
                        <a:t>Total Posted Content</a:t>
                      </a:r>
                    </a:p>
                  </a:txBody>
                  <a:tcPr/>
                </a:tc>
                <a:tc>
                  <a:txBody>
                    <a:bodyPr/>
                    <a:lstStyle/>
                    <a:p>
                      <a:r>
                        <a:rPr lang="en-US" sz="1000"/>
                        <a:t>Total Interactions</a:t>
                      </a:r>
                    </a:p>
                  </a:txBody>
                  <a:tcPr/>
                </a:tc>
                <a:tc>
                  <a:txBody>
                    <a:bodyPr/>
                    <a:lstStyle/>
                    <a:p>
                      <a:r>
                        <a:rPr lang="en-US" sz="1000"/>
                        <a:t>Avg. Interaction Rate</a:t>
                      </a:r>
                    </a:p>
                  </a:txBody>
                  <a:tcPr/>
                </a:tc>
                <a:extLst>
                  <a:ext uri="{0D108BD9-81ED-4DB2-BD59-A6C34878D82A}">
                    <a16:rowId xmlns:a16="http://schemas.microsoft.com/office/drawing/2014/main" val="3113270616"/>
                  </a:ext>
                </a:extLst>
              </a:tr>
              <a:tr h="370840">
                <a:tc>
                  <a:txBody>
                    <a:bodyPr/>
                    <a:lstStyle/>
                    <a:p>
                      <a:r>
                        <a:rPr lang="en-US" sz="1000"/>
                        <a:t>Facebook</a:t>
                      </a:r>
                    </a:p>
                  </a:txBody>
                  <a:tcPr/>
                </a:tc>
                <a:tc>
                  <a:txBody>
                    <a:bodyPr/>
                    <a:lstStyle/>
                    <a:p>
                      <a:r>
                        <a:rPr lang="en-US" sz="1000"/>
                        <a:t>17</a:t>
                      </a:r>
                    </a:p>
                  </a:txBody>
                  <a:tcPr/>
                </a:tc>
                <a:tc>
                  <a:txBody>
                    <a:bodyPr/>
                    <a:lstStyle/>
                    <a:p>
                      <a:r>
                        <a:rPr lang="en-US" sz="1000"/>
                        <a:t>21</a:t>
                      </a:r>
                    </a:p>
                  </a:txBody>
                  <a:tcPr/>
                </a:tc>
                <a:tc>
                  <a:txBody>
                    <a:bodyPr/>
                    <a:lstStyle/>
                    <a:p>
                      <a:r>
                        <a:rPr lang="en-US" sz="1000"/>
                        <a:t>29</a:t>
                      </a:r>
                    </a:p>
                  </a:txBody>
                  <a:tcPr/>
                </a:tc>
                <a:tc>
                  <a:txBody>
                    <a:bodyPr/>
                    <a:lstStyle/>
                    <a:p>
                      <a:r>
                        <a:rPr lang="en-US" sz="1000"/>
                        <a:t>0.0327 %</a:t>
                      </a:r>
                    </a:p>
                  </a:txBody>
                  <a:tcPr/>
                </a:tc>
                <a:extLst>
                  <a:ext uri="{0D108BD9-81ED-4DB2-BD59-A6C34878D82A}">
                    <a16:rowId xmlns:a16="http://schemas.microsoft.com/office/drawing/2014/main" val="3621723220"/>
                  </a:ext>
                </a:extLst>
              </a:tr>
              <a:tr h="370840">
                <a:tc>
                  <a:txBody>
                    <a:bodyPr/>
                    <a:lstStyle/>
                    <a:p>
                      <a:r>
                        <a:rPr lang="en-US" sz="1000"/>
                        <a:t>Instagram</a:t>
                      </a:r>
                    </a:p>
                  </a:txBody>
                  <a:tcPr/>
                </a:tc>
                <a:tc>
                  <a:txBody>
                    <a:bodyPr/>
                    <a:lstStyle/>
                    <a:p>
                      <a:r>
                        <a:rPr lang="en-US" sz="1000"/>
                        <a:t>1961</a:t>
                      </a:r>
                    </a:p>
                  </a:txBody>
                  <a:tcPr/>
                </a:tc>
                <a:tc>
                  <a:txBody>
                    <a:bodyPr/>
                    <a:lstStyle/>
                    <a:p>
                      <a:r>
                        <a:rPr lang="en-US" sz="1000"/>
                        <a:t>17</a:t>
                      </a:r>
                    </a:p>
                  </a:txBody>
                  <a:tcPr/>
                </a:tc>
                <a:tc>
                  <a:txBody>
                    <a:bodyPr/>
                    <a:lstStyle/>
                    <a:p>
                      <a:r>
                        <a:rPr lang="en-US" sz="1000"/>
                        <a:t>31374</a:t>
                      </a:r>
                    </a:p>
                  </a:txBody>
                  <a:tcPr/>
                </a:tc>
                <a:tc>
                  <a:txBody>
                    <a:bodyPr/>
                    <a:lstStyle/>
                    <a:p>
                      <a:r>
                        <a:rPr lang="en-US" sz="1000"/>
                        <a:t>3.1410 %</a:t>
                      </a:r>
                    </a:p>
                  </a:txBody>
                  <a:tcPr/>
                </a:tc>
                <a:extLst>
                  <a:ext uri="{0D108BD9-81ED-4DB2-BD59-A6C34878D82A}">
                    <a16:rowId xmlns:a16="http://schemas.microsoft.com/office/drawing/2014/main" val="2028846282"/>
                  </a:ext>
                </a:extLst>
              </a:tr>
              <a:tr h="370840">
                <a:tc>
                  <a:txBody>
                    <a:bodyPr/>
                    <a:lstStyle/>
                    <a:p>
                      <a:r>
                        <a:rPr lang="en-US" sz="1000"/>
                        <a:t>Twitter</a:t>
                      </a:r>
                    </a:p>
                  </a:txBody>
                  <a:tcPr/>
                </a:tc>
                <a:tc>
                  <a:txBody>
                    <a:bodyPr/>
                    <a:lstStyle/>
                    <a:p>
                      <a:r>
                        <a:rPr lang="en-US" sz="1000"/>
                        <a:t>13</a:t>
                      </a:r>
                    </a:p>
                  </a:txBody>
                  <a:tcPr/>
                </a:tc>
                <a:tc>
                  <a:txBody>
                    <a:bodyPr/>
                    <a:lstStyle/>
                    <a:p>
                      <a:r>
                        <a:rPr lang="en-US" sz="1000"/>
                        <a:t>17</a:t>
                      </a:r>
                    </a:p>
                  </a:txBody>
                  <a:tcPr/>
                </a:tc>
                <a:tc>
                  <a:txBody>
                    <a:bodyPr/>
                    <a:lstStyle/>
                    <a:p>
                      <a:r>
                        <a:rPr lang="en-US" sz="1000"/>
                        <a:t>11</a:t>
                      </a:r>
                    </a:p>
                  </a:txBody>
                  <a:tcPr/>
                </a:tc>
                <a:tc>
                  <a:txBody>
                    <a:bodyPr/>
                    <a:lstStyle/>
                    <a:p>
                      <a:r>
                        <a:rPr lang="en-US" sz="1000"/>
                        <a:t>0.1164 %</a:t>
                      </a:r>
                    </a:p>
                  </a:txBody>
                  <a:tcPr/>
                </a:tc>
                <a:extLst>
                  <a:ext uri="{0D108BD9-81ED-4DB2-BD59-A6C34878D82A}">
                    <a16:rowId xmlns:a16="http://schemas.microsoft.com/office/drawing/2014/main" val="1800494307"/>
                  </a:ext>
                </a:extLst>
              </a:tr>
              <a:tr h="370840">
                <a:tc>
                  <a:txBody>
                    <a:bodyPr/>
                    <a:lstStyle/>
                    <a:p>
                      <a:r>
                        <a:rPr lang="en-US" sz="1000"/>
                        <a:t>YouTube</a:t>
                      </a:r>
                    </a:p>
                  </a:txBody>
                  <a:tcPr/>
                </a:tc>
                <a:tc>
                  <a:txBody>
                    <a:bodyPr/>
                    <a:lstStyle/>
                    <a:p>
                      <a:r>
                        <a:rPr lang="en-US" sz="1000"/>
                        <a:t>11</a:t>
                      </a:r>
                    </a:p>
                  </a:txBody>
                  <a:tcPr/>
                </a:tc>
                <a:tc>
                  <a:txBody>
                    <a:bodyPr/>
                    <a:lstStyle/>
                    <a:p>
                      <a:r>
                        <a:rPr lang="en-US" sz="1000"/>
                        <a:t>4</a:t>
                      </a:r>
                    </a:p>
                  </a:txBody>
                  <a:tcPr/>
                </a:tc>
                <a:tc>
                  <a:txBody>
                    <a:bodyPr/>
                    <a:lstStyle/>
                    <a:p>
                      <a:r>
                        <a:rPr lang="en-US" sz="1000"/>
                        <a:t>21</a:t>
                      </a:r>
                    </a:p>
                  </a:txBody>
                  <a:tcPr/>
                </a:tc>
                <a:tc>
                  <a:txBody>
                    <a:bodyPr/>
                    <a:lstStyle/>
                    <a:p>
                      <a:r>
                        <a:rPr lang="en-US" sz="1000"/>
                        <a:t>9.5455 %</a:t>
                      </a:r>
                    </a:p>
                  </a:txBody>
                  <a:tcPr/>
                </a:tc>
                <a:extLst>
                  <a:ext uri="{0D108BD9-81ED-4DB2-BD59-A6C34878D82A}">
                    <a16:rowId xmlns:a16="http://schemas.microsoft.com/office/drawing/2014/main" val="2683468483"/>
                  </a:ext>
                </a:extLst>
              </a:tr>
            </a:tbl>
          </a:graphicData>
        </a:graphic>
      </p:graphicFrame>
      <p:sp>
        <p:nvSpPr>
          <p:cNvPr id="4" name="Text Placeholder 3">
            <a:extLst>
              <a:ext uri="{FF2B5EF4-FFF2-40B4-BE49-F238E27FC236}">
                <a16:creationId xmlns:a16="http://schemas.microsoft.com/office/drawing/2014/main" id="{67CB0BB0-0D04-4CF7-A623-58B372D6F74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9303433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4A371-8247-4706-A410-AB5A7DFB0092}"/>
              </a:ext>
            </a:extLst>
          </p:cNvPr>
          <p:cNvSpPr>
            <a:spLocks noGrp="1"/>
          </p:cNvSpPr>
          <p:nvPr>
            <p:ph type="title"/>
          </p:nvPr>
        </p:nvSpPr>
        <p:spPr/>
        <p:txBody>
          <a:bodyPr/>
          <a:lstStyle/>
          <a:p>
            <a:r>
              <a:rPr lang="en-US"/>
              <a:t>Instagram Key Metrics 2020 | All Pages</a:t>
            </a:r>
          </a:p>
        </p:txBody>
      </p:sp>
      <p:graphicFrame>
        <p:nvGraphicFramePr>
          <p:cNvPr id="5" name="Table Placeholder 4">
            <a:extLst>
              <a:ext uri="{FF2B5EF4-FFF2-40B4-BE49-F238E27FC236}">
                <a16:creationId xmlns:a16="http://schemas.microsoft.com/office/drawing/2014/main" id="{860E55C0-A891-4DA1-A2CD-6E8847DFF457}"/>
              </a:ext>
            </a:extLst>
          </p:cNvPr>
          <p:cNvGraphicFramePr>
            <a:graphicFrameLocks noGrp="1"/>
          </p:cNvGraphicFramePr>
          <p:nvPr>
            <p:ph type="tbl" sz="quarter" idx="13"/>
            <p:extLst>
              <p:ext uri="{D42A27DB-BD31-4B8C-83A1-F6EECF244321}">
                <p14:modId xmlns:p14="http://schemas.microsoft.com/office/powerpoint/2010/main" val="685755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205541543"/>
                    </a:ext>
                  </a:extLst>
                </a:gridCol>
                <a:gridCol w="740664">
                  <a:extLst>
                    <a:ext uri="{9D8B030D-6E8A-4147-A177-3AD203B41FA5}">
                      <a16:colId xmlns:a16="http://schemas.microsoft.com/office/drawing/2014/main" val="3865290347"/>
                    </a:ext>
                  </a:extLst>
                </a:gridCol>
                <a:gridCol w="740664">
                  <a:extLst>
                    <a:ext uri="{9D8B030D-6E8A-4147-A177-3AD203B41FA5}">
                      <a16:colId xmlns:a16="http://schemas.microsoft.com/office/drawing/2014/main" val="3709386914"/>
                    </a:ext>
                  </a:extLst>
                </a:gridCol>
                <a:gridCol w="740664">
                  <a:extLst>
                    <a:ext uri="{9D8B030D-6E8A-4147-A177-3AD203B41FA5}">
                      <a16:colId xmlns:a16="http://schemas.microsoft.com/office/drawing/2014/main" val="2180509795"/>
                    </a:ext>
                  </a:extLst>
                </a:gridCol>
                <a:gridCol w="740664">
                  <a:extLst>
                    <a:ext uri="{9D8B030D-6E8A-4147-A177-3AD203B41FA5}">
                      <a16:colId xmlns:a16="http://schemas.microsoft.com/office/drawing/2014/main" val="2723854502"/>
                    </a:ext>
                  </a:extLst>
                </a:gridCol>
                <a:gridCol w="740664">
                  <a:extLst>
                    <a:ext uri="{9D8B030D-6E8A-4147-A177-3AD203B41FA5}">
                      <a16:colId xmlns:a16="http://schemas.microsoft.com/office/drawing/2014/main" val="1492373527"/>
                    </a:ext>
                  </a:extLst>
                </a:gridCol>
                <a:gridCol w="740664">
                  <a:extLst>
                    <a:ext uri="{9D8B030D-6E8A-4147-A177-3AD203B41FA5}">
                      <a16:colId xmlns:a16="http://schemas.microsoft.com/office/drawing/2014/main" val="140907447"/>
                    </a:ext>
                  </a:extLst>
                </a:gridCol>
                <a:gridCol w="740664">
                  <a:extLst>
                    <a:ext uri="{9D8B030D-6E8A-4147-A177-3AD203B41FA5}">
                      <a16:colId xmlns:a16="http://schemas.microsoft.com/office/drawing/2014/main" val="2092750861"/>
                    </a:ext>
                  </a:extLst>
                </a:gridCol>
                <a:gridCol w="740664">
                  <a:extLst>
                    <a:ext uri="{9D8B030D-6E8A-4147-A177-3AD203B41FA5}">
                      <a16:colId xmlns:a16="http://schemas.microsoft.com/office/drawing/2014/main" val="3141241897"/>
                    </a:ext>
                  </a:extLst>
                </a:gridCol>
                <a:gridCol w="740664">
                  <a:extLst>
                    <a:ext uri="{9D8B030D-6E8A-4147-A177-3AD203B41FA5}">
                      <a16:colId xmlns:a16="http://schemas.microsoft.com/office/drawing/2014/main" val="3591065450"/>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Stories</a:t>
                      </a:r>
                    </a:p>
                  </a:txBody>
                  <a:tcPr/>
                </a:tc>
                <a:tc>
                  <a:txBody>
                    <a:bodyPr/>
                    <a:lstStyle/>
                    <a:p>
                      <a:r>
                        <a:rPr lang="en-US" sz="1000"/>
                        <a:t>Likes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Story Impressions</a:t>
                      </a:r>
                    </a:p>
                  </a:txBody>
                  <a:tcPr/>
                </a:tc>
                <a:tc>
                  <a:txBody>
                    <a:bodyPr/>
                    <a:lstStyle/>
                    <a:p>
                      <a:r>
                        <a:rPr lang="en-US" sz="1000"/>
                        <a:t>Total Engagement</a:t>
                      </a:r>
                    </a:p>
                  </a:txBody>
                  <a:tcPr/>
                </a:tc>
                <a:tc>
                  <a:txBody>
                    <a:bodyPr/>
                    <a:lstStyle/>
                    <a:p>
                      <a:r>
                        <a:rPr lang="en-US" sz="1000"/>
                        <a:t>Total Saves</a:t>
                      </a:r>
                    </a:p>
                  </a:txBody>
                  <a:tcPr/>
                </a:tc>
                <a:tc>
                  <a:txBody>
                    <a:bodyPr/>
                    <a:lstStyle/>
                    <a:p>
                      <a:r>
                        <a:rPr lang="en-US" sz="1000"/>
                        <a:t>Video Views</a:t>
                      </a:r>
                    </a:p>
                  </a:txBody>
                  <a:tcPr/>
                </a:tc>
                <a:extLst>
                  <a:ext uri="{0D108BD9-81ED-4DB2-BD59-A6C34878D82A}">
                    <a16:rowId xmlns:a16="http://schemas.microsoft.com/office/drawing/2014/main" val="1402472072"/>
                  </a:ext>
                </a:extLst>
              </a:tr>
              <a:tr h="370840">
                <a:tc>
                  <a:txBody>
                    <a:bodyPr/>
                    <a:lstStyle/>
                    <a:p>
                      <a:r>
                        <a:rPr lang="en-US" sz="1000"/>
                        <a:t>alsalambank_bh</a:t>
                      </a:r>
                    </a:p>
                  </a:txBody>
                  <a:tcPr/>
                </a:tc>
                <a:tc>
                  <a:txBody>
                    <a:bodyPr/>
                    <a:lstStyle/>
                    <a:p>
                      <a:r>
                        <a:rPr lang="en-US" sz="1000"/>
                        <a:t>17</a:t>
                      </a:r>
                    </a:p>
                  </a:txBody>
                  <a:tcPr/>
                </a:tc>
                <a:tc>
                  <a:txBody>
                    <a:bodyPr/>
                    <a:lstStyle/>
                    <a:p>
                      <a:r>
                        <a:rPr lang="en-US" sz="1000"/>
                        <a:t>94</a:t>
                      </a:r>
                    </a:p>
                  </a:txBody>
                  <a:tcPr/>
                </a:tc>
                <a:tc>
                  <a:txBody>
                    <a:bodyPr/>
                    <a:lstStyle/>
                    <a:p>
                      <a:r>
                        <a:rPr lang="en-US" sz="1000"/>
                        <a:t>6912</a:t>
                      </a:r>
                    </a:p>
                  </a:txBody>
                  <a:tcPr/>
                </a:tc>
                <a:tc>
                  <a:txBody>
                    <a:bodyPr/>
                    <a:lstStyle/>
                    <a:p>
                      <a:r>
                        <a:rPr lang="en-US" sz="1000"/>
                        <a:t>24462</a:t>
                      </a:r>
                    </a:p>
                  </a:txBody>
                  <a:tcPr/>
                </a:tc>
                <a:tc>
                  <a:txBody>
                    <a:bodyPr/>
                    <a:lstStyle/>
                    <a:p>
                      <a:r>
                        <a:rPr lang="en-US" sz="1000"/>
                        <a:t>239676</a:t>
                      </a:r>
                    </a:p>
                  </a:txBody>
                  <a:tcPr/>
                </a:tc>
                <a:tc>
                  <a:txBody>
                    <a:bodyPr/>
                    <a:lstStyle/>
                    <a:p>
                      <a:r>
                        <a:rPr lang="en-US" sz="1000"/>
                        <a:t>336720</a:t>
                      </a:r>
                    </a:p>
                  </a:txBody>
                  <a:tcPr/>
                </a:tc>
                <a:tc>
                  <a:txBody>
                    <a:bodyPr/>
                    <a:lstStyle/>
                    <a:p>
                      <a:r>
                        <a:rPr lang="en-US" sz="1000"/>
                        <a:t>31694</a:t>
                      </a:r>
                    </a:p>
                  </a:txBody>
                  <a:tcPr/>
                </a:tc>
                <a:tc>
                  <a:txBody>
                    <a:bodyPr/>
                    <a:lstStyle/>
                    <a:p>
                      <a:r>
                        <a:rPr lang="en-US" sz="1000"/>
                        <a:t>320</a:t>
                      </a:r>
                    </a:p>
                  </a:txBody>
                  <a:tcPr/>
                </a:tc>
                <a:tc>
                  <a:txBody>
                    <a:bodyPr/>
                    <a:lstStyle/>
                    <a:p>
                      <a:r>
                        <a:rPr lang="en-US" sz="1000"/>
                        <a:t>15312</a:t>
                      </a:r>
                    </a:p>
                  </a:txBody>
                  <a:tcPr/>
                </a:tc>
                <a:extLst>
                  <a:ext uri="{0D108BD9-81ED-4DB2-BD59-A6C34878D82A}">
                    <a16:rowId xmlns:a16="http://schemas.microsoft.com/office/drawing/2014/main" val="2482175470"/>
                  </a:ext>
                </a:extLst>
              </a:tr>
            </a:tbl>
          </a:graphicData>
        </a:graphic>
      </p:graphicFrame>
      <p:sp>
        <p:nvSpPr>
          <p:cNvPr id="4" name="Text Placeholder 3">
            <a:extLst>
              <a:ext uri="{FF2B5EF4-FFF2-40B4-BE49-F238E27FC236}">
                <a16:creationId xmlns:a16="http://schemas.microsoft.com/office/drawing/2014/main" id="{79D3E4B8-DA4C-4707-843E-73DEAE157D6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3413217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02CB6-787D-4365-8E57-F22FE85B0480}"/>
              </a:ext>
            </a:extLst>
          </p:cNvPr>
          <p:cNvSpPr>
            <a:spLocks noGrp="1"/>
          </p:cNvSpPr>
          <p:nvPr>
            <p:ph type="title"/>
          </p:nvPr>
        </p:nvSpPr>
        <p:spPr/>
        <p:txBody>
          <a:bodyPr/>
          <a:lstStyle/>
          <a:p>
            <a:r>
              <a:rPr lang="en-US"/>
              <a:t>Instagram Key Metrics Table | All Pages</a:t>
            </a:r>
          </a:p>
        </p:txBody>
      </p:sp>
      <p:graphicFrame>
        <p:nvGraphicFramePr>
          <p:cNvPr id="5" name="Table Placeholder 4">
            <a:extLst>
              <a:ext uri="{FF2B5EF4-FFF2-40B4-BE49-F238E27FC236}">
                <a16:creationId xmlns:a16="http://schemas.microsoft.com/office/drawing/2014/main" id="{6EDCBCEC-280F-47A7-AC49-628A3DDF830F}"/>
              </a:ext>
            </a:extLst>
          </p:cNvPr>
          <p:cNvGraphicFramePr>
            <a:graphicFrameLocks noGrp="1"/>
          </p:cNvGraphicFramePr>
          <p:nvPr>
            <p:ph type="tbl" sz="quarter" idx="13"/>
            <p:extLst>
              <p:ext uri="{D42A27DB-BD31-4B8C-83A1-F6EECF244321}">
                <p14:modId xmlns:p14="http://schemas.microsoft.com/office/powerpoint/2010/main" val="16055347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630036003"/>
                    </a:ext>
                  </a:extLst>
                </a:gridCol>
                <a:gridCol w="1152144">
                  <a:extLst>
                    <a:ext uri="{9D8B030D-6E8A-4147-A177-3AD203B41FA5}">
                      <a16:colId xmlns:a16="http://schemas.microsoft.com/office/drawing/2014/main" val="851831642"/>
                    </a:ext>
                  </a:extLst>
                </a:gridCol>
                <a:gridCol w="1152144">
                  <a:extLst>
                    <a:ext uri="{9D8B030D-6E8A-4147-A177-3AD203B41FA5}">
                      <a16:colId xmlns:a16="http://schemas.microsoft.com/office/drawing/2014/main" val="1322945834"/>
                    </a:ext>
                  </a:extLst>
                </a:gridCol>
                <a:gridCol w="1152144">
                  <a:extLst>
                    <a:ext uri="{9D8B030D-6E8A-4147-A177-3AD203B41FA5}">
                      <a16:colId xmlns:a16="http://schemas.microsoft.com/office/drawing/2014/main" val="2600521466"/>
                    </a:ext>
                  </a:extLst>
                </a:gridCol>
                <a:gridCol w="1152144">
                  <a:extLst>
                    <a:ext uri="{9D8B030D-6E8A-4147-A177-3AD203B41FA5}">
                      <a16:colId xmlns:a16="http://schemas.microsoft.com/office/drawing/2014/main" val="1624793462"/>
                    </a:ext>
                  </a:extLst>
                </a:gridCol>
                <a:gridCol w="1152144">
                  <a:extLst>
                    <a:ext uri="{9D8B030D-6E8A-4147-A177-3AD203B41FA5}">
                      <a16:colId xmlns:a16="http://schemas.microsoft.com/office/drawing/2014/main" val="3849309019"/>
                    </a:ext>
                  </a:extLst>
                </a:gridCol>
                <a:gridCol w="1152144">
                  <a:extLst>
                    <a:ext uri="{9D8B030D-6E8A-4147-A177-3AD203B41FA5}">
                      <a16:colId xmlns:a16="http://schemas.microsoft.com/office/drawing/2014/main" val="3180978802"/>
                    </a:ext>
                  </a:extLst>
                </a:gridCol>
              </a:tblGrid>
              <a:tr h="370840">
                <a:tc>
                  <a:txBody>
                    <a:bodyPr/>
                    <a:lstStyle/>
                    <a:p>
                      <a:r>
                        <a:rPr lang="en-US" sz="1000"/>
                        <a:t>Posts</a:t>
                      </a:r>
                    </a:p>
                  </a:txBody>
                  <a:tcPr/>
                </a:tc>
                <a:tc>
                  <a:txBody>
                    <a:bodyPr/>
                    <a:lstStyle/>
                    <a:p>
                      <a:r>
                        <a:rPr lang="en-US" sz="1000"/>
                        <a:t>Stories</a:t>
                      </a:r>
                    </a:p>
                  </a:txBody>
                  <a:tcPr/>
                </a:tc>
                <a:tc>
                  <a:txBody>
                    <a:bodyPr/>
                    <a:lstStyle/>
                    <a:p>
                      <a:r>
                        <a:rPr lang="en-US" sz="1000"/>
                        <a:t>Likes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Story Impressions</a:t>
                      </a:r>
                    </a:p>
                  </a:txBody>
                  <a:tcPr/>
                </a:tc>
                <a:tc>
                  <a:txBody>
                    <a:bodyPr/>
                    <a:lstStyle/>
                    <a:p>
                      <a:r>
                        <a:rPr lang="en-US" sz="1000"/>
                        <a:t>Total Engagement</a:t>
                      </a:r>
                    </a:p>
                  </a:txBody>
                  <a:tcPr/>
                </a:tc>
                <a:extLst>
                  <a:ext uri="{0D108BD9-81ED-4DB2-BD59-A6C34878D82A}">
                    <a16:rowId xmlns:a16="http://schemas.microsoft.com/office/drawing/2014/main" val="1857511694"/>
                  </a:ext>
                </a:extLst>
              </a:tr>
              <a:tr h="370840">
                <a:tc>
                  <a:txBody>
                    <a:bodyPr/>
                    <a:lstStyle/>
                    <a:p>
                      <a:r>
                        <a:rPr lang="en-US" sz="1000"/>
                        <a:t>17</a:t>
                      </a:r>
                    </a:p>
                  </a:txBody>
                  <a:tcPr/>
                </a:tc>
                <a:tc>
                  <a:txBody>
                    <a:bodyPr/>
                    <a:lstStyle/>
                    <a:p>
                      <a:r>
                        <a:rPr lang="en-US" sz="1000"/>
                        <a:t>94</a:t>
                      </a:r>
                    </a:p>
                  </a:txBody>
                  <a:tcPr/>
                </a:tc>
                <a:tc>
                  <a:txBody>
                    <a:bodyPr/>
                    <a:lstStyle/>
                    <a:p>
                      <a:r>
                        <a:rPr lang="en-US" sz="1000"/>
                        <a:t>6912</a:t>
                      </a:r>
                    </a:p>
                  </a:txBody>
                  <a:tcPr/>
                </a:tc>
                <a:tc>
                  <a:txBody>
                    <a:bodyPr/>
                    <a:lstStyle/>
                    <a:p>
                      <a:r>
                        <a:rPr lang="en-US" sz="1000"/>
                        <a:t>24462</a:t>
                      </a:r>
                    </a:p>
                  </a:txBody>
                  <a:tcPr/>
                </a:tc>
                <a:tc>
                  <a:txBody>
                    <a:bodyPr/>
                    <a:lstStyle/>
                    <a:p>
                      <a:r>
                        <a:rPr lang="en-US" sz="1000"/>
                        <a:t>239676</a:t>
                      </a:r>
                    </a:p>
                  </a:txBody>
                  <a:tcPr/>
                </a:tc>
                <a:tc>
                  <a:txBody>
                    <a:bodyPr/>
                    <a:lstStyle/>
                    <a:p>
                      <a:r>
                        <a:rPr lang="en-US" sz="1000"/>
                        <a:t>336720</a:t>
                      </a:r>
                    </a:p>
                  </a:txBody>
                  <a:tcPr/>
                </a:tc>
                <a:tc>
                  <a:txBody>
                    <a:bodyPr/>
                    <a:lstStyle/>
                    <a:p>
                      <a:r>
                        <a:rPr lang="en-US" sz="1000"/>
                        <a:t>31694</a:t>
                      </a:r>
                    </a:p>
                  </a:txBody>
                  <a:tcPr/>
                </a:tc>
                <a:extLst>
                  <a:ext uri="{0D108BD9-81ED-4DB2-BD59-A6C34878D82A}">
                    <a16:rowId xmlns:a16="http://schemas.microsoft.com/office/drawing/2014/main" val="249172665"/>
                  </a:ext>
                </a:extLst>
              </a:tr>
            </a:tbl>
          </a:graphicData>
        </a:graphic>
      </p:graphicFrame>
      <p:sp>
        <p:nvSpPr>
          <p:cNvPr id="4" name="Text Placeholder 3">
            <a:extLst>
              <a:ext uri="{FF2B5EF4-FFF2-40B4-BE49-F238E27FC236}">
                <a16:creationId xmlns:a16="http://schemas.microsoft.com/office/drawing/2014/main" id="{0AB860B6-AE2C-4497-899E-1F864799E0F7}"/>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8203037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9372B-0948-4FAC-82D4-E7E99C44D2DA}"/>
              </a:ext>
            </a:extLst>
          </p:cNvPr>
          <p:cNvSpPr>
            <a:spLocks noGrp="1"/>
          </p:cNvSpPr>
          <p:nvPr>
            <p:ph type="title"/>
          </p:nvPr>
        </p:nvSpPr>
        <p:spPr/>
        <p:txBody>
          <a:bodyPr/>
          <a:lstStyle/>
          <a:p>
            <a:r>
              <a:rPr lang="en-US"/>
              <a:t>Instagram Reach | All Pages</a:t>
            </a:r>
          </a:p>
        </p:txBody>
      </p:sp>
      <p:graphicFrame>
        <p:nvGraphicFramePr>
          <p:cNvPr id="6" name="Chart Placeholder 5">
            <a:extLst>
              <a:ext uri="{FF2B5EF4-FFF2-40B4-BE49-F238E27FC236}">
                <a16:creationId xmlns:a16="http://schemas.microsoft.com/office/drawing/2014/main" id="{CAA8B0DB-106B-415B-9908-B602048F1A88}"/>
              </a:ext>
            </a:extLst>
          </p:cNvPr>
          <p:cNvGraphicFramePr>
            <a:graphicFrameLocks noGrp="1"/>
          </p:cNvGraphicFramePr>
          <p:nvPr>
            <p:ph type="chart" sz="quarter" idx="13"/>
            <p:extLst>
              <p:ext uri="{D42A27DB-BD31-4B8C-83A1-F6EECF244321}">
                <p14:modId xmlns:p14="http://schemas.microsoft.com/office/powerpoint/2010/main" val="689563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AD7314-B689-4364-A61B-440476DE5E00}"/>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A7FC34A0-8639-45A5-A871-139B558273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37629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28D36-A3D5-4747-A04A-CB943433D0ED}"/>
              </a:ext>
            </a:extLst>
          </p:cNvPr>
          <p:cNvSpPr>
            <a:spLocks noGrp="1"/>
          </p:cNvSpPr>
          <p:nvPr>
            <p:ph type="title"/>
          </p:nvPr>
        </p:nvSpPr>
        <p:spPr/>
        <p:txBody>
          <a:bodyPr/>
          <a:lstStyle/>
          <a:p>
            <a:r>
              <a:rPr lang="en-US"/>
              <a:t>Instagram Impressions  | All Pages</a:t>
            </a:r>
          </a:p>
        </p:txBody>
      </p:sp>
      <p:graphicFrame>
        <p:nvGraphicFramePr>
          <p:cNvPr id="6" name="Chart Placeholder 5">
            <a:extLst>
              <a:ext uri="{FF2B5EF4-FFF2-40B4-BE49-F238E27FC236}">
                <a16:creationId xmlns:a16="http://schemas.microsoft.com/office/drawing/2014/main" id="{F94A6C91-360E-43A5-97B2-D895CB60FEDF}"/>
              </a:ext>
            </a:extLst>
          </p:cNvPr>
          <p:cNvGraphicFramePr>
            <a:graphicFrameLocks noGrp="1"/>
          </p:cNvGraphicFramePr>
          <p:nvPr>
            <p:ph type="chart" sz="quarter" idx="13"/>
            <p:extLst>
              <p:ext uri="{D42A27DB-BD31-4B8C-83A1-F6EECF244321}">
                <p14:modId xmlns:p14="http://schemas.microsoft.com/office/powerpoint/2010/main" val="26562664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886592-E442-42C0-9FA9-8DB7185CB910}"/>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A97C9A7A-AD9B-416C-9B3B-BD32F3C9E1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456147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A3230-3F14-43BE-83AB-D05E8D3713F1}"/>
              </a:ext>
            </a:extLst>
          </p:cNvPr>
          <p:cNvSpPr>
            <a:spLocks noGrp="1"/>
          </p:cNvSpPr>
          <p:nvPr>
            <p:ph type="title"/>
          </p:nvPr>
        </p:nvSpPr>
        <p:spPr/>
        <p:txBody>
          <a:bodyPr/>
          <a:lstStyle/>
          <a:p>
            <a:r>
              <a:rPr lang="en-US"/>
              <a:t>Instagram Followers Total | All Pages</a:t>
            </a:r>
          </a:p>
        </p:txBody>
      </p:sp>
      <p:graphicFrame>
        <p:nvGraphicFramePr>
          <p:cNvPr id="6" name="Chart Placeholder 5">
            <a:extLst>
              <a:ext uri="{FF2B5EF4-FFF2-40B4-BE49-F238E27FC236}">
                <a16:creationId xmlns:a16="http://schemas.microsoft.com/office/drawing/2014/main" id="{BF275780-E59C-4DAC-8DB4-3005656EF68D}"/>
              </a:ext>
            </a:extLst>
          </p:cNvPr>
          <p:cNvGraphicFramePr>
            <a:graphicFrameLocks noGrp="1"/>
          </p:cNvGraphicFramePr>
          <p:nvPr>
            <p:ph type="chart" sz="quarter" idx="13"/>
            <p:extLst>
              <p:ext uri="{D42A27DB-BD31-4B8C-83A1-F6EECF244321}">
                <p14:modId xmlns:p14="http://schemas.microsoft.com/office/powerpoint/2010/main" val="39529230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E90C85-4D29-466A-8CC0-6FEFA114C54D}"/>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900B4BA6-0884-4B2E-86D2-B7254E9FAB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553596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A706B-9213-43E8-A0A2-5737E9FC3DF3}"/>
              </a:ext>
            </a:extLst>
          </p:cNvPr>
          <p:cNvSpPr>
            <a:spLocks noGrp="1"/>
          </p:cNvSpPr>
          <p:nvPr>
            <p:ph type="title"/>
          </p:nvPr>
        </p:nvSpPr>
        <p:spPr/>
        <p:txBody>
          <a:bodyPr/>
          <a:lstStyle/>
          <a:p>
            <a:r>
              <a:rPr lang="en-US"/>
              <a:t>Instagram Followers Gender Breakdown Pie Chart | All Pages</a:t>
            </a:r>
          </a:p>
        </p:txBody>
      </p:sp>
      <p:graphicFrame>
        <p:nvGraphicFramePr>
          <p:cNvPr id="6" name="Chart Placeholder 5">
            <a:extLst>
              <a:ext uri="{FF2B5EF4-FFF2-40B4-BE49-F238E27FC236}">
                <a16:creationId xmlns:a16="http://schemas.microsoft.com/office/drawing/2014/main" id="{770A6435-B953-4CCB-AA76-7EFCF4C2527E}"/>
              </a:ext>
            </a:extLst>
          </p:cNvPr>
          <p:cNvGraphicFramePr>
            <a:graphicFrameLocks noGrp="1"/>
          </p:cNvGraphicFramePr>
          <p:nvPr>
            <p:ph type="chart" sz="quarter" idx="13"/>
            <p:extLst>
              <p:ext uri="{D42A27DB-BD31-4B8C-83A1-F6EECF244321}">
                <p14:modId xmlns:p14="http://schemas.microsoft.com/office/powerpoint/2010/main" val="39745711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F64B75-25DF-4A94-8125-06226664A100}"/>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25A1BC0F-E79E-4CAC-836F-F0D3BE6B7D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94617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317D9-C9AA-4485-907F-0DE95AF2A526}"/>
              </a:ext>
            </a:extLst>
          </p:cNvPr>
          <p:cNvSpPr>
            <a:spLocks noGrp="1"/>
          </p:cNvSpPr>
          <p:nvPr>
            <p:ph type="title"/>
          </p:nvPr>
        </p:nvSpPr>
        <p:spPr/>
        <p:txBody>
          <a:bodyPr/>
          <a:lstStyle/>
          <a:p>
            <a:r>
              <a:rPr lang="en-US"/>
              <a:t>Instagram Followers Age Group Breakdown Pie Chart | All Pages</a:t>
            </a:r>
          </a:p>
        </p:txBody>
      </p:sp>
      <p:graphicFrame>
        <p:nvGraphicFramePr>
          <p:cNvPr id="6" name="Chart Placeholder 5">
            <a:extLst>
              <a:ext uri="{FF2B5EF4-FFF2-40B4-BE49-F238E27FC236}">
                <a16:creationId xmlns:a16="http://schemas.microsoft.com/office/drawing/2014/main" id="{D2B3116F-1FB8-46C0-98A4-BDEDE0F07F87}"/>
              </a:ext>
            </a:extLst>
          </p:cNvPr>
          <p:cNvGraphicFramePr>
            <a:graphicFrameLocks noGrp="1"/>
          </p:cNvGraphicFramePr>
          <p:nvPr>
            <p:ph type="chart" sz="quarter" idx="13"/>
            <p:extLst>
              <p:ext uri="{D42A27DB-BD31-4B8C-83A1-F6EECF244321}">
                <p14:modId xmlns:p14="http://schemas.microsoft.com/office/powerpoint/2010/main" val="4518065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520F12-A4B5-4958-A860-65BEE8B4D066}"/>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33F80281-5367-4BEA-9128-AE5167581C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138668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B656A-0AC4-4B12-BEC4-8188C0537BE7}"/>
              </a:ext>
            </a:extLst>
          </p:cNvPr>
          <p:cNvSpPr>
            <a:spLocks noGrp="1"/>
          </p:cNvSpPr>
          <p:nvPr>
            <p:ph type="title"/>
          </p:nvPr>
        </p:nvSpPr>
        <p:spPr/>
        <p:txBody>
          <a:bodyPr/>
          <a:lstStyle/>
          <a:p>
            <a:r>
              <a:rPr lang="en-US"/>
              <a:t>Instagram Post Type Distribution Per Profile (incl. Stories) | All Pages</a:t>
            </a:r>
          </a:p>
        </p:txBody>
      </p:sp>
      <p:graphicFrame>
        <p:nvGraphicFramePr>
          <p:cNvPr id="6" name="Chart Placeholder 5">
            <a:extLst>
              <a:ext uri="{FF2B5EF4-FFF2-40B4-BE49-F238E27FC236}">
                <a16:creationId xmlns:a16="http://schemas.microsoft.com/office/drawing/2014/main" id="{4EE5BA84-7C0C-45D1-8A60-24EF0749657B}"/>
              </a:ext>
            </a:extLst>
          </p:cNvPr>
          <p:cNvGraphicFramePr>
            <a:graphicFrameLocks noGrp="1"/>
          </p:cNvGraphicFramePr>
          <p:nvPr>
            <p:ph type="chart" sz="quarter" idx="13"/>
            <p:extLst>
              <p:ext uri="{D42A27DB-BD31-4B8C-83A1-F6EECF244321}">
                <p14:modId xmlns:p14="http://schemas.microsoft.com/office/powerpoint/2010/main" val="35686301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F7C8A3-5191-4250-97AB-97EF86DE2973}"/>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236C8B8C-7EF6-4CCC-8844-DCED3DDE84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161675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023A5-FF87-412A-8BB7-D7E49953833A}"/>
              </a:ext>
            </a:extLst>
          </p:cNvPr>
          <p:cNvSpPr>
            <a:spLocks noGrp="1"/>
          </p:cNvSpPr>
          <p:nvPr>
            <p:ph type="title"/>
          </p:nvPr>
        </p:nvSpPr>
        <p:spPr/>
        <p:txBody>
          <a:bodyPr/>
          <a:lstStyle/>
          <a:p>
            <a:r>
              <a:rPr lang="en-US"/>
              <a:t>Instagram Posts Table | All Pages - 1 of 2</a:t>
            </a:r>
          </a:p>
        </p:txBody>
      </p:sp>
      <p:graphicFrame>
        <p:nvGraphicFramePr>
          <p:cNvPr id="5" name="Table Placeholder 4">
            <a:extLst>
              <a:ext uri="{FF2B5EF4-FFF2-40B4-BE49-F238E27FC236}">
                <a16:creationId xmlns:a16="http://schemas.microsoft.com/office/drawing/2014/main" id="{22CCBB02-52B6-4EB2-9CF3-96E8605CD94C}"/>
              </a:ext>
            </a:extLst>
          </p:cNvPr>
          <p:cNvGraphicFramePr>
            <a:graphicFrameLocks noGrp="1"/>
          </p:cNvGraphicFramePr>
          <p:nvPr>
            <p:ph type="tbl" sz="quarter" idx="13"/>
            <p:extLst>
              <p:ext uri="{D42A27DB-BD31-4B8C-83A1-F6EECF244321}">
                <p14:modId xmlns:p14="http://schemas.microsoft.com/office/powerpoint/2010/main" val="371051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157286846"/>
                    </a:ext>
                  </a:extLst>
                </a:gridCol>
                <a:gridCol w="740664">
                  <a:extLst>
                    <a:ext uri="{9D8B030D-6E8A-4147-A177-3AD203B41FA5}">
                      <a16:colId xmlns:a16="http://schemas.microsoft.com/office/drawing/2014/main" val="1704929690"/>
                    </a:ext>
                  </a:extLst>
                </a:gridCol>
                <a:gridCol w="740664">
                  <a:extLst>
                    <a:ext uri="{9D8B030D-6E8A-4147-A177-3AD203B41FA5}">
                      <a16:colId xmlns:a16="http://schemas.microsoft.com/office/drawing/2014/main" val="2894027862"/>
                    </a:ext>
                  </a:extLst>
                </a:gridCol>
                <a:gridCol w="740664">
                  <a:extLst>
                    <a:ext uri="{9D8B030D-6E8A-4147-A177-3AD203B41FA5}">
                      <a16:colId xmlns:a16="http://schemas.microsoft.com/office/drawing/2014/main" val="589576202"/>
                    </a:ext>
                  </a:extLst>
                </a:gridCol>
                <a:gridCol w="740664">
                  <a:extLst>
                    <a:ext uri="{9D8B030D-6E8A-4147-A177-3AD203B41FA5}">
                      <a16:colId xmlns:a16="http://schemas.microsoft.com/office/drawing/2014/main" val="3615310648"/>
                    </a:ext>
                  </a:extLst>
                </a:gridCol>
                <a:gridCol w="740664">
                  <a:extLst>
                    <a:ext uri="{9D8B030D-6E8A-4147-A177-3AD203B41FA5}">
                      <a16:colId xmlns:a16="http://schemas.microsoft.com/office/drawing/2014/main" val="3885703756"/>
                    </a:ext>
                  </a:extLst>
                </a:gridCol>
                <a:gridCol w="740664">
                  <a:extLst>
                    <a:ext uri="{9D8B030D-6E8A-4147-A177-3AD203B41FA5}">
                      <a16:colId xmlns:a16="http://schemas.microsoft.com/office/drawing/2014/main" val="1956098966"/>
                    </a:ext>
                  </a:extLst>
                </a:gridCol>
                <a:gridCol w="740664">
                  <a:extLst>
                    <a:ext uri="{9D8B030D-6E8A-4147-A177-3AD203B41FA5}">
                      <a16:colId xmlns:a16="http://schemas.microsoft.com/office/drawing/2014/main" val="1920139697"/>
                    </a:ext>
                  </a:extLst>
                </a:gridCol>
                <a:gridCol w="740664">
                  <a:extLst>
                    <a:ext uri="{9D8B030D-6E8A-4147-A177-3AD203B41FA5}">
                      <a16:colId xmlns:a16="http://schemas.microsoft.com/office/drawing/2014/main" val="601714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865681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https://www.instagram.com/p/CFFFUHRnWc4/media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18252</a:t>
                      </a:r>
                    </a:p>
                  </a:txBody>
                  <a:tcPr/>
                </a:tc>
                <a:extLst>
                  <a:ext uri="{0D108BD9-81ED-4DB2-BD59-A6C34878D82A}">
                    <a16:rowId xmlns:a16="http://schemas.microsoft.com/office/drawing/2014/main" val="373581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https://www.instagram.com/p/CFcnvo_n53e/media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16423</a:t>
                      </a:r>
                    </a:p>
                  </a:txBody>
                  <a:tcPr/>
                </a:tc>
                <a:extLst>
                  <a:ext uri="{0D108BD9-81ED-4DB2-BD59-A6C34878D82A}">
                    <a16:rowId xmlns:a16="http://schemas.microsoft.com/office/drawing/2014/main" val="1711138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https://www.instagram.com/p/CFWuHIJnd4D/media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16308</a:t>
                      </a:r>
                    </a:p>
                  </a:txBody>
                  <a:tcPr/>
                </a:tc>
                <a:extLst>
                  <a:ext uri="{0D108BD9-81ED-4DB2-BD59-A6C34878D82A}">
                    <a16:rowId xmlns:a16="http://schemas.microsoft.com/office/drawing/2014/main" val="1452337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https://www.instagram.com/p/CFof073HbpV/media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13763</a:t>
                      </a:r>
                    </a:p>
                  </a:txBody>
                  <a:tcPr/>
                </a:tc>
                <a:extLst>
                  <a:ext uri="{0D108BD9-81ED-4DB2-BD59-A6C34878D82A}">
                    <a16:rowId xmlns:a16="http://schemas.microsoft.com/office/drawing/2014/main" val="2333667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https://www.instagram.com/p/CFkLIJBHvW7/media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12731</a:t>
                      </a:r>
                    </a:p>
                  </a:txBody>
                  <a:tcPr/>
                </a:tc>
                <a:extLst>
                  <a:ext uri="{0D108BD9-81ED-4DB2-BD59-A6C34878D82A}">
                    <a16:rowId xmlns:a16="http://schemas.microsoft.com/office/drawing/2014/main" val="622225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https://www.instagram.com/p/CFHz-Q9HTKS/media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11509</a:t>
                      </a:r>
                    </a:p>
                  </a:txBody>
                  <a:tcPr/>
                </a:tc>
                <a:extLst>
                  <a:ext uri="{0D108BD9-81ED-4DB2-BD59-A6C34878D82A}">
                    <a16:rowId xmlns:a16="http://schemas.microsoft.com/office/drawing/2014/main" val="1495643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https://www.instagram.com/p/CE06InCHnYb/media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11364</a:t>
                      </a:r>
                    </a:p>
                  </a:txBody>
                  <a:tcPr/>
                </a:tc>
                <a:extLst>
                  <a:ext uri="{0D108BD9-81ED-4DB2-BD59-A6C34878D82A}">
                    <a16:rowId xmlns:a16="http://schemas.microsoft.com/office/drawing/2014/main" val="962426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https://www.instagram.com/p/CFe0oe-HeQZ/media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11260</a:t>
                      </a:r>
                    </a:p>
                  </a:txBody>
                  <a:tcPr/>
                </a:tc>
                <a:extLst>
                  <a:ext uri="{0D108BD9-81ED-4DB2-BD59-A6C34878D82A}">
                    <a16:rowId xmlns:a16="http://schemas.microsoft.com/office/drawing/2014/main" val="3439104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https://www.instagram.com/p/CFKOuObHBfE/media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10860</a:t>
                      </a:r>
                    </a:p>
                  </a:txBody>
                  <a:tcPr/>
                </a:tc>
                <a:extLst>
                  <a:ext uri="{0D108BD9-81ED-4DB2-BD59-A6C34878D82A}">
                    <a16:rowId xmlns:a16="http://schemas.microsoft.com/office/drawing/2014/main" val="1593282798"/>
                  </a:ext>
                </a:extLst>
              </a:tr>
            </a:tbl>
          </a:graphicData>
        </a:graphic>
      </p:graphicFrame>
      <p:sp>
        <p:nvSpPr>
          <p:cNvPr id="4" name="Text Placeholder 3">
            <a:extLst>
              <a:ext uri="{FF2B5EF4-FFF2-40B4-BE49-F238E27FC236}">
                <a16:creationId xmlns:a16="http://schemas.microsoft.com/office/drawing/2014/main" id="{E6053CCA-94FC-403D-9BBA-9B12795340FB}"/>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5936370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33A4C-F9CC-431D-BB86-8D6DD1B47087}"/>
              </a:ext>
            </a:extLst>
          </p:cNvPr>
          <p:cNvSpPr>
            <a:spLocks noGrp="1"/>
          </p:cNvSpPr>
          <p:nvPr>
            <p:ph type="title"/>
          </p:nvPr>
        </p:nvSpPr>
        <p:spPr/>
        <p:txBody>
          <a:bodyPr/>
          <a:lstStyle/>
          <a:p>
            <a:r>
              <a:rPr lang="en-US"/>
              <a:t>Instagram Posts Table | All Pages - 2 of 2</a:t>
            </a:r>
          </a:p>
        </p:txBody>
      </p:sp>
      <p:graphicFrame>
        <p:nvGraphicFramePr>
          <p:cNvPr id="5" name="Table Placeholder 4">
            <a:extLst>
              <a:ext uri="{FF2B5EF4-FFF2-40B4-BE49-F238E27FC236}">
                <a16:creationId xmlns:a16="http://schemas.microsoft.com/office/drawing/2014/main" id="{DDB30DA1-0D9F-4B28-AE2E-5C67710DC810}"/>
              </a:ext>
            </a:extLst>
          </p:cNvPr>
          <p:cNvGraphicFramePr>
            <a:graphicFrameLocks noGrp="1"/>
          </p:cNvGraphicFramePr>
          <p:nvPr>
            <p:ph type="tbl" sz="quarter" idx="13"/>
            <p:extLst>
              <p:ext uri="{D42A27DB-BD31-4B8C-83A1-F6EECF244321}">
                <p14:modId xmlns:p14="http://schemas.microsoft.com/office/powerpoint/2010/main" val="41589748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683284426"/>
                    </a:ext>
                  </a:extLst>
                </a:gridCol>
                <a:gridCol w="740664">
                  <a:extLst>
                    <a:ext uri="{9D8B030D-6E8A-4147-A177-3AD203B41FA5}">
                      <a16:colId xmlns:a16="http://schemas.microsoft.com/office/drawing/2014/main" val="3905258153"/>
                    </a:ext>
                  </a:extLst>
                </a:gridCol>
                <a:gridCol w="740664">
                  <a:extLst>
                    <a:ext uri="{9D8B030D-6E8A-4147-A177-3AD203B41FA5}">
                      <a16:colId xmlns:a16="http://schemas.microsoft.com/office/drawing/2014/main" val="2245072436"/>
                    </a:ext>
                  </a:extLst>
                </a:gridCol>
                <a:gridCol w="740664">
                  <a:extLst>
                    <a:ext uri="{9D8B030D-6E8A-4147-A177-3AD203B41FA5}">
                      <a16:colId xmlns:a16="http://schemas.microsoft.com/office/drawing/2014/main" val="1283142764"/>
                    </a:ext>
                  </a:extLst>
                </a:gridCol>
                <a:gridCol w="740664">
                  <a:extLst>
                    <a:ext uri="{9D8B030D-6E8A-4147-A177-3AD203B41FA5}">
                      <a16:colId xmlns:a16="http://schemas.microsoft.com/office/drawing/2014/main" val="2454029537"/>
                    </a:ext>
                  </a:extLst>
                </a:gridCol>
                <a:gridCol w="740664">
                  <a:extLst>
                    <a:ext uri="{9D8B030D-6E8A-4147-A177-3AD203B41FA5}">
                      <a16:colId xmlns:a16="http://schemas.microsoft.com/office/drawing/2014/main" val="1459805931"/>
                    </a:ext>
                  </a:extLst>
                </a:gridCol>
                <a:gridCol w="740664">
                  <a:extLst>
                    <a:ext uri="{9D8B030D-6E8A-4147-A177-3AD203B41FA5}">
                      <a16:colId xmlns:a16="http://schemas.microsoft.com/office/drawing/2014/main" val="576623418"/>
                    </a:ext>
                  </a:extLst>
                </a:gridCol>
                <a:gridCol w="740664">
                  <a:extLst>
                    <a:ext uri="{9D8B030D-6E8A-4147-A177-3AD203B41FA5}">
                      <a16:colId xmlns:a16="http://schemas.microsoft.com/office/drawing/2014/main" val="3005541818"/>
                    </a:ext>
                  </a:extLst>
                </a:gridCol>
                <a:gridCol w="740664">
                  <a:extLst>
                    <a:ext uri="{9D8B030D-6E8A-4147-A177-3AD203B41FA5}">
                      <a16:colId xmlns:a16="http://schemas.microsoft.com/office/drawing/2014/main" val="20122054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45613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https://www.instagram.com/p/CFZWI33n1zE/media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10798</a:t>
                      </a:r>
                    </a:p>
                  </a:txBody>
                  <a:tcPr/>
                </a:tc>
                <a:extLst>
                  <a:ext uri="{0D108BD9-81ED-4DB2-BD59-A6C34878D82A}">
                    <a16:rowId xmlns:a16="http://schemas.microsoft.com/office/drawing/2014/main" val="1953577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https://www.instagram.com/p/CE9EFM2DZrV/media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10152</a:t>
                      </a:r>
                    </a:p>
                  </a:txBody>
                  <a:tcPr/>
                </a:tc>
                <a:extLst>
                  <a:ext uri="{0D108BD9-81ED-4DB2-BD59-A6C34878D82A}">
                    <a16:rowId xmlns:a16="http://schemas.microsoft.com/office/drawing/2014/main" val="2823306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https://www.instagram.com/p/CEq9JN_D5QT/media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8894</a:t>
                      </a:r>
                    </a:p>
                  </a:txBody>
                  <a:tcPr/>
                </a:tc>
                <a:extLst>
                  <a:ext uri="{0D108BD9-81ED-4DB2-BD59-A6C34878D82A}">
                    <a16:rowId xmlns:a16="http://schemas.microsoft.com/office/drawing/2014/main" val="1403321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https://www.instagram.com/p/CFty2j6ntCa/media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8543</a:t>
                      </a:r>
                    </a:p>
                  </a:txBody>
                  <a:tcPr/>
                </a:tc>
                <a:extLst>
                  <a:ext uri="{0D108BD9-81ED-4DB2-BD59-A6C34878D82A}">
                    <a16:rowId xmlns:a16="http://schemas.microsoft.com/office/drawing/2014/main" val="3602364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https://www.instagram.com/p/CEmIpvrH1dC/media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8471</a:t>
                      </a:r>
                    </a:p>
                  </a:txBody>
                  <a:tcPr/>
                </a:tc>
                <a:extLst>
                  <a:ext uri="{0D108BD9-81ED-4DB2-BD59-A6C34878D82A}">
                    <a16:rowId xmlns:a16="http://schemas.microsoft.com/office/drawing/2014/main" val="932411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https://www.instagram.com/p/CE3z5qon21h/media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8230</a:t>
                      </a:r>
                    </a:p>
                  </a:txBody>
                  <a:tcPr/>
                </a:tc>
                <a:extLst>
                  <a:ext uri="{0D108BD9-81ED-4DB2-BD59-A6C34878D82A}">
                    <a16:rowId xmlns:a16="http://schemas.microsoft.com/office/drawing/2014/main" val="1708842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https://www.instagram.com/p/CFuC0gyn6lI/media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7019</a:t>
                      </a:r>
                    </a:p>
                  </a:txBody>
                  <a:tcPr/>
                </a:tc>
                <a:extLst>
                  <a:ext uri="{0D108BD9-81ED-4DB2-BD59-A6C34878D82A}">
                    <a16:rowId xmlns:a16="http://schemas.microsoft.com/office/drawing/2014/main" val="842308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https://www.instagram.com/p/CFuOKm9nOrs/media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5362</a:t>
                      </a:r>
                    </a:p>
                  </a:txBody>
                  <a:tcPr/>
                </a:tc>
                <a:extLst>
                  <a:ext uri="{0D108BD9-81ED-4DB2-BD59-A6C34878D82A}">
                    <a16:rowId xmlns:a16="http://schemas.microsoft.com/office/drawing/2014/main" val="3345556495"/>
                  </a:ext>
                </a:extLst>
              </a:tr>
            </a:tbl>
          </a:graphicData>
        </a:graphic>
      </p:graphicFrame>
      <p:sp>
        <p:nvSpPr>
          <p:cNvPr id="4" name="Text Placeholder 3">
            <a:extLst>
              <a:ext uri="{FF2B5EF4-FFF2-40B4-BE49-F238E27FC236}">
                <a16:creationId xmlns:a16="http://schemas.microsoft.com/office/drawing/2014/main" id="{97555EE3-A553-485D-A17E-4457835039C5}"/>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3587554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58FB6-9694-49E9-9C7B-23C1A395F802}"/>
              </a:ext>
            </a:extLst>
          </p:cNvPr>
          <p:cNvSpPr>
            <a:spLocks noGrp="1"/>
          </p:cNvSpPr>
          <p:nvPr>
            <p:ph type="title"/>
          </p:nvPr>
        </p:nvSpPr>
        <p:spPr/>
        <p:txBody>
          <a:bodyPr/>
          <a:lstStyle/>
          <a:p>
            <a:r>
              <a:rPr lang="en-US"/>
              <a:t>Instagram Stories Key Metrics Table | All Pages</a:t>
            </a:r>
          </a:p>
        </p:txBody>
      </p:sp>
      <p:graphicFrame>
        <p:nvGraphicFramePr>
          <p:cNvPr id="5" name="Table Placeholder 4">
            <a:extLst>
              <a:ext uri="{FF2B5EF4-FFF2-40B4-BE49-F238E27FC236}">
                <a16:creationId xmlns:a16="http://schemas.microsoft.com/office/drawing/2014/main" id="{90650906-4808-4BDB-BCE7-462F482263A4}"/>
              </a:ext>
            </a:extLst>
          </p:cNvPr>
          <p:cNvGraphicFramePr>
            <a:graphicFrameLocks noGrp="1"/>
          </p:cNvGraphicFramePr>
          <p:nvPr>
            <p:ph type="tbl" sz="quarter" idx="13"/>
            <p:extLst>
              <p:ext uri="{D42A27DB-BD31-4B8C-83A1-F6EECF244321}">
                <p14:modId xmlns:p14="http://schemas.microsoft.com/office/powerpoint/2010/main" val="24542819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278784946"/>
                    </a:ext>
                  </a:extLst>
                </a:gridCol>
                <a:gridCol w="1645920">
                  <a:extLst>
                    <a:ext uri="{9D8B030D-6E8A-4147-A177-3AD203B41FA5}">
                      <a16:colId xmlns:a16="http://schemas.microsoft.com/office/drawing/2014/main" val="3239042342"/>
                    </a:ext>
                  </a:extLst>
                </a:gridCol>
                <a:gridCol w="1645920">
                  <a:extLst>
                    <a:ext uri="{9D8B030D-6E8A-4147-A177-3AD203B41FA5}">
                      <a16:colId xmlns:a16="http://schemas.microsoft.com/office/drawing/2014/main" val="485296496"/>
                    </a:ext>
                  </a:extLst>
                </a:gridCol>
                <a:gridCol w="1645920">
                  <a:extLst>
                    <a:ext uri="{9D8B030D-6E8A-4147-A177-3AD203B41FA5}">
                      <a16:colId xmlns:a16="http://schemas.microsoft.com/office/drawing/2014/main" val="2523313916"/>
                    </a:ext>
                  </a:extLst>
                </a:gridCol>
                <a:gridCol w="1645920">
                  <a:extLst>
                    <a:ext uri="{9D8B030D-6E8A-4147-A177-3AD203B41FA5}">
                      <a16:colId xmlns:a16="http://schemas.microsoft.com/office/drawing/2014/main" val="3407098060"/>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2994155926"/>
                  </a:ext>
                </a:extLst>
              </a:tr>
              <a:tr h="370840">
                <a:tc>
                  <a:txBody>
                    <a:bodyPr/>
                    <a:lstStyle/>
                    <a:p>
                      <a:r>
                        <a:rPr lang="en-US" sz="1000"/>
                        <a:t>94</a:t>
                      </a:r>
                    </a:p>
                  </a:txBody>
                  <a:tcPr/>
                </a:tc>
                <a:tc>
                  <a:txBody>
                    <a:bodyPr/>
                    <a:lstStyle/>
                    <a:p>
                      <a:r>
                        <a:rPr lang="en-US" sz="1000"/>
                        <a:t>0.9054</a:t>
                      </a:r>
                    </a:p>
                  </a:txBody>
                  <a:tcPr/>
                </a:tc>
                <a:tc>
                  <a:txBody>
                    <a:bodyPr/>
                    <a:lstStyle/>
                    <a:p>
                      <a:r>
                        <a:rPr lang="en-US" sz="1000"/>
                        <a:t>2899.48</a:t>
                      </a:r>
                    </a:p>
                  </a:txBody>
                  <a:tcPr/>
                </a:tc>
                <a:tc>
                  <a:txBody>
                    <a:bodyPr/>
                    <a:lstStyle/>
                    <a:p>
                      <a:r>
                        <a:rPr lang="en-US" sz="1000"/>
                        <a:t>336720</a:t>
                      </a:r>
                    </a:p>
                  </a:txBody>
                  <a:tcPr/>
                </a:tc>
                <a:tc>
                  <a:txBody>
                    <a:bodyPr/>
                    <a:lstStyle/>
                    <a:p>
                      <a:r>
                        <a:rPr lang="en-US" sz="1000"/>
                        <a:t>272551</a:t>
                      </a:r>
                    </a:p>
                  </a:txBody>
                  <a:tcPr/>
                </a:tc>
                <a:extLst>
                  <a:ext uri="{0D108BD9-81ED-4DB2-BD59-A6C34878D82A}">
                    <a16:rowId xmlns:a16="http://schemas.microsoft.com/office/drawing/2014/main" val="1606423949"/>
                  </a:ext>
                </a:extLst>
              </a:tr>
            </a:tbl>
          </a:graphicData>
        </a:graphic>
      </p:graphicFrame>
      <p:sp>
        <p:nvSpPr>
          <p:cNvPr id="4" name="Text Placeholder 3">
            <a:extLst>
              <a:ext uri="{FF2B5EF4-FFF2-40B4-BE49-F238E27FC236}">
                <a16:creationId xmlns:a16="http://schemas.microsoft.com/office/drawing/2014/main" id="{83955D68-D14C-4EED-879F-E4A8F58258B5}"/>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0637262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51A38-6471-4335-A426-F663D6CE3AEF}"/>
              </a:ext>
            </a:extLst>
          </p:cNvPr>
          <p:cNvSpPr>
            <a:spLocks noGrp="1"/>
          </p:cNvSpPr>
          <p:nvPr>
            <p:ph type="title"/>
          </p:nvPr>
        </p:nvSpPr>
        <p:spPr/>
        <p:txBody>
          <a:bodyPr/>
          <a:lstStyle/>
          <a:p>
            <a:r>
              <a:rPr lang="en-US"/>
              <a:t>Instagram Stories Table  | All Pages - 1 of 14</a:t>
            </a:r>
          </a:p>
        </p:txBody>
      </p:sp>
      <p:graphicFrame>
        <p:nvGraphicFramePr>
          <p:cNvPr id="5" name="Table Placeholder 4">
            <a:extLst>
              <a:ext uri="{FF2B5EF4-FFF2-40B4-BE49-F238E27FC236}">
                <a16:creationId xmlns:a16="http://schemas.microsoft.com/office/drawing/2014/main" id="{8A599992-9137-43ED-B9FB-A7D5EA4F42AC}"/>
              </a:ext>
            </a:extLst>
          </p:cNvPr>
          <p:cNvGraphicFramePr>
            <a:graphicFrameLocks noGrp="1"/>
          </p:cNvGraphicFramePr>
          <p:nvPr>
            <p:ph type="tbl" sz="quarter" idx="13"/>
            <p:extLst>
              <p:ext uri="{D42A27DB-BD31-4B8C-83A1-F6EECF244321}">
                <p14:modId xmlns:p14="http://schemas.microsoft.com/office/powerpoint/2010/main" val="24570243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36665550"/>
                    </a:ext>
                  </a:extLst>
                </a:gridCol>
                <a:gridCol w="905256">
                  <a:extLst>
                    <a:ext uri="{9D8B030D-6E8A-4147-A177-3AD203B41FA5}">
                      <a16:colId xmlns:a16="http://schemas.microsoft.com/office/drawing/2014/main" val="199435390"/>
                    </a:ext>
                  </a:extLst>
                </a:gridCol>
                <a:gridCol w="905256">
                  <a:extLst>
                    <a:ext uri="{9D8B030D-6E8A-4147-A177-3AD203B41FA5}">
                      <a16:colId xmlns:a16="http://schemas.microsoft.com/office/drawing/2014/main" val="827496084"/>
                    </a:ext>
                  </a:extLst>
                </a:gridCol>
                <a:gridCol w="905256">
                  <a:extLst>
                    <a:ext uri="{9D8B030D-6E8A-4147-A177-3AD203B41FA5}">
                      <a16:colId xmlns:a16="http://schemas.microsoft.com/office/drawing/2014/main" val="3588746331"/>
                    </a:ext>
                  </a:extLst>
                </a:gridCol>
                <a:gridCol w="905256">
                  <a:extLst>
                    <a:ext uri="{9D8B030D-6E8A-4147-A177-3AD203B41FA5}">
                      <a16:colId xmlns:a16="http://schemas.microsoft.com/office/drawing/2014/main" val="2373380589"/>
                    </a:ext>
                  </a:extLst>
                </a:gridCol>
                <a:gridCol w="905256">
                  <a:extLst>
                    <a:ext uri="{9D8B030D-6E8A-4147-A177-3AD203B41FA5}">
                      <a16:colId xmlns:a16="http://schemas.microsoft.com/office/drawing/2014/main" val="2082626010"/>
                    </a:ext>
                  </a:extLst>
                </a:gridCol>
                <a:gridCol w="905256">
                  <a:extLst>
                    <a:ext uri="{9D8B030D-6E8A-4147-A177-3AD203B41FA5}">
                      <a16:colId xmlns:a16="http://schemas.microsoft.com/office/drawing/2014/main" val="3034957679"/>
                    </a:ext>
                  </a:extLst>
                </a:gridCol>
                <a:gridCol w="905256">
                  <a:extLst>
                    <a:ext uri="{9D8B030D-6E8A-4147-A177-3AD203B41FA5}">
                      <a16:colId xmlns:a16="http://schemas.microsoft.com/office/drawing/2014/main" val="12200868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191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https://scontent-iad3-1.cdninstagram.com/v/t51.29350-15/119561501_789220145225895_7141558698808834965_n.jpg?_nc_cat=104&amp;_nc_sid=8ae9d6&amp;_nc_ohc=BXsqsSBuOvYAX906DS0&amp;_nc_ht=scontent-iad3-1.cdninstagram.com&amp;oh=92013188f1d1916042fe481b81bf4929&amp;oe=5F840BA5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extLst>
                  <a:ext uri="{0D108BD9-81ED-4DB2-BD59-A6C34878D82A}">
                    <a16:rowId xmlns:a16="http://schemas.microsoft.com/office/drawing/2014/main" val="844335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https://scontent-iad3-1.cdninstagram.com/v/t51.29350-15/120039562_174642544165015_2839794312641982923_n.jpg?_nc_cat=102&amp;_nc_sid=8ae9d6&amp;_nc_ohc=dAz_R4PpHbQAX8pWWHG&amp;_nc_ht=scontent-iad3-1.cdninstagram.com&amp;oh=92deae8f6d0d0fe05e7ef64aa0b5746c&amp;oe=5F90E29B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extLst>
                  <a:ext uri="{0D108BD9-81ED-4DB2-BD59-A6C34878D82A}">
                    <a16:rowId xmlns:a16="http://schemas.microsoft.com/office/drawing/2014/main" val="1245135380"/>
                  </a:ext>
                </a:extLst>
              </a:tr>
            </a:tbl>
          </a:graphicData>
        </a:graphic>
      </p:graphicFrame>
      <p:sp>
        <p:nvSpPr>
          <p:cNvPr id="4" name="Text Placeholder 3">
            <a:extLst>
              <a:ext uri="{FF2B5EF4-FFF2-40B4-BE49-F238E27FC236}">
                <a16:creationId xmlns:a16="http://schemas.microsoft.com/office/drawing/2014/main" id="{80E64111-E486-4616-8B4F-5E9E7170545D}"/>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5244180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12B4C-0F2A-4CD6-905B-906705103186}"/>
              </a:ext>
            </a:extLst>
          </p:cNvPr>
          <p:cNvSpPr>
            <a:spLocks noGrp="1"/>
          </p:cNvSpPr>
          <p:nvPr>
            <p:ph type="title"/>
          </p:nvPr>
        </p:nvSpPr>
        <p:spPr/>
        <p:txBody>
          <a:bodyPr/>
          <a:lstStyle/>
          <a:p>
            <a:r>
              <a:rPr lang="en-US"/>
              <a:t>Instagram Stories Table  | All Pages - 2 of 14</a:t>
            </a:r>
          </a:p>
        </p:txBody>
      </p:sp>
      <p:graphicFrame>
        <p:nvGraphicFramePr>
          <p:cNvPr id="5" name="Table Placeholder 4">
            <a:extLst>
              <a:ext uri="{FF2B5EF4-FFF2-40B4-BE49-F238E27FC236}">
                <a16:creationId xmlns:a16="http://schemas.microsoft.com/office/drawing/2014/main" id="{B43BEAE8-3D99-489A-803A-631457AF52F5}"/>
              </a:ext>
            </a:extLst>
          </p:cNvPr>
          <p:cNvGraphicFramePr>
            <a:graphicFrameLocks noGrp="1"/>
          </p:cNvGraphicFramePr>
          <p:nvPr>
            <p:ph type="tbl" sz="quarter" idx="13"/>
            <p:extLst>
              <p:ext uri="{D42A27DB-BD31-4B8C-83A1-F6EECF244321}">
                <p14:modId xmlns:p14="http://schemas.microsoft.com/office/powerpoint/2010/main" val="426160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9563239"/>
                    </a:ext>
                  </a:extLst>
                </a:gridCol>
                <a:gridCol w="905256">
                  <a:extLst>
                    <a:ext uri="{9D8B030D-6E8A-4147-A177-3AD203B41FA5}">
                      <a16:colId xmlns:a16="http://schemas.microsoft.com/office/drawing/2014/main" val="1276148787"/>
                    </a:ext>
                  </a:extLst>
                </a:gridCol>
                <a:gridCol w="905256">
                  <a:extLst>
                    <a:ext uri="{9D8B030D-6E8A-4147-A177-3AD203B41FA5}">
                      <a16:colId xmlns:a16="http://schemas.microsoft.com/office/drawing/2014/main" val="3285916900"/>
                    </a:ext>
                  </a:extLst>
                </a:gridCol>
                <a:gridCol w="905256">
                  <a:extLst>
                    <a:ext uri="{9D8B030D-6E8A-4147-A177-3AD203B41FA5}">
                      <a16:colId xmlns:a16="http://schemas.microsoft.com/office/drawing/2014/main" val="1083131897"/>
                    </a:ext>
                  </a:extLst>
                </a:gridCol>
                <a:gridCol w="905256">
                  <a:extLst>
                    <a:ext uri="{9D8B030D-6E8A-4147-A177-3AD203B41FA5}">
                      <a16:colId xmlns:a16="http://schemas.microsoft.com/office/drawing/2014/main" val="2097982047"/>
                    </a:ext>
                  </a:extLst>
                </a:gridCol>
                <a:gridCol w="905256">
                  <a:extLst>
                    <a:ext uri="{9D8B030D-6E8A-4147-A177-3AD203B41FA5}">
                      <a16:colId xmlns:a16="http://schemas.microsoft.com/office/drawing/2014/main" val="878802954"/>
                    </a:ext>
                  </a:extLst>
                </a:gridCol>
                <a:gridCol w="905256">
                  <a:extLst>
                    <a:ext uri="{9D8B030D-6E8A-4147-A177-3AD203B41FA5}">
                      <a16:colId xmlns:a16="http://schemas.microsoft.com/office/drawing/2014/main" val="2684566865"/>
                    </a:ext>
                  </a:extLst>
                </a:gridCol>
                <a:gridCol w="905256">
                  <a:extLst>
                    <a:ext uri="{9D8B030D-6E8A-4147-A177-3AD203B41FA5}">
                      <a16:colId xmlns:a16="http://schemas.microsoft.com/office/drawing/2014/main" val="12043167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885906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https://scontent-iad3-1.cdninstagram.com/v/t51.29350-15/119432387_1761240730692644_5183901028387022845_n.jpg?_nc_cat=110&amp;_nc_sid=8ae9d6&amp;_nc_ohc=7TLJ4glE5yYAX-OBEzH&amp;_nc_ht=scontent-iad3-1.cdninstagram.com&amp;oh=da37c665d95c8b248480c40269ebd1be&amp;oe=5F84F2B5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extLst>
                  <a:ext uri="{0D108BD9-81ED-4DB2-BD59-A6C34878D82A}">
                    <a16:rowId xmlns:a16="http://schemas.microsoft.com/office/drawing/2014/main" val="4175068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https://scontent-iad3-1.cdninstagram.com/v/t51.29350-15/119914655_910551952800682_750900896309489682_n.jpg?_nc_cat=108&amp;_nc_sid=8ae9d6&amp;_nc_ohc=EQ3h_R5Fod4AX9_wMj1&amp;_nc_ht=scontent-iad3-1.cdninstagram.com&amp;oh=a9572c6e82e85cb0d3ba40211c094124&amp;oe=5F8E4451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extLst>
                  <a:ext uri="{0D108BD9-81ED-4DB2-BD59-A6C34878D82A}">
                    <a16:rowId xmlns:a16="http://schemas.microsoft.com/office/drawing/2014/main" val="3912528019"/>
                  </a:ext>
                </a:extLst>
              </a:tr>
            </a:tbl>
          </a:graphicData>
        </a:graphic>
      </p:graphicFrame>
      <p:sp>
        <p:nvSpPr>
          <p:cNvPr id="4" name="Text Placeholder 3">
            <a:extLst>
              <a:ext uri="{FF2B5EF4-FFF2-40B4-BE49-F238E27FC236}">
                <a16:creationId xmlns:a16="http://schemas.microsoft.com/office/drawing/2014/main" id="{0F6C299B-AFD8-474C-9AD7-95B3677BF25D}"/>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7649050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6C791-69F2-475E-BF80-7F783945DFA6}"/>
              </a:ext>
            </a:extLst>
          </p:cNvPr>
          <p:cNvSpPr>
            <a:spLocks noGrp="1"/>
          </p:cNvSpPr>
          <p:nvPr>
            <p:ph type="title"/>
          </p:nvPr>
        </p:nvSpPr>
        <p:spPr/>
        <p:txBody>
          <a:bodyPr/>
          <a:lstStyle/>
          <a:p>
            <a:r>
              <a:rPr lang="en-US"/>
              <a:t>Instagram Stories Table  | All Pages - 3 of 14</a:t>
            </a:r>
          </a:p>
        </p:txBody>
      </p:sp>
      <p:graphicFrame>
        <p:nvGraphicFramePr>
          <p:cNvPr id="5" name="Table Placeholder 4">
            <a:extLst>
              <a:ext uri="{FF2B5EF4-FFF2-40B4-BE49-F238E27FC236}">
                <a16:creationId xmlns:a16="http://schemas.microsoft.com/office/drawing/2014/main" id="{34EA8F05-8A4B-4E36-850E-6398C0AA017D}"/>
              </a:ext>
            </a:extLst>
          </p:cNvPr>
          <p:cNvGraphicFramePr>
            <a:graphicFrameLocks noGrp="1"/>
          </p:cNvGraphicFramePr>
          <p:nvPr>
            <p:ph type="tbl" sz="quarter" idx="13"/>
            <p:extLst>
              <p:ext uri="{D42A27DB-BD31-4B8C-83A1-F6EECF244321}">
                <p14:modId xmlns:p14="http://schemas.microsoft.com/office/powerpoint/2010/main" val="2017963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97338671"/>
                    </a:ext>
                  </a:extLst>
                </a:gridCol>
                <a:gridCol w="905256">
                  <a:extLst>
                    <a:ext uri="{9D8B030D-6E8A-4147-A177-3AD203B41FA5}">
                      <a16:colId xmlns:a16="http://schemas.microsoft.com/office/drawing/2014/main" val="3138855509"/>
                    </a:ext>
                  </a:extLst>
                </a:gridCol>
                <a:gridCol w="905256">
                  <a:extLst>
                    <a:ext uri="{9D8B030D-6E8A-4147-A177-3AD203B41FA5}">
                      <a16:colId xmlns:a16="http://schemas.microsoft.com/office/drawing/2014/main" val="3919967226"/>
                    </a:ext>
                  </a:extLst>
                </a:gridCol>
                <a:gridCol w="905256">
                  <a:extLst>
                    <a:ext uri="{9D8B030D-6E8A-4147-A177-3AD203B41FA5}">
                      <a16:colId xmlns:a16="http://schemas.microsoft.com/office/drawing/2014/main" val="2037555059"/>
                    </a:ext>
                  </a:extLst>
                </a:gridCol>
                <a:gridCol w="905256">
                  <a:extLst>
                    <a:ext uri="{9D8B030D-6E8A-4147-A177-3AD203B41FA5}">
                      <a16:colId xmlns:a16="http://schemas.microsoft.com/office/drawing/2014/main" val="3167284790"/>
                    </a:ext>
                  </a:extLst>
                </a:gridCol>
                <a:gridCol w="905256">
                  <a:extLst>
                    <a:ext uri="{9D8B030D-6E8A-4147-A177-3AD203B41FA5}">
                      <a16:colId xmlns:a16="http://schemas.microsoft.com/office/drawing/2014/main" val="4105107376"/>
                    </a:ext>
                  </a:extLst>
                </a:gridCol>
                <a:gridCol w="905256">
                  <a:extLst>
                    <a:ext uri="{9D8B030D-6E8A-4147-A177-3AD203B41FA5}">
                      <a16:colId xmlns:a16="http://schemas.microsoft.com/office/drawing/2014/main" val="3303645678"/>
                    </a:ext>
                  </a:extLst>
                </a:gridCol>
                <a:gridCol w="905256">
                  <a:extLst>
                    <a:ext uri="{9D8B030D-6E8A-4147-A177-3AD203B41FA5}">
                      <a16:colId xmlns:a16="http://schemas.microsoft.com/office/drawing/2014/main" val="11269595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473564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https://scontent-iad3-1.cdninstagram.com/v/t51.29350-15/119985344_673662346582016_725371086642488309_n.jpg?_nc_cat=106&amp;_nc_sid=8ae9d6&amp;_nc_ohc=1tk3KYArtlIAX8O77ur&amp;_nc_ht=scontent-iad3-1.cdninstagram.com&amp;oh=f3fff2a5de878e7b09d1969ec2f489b2&amp;oe=5F938533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extLst>
                  <a:ext uri="{0D108BD9-81ED-4DB2-BD59-A6C34878D82A}">
                    <a16:rowId xmlns:a16="http://schemas.microsoft.com/office/drawing/2014/main" val="5039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https://scontent-iad3-1.cdninstagram.com/v/t51.29350-15/118993719_315302146425748_9090038979217058362_n.jpg?_nc_cat=101&amp;_nc_sid=8ae9d6&amp;_nc_ohc=1cbM9lElevYAX9wt2n6&amp;_nc_ht=scontent-iad3-1.cdninstagram.com&amp;oh=6f0e94788b1c2d3f4fe2c93165f935d9&amp;oe=5F7B1CD3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extLst>
                  <a:ext uri="{0D108BD9-81ED-4DB2-BD59-A6C34878D82A}">
                    <a16:rowId xmlns:a16="http://schemas.microsoft.com/office/drawing/2014/main" val="2342157484"/>
                  </a:ext>
                </a:extLst>
              </a:tr>
            </a:tbl>
          </a:graphicData>
        </a:graphic>
      </p:graphicFrame>
      <p:sp>
        <p:nvSpPr>
          <p:cNvPr id="4" name="Text Placeholder 3">
            <a:extLst>
              <a:ext uri="{FF2B5EF4-FFF2-40B4-BE49-F238E27FC236}">
                <a16:creationId xmlns:a16="http://schemas.microsoft.com/office/drawing/2014/main" id="{6C5FBE97-20C6-42E9-AC1B-8A55B928F74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8309282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80C01-FC57-407F-B560-1A7736ECE8F2}"/>
              </a:ext>
            </a:extLst>
          </p:cNvPr>
          <p:cNvSpPr>
            <a:spLocks noGrp="1"/>
          </p:cNvSpPr>
          <p:nvPr>
            <p:ph type="title"/>
          </p:nvPr>
        </p:nvSpPr>
        <p:spPr/>
        <p:txBody>
          <a:bodyPr/>
          <a:lstStyle/>
          <a:p>
            <a:r>
              <a:rPr lang="en-US"/>
              <a:t>Instagram Stories Table  | All Pages - 4 of 14</a:t>
            </a:r>
          </a:p>
        </p:txBody>
      </p:sp>
      <p:graphicFrame>
        <p:nvGraphicFramePr>
          <p:cNvPr id="5" name="Table Placeholder 4">
            <a:extLst>
              <a:ext uri="{FF2B5EF4-FFF2-40B4-BE49-F238E27FC236}">
                <a16:creationId xmlns:a16="http://schemas.microsoft.com/office/drawing/2014/main" id="{E2339084-7331-4F5E-81D1-AC1D20C1F91F}"/>
              </a:ext>
            </a:extLst>
          </p:cNvPr>
          <p:cNvGraphicFramePr>
            <a:graphicFrameLocks noGrp="1"/>
          </p:cNvGraphicFramePr>
          <p:nvPr>
            <p:ph type="tbl" sz="quarter" idx="13"/>
            <p:extLst>
              <p:ext uri="{D42A27DB-BD31-4B8C-83A1-F6EECF244321}">
                <p14:modId xmlns:p14="http://schemas.microsoft.com/office/powerpoint/2010/main" val="1839537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1504584"/>
                    </a:ext>
                  </a:extLst>
                </a:gridCol>
                <a:gridCol w="905256">
                  <a:extLst>
                    <a:ext uri="{9D8B030D-6E8A-4147-A177-3AD203B41FA5}">
                      <a16:colId xmlns:a16="http://schemas.microsoft.com/office/drawing/2014/main" val="4131575448"/>
                    </a:ext>
                  </a:extLst>
                </a:gridCol>
                <a:gridCol w="905256">
                  <a:extLst>
                    <a:ext uri="{9D8B030D-6E8A-4147-A177-3AD203B41FA5}">
                      <a16:colId xmlns:a16="http://schemas.microsoft.com/office/drawing/2014/main" val="2894029143"/>
                    </a:ext>
                  </a:extLst>
                </a:gridCol>
                <a:gridCol w="905256">
                  <a:extLst>
                    <a:ext uri="{9D8B030D-6E8A-4147-A177-3AD203B41FA5}">
                      <a16:colId xmlns:a16="http://schemas.microsoft.com/office/drawing/2014/main" val="3350289665"/>
                    </a:ext>
                  </a:extLst>
                </a:gridCol>
                <a:gridCol w="905256">
                  <a:extLst>
                    <a:ext uri="{9D8B030D-6E8A-4147-A177-3AD203B41FA5}">
                      <a16:colId xmlns:a16="http://schemas.microsoft.com/office/drawing/2014/main" val="1390256688"/>
                    </a:ext>
                  </a:extLst>
                </a:gridCol>
                <a:gridCol w="905256">
                  <a:extLst>
                    <a:ext uri="{9D8B030D-6E8A-4147-A177-3AD203B41FA5}">
                      <a16:colId xmlns:a16="http://schemas.microsoft.com/office/drawing/2014/main" val="2615502808"/>
                    </a:ext>
                  </a:extLst>
                </a:gridCol>
                <a:gridCol w="905256">
                  <a:extLst>
                    <a:ext uri="{9D8B030D-6E8A-4147-A177-3AD203B41FA5}">
                      <a16:colId xmlns:a16="http://schemas.microsoft.com/office/drawing/2014/main" val="1317268389"/>
                    </a:ext>
                  </a:extLst>
                </a:gridCol>
                <a:gridCol w="905256">
                  <a:extLst>
                    <a:ext uri="{9D8B030D-6E8A-4147-A177-3AD203B41FA5}">
                      <a16:colId xmlns:a16="http://schemas.microsoft.com/office/drawing/2014/main" val="23450846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727442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https://scontent-iad3-1.cdninstagram.com/v/t51.29350-15/119210913_2699229580324794_3590163611185003840_n.jpg?_nc_cat=100&amp;_nc_sid=8ae9d6&amp;_nc_ohc=Oxgfih4vi4wAX82DUNa&amp;_nc_ht=scontent-iad3-1.cdninstagram.com&amp;oh=c95d43247592cdcb7f3b63ba9eea20d3&amp;oe=5F85768E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extLst>
                  <a:ext uri="{0D108BD9-81ED-4DB2-BD59-A6C34878D82A}">
                    <a16:rowId xmlns:a16="http://schemas.microsoft.com/office/drawing/2014/main" val="296116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https://scontent-dfw5-2.cdninstagram.com/v/t51.29350-15/120041954_802049397251373_7616295069601809571_n.jpg?_nc_cat=102&amp;_nc_sid=8ae9d6&amp;_nc_ohc=K3noQUGUqY0AX9M6aPF&amp;_nc_ht=scontent-dfw5-2.cdninstagram.com&amp;oh=2acaf7aa3a083b1884530766f90a7706&amp;oe=5F90E5B5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extLst>
                  <a:ext uri="{0D108BD9-81ED-4DB2-BD59-A6C34878D82A}">
                    <a16:rowId xmlns:a16="http://schemas.microsoft.com/office/drawing/2014/main" val="620964240"/>
                  </a:ext>
                </a:extLst>
              </a:tr>
            </a:tbl>
          </a:graphicData>
        </a:graphic>
      </p:graphicFrame>
      <p:sp>
        <p:nvSpPr>
          <p:cNvPr id="4" name="Text Placeholder 3">
            <a:extLst>
              <a:ext uri="{FF2B5EF4-FFF2-40B4-BE49-F238E27FC236}">
                <a16:creationId xmlns:a16="http://schemas.microsoft.com/office/drawing/2014/main" id="{9D1C691E-92DF-495B-85C7-DFBE6B4D5695}"/>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4581726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A18D5-9D53-435C-B94E-57404AF51695}"/>
              </a:ext>
            </a:extLst>
          </p:cNvPr>
          <p:cNvSpPr>
            <a:spLocks noGrp="1"/>
          </p:cNvSpPr>
          <p:nvPr>
            <p:ph type="title"/>
          </p:nvPr>
        </p:nvSpPr>
        <p:spPr/>
        <p:txBody>
          <a:bodyPr/>
          <a:lstStyle/>
          <a:p>
            <a:r>
              <a:rPr lang="en-US"/>
              <a:t>Instagram Stories Table  | All Pages - 5 of 14</a:t>
            </a:r>
          </a:p>
        </p:txBody>
      </p:sp>
      <p:graphicFrame>
        <p:nvGraphicFramePr>
          <p:cNvPr id="5" name="Table Placeholder 4">
            <a:extLst>
              <a:ext uri="{FF2B5EF4-FFF2-40B4-BE49-F238E27FC236}">
                <a16:creationId xmlns:a16="http://schemas.microsoft.com/office/drawing/2014/main" id="{B65173B7-F939-44D6-AD87-9AA85FD6B7F1}"/>
              </a:ext>
            </a:extLst>
          </p:cNvPr>
          <p:cNvGraphicFramePr>
            <a:graphicFrameLocks noGrp="1"/>
          </p:cNvGraphicFramePr>
          <p:nvPr>
            <p:ph type="tbl" sz="quarter" idx="13"/>
            <p:extLst>
              <p:ext uri="{D42A27DB-BD31-4B8C-83A1-F6EECF244321}">
                <p14:modId xmlns:p14="http://schemas.microsoft.com/office/powerpoint/2010/main" val="1690481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41633138"/>
                    </a:ext>
                  </a:extLst>
                </a:gridCol>
                <a:gridCol w="905256">
                  <a:extLst>
                    <a:ext uri="{9D8B030D-6E8A-4147-A177-3AD203B41FA5}">
                      <a16:colId xmlns:a16="http://schemas.microsoft.com/office/drawing/2014/main" val="3635211211"/>
                    </a:ext>
                  </a:extLst>
                </a:gridCol>
                <a:gridCol w="905256">
                  <a:extLst>
                    <a:ext uri="{9D8B030D-6E8A-4147-A177-3AD203B41FA5}">
                      <a16:colId xmlns:a16="http://schemas.microsoft.com/office/drawing/2014/main" val="2815602600"/>
                    </a:ext>
                  </a:extLst>
                </a:gridCol>
                <a:gridCol w="905256">
                  <a:extLst>
                    <a:ext uri="{9D8B030D-6E8A-4147-A177-3AD203B41FA5}">
                      <a16:colId xmlns:a16="http://schemas.microsoft.com/office/drawing/2014/main" val="3155318553"/>
                    </a:ext>
                  </a:extLst>
                </a:gridCol>
                <a:gridCol w="905256">
                  <a:extLst>
                    <a:ext uri="{9D8B030D-6E8A-4147-A177-3AD203B41FA5}">
                      <a16:colId xmlns:a16="http://schemas.microsoft.com/office/drawing/2014/main" val="1416478383"/>
                    </a:ext>
                  </a:extLst>
                </a:gridCol>
                <a:gridCol w="905256">
                  <a:extLst>
                    <a:ext uri="{9D8B030D-6E8A-4147-A177-3AD203B41FA5}">
                      <a16:colId xmlns:a16="http://schemas.microsoft.com/office/drawing/2014/main" val="1224657086"/>
                    </a:ext>
                  </a:extLst>
                </a:gridCol>
                <a:gridCol w="905256">
                  <a:extLst>
                    <a:ext uri="{9D8B030D-6E8A-4147-A177-3AD203B41FA5}">
                      <a16:colId xmlns:a16="http://schemas.microsoft.com/office/drawing/2014/main" val="2805696453"/>
                    </a:ext>
                  </a:extLst>
                </a:gridCol>
                <a:gridCol w="905256">
                  <a:extLst>
                    <a:ext uri="{9D8B030D-6E8A-4147-A177-3AD203B41FA5}">
                      <a16:colId xmlns:a16="http://schemas.microsoft.com/office/drawing/2014/main" val="11268601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010175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https://scontent-iad3-1.cdninstagram.com/v/t51.29350-15/119218581_145332810590059_6778390294871847584_n.jpg?_nc_cat=110&amp;_nc_sid=8ae9d6&amp;_nc_ohc=xUAVNT27YjwAX_VY4-v&amp;_nc_ht=scontent-iad3-1.cdninstagram.com&amp;oh=2ca4de2753b58a8c539a09bd458e65c9&amp;oe=5F84769C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extLst>
                  <a:ext uri="{0D108BD9-81ED-4DB2-BD59-A6C34878D82A}">
                    <a16:rowId xmlns:a16="http://schemas.microsoft.com/office/drawing/2014/main" val="2836346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https://scontent-iad3-1.cdninstagram.com/v/t51.29350-15/118764908_698224274100697_7351226262541232357_n.jpg?_nc_cat=101&amp;_nc_sid=8ae9d6&amp;_nc_ohc=C5i0dG6gejQAX9UjF-X&amp;_nc_ht=scontent-iad3-1.cdninstagram.com&amp;oh=dd63cadf9dbf0f5ff271026c152d7bdc&amp;oe=5F7D9836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extLst>
                  <a:ext uri="{0D108BD9-81ED-4DB2-BD59-A6C34878D82A}">
                    <a16:rowId xmlns:a16="http://schemas.microsoft.com/office/drawing/2014/main" val="3520394680"/>
                  </a:ext>
                </a:extLst>
              </a:tr>
            </a:tbl>
          </a:graphicData>
        </a:graphic>
      </p:graphicFrame>
      <p:sp>
        <p:nvSpPr>
          <p:cNvPr id="4" name="Text Placeholder 3">
            <a:extLst>
              <a:ext uri="{FF2B5EF4-FFF2-40B4-BE49-F238E27FC236}">
                <a16:creationId xmlns:a16="http://schemas.microsoft.com/office/drawing/2014/main" id="{833B27B9-88FE-4A80-862A-4CF4F13D6DC8}"/>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2638984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5526E-AA40-4D34-8711-E76368069E37}"/>
              </a:ext>
            </a:extLst>
          </p:cNvPr>
          <p:cNvSpPr>
            <a:spLocks noGrp="1"/>
          </p:cNvSpPr>
          <p:nvPr>
            <p:ph type="title"/>
          </p:nvPr>
        </p:nvSpPr>
        <p:spPr/>
        <p:txBody>
          <a:bodyPr/>
          <a:lstStyle/>
          <a:p>
            <a:r>
              <a:rPr lang="en-US"/>
              <a:t>Instagram Stories Table  | All Pages - 6 of 14</a:t>
            </a:r>
          </a:p>
        </p:txBody>
      </p:sp>
      <p:graphicFrame>
        <p:nvGraphicFramePr>
          <p:cNvPr id="5" name="Table Placeholder 4">
            <a:extLst>
              <a:ext uri="{FF2B5EF4-FFF2-40B4-BE49-F238E27FC236}">
                <a16:creationId xmlns:a16="http://schemas.microsoft.com/office/drawing/2014/main" id="{8A1B33E5-749B-43F9-8099-1BD5234A3FE2}"/>
              </a:ext>
            </a:extLst>
          </p:cNvPr>
          <p:cNvGraphicFramePr>
            <a:graphicFrameLocks noGrp="1"/>
          </p:cNvGraphicFramePr>
          <p:nvPr>
            <p:ph type="tbl" sz="quarter" idx="13"/>
            <p:extLst>
              <p:ext uri="{D42A27DB-BD31-4B8C-83A1-F6EECF244321}">
                <p14:modId xmlns:p14="http://schemas.microsoft.com/office/powerpoint/2010/main" val="34776257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27104848"/>
                    </a:ext>
                  </a:extLst>
                </a:gridCol>
                <a:gridCol w="905256">
                  <a:extLst>
                    <a:ext uri="{9D8B030D-6E8A-4147-A177-3AD203B41FA5}">
                      <a16:colId xmlns:a16="http://schemas.microsoft.com/office/drawing/2014/main" val="1185934442"/>
                    </a:ext>
                  </a:extLst>
                </a:gridCol>
                <a:gridCol w="905256">
                  <a:extLst>
                    <a:ext uri="{9D8B030D-6E8A-4147-A177-3AD203B41FA5}">
                      <a16:colId xmlns:a16="http://schemas.microsoft.com/office/drawing/2014/main" val="2009544625"/>
                    </a:ext>
                  </a:extLst>
                </a:gridCol>
                <a:gridCol w="905256">
                  <a:extLst>
                    <a:ext uri="{9D8B030D-6E8A-4147-A177-3AD203B41FA5}">
                      <a16:colId xmlns:a16="http://schemas.microsoft.com/office/drawing/2014/main" val="3366684027"/>
                    </a:ext>
                  </a:extLst>
                </a:gridCol>
                <a:gridCol w="905256">
                  <a:extLst>
                    <a:ext uri="{9D8B030D-6E8A-4147-A177-3AD203B41FA5}">
                      <a16:colId xmlns:a16="http://schemas.microsoft.com/office/drawing/2014/main" val="4222442955"/>
                    </a:ext>
                  </a:extLst>
                </a:gridCol>
                <a:gridCol w="905256">
                  <a:extLst>
                    <a:ext uri="{9D8B030D-6E8A-4147-A177-3AD203B41FA5}">
                      <a16:colId xmlns:a16="http://schemas.microsoft.com/office/drawing/2014/main" val="448063753"/>
                    </a:ext>
                  </a:extLst>
                </a:gridCol>
                <a:gridCol w="905256">
                  <a:extLst>
                    <a:ext uri="{9D8B030D-6E8A-4147-A177-3AD203B41FA5}">
                      <a16:colId xmlns:a16="http://schemas.microsoft.com/office/drawing/2014/main" val="3339035353"/>
                    </a:ext>
                  </a:extLst>
                </a:gridCol>
                <a:gridCol w="905256">
                  <a:extLst>
                    <a:ext uri="{9D8B030D-6E8A-4147-A177-3AD203B41FA5}">
                      <a16:colId xmlns:a16="http://schemas.microsoft.com/office/drawing/2014/main" val="6576387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898878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119700854_347277089919448_8506140243339383718_n.jpg?_nc_cat=104&amp;_nc_sid=8ae9d6&amp;_nc_ohc=o5KrTYrBgHcAX_P221F&amp;_nc_oc=AQlch_fMwvG2L61QR1_jxZAvjODvXbBzRn9E_weXbrt3GGdxk6TXo0KlfwMx7CWUUfE&amp;_nc_ht=scontent-iad3-1.cdninstagram.com&amp;oh=5d567cf8e54b2b7d637d0401fda515db&amp;oe=5F8CB5C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extLst>
                  <a:ext uri="{0D108BD9-81ED-4DB2-BD59-A6C34878D82A}">
                    <a16:rowId xmlns:a16="http://schemas.microsoft.com/office/drawing/2014/main" val="3073141584"/>
                  </a:ext>
                </a:extLst>
              </a:tr>
            </a:tbl>
          </a:graphicData>
        </a:graphic>
      </p:graphicFrame>
      <p:sp>
        <p:nvSpPr>
          <p:cNvPr id="4" name="Text Placeholder 3">
            <a:extLst>
              <a:ext uri="{FF2B5EF4-FFF2-40B4-BE49-F238E27FC236}">
                <a16:creationId xmlns:a16="http://schemas.microsoft.com/office/drawing/2014/main" id="{7E75BEF7-6F7C-454B-97A6-0059E71E6EBF}"/>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0127030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084F8-FD55-4817-8836-D53AB22FC0D1}"/>
              </a:ext>
            </a:extLst>
          </p:cNvPr>
          <p:cNvSpPr>
            <a:spLocks noGrp="1"/>
          </p:cNvSpPr>
          <p:nvPr>
            <p:ph type="title"/>
          </p:nvPr>
        </p:nvSpPr>
        <p:spPr/>
        <p:txBody>
          <a:bodyPr/>
          <a:lstStyle/>
          <a:p>
            <a:r>
              <a:rPr lang="en-US"/>
              <a:t>Instagram Stories Table  | All Pages - 7 of 14</a:t>
            </a:r>
          </a:p>
        </p:txBody>
      </p:sp>
      <p:graphicFrame>
        <p:nvGraphicFramePr>
          <p:cNvPr id="5" name="Table Placeholder 4">
            <a:extLst>
              <a:ext uri="{FF2B5EF4-FFF2-40B4-BE49-F238E27FC236}">
                <a16:creationId xmlns:a16="http://schemas.microsoft.com/office/drawing/2014/main" id="{805B8558-9FA4-4D55-B1FD-32DD5A5C7BAC}"/>
              </a:ext>
            </a:extLst>
          </p:cNvPr>
          <p:cNvGraphicFramePr>
            <a:graphicFrameLocks noGrp="1"/>
          </p:cNvGraphicFramePr>
          <p:nvPr>
            <p:ph type="tbl" sz="quarter" idx="13"/>
            <p:extLst>
              <p:ext uri="{D42A27DB-BD31-4B8C-83A1-F6EECF244321}">
                <p14:modId xmlns:p14="http://schemas.microsoft.com/office/powerpoint/2010/main" val="7994246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47678202"/>
                    </a:ext>
                  </a:extLst>
                </a:gridCol>
                <a:gridCol w="905256">
                  <a:extLst>
                    <a:ext uri="{9D8B030D-6E8A-4147-A177-3AD203B41FA5}">
                      <a16:colId xmlns:a16="http://schemas.microsoft.com/office/drawing/2014/main" val="2755899619"/>
                    </a:ext>
                  </a:extLst>
                </a:gridCol>
                <a:gridCol w="905256">
                  <a:extLst>
                    <a:ext uri="{9D8B030D-6E8A-4147-A177-3AD203B41FA5}">
                      <a16:colId xmlns:a16="http://schemas.microsoft.com/office/drawing/2014/main" val="2988058582"/>
                    </a:ext>
                  </a:extLst>
                </a:gridCol>
                <a:gridCol w="905256">
                  <a:extLst>
                    <a:ext uri="{9D8B030D-6E8A-4147-A177-3AD203B41FA5}">
                      <a16:colId xmlns:a16="http://schemas.microsoft.com/office/drawing/2014/main" val="1201698704"/>
                    </a:ext>
                  </a:extLst>
                </a:gridCol>
                <a:gridCol w="905256">
                  <a:extLst>
                    <a:ext uri="{9D8B030D-6E8A-4147-A177-3AD203B41FA5}">
                      <a16:colId xmlns:a16="http://schemas.microsoft.com/office/drawing/2014/main" val="1631080274"/>
                    </a:ext>
                  </a:extLst>
                </a:gridCol>
                <a:gridCol w="905256">
                  <a:extLst>
                    <a:ext uri="{9D8B030D-6E8A-4147-A177-3AD203B41FA5}">
                      <a16:colId xmlns:a16="http://schemas.microsoft.com/office/drawing/2014/main" val="1871285178"/>
                    </a:ext>
                  </a:extLst>
                </a:gridCol>
                <a:gridCol w="905256">
                  <a:extLst>
                    <a:ext uri="{9D8B030D-6E8A-4147-A177-3AD203B41FA5}">
                      <a16:colId xmlns:a16="http://schemas.microsoft.com/office/drawing/2014/main" val="2363743867"/>
                    </a:ext>
                  </a:extLst>
                </a:gridCol>
                <a:gridCol w="905256">
                  <a:extLst>
                    <a:ext uri="{9D8B030D-6E8A-4147-A177-3AD203B41FA5}">
                      <a16:colId xmlns:a16="http://schemas.microsoft.com/office/drawing/2014/main" val="14162905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849934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https://scontent-iad3-1.cdninstagram.com/v/t51.29350-15/119934303_350557312964759_6857701787636743686_n.jpg?_nc_cat=104&amp;_nc_sid=8ae9d6&amp;_nc_ohc=l51SGzSxLYEAX9XWmja&amp;_nc_ht=scontent-iad3-1.cdninstagram.com&amp;oh=ddf051b575276cce87258e294f8b62a9&amp;oe=5F92185D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extLst>
                  <a:ext uri="{0D108BD9-81ED-4DB2-BD59-A6C34878D82A}">
                    <a16:rowId xmlns:a16="http://schemas.microsoft.com/office/drawing/2014/main" val="2019267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https://scontent-iad3-1.cdninstagram.com/v/t51.29350-15/119573891_949457295579323_7305292972073706601_n.jpg?_nc_cat=100&amp;_nc_sid=8ae9d6&amp;_nc_ohc=XZ-mIBKnuwIAX8bDsFu&amp;_nc_ht=scontent-iad3-1.cdninstagram.com&amp;oh=ef490e161d3ea049084a2d9bae29a366&amp;oe=5F87301A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extLst>
                  <a:ext uri="{0D108BD9-81ED-4DB2-BD59-A6C34878D82A}">
                    <a16:rowId xmlns:a16="http://schemas.microsoft.com/office/drawing/2014/main" val="2602923108"/>
                  </a:ext>
                </a:extLst>
              </a:tr>
            </a:tbl>
          </a:graphicData>
        </a:graphic>
      </p:graphicFrame>
      <p:sp>
        <p:nvSpPr>
          <p:cNvPr id="4" name="Text Placeholder 3">
            <a:extLst>
              <a:ext uri="{FF2B5EF4-FFF2-40B4-BE49-F238E27FC236}">
                <a16:creationId xmlns:a16="http://schemas.microsoft.com/office/drawing/2014/main" id="{4BD031B6-BE5B-41EA-943D-DC1932720196}"/>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5041877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D4B5A-9250-4A96-B21E-13EED154E143}"/>
              </a:ext>
            </a:extLst>
          </p:cNvPr>
          <p:cNvSpPr>
            <a:spLocks noGrp="1"/>
          </p:cNvSpPr>
          <p:nvPr>
            <p:ph type="title"/>
          </p:nvPr>
        </p:nvSpPr>
        <p:spPr/>
        <p:txBody>
          <a:bodyPr/>
          <a:lstStyle/>
          <a:p>
            <a:r>
              <a:rPr lang="en-US"/>
              <a:t>Instagram Stories Table  | All Pages - 8 of 14</a:t>
            </a:r>
          </a:p>
        </p:txBody>
      </p:sp>
      <p:graphicFrame>
        <p:nvGraphicFramePr>
          <p:cNvPr id="5" name="Table Placeholder 4">
            <a:extLst>
              <a:ext uri="{FF2B5EF4-FFF2-40B4-BE49-F238E27FC236}">
                <a16:creationId xmlns:a16="http://schemas.microsoft.com/office/drawing/2014/main" id="{69459841-715A-4EF0-9869-2981C14C45A6}"/>
              </a:ext>
            </a:extLst>
          </p:cNvPr>
          <p:cNvGraphicFramePr>
            <a:graphicFrameLocks noGrp="1"/>
          </p:cNvGraphicFramePr>
          <p:nvPr>
            <p:ph type="tbl" sz="quarter" idx="13"/>
            <p:extLst>
              <p:ext uri="{D42A27DB-BD31-4B8C-83A1-F6EECF244321}">
                <p14:modId xmlns:p14="http://schemas.microsoft.com/office/powerpoint/2010/main" val="3992763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274338259"/>
                    </a:ext>
                  </a:extLst>
                </a:gridCol>
                <a:gridCol w="905256">
                  <a:extLst>
                    <a:ext uri="{9D8B030D-6E8A-4147-A177-3AD203B41FA5}">
                      <a16:colId xmlns:a16="http://schemas.microsoft.com/office/drawing/2014/main" val="317360590"/>
                    </a:ext>
                  </a:extLst>
                </a:gridCol>
                <a:gridCol w="905256">
                  <a:extLst>
                    <a:ext uri="{9D8B030D-6E8A-4147-A177-3AD203B41FA5}">
                      <a16:colId xmlns:a16="http://schemas.microsoft.com/office/drawing/2014/main" val="200875010"/>
                    </a:ext>
                  </a:extLst>
                </a:gridCol>
                <a:gridCol w="905256">
                  <a:extLst>
                    <a:ext uri="{9D8B030D-6E8A-4147-A177-3AD203B41FA5}">
                      <a16:colId xmlns:a16="http://schemas.microsoft.com/office/drawing/2014/main" val="387324822"/>
                    </a:ext>
                  </a:extLst>
                </a:gridCol>
                <a:gridCol w="905256">
                  <a:extLst>
                    <a:ext uri="{9D8B030D-6E8A-4147-A177-3AD203B41FA5}">
                      <a16:colId xmlns:a16="http://schemas.microsoft.com/office/drawing/2014/main" val="3508119007"/>
                    </a:ext>
                  </a:extLst>
                </a:gridCol>
                <a:gridCol w="905256">
                  <a:extLst>
                    <a:ext uri="{9D8B030D-6E8A-4147-A177-3AD203B41FA5}">
                      <a16:colId xmlns:a16="http://schemas.microsoft.com/office/drawing/2014/main" val="2825698761"/>
                    </a:ext>
                  </a:extLst>
                </a:gridCol>
                <a:gridCol w="905256">
                  <a:extLst>
                    <a:ext uri="{9D8B030D-6E8A-4147-A177-3AD203B41FA5}">
                      <a16:colId xmlns:a16="http://schemas.microsoft.com/office/drawing/2014/main" val="3750652411"/>
                    </a:ext>
                  </a:extLst>
                </a:gridCol>
                <a:gridCol w="905256">
                  <a:extLst>
                    <a:ext uri="{9D8B030D-6E8A-4147-A177-3AD203B41FA5}">
                      <a16:colId xmlns:a16="http://schemas.microsoft.com/office/drawing/2014/main" val="31645568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650353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https://scontent-iad3-1.cdninstagram.com/v/t51.29350-15/119950296_2922657631169377_2865863158429732012_n.jpg?_nc_cat=107&amp;_nc_sid=8ae9d6&amp;_nc_ohc=7LQnPwHtLZ0AX90YU3O&amp;_nc_ht=scontent-iad3-1.cdninstagram.com&amp;oh=1031852eb8008ecf6ee19abaeff5ca5a&amp;oe=5F8EEC03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extLst>
                  <a:ext uri="{0D108BD9-81ED-4DB2-BD59-A6C34878D82A}">
                    <a16:rowId xmlns:a16="http://schemas.microsoft.com/office/drawing/2014/main" val="799015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https://scontent-iad3-1.cdninstagram.com/v/t51.29350-15/119230254_148095150287128_6696987015970831344_n.jpg?_nc_cat=111&amp;_nc_sid=8ae9d6&amp;_nc_ohc=WVsacp5mUuEAX8BL4Kn&amp;_nc_ht=scontent-iad3-1.cdninstagram.com&amp;oh=824a34974aaa52a8c150c22a0dd5ff14&amp;oe=5F87644B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extLst>
                  <a:ext uri="{0D108BD9-81ED-4DB2-BD59-A6C34878D82A}">
                    <a16:rowId xmlns:a16="http://schemas.microsoft.com/office/drawing/2014/main" val="3530459793"/>
                  </a:ext>
                </a:extLst>
              </a:tr>
            </a:tbl>
          </a:graphicData>
        </a:graphic>
      </p:graphicFrame>
      <p:sp>
        <p:nvSpPr>
          <p:cNvPr id="4" name="Text Placeholder 3">
            <a:extLst>
              <a:ext uri="{FF2B5EF4-FFF2-40B4-BE49-F238E27FC236}">
                <a16:creationId xmlns:a16="http://schemas.microsoft.com/office/drawing/2014/main" id="{F75595F9-2D91-4A45-B5D8-953B00943607}"/>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9141399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D87CF-D403-469A-8049-1AB53739D8E2}"/>
              </a:ext>
            </a:extLst>
          </p:cNvPr>
          <p:cNvSpPr>
            <a:spLocks noGrp="1"/>
          </p:cNvSpPr>
          <p:nvPr>
            <p:ph type="title"/>
          </p:nvPr>
        </p:nvSpPr>
        <p:spPr/>
        <p:txBody>
          <a:bodyPr/>
          <a:lstStyle/>
          <a:p>
            <a:r>
              <a:rPr lang="en-US"/>
              <a:t>Instagram Stories Table  | All Pages - 9 of 14</a:t>
            </a:r>
          </a:p>
        </p:txBody>
      </p:sp>
      <p:graphicFrame>
        <p:nvGraphicFramePr>
          <p:cNvPr id="5" name="Table Placeholder 4">
            <a:extLst>
              <a:ext uri="{FF2B5EF4-FFF2-40B4-BE49-F238E27FC236}">
                <a16:creationId xmlns:a16="http://schemas.microsoft.com/office/drawing/2014/main" id="{2586F7FE-56D0-48D5-926B-CA2307353D84}"/>
              </a:ext>
            </a:extLst>
          </p:cNvPr>
          <p:cNvGraphicFramePr>
            <a:graphicFrameLocks noGrp="1"/>
          </p:cNvGraphicFramePr>
          <p:nvPr>
            <p:ph type="tbl" sz="quarter" idx="13"/>
            <p:extLst>
              <p:ext uri="{D42A27DB-BD31-4B8C-83A1-F6EECF244321}">
                <p14:modId xmlns:p14="http://schemas.microsoft.com/office/powerpoint/2010/main" val="942071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71463656"/>
                    </a:ext>
                  </a:extLst>
                </a:gridCol>
                <a:gridCol w="905256">
                  <a:extLst>
                    <a:ext uri="{9D8B030D-6E8A-4147-A177-3AD203B41FA5}">
                      <a16:colId xmlns:a16="http://schemas.microsoft.com/office/drawing/2014/main" val="835089554"/>
                    </a:ext>
                  </a:extLst>
                </a:gridCol>
                <a:gridCol w="905256">
                  <a:extLst>
                    <a:ext uri="{9D8B030D-6E8A-4147-A177-3AD203B41FA5}">
                      <a16:colId xmlns:a16="http://schemas.microsoft.com/office/drawing/2014/main" val="820838407"/>
                    </a:ext>
                  </a:extLst>
                </a:gridCol>
                <a:gridCol w="905256">
                  <a:extLst>
                    <a:ext uri="{9D8B030D-6E8A-4147-A177-3AD203B41FA5}">
                      <a16:colId xmlns:a16="http://schemas.microsoft.com/office/drawing/2014/main" val="2651696426"/>
                    </a:ext>
                  </a:extLst>
                </a:gridCol>
                <a:gridCol w="905256">
                  <a:extLst>
                    <a:ext uri="{9D8B030D-6E8A-4147-A177-3AD203B41FA5}">
                      <a16:colId xmlns:a16="http://schemas.microsoft.com/office/drawing/2014/main" val="4050465351"/>
                    </a:ext>
                  </a:extLst>
                </a:gridCol>
                <a:gridCol w="905256">
                  <a:extLst>
                    <a:ext uri="{9D8B030D-6E8A-4147-A177-3AD203B41FA5}">
                      <a16:colId xmlns:a16="http://schemas.microsoft.com/office/drawing/2014/main" val="670210888"/>
                    </a:ext>
                  </a:extLst>
                </a:gridCol>
                <a:gridCol w="905256">
                  <a:extLst>
                    <a:ext uri="{9D8B030D-6E8A-4147-A177-3AD203B41FA5}">
                      <a16:colId xmlns:a16="http://schemas.microsoft.com/office/drawing/2014/main" val="2311939190"/>
                    </a:ext>
                  </a:extLst>
                </a:gridCol>
                <a:gridCol w="905256">
                  <a:extLst>
                    <a:ext uri="{9D8B030D-6E8A-4147-A177-3AD203B41FA5}">
                      <a16:colId xmlns:a16="http://schemas.microsoft.com/office/drawing/2014/main" val="1245169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170342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https://scontent-iad3-1.cdninstagram.com/v/t51.29350-15/119166445_3288461951233709_705930394396601752_n.jpg?_nc_cat=105&amp;_nc_sid=8ae9d6&amp;_nc_ohc=VhWg4_iGoHUAX_ripqO&amp;_nc_ht=scontent-iad3-1.cdninstagram.com&amp;oh=64939cf1a7914f5cf3ec6c72f4ab0f82&amp;oe=5F86CFA4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extLst>
                  <a:ext uri="{0D108BD9-81ED-4DB2-BD59-A6C34878D82A}">
                    <a16:rowId xmlns:a16="http://schemas.microsoft.com/office/drawing/2014/main" val="1778835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https://scontent-iad3-1.cdninstagram.com/v/t51.29350-15/119889322_162831128820011_4579441933892028894_n.jpg?_nc_cat=101&amp;_nc_sid=8ae9d6&amp;_nc_ohc=5SV7RqjxFOMAX_rG4M4&amp;_nc_ht=scontent-iad3-1.cdninstagram.com&amp;oh=6269b519d90e2006bbc335aacacaebfc&amp;oe=5F8FAAE8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extLst>
                  <a:ext uri="{0D108BD9-81ED-4DB2-BD59-A6C34878D82A}">
                    <a16:rowId xmlns:a16="http://schemas.microsoft.com/office/drawing/2014/main" val="189238669"/>
                  </a:ext>
                </a:extLst>
              </a:tr>
            </a:tbl>
          </a:graphicData>
        </a:graphic>
      </p:graphicFrame>
      <p:sp>
        <p:nvSpPr>
          <p:cNvPr id="4" name="Text Placeholder 3">
            <a:extLst>
              <a:ext uri="{FF2B5EF4-FFF2-40B4-BE49-F238E27FC236}">
                <a16:creationId xmlns:a16="http://schemas.microsoft.com/office/drawing/2014/main" id="{83042362-137F-42AF-8E3D-40E7969A903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6368703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C5F9B-C341-4747-8E89-533A61F6E2E3}"/>
              </a:ext>
            </a:extLst>
          </p:cNvPr>
          <p:cNvSpPr>
            <a:spLocks noGrp="1"/>
          </p:cNvSpPr>
          <p:nvPr>
            <p:ph type="title"/>
          </p:nvPr>
        </p:nvSpPr>
        <p:spPr/>
        <p:txBody>
          <a:bodyPr/>
          <a:lstStyle/>
          <a:p>
            <a:r>
              <a:rPr lang="en-US"/>
              <a:t>Instagram Stories Table  | All Pages - 10 of 14</a:t>
            </a:r>
          </a:p>
        </p:txBody>
      </p:sp>
      <p:graphicFrame>
        <p:nvGraphicFramePr>
          <p:cNvPr id="5" name="Table Placeholder 4">
            <a:extLst>
              <a:ext uri="{FF2B5EF4-FFF2-40B4-BE49-F238E27FC236}">
                <a16:creationId xmlns:a16="http://schemas.microsoft.com/office/drawing/2014/main" id="{22D1D8DD-769F-440F-8DF2-7F0B040A489D}"/>
              </a:ext>
            </a:extLst>
          </p:cNvPr>
          <p:cNvGraphicFramePr>
            <a:graphicFrameLocks noGrp="1"/>
          </p:cNvGraphicFramePr>
          <p:nvPr>
            <p:ph type="tbl" sz="quarter" idx="13"/>
            <p:extLst>
              <p:ext uri="{D42A27DB-BD31-4B8C-83A1-F6EECF244321}">
                <p14:modId xmlns:p14="http://schemas.microsoft.com/office/powerpoint/2010/main" val="37926469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233841139"/>
                    </a:ext>
                  </a:extLst>
                </a:gridCol>
                <a:gridCol w="905256">
                  <a:extLst>
                    <a:ext uri="{9D8B030D-6E8A-4147-A177-3AD203B41FA5}">
                      <a16:colId xmlns:a16="http://schemas.microsoft.com/office/drawing/2014/main" val="4141722580"/>
                    </a:ext>
                  </a:extLst>
                </a:gridCol>
                <a:gridCol w="905256">
                  <a:extLst>
                    <a:ext uri="{9D8B030D-6E8A-4147-A177-3AD203B41FA5}">
                      <a16:colId xmlns:a16="http://schemas.microsoft.com/office/drawing/2014/main" val="2170965948"/>
                    </a:ext>
                  </a:extLst>
                </a:gridCol>
                <a:gridCol w="905256">
                  <a:extLst>
                    <a:ext uri="{9D8B030D-6E8A-4147-A177-3AD203B41FA5}">
                      <a16:colId xmlns:a16="http://schemas.microsoft.com/office/drawing/2014/main" val="1393183486"/>
                    </a:ext>
                  </a:extLst>
                </a:gridCol>
                <a:gridCol w="905256">
                  <a:extLst>
                    <a:ext uri="{9D8B030D-6E8A-4147-A177-3AD203B41FA5}">
                      <a16:colId xmlns:a16="http://schemas.microsoft.com/office/drawing/2014/main" val="764818425"/>
                    </a:ext>
                  </a:extLst>
                </a:gridCol>
                <a:gridCol w="905256">
                  <a:extLst>
                    <a:ext uri="{9D8B030D-6E8A-4147-A177-3AD203B41FA5}">
                      <a16:colId xmlns:a16="http://schemas.microsoft.com/office/drawing/2014/main" val="1245580571"/>
                    </a:ext>
                  </a:extLst>
                </a:gridCol>
                <a:gridCol w="905256">
                  <a:extLst>
                    <a:ext uri="{9D8B030D-6E8A-4147-A177-3AD203B41FA5}">
                      <a16:colId xmlns:a16="http://schemas.microsoft.com/office/drawing/2014/main" val="1038137320"/>
                    </a:ext>
                  </a:extLst>
                </a:gridCol>
                <a:gridCol w="905256">
                  <a:extLst>
                    <a:ext uri="{9D8B030D-6E8A-4147-A177-3AD203B41FA5}">
                      <a16:colId xmlns:a16="http://schemas.microsoft.com/office/drawing/2014/main" val="1459540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173206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https://scontent-iad3-1.cdninstagram.com/v/t51.29350-15/119707307_4986087551417156_858827612145043153_n.jpg?_nc_cat=107&amp;_nc_sid=8ae9d6&amp;_nc_ohc=XDxReYayuz8AX9KWvYN&amp;_nc_ht=scontent-iad3-1.cdninstagram.com&amp;oh=b71d6b7a6ab5b5bd877d524a43e25506&amp;oe=5F8F6D12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extLst>
                  <a:ext uri="{0D108BD9-81ED-4DB2-BD59-A6C34878D82A}">
                    <a16:rowId xmlns:a16="http://schemas.microsoft.com/office/drawing/2014/main" val="2851429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https://scontent-iad3-1.cdninstagram.com/v/t51.29350-15/119242822_1256882938007834_6604085037845201372_n.jpg?_nc_cat=106&amp;_nc_sid=8ae9d6&amp;_nc_ohc=EuPPJQsySsAAX-6TDUa&amp;_nc_ht=scontent-iad3-1.cdninstagram.com&amp;oh=e4cbf096d92e34d229e4224fe170c206&amp;oe=5F85E005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extLst>
                  <a:ext uri="{0D108BD9-81ED-4DB2-BD59-A6C34878D82A}">
                    <a16:rowId xmlns:a16="http://schemas.microsoft.com/office/drawing/2014/main" val="823797785"/>
                  </a:ext>
                </a:extLst>
              </a:tr>
            </a:tbl>
          </a:graphicData>
        </a:graphic>
      </p:graphicFrame>
      <p:sp>
        <p:nvSpPr>
          <p:cNvPr id="4" name="Text Placeholder 3">
            <a:extLst>
              <a:ext uri="{FF2B5EF4-FFF2-40B4-BE49-F238E27FC236}">
                <a16:creationId xmlns:a16="http://schemas.microsoft.com/office/drawing/2014/main" id="{4FB4B78A-1054-4846-B5DC-69211CD6E0D2}"/>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1076916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E22BE-7EBC-4610-AF72-EF9A17C2E327}"/>
              </a:ext>
            </a:extLst>
          </p:cNvPr>
          <p:cNvSpPr>
            <a:spLocks noGrp="1"/>
          </p:cNvSpPr>
          <p:nvPr>
            <p:ph type="title"/>
          </p:nvPr>
        </p:nvSpPr>
        <p:spPr/>
        <p:txBody>
          <a:bodyPr/>
          <a:lstStyle/>
          <a:p>
            <a:r>
              <a:rPr lang="en-US"/>
              <a:t>Instagram Stories Table  | All Pages - 11 of 14</a:t>
            </a:r>
          </a:p>
        </p:txBody>
      </p:sp>
      <p:graphicFrame>
        <p:nvGraphicFramePr>
          <p:cNvPr id="5" name="Table Placeholder 4">
            <a:extLst>
              <a:ext uri="{FF2B5EF4-FFF2-40B4-BE49-F238E27FC236}">
                <a16:creationId xmlns:a16="http://schemas.microsoft.com/office/drawing/2014/main" id="{6F5E0EF0-CF57-456E-95BF-8A2934917BE2}"/>
              </a:ext>
            </a:extLst>
          </p:cNvPr>
          <p:cNvGraphicFramePr>
            <a:graphicFrameLocks noGrp="1"/>
          </p:cNvGraphicFramePr>
          <p:nvPr>
            <p:ph type="tbl" sz="quarter" idx="13"/>
            <p:extLst>
              <p:ext uri="{D42A27DB-BD31-4B8C-83A1-F6EECF244321}">
                <p14:modId xmlns:p14="http://schemas.microsoft.com/office/powerpoint/2010/main" val="6025958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13427976"/>
                    </a:ext>
                  </a:extLst>
                </a:gridCol>
                <a:gridCol w="905256">
                  <a:extLst>
                    <a:ext uri="{9D8B030D-6E8A-4147-A177-3AD203B41FA5}">
                      <a16:colId xmlns:a16="http://schemas.microsoft.com/office/drawing/2014/main" val="2425274814"/>
                    </a:ext>
                  </a:extLst>
                </a:gridCol>
                <a:gridCol w="905256">
                  <a:extLst>
                    <a:ext uri="{9D8B030D-6E8A-4147-A177-3AD203B41FA5}">
                      <a16:colId xmlns:a16="http://schemas.microsoft.com/office/drawing/2014/main" val="3560354887"/>
                    </a:ext>
                  </a:extLst>
                </a:gridCol>
                <a:gridCol w="905256">
                  <a:extLst>
                    <a:ext uri="{9D8B030D-6E8A-4147-A177-3AD203B41FA5}">
                      <a16:colId xmlns:a16="http://schemas.microsoft.com/office/drawing/2014/main" val="4189732428"/>
                    </a:ext>
                  </a:extLst>
                </a:gridCol>
                <a:gridCol w="905256">
                  <a:extLst>
                    <a:ext uri="{9D8B030D-6E8A-4147-A177-3AD203B41FA5}">
                      <a16:colId xmlns:a16="http://schemas.microsoft.com/office/drawing/2014/main" val="2129488006"/>
                    </a:ext>
                  </a:extLst>
                </a:gridCol>
                <a:gridCol w="905256">
                  <a:extLst>
                    <a:ext uri="{9D8B030D-6E8A-4147-A177-3AD203B41FA5}">
                      <a16:colId xmlns:a16="http://schemas.microsoft.com/office/drawing/2014/main" val="2904668994"/>
                    </a:ext>
                  </a:extLst>
                </a:gridCol>
                <a:gridCol w="905256">
                  <a:extLst>
                    <a:ext uri="{9D8B030D-6E8A-4147-A177-3AD203B41FA5}">
                      <a16:colId xmlns:a16="http://schemas.microsoft.com/office/drawing/2014/main" val="3660787777"/>
                    </a:ext>
                  </a:extLst>
                </a:gridCol>
                <a:gridCol w="905256">
                  <a:extLst>
                    <a:ext uri="{9D8B030D-6E8A-4147-A177-3AD203B41FA5}">
                      <a16:colId xmlns:a16="http://schemas.microsoft.com/office/drawing/2014/main" val="42149234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338067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https://scontent-iad3-1.cdninstagram.com/v/t51.29350-15/119969169_336012411158821_3460191722842610399_n.jpg?_nc_cat=100&amp;_nc_sid=8ae9d6&amp;_nc_ohc=oXErSgXVPJAAX9uF2AT&amp;_nc_ht=scontent-iad3-1.cdninstagram.com&amp;oh=89305c84e38248a7b59ea85696411ebd&amp;oe=5F92D56D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extLst>
                  <a:ext uri="{0D108BD9-81ED-4DB2-BD59-A6C34878D82A}">
                    <a16:rowId xmlns:a16="http://schemas.microsoft.com/office/drawing/2014/main" val="2462734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https://scontent-iad3-1.cdninstagram.com/v/t51.29350-15/118778141_3335025153253038_6006620474461737420_n.jpg?_nc_cat=103&amp;_nc_sid=8ae9d6&amp;_nc_ohc=EY0GkYm1x4EAX-_DKG9&amp;_nc_ht=scontent-iad3-1.cdninstagram.com&amp;oh=1b67e643c7d5a6fea09eeda4f75a37ea&amp;oe=5F7A4AD6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extLst>
                  <a:ext uri="{0D108BD9-81ED-4DB2-BD59-A6C34878D82A}">
                    <a16:rowId xmlns:a16="http://schemas.microsoft.com/office/drawing/2014/main" val="3690485817"/>
                  </a:ext>
                </a:extLst>
              </a:tr>
            </a:tbl>
          </a:graphicData>
        </a:graphic>
      </p:graphicFrame>
      <p:sp>
        <p:nvSpPr>
          <p:cNvPr id="4" name="Text Placeholder 3">
            <a:extLst>
              <a:ext uri="{FF2B5EF4-FFF2-40B4-BE49-F238E27FC236}">
                <a16:creationId xmlns:a16="http://schemas.microsoft.com/office/drawing/2014/main" id="{6282454E-D20C-468A-9CF1-FFEBC03D3D26}"/>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8993648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8749F-B857-42AB-B70C-B913961ADFFE}"/>
              </a:ext>
            </a:extLst>
          </p:cNvPr>
          <p:cNvSpPr>
            <a:spLocks noGrp="1"/>
          </p:cNvSpPr>
          <p:nvPr>
            <p:ph type="title"/>
          </p:nvPr>
        </p:nvSpPr>
        <p:spPr/>
        <p:txBody>
          <a:bodyPr/>
          <a:lstStyle/>
          <a:p>
            <a:r>
              <a:rPr lang="en-US"/>
              <a:t>Instagram Stories Table  | All Pages - 12 of 14</a:t>
            </a:r>
          </a:p>
        </p:txBody>
      </p:sp>
      <p:graphicFrame>
        <p:nvGraphicFramePr>
          <p:cNvPr id="5" name="Table Placeholder 4">
            <a:extLst>
              <a:ext uri="{FF2B5EF4-FFF2-40B4-BE49-F238E27FC236}">
                <a16:creationId xmlns:a16="http://schemas.microsoft.com/office/drawing/2014/main" id="{DFC0A932-AD97-4E07-BAE0-F2F2DC67E55A}"/>
              </a:ext>
            </a:extLst>
          </p:cNvPr>
          <p:cNvGraphicFramePr>
            <a:graphicFrameLocks noGrp="1"/>
          </p:cNvGraphicFramePr>
          <p:nvPr>
            <p:ph type="tbl" sz="quarter" idx="13"/>
            <p:extLst>
              <p:ext uri="{D42A27DB-BD31-4B8C-83A1-F6EECF244321}">
                <p14:modId xmlns:p14="http://schemas.microsoft.com/office/powerpoint/2010/main" val="29202985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48109057"/>
                    </a:ext>
                  </a:extLst>
                </a:gridCol>
                <a:gridCol w="905256">
                  <a:extLst>
                    <a:ext uri="{9D8B030D-6E8A-4147-A177-3AD203B41FA5}">
                      <a16:colId xmlns:a16="http://schemas.microsoft.com/office/drawing/2014/main" val="2156174368"/>
                    </a:ext>
                  </a:extLst>
                </a:gridCol>
                <a:gridCol w="905256">
                  <a:extLst>
                    <a:ext uri="{9D8B030D-6E8A-4147-A177-3AD203B41FA5}">
                      <a16:colId xmlns:a16="http://schemas.microsoft.com/office/drawing/2014/main" val="2481824804"/>
                    </a:ext>
                  </a:extLst>
                </a:gridCol>
                <a:gridCol w="905256">
                  <a:extLst>
                    <a:ext uri="{9D8B030D-6E8A-4147-A177-3AD203B41FA5}">
                      <a16:colId xmlns:a16="http://schemas.microsoft.com/office/drawing/2014/main" val="2258475554"/>
                    </a:ext>
                  </a:extLst>
                </a:gridCol>
                <a:gridCol w="905256">
                  <a:extLst>
                    <a:ext uri="{9D8B030D-6E8A-4147-A177-3AD203B41FA5}">
                      <a16:colId xmlns:a16="http://schemas.microsoft.com/office/drawing/2014/main" val="3123372686"/>
                    </a:ext>
                  </a:extLst>
                </a:gridCol>
                <a:gridCol w="905256">
                  <a:extLst>
                    <a:ext uri="{9D8B030D-6E8A-4147-A177-3AD203B41FA5}">
                      <a16:colId xmlns:a16="http://schemas.microsoft.com/office/drawing/2014/main" val="571445892"/>
                    </a:ext>
                  </a:extLst>
                </a:gridCol>
                <a:gridCol w="905256">
                  <a:extLst>
                    <a:ext uri="{9D8B030D-6E8A-4147-A177-3AD203B41FA5}">
                      <a16:colId xmlns:a16="http://schemas.microsoft.com/office/drawing/2014/main" val="3358132332"/>
                    </a:ext>
                  </a:extLst>
                </a:gridCol>
                <a:gridCol w="905256">
                  <a:extLst>
                    <a:ext uri="{9D8B030D-6E8A-4147-A177-3AD203B41FA5}">
                      <a16:colId xmlns:a16="http://schemas.microsoft.com/office/drawing/2014/main" val="21416581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561496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https://scontent-iad3-1.cdninstagram.com/v/t51.29350-15/118806961_624812641734443_2071972787889775221_n.jpg?_nc_cat=104&amp;_nc_sid=8ae9d6&amp;_nc_ohc=I_iyDqyfExYAX9lwFlj&amp;_nc_ht=scontent-iad3-1.cdninstagram.com&amp;oh=780889ba5ab7f14c91fddb8eef736041&amp;oe=5F7B8359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extLst>
                  <a:ext uri="{0D108BD9-81ED-4DB2-BD59-A6C34878D82A}">
                    <a16:rowId xmlns:a16="http://schemas.microsoft.com/office/drawing/2014/main" val="2554081090"/>
                  </a:ext>
                </a:extLst>
              </a:tr>
            </a:tbl>
          </a:graphicData>
        </a:graphic>
      </p:graphicFrame>
      <p:sp>
        <p:nvSpPr>
          <p:cNvPr id="4" name="Text Placeholder 3">
            <a:extLst>
              <a:ext uri="{FF2B5EF4-FFF2-40B4-BE49-F238E27FC236}">
                <a16:creationId xmlns:a16="http://schemas.microsoft.com/office/drawing/2014/main" id="{41477E19-A7F7-49C5-A0E3-FAA71BDC415D}"/>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2503031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65D93-A18D-435C-B7FE-88EBC7A9B391}"/>
              </a:ext>
            </a:extLst>
          </p:cNvPr>
          <p:cNvSpPr>
            <a:spLocks noGrp="1"/>
          </p:cNvSpPr>
          <p:nvPr>
            <p:ph type="title"/>
          </p:nvPr>
        </p:nvSpPr>
        <p:spPr/>
        <p:txBody>
          <a:bodyPr/>
          <a:lstStyle/>
          <a:p>
            <a:r>
              <a:rPr lang="en-US"/>
              <a:t>Instagram Stories Table  | All Pages - 13 of 14</a:t>
            </a:r>
          </a:p>
        </p:txBody>
      </p:sp>
      <p:graphicFrame>
        <p:nvGraphicFramePr>
          <p:cNvPr id="5" name="Table Placeholder 4">
            <a:extLst>
              <a:ext uri="{FF2B5EF4-FFF2-40B4-BE49-F238E27FC236}">
                <a16:creationId xmlns:a16="http://schemas.microsoft.com/office/drawing/2014/main" id="{0EC52932-0888-4A07-82B8-BBEB08BC8331}"/>
              </a:ext>
            </a:extLst>
          </p:cNvPr>
          <p:cNvGraphicFramePr>
            <a:graphicFrameLocks noGrp="1"/>
          </p:cNvGraphicFramePr>
          <p:nvPr>
            <p:ph type="tbl" sz="quarter" idx="13"/>
            <p:extLst>
              <p:ext uri="{D42A27DB-BD31-4B8C-83A1-F6EECF244321}">
                <p14:modId xmlns:p14="http://schemas.microsoft.com/office/powerpoint/2010/main" val="2569547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07013395"/>
                    </a:ext>
                  </a:extLst>
                </a:gridCol>
                <a:gridCol w="905256">
                  <a:extLst>
                    <a:ext uri="{9D8B030D-6E8A-4147-A177-3AD203B41FA5}">
                      <a16:colId xmlns:a16="http://schemas.microsoft.com/office/drawing/2014/main" val="4278108429"/>
                    </a:ext>
                  </a:extLst>
                </a:gridCol>
                <a:gridCol w="905256">
                  <a:extLst>
                    <a:ext uri="{9D8B030D-6E8A-4147-A177-3AD203B41FA5}">
                      <a16:colId xmlns:a16="http://schemas.microsoft.com/office/drawing/2014/main" val="4129222242"/>
                    </a:ext>
                  </a:extLst>
                </a:gridCol>
                <a:gridCol w="905256">
                  <a:extLst>
                    <a:ext uri="{9D8B030D-6E8A-4147-A177-3AD203B41FA5}">
                      <a16:colId xmlns:a16="http://schemas.microsoft.com/office/drawing/2014/main" val="2590258158"/>
                    </a:ext>
                  </a:extLst>
                </a:gridCol>
                <a:gridCol w="905256">
                  <a:extLst>
                    <a:ext uri="{9D8B030D-6E8A-4147-A177-3AD203B41FA5}">
                      <a16:colId xmlns:a16="http://schemas.microsoft.com/office/drawing/2014/main" val="1671753330"/>
                    </a:ext>
                  </a:extLst>
                </a:gridCol>
                <a:gridCol w="905256">
                  <a:extLst>
                    <a:ext uri="{9D8B030D-6E8A-4147-A177-3AD203B41FA5}">
                      <a16:colId xmlns:a16="http://schemas.microsoft.com/office/drawing/2014/main" val="1625541854"/>
                    </a:ext>
                  </a:extLst>
                </a:gridCol>
                <a:gridCol w="905256">
                  <a:extLst>
                    <a:ext uri="{9D8B030D-6E8A-4147-A177-3AD203B41FA5}">
                      <a16:colId xmlns:a16="http://schemas.microsoft.com/office/drawing/2014/main" val="1474587272"/>
                    </a:ext>
                  </a:extLst>
                </a:gridCol>
                <a:gridCol w="905256">
                  <a:extLst>
                    <a:ext uri="{9D8B030D-6E8A-4147-A177-3AD203B41FA5}">
                      <a16:colId xmlns:a16="http://schemas.microsoft.com/office/drawing/2014/main" val="4383776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303164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51.29350-15/119211569_387391605994656_23138268413481604_n.jpg?_nc_cat=111&amp;_nc_sid=8ae9d6&amp;_nc_ohc=KiAN8_fCyKcAX-dklDB&amp;_nc_oc=AQnvHFOjh4GajluBgSd24PjWO3fR3lc3RLMz_eP-KbzmVkxgFZjGh7jl3d_FESJZ5bA&amp;_nc_ht=scontent-lga3-1.cdninstagram.com&amp;oh=8640907b67a290f6e12cb281be1d61a0&amp;oe=5F8678E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extLst>
                  <a:ext uri="{0D108BD9-81ED-4DB2-BD59-A6C34878D82A}">
                    <a16:rowId xmlns:a16="http://schemas.microsoft.com/office/drawing/2014/main" val="3697663277"/>
                  </a:ext>
                </a:extLst>
              </a:tr>
            </a:tbl>
          </a:graphicData>
        </a:graphic>
      </p:graphicFrame>
      <p:sp>
        <p:nvSpPr>
          <p:cNvPr id="4" name="Text Placeholder 3">
            <a:extLst>
              <a:ext uri="{FF2B5EF4-FFF2-40B4-BE49-F238E27FC236}">
                <a16:creationId xmlns:a16="http://schemas.microsoft.com/office/drawing/2014/main" id="{BBE9156F-D8E0-4CC0-A378-30060DF2F3DC}"/>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943803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B6D7C-3E33-4EF5-A290-85FF1C94490F}"/>
              </a:ext>
            </a:extLst>
          </p:cNvPr>
          <p:cNvSpPr>
            <a:spLocks noGrp="1"/>
          </p:cNvSpPr>
          <p:nvPr>
            <p:ph type="title"/>
          </p:nvPr>
        </p:nvSpPr>
        <p:spPr/>
        <p:txBody>
          <a:bodyPr/>
          <a:lstStyle/>
          <a:p>
            <a:r>
              <a:rPr lang="en-US"/>
              <a:t>Instagram Stories Table  | All Pages - 14 of 14</a:t>
            </a:r>
          </a:p>
        </p:txBody>
      </p:sp>
      <p:graphicFrame>
        <p:nvGraphicFramePr>
          <p:cNvPr id="5" name="Table Placeholder 4">
            <a:extLst>
              <a:ext uri="{FF2B5EF4-FFF2-40B4-BE49-F238E27FC236}">
                <a16:creationId xmlns:a16="http://schemas.microsoft.com/office/drawing/2014/main" id="{35754B69-AA3E-4EAE-A297-846FB20E450F}"/>
              </a:ext>
            </a:extLst>
          </p:cNvPr>
          <p:cNvGraphicFramePr>
            <a:graphicFrameLocks noGrp="1"/>
          </p:cNvGraphicFramePr>
          <p:nvPr>
            <p:ph type="tbl" sz="quarter" idx="13"/>
            <p:extLst>
              <p:ext uri="{D42A27DB-BD31-4B8C-83A1-F6EECF244321}">
                <p14:modId xmlns:p14="http://schemas.microsoft.com/office/powerpoint/2010/main" val="11393493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40366190"/>
                    </a:ext>
                  </a:extLst>
                </a:gridCol>
                <a:gridCol w="905256">
                  <a:extLst>
                    <a:ext uri="{9D8B030D-6E8A-4147-A177-3AD203B41FA5}">
                      <a16:colId xmlns:a16="http://schemas.microsoft.com/office/drawing/2014/main" val="3871727480"/>
                    </a:ext>
                  </a:extLst>
                </a:gridCol>
                <a:gridCol w="905256">
                  <a:extLst>
                    <a:ext uri="{9D8B030D-6E8A-4147-A177-3AD203B41FA5}">
                      <a16:colId xmlns:a16="http://schemas.microsoft.com/office/drawing/2014/main" val="1380442421"/>
                    </a:ext>
                  </a:extLst>
                </a:gridCol>
                <a:gridCol w="905256">
                  <a:extLst>
                    <a:ext uri="{9D8B030D-6E8A-4147-A177-3AD203B41FA5}">
                      <a16:colId xmlns:a16="http://schemas.microsoft.com/office/drawing/2014/main" val="2497348359"/>
                    </a:ext>
                  </a:extLst>
                </a:gridCol>
                <a:gridCol w="905256">
                  <a:extLst>
                    <a:ext uri="{9D8B030D-6E8A-4147-A177-3AD203B41FA5}">
                      <a16:colId xmlns:a16="http://schemas.microsoft.com/office/drawing/2014/main" val="1702507832"/>
                    </a:ext>
                  </a:extLst>
                </a:gridCol>
                <a:gridCol w="905256">
                  <a:extLst>
                    <a:ext uri="{9D8B030D-6E8A-4147-A177-3AD203B41FA5}">
                      <a16:colId xmlns:a16="http://schemas.microsoft.com/office/drawing/2014/main" val="922007446"/>
                    </a:ext>
                  </a:extLst>
                </a:gridCol>
                <a:gridCol w="905256">
                  <a:extLst>
                    <a:ext uri="{9D8B030D-6E8A-4147-A177-3AD203B41FA5}">
                      <a16:colId xmlns:a16="http://schemas.microsoft.com/office/drawing/2014/main" val="3954988858"/>
                    </a:ext>
                  </a:extLst>
                </a:gridCol>
                <a:gridCol w="905256">
                  <a:extLst>
                    <a:ext uri="{9D8B030D-6E8A-4147-A177-3AD203B41FA5}">
                      <a16:colId xmlns:a16="http://schemas.microsoft.com/office/drawing/2014/main" val="39529657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216205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https://scontent-iad3-1.cdninstagram.com/v/t51.29350-15/119896177_224702059189952_9005246719194530575_n.jpg?_nc_cat=108&amp;_nc_sid=8ae9d6&amp;_nc_ohc=YILueJ5cFrQAX_hCR9M&amp;_nc_ht=scontent-iad3-1.cdninstagram.com&amp;oh=18dfd3b5bc7ed24129d154ee0f866658&amp;oe=5F90F8C3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extLst>
                  <a:ext uri="{0D108BD9-81ED-4DB2-BD59-A6C34878D82A}">
                    <a16:rowId xmlns:a16="http://schemas.microsoft.com/office/drawing/2014/main" val="1753303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https://scontent-iad3-1.cdninstagram.com/v/t51.29350-15/119754207_179153657001423_9087160834045529441_n.jpg?_nc_cat=106&amp;_nc_sid=8ae9d6&amp;_nc_ohc=ucvfWPeRqXUAX8UIeLg&amp;_nc_ht=scontent-iad3-1.cdninstagram.com&amp;oh=c0f780ee86618e85acca5d04af3e30d6&amp;oe=5F8DF257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a:t>
                      </a:r>
                    </a:p>
                  </a:txBody>
                  <a:tcPr/>
                </a:tc>
                <a:extLst>
                  <a:ext uri="{0D108BD9-81ED-4DB2-BD59-A6C34878D82A}">
                    <a16:rowId xmlns:a16="http://schemas.microsoft.com/office/drawing/2014/main" val="3431152850"/>
                  </a:ext>
                </a:extLst>
              </a:tr>
            </a:tbl>
          </a:graphicData>
        </a:graphic>
      </p:graphicFrame>
      <p:sp>
        <p:nvSpPr>
          <p:cNvPr id="4" name="Text Placeholder 3">
            <a:extLst>
              <a:ext uri="{FF2B5EF4-FFF2-40B4-BE49-F238E27FC236}">
                <a16:creationId xmlns:a16="http://schemas.microsoft.com/office/drawing/2014/main" id="{6C1781BA-C443-4AC6-9E58-A52784329523}"/>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8761192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B2422-F567-4400-B473-6B5C88DA166A}"/>
              </a:ext>
            </a:extLst>
          </p:cNvPr>
          <p:cNvSpPr>
            <a:spLocks noGrp="1"/>
          </p:cNvSpPr>
          <p:nvPr>
            <p:ph type="title"/>
          </p:nvPr>
        </p:nvSpPr>
        <p:spPr/>
        <p:txBody>
          <a:bodyPr/>
          <a:lstStyle/>
          <a:p>
            <a:r>
              <a:rPr lang="en-US"/>
              <a:t>Instagram Videos Table | All Pages</a:t>
            </a:r>
          </a:p>
        </p:txBody>
      </p:sp>
      <p:graphicFrame>
        <p:nvGraphicFramePr>
          <p:cNvPr id="5" name="Table Placeholder 4">
            <a:extLst>
              <a:ext uri="{FF2B5EF4-FFF2-40B4-BE49-F238E27FC236}">
                <a16:creationId xmlns:a16="http://schemas.microsoft.com/office/drawing/2014/main" id="{A881A68E-4F1E-4EAE-9964-2CB9CE062A70}"/>
              </a:ext>
            </a:extLst>
          </p:cNvPr>
          <p:cNvGraphicFramePr>
            <a:graphicFrameLocks noGrp="1"/>
          </p:cNvGraphicFramePr>
          <p:nvPr>
            <p:ph type="tbl" sz="quarter" idx="13"/>
            <p:extLst>
              <p:ext uri="{D42A27DB-BD31-4B8C-83A1-F6EECF244321}">
                <p14:modId xmlns:p14="http://schemas.microsoft.com/office/powerpoint/2010/main" val="36303266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064873627"/>
                    </a:ext>
                  </a:extLst>
                </a:gridCol>
                <a:gridCol w="1481327">
                  <a:extLst>
                    <a:ext uri="{9D8B030D-6E8A-4147-A177-3AD203B41FA5}">
                      <a16:colId xmlns:a16="http://schemas.microsoft.com/office/drawing/2014/main" val="1068309952"/>
                    </a:ext>
                  </a:extLst>
                </a:gridCol>
                <a:gridCol w="658368">
                  <a:extLst>
                    <a:ext uri="{9D8B030D-6E8A-4147-A177-3AD203B41FA5}">
                      <a16:colId xmlns:a16="http://schemas.microsoft.com/office/drawing/2014/main" val="331371980"/>
                    </a:ext>
                  </a:extLst>
                </a:gridCol>
                <a:gridCol w="658368">
                  <a:extLst>
                    <a:ext uri="{9D8B030D-6E8A-4147-A177-3AD203B41FA5}">
                      <a16:colId xmlns:a16="http://schemas.microsoft.com/office/drawing/2014/main" val="119541647"/>
                    </a:ext>
                  </a:extLst>
                </a:gridCol>
                <a:gridCol w="658368">
                  <a:extLst>
                    <a:ext uri="{9D8B030D-6E8A-4147-A177-3AD203B41FA5}">
                      <a16:colId xmlns:a16="http://schemas.microsoft.com/office/drawing/2014/main" val="1953121159"/>
                    </a:ext>
                  </a:extLst>
                </a:gridCol>
                <a:gridCol w="658368">
                  <a:extLst>
                    <a:ext uri="{9D8B030D-6E8A-4147-A177-3AD203B41FA5}">
                      <a16:colId xmlns:a16="http://schemas.microsoft.com/office/drawing/2014/main" val="2522357298"/>
                    </a:ext>
                  </a:extLst>
                </a:gridCol>
                <a:gridCol w="658368">
                  <a:extLst>
                    <a:ext uri="{9D8B030D-6E8A-4147-A177-3AD203B41FA5}">
                      <a16:colId xmlns:a16="http://schemas.microsoft.com/office/drawing/2014/main" val="1743879893"/>
                    </a:ext>
                  </a:extLst>
                </a:gridCol>
                <a:gridCol w="658368">
                  <a:extLst>
                    <a:ext uri="{9D8B030D-6E8A-4147-A177-3AD203B41FA5}">
                      <a16:colId xmlns:a16="http://schemas.microsoft.com/office/drawing/2014/main" val="971497549"/>
                    </a:ext>
                  </a:extLst>
                </a:gridCol>
                <a:gridCol w="658368">
                  <a:extLst>
                    <a:ext uri="{9D8B030D-6E8A-4147-A177-3AD203B41FA5}">
                      <a16:colId xmlns:a16="http://schemas.microsoft.com/office/drawing/2014/main" val="3188016095"/>
                    </a:ext>
                  </a:extLst>
                </a:gridCol>
                <a:gridCol w="658368">
                  <a:extLst>
                    <a:ext uri="{9D8B030D-6E8A-4147-A177-3AD203B41FA5}">
                      <a16:colId xmlns:a16="http://schemas.microsoft.com/office/drawing/2014/main" val="850489953"/>
                    </a:ext>
                  </a:extLst>
                </a:gridCol>
                <a:gridCol w="658368">
                  <a:extLst>
                    <a:ext uri="{9D8B030D-6E8A-4147-A177-3AD203B41FA5}">
                      <a16:colId xmlns:a16="http://schemas.microsoft.com/office/drawing/2014/main" val="2238027468"/>
                    </a:ext>
                  </a:extLst>
                </a:gridCol>
              </a:tblGrid>
              <a:tr h="370840">
                <a:tc>
                  <a:txBody>
                    <a:bodyPr/>
                    <a:lstStyle/>
                    <a:p>
                      <a:r>
                        <a:rPr lang="en-US" sz="1000"/>
                        <a:t>Last Updated</a:t>
                      </a:r>
                    </a:p>
                  </a:txBody>
                  <a:tcPr/>
                </a:tc>
                <a:tc>
                  <a:txBody>
                    <a:bodyPr/>
                    <a:lstStyle/>
                    <a:p>
                      <a:r>
                        <a:rPr lang="en-US" sz="1000"/>
                        <a:t>Thumbnail</a:t>
                      </a:r>
                    </a:p>
                  </a:txBody>
                  <a:tcPr/>
                </a:tc>
                <a:tc>
                  <a:txBody>
                    <a:bodyPr/>
                    <a:lstStyle/>
                    <a:p>
                      <a:r>
                        <a:rPr lang="en-US" sz="1000"/>
                        <a:t>Views (Organic)</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Engagements (Organic)</a:t>
                      </a:r>
                    </a:p>
                  </a:txBody>
                  <a:tcPr/>
                </a:tc>
                <a:tc>
                  <a:txBody>
                    <a:bodyPr/>
                    <a:lstStyle/>
                    <a:p>
                      <a:r>
                        <a:rPr lang="en-US" sz="1000"/>
                        <a:t>Impressions (Organic)</a:t>
                      </a:r>
                    </a:p>
                  </a:txBody>
                  <a:tcPr/>
                </a:tc>
                <a:tc>
                  <a:txBody>
                    <a:bodyPr/>
                    <a:lstStyle/>
                    <a:p>
                      <a:r>
                        <a:rPr lang="en-US" sz="1000"/>
                        <a:t>Reach (Organic)</a:t>
                      </a:r>
                    </a:p>
                  </a:txBody>
                  <a:tcPr/>
                </a:tc>
                <a:tc>
                  <a:txBody>
                    <a:bodyPr/>
                    <a:lstStyle/>
                    <a:p>
                      <a:r>
                        <a:rPr lang="en-US" sz="1000"/>
                        <a:t>Engagement Rate (Organic)</a:t>
                      </a:r>
                    </a:p>
                  </a:txBody>
                  <a:tcPr/>
                </a:tc>
                <a:tc>
                  <a:txBody>
                    <a:bodyPr/>
                    <a:lstStyle/>
                    <a:p>
                      <a:r>
                        <a:rPr lang="en-US" sz="1000"/>
                        <a:t>Video View Rate (Organic)</a:t>
                      </a:r>
                    </a:p>
                  </a:txBody>
                  <a:tcPr/>
                </a:tc>
                <a:extLst>
                  <a:ext uri="{0D108BD9-81ED-4DB2-BD59-A6C34878D82A}">
                    <a16:rowId xmlns:a16="http://schemas.microsoft.com/office/drawing/2014/main" val="3360301324"/>
                  </a:ext>
                </a:extLst>
              </a:tr>
              <a:tr h="370840">
                <a:tc>
                  <a:txBody>
                    <a:bodyPr/>
                    <a:lstStyle/>
                    <a:p>
                      <a:r>
                        <a:rPr lang="en-US" sz="1000"/>
                        <a:t>10/01/2020 06:11:54</a:t>
                      </a:r>
                    </a:p>
                  </a:txBody>
                  <a:tcPr/>
                </a:tc>
                <a:tc>
                  <a:txBody>
                    <a:bodyPr/>
                    <a:lstStyle/>
                    <a:p>
                      <a:r>
                        <a:rPr lang="en-US" sz="1000"/>
                        <a:t>https://www.instagram.com/p/CFFFUHRnWc4/media</a:t>
                      </a:r>
                    </a:p>
                  </a:txBody>
                  <a:tcPr/>
                </a:tc>
                <a:tc>
                  <a:txBody>
                    <a:bodyPr/>
                    <a:lstStyle/>
                    <a:p>
                      <a:r>
                        <a:rPr lang="en-US" sz="1000"/>
                        <a:t>12034</a:t>
                      </a:r>
                    </a:p>
                  </a:txBody>
                  <a:tcPr/>
                </a:tc>
                <a:tc>
                  <a:txBody>
                    <a:bodyPr/>
                    <a:lstStyle/>
                    <a:p>
                      <a:r>
                        <a:rPr lang="en-US" sz="1000"/>
                        <a:t>2847</a:t>
                      </a:r>
                    </a:p>
                  </a:txBody>
                  <a:tcPr/>
                </a:tc>
                <a:tc>
                  <a:txBody>
                    <a:bodyPr/>
                    <a:lstStyle/>
                    <a:p>
                      <a:r>
                        <a:rPr lang="en-US" sz="1000"/>
                        <a:t>21150</a:t>
                      </a:r>
                    </a:p>
                  </a:txBody>
                  <a:tcPr/>
                </a:tc>
                <a:tc>
                  <a:txBody>
                    <a:bodyPr/>
                    <a:lstStyle/>
                    <a:p>
                      <a:r>
                        <a:rPr lang="en-US" sz="1000"/>
                        <a:t>112</a:t>
                      </a:r>
                    </a:p>
                  </a:txBody>
                  <a:tcPr/>
                </a:tc>
                <a:tc>
                  <a:txBody>
                    <a:bodyPr/>
                    <a:lstStyle/>
                    <a:p>
                      <a:r>
                        <a:rPr lang="en-US" sz="1000"/>
                        <a:t>24109</a:t>
                      </a:r>
                    </a:p>
                  </a:txBody>
                  <a:tcPr/>
                </a:tc>
                <a:tc>
                  <a:txBody>
                    <a:bodyPr/>
                    <a:lstStyle/>
                    <a:p>
                      <a:r>
                        <a:rPr lang="en-US" sz="1000"/>
                        <a:t>22000</a:t>
                      </a:r>
                    </a:p>
                  </a:txBody>
                  <a:tcPr/>
                </a:tc>
                <a:tc>
                  <a:txBody>
                    <a:bodyPr/>
                    <a:lstStyle/>
                    <a:p>
                      <a:r>
                        <a:rPr lang="en-US" sz="1000"/>
                        <a:t>18252</a:t>
                      </a:r>
                    </a:p>
                  </a:txBody>
                  <a:tcPr/>
                </a:tc>
                <a:tc>
                  <a:txBody>
                    <a:bodyPr/>
                    <a:lstStyle/>
                    <a:p>
                      <a:r>
                        <a:rPr lang="en-US" sz="1000"/>
                        <a:t>109.59 %</a:t>
                      </a:r>
                    </a:p>
                  </a:txBody>
                  <a:tcPr/>
                </a:tc>
                <a:tc>
                  <a:txBody>
                    <a:bodyPr/>
                    <a:lstStyle/>
                    <a:p>
                      <a:r>
                        <a:rPr lang="en-US" sz="1000"/>
                        <a:t>54.7 %</a:t>
                      </a:r>
                    </a:p>
                  </a:txBody>
                  <a:tcPr/>
                </a:tc>
                <a:extLst>
                  <a:ext uri="{0D108BD9-81ED-4DB2-BD59-A6C34878D82A}">
                    <a16:rowId xmlns:a16="http://schemas.microsoft.com/office/drawing/2014/main" val="40525969"/>
                  </a:ext>
                </a:extLst>
              </a:tr>
              <a:tr h="370840">
                <a:tc>
                  <a:txBody>
                    <a:bodyPr/>
                    <a:lstStyle/>
                    <a:p>
                      <a:r>
                        <a:rPr lang="en-US" sz="1000"/>
                        <a:t>10/01/2020 06:11:54</a:t>
                      </a:r>
                    </a:p>
                  </a:txBody>
                  <a:tcPr/>
                </a:tc>
                <a:tc>
                  <a:txBody>
                    <a:bodyPr/>
                    <a:lstStyle/>
                    <a:p>
                      <a:r>
                        <a:rPr lang="en-US" sz="1000"/>
                        <a:t>https://www.instagram.com/p/CEmIpvrH1dC/media</a:t>
                      </a:r>
                    </a:p>
                  </a:txBody>
                  <a:tcPr/>
                </a:tc>
                <a:tc>
                  <a:txBody>
                    <a:bodyPr/>
                    <a:lstStyle/>
                    <a:p>
                      <a:r>
                        <a:rPr lang="en-US" sz="1000"/>
                        <a:t>3278</a:t>
                      </a:r>
                    </a:p>
                  </a:txBody>
                  <a:tcPr/>
                </a:tc>
                <a:tc>
                  <a:txBody>
                    <a:bodyPr/>
                    <a:lstStyle/>
                    <a:p>
                      <a:r>
                        <a:rPr lang="en-US" sz="1000"/>
                        <a:t>185</a:t>
                      </a:r>
                    </a:p>
                  </a:txBody>
                  <a:tcPr/>
                </a:tc>
                <a:tc>
                  <a:txBody>
                    <a:bodyPr/>
                    <a:lstStyle/>
                    <a:p>
                      <a:r>
                        <a:rPr lang="en-US" sz="1000"/>
                        <a:t>8</a:t>
                      </a:r>
                    </a:p>
                  </a:txBody>
                  <a:tcPr/>
                </a:tc>
                <a:tc>
                  <a:txBody>
                    <a:bodyPr/>
                    <a:lstStyle/>
                    <a:p>
                      <a:r>
                        <a:rPr lang="en-US" sz="1000"/>
                        <a:t>4</a:t>
                      </a:r>
                    </a:p>
                  </a:txBody>
                  <a:tcPr/>
                </a:tc>
                <a:tc>
                  <a:txBody>
                    <a:bodyPr/>
                    <a:lstStyle/>
                    <a:p>
                      <a:r>
                        <a:rPr lang="en-US" sz="1000"/>
                        <a:t>197</a:t>
                      </a:r>
                    </a:p>
                  </a:txBody>
                  <a:tcPr/>
                </a:tc>
                <a:tc>
                  <a:txBody>
                    <a:bodyPr/>
                    <a:lstStyle/>
                    <a:p>
                      <a:r>
                        <a:rPr lang="en-US" sz="1000"/>
                        <a:t>9654</a:t>
                      </a:r>
                    </a:p>
                  </a:txBody>
                  <a:tcPr/>
                </a:tc>
                <a:tc>
                  <a:txBody>
                    <a:bodyPr/>
                    <a:lstStyle/>
                    <a:p>
                      <a:r>
                        <a:rPr lang="en-US" sz="1000"/>
                        <a:t>8471</a:t>
                      </a:r>
                    </a:p>
                  </a:txBody>
                  <a:tcPr/>
                </a:tc>
                <a:tc>
                  <a:txBody>
                    <a:bodyPr/>
                    <a:lstStyle/>
                    <a:p>
                      <a:r>
                        <a:rPr lang="en-US" sz="1000"/>
                        <a:t>2.04 %</a:t>
                      </a:r>
                    </a:p>
                  </a:txBody>
                  <a:tcPr/>
                </a:tc>
                <a:tc>
                  <a:txBody>
                    <a:bodyPr/>
                    <a:lstStyle/>
                    <a:p>
                      <a:r>
                        <a:rPr lang="en-US" sz="1000"/>
                        <a:t>33.95 %</a:t>
                      </a:r>
                    </a:p>
                  </a:txBody>
                  <a:tcPr/>
                </a:tc>
                <a:extLst>
                  <a:ext uri="{0D108BD9-81ED-4DB2-BD59-A6C34878D82A}">
                    <a16:rowId xmlns:a16="http://schemas.microsoft.com/office/drawing/2014/main" val="586179843"/>
                  </a:ext>
                </a:extLst>
              </a:tr>
            </a:tbl>
          </a:graphicData>
        </a:graphic>
      </p:graphicFrame>
      <p:sp>
        <p:nvSpPr>
          <p:cNvPr id="4" name="Text Placeholder 3">
            <a:extLst>
              <a:ext uri="{FF2B5EF4-FFF2-40B4-BE49-F238E27FC236}">
                <a16:creationId xmlns:a16="http://schemas.microsoft.com/office/drawing/2014/main" id="{A1477EDF-27CF-4AAA-B5B2-2D1E60511547}"/>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568205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95FF7-AE81-42F6-BE18-5D621FCF2D8B}"/>
              </a:ext>
            </a:extLst>
          </p:cNvPr>
          <p:cNvSpPr>
            <a:spLocks noGrp="1"/>
          </p:cNvSpPr>
          <p:nvPr>
            <p:ph type="title"/>
          </p:nvPr>
        </p:nvSpPr>
        <p:spPr/>
        <p:txBody>
          <a:bodyPr/>
          <a:lstStyle/>
          <a:p>
            <a:r>
              <a:rPr lang="en-US"/>
              <a:t>Facebook Custom Key Metrics by Month | All Pages</a:t>
            </a:r>
          </a:p>
        </p:txBody>
      </p:sp>
      <p:graphicFrame>
        <p:nvGraphicFramePr>
          <p:cNvPr id="5" name="Table Placeholder 4">
            <a:extLst>
              <a:ext uri="{FF2B5EF4-FFF2-40B4-BE49-F238E27FC236}">
                <a16:creationId xmlns:a16="http://schemas.microsoft.com/office/drawing/2014/main" id="{1A269CA3-5047-40C4-B3E2-8A332BB6FD91}"/>
              </a:ext>
            </a:extLst>
          </p:cNvPr>
          <p:cNvGraphicFramePr>
            <a:graphicFrameLocks noGrp="1"/>
          </p:cNvGraphicFramePr>
          <p:nvPr>
            <p:ph type="tbl" sz="quarter" idx="13"/>
            <p:extLst>
              <p:ext uri="{D42A27DB-BD31-4B8C-83A1-F6EECF244321}">
                <p14:modId xmlns:p14="http://schemas.microsoft.com/office/powerpoint/2010/main" val="1840094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967327139"/>
                    </a:ext>
                  </a:extLst>
                </a:gridCol>
                <a:gridCol w="1645920">
                  <a:extLst>
                    <a:ext uri="{9D8B030D-6E8A-4147-A177-3AD203B41FA5}">
                      <a16:colId xmlns:a16="http://schemas.microsoft.com/office/drawing/2014/main" val="840696756"/>
                    </a:ext>
                  </a:extLst>
                </a:gridCol>
                <a:gridCol w="1645920">
                  <a:extLst>
                    <a:ext uri="{9D8B030D-6E8A-4147-A177-3AD203B41FA5}">
                      <a16:colId xmlns:a16="http://schemas.microsoft.com/office/drawing/2014/main" val="3232616455"/>
                    </a:ext>
                  </a:extLst>
                </a:gridCol>
                <a:gridCol w="1645920">
                  <a:extLst>
                    <a:ext uri="{9D8B030D-6E8A-4147-A177-3AD203B41FA5}">
                      <a16:colId xmlns:a16="http://schemas.microsoft.com/office/drawing/2014/main" val="2094755526"/>
                    </a:ext>
                  </a:extLst>
                </a:gridCol>
                <a:gridCol w="1645920">
                  <a:extLst>
                    <a:ext uri="{9D8B030D-6E8A-4147-A177-3AD203B41FA5}">
                      <a16:colId xmlns:a16="http://schemas.microsoft.com/office/drawing/2014/main" val="2558429722"/>
                    </a:ext>
                  </a:extLst>
                </a:gridCol>
              </a:tblGrid>
              <a:tr h="370840">
                <a:tc>
                  <a:txBody>
                    <a:bodyPr/>
                    <a:lstStyle/>
                    <a:p>
                      <a:r>
                        <a:rPr lang="en-US" sz="1000"/>
                        <a:t>Total Reach</a:t>
                      </a:r>
                    </a:p>
                  </a:txBody>
                  <a:tcPr/>
                </a:tc>
                <a:tc>
                  <a:txBody>
                    <a:bodyPr/>
                    <a:lstStyle/>
                    <a:p>
                      <a:r>
                        <a:rPr lang="en-US" sz="1000"/>
                        <a:t>Paid Reach</a:t>
                      </a:r>
                    </a:p>
                  </a:txBody>
                  <a:tcPr/>
                </a:tc>
                <a:tc>
                  <a:txBody>
                    <a:bodyPr/>
                    <a:lstStyle/>
                    <a:p>
                      <a:r>
                        <a:rPr lang="en-US" sz="1000"/>
                        <a:t>Organic Reach</a:t>
                      </a:r>
                    </a:p>
                  </a:txBody>
                  <a:tcPr/>
                </a:tc>
                <a:tc>
                  <a:txBody>
                    <a:bodyPr/>
                    <a:lstStyle/>
                    <a:p>
                      <a:r>
                        <a:rPr lang="en-US" sz="1000"/>
                        <a:t>Total Impressions</a:t>
                      </a:r>
                    </a:p>
                  </a:txBody>
                  <a:tcPr/>
                </a:tc>
                <a:tc>
                  <a:txBody>
                    <a:bodyPr/>
                    <a:lstStyle/>
                    <a:p>
                      <a:r>
                        <a:rPr lang="en-US" sz="1000"/>
                        <a:t>Video Views</a:t>
                      </a:r>
                    </a:p>
                  </a:txBody>
                  <a:tcPr/>
                </a:tc>
                <a:extLst>
                  <a:ext uri="{0D108BD9-81ED-4DB2-BD59-A6C34878D82A}">
                    <a16:rowId xmlns:a16="http://schemas.microsoft.com/office/drawing/2014/main" val="406023443"/>
                  </a:ext>
                </a:extLst>
              </a:tr>
              <a:tr h="370840">
                <a:tc>
                  <a:txBody>
                    <a:bodyPr/>
                    <a:lstStyle/>
                    <a:p>
                      <a:r>
                        <a:rPr lang="en-US" sz="1000"/>
                        <a:t>722531</a:t>
                      </a:r>
                    </a:p>
                  </a:txBody>
                  <a:tcPr/>
                </a:tc>
                <a:tc>
                  <a:txBody>
                    <a:bodyPr/>
                    <a:lstStyle/>
                    <a:p>
                      <a:r>
                        <a:rPr lang="en-US" sz="1000"/>
                        <a:t>721374</a:t>
                      </a:r>
                    </a:p>
                  </a:txBody>
                  <a:tcPr/>
                </a:tc>
                <a:tc>
                  <a:txBody>
                    <a:bodyPr/>
                    <a:lstStyle/>
                    <a:p>
                      <a:r>
                        <a:rPr lang="en-US" sz="1000"/>
                        <a:t>2559</a:t>
                      </a:r>
                    </a:p>
                  </a:txBody>
                  <a:tcPr/>
                </a:tc>
                <a:tc>
                  <a:txBody>
                    <a:bodyPr/>
                    <a:lstStyle/>
                    <a:p>
                      <a:r>
                        <a:rPr lang="en-US" sz="1000"/>
                        <a:t>5092163</a:t>
                      </a:r>
                    </a:p>
                  </a:txBody>
                  <a:tcPr/>
                </a:tc>
                <a:tc>
                  <a:txBody>
                    <a:bodyPr/>
                    <a:lstStyle/>
                    <a:p>
                      <a:r>
                        <a:rPr lang="en-US" sz="1000"/>
                        <a:t>453120</a:t>
                      </a:r>
                    </a:p>
                  </a:txBody>
                  <a:tcPr/>
                </a:tc>
                <a:extLst>
                  <a:ext uri="{0D108BD9-81ED-4DB2-BD59-A6C34878D82A}">
                    <a16:rowId xmlns:a16="http://schemas.microsoft.com/office/drawing/2014/main" val="935522662"/>
                  </a:ext>
                </a:extLst>
              </a:tr>
            </a:tbl>
          </a:graphicData>
        </a:graphic>
      </p:graphicFrame>
      <p:sp>
        <p:nvSpPr>
          <p:cNvPr id="4" name="Text Placeholder 3">
            <a:extLst>
              <a:ext uri="{FF2B5EF4-FFF2-40B4-BE49-F238E27FC236}">
                <a16:creationId xmlns:a16="http://schemas.microsoft.com/office/drawing/2014/main" id="{B5D8B076-9FEA-496B-A9F3-5A93C68C71D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0012888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150A3-7FD2-420E-AA38-B553D0F885D2}"/>
              </a:ext>
            </a:extLst>
          </p:cNvPr>
          <p:cNvSpPr>
            <a:spLocks noGrp="1"/>
          </p:cNvSpPr>
          <p:nvPr>
            <p:ph type="title"/>
          </p:nvPr>
        </p:nvSpPr>
        <p:spPr/>
        <p:txBody>
          <a:bodyPr/>
          <a:lstStyle/>
          <a:p>
            <a:r>
              <a:rPr lang="en-US"/>
              <a:t>Facebook Reach | All Pages</a:t>
            </a:r>
          </a:p>
        </p:txBody>
      </p:sp>
      <p:graphicFrame>
        <p:nvGraphicFramePr>
          <p:cNvPr id="6" name="Chart Placeholder 5">
            <a:extLst>
              <a:ext uri="{FF2B5EF4-FFF2-40B4-BE49-F238E27FC236}">
                <a16:creationId xmlns:a16="http://schemas.microsoft.com/office/drawing/2014/main" id="{96AEE5D5-186D-44CF-B776-763D9EACDF1D}"/>
              </a:ext>
            </a:extLst>
          </p:cNvPr>
          <p:cNvGraphicFramePr>
            <a:graphicFrameLocks noGrp="1"/>
          </p:cNvGraphicFramePr>
          <p:nvPr>
            <p:ph type="chart" sz="quarter" idx="13"/>
            <p:extLst>
              <p:ext uri="{D42A27DB-BD31-4B8C-83A1-F6EECF244321}">
                <p14:modId xmlns:p14="http://schemas.microsoft.com/office/powerpoint/2010/main" val="13243002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142799-CB33-4BB0-85AF-9625A597B5E8}"/>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244E7A34-5E17-4C90-83A0-82A0DD9913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52770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2AE94-C835-4DE4-A8A9-5EC52A6DAFF7}"/>
              </a:ext>
            </a:extLst>
          </p:cNvPr>
          <p:cNvSpPr>
            <a:spLocks noGrp="1"/>
          </p:cNvSpPr>
          <p:nvPr>
            <p:ph type="title"/>
          </p:nvPr>
        </p:nvSpPr>
        <p:spPr/>
        <p:txBody>
          <a:bodyPr/>
          <a:lstStyle/>
          <a:p>
            <a:r>
              <a:rPr lang="en-US"/>
              <a:t>Facebook Impressions | All Pages</a:t>
            </a:r>
          </a:p>
        </p:txBody>
      </p:sp>
      <p:graphicFrame>
        <p:nvGraphicFramePr>
          <p:cNvPr id="6" name="Chart Placeholder 5">
            <a:extLst>
              <a:ext uri="{FF2B5EF4-FFF2-40B4-BE49-F238E27FC236}">
                <a16:creationId xmlns:a16="http://schemas.microsoft.com/office/drawing/2014/main" id="{9B392B5C-E54F-454B-9664-069A3A879B60}"/>
              </a:ext>
            </a:extLst>
          </p:cNvPr>
          <p:cNvGraphicFramePr>
            <a:graphicFrameLocks noGrp="1"/>
          </p:cNvGraphicFramePr>
          <p:nvPr>
            <p:ph type="chart" sz="quarter" idx="13"/>
            <p:extLst>
              <p:ext uri="{D42A27DB-BD31-4B8C-83A1-F6EECF244321}">
                <p14:modId xmlns:p14="http://schemas.microsoft.com/office/powerpoint/2010/main" val="1803548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0DE842-613C-42BD-A096-1FC4C443986F}"/>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B3496256-8F5F-42C3-90C6-D1C7FC0404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059497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87DBB-E9B0-4B16-80A5-49101CCEFFEB}"/>
              </a:ext>
            </a:extLst>
          </p:cNvPr>
          <p:cNvSpPr>
            <a:spLocks noGrp="1"/>
          </p:cNvSpPr>
          <p:nvPr>
            <p:ph type="title"/>
          </p:nvPr>
        </p:nvSpPr>
        <p:spPr/>
        <p:txBody>
          <a:bodyPr/>
          <a:lstStyle/>
          <a:p>
            <a:r>
              <a:rPr lang="en-US"/>
              <a:t>Facebook Fans Total | All Pages</a:t>
            </a:r>
          </a:p>
        </p:txBody>
      </p:sp>
      <p:graphicFrame>
        <p:nvGraphicFramePr>
          <p:cNvPr id="6" name="Chart Placeholder 5">
            <a:extLst>
              <a:ext uri="{FF2B5EF4-FFF2-40B4-BE49-F238E27FC236}">
                <a16:creationId xmlns:a16="http://schemas.microsoft.com/office/drawing/2014/main" id="{A06C410F-1DF5-49DA-AD1A-E7EBA29A8B44}"/>
              </a:ext>
            </a:extLst>
          </p:cNvPr>
          <p:cNvGraphicFramePr>
            <a:graphicFrameLocks noGrp="1"/>
          </p:cNvGraphicFramePr>
          <p:nvPr>
            <p:ph type="chart" sz="quarter" idx="13"/>
            <p:extLst>
              <p:ext uri="{D42A27DB-BD31-4B8C-83A1-F6EECF244321}">
                <p14:modId xmlns:p14="http://schemas.microsoft.com/office/powerpoint/2010/main" val="25433910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359E7E-2D63-4284-9532-26D04D88B368}"/>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FA77033F-41A3-4767-BDDC-2CA673AFDB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713796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738B2E-C719-461F-953E-C2C61C08B171}"/>
              </a:ext>
            </a:extLst>
          </p:cNvPr>
          <p:cNvSpPr>
            <a:spLocks noGrp="1"/>
          </p:cNvSpPr>
          <p:nvPr>
            <p:ph type="title"/>
          </p:nvPr>
        </p:nvSpPr>
        <p:spPr/>
        <p:txBody>
          <a:bodyPr/>
          <a:lstStyle/>
          <a:p>
            <a:r>
              <a:rPr lang="en-US"/>
              <a:t>Facebook Fan Demographics | All Pages</a:t>
            </a:r>
          </a:p>
        </p:txBody>
      </p:sp>
      <p:graphicFrame>
        <p:nvGraphicFramePr>
          <p:cNvPr id="6" name="Chart Placeholder 5">
            <a:extLst>
              <a:ext uri="{FF2B5EF4-FFF2-40B4-BE49-F238E27FC236}">
                <a16:creationId xmlns:a16="http://schemas.microsoft.com/office/drawing/2014/main" id="{7DD75D66-B27F-4294-9480-0E781AFD692A}"/>
              </a:ext>
            </a:extLst>
          </p:cNvPr>
          <p:cNvGraphicFramePr>
            <a:graphicFrameLocks noGrp="1"/>
          </p:cNvGraphicFramePr>
          <p:nvPr>
            <p:ph type="chart" sz="quarter" idx="13"/>
            <p:extLst>
              <p:ext uri="{D42A27DB-BD31-4B8C-83A1-F6EECF244321}">
                <p14:modId xmlns:p14="http://schemas.microsoft.com/office/powerpoint/2010/main" val="20000035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1031FB-B3CF-4749-990A-D17A8BA2DDD3}"/>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65D49C40-1242-4DC2-8795-7F9548E929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58054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CFD07-43CB-49E2-96CE-9E1028403888}"/>
              </a:ext>
            </a:extLst>
          </p:cNvPr>
          <p:cNvSpPr>
            <a:spLocks noGrp="1"/>
          </p:cNvSpPr>
          <p:nvPr>
            <p:ph type="title"/>
          </p:nvPr>
        </p:nvSpPr>
        <p:spPr/>
        <p:txBody>
          <a:bodyPr/>
          <a:lstStyle/>
          <a:p>
            <a:r>
              <a:rPr lang="en-US"/>
              <a:t>Facebook Fan Age Distribution | All Pages</a:t>
            </a:r>
          </a:p>
        </p:txBody>
      </p:sp>
      <p:graphicFrame>
        <p:nvGraphicFramePr>
          <p:cNvPr id="6" name="Chart Placeholder 5">
            <a:extLst>
              <a:ext uri="{FF2B5EF4-FFF2-40B4-BE49-F238E27FC236}">
                <a16:creationId xmlns:a16="http://schemas.microsoft.com/office/drawing/2014/main" id="{FFB3740C-AC9E-47C8-8E46-DE2C8D056081}"/>
              </a:ext>
            </a:extLst>
          </p:cNvPr>
          <p:cNvGraphicFramePr>
            <a:graphicFrameLocks noGrp="1"/>
          </p:cNvGraphicFramePr>
          <p:nvPr>
            <p:ph type="chart" sz="quarter" idx="13"/>
            <p:extLst>
              <p:ext uri="{D42A27DB-BD31-4B8C-83A1-F6EECF244321}">
                <p14:modId xmlns:p14="http://schemas.microsoft.com/office/powerpoint/2010/main" val="9633077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2991A4-E735-445C-AD85-F81AC3EF82FF}"/>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D3220139-FA81-4158-A779-A50414503D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322475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0AFF0-4A3D-40CF-B94C-E3795D9B9750}"/>
              </a:ext>
            </a:extLst>
          </p:cNvPr>
          <p:cNvSpPr>
            <a:spLocks noGrp="1"/>
          </p:cNvSpPr>
          <p:nvPr>
            <p:ph type="title"/>
          </p:nvPr>
        </p:nvSpPr>
        <p:spPr/>
        <p:txBody>
          <a:bodyPr/>
          <a:lstStyle/>
          <a:p>
            <a:r>
              <a:rPr lang="en-US"/>
              <a:t>Facebook Post Type Distribution | All Pages</a:t>
            </a:r>
          </a:p>
        </p:txBody>
      </p:sp>
      <p:graphicFrame>
        <p:nvGraphicFramePr>
          <p:cNvPr id="6" name="Chart Placeholder 5">
            <a:extLst>
              <a:ext uri="{FF2B5EF4-FFF2-40B4-BE49-F238E27FC236}">
                <a16:creationId xmlns:a16="http://schemas.microsoft.com/office/drawing/2014/main" id="{E53E4FC3-1201-425B-B9DB-9F5D175028AB}"/>
              </a:ext>
            </a:extLst>
          </p:cNvPr>
          <p:cNvGraphicFramePr>
            <a:graphicFrameLocks noGrp="1"/>
          </p:cNvGraphicFramePr>
          <p:nvPr>
            <p:ph type="chart" sz="quarter" idx="13"/>
            <p:extLst>
              <p:ext uri="{D42A27DB-BD31-4B8C-83A1-F6EECF244321}">
                <p14:modId xmlns:p14="http://schemas.microsoft.com/office/powerpoint/2010/main" val="3993366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1F8602-84C2-49A8-96C7-4CD3FDE596D6}"/>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7E026E09-6BF5-45F0-9052-7E7661A793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39191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A0501-B33B-4E00-AC32-AE281BC07B99}"/>
              </a:ext>
            </a:extLst>
          </p:cNvPr>
          <p:cNvSpPr>
            <a:spLocks noGrp="1"/>
          </p:cNvSpPr>
          <p:nvPr>
            <p:ph type="title"/>
          </p:nvPr>
        </p:nvSpPr>
        <p:spPr/>
        <p:txBody>
          <a:bodyPr/>
          <a:lstStyle/>
          <a:p>
            <a:r>
              <a:rPr lang="en-US"/>
              <a:t>Facebook Engagement Rate By Post Type | All Pages</a:t>
            </a:r>
          </a:p>
        </p:txBody>
      </p:sp>
      <p:graphicFrame>
        <p:nvGraphicFramePr>
          <p:cNvPr id="6" name="Chart Placeholder 5">
            <a:extLst>
              <a:ext uri="{FF2B5EF4-FFF2-40B4-BE49-F238E27FC236}">
                <a16:creationId xmlns:a16="http://schemas.microsoft.com/office/drawing/2014/main" id="{0F69B2E3-CB70-43D2-B24A-01ADC04036D3}"/>
              </a:ext>
            </a:extLst>
          </p:cNvPr>
          <p:cNvGraphicFramePr>
            <a:graphicFrameLocks noGrp="1"/>
          </p:cNvGraphicFramePr>
          <p:nvPr>
            <p:ph type="chart" sz="quarter" idx="13"/>
            <p:extLst>
              <p:ext uri="{D42A27DB-BD31-4B8C-83A1-F6EECF244321}">
                <p14:modId xmlns:p14="http://schemas.microsoft.com/office/powerpoint/2010/main" val="22898344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843028-AC55-47F5-AF52-CB1ECD517E36}"/>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3E5FCA62-CBD9-4A54-89B6-36760DFE79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867315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B6007-A2C1-4CB3-B2F9-3B46ED1F4D3F}"/>
              </a:ext>
            </a:extLst>
          </p:cNvPr>
          <p:cNvSpPr>
            <a:spLocks noGrp="1"/>
          </p:cNvSpPr>
          <p:nvPr>
            <p:ph type="title"/>
          </p:nvPr>
        </p:nvSpPr>
        <p:spPr/>
        <p:txBody>
          <a:bodyPr/>
          <a:lstStyle/>
          <a:p>
            <a:r>
              <a:rPr lang="en-US"/>
              <a:t>Facebook Published Posts Table | All Pages - 1 of 8</a:t>
            </a:r>
          </a:p>
        </p:txBody>
      </p:sp>
      <p:graphicFrame>
        <p:nvGraphicFramePr>
          <p:cNvPr id="5" name="Table Placeholder 4">
            <a:extLst>
              <a:ext uri="{FF2B5EF4-FFF2-40B4-BE49-F238E27FC236}">
                <a16:creationId xmlns:a16="http://schemas.microsoft.com/office/drawing/2014/main" id="{160B22D5-FC19-4477-B3A0-BC67DFA592B4}"/>
              </a:ext>
            </a:extLst>
          </p:cNvPr>
          <p:cNvGraphicFramePr>
            <a:graphicFrameLocks noGrp="1"/>
          </p:cNvGraphicFramePr>
          <p:nvPr>
            <p:ph type="tbl" sz="quarter" idx="13"/>
            <p:extLst>
              <p:ext uri="{D42A27DB-BD31-4B8C-83A1-F6EECF244321}">
                <p14:modId xmlns:p14="http://schemas.microsoft.com/office/powerpoint/2010/main" val="9089202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260782208"/>
                    </a:ext>
                  </a:extLst>
                </a:gridCol>
                <a:gridCol w="740664">
                  <a:extLst>
                    <a:ext uri="{9D8B030D-6E8A-4147-A177-3AD203B41FA5}">
                      <a16:colId xmlns:a16="http://schemas.microsoft.com/office/drawing/2014/main" val="1827316644"/>
                    </a:ext>
                  </a:extLst>
                </a:gridCol>
                <a:gridCol w="740664">
                  <a:extLst>
                    <a:ext uri="{9D8B030D-6E8A-4147-A177-3AD203B41FA5}">
                      <a16:colId xmlns:a16="http://schemas.microsoft.com/office/drawing/2014/main" val="2102626599"/>
                    </a:ext>
                  </a:extLst>
                </a:gridCol>
                <a:gridCol w="740664">
                  <a:extLst>
                    <a:ext uri="{9D8B030D-6E8A-4147-A177-3AD203B41FA5}">
                      <a16:colId xmlns:a16="http://schemas.microsoft.com/office/drawing/2014/main" val="2961473080"/>
                    </a:ext>
                  </a:extLst>
                </a:gridCol>
                <a:gridCol w="740664">
                  <a:extLst>
                    <a:ext uri="{9D8B030D-6E8A-4147-A177-3AD203B41FA5}">
                      <a16:colId xmlns:a16="http://schemas.microsoft.com/office/drawing/2014/main" val="2620875697"/>
                    </a:ext>
                  </a:extLst>
                </a:gridCol>
                <a:gridCol w="740664">
                  <a:extLst>
                    <a:ext uri="{9D8B030D-6E8A-4147-A177-3AD203B41FA5}">
                      <a16:colId xmlns:a16="http://schemas.microsoft.com/office/drawing/2014/main" val="2058657560"/>
                    </a:ext>
                  </a:extLst>
                </a:gridCol>
                <a:gridCol w="740664">
                  <a:extLst>
                    <a:ext uri="{9D8B030D-6E8A-4147-A177-3AD203B41FA5}">
                      <a16:colId xmlns:a16="http://schemas.microsoft.com/office/drawing/2014/main" val="1836440514"/>
                    </a:ext>
                  </a:extLst>
                </a:gridCol>
                <a:gridCol w="740664">
                  <a:extLst>
                    <a:ext uri="{9D8B030D-6E8A-4147-A177-3AD203B41FA5}">
                      <a16:colId xmlns:a16="http://schemas.microsoft.com/office/drawing/2014/main" val="24955162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212258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https://scontent-iad3-1.xx.fbcdn.net/v/t1.0-9/p720x720/119918234_1381139558758244_2093493587111828372_o.jpg?_nc_cat=110&amp;_nc_sid=9e2e56&amp;_nc_ohc=p0_3lqeIoZoAX-QPsS4&amp;_nc_ht=scontent-iad3-1.xx&amp;tp=6&amp;oh=9209019c9031ba73f8ad2d13ae340a69&amp;oe=5F9BA793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6.5421 %</a:t>
                      </a:r>
                    </a:p>
                  </a:txBody>
                  <a:tcPr/>
                </a:tc>
                <a:extLst>
                  <a:ext uri="{0D108BD9-81ED-4DB2-BD59-A6C34878D82A}">
                    <a16:rowId xmlns:a16="http://schemas.microsoft.com/office/drawing/2014/main" val="2965966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https://scontent-iad3-1.xx.fbcdn.net/v/t15.13418-10/s720x720/120117761_362865511508895_6491103691019286312_n.jpg?_nc_cat=100&amp;_nc_sid=ad6a45&amp;_nc_ohc=0mELp-G954sAX93yJmr&amp;_nc_ht=scontent-iad3-1.xx&amp;tp=7&amp;oh=c897a4c5c7794cc314ca481c210e2097&amp;oe=5F9A674E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5.8252 %</a:t>
                      </a:r>
                    </a:p>
                  </a:txBody>
                  <a:tcPr/>
                </a:tc>
                <a:extLst>
                  <a:ext uri="{0D108BD9-81ED-4DB2-BD59-A6C34878D82A}">
                    <a16:rowId xmlns:a16="http://schemas.microsoft.com/office/drawing/2014/main" val="4092286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https://scontent-iad3-1.xx.fbcdn.net/v/t1.0-9/p720x720/119988970_1380494058822794_179463564643762012_o.jpg?_nc_cat=108&amp;_nc_sid=110474&amp;_nc_ohc=9IjULss1vDMAX-MY8Ti&amp;_nc_ht=scontent-iad3-1.xx&amp;tp=6&amp;oh=abe311ee5f2688a1e5b5a6da6a2303a2&amp;oe=5F9BE3BD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5.1471 %</a:t>
                      </a:r>
                    </a:p>
                  </a:txBody>
                  <a:tcPr/>
                </a:tc>
                <a:extLst>
                  <a:ext uri="{0D108BD9-81ED-4DB2-BD59-A6C34878D82A}">
                    <a16:rowId xmlns:a16="http://schemas.microsoft.com/office/drawing/2014/main" val="1708081669"/>
                  </a:ext>
                </a:extLst>
              </a:tr>
            </a:tbl>
          </a:graphicData>
        </a:graphic>
      </p:graphicFrame>
      <p:sp>
        <p:nvSpPr>
          <p:cNvPr id="4" name="Text Placeholder 3">
            <a:extLst>
              <a:ext uri="{FF2B5EF4-FFF2-40B4-BE49-F238E27FC236}">
                <a16:creationId xmlns:a16="http://schemas.microsoft.com/office/drawing/2014/main" id="{5F92FA22-22A9-4F95-B46C-D3A43BBF2EE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399374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536AA-7E6B-44E8-AEB7-ADC46C1B469A}"/>
              </a:ext>
            </a:extLst>
          </p:cNvPr>
          <p:cNvSpPr>
            <a:spLocks noGrp="1"/>
          </p:cNvSpPr>
          <p:nvPr>
            <p:ph type="title"/>
          </p:nvPr>
        </p:nvSpPr>
        <p:spPr/>
        <p:txBody>
          <a:bodyPr/>
          <a:lstStyle/>
          <a:p>
            <a:r>
              <a:rPr lang="en-US"/>
              <a:t>Facebook Published Posts Table | All Pages - 2 of 8</a:t>
            </a:r>
          </a:p>
        </p:txBody>
      </p:sp>
      <p:graphicFrame>
        <p:nvGraphicFramePr>
          <p:cNvPr id="5" name="Table Placeholder 4">
            <a:extLst>
              <a:ext uri="{FF2B5EF4-FFF2-40B4-BE49-F238E27FC236}">
                <a16:creationId xmlns:a16="http://schemas.microsoft.com/office/drawing/2014/main" id="{233F10C6-902D-4286-A512-ED2BAEF8F675}"/>
              </a:ext>
            </a:extLst>
          </p:cNvPr>
          <p:cNvGraphicFramePr>
            <a:graphicFrameLocks noGrp="1"/>
          </p:cNvGraphicFramePr>
          <p:nvPr>
            <p:ph type="tbl" sz="quarter" idx="13"/>
            <p:extLst>
              <p:ext uri="{D42A27DB-BD31-4B8C-83A1-F6EECF244321}">
                <p14:modId xmlns:p14="http://schemas.microsoft.com/office/powerpoint/2010/main" val="4037068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492240245"/>
                    </a:ext>
                  </a:extLst>
                </a:gridCol>
                <a:gridCol w="740664">
                  <a:extLst>
                    <a:ext uri="{9D8B030D-6E8A-4147-A177-3AD203B41FA5}">
                      <a16:colId xmlns:a16="http://schemas.microsoft.com/office/drawing/2014/main" val="3480841107"/>
                    </a:ext>
                  </a:extLst>
                </a:gridCol>
                <a:gridCol w="740664">
                  <a:extLst>
                    <a:ext uri="{9D8B030D-6E8A-4147-A177-3AD203B41FA5}">
                      <a16:colId xmlns:a16="http://schemas.microsoft.com/office/drawing/2014/main" val="3568940501"/>
                    </a:ext>
                  </a:extLst>
                </a:gridCol>
                <a:gridCol w="740664">
                  <a:extLst>
                    <a:ext uri="{9D8B030D-6E8A-4147-A177-3AD203B41FA5}">
                      <a16:colId xmlns:a16="http://schemas.microsoft.com/office/drawing/2014/main" val="1288783830"/>
                    </a:ext>
                  </a:extLst>
                </a:gridCol>
                <a:gridCol w="740664">
                  <a:extLst>
                    <a:ext uri="{9D8B030D-6E8A-4147-A177-3AD203B41FA5}">
                      <a16:colId xmlns:a16="http://schemas.microsoft.com/office/drawing/2014/main" val="1857305386"/>
                    </a:ext>
                  </a:extLst>
                </a:gridCol>
                <a:gridCol w="740664">
                  <a:extLst>
                    <a:ext uri="{9D8B030D-6E8A-4147-A177-3AD203B41FA5}">
                      <a16:colId xmlns:a16="http://schemas.microsoft.com/office/drawing/2014/main" val="3224655104"/>
                    </a:ext>
                  </a:extLst>
                </a:gridCol>
                <a:gridCol w="740664">
                  <a:extLst>
                    <a:ext uri="{9D8B030D-6E8A-4147-A177-3AD203B41FA5}">
                      <a16:colId xmlns:a16="http://schemas.microsoft.com/office/drawing/2014/main" val="1945547896"/>
                    </a:ext>
                  </a:extLst>
                </a:gridCol>
                <a:gridCol w="740664">
                  <a:extLst>
                    <a:ext uri="{9D8B030D-6E8A-4147-A177-3AD203B41FA5}">
                      <a16:colId xmlns:a16="http://schemas.microsoft.com/office/drawing/2014/main" val="12019503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036807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https://scontent-iad3-1.xx.fbcdn.net/v/t15.13418-10/s720x720/120579525_3256559224461666_1246211215298760720_n.jpg?_nc_cat=101&amp;_nc_sid=ad6a45&amp;_nc_ohc=ZvUwox6QWqEAX84pHYP&amp;_nc_ht=scontent-iad3-1.xx&amp;tp=7&amp;oh=1f9e9586aa657c1628bf7e9753be6513&amp;oe=5F9B6DAD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4.8780 %</a:t>
                      </a:r>
                    </a:p>
                  </a:txBody>
                  <a:tcPr/>
                </a:tc>
                <a:extLst>
                  <a:ext uri="{0D108BD9-81ED-4DB2-BD59-A6C34878D82A}">
                    <a16:rowId xmlns:a16="http://schemas.microsoft.com/office/drawing/2014/main" val="1576276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https://scontent-iad3-1.xx.fbcdn.net/v/t1.0-9/s720x720/118787706_1364294430442757_8419345196281215408_n.jpg?_nc_cat=111&amp;_nc_sid=110474&amp;_nc_ohc=2FNk6BMaNFIAX8ze2TU&amp;_nc_ht=scontent-iad3-1.xx&amp;tp=7&amp;oh=d0981ca89a12443effe53a065acee07e&amp;oe=5F9BB649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4.3478 %</a:t>
                      </a:r>
                    </a:p>
                  </a:txBody>
                  <a:tcPr/>
                </a:tc>
                <a:extLst>
                  <a:ext uri="{0D108BD9-81ED-4DB2-BD59-A6C34878D82A}">
                    <a16:rowId xmlns:a16="http://schemas.microsoft.com/office/drawing/2014/main" val="3628116821"/>
                  </a:ext>
                </a:extLst>
              </a:tr>
            </a:tbl>
          </a:graphicData>
        </a:graphic>
      </p:graphicFrame>
      <p:sp>
        <p:nvSpPr>
          <p:cNvPr id="4" name="Text Placeholder 3">
            <a:extLst>
              <a:ext uri="{FF2B5EF4-FFF2-40B4-BE49-F238E27FC236}">
                <a16:creationId xmlns:a16="http://schemas.microsoft.com/office/drawing/2014/main" id="{6A92AF1D-FABD-4926-BA28-2E699662A33B}"/>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7106888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A24AD-B154-4643-9E70-ED9AE533ED79}"/>
              </a:ext>
            </a:extLst>
          </p:cNvPr>
          <p:cNvSpPr>
            <a:spLocks noGrp="1"/>
          </p:cNvSpPr>
          <p:nvPr>
            <p:ph type="title"/>
          </p:nvPr>
        </p:nvSpPr>
        <p:spPr/>
        <p:txBody>
          <a:bodyPr/>
          <a:lstStyle/>
          <a:p>
            <a:r>
              <a:rPr lang="en-US"/>
              <a:t>Facebook Published Posts Table | All Pages - 3 of 8</a:t>
            </a:r>
          </a:p>
        </p:txBody>
      </p:sp>
      <p:graphicFrame>
        <p:nvGraphicFramePr>
          <p:cNvPr id="5" name="Table Placeholder 4">
            <a:extLst>
              <a:ext uri="{FF2B5EF4-FFF2-40B4-BE49-F238E27FC236}">
                <a16:creationId xmlns:a16="http://schemas.microsoft.com/office/drawing/2014/main" id="{03C37D76-0B59-4071-A62E-7E55A6BC747B}"/>
              </a:ext>
            </a:extLst>
          </p:cNvPr>
          <p:cNvGraphicFramePr>
            <a:graphicFrameLocks noGrp="1"/>
          </p:cNvGraphicFramePr>
          <p:nvPr>
            <p:ph type="tbl" sz="quarter" idx="13"/>
            <p:extLst>
              <p:ext uri="{D42A27DB-BD31-4B8C-83A1-F6EECF244321}">
                <p14:modId xmlns:p14="http://schemas.microsoft.com/office/powerpoint/2010/main" val="35774469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4166232494"/>
                    </a:ext>
                  </a:extLst>
                </a:gridCol>
                <a:gridCol w="740664">
                  <a:extLst>
                    <a:ext uri="{9D8B030D-6E8A-4147-A177-3AD203B41FA5}">
                      <a16:colId xmlns:a16="http://schemas.microsoft.com/office/drawing/2014/main" val="1279948201"/>
                    </a:ext>
                  </a:extLst>
                </a:gridCol>
                <a:gridCol w="740664">
                  <a:extLst>
                    <a:ext uri="{9D8B030D-6E8A-4147-A177-3AD203B41FA5}">
                      <a16:colId xmlns:a16="http://schemas.microsoft.com/office/drawing/2014/main" val="3126068358"/>
                    </a:ext>
                  </a:extLst>
                </a:gridCol>
                <a:gridCol w="740664">
                  <a:extLst>
                    <a:ext uri="{9D8B030D-6E8A-4147-A177-3AD203B41FA5}">
                      <a16:colId xmlns:a16="http://schemas.microsoft.com/office/drawing/2014/main" val="1965022965"/>
                    </a:ext>
                  </a:extLst>
                </a:gridCol>
                <a:gridCol w="740664">
                  <a:extLst>
                    <a:ext uri="{9D8B030D-6E8A-4147-A177-3AD203B41FA5}">
                      <a16:colId xmlns:a16="http://schemas.microsoft.com/office/drawing/2014/main" val="3886675186"/>
                    </a:ext>
                  </a:extLst>
                </a:gridCol>
                <a:gridCol w="740664">
                  <a:extLst>
                    <a:ext uri="{9D8B030D-6E8A-4147-A177-3AD203B41FA5}">
                      <a16:colId xmlns:a16="http://schemas.microsoft.com/office/drawing/2014/main" val="243064881"/>
                    </a:ext>
                  </a:extLst>
                </a:gridCol>
                <a:gridCol w="740664">
                  <a:extLst>
                    <a:ext uri="{9D8B030D-6E8A-4147-A177-3AD203B41FA5}">
                      <a16:colId xmlns:a16="http://schemas.microsoft.com/office/drawing/2014/main" val="3903029175"/>
                    </a:ext>
                  </a:extLst>
                </a:gridCol>
                <a:gridCol w="740664">
                  <a:extLst>
                    <a:ext uri="{9D8B030D-6E8A-4147-A177-3AD203B41FA5}">
                      <a16:colId xmlns:a16="http://schemas.microsoft.com/office/drawing/2014/main" val="7084470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472894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118599763_621299888753761_2718544473354532897_n.jpg?_nc_cat=104&amp;_nc_sid=ad6a45&amp;_nc_ohc=9FU_KMuuCtUAX9_3KO4&amp;_nc_oc=AQnDMl7AyFA_-pIbbFuypD4b_d0fFVH2xl6t5C9HuQmmYOS9t8aG2eWfKde-xcen9cQ&amp;_nc_ht=scontent-iad3-1.xx&amp;tp=6&amp;oh=803f9af0c23d659712b9eb2741fd68be&amp;oe=5F9A0B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3.5714 %</a:t>
                      </a:r>
                    </a:p>
                  </a:txBody>
                  <a:tcPr/>
                </a:tc>
                <a:extLst>
                  <a:ext uri="{0D108BD9-81ED-4DB2-BD59-A6C34878D82A}">
                    <a16:rowId xmlns:a16="http://schemas.microsoft.com/office/drawing/2014/main" val="2535973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https://scontent-iad3-1.xx.fbcdn.net/v/t1.0-9/s720x720/118761052_1362428583962675_8522567912043011392_n.jpg?_nc_cat=111&amp;_nc_sid=110474&amp;_nc_ohc=iBWiK1bVOYgAX-8HnPy&amp;_nc_ht=scontent-iad3-1.xx&amp;tp=7&amp;oh=024d5ca613d35839786d74e3778829ed&amp;oe=5F9A19BA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3.4483 %</a:t>
                      </a:r>
                    </a:p>
                  </a:txBody>
                  <a:tcPr/>
                </a:tc>
                <a:extLst>
                  <a:ext uri="{0D108BD9-81ED-4DB2-BD59-A6C34878D82A}">
                    <a16:rowId xmlns:a16="http://schemas.microsoft.com/office/drawing/2014/main" val="409988063"/>
                  </a:ext>
                </a:extLst>
              </a:tr>
            </a:tbl>
          </a:graphicData>
        </a:graphic>
      </p:graphicFrame>
      <p:sp>
        <p:nvSpPr>
          <p:cNvPr id="4" name="Text Placeholder 3">
            <a:extLst>
              <a:ext uri="{FF2B5EF4-FFF2-40B4-BE49-F238E27FC236}">
                <a16:creationId xmlns:a16="http://schemas.microsoft.com/office/drawing/2014/main" id="{D71AC4F1-CCEC-4112-9D2D-BE53EA84B0A0}"/>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3903194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A6F1E-7733-453D-AC35-35DF3AE4A8F7}"/>
              </a:ext>
            </a:extLst>
          </p:cNvPr>
          <p:cNvSpPr>
            <a:spLocks noGrp="1"/>
          </p:cNvSpPr>
          <p:nvPr>
            <p:ph type="title"/>
          </p:nvPr>
        </p:nvSpPr>
        <p:spPr/>
        <p:txBody>
          <a:bodyPr/>
          <a:lstStyle/>
          <a:p>
            <a:r>
              <a:rPr lang="en-US"/>
              <a:t>Facebook Published Posts Table | All Pages - 4 of 8</a:t>
            </a:r>
          </a:p>
        </p:txBody>
      </p:sp>
      <p:graphicFrame>
        <p:nvGraphicFramePr>
          <p:cNvPr id="5" name="Table Placeholder 4">
            <a:extLst>
              <a:ext uri="{FF2B5EF4-FFF2-40B4-BE49-F238E27FC236}">
                <a16:creationId xmlns:a16="http://schemas.microsoft.com/office/drawing/2014/main" id="{CB464632-DDF3-4B62-BDCC-1B7DFC2A65DE}"/>
              </a:ext>
            </a:extLst>
          </p:cNvPr>
          <p:cNvGraphicFramePr>
            <a:graphicFrameLocks noGrp="1"/>
          </p:cNvGraphicFramePr>
          <p:nvPr>
            <p:ph type="tbl" sz="quarter" idx="13"/>
            <p:extLst>
              <p:ext uri="{D42A27DB-BD31-4B8C-83A1-F6EECF244321}">
                <p14:modId xmlns:p14="http://schemas.microsoft.com/office/powerpoint/2010/main" val="23821603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794177951"/>
                    </a:ext>
                  </a:extLst>
                </a:gridCol>
                <a:gridCol w="740664">
                  <a:extLst>
                    <a:ext uri="{9D8B030D-6E8A-4147-A177-3AD203B41FA5}">
                      <a16:colId xmlns:a16="http://schemas.microsoft.com/office/drawing/2014/main" val="3867864669"/>
                    </a:ext>
                  </a:extLst>
                </a:gridCol>
                <a:gridCol w="740664">
                  <a:extLst>
                    <a:ext uri="{9D8B030D-6E8A-4147-A177-3AD203B41FA5}">
                      <a16:colId xmlns:a16="http://schemas.microsoft.com/office/drawing/2014/main" val="2124573786"/>
                    </a:ext>
                  </a:extLst>
                </a:gridCol>
                <a:gridCol w="740664">
                  <a:extLst>
                    <a:ext uri="{9D8B030D-6E8A-4147-A177-3AD203B41FA5}">
                      <a16:colId xmlns:a16="http://schemas.microsoft.com/office/drawing/2014/main" val="2563467407"/>
                    </a:ext>
                  </a:extLst>
                </a:gridCol>
                <a:gridCol w="740664">
                  <a:extLst>
                    <a:ext uri="{9D8B030D-6E8A-4147-A177-3AD203B41FA5}">
                      <a16:colId xmlns:a16="http://schemas.microsoft.com/office/drawing/2014/main" val="290505368"/>
                    </a:ext>
                  </a:extLst>
                </a:gridCol>
                <a:gridCol w="740664">
                  <a:extLst>
                    <a:ext uri="{9D8B030D-6E8A-4147-A177-3AD203B41FA5}">
                      <a16:colId xmlns:a16="http://schemas.microsoft.com/office/drawing/2014/main" val="2052756159"/>
                    </a:ext>
                  </a:extLst>
                </a:gridCol>
                <a:gridCol w="740664">
                  <a:extLst>
                    <a:ext uri="{9D8B030D-6E8A-4147-A177-3AD203B41FA5}">
                      <a16:colId xmlns:a16="http://schemas.microsoft.com/office/drawing/2014/main" val="1024570893"/>
                    </a:ext>
                  </a:extLst>
                </a:gridCol>
                <a:gridCol w="740664">
                  <a:extLst>
                    <a:ext uri="{9D8B030D-6E8A-4147-A177-3AD203B41FA5}">
                      <a16:colId xmlns:a16="http://schemas.microsoft.com/office/drawing/2014/main" val="35583083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082247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https://scontent-iad3-1.xx.fbcdn.net/v/t15.13418-10/s720x720/120351861_361982864981603_207640148779861507_n.jpg?_nc_cat=100&amp;_nc_sid=ad6a45&amp;_nc_ohc=-AkkthNSBzMAX-fwwYZ&amp;_nc_ht=scontent-iad3-1.xx&amp;tp=7&amp;oh=a0c5232326d09c6e6aa4b9a4d56f0628&amp;oe=5F9AD3A0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3.3333 %</a:t>
                      </a:r>
                    </a:p>
                  </a:txBody>
                  <a:tcPr/>
                </a:tc>
                <a:extLst>
                  <a:ext uri="{0D108BD9-81ED-4DB2-BD59-A6C34878D82A}">
                    <a16:rowId xmlns:a16="http://schemas.microsoft.com/office/drawing/2014/main" val="2686457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https://scontent-iad3-1.xx.fbcdn.net/v/t1.0-9/p720x720/119025134_1368681760004024_2152477340176887366_n.jpg?_nc_cat=101&amp;_nc_sid=110474&amp;_nc_ohc=pk3NGilhmecAX_AcPxi&amp;_nc_ht=scontent-iad3-1.xx&amp;tp=6&amp;oh=a98169ca0338afa4fe58961e75b6ff5e&amp;oe=5F9C25DD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3.2000 %</a:t>
                      </a:r>
                    </a:p>
                  </a:txBody>
                  <a:tcPr/>
                </a:tc>
                <a:extLst>
                  <a:ext uri="{0D108BD9-81ED-4DB2-BD59-A6C34878D82A}">
                    <a16:rowId xmlns:a16="http://schemas.microsoft.com/office/drawing/2014/main" val="1345064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https://scontent-iad3-1.xx.fbcdn.net/v/t1.0-9/p720x720/119003653_1368681363337397_9203679984102089054_n.jpg?_nc_cat=103&amp;_nc_sid=110474&amp;_nc_ohc=lFp6x3lmL2kAX-6U3Ie&amp;_nc_ht=scontent-iad3-1.xx&amp;tp=6&amp;oh=14c024b07d479ea65d9e0278b4362b5e&amp;oe=5F9C6CAA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3.1746 %</a:t>
                      </a:r>
                    </a:p>
                  </a:txBody>
                  <a:tcPr/>
                </a:tc>
                <a:extLst>
                  <a:ext uri="{0D108BD9-81ED-4DB2-BD59-A6C34878D82A}">
                    <a16:rowId xmlns:a16="http://schemas.microsoft.com/office/drawing/2014/main" val="727163413"/>
                  </a:ext>
                </a:extLst>
              </a:tr>
            </a:tbl>
          </a:graphicData>
        </a:graphic>
      </p:graphicFrame>
      <p:sp>
        <p:nvSpPr>
          <p:cNvPr id="4" name="Text Placeholder 3">
            <a:extLst>
              <a:ext uri="{FF2B5EF4-FFF2-40B4-BE49-F238E27FC236}">
                <a16:creationId xmlns:a16="http://schemas.microsoft.com/office/drawing/2014/main" id="{2CF9F847-B3FC-4ABA-ADCC-604C1376499A}"/>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9635273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58A4B-F0CC-4086-ACD1-485F7D1A9E53}"/>
              </a:ext>
            </a:extLst>
          </p:cNvPr>
          <p:cNvSpPr>
            <a:spLocks noGrp="1"/>
          </p:cNvSpPr>
          <p:nvPr>
            <p:ph type="title"/>
          </p:nvPr>
        </p:nvSpPr>
        <p:spPr/>
        <p:txBody>
          <a:bodyPr/>
          <a:lstStyle/>
          <a:p>
            <a:r>
              <a:rPr lang="en-US"/>
              <a:t>Facebook Published Posts Table | All Pages - 5 of 8</a:t>
            </a:r>
          </a:p>
        </p:txBody>
      </p:sp>
      <p:graphicFrame>
        <p:nvGraphicFramePr>
          <p:cNvPr id="5" name="Table Placeholder 4">
            <a:extLst>
              <a:ext uri="{FF2B5EF4-FFF2-40B4-BE49-F238E27FC236}">
                <a16:creationId xmlns:a16="http://schemas.microsoft.com/office/drawing/2014/main" id="{F4CD9D62-0954-466E-B945-BF85D7466313}"/>
              </a:ext>
            </a:extLst>
          </p:cNvPr>
          <p:cNvGraphicFramePr>
            <a:graphicFrameLocks noGrp="1"/>
          </p:cNvGraphicFramePr>
          <p:nvPr>
            <p:ph type="tbl" sz="quarter" idx="13"/>
            <p:extLst>
              <p:ext uri="{D42A27DB-BD31-4B8C-83A1-F6EECF244321}">
                <p14:modId xmlns:p14="http://schemas.microsoft.com/office/powerpoint/2010/main" val="5124961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690832219"/>
                    </a:ext>
                  </a:extLst>
                </a:gridCol>
                <a:gridCol w="740664">
                  <a:extLst>
                    <a:ext uri="{9D8B030D-6E8A-4147-A177-3AD203B41FA5}">
                      <a16:colId xmlns:a16="http://schemas.microsoft.com/office/drawing/2014/main" val="3182356613"/>
                    </a:ext>
                  </a:extLst>
                </a:gridCol>
                <a:gridCol w="740664">
                  <a:extLst>
                    <a:ext uri="{9D8B030D-6E8A-4147-A177-3AD203B41FA5}">
                      <a16:colId xmlns:a16="http://schemas.microsoft.com/office/drawing/2014/main" val="533777530"/>
                    </a:ext>
                  </a:extLst>
                </a:gridCol>
                <a:gridCol w="740664">
                  <a:extLst>
                    <a:ext uri="{9D8B030D-6E8A-4147-A177-3AD203B41FA5}">
                      <a16:colId xmlns:a16="http://schemas.microsoft.com/office/drawing/2014/main" val="1799875606"/>
                    </a:ext>
                  </a:extLst>
                </a:gridCol>
                <a:gridCol w="740664">
                  <a:extLst>
                    <a:ext uri="{9D8B030D-6E8A-4147-A177-3AD203B41FA5}">
                      <a16:colId xmlns:a16="http://schemas.microsoft.com/office/drawing/2014/main" val="140987828"/>
                    </a:ext>
                  </a:extLst>
                </a:gridCol>
                <a:gridCol w="740664">
                  <a:extLst>
                    <a:ext uri="{9D8B030D-6E8A-4147-A177-3AD203B41FA5}">
                      <a16:colId xmlns:a16="http://schemas.microsoft.com/office/drawing/2014/main" val="1311411561"/>
                    </a:ext>
                  </a:extLst>
                </a:gridCol>
                <a:gridCol w="740664">
                  <a:extLst>
                    <a:ext uri="{9D8B030D-6E8A-4147-A177-3AD203B41FA5}">
                      <a16:colId xmlns:a16="http://schemas.microsoft.com/office/drawing/2014/main" val="3584773758"/>
                    </a:ext>
                  </a:extLst>
                </a:gridCol>
                <a:gridCol w="740664">
                  <a:extLst>
                    <a:ext uri="{9D8B030D-6E8A-4147-A177-3AD203B41FA5}">
                      <a16:colId xmlns:a16="http://schemas.microsoft.com/office/drawing/2014/main" val="247626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366705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https://scontent-iad3-1.xx.fbcdn.net/v/t1.0-9/p720x720/119569867_1373477892857744_1356509640074390323_n.jpg?_nc_cat=107&amp;_nc_sid=110474&amp;_nc_ohc=r6eFomIT3kEAX8Mrz2M&amp;_nc_ht=scontent-iad3-1.xx&amp;tp=6&amp;oh=4f629cf8b43eee742c83e00396fad345&amp;oe=5F9B8759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3.1008 %</a:t>
                      </a:r>
                    </a:p>
                  </a:txBody>
                  <a:tcPr/>
                </a:tc>
                <a:extLst>
                  <a:ext uri="{0D108BD9-81ED-4DB2-BD59-A6C34878D82A}">
                    <a16:rowId xmlns:a16="http://schemas.microsoft.com/office/drawing/2014/main" val="3641655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https://scontent-iad3-1.xx.fbcdn.net/v/t15.13418-10/s720x720/120134933_350793052705662_3359610912148145965_n.jpg?_nc_cat=102&amp;_nc_sid=ad6a45&amp;_nc_ohc=ODfpBoXDwSMAX_RWmYv&amp;_nc_ht=scontent-iad3-1.xx&amp;tp=7&amp;oh=86464d73ec9e311656ef25b569911e00&amp;oe=5F9A773B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3.0000 %</a:t>
                      </a:r>
                    </a:p>
                  </a:txBody>
                  <a:tcPr/>
                </a:tc>
                <a:extLst>
                  <a:ext uri="{0D108BD9-81ED-4DB2-BD59-A6C34878D82A}">
                    <a16:rowId xmlns:a16="http://schemas.microsoft.com/office/drawing/2014/main" val="195260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https://scontent-iad3-1.xx.fbcdn.net/v/t15.13418-10/s720x720/120330995_824202401656984_4128764297057283649_n.jpg?_nc_cat=110&amp;_nc_sid=ad6a45&amp;_nc_ohc=cWa8B6KTWTMAX_Sdhq6&amp;_nc_ht=scontent-iad3-1.xx&amp;tp=7&amp;oh=da2e4b9ebe41f2d13162bd437fd1fa51&amp;oe=5F9B5DC4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2.8571 %</a:t>
                      </a:r>
                    </a:p>
                  </a:txBody>
                  <a:tcPr/>
                </a:tc>
                <a:extLst>
                  <a:ext uri="{0D108BD9-81ED-4DB2-BD59-A6C34878D82A}">
                    <a16:rowId xmlns:a16="http://schemas.microsoft.com/office/drawing/2014/main" val="4167937431"/>
                  </a:ext>
                </a:extLst>
              </a:tr>
            </a:tbl>
          </a:graphicData>
        </a:graphic>
      </p:graphicFrame>
      <p:sp>
        <p:nvSpPr>
          <p:cNvPr id="4" name="Text Placeholder 3">
            <a:extLst>
              <a:ext uri="{FF2B5EF4-FFF2-40B4-BE49-F238E27FC236}">
                <a16:creationId xmlns:a16="http://schemas.microsoft.com/office/drawing/2014/main" id="{DCF578F1-5D67-494A-9108-E40219CCFEEC}"/>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85361047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93F5E-5A01-4089-8FDD-A71BF7243375}"/>
              </a:ext>
            </a:extLst>
          </p:cNvPr>
          <p:cNvSpPr>
            <a:spLocks noGrp="1"/>
          </p:cNvSpPr>
          <p:nvPr>
            <p:ph type="title"/>
          </p:nvPr>
        </p:nvSpPr>
        <p:spPr/>
        <p:txBody>
          <a:bodyPr/>
          <a:lstStyle/>
          <a:p>
            <a:r>
              <a:rPr lang="en-US"/>
              <a:t>Facebook Published Posts Table | All Pages - 6 of 8</a:t>
            </a:r>
          </a:p>
        </p:txBody>
      </p:sp>
      <p:graphicFrame>
        <p:nvGraphicFramePr>
          <p:cNvPr id="5" name="Table Placeholder 4">
            <a:extLst>
              <a:ext uri="{FF2B5EF4-FFF2-40B4-BE49-F238E27FC236}">
                <a16:creationId xmlns:a16="http://schemas.microsoft.com/office/drawing/2014/main" id="{8E66BF2C-C3C7-424E-9232-DDFC02428C41}"/>
              </a:ext>
            </a:extLst>
          </p:cNvPr>
          <p:cNvGraphicFramePr>
            <a:graphicFrameLocks noGrp="1"/>
          </p:cNvGraphicFramePr>
          <p:nvPr>
            <p:ph type="tbl" sz="quarter" idx="13"/>
            <p:extLst>
              <p:ext uri="{D42A27DB-BD31-4B8C-83A1-F6EECF244321}">
                <p14:modId xmlns:p14="http://schemas.microsoft.com/office/powerpoint/2010/main" val="8773722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906045719"/>
                    </a:ext>
                  </a:extLst>
                </a:gridCol>
                <a:gridCol w="740664">
                  <a:extLst>
                    <a:ext uri="{9D8B030D-6E8A-4147-A177-3AD203B41FA5}">
                      <a16:colId xmlns:a16="http://schemas.microsoft.com/office/drawing/2014/main" val="3066405033"/>
                    </a:ext>
                  </a:extLst>
                </a:gridCol>
                <a:gridCol w="740664">
                  <a:extLst>
                    <a:ext uri="{9D8B030D-6E8A-4147-A177-3AD203B41FA5}">
                      <a16:colId xmlns:a16="http://schemas.microsoft.com/office/drawing/2014/main" val="3077806826"/>
                    </a:ext>
                  </a:extLst>
                </a:gridCol>
                <a:gridCol w="740664">
                  <a:extLst>
                    <a:ext uri="{9D8B030D-6E8A-4147-A177-3AD203B41FA5}">
                      <a16:colId xmlns:a16="http://schemas.microsoft.com/office/drawing/2014/main" val="4204885072"/>
                    </a:ext>
                  </a:extLst>
                </a:gridCol>
                <a:gridCol w="740664">
                  <a:extLst>
                    <a:ext uri="{9D8B030D-6E8A-4147-A177-3AD203B41FA5}">
                      <a16:colId xmlns:a16="http://schemas.microsoft.com/office/drawing/2014/main" val="684467489"/>
                    </a:ext>
                  </a:extLst>
                </a:gridCol>
                <a:gridCol w="740664">
                  <a:extLst>
                    <a:ext uri="{9D8B030D-6E8A-4147-A177-3AD203B41FA5}">
                      <a16:colId xmlns:a16="http://schemas.microsoft.com/office/drawing/2014/main" val="925314631"/>
                    </a:ext>
                  </a:extLst>
                </a:gridCol>
                <a:gridCol w="740664">
                  <a:extLst>
                    <a:ext uri="{9D8B030D-6E8A-4147-A177-3AD203B41FA5}">
                      <a16:colId xmlns:a16="http://schemas.microsoft.com/office/drawing/2014/main" val="2164283035"/>
                    </a:ext>
                  </a:extLst>
                </a:gridCol>
                <a:gridCol w="740664">
                  <a:extLst>
                    <a:ext uri="{9D8B030D-6E8A-4147-A177-3AD203B41FA5}">
                      <a16:colId xmlns:a16="http://schemas.microsoft.com/office/drawing/2014/main" val="32911118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724453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https://scontent-iad3-1.xx.fbcdn.net/v/t1.0-9/p720x720/119064067_1370012026537664_1948713601323410577_n.jpg?_nc_cat=108&amp;_nc_sid=110474&amp;_nc_ohc=-871ePtGYg0AX9ait_A&amp;_nc_ht=scontent-iad3-1.xx&amp;tp=6&amp;oh=7af174c88c358cbf744ed9b8a502ad38&amp;oe=5F9BD3F8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2.7778 %</a:t>
                      </a:r>
                    </a:p>
                  </a:txBody>
                  <a:tcPr/>
                </a:tc>
                <a:extLst>
                  <a:ext uri="{0D108BD9-81ED-4DB2-BD59-A6C34878D82A}">
                    <a16:rowId xmlns:a16="http://schemas.microsoft.com/office/drawing/2014/main" val="4193352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https://scontent-iad3-1.xx.fbcdn.net/v/t15.13418-10/p720x720/119571257_659654294928950_2781619100060576090_n.jpg?_nc_cat=110&amp;_nc_sid=ad6a45&amp;_nc_ohc=qpSxESvdnIUAX8d0H2w&amp;_nc_ht=scontent-iad3-1.xx&amp;tp=6&amp;oh=1b7f5dbff1a7f418b73de1144922a564&amp;oe=5F9A5BDF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2.6549 %</a:t>
                      </a:r>
                    </a:p>
                  </a:txBody>
                  <a:tcPr/>
                </a:tc>
                <a:extLst>
                  <a:ext uri="{0D108BD9-81ED-4DB2-BD59-A6C34878D82A}">
                    <a16:rowId xmlns:a16="http://schemas.microsoft.com/office/drawing/2014/main" val="2913166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https://scontent-iad3-1.xx.fbcdn.net/v/t1.0-9/p720x720/120313109_1384442715094595_357592509088631554_n.jpg?_nc_cat=105&amp;_nc_sid=110474&amp;_nc_ohc=lcItPLrbU5gAX8Z7vhd&amp;_nc_ht=scontent-iad3-1.xx&amp;tp=6&amp;oh=80ff0498d3eef7a0131bea9fe1cb5e3d&amp;oe=5F9B20E6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2.6316 %</a:t>
                      </a:r>
                    </a:p>
                  </a:txBody>
                  <a:tcPr/>
                </a:tc>
                <a:extLst>
                  <a:ext uri="{0D108BD9-81ED-4DB2-BD59-A6C34878D82A}">
                    <a16:rowId xmlns:a16="http://schemas.microsoft.com/office/drawing/2014/main" val="3749443000"/>
                  </a:ext>
                </a:extLst>
              </a:tr>
            </a:tbl>
          </a:graphicData>
        </a:graphic>
      </p:graphicFrame>
      <p:sp>
        <p:nvSpPr>
          <p:cNvPr id="4" name="Text Placeholder 3">
            <a:extLst>
              <a:ext uri="{FF2B5EF4-FFF2-40B4-BE49-F238E27FC236}">
                <a16:creationId xmlns:a16="http://schemas.microsoft.com/office/drawing/2014/main" id="{DAA656E6-ACDC-4A03-8912-CDE5D8F1FD9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667211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B68F6-8045-4222-9FD2-2C39A9EA3B63}"/>
              </a:ext>
            </a:extLst>
          </p:cNvPr>
          <p:cNvSpPr>
            <a:spLocks noGrp="1"/>
          </p:cNvSpPr>
          <p:nvPr>
            <p:ph type="title"/>
          </p:nvPr>
        </p:nvSpPr>
        <p:spPr/>
        <p:txBody>
          <a:bodyPr/>
          <a:lstStyle/>
          <a:p>
            <a:r>
              <a:rPr lang="en-US"/>
              <a:t>Facebook Published Posts Table | All Pages - 7 of 8</a:t>
            </a:r>
          </a:p>
        </p:txBody>
      </p:sp>
      <p:graphicFrame>
        <p:nvGraphicFramePr>
          <p:cNvPr id="5" name="Table Placeholder 4">
            <a:extLst>
              <a:ext uri="{FF2B5EF4-FFF2-40B4-BE49-F238E27FC236}">
                <a16:creationId xmlns:a16="http://schemas.microsoft.com/office/drawing/2014/main" id="{AF66F980-E94E-4805-9CBC-59B9EDAFD041}"/>
              </a:ext>
            </a:extLst>
          </p:cNvPr>
          <p:cNvGraphicFramePr>
            <a:graphicFrameLocks noGrp="1"/>
          </p:cNvGraphicFramePr>
          <p:nvPr>
            <p:ph type="tbl" sz="quarter" idx="13"/>
            <p:extLst>
              <p:ext uri="{D42A27DB-BD31-4B8C-83A1-F6EECF244321}">
                <p14:modId xmlns:p14="http://schemas.microsoft.com/office/powerpoint/2010/main" val="7273155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963333555"/>
                    </a:ext>
                  </a:extLst>
                </a:gridCol>
                <a:gridCol w="740664">
                  <a:extLst>
                    <a:ext uri="{9D8B030D-6E8A-4147-A177-3AD203B41FA5}">
                      <a16:colId xmlns:a16="http://schemas.microsoft.com/office/drawing/2014/main" val="1239376666"/>
                    </a:ext>
                  </a:extLst>
                </a:gridCol>
                <a:gridCol w="740664">
                  <a:extLst>
                    <a:ext uri="{9D8B030D-6E8A-4147-A177-3AD203B41FA5}">
                      <a16:colId xmlns:a16="http://schemas.microsoft.com/office/drawing/2014/main" val="4108764092"/>
                    </a:ext>
                  </a:extLst>
                </a:gridCol>
                <a:gridCol w="740664">
                  <a:extLst>
                    <a:ext uri="{9D8B030D-6E8A-4147-A177-3AD203B41FA5}">
                      <a16:colId xmlns:a16="http://schemas.microsoft.com/office/drawing/2014/main" val="2559510482"/>
                    </a:ext>
                  </a:extLst>
                </a:gridCol>
                <a:gridCol w="740664">
                  <a:extLst>
                    <a:ext uri="{9D8B030D-6E8A-4147-A177-3AD203B41FA5}">
                      <a16:colId xmlns:a16="http://schemas.microsoft.com/office/drawing/2014/main" val="2265975553"/>
                    </a:ext>
                  </a:extLst>
                </a:gridCol>
                <a:gridCol w="740664">
                  <a:extLst>
                    <a:ext uri="{9D8B030D-6E8A-4147-A177-3AD203B41FA5}">
                      <a16:colId xmlns:a16="http://schemas.microsoft.com/office/drawing/2014/main" val="2272454810"/>
                    </a:ext>
                  </a:extLst>
                </a:gridCol>
                <a:gridCol w="740664">
                  <a:extLst>
                    <a:ext uri="{9D8B030D-6E8A-4147-A177-3AD203B41FA5}">
                      <a16:colId xmlns:a16="http://schemas.microsoft.com/office/drawing/2014/main" val="3622203939"/>
                    </a:ext>
                  </a:extLst>
                </a:gridCol>
                <a:gridCol w="740664">
                  <a:extLst>
                    <a:ext uri="{9D8B030D-6E8A-4147-A177-3AD203B41FA5}">
                      <a16:colId xmlns:a16="http://schemas.microsoft.com/office/drawing/2014/main" val="40629911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999072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https://scontent-iad3-1.xx.fbcdn.net/v/t15.13418-10/s720x720/120390482_831118580961093_2391517592017914314_n.jpg?_nc_cat=111&amp;_nc_sid=ad6a45&amp;_nc_ohc=lxI6766R84MAX_yIYXB&amp;_nc_ht=scontent-iad3-1.xx&amp;tp=7&amp;oh=80ef5b1f8c0b6842775e54f27e0d3d34&amp;oe=5F9B3758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2.5641 %</a:t>
                      </a:r>
                    </a:p>
                  </a:txBody>
                  <a:tcPr/>
                </a:tc>
                <a:extLst>
                  <a:ext uri="{0D108BD9-81ED-4DB2-BD59-A6C34878D82A}">
                    <a16:rowId xmlns:a16="http://schemas.microsoft.com/office/drawing/2014/main" val="1073032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https://scontent-iad3-1.xx.fbcdn.net/v/t15.13418-10/p720x720/119475455_348935676284174_2620834373889683821_n.jpg?_nc_cat=104&amp;_nc_sid=ad6a45&amp;_nc_ohc=X3IObjNbkAMAX8dHlqA&amp;_nc_ht=scontent-iad3-1.xx&amp;tp=6&amp;oh=cef1338c006ef247e34b4e67ea0f1884&amp;oe=5F9A9840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1.7857 %</a:t>
                      </a:r>
                    </a:p>
                  </a:txBody>
                  <a:tcPr/>
                </a:tc>
                <a:extLst>
                  <a:ext uri="{0D108BD9-81ED-4DB2-BD59-A6C34878D82A}">
                    <a16:rowId xmlns:a16="http://schemas.microsoft.com/office/drawing/2014/main" val="2854524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https://scontent-iad3-1.xx.fbcdn.net/v/t15.13418-10/s720x720/119439453_2721687694815956_6338144870544802370_n.jpg?_nc_cat=102&amp;_nc_sid=ad6a45&amp;_nc_ohc=6tmWQOGyMlQAX8B_B9e&amp;_nc_ht=scontent-iad3-1.xx&amp;tp=7&amp;oh=e5dfdb64204faf06b84d0c18c287d48c&amp;oe=5F9A65E6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0.9119 %</a:t>
                      </a:r>
                    </a:p>
                  </a:txBody>
                  <a:tcPr/>
                </a:tc>
                <a:extLst>
                  <a:ext uri="{0D108BD9-81ED-4DB2-BD59-A6C34878D82A}">
                    <a16:rowId xmlns:a16="http://schemas.microsoft.com/office/drawing/2014/main" val="2065909455"/>
                  </a:ext>
                </a:extLst>
              </a:tr>
            </a:tbl>
          </a:graphicData>
        </a:graphic>
      </p:graphicFrame>
      <p:sp>
        <p:nvSpPr>
          <p:cNvPr id="4" name="Text Placeholder 3">
            <a:extLst>
              <a:ext uri="{FF2B5EF4-FFF2-40B4-BE49-F238E27FC236}">
                <a16:creationId xmlns:a16="http://schemas.microsoft.com/office/drawing/2014/main" id="{4513D74F-1AA3-4779-A371-42E0BDA9B14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7063385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44323-B516-4C26-9975-C97D474312C2}"/>
              </a:ext>
            </a:extLst>
          </p:cNvPr>
          <p:cNvSpPr>
            <a:spLocks noGrp="1"/>
          </p:cNvSpPr>
          <p:nvPr>
            <p:ph type="title"/>
          </p:nvPr>
        </p:nvSpPr>
        <p:spPr/>
        <p:txBody>
          <a:bodyPr/>
          <a:lstStyle/>
          <a:p>
            <a:r>
              <a:rPr lang="en-US"/>
              <a:t>Facebook Published Posts Table | All Pages - 8 of 8</a:t>
            </a:r>
          </a:p>
        </p:txBody>
      </p:sp>
      <p:graphicFrame>
        <p:nvGraphicFramePr>
          <p:cNvPr id="5" name="Table Placeholder 4">
            <a:extLst>
              <a:ext uri="{FF2B5EF4-FFF2-40B4-BE49-F238E27FC236}">
                <a16:creationId xmlns:a16="http://schemas.microsoft.com/office/drawing/2014/main" id="{D2E39BBF-F400-4D27-85D4-FBC14E8623DA}"/>
              </a:ext>
            </a:extLst>
          </p:cNvPr>
          <p:cNvGraphicFramePr>
            <a:graphicFrameLocks noGrp="1"/>
          </p:cNvGraphicFramePr>
          <p:nvPr>
            <p:ph type="tbl" sz="quarter" idx="13"/>
            <p:extLst>
              <p:ext uri="{D42A27DB-BD31-4B8C-83A1-F6EECF244321}">
                <p14:modId xmlns:p14="http://schemas.microsoft.com/office/powerpoint/2010/main" val="32017212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015629702"/>
                    </a:ext>
                  </a:extLst>
                </a:gridCol>
                <a:gridCol w="740664">
                  <a:extLst>
                    <a:ext uri="{9D8B030D-6E8A-4147-A177-3AD203B41FA5}">
                      <a16:colId xmlns:a16="http://schemas.microsoft.com/office/drawing/2014/main" val="3369732266"/>
                    </a:ext>
                  </a:extLst>
                </a:gridCol>
                <a:gridCol w="740664">
                  <a:extLst>
                    <a:ext uri="{9D8B030D-6E8A-4147-A177-3AD203B41FA5}">
                      <a16:colId xmlns:a16="http://schemas.microsoft.com/office/drawing/2014/main" val="2759733962"/>
                    </a:ext>
                  </a:extLst>
                </a:gridCol>
                <a:gridCol w="740664">
                  <a:extLst>
                    <a:ext uri="{9D8B030D-6E8A-4147-A177-3AD203B41FA5}">
                      <a16:colId xmlns:a16="http://schemas.microsoft.com/office/drawing/2014/main" val="548692534"/>
                    </a:ext>
                  </a:extLst>
                </a:gridCol>
                <a:gridCol w="740664">
                  <a:extLst>
                    <a:ext uri="{9D8B030D-6E8A-4147-A177-3AD203B41FA5}">
                      <a16:colId xmlns:a16="http://schemas.microsoft.com/office/drawing/2014/main" val="2604392156"/>
                    </a:ext>
                  </a:extLst>
                </a:gridCol>
                <a:gridCol w="740664">
                  <a:extLst>
                    <a:ext uri="{9D8B030D-6E8A-4147-A177-3AD203B41FA5}">
                      <a16:colId xmlns:a16="http://schemas.microsoft.com/office/drawing/2014/main" val="701228218"/>
                    </a:ext>
                  </a:extLst>
                </a:gridCol>
                <a:gridCol w="740664">
                  <a:extLst>
                    <a:ext uri="{9D8B030D-6E8A-4147-A177-3AD203B41FA5}">
                      <a16:colId xmlns:a16="http://schemas.microsoft.com/office/drawing/2014/main" val="974152459"/>
                    </a:ext>
                  </a:extLst>
                </a:gridCol>
                <a:gridCol w="740664">
                  <a:extLst>
                    <a:ext uri="{9D8B030D-6E8A-4147-A177-3AD203B41FA5}">
                      <a16:colId xmlns:a16="http://schemas.microsoft.com/office/drawing/2014/main" val="1385488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375664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https://scontent-iad3-1.xx.fbcdn.net/v/t15.13418-10/s720x720/120542544_792396088188765_6802220036716055002_n.jpg?_nc_cat=103&amp;_nc_sid=ad6a45&amp;_nc_ohc=gzAdNaTfXH0AX8BoOSU&amp;_nc_ht=scontent-iad3-1.xx&amp;tp=7&amp;oh=bd8436918e4f9b619d2cb231cf2b61bc&amp;oe=5F9CEF8B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3491999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https://scontent-iad3-1.xx.fbcdn.net/v/t15.13418-10/s720x720/120389131_257881802147056_1792690508321252775_n.jpg?_nc_cat=105&amp;_nc_sid=ad6a45&amp;_nc_ohc=IicvzGHgDkEAX_5q2Iu&amp;_nc_ht=scontent-iad3-1.xx&amp;tp=7&amp;oh=957617cd9665769d0b8bfdfad72d71dc&amp;oe=5F9B7B73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1435224247"/>
                  </a:ext>
                </a:extLst>
              </a:tr>
            </a:tbl>
          </a:graphicData>
        </a:graphic>
      </p:graphicFrame>
      <p:sp>
        <p:nvSpPr>
          <p:cNvPr id="4" name="Text Placeholder 3">
            <a:extLst>
              <a:ext uri="{FF2B5EF4-FFF2-40B4-BE49-F238E27FC236}">
                <a16:creationId xmlns:a16="http://schemas.microsoft.com/office/drawing/2014/main" id="{DAF33072-BC25-4BE3-84D4-DE65DD69649D}"/>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00415613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76A3C-4AF8-42E3-8670-9B6093E31CEA}"/>
              </a:ext>
            </a:extLst>
          </p:cNvPr>
          <p:cNvSpPr>
            <a:spLocks noGrp="1"/>
          </p:cNvSpPr>
          <p:nvPr>
            <p:ph type="title"/>
          </p:nvPr>
        </p:nvSpPr>
        <p:spPr/>
        <p:txBody>
          <a:bodyPr/>
          <a:lstStyle/>
          <a:p>
            <a:r>
              <a:rPr lang="en-US"/>
              <a:t>Facebook Video Views Table | All Pages</a:t>
            </a:r>
          </a:p>
        </p:txBody>
      </p:sp>
      <p:graphicFrame>
        <p:nvGraphicFramePr>
          <p:cNvPr id="5" name="Table Placeholder 4">
            <a:extLst>
              <a:ext uri="{FF2B5EF4-FFF2-40B4-BE49-F238E27FC236}">
                <a16:creationId xmlns:a16="http://schemas.microsoft.com/office/drawing/2014/main" id="{9A0E5E07-3768-4335-82DE-3A476F5C8027}"/>
              </a:ext>
            </a:extLst>
          </p:cNvPr>
          <p:cNvGraphicFramePr>
            <a:graphicFrameLocks noGrp="1"/>
          </p:cNvGraphicFramePr>
          <p:nvPr>
            <p:ph type="tbl" sz="quarter" idx="13"/>
            <p:extLst>
              <p:ext uri="{D42A27DB-BD31-4B8C-83A1-F6EECF244321}">
                <p14:modId xmlns:p14="http://schemas.microsoft.com/office/powerpoint/2010/main" val="39954344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11812843"/>
                    </a:ext>
                  </a:extLst>
                </a:gridCol>
                <a:gridCol w="987552">
                  <a:extLst>
                    <a:ext uri="{9D8B030D-6E8A-4147-A177-3AD203B41FA5}">
                      <a16:colId xmlns:a16="http://schemas.microsoft.com/office/drawing/2014/main" val="1367058637"/>
                    </a:ext>
                  </a:extLst>
                </a:gridCol>
                <a:gridCol w="987552">
                  <a:extLst>
                    <a:ext uri="{9D8B030D-6E8A-4147-A177-3AD203B41FA5}">
                      <a16:colId xmlns:a16="http://schemas.microsoft.com/office/drawing/2014/main" val="66617905"/>
                    </a:ext>
                  </a:extLst>
                </a:gridCol>
                <a:gridCol w="987552">
                  <a:extLst>
                    <a:ext uri="{9D8B030D-6E8A-4147-A177-3AD203B41FA5}">
                      <a16:colId xmlns:a16="http://schemas.microsoft.com/office/drawing/2014/main" val="35609431"/>
                    </a:ext>
                  </a:extLst>
                </a:gridCol>
                <a:gridCol w="987552">
                  <a:extLst>
                    <a:ext uri="{9D8B030D-6E8A-4147-A177-3AD203B41FA5}">
                      <a16:colId xmlns:a16="http://schemas.microsoft.com/office/drawing/2014/main" val="2422503200"/>
                    </a:ext>
                  </a:extLst>
                </a:gridCol>
                <a:gridCol w="987552">
                  <a:extLst>
                    <a:ext uri="{9D8B030D-6E8A-4147-A177-3AD203B41FA5}">
                      <a16:colId xmlns:a16="http://schemas.microsoft.com/office/drawing/2014/main" val="3830547983"/>
                    </a:ext>
                  </a:extLst>
                </a:gridCol>
                <a:gridCol w="987552">
                  <a:extLst>
                    <a:ext uri="{9D8B030D-6E8A-4147-A177-3AD203B41FA5}">
                      <a16:colId xmlns:a16="http://schemas.microsoft.com/office/drawing/2014/main" val="1647921145"/>
                    </a:ext>
                  </a:extLst>
                </a:gridCol>
              </a:tblGrid>
              <a:tr h="370840">
                <a:tc>
                  <a:txBody>
                    <a:bodyPr/>
                    <a:lstStyle/>
                    <a:p>
                      <a:r>
                        <a:rPr lang="en-US" sz="1000"/>
                        <a:t>Name</a:t>
                      </a:r>
                    </a:p>
                  </a:txBody>
                  <a:tcPr/>
                </a:tc>
                <a:tc>
                  <a:txBody>
                    <a:bodyPr/>
                    <a:lstStyle/>
                    <a:p>
                      <a:r>
                        <a:rPr lang="en-US" sz="1000"/>
                        <a:t>Video Views</a:t>
                      </a:r>
                    </a:p>
                  </a:txBody>
                  <a:tcPr/>
                </a:tc>
                <a:tc>
                  <a:txBody>
                    <a:bodyPr/>
                    <a:lstStyle/>
                    <a:p>
                      <a:r>
                        <a:rPr lang="en-US" sz="1000"/>
                        <a:t>10s Video Views</a:t>
                      </a:r>
                    </a:p>
                  </a:txBody>
                  <a:tcPr/>
                </a:tc>
                <a:tc>
                  <a:txBody>
                    <a:bodyPr/>
                    <a:lstStyle/>
                    <a:p>
                      <a:r>
                        <a:rPr lang="en-US" sz="1000"/>
                        <a:t>30s Video Views</a:t>
                      </a:r>
                    </a:p>
                  </a:txBody>
                  <a:tcPr/>
                </a:tc>
                <a:tc>
                  <a:txBody>
                    <a:bodyPr/>
                    <a:lstStyle/>
                    <a:p>
                      <a:r>
                        <a:rPr lang="en-US" sz="1000"/>
                        <a:t>Paid Video Views</a:t>
                      </a:r>
                    </a:p>
                  </a:txBody>
                  <a:tcPr/>
                </a:tc>
                <a:tc>
                  <a:txBody>
                    <a:bodyPr/>
                    <a:lstStyle/>
                    <a:p>
                      <a:r>
                        <a:rPr lang="en-US" sz="1000"/>
                        <a:t>Organic Video Views</a:t>
                      </a:r>
                    </a:p>
                  </a:txBody>
                  <a:tcPr/>
                </a:tc>
                <a:tc>
                  <a:txBody>
                    <a:bodyPr/>
                    <a:lstStyle/>
                    <a:p>
                      <a:r>
                        <a:rPr lang="en-US" sz="1000"/>
                        <a:t>Autoplayed Video Views</a:t>
                      </a:r>
                    </a:p>
                  </a:txBody>
                  <a:tcPr/>
                </a:tc>
                <a:extLst>
                  <a:ext uri="{0D108BD9-81ED-4DB2-BD59-A6C34878D82A}">
                    <a16:rowId xmlns:a16="http://schemas.microsoft.com/office/drawing/2014/main" val="359357320"/>
                  </a:ext>
                </a:extLst>
              </a:tr>
              <a:tr h="370840">
                <a:tc>
                  <a:txBody>
                    <a:bodyPr/>
                    <a:lstStyle/>
                    <a:p>
                      <a:r>
                        <a:rPr lang="en-US" sz="1000"/>
                        <a:t>Al Salam Bank-Bahrain B.S.C</a:t>
                      </a:r>
                    </a:p>
                  </a:txBody>
                  <a:tcPr/>
                </a:tc>
                <a:tc>
                  <a:txBody>
                    <a:bodyPr/>
                    <a:lstStyle/>
                    <a:p>
                      <a:r>
                        <a:rPr lang="en-US" sz="1000"/>
                        <a:t>453181</a:t>
                      </a:r>
                    </a:p>
                  </a:txBody>
                  <a:tcPr/>
                </a:tc>
                <a:tc>
                  <a:txBody>
                    <a:bodyPr/>
                    <a:lstStyle/>
                    <a:p>
                      <a:r>
                        <a:rPr lang="en-US" sz="1000"/>
                        <a:t>155234</a:t>
                      </a:r>
                    </a:p>
                  </a:txBody>
                  <a:tcPr/>
                </a:tc>
                <a:tc>
                  <a:txBody>
                    <a:bodyPr/>
                    <a:lstStyle/>
                    <a:p>
                      <a:r>
                        <a:rPr lang="en-US" sz="1000"/>
                        <a:t>76256</a:t>
                      </a:r>
                    </a:p>
                  </a:txBody>
                  <a:tcPr/>
                </a:tc>
                <a:tc>
                  <a:txBody>
                    <a:bodyPr/>
                    <a:lstStyle/>
                    <a:p>
                      <a:r>
                        <a:rPr lang="en-US" sz="1000"/>
                        <a:t>452614</a:t>
                      </a:r>
                    </a:p>
                  </a:txBody>
                  <a:tcPr/>
                </a:tc>
                <a:tc>
                  <a:txBody>
                    <a:bodyPr/>
                    <a:lstStyle/>
                    <a:p>
                      <a:r>
                        <a:rPr lang="en-US" sz="1000"/>
                        <a:t>567</a:t>
                      </a:r>
                    </a:p>
                  </a:txBody>
                  <a:tcPr/>
                </a:tc>
                <a:tc>
                  <a:txBody>
                    <a:bodyPr/>
                    <a:lstStyle/>
                    <a:p>
                      <a:r>
                        <a:rPr lang="en-US" sz="1000"/>
                        <a:t>453114</a:t>
                      </a:r>
                    </a:p>
                  </a:txBody>
                  <a:tcPr/>
                </a:tc>
                <a:extLst>
                  <a:ext uri="{0D108BD9-81ED-4DB2-BD59-A6C34878D82A}">
                    <a16:rowId xmlns:a16="http://schemas.microsoft.com/office/drawing/2014/main" val="3453353512"/>
                  </a:ext>
                </a:extLst>
              </a:tr>
            </a:tbl>
          </a:graphicData>
        </a:graphic>
      </p:graphicFrame>
      <p:sp>
        <p:nvSpPr>
          <p:cNvPr id="4" name="Text Placeholder 3">
            <a:extLst>
              <a:ext uri="{FF2B5EF4-FFF2-40B4-BE49-F238E27FC236}">
                <a16:creationId xmlns:a16="http://schemas.microsoft.com/office/drawing/2014/main" id="{A8618296-760D-4A18-B42F-C968D4A28B4B}"/>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27768943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FD67C-72A2-4063-BE4B-AC68BC9B9122}"/>
              </a:ext>
            </a:extLst>
          </p:cNvPr>
          <p:cNvSpPr>
            <a:spLocks noGrp="1"/>
          </p:cNvSpPr>
          <p:nvPr>
            <p:ph type="title"/>
          </p:nvPr>
        </p:nvSpPr>
        <p:spPr/>
        <p:txBody>
          <a:bodyPr/>
          <a:lstStyle/>
          <a:p>
            <a:r>
              <a:rPr lang="en-US"/>
              <a:t>Facebook Videos Table | All Pages - 1 of 6</a:t>
            </a:r>
          </a:p>
        </p:txBody>
      </p:sp>
      <p:graphicFrame>
        <p:nvGraphicFramePr>
          <p:cNvPr id="5" name="Table Placeholder 4">
            <a:extLst>
              <a:ext uri="{FF2B5EF4-FFF2-40B4-BE49-F238E27FC236}">
                <a16:creationId xmlns:a16="http://schemas.microsoft.com/office/drawing/2014/main" id="{5764C335-F76D-4CC3-87B2-ECDAC1CB3C0B}"/>
              </a:ext>
            </a:extLst>
          </p:cNvPr>
          <p:cNvGraphicFramePr>
            <a:graphicFrameLocks noGrp="1"/>
          </p:cNvGraphicFramePr>
          <p:nvPr>
            <p:ph type="tbl" sz="quarter" idx="13"/>
            <p:extLst>
              <p:ext uri="{D42A27DB-BD31-4B8C-83A1-F6EECF244321}">
                <p14:modId xmlns:p14="http://schemas.microsoft.com/office/powerpoint/2010/main" val="985494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07654872"/>
                    </a:ext>
                  </a:extLst>
                </a:gridCol>
                <a:gridCol w="987552">
                  <a:extLst>
                    <a:ext uri="{9D8B030D-6E8A-4147-A177-3AD203B41FA5}">
                      <a16:colId xmlns:a16="http://schemas.microsoft.com/office/drawing/2014/main" val="3496163410"/>
                    </a:ext>
                  </a:extLst>
                </a:gridCol>
                <a:gridCol w="987552">
                  <a:extLst>
                    <a:ext uri="{9D8B030D-6E8A-4147-A177-3AD203B41FA5}">
                      <a16:colId xmlns:a16="http://schemas.microsoft.com/office/drawing/2014/main" val="3006063840"/>
                    </a:ext>
                  </a:extLst>
                </a:gridCol>
                <a:gridCol w="987552">
                  <a:extLst>
                    <a:ext uri="{9D8B030D-6E8A-4147-A177-3AD203B41FA5}">
                      <a16:colId xmlns:a16="http://schemas.microsoft.com/office/drawing/2014/main" val="721843637"/>
                    </a:ext>
                  </a:extLst>
                </a:gridCol>
                <a:gridCol w="987552">
                  <a:extLst>
                    <a:ext uri="{9D8B030D-6E8A-4147-A177-3AD203B41FA5}">
                      <a16:colId xmlns:a16="http://schemas.microsoft.com/office/drawing/2014/main" val="914760750"/>
                    </a:ext>
                  </a:extLst>
                </a:gridCol>
                <a:gridCol w="987552">
                  <a:extLst>
                    <a:ext uri="{9D8B030D-6E8A-4147-A177-3AD203B41FA5}">
                      <a16:colId xmlns:a16="http://schemas.microsoft.com/office/drawing/2014/main" val="2927711466"/>
                    </a:ext>
                  </a:extLst>
                </a:gridCol>
                <a:gridCol w="658368">
                  <a:extLst>
                    <a:ext uri="{9D8B030D-6E8A-4147-A177-3AD203B41FA5}">
                      <a16:colId xmlns:a16="http://schemas.microsoft.com/office/drawing/2014/main" val="3784392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132802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https://scontent-lga3-2.xx.fbcdn.net/v/t15.5256-10/p168x128/120204519_357125485471790_4911371861835334576_n.jpg?_nc_cat=100&amp;_nc_sid=08861d&amp;_nc_ohc=nWEH46uKNJUAX-71fwU&amp;_nc_ht=scontent-lga3-2.xx&amp;oh=63aee37ecb8091b35d47f000cc36a245&amp;oe=5F9A4751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3293210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https://scontent-iad3-1.xx.fbcdn.net/v/t15.5256-10/p168x128/120134068_758895824944654_6845821111716142869_n.jpg?_nc_cat=109&amp;_nc_sid=08861d&amp;_nc_ohc=dhoWAvhQ9TgAX_TM-UB&amp;_nc_ht=scontent-iad3-1.xx&amp;oh=83a947e28a53f6058b960006563d14cc&amp;oe=5F975528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151844333"/>
                  </a:ext>
                </a:extLst>
              </a:tr>
            </a:tbl>
          </a:graphicData>
        </a:graphic>
      </p:graphicFrame>
      <p:sp>
        <p:nvSpPr>
          <p:cNvPr id="4" name="Text Placeholder 3">
            <a:extLst>
              <a:ext uri="{FF2B5EF4-FFF2-40B4-BE49-F238E27FC236}">
                <a16:creationId xmlns:a16="http://schemas.microsoft.com/office/drawing/2014/main" id="{30ACCC61-11A7-4D47-BF01-8B14BD48956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2597013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500B0-A1E1-457D-91BC-4DECDAD7EDA8}"/>
              </a:ext>
            </a:extLst>
          </p:cNvPr>
          <p:cNvSpPr>
            <a:spLocks noGrp="1"/>
          </p:cNvSpPr>
          <p:nvPr>
            <p:ph type="title"/>
          </p:nvPr>
        </p:nvSpPr>
        <p:spPr/>
        <p:txBody>
          <a:bodyPr/>
          <a:lstStyle/>
          <a:p>
            <a:r>
              <a:rPr lang="en-US"/>
              <a:t>Facebook Videos Table | All Pages - 2 of 6</a:t>
            </a:r>
          </a:p>
        </p:txBody>
      </p:sp>
      <p:graphicFrame>
        <p:nvGraphicFramePr>
          <p:cNvPr id="5" name="Table Placeholder 4">
            <a:extLst>
              <a:ext uri="{FF2B5EF4-FFF2-40B4-BE49-F238E27FC236}">
                <a16:creationId xmlns:a16="http://schemas.microsoft.com/office/drawing/2014/main" id="{4ACE5FAC-67CB-46E1-9B9D-E13B694EF8C1}"/>
              </a:ext>
            </a:extLst>
          </p:cNvPr>
          <p:cNvGraphicFramePr>
            <a:graphicFrameLocks noGrp="1"/>
          </p:cNvGraphicFramePr>
          <p:nvPr>
            <p:ph type="tbl" sz="quarter" idx="13"/>
            <p:extLst>
              <p:ext uri="{D42A27DB-BD31-4B8C-83A1-F6EECF244321}">
                <p14:modId xmlns:p14="http://schemas.microsoft.com/office/powerpoint/2010/main" val="10554751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036930386"/>
                    </a:ext>
                  </a:extLst>
                </a:gridCol>
                <a:gridCol w="987552">
                  <a:extLst>
                    <a:ext uri="{9D8B030D-6E8A-4147-A177-3AD203B41FA5}">
                      <a16:colId xmlns:a16="http://schemas.microsoft.com/office/drawing/2014/main" val="3961464764"/>
                    </a:ext>
                  </a:extLst>
                </a:gridCol>
                <a:gridCol w="987552">
                  <a:extLst>
                    <a:ext uri="{9D8B030D-6E8A-4147-A177-3AD203B41FA5}">
                      <a16:colId xmlns:a16="http://schemas.microsoft.com/office/drawing/2014/main" val="4253573313"/>
                    </a:ext>
                  </a:extLst>
                </a:gridCol>
                <a:gridCol w="987552">
                  <a:extLst>
                    <a:ext uri="{9D8B030D-6E8A-4147-A177-3AD203B41FA5}">
                      <a16:colId xmlns:a16="http://schemas.microsoft.com/office/drawing/2014/main" val="2250819554"/>
                    </a:ext>
                  </a:extLst>
                </a:gridCol>
                <a:gridCol w="987552">
                  <a:extLst>
                    <a:ext uri="{9D8B030D-6E8A-4147-A177-3AD203B41FA5}">
                      <a16:colId xmlns:a16="http://schemas.microsoft.com/office/drawing/2014/main" val="4018234820"/>
                    </a:ext>
                  </a:extLst>
                </a:gridCol>
                <a:gridCol w="987552">
                  <a:extLst>
                    <a:ext uri="{9D8B030D-6E8A-4147-A177-3AD203B41FA5}">
                      <a16:colId xmlns:a16="http://schemas.microsoft.com/office/drawing/2014/main" val="1651575027"/>
                    </a:ext>
                  </a:extLst>
                </a:gridCol>
                <a:gridCol w="658368">
                  <a:extLst>
                    <a:ext uri="{9D8B030D-6E8A-4147-A177-3AD203B41FA5}">
                      <a16:colId xmlns:a16="http://schemas.microsoft.com/office/drawing/2014/main" val="18788084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1298334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119575113_357378378960609_8353363205527995414_n.jpg?_nc_cat=101&amp;_nc_sid=08861d&amp;_nc_ohc=l2OpwZv86ZcAX89Y1pZ&amp;_nc_oc=AQni5EW_Ptxbey-2CHJ-o7cF9lOxuQk_bE3O-_VOuy8qdQ_eKbhc84i5dI0jFpgpzn8&amp;_nc_ht=scontent-iad3-1.xx&amp;oh=0ffad941abfdef0cc8f66ebbd34e8fbe&amp;oe=5F8F2083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5066</a:t>
                      </a:r>
                    </a:p>
                  </a:txBody>
                  <a:tcPr/>
                </a:tc>
                <a:extLst>
                  <a:ext uri="{0D108BD9-81ED-4DB2-BD59-A6C34878D82A}">
                    <a16:rowId xmlns:a16="http://schemas.microsoft.com/office/drawing/2014/main" val="1332908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https://scontent-iad3-1.xx.fbcdn.net/v/t15.5256-10/p160x160/120467866_1928533620623043_9168991124742384929_n.jpg?_nc_cat=100&amp;_nc_sid=08861d&amp;_nc_ohc=99JMBmDcY70AX9RzzdI&amp;_nc_ht=scontent-iad3-1.xx&amp;oh=f60028007c61abe0044c547c9378acea&amp;oe=5F9828A6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45572569"/>
                  </a:ext>
                </a:extLst>
              </a:tr>
            </a:tbl>
          </a:graphicData>
        </a:graphic>
      </p:graphicFrame>
      <p:sp>
        <p:nvSpPr>
          <p:cNvPr id="4" name="Text Placeholder 3">
            <a:extLst>
              <a:ext uri="{FF2B5EF4-FFF2-40B4-BE49-F238E27FC236}">
                <a16:creationId xmlns:a16="http://schemas.microsoft.com/office/drawing/2014/main" id="{8F14A135-C443-4F3A-B742-A6B7E34ACC50}"/>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40180134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BB392-F782-4DA8-B27C-BB935482C250}"/>
              </a:ext>
            </a:extLst>
          </p:cNvPr>
          <p:cNvSpPr>
            <a:spLocks noGrp="1"/>
          </p:cNvSpPr>
          <p:nvPr>
            <p:ph type="title"/>
          </p:nvPr>
        </p:nvSpPr>
        <p:spPr/>
        <p:txBody>
          <a:bodyPr/>
          <a:lstStyle/>
          <a:p>
            <a:r>
              <a:rPr lang="en-US"/>
              <a:t>Facebook Videos Table | All Pages - 3 of 6</a:t>
            </a:r>
          </a:p>
        </p:txBody>
      </p:sp>
      <p:graphicFrame>
        <p:nvGraphicFramePr>
          <p:cNvPr id="5" name="Table Placeholder 4">
            <a:extLst>
              <a:ext uri="{FF2B5EF4-FFF2-40B4-BE49-F238E27FC236}">
                <a16:creationId xmlns:a16="http://schemas.microsoft.com/office/drawing/2014/main" id="{831F16EB-2934-4C78-83D5-135A869B2CFA}"/>
              </a:ext>
            </a:extLst>
          </p:cNvPr>
          <p:cNvGraphicFramePr>
            <a:graphicFrameLocks noGrp="1"/>
          </p:cNvGraphicFramePr>
          <p:nvPr>
            <p:ph type="tbl" sz="quarter" idx="13"/>
            <p:extLst>
              <p:ext uri="{D42A27DB-BD31-4B8C-83A1-F6EECF244321}">
                <p14:modId xmlns:p14="http://schemas.microsoft.com/office/powerpoint/2010/main" val="1476588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716194010"/>
                    </a:ext>
                  </a:extLst>
                </a:gridCol>
                <a:gridCol w="987552">
                  <a:extLst>
                    <a:ext uri="{9D8B030D-6E8A-4147-A177-3AD203B41FA5}">
                      <a16:colId xmlns:a16="http://schemas.microsoft.com/office/drawing/2014/main" val="98282597"/>
                    </a:ext>
                  </a:extLst>
                </a:gridCol>
                <a:gridCol w="987552">
                  <a:extLst>
                    <a:ext uri="{9D8B030D-6E8A-4147-A177-3AD203B41FA5}">
                      <a16:colId xmlns:a16="http://schemas.microsoft.com/office/drawing/2014/main" val="2492629817"/>
                    </a:ext>
                  </a:extLst>
                </a:gridCol>
                <a:gridCol w="987552">
                  <a:extLst>
                    <a:ext uri="{9D8B030D-6E8A-4147-A177-3AD203B41FA5}">
                      <a16:colId xmlns:a16="http://schemas.microsoft.com/office/drawing/2014/main" val="43234093"/>
                    </a:ext>
                  </a:extLst>
                </a:gridCol>
                <a:gridCol w="987552">
                  <a:extLst>
                    <a:ext uri="{9D8B030D-6E8A-4147-A177-3AD203B41FA5}">
                      <a16:colId xmlns:a16="http://schemas.microsoft.com/office/drawing/2014/main" val="1547586204"/>
                    </a:ext>
                  </a:extLst>
                </a:gridCol>
                <a:gridCol w="987552">
                  <a:extLst>
                    <a:ext uri="{9D8B030D-6E8A-4147-A177-3AD203B41FA5}">
                      <a16:colId xmlns:a16="http://schemas.microsoft.com/office/drawing/2014/main" val="1966901152"/>
                    </a:ext>
                  </a:extLst>
                </a:gridCol>
                <a:gridCol w="658368">
                  <a:extLst>
                    <a:ext uri="{9D8B030D-6E8A-4147-A177-3AD203B41FA5}">
                      <a16:colId xmlns:a16="http://schemas.microsoft.com/office/drawing/2014/main" val="13257069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4188915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https://scontent-iad3-1.xx.fbcdn.net/v/t15.5256-10/p160x160/120463347_1471848489674931_6974207659907242561_n.jpg?_nc_cat=100&amp;_nc_sid=08861d&amp;_nc_ohc=_oBCIPZ9LrsAX-vo8sh&amp;_nc_ht=scontent-iad3-1.xx&amp;oh=23b090e70587a2dee025414faa0d5ed8&amp;oe=5F99F7B4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94884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https://scontent-iad3-1.xx.fbcdn.net/v/t15.5256-10/p160x160/120430364_1867288520080847_5013768086813421710_n.jpg?_nc_cat=102&amp;_nc_sid=08861d&amp;_nc_ohc=xPLfzcUS1WgAX-p7ZPP&amp;_nc_ht=scontent-iad3-1.xx&amp;oh=934281eaa73aa145af50fc232679361d&amp;oe=5F995BE9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29397819"/>
                  </a:ext>
                </a:extLst>
              </a:tr>
            </a:tbl>
          </a:graphicData>
        </a:graphic>
      </p:graphicFrame>
      <p:sp>
        <p:nvSpPr>
          <p:cNvPr id="4" name="Text Placeholder 3">
            <a:extLst>
              <a:ext uri="{FF2B5EF4-FFF2-40B4-BE49-F238E27FC236}">
                <a16:creationId xmlns:a16="http://schemas.microsoft.com/office/drawing/2014/main" id="{5D69642B-E7AA-415A-A161-EA2E74B0A64D}"/>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8075594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E1D9F-5DF5-420E-80EA-FF6926148ADB}"/>
              </a:ext>
            </a:extLst>
          </p:cNvPr>
          <p:cNvSpPr>
            <a:spLocks noGrp="1"/>
          </p:cNvSpPr>
          <p:nvPr>
            <p:ph type="title"/>
          </p:nvPr>
        </p:nvSpPr>
        <p:spPr/>
        <p:txBody>
          <a:bodyPr/>
          <a:lstStyle/>
          <a:p>
            <a:r>
              <a:rPr lang="en-US"/>
              <a:t>Facebook Videos Table | All Pages - 4 of 6</a:t>
            </a:r>
          </a:p>
        </p:txBody>
      </p:sp>
      <p:graphicFrame>
        <p:nvGraphicFramePr>
          <p:cNvPr id="5" name="Table Placeholder 4">
            <a:extLst>
              <a:ext uri="{FF2B5EF4-FFF2-40B4-BE49-F238E27FC236}">
                <a16:creationId xmlns:a16="http://schemas.microsoft.com/office/drawing/2014/main" id="{7C23ED91-7356-4D16-9242-6E1D92509AB8}"/>
              </a:ext>
            </a:extLst>
          </p:cNvPr>
          <p:cNvGraphicFramePr>
            <a:graphicFrameLocks noGrp="1"/>
          </p:cNvGraphicFramePr>
          <p:nvPr>
            <p:ph type="tbl" sz="quarter" idx="13"/>
            <p:extLst>
              <p:ext uri="{D42A27DB-BD31-4B8C-83A1-F6EECF244321}">
                <p14:modId xmlns:p14="http://schemas.microsoft.com/office/powerpoint/2010/main" val="40024467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168225862"/>
                    </a:ext>
                  </a:extLst>
                </a:gridCol>
                <a:gridCol w="987552">
                  <a:extLst>
                    <a:ext uri="{9D8B030D-6E8A-4147-A177-3AD203B41FA5}">
                      <a16:colId xmlns:a16="http://schemas.microsoft.com/office/drawing/2014/main" val="1942644651"/>
                    </a:ext>
                  </a:extLst>
                </a:gridCol>
                <a:gridCol w="987552">
                  <a:extLst>
                    <a:ext uri="{9D8B030D-6E8A-4147-A177-3AD203B41FA5}">
                      <a16:colId xmlns:a16="http://schemas.microsoft.com/office/drawing/2014/main" val="856226779"/>
                    </a:ext>
                  </a:extLst>
                </a:gridCol>
                <a:gridCol w="987552">
                  <a:extLst>
                    <a:ext uri="{9D8B030D-6E8A-4147-A177-3AD203B41FA5}">
                      <a16:colId xmlns:a16="http://schemas.microsoft.com/office/drawing/2014/main" val="773911563"/>
                    </a:ext>
                  </a:extLst>
                </a:gridCol>
                <a:gridCol w="987552">
                  <a:extLst>
                    <a:ext uri="{9D8B030D-6E8A-4147-A177-3AD203B41FA5}">
                      <a16:colId xmlns:a16="http://schemas.microsoft.com/office/drawing/2014/main" val="2764955206"/>
                    </a:ext>
                  </a:extLst>
                </a:gridCol>
                <a:gridCol w="987552">
                  <a:extLst>
                    <a:ext uri="{9D8B030D-6E8A-4147-A177-3AD203B41FA5}">
                      <a16:colId xmlns:a16="http://schemas.microsoft.com/office/drawing/2014/main" val="1570090293"/>
                    </a:ext>
                  </a:extLst>
                </a:gridCol>
                <a:gridCol w="658368">
                  <a:extLst>
                    <a:ext uri="{9D8B030D-6E8A-4147-A177-3AD203B41FA5}">
                      <a16:colId xmlns:a16="http://schemas.microsoft.com/office/drawing/2014/main" val="34661061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2244853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https://scontent-iad3-1.xx.fbcdn.net/v/t15.5256-10/p160x160/120348574_331308368133557_8255078441058277334_n.jpg?_nc_cat=102&amp;_nc_sid=08861d&amp;_nc_ohc=N_jAa70rvy8AX-Pq5d5&amp;_nc_ht=scontent-iad3-1.xx&amp;oh=18d34a1aef871438f759717d86e597dd&amp;oe=5F995791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84966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https://scontent-iad3-1.xx.fbcdn.net/v/t15.5256-10/p160x160/120297472_984751058665502_8953477675919961788_n.jpg?_nc_cat=100&amp;_nc_sid=08861d&amp;_nc_ohc=by3P4-DgXJMAX_JTpnj&amp;_nc_ht=scontent-iad3-1.xx&amp;oh=9dd2a986ea36c708dcbfff23c3f4442d&amp;oe=5F9852AD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101106519"/>
                  </a:ext>
                </a:extLst>
              </a:tr>
            </a:tbl>
          </a:graphicData>
        </a:graphic>
      </p:graphicFrame>
      <p:sp>
        <p:nvSpPr>
          <p:cNvPr id="4" name="Text Placeholder 3">
            <a:extLst>
              <a:ext uri="{FF2B5EF4-FFF2-40B4-BE49-F238E27FC236}">
                <a16:creationId xmlns:a16="http://schemas.microsoft.com/office/drawing/2014/main" id="{53685AFA-AA71-454E-A950-B851CD1D2E8D}"/>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74412359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8BEAD-56D9-4A43-9384-69049624CDF9}"/>
              </a:ext>
            </a:extLst>
          </p:cNvPr>
          <p:cNvSpPr>
            <a:spLocks noGrp="1"/>
          </p:cNvSpPr>
          <p:nvPr>
            <p:ph type="title"/>
          </p:nvPr>
        </p:nvSpPr>
        <p:spPr/>
        <p:txBody>
          <a:bodyPr/>
          <a:lstStyle/>
          <a:p>
            <a:r>
              <a:rPr lang="en-US"/>
              <a:t>Facebook Videos Table | All Pages - 5 of 6</a:t>
            </a:r>
          </a:p>
        </p:txBody>
      </p:sp>
      <p:graphicFrame>
        <p:nvGraphicFramePr>
          <p:cNvPr id="5" name="Table Placeholder 4">
            <a:extLst>
              <a:ext uri="{FF2B5EF4-FFF2-40B4-BE49-F238E27FC236}">
                <a16:creationId xmlns:a16="http://schemas.microsoft.com/office/drawing/2014/main" id="{6E1DFA47-5BC7-4C78-81B4-E79695D6E5CA}"/>
              </a:ext>
            </a:extLst>
          </p:cNvPr>
          <p:cNvGraphicFramePr>
            <a:graphicFrameLocks noGrp="1"/>
          </p:cNvGraphicFramePr>
          <p:nvPr>
            <p:ph type="tbl" sz="quarter" idx="13"/>
            <p:extLst>
              <p:ext uri="{D42A27DB-BD31-4B8C-83A1-F6EECF244321}">
                <p14:modId xmlns:p14="http://schemas.microsoft.com/office/powerpoint/2010/main" val="51310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594621592"/>
                    </a:ext>
                  </a:extLst>
                </a:gridCol>
                <a:gridCol w="987552">
                  <a:extLst>
                    <a:ext uri="{9D8B030D-6E8A-4147-A177-3AD203B41FA5}">
                      <a16:colId xmlns:a16="http://schemas.microsoft.com/office/drawing/2014/main" val="1286468523"/>
                    </a:ext>
                  </a:extLst>
                </a:gridCol>
                <a:gridCol w="987552">
                  <a:extLst>
                    <a:ext uri="{9D8B030D-6E8A-4147-A177-3AD203B41FA5}">
                      <a16:colId xmlns:a16="http://schemas.microsoft.com/office/drawing/2014/main" val="136317486"/>
                    </a:ext>
                  </a:extLst>
                </a:gridCol>
                <a:gridCol w="987552">
                  <a:extLst>
                    <a:ext uri="{9D8B030D-6E8A-4147-A177-3AD203B41FA5}">
                      <a16:colId xmlns:a16="http://schemas.microsoft.com/office/drawing/2014/main" val="1969728527"/>
                    </a:ext>
                  </a:extLst>
                </a:gridCol>
                <a:gridCol w="987552">
                  <a:extLst>
                    <a:ext uri="{9D8B030D-6E8A-4147-A177-3AD203B41FA5}">
                      <a16:colId xmlns:a16="http://schemas.microsoft.com/office/drawing/2014/main" val="2848799180"/>
                    </a:ext>
                  </a:extLst>
                </a:gridCol>
                <a:gridCol w="987552">
                  <a:extLst>
                    <a:ext uri="{9D8B030D-6E8A-4147-A177-3AD203B41FA5}">
                      <a16:colId xmlns:a16="http://schemas.microsoft.com/office/drawing/2014/main" val="1985997954"/>
                    </a:ext>
                  </a:extLst>
                </a:gridCol>
                <a:gridCol w="658368">
                  <a:extLst>
                    <a:ext uri="{9D8B030D-6E8A-4147-A177-3AD203B41FA5}">
                      <a16:colId xmlns:a16="http://schemas.microsoft.com/office/drawing/2014/main" val="15986276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2267475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https://scontent-iad3-1.xx.fbcdn.net/v/t15.5256-10/p160x160/119643762_2654028234857141_7039864946913162831_n.jpg?_nc_cat=106&amp;_nc_sid=08861d&amp;_nc_ohc=CClq55e8vIcAX9opmYL&amp;_nc_ht=scontent-iad3-1.xx&amp;oh=50e7151647b041ec2025e7ec6316ac93&amp;oe=5F8FBB23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27291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https://scontent-iad3-1.xx.fbcdn.net/v/t15.5256-10/p160x160/118997875_357933465361068_6700423588286543398_n.jpg?_nc_cat=107&amp;_nc_sid=08861d&amp;_nc_ohc=caodBfu938YAX_czwss&amp;_nc_ht=scontent-iad3-1.xx&amp;oh=96496286017e7a61c05fe6921c86a6e0&amp;oe=5F961A34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692797193"/>
                  </a:ext>
                </a:extLst>
              </a:tr>
            </a:tbl>
          </a:graphicData>
        </a:graphic>
      </p:graphicFrame>
      <p:sp>
        <p:nvSpPr>
          <p:cNvPr id="4" name="Text Placeholder 3">
            <a:extLst>
              <a:ext uri="{FF2B5EF4-FFF2-40B4-BE49-F238E27FC236}">
                <a16:creationId xmlns:a16="http://schemas.microsoft.com/office/drawing/2014/main" id="{7D2AF60D-6153-4300-B301-EE7152781937}"/>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28492372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9CBCF-AAE3-41E6-8083-4B55CD8F8A34}"/>
              </a:ext>
            </a:extLst>
          </p:cNvPr>
          <p:cNvSpPr>
            <a:spLocks noGrp="1"/>
          </p:cNvSpPr>
          <p:nvPr>
            <p:ph type="title"/>
          </p:nvPr>
        </p:nvSpPr>
        <p:spPr/>
        <p:txBody>
          <a:bodyPr/>
          <a:lstStyle/>
          <a:p>
            <a:r>
              <a:rPr lang="en-US"/>
              <a:t>Facebook Videos Table | All Pages - 6 of 6</a:t>
            </a:r>
          </a:p>
        </p:txBody>
      </p:sp>
      <p:graphicFrame>
        <p:nvGraphicFramePr>
          <p:cNvPr id="5" name="Table Placeholder 4">
            <a:extLst>
              <a:ext uri="{FF2B5EF4-FFF2-40B4-BE49-F238E27FC236}">
                <a16:creationId xmlns:a16="http://schemas.microsoft.com/office/drawing/2014/main" id="{3FD27E27-9EEA-482A-BFD7-C94A1AECF192}"/>
              </a:ext>
            </a:extLst>
          </p:cNvPr>
          <p:cNvGraphicFramePr>
            <a:graphicFrameLocks noGrp="1"/>
          </p:cNvGraphicFramePr>
          <p:nvPr>
            <p:ph type="tbl" sz="quarter" idx="13"/>
            <p:extLst>
              <p:ext uri="{D42A27DB-BD31-4B8C-83A1-F6EECF244321}">
                <p14:modId xmlns:p14="http://schemas.microsoft.com/office/powerpoint/2010/main" val="37851869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72195476"/>
                    </a:ext>
                  </a:extLst>
                </a:gridCol>
                <a:gridCol w="987552">
                  <a:extLst>
                    <a:ext uri="{9D8B030D-6E8A-4147-A177-3AD203B41FA5}">
                      <a16:colId xmlns:a16="http://schemas.microsoft.com/office/drawing/2014/main" val="300619666"/>
                    </a:ext>
                  </a:extLst>
                </a:gridCol>
                <a:gridCol w="987552">
                  <a:extLst>
                    <a:ext uri="{9D8B030D-6E8A-4147-A177-3AD203B41FA5}">
                      <a16:colId xmlns:a16="http://schemas.microsoft.com/office/drawing/2014/main" val="4251378803"/>
                    </a:ext>
                  </a:extLst>
                </a:gridCol>
                <a:gridCol w="987552">
                  <a:extLst>
                    <a:ext uri="{9D8B030D-6E8A-4147-A177-3AD203B41FA5}">
                      <a16:colId xmlns:a16="http://schemas.microsoft.com/office/drawing/2014/main" val="2172836255"/>
                    </a:ext>
                  </a:extLst>
                </a:gridCol>
                <a:gridCol w="987552">
                  <a:extLst>
                    <a:ext uri="{9D8B030D-6E8A-4147-A177-3AD203B41FA5}">
                      <a16:colId xmlns:a16="http://schemas.microsoft.com/office/drawing/2014/main" val="1868225847"/>
                    </a:ext>
                  </a:extLst>
                </a:gridCol>
                <a:gridCol w="987552">
                  <a:extLst>
                    <a:ext uri="{9D8B030D-6E8A-4147-A177-3AD203B41FA5}">
                      <a16:colId xmlns:a16="http://schemas.microsoft.com/office/drawing/2014/main" val="738909974"/>
                    </a:ext>
                  </a:extLst>
                </a:gridCol>
                <a:gridCol w="658368">
                  <a:extLst>
                    <a:ext uri="{9D8B030D-6E8A-4147-A177-3AD203B41FA5}">
                      <a16:colId xmlns:a16="http://schemas.microsoft.com/office/drawing/2014/main" val="42143932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1353709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https://scontent-iad3-1.xx.fbcdn.net/v/t15.5256-10/p160x160/118729546_960767194428607_993867635689827525_n.jpg?_nc_cat=100&amp;_nc_sid=08861d&amp;_nc_ohc=Lm7H0Z0afKUAX8vLCAr&amp;_nc_ht=scontent-iad3-1.xx&amp;oh=076ddb08d3d90012dc02c5be043b6772&amp;oe=5F96048C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3209172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https://scontent-iad3-1.xx.fbcdn.net/v/t15.13418-10/p160x160/120390482_831118580961093_2391517592017914314_n.jpg?_nc_cat=111&amp;_nc_sid=08861d&amp;_nc_ohc=lxI6766R84MAX-mPTRj&amp;_nc_ht=scontent-iad3-1.xx&amp;tp=6&amp;oh=0f341c23745d3088d2c9be74bf308437&amp;oe=5F999256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17803333"/>
                  </a:ext>
                </a:extLst>
              </a:tr>
            </a:tbl>
          </a:graphicData>
        </a:graphic>
      </p:graphicFrame>
      <p:sp>
        <p:nvSpPr>
          <p:cNvPr id="4" name="Text Placeholder 3">
            <a:extLst>
              <a:ext uri="{FF2B5EF4-FFF2-40B4-BE49-F238E27FC236}">
                <a16:creationId xmlns:a16="http://schemas.microsoft.com/office/drawing/2014/main" id="{22976423-B017-4017-94F3-2C5E43C3A46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13682368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1C73A-49A1-483D-8763-E43A19BCFF5C}"/>
              </a:ext>
            </a:extLst>
          </p:cNvPr>
          <p:cNvSpPr>
            <a:spLocks noGrp="1"/>
          </p:cNvSpPr>
          <p:nvPr>
            <p:ph type="title"/>
          </p:nvPr>
        </p:nvSpPr>
        <p:spPr/>
        <p:txBody>
          <a:bodyPr/>
          <a:lstStyle/>
          <a:p>
            <a:r>
              <a:rPr lang="en-US"/>
              <a:t>Facebook Conversations Key Metrics Table | All Pages</a:t>
            </a:r>
          </a:p>
        </p:txBody>
      </p:sp>
      <p:graphicFrame>
        <p:nvGraphicFramePr>
          <p:cNvPr id="5" name="Table Placeholder 4">
            <a:extLst>
              <a:ext uri="{FF2B5EF4-FFF2-40B4-BE49-F238E27FC236}">
                <a16:creationId xmlns:a16="http://schemas.microsoft.com/office/drawing/2014/main" id="{66FFC704-FFBB-4E7B-8C9A-66220681971B}"/>
              </a:ext>
            </a:extLst>
          </p:cNvPr>
          <p:cNvGraphicFramePr>
            <a:graphicFrameLocks noGrp="1"/>
          </p:cNvGraphicFramePr>
          <p:nvPr>
            <p:ph type="tbl" sz="quarter" idx="13"/>
            <p:extLst>
              <p:ext uri="{D42A27DB-BD31-4B8C-83A1-F6EECF244321}">
                <p14:modId xmlns:p14="http://schemas.microsoft.com/office/powerpoint/2010/main" val="28445878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093714053"/>
                    </a:ext>
                  </a:extLst>
                </a:gridCol>
                <a:gridCol w="905256">
                  <a:extLst>
                    <a:ext uri="{9D8B030D-6E8A-4147-A177-3AD203B41FA5}">
                      <a16:colId xmlns:a16="http://schemas.microsoft.com/office/drawing/2014/main" val="1706300439"/>
                    </a:ext>
                  </a:extLst>
                </a:gridCol>
                <a:gridCol w="905256">
                  <a:extLst>
                    <a:ext uri="{9D8B030D-6E8A-4147-A177-3AD203B41FA5}">
                      <a16:colId xmlns:a16="http://schemas.microsoft.com/office/drawing/2014/main" val="2835878400"/>
                    </a:ext>
                  </a:extLst>
                </a:gridCol>
                <a:gridCol w="905256">
                  <a:extLst>
                    <a:ext uri="{9D8B030D-6E8A-4147-A177-3AD203B41FA5}">
                      <a16:colId xmlns:a16="http://schemas.microsoft.com/office/drawing/2014/main" val="1004805936"/>
                    </a:ext>
                  </a:extLst>
                </a:gridCol>
                <a:gridCol w="905256">
                  <a:extLst>
                    <a:ext uri="{9D8B030D-6E8A-4147-A177-3AD203B41FA5}">
                      <a16:colId xmlns:a16="http://schemas.microsoft.com/office/drawing/2014/main" val="263721821"/>
                    </a:ext>
                  </a:extLst>
                </a:gridCol>
                <a:gridCol w="905256">
                  <a:extLst>
                    <a:ext uri="{9D8B030D-6E8A-4147-A177-3AD203B41FA5}">
                      <a16:colId xmlns:a16="http://schemas.microsoft.com/office/drawing/2014/main" val="3527137297"/>
                    </a:ext>
                  </a:extLst>
                </a:gridCol>
                <a:gridCol w="905256">
                  <a:extLst>
                    <a:ext uri="{9D8B030D-6E8A-4147-A177-3AD203B41FA5}">
                      <a16:colId xmlns:a16="http://schemas.microsoft.com/office/drawing/2014/main" val="1391524464"/>
                    </a:ext>
                  </a:extLst>
                </a:gridCol>
                <a:gridCol w="905256">
                  <a:extLst>
                    <a:ext uri="{9D8B030D-6E8A-4147-A177-3AD203B41FA5}">
                      <a16:colId xmlns:a16="http://schemas.microsoft.com/office/drawing/2014/main" val="17974050"/>
                    </a:ext>
                  </a:extLst>
                </a:gridCol>
                <a:gridCol w="905256">
                  <a:extLst>
                    <a:ext uri="{9D8B030D-6E8A-4147-A177-3AD203B41FA5}">
                      <a16:colId xmlns:a16="http://schemas.microsoft.com/office/drawing/2014/main" val="1356674245"/>
                    </a:ext>
                  </a:extLst>
                </a:gridCol>
              </a:tblGrid>
              <a:tr h="370840">
                <a:tc>
                  <a:txBody>
                    <a:bodyPr/>
                    <a:lstStyle/>
                    <a:p>
                      <a:r>
                        <a:rPr lang="en-US" sz="1000"/>
                        <a:t>Conversations</a:t>
                      </a:r>
                    </a:p>
                  </a:txBody>
                  <a:tcPr/>
                </a:tc>
                <a:tc>
                  <a:txBody>
                    <a:bodyPr/>
                    <a:lstStyle/>
                    <a:p>
                      <a:r>
                        <a:rPr lang="en-US" sz="1000"/>
                        <a:t>Private Replies to Comments</a:t>
                      </a:r>
                    </a:p>
                  </a:txBody>
                  <a:tcPr/>
                </a:tc>
                <a:tc>
                  <a:txBody>
                    <a:bodyPr/>
                    <a:lstStyle/>
                    <a:p>
                      <a:r>
                        <a:rPr lang="en-US" sz="1000"/>
                        <a:t>Messages</a:t>
                      </a:r>
                    </a:p>
                  </a:txBody>
                  <a:tcPr/>
                </a:tc>
                <a:tc>
                  <a:txBody>
                    <a:bodyPr/>
                    <a:lstStyle/>
                    <a:p>
                      <a:r>
                        <a:rPr lang="en-US" sz="1000"/>
                        <a:t>Page Messages</a:t>
                      </a:r>
                    </a:p>
                  </a:txBody>
                  <a:tcPr/>
                </a:tc>
                <a:tc>
                  <a:txBody>
                    <a:bodyPr/>
                    <a:lstStyle/>
                    <a:p>
                      <a:r>
                        <a:rPr lang="en-US" sz="1000"/>
                        <a:t>User Messages</a:t>
                      </a:r>
                    </a:p>
                  </a:txBody>
                  <a:tcPr/>
                </a:tc>
                <a:tc>
                  <a:txBody>
                    <a:bodyPr/>
                    <a:lstStyle/>
                    <a:p>
                      <a:r>
                        <a:rPr lang="en-US" sz="1000"/>
                        <a:t>Unread Messages</a:t>
                      </a:r>
                    </a:p>
                  </a:txBody>
                  <a:tcPr/>
                </a:tc>
                <a:tc>
                  <a:txBody>
                    <a:bodyPr/>
                    <a:lstStyle/>
                    <a:p>
                      <a:r>
                        <a:rPr lang="en-US" sz="1000"/>
                        <a:t>Avg. Time to Respond in Seconds</a:t>
                      </a:r>
                    </a:p>
                  </a:txBody>
                  <a:tcPr/>
                </a:tc>
                <a:tc>
                  <a:txBody>
                    <a:bodyPr/>
                    <a:lstStyle/>
                    <a:p>
                      <a:r>
                        <a:rPr lang="en-US" sz="1000"/>
                        <a:t>Avg. Time to Respond in Minutes</a:t>
                      </a:r>
                    </a:p>
                  </a:txBody>
                  <a:tcPr/>
                </a:tc>
                <a:tc>
                  <a:txBody>
                    <a:bodyPr/>
                    <a:lstStyle/>
                    <a:p>
                      <a:r>
                        <a:rPr lang="en-US" sz="1000"/>
                        <a:t>Avg. Time to Respond in Hours</a:t>
                      </a:r>
                    </a:p>
                  </a:txBody>
                  <a:tcPr/>
                </a:tc>
                <a:extLst>
                  <a:ext uri="{0D108BD9-81ED-4DB2-BD59-A6C34878D82A}">
                    <a16:rowId xmlns:a16="http://schemas.microsoft.com/office/drawing/2014/main" val="1292738566"/>
                  </a:ext>
                </a:extLst>
              </a:tr>
              <a:tr h="370840">
                <a:tc>
                  <a:txBody>
                    <a:bodyPr/>
                    <a:lstStyle/>
                    <a:p>
                      <a:r>
                        <a:rPr lang="en-US" sz="1000"/>
                        <a:t>3</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5</a:t>
                      </a:r>
                    </a:p>
                  </a:txBody>
                  <a:tcPr/>
                </a:tc>
                <a:tc>
                  <a:txBody>
                    <a:bodyPr/>
                    <a:lstStyle/>
                    <a:p>
                      <a:r>
                        <a:rPr lang="en-US" sz="1000"/>
                        <a:t>4</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4079067305"/>
                  </a:ext>
                </a:extLst>
              </a:tr>
            </a:tbl>
          </a:graphicData>
        </a:graphic>
      </p:graphicFrame>
      <p:sp>
        <p:nvSpPr>
          <p:cNvPr id="4" name="Text Placeholder 3">
            <a:extLst>
              <a:ext uri="{FF2B5EF4-FFF2-40B4-BE49-F238E27FC236}">
                <a16:creationId xmlns:a16="http://schemas.microsoft.com/office/drawing/2014/main" id="{DEBCF7AF-AFC9-472C-BA87-544577FC6043}"/>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01526241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23DA71-68E2-41C3-9C8F-E2AF5AD009AB}"/>
              </a:ext>
            </a:extLst>
          </p:cNvPr>
          <p:cNvSpPr>
            <a:spLocks noGrp="1"/>
          </p:cNvSpPr>
          <p:nvPr>
            <p:ph type="title"/>
          </p:nvPr>
        </p:nvSpPr>
        <p:spPr/>
        <p:txBody>
          <a:bodyPr/>
          <a:lstStyle/>
          <a:p>
            <a:r>
              <a:rPr lang="en-US"/>
              <a:t>Facebook Response Times Distribution | All Pages</a:t>
            </a:r>
          </a:p>
        </p:txBody>
      </p:sp>
      <p:graphicFrame>
        <p:nvGraphicFramePr>
          <p:cNvPr id="6" name="Chart Placeholder 5">
            <a:extLst>
              <a:ext uri="{FF2B5EF4-FFF2-40B4-BE49-F238E27FC236}">
                <a16:creationId xmlns:a16="http://schemas.microsoft.com/office/drawing/2014/main" id="{504502E9-AB13-4298-B5D9-592EE4C2BEAA}"/>
              </a:ext>
            </a:extLst>
          </p:cNvPr>
          <p:cNvGraphicFramePr>
            <a:graphicFrameLocks noGrp="1"/>
          </p:cNvGraphicFramePr>
          <p:nvPr>
            <p:ph type="chart" sz="quarter" idx="13"/>
            <p:extLst>
              <p:ext uri="{D42A27DB-BD31-4B8C-83A1-F6EECF244321}">
                <p14:modId xmlns:p14="http://schemas.microsoft.com/office/powerpoint/2010/main" val="16445940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80B231-2073-44AF-A9ED-591A0297D08F}"/>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C9B8721F-96E0-469C-9754-B1FFDE5319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30636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57530-B2B5-4095-97C4-8C7EB98524CB}"/>
              </a:ext>
            </a:extLst>
          </p:cNvPr>
          <p:cNvSpPr>
            <a:spLocks noGrp="1"/>
          </p:cNvSpPr>
          <p:nvPr>
            <p:ph type="title"/>
          </p:nvPr>
        </p:nvSpPr>
        <p:spPr/>
        <p:txBody>
          <a:bodyPr/>
          <a:lstStyle/>
          <a:p>
            <a:r>
              <a:rPr lang="en-US"/>
              <a:t>Facebook Response Times | All Pages</a:t>
            </a:r>
          </a:p>
        </p:txBody>
      </p:sp>
      <p:graphicFrame>
        <p:nvGraphicFramePr>
          <p:cNvPr id="6" name="Chart Placeholder 5">
            <a:extLst>
              <a:ext uri="{FF2B5EF4-FFF2-40B4-BE49-F238E27FC236}">
                <a16:creationId xmlns:a16="http://schemas.microsoft.com/office/drawing/2014/main" id="{F99644BA-25F1-4D8B-8ED6-10C15AD40B56}"/>
              </a:ext>
            </a:extLst>
          </p:cNvPr>
          <p:cNvGraphicFramePr>
            <a:graphicFrameLocks noGrp="1"/>
          </p:cNvGraphicFramePr>
          <p:nvPr>
            <p:ph type="chart" sz="quarter" idx="13"/>
            <p:extLst>
              <p:ext uri="{D42A27DB-BD31-4B8C-83A1-F6EECF244321}">
                <p14:modId xmlns:p14="http://schemas.microsoft.com/office/powerpoint/2010/main" val="3584237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CF7240-2BCE-4D7C-97BF-46901C251388}"/>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C0434332-ECFF-4A87-9169-F8C665BCC9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7912871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1FF22-E95E-4572-8122-60C981D64549}"/>
              </a:ext>
            </a:extLst>
          </p:cNvPr>
          <p:cNvSpPr>
            <a:spLocks noGrp="1"/>
          </p:cNvSpPr>
          <p:nvPr>
            <p:ph type="title"/>
          </p:nvPr>
        </p:nvSpPr>
        <p:spPr/>
        <p:txBody>
          <a:bodyPr/>
          <a:lstStyle/>
          <a:p>
            <a:r>
              <a:rPr lang="en-US"/>
              <a:t>Facebook Avg. Response Time of Incoming Requests (in sec.) | All Pages</a:t>
            </a:r>
          </a:p>
        </p:txBody>
      </p:sp>
      <p:graphicFrame>
        <p:nvGraphicFramePr>
          <p:cNvPr id="6" name="Chart Placeholder 5">
            <a:extLst>
              <a:ext uri="{FF2B5EF4-FFF2-40B4-BE49-F238E27FC236}">
                <a16:creationId xmlns:a16="http://schemas.microsoft.com/office/drawing/2014/main" id="{9E0ABD42-E194-4515-A612-3BE522F529A2}"/>
              </a:ext>
            </a:extLst>
          </p:cNvPr>
          <p:cNvGraphicFramePr>
            <a:graphicFrameLocks noGrp="1"/>
          </p:cNvGraphicFramePr>
          <p:nvPr>
            <p:ph type="chart" sz="quarter" idx="13"/>
            <p:extLst>
              <p:ext uri="{D42A27DB-BD31-4B8C-83A1-F6EECF244321}">
                <p14:modId xmlns:p14="http://schemas.microsoft.com/office/powerpoint/2010/main" val="38000161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723816-2951-4214-BC4D-B0309A90BC84}"/>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FC6C9576-EC7D-4061-83C0-85172EFD7B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4193610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31341-796A-4C5B-93B3-4BA600789AB4}"/>
              </a:ext>
            </a:extLst>
          </p:cNvPr>
          <p:cNvSpPr>
            <a:spLocks noGrp="1"/>
          </p:cNvSpPr>
          <p:nvPr>
            <p:ph type="title"/>
          </p:nvPr>
        </p:nvSpPr>
        <p:spPr/>
        <p:txBody>
          <a:bodyPr/>
          <a:lstStyle/>
          <a:p>
            <a:r>
              <a:rPr lang="en-US"/>
              <a:t>Facebook Private Conversations Response Times Distribution | All Pages</a:t>
            </a:r>
          </a:p>
        </p:txBody>
      </p:sp>
      <p:graphicFrame>
        <p:nvGraphicFramePr>
          <p:cNvPr id="6" name="Chart Placeholder 5">
            <a:extLst>
              <a:ext uri="{FF2B5EF4-FFF2-40B4-BE49-F238E27FC236}">
                <a16:creationId xmlns:a16="http://schemas.microsoft.com/office/drawing/2014/main" id="{8B984F37-F461-4541-B581-4BC007B127DA}"/>
              </a:ext>
            </a:extLst>
          </p:cNvPr>
          <p:cNvGraphicFramePr>
            <a:graphicFrameLocks noGrp="1"/>
          </p:cNvGraphicFramePr>
          <p:nvPr>
            <p:ph type="chart" sz="quarter" idx="13"/>
            <p:extLst>
              <p:ext uri="{D42A27DB-BD31-4B8C-83A1-F6EECF244321}">
                <p14:modId xmlns:p14="http://schemas.microsoft.com/office/powerpoint/2010/main" val="1406545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36B3FA-8961-44C3-BCBF-C6BFD7416B6D}"/>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01F049CA-B312-4393-97F4-570AA81B84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6562616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08BA0-42A7-4489-B869-1CD70668795F}"/>
              </a:ext>
            </a:extLst>
          </p:cNvPr>
          <p:cNvSpPr>
            <a:spLocks noGrp="1"/>
          </p:cNvSpPr>
          <p:nvPr>
            <p:ph type="title"/>
          </p:nvPr>
        </p:nvSpPr>
        <p:spPr/>
        <p:txBody>
          <a:bodyPr/>
          <a:lstStyle/>
          <a:p>
            <a:r>
              <a:rPr lang="en-US"/>
              <a:t>Facebook Share of User Questions with negative Feedback | All Pages</a:t>
            </a:r>
          </a:p>
        </p:txBody>
      </p:sp>
      <p:graphicFrame>
        <p:nvGraphicFramePr>
          <p:cNvPr id="6" name="Chart Placeholder 5">
            <a:extLst>
              <a:ext uri="{FF2B5EF4-FFF2-40B4-BE49-F238E27FC236}">
                <a16:creationId xmlns:a16="http://schemas.microsoft.com/office/drawing/2014/main" id="{DC7B4137-EBBA-41A2-82E6-D5C2EF6FA79F}"/>
              </a:ext>
            </a:extLst>
          </p:cNvPr>
          <p:cNvGraphicFramePr>
            <a:graphicFrameLocks noGrp="1"/>
          </p:cNvGraphicFramePr>
          <p:nvPr>
            <p:ph type="chart" sz="quarter" idx="13"/>
            <p:extLst>
              <p:ext uri="{D42A27DB-BD31-4B8C-83A1-F6EECF244321}">
                <p14:modId xmlns:p14="http://schemas.microsoft.com/office/powerpoint/2010/main" val="31780818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29408F-52A1-4902-80A2-878959A2419A}"/>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BB3134A9-07C4-4D48-9C40-5AF4151CF0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8784596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C2054-58A3-48BF-B30B-5BD45EE24BA8}"/>
              </a:ext>
            </a:extLst>
          </p:cNvPr>
          <p:cNvSpPr>
            <a:spLocks noGrp="1"/>
          </p:cNvSpPr>
          <p:nvPr>
            <p:ph type="title"/>
          </p:nvPr>
        </p:nvSpPr>
        <p:spPr/>
        <p:txBody>
          <a:bodyPr/>
          <a:lstStyle/>
          <a:p>
            <a:r>
              <a:rPr lang="en-US"/>
              <a:t>Twitter Followers Total | All Pages</a:t>
            </a:r>
          </a:p>
        </p:txBody>
      </p:sp>
      <p:graphicFrame>
        <p:nvGraphicFramePr>
          <p:cNvPr id="6" name="Chart Placeholder 5">
            <a:extLst>
              <a:ext uri="{FF2B5EF4-FFF2-40B4-BE49-F238E27FC236}">
                <a16:creationId xmlns:a16="http://schemas.microsoft.com/office/drawing/2014/main" id="{634E4A65-589C-475E-97DF-E3BC2AC7C95D}"/>
              </a:ext>
            </a:extLst>
          </p:cNvPr>
          <p:cNvGraphicFramePr>
            <a:graphicFrameLocks noGrp="1"/>
          </p:cNvGraphicFramePr>
          <p:nvPr>
            <p:ph type="chart" sz="quarter" idx="13"/>
            <p:extLst>
              <p:ext uri="{D42A27DB-BD31-4B8C-83A1-F6EECF244321}">
                <p14:modId xmlns:p14="http://schemas.microsoft.com/office/powerpoint/2010/main" val="27587063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96FC35-3519-44A7-B489-2BEC2C4C0F12}"/>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6C3C7817-1CF3-4F9E-A0A6-988E17138E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228760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D5AAD7-2F81-414A-95C3-0CB864F63B6C}"/>
              </a:ext>
            </a:extLst>
          </p:cNvPr>
          <p:cNvSpPr>
            <a:spLocks noGrp="1"/>
          </p:cNvSpPr>
          <p:nvPr>
            <p:ph type="title"/>
          </p:nvPr>
        </p:nvSpPr>
        <p:spPr/>
        <p:txBody>
          <a:bodyPr/>
          <a:lstStyle/>
          <a:p>
            <a:r>
              <a:rPr lang="en-US"/>
              <a:t>Twitter Key Metrics Table | All Pages</a:t>
            </a:r>
          </a:p>
        </p:txBody>
      </p:sp>
      <p:graphicFrame>
        <p:nvGraphicFramePr>
          <p:cNvPr id="5" name="Table Placeholder 4">
            <a:extLst>
              <a:ext uri="{FF2B5EF4-FFF2-40B4-BE49-F238E27FC236}">
                <a16:creationId xmlns:a16="http://schemas.microsoft.com/office/drawing/2014/main" id="{CD787747-D5EB-494A-B394-41F97E241E94}"/>
              </a:ext>
            </a:extLst>
          </p:cNvPr>
          <p:cNvGraphicFramePr>
            <a:graphicFrameLocks noGrp="1"/>
          </p:cNvGraphicFramePr>
          <p:nvPr>
            <p:ph type="tbl" sz="quarter" idx="13"/>
            <p:extLst>
              <p:ext uri="{D42A27DB-BD31-4B8C-83A1-F6EECF244321}">
                <p14:modId xmlns:p14="http://schemas.microsoft.com/office/powerpoint/2010/main" val="19572054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923065853"/>
                    </a:ext>
                  </a:extLst>
                </a:gridCol>
                <a:gridCol w="987552">
                  <a:extLst>
                    <a:ext uri="{9D8B030D-6E8A-4147-A177-3AD203B41FA5}">
                      <a16:colId xmlns:a16="http://schemas.microsoft.com/office/drawing/2014/main" val="4196985567"/>
                    </a:ext>
                  </a:extLst>
                </a:gridCol>
                <a:gridCol w="987552">
                  <a:extLst>
                    <a:ext uri="{9D8B030D-6E8A-4147-A177-3AD203B41FA5}">
                      <a16:colId xmlns:a16="http://schemas.microsoft.com/office/drawing/2014/main" val="1743440818"/>
                    </a:ext>
                  </a:extLst>
                </a:gridCol>
                <a:gridCol w="987552">
                  <a:extLst>
                    <a:ext uri="{9D8B030D-6E8A-4147-A177-3AD203B41FA5}">
                      <a16:colId xmlns:a16="http://schemas.microsoft.com/office/drawing/2014/main" val="664874603"/>
                    </a:ext>
                  </a:extLst>
                </a:gridCol>
                <a:gridCol w="987552">
                  <a:extLst>
                    <a:ext uri="{9D8B030D-6E8A-4147-A177-3AD203B41FA5}">
                      <a16:colId xmlns:a16="http://schemas.microsoft.com/office/drawing/2014/main" val="4245909969"/>
                    </a:ext>
                  </a:extLst>
                </a:gridCol>
                <a:gridCol w="987552">
                  <a:extLst>
                    <a:ext uri="{9D8B030D-6E8A-4147-A177-3AD203B41FA5}">
                      <a16:colId xmlns:a16="http://schemas.microsoft.com/office/drawing/2014/main" val="2544018843"/>
                    </a:ext>
                  </a:extLst>
                </a:gridCol>
                <a:gridCol w="987552">
                  <a:extLst>
                    <a:ext uri="{9D8B030D-6E8A-4147-A177-3AD203B41FA5}">
                      <a16:colId xmlns:a16="http://schemas.microsoft.com/office/drawing/2014/main" val="3471803723"/>
                    </a:ext>
                  </a:extLst>
                </a:gridCol>
                <a:gridCol w="987552">
                  <a:extLst>
                    <a:ext uri="{9D8B030D-6E8A-4147-A177-3AD203B41FA5}">
                      <a16:colId xmlns:a16="http://schemas.microsoft.com/office/drawing/2014/main" val="4216178447"/>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Mentions</a:t>
                      </a:r>
                    </a:p>
                  </a:txBody>
                  <a:tcPr/>
                </a:tc>
                <a:tc>
                  <a:txBody>
                    <a:bodyPr/>
                    <a:lstStyle/>
                    <a:p>
                      <a:r>
                        <a:rPr lang="en-US" sz="1000"/>
                        <a:t>I-Rate</a:t>
                      </a:r>
                    </a:p>
                  </a:txBody>
                  <a:tcPr/>
                </a:tc>
                <a:extLst>
                  <a:ext uri="{0D108BD9-81ED-4DB2-BD59-A6C34878D82A}">
                    <a16:rowId xmlns:a16="http://schemas.microsoft.com/office/drawing/2014/main" val="826192311"/>
                  </a:ext>
                </a:extLst>
              </a:tr>
              <a:tr h="370840">
                <a:tc>
                  <a:txBody>
                    <a:bodyPr/>
                    <a:lstStyle/>
                    <a:p>
                      <a:r>
                        <a:rPr lang="en-US" sz="1000"/>
                        <a:t>563</a:t>
                      </a:r>
                    </a:p>
                  </a:txBody>
                  <a:tcPr/>
                </a:tc>
                <a:tc>
                  <a:txBody>
                    <a:bodyPr/>
                    <a:lstStyle/>
                    <a:p>
                      <a:r>
                        <a:rPr lang="en-US" sz="1000"/>
                        <a:t>13</a:t>
                      </a:r>
                    </a:p>
                  </a:txBody>
                  <a:tcPr/>
                </a:tc>
                <a:tc>
                  <a:txBody>
                    <a:bodyPr/>
                    <a:lstStyle/>
                    <a:p>
                      <a:r>
                        <a:rPr lang="en-US" sz="1000"/>
                        <a:t>26</a:t>
                      </a:r>
                    </a:p>
                  </a:txBody>
                  <a:tcPr/>
                </a:tc>
                <a:tc>
                  <a:txBody>
                    <a:bodyPr/>
                    <a:lstStyle/>
                    <a:p>
                      <a:r>
                        <a:rPr lang="en-US" sz="1000"/>
                        <a:t>17</a:t>
                      </a:r>
                    </a:p>
                  </a:txBody>
                  <a:tcPr/>
                </a:tc>
                <a:tc>
                  <a:txBody>
                    <a:bodyPr/>
                    <a:lstStyle/>
                    <a:p>
                      <a:r>
                        <a:rPr lang="en-US" sz="1000"/>
                        <a:t>0</a:t>
                      </a:r>
                    </a:p>
                  </a:txBody>
                  <a:tcPr/>
                </a:tc>
                <a:tc>
                  <a:txBody>
                    <a:bodyPr/>
                    <a:lstStyle/>
                    <a:p>
                      <a:r>
                        <a:rPr lang="en-US" sz="1000"/>
                        <a:t>9</a:t>
                      </a:r>
                    </a:p>
                  </a:txBody>
                  <a:tcPr/>
                </a:tc>
                <a:tc>
                  <a:txBody>
                    <a:bodyPr/>
                    <a:lstStyle/>
                    <a:p>
                      <a:r>
                        <a:rPr lang="en-US" sz="1000"/>
                        <a:t>4</a:t>
                      </a:r>
                    </a:p>
                  </a:txBody>
                  <a:tcPr/>
                </a:tc>
                <a:tc>
                  <a:txBody>
                    <a:bodyPr/>
                    <a:lstStyle/>
                    <a:p>
                      <a:r>
                        <a:rPr lang="en-US" sz="1000"/>
                        <a:t>0.1164 %</a:t>
                      </a:r>
                    </a:p>
                  </a:txBody>
                  <a:tcPr/>
                </a:tc>
                <a:extLst>
                  <a:ext uri="{0D108BD9-81ED-4DB2-BD59-A6C34878D82A}">
                    <a16:rowId xmlns:a16="http://schemas.microsoft.com/office/drawing/2014/main" val="173493161"/>
                  </a:ext>
                </a:extLst>
              </a:tr>
            </a:tbl>
          </a:graphicData>
        </a:graphic>
      </p:graphicFrame>
      <p:sp>
        <p:nvSpPr>
          <p:cNvPr id="4" name="Text Placeholder 3">
            <a:extLst>
              <a:ext uri="{FF2B5EF4-FFF2-40B4-BE49-F238E27FC236}">
                <a16:creationId xmlns:a16="http://schemas.microsoft.com/office/drawing/2014/main" id="{3C212A53-786B-4948-9576-8807DEF3BFF8}"/>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71271826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A0CB0-DAA9-454D-BC25-34E47CA00C65}"/>
              </a:ext>
            </a:extLst>
          </p:cNvPr>
          <p:cNvSpPr>
            <a:spLocks noGrp="1"/>
          </p:cNvSpPr>
          <p:nvPr>
            <p:ph type="title"/>
          </p:nvPr>
        </p:nvSpPr>
        <p:spPr/>
        <p:txBody>
          <a:bodyPr/>
          <a:lstStyle/>
          <a:p>
            <a:r>
              <a:rPr lang="en-US"/>
              <a:t>Twitter Twitter Analytics Table Own Tweets | All Pages</a:t>
            </a:r>
          </a:p>
        </p:txBody>
      </p:sp>
      <p:graphicFrame>
        <p:nvGraphicFramePr>
          <p:cNvPr id="5" name="Table Placeholder 4">
            <a:extLst>
              <a:ext uri="{FF2B5EF4-FFF2-40B4-BE49-F238E27FC236}">
                <a16:creationId xmlns:a16="http://schemas.microsoft.com/office/drawing/2014/main" id="{72A137D6-422D-4A44-B3D1-0319897FC01B}"/>
              </a:ext>
            </a:extLst>
          </p:cNvPr>
          <p:cNvGraphicFramePr>
            <a:graphicFrameLocks noGrp="1"/>
          </p:cNvGraphicFramePr>
          <p:nvPr>
            <p:ph type="tbl" sz="quarter" idx="13"/>
            <p:extLst>
              <p:ext uri="{D42A27DB-BD31-4B8C-83A1-F6EECF244321}">
                <p14:modId xmlns:p14="http://schemas.microsoft.com/office/powerpoint/2010/main" val="16261535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193689444"/>
                    </a:ext>
                  </a:extLst>
                </a:gridCol>
                <a:gridCol w="905256">
                  <a:extLst>
                    <a:ext uri="{9D8B030D-6E8A-4147-A177-3AD203B41FA5}">
                      <a16:colId xmlns:a16="http://schemas.microsoft.com/office/drawing/2014/main" val="1193491236"/>
                    </a:ext>
                  </a:extLst>
                </a:gridCol>
                <a:gridCol w="905256">
                  <a:extLst>
                    <a:ext uri="{9D8B030D-6E8A-4147-A177-3AD203B41FA5}">
                      <a16:colId xmlns:a16="http://schemas.microsoft.com/office/drawing/2014/main" val="3613050616"/>
                    </a:ext>
                  </a:extLst>
                </a:gridCol>
                <a:gridCol w="905256">
                  <a:extLst>
                    <a:ext uri="{9D8B030D-6E8A-4147-A177-3AD203B41FA5}">
                      <a16:colId xmlns:a16="http://schemas.microsoft.com/office/drawing/2014/main" val="2950074556"/>
                    </a:ext>
                  </a:extLst>
                </a:gridCol>
                <a:gridCol w="905256">
                  <a:extLst>
                    <a:ext uri="{9D8B030D-6E8A-4147-A177-3AD203B41FA5}">
                      <a16:colId xmlns:a16="http://schemas.microsoft.com/office/drawing/2014/main" val="1087372898"/>
                    </a:ext>
                  </a:extLst>
                </a:gridCol>
                <a:gridCol w="905256">
                  <a:extLst>
                    <a:ext uri="{9D8B030D-6E8A-4147-A177-3AD203B41FA5}">
                      <a16:colId xmlns:a16="http://schemas.microsoft.com/office/drawing/2014/main" val="150422087"/>
                    </a:ext>
                  </a:extLst>
                </a:gridCol>
                <a:gridCol w="905256">
                  <a:extLst>
                    <a:ext uri="{9D8B030D-6E8A-4147-A177-3AD203B41FA5}">
                      <a16:colId xmlns:a16="http://schemas.microsoft.com/office/drawing/2014/main" val="2194700451"/>
                    </a:ext>
                  </a:extLst>
                </a:gridCol>
                <a:gridCol w="905256">
                  <a:extLst>
                    <a:ext uri="{9D8B030D-6E8A-4147-A177-3AD203B41FA5}">
                      <a16:colId xmlns:a16="http://schemas.microsoft.com/office/drawing/2014/main" val="229669044"/>
                    </a:ext>
                  </a:extLst>
                </a:gridCol>
                <a:gridCol w="905256">
                  <a:extLst>
                    <a:ext uri="{9D8B030D-6E8A-4147-A177-3AD203B41FA5}">
                      <a16:colId xmlns:a16="http://schemas.microsoft.com/office/drawing/2014/main" val="3165792358"/>
                    </a:ext>
                  </a:extLst>
                </a:gridCol>
              </a:tblGrid>
              <a:tr h="370840">
                <a:tc>
                  <a:txBody>
                    <a:bodyPr/>
                    <a:lstStyle/>
                    <a:p>
                      <a:r>
                        <a:rPr lang="en-US" sz="1000"/>
                        <a:t>Followers</a:t>
                      </a:r>
                    </a:p>
                  </a:txBody>
                  <a:tcPr/>
                </a:tc>
                <a:tc>
                  <a:txBody>
                    <a:bodyPr/>
                    <a:lstStyle/>
                    <a:p>
                      <a:r>
                        <a:rPr lang="en-US" sz="1000"/>
                        <a:t>Retweets (Organic)</a:t>
                      </a:r>
                    </a:p>
                  </a:txBody>
                  <a:tcPr/>
                </a:tc>
                <a:tc>
                  <a:txBody>
                    <a:bodyPr/>
                    <a:lstStyle/>
                    <a:p>
                      <a:r>
                        <a:rPr lang="en-US" sz="1000"/>
                        <a:t>Favs (Organic)</a:t>
                      </a:r>
                    </a:p>
                  </a:txBody>
                  <a:tcPr/>
                </a:tc>
                <a:tc>
                  <a:txBody>
                    <a:bodyPr/>
                    <a:lstStyle/>
                    <a:p>
                      <a:r>
                        <a:rPr lang="en-US" sz="1000"/>
                        <a:t>Replies (Organic)</a:t>
                      </a:r>
                    </a:p>
                  </a:txBody>
                  <a:tcPr/>
                </a:tc>
                <a:tc>
                  <a:txBody>
                    <a:bodyPr/>
                    <a:lstStyle/>
                    <a:p>
                      <a:r>
                        <a:rPr lang="en-US" sz="1000"/>
                        <a:t>Quotes (Organic)</a:t>
                      </a:r>
                    </a:p>
                  </a:txBody>
                  <a:tcPr/>
                </a:tc>
                <a:tc>
                  <a:txBody>
                    <a:bodyPr/>
                    <a:lstStyle/>
                    <a:p>
                      <a:r>
                        <a:rPr lang="en-US" sz="1000"/>
                        <a:t>Impressions (Organic)</a:t>
                      </a:r>
                    </a:p>
                  </a:txBody>
                  <a:tcPr/>
                </a:tc>
                <a:tc>
                  <a:txBody>
                    <a:bodyPr/>
                    <a:lstStyle/>
                    <a:p>
                      <a:r>
                        <a:rPr lang="en-US" sz="1000"/>
                        <a:t>Engagements (Organic)</a:t>
                      </a:r>
                    </a:p>
                  </a:txBody>
                  <a:tcPr/>
                </a:tc>
                <a:tc>
                  <a:txBody>
                    <a:bodyPr/>
                    <a:lstStyle/>
                    <a:p>
                      <a:r>
                        <a:rPr lang="en-US" sz="1000"/>
                        <a:t>E-Rate (Organic)</a:t>
                      </a:r>
                    </a:p>
                  </a:txBody>
                  <a:tcPr/>
                </a:tc>
                <a:tc>
                  <a:txBody>
                    <a:bodyPr/>
                    <a:lstStyle/>
                    <a:p>
                      <a:r>
                        <a:rPr lang="en-US" sz="1000"/>
                        <a:t>Total Video Views (Organic*)</a:t>
                      </a:r>
                    </a:p>
                  </a:txBody>
                  <a:tcPr/>
                </a:tc>
                <a:extLst>
                  <a:ext uri="{0D108BD9-81ED-4DB2-BD59-A6C34878D82A}">
                    <a16:rowId xmlns:a16="http://schemas.microsoft.com/office/drawing/2014/main" val="3486949398"/>
                  </a:ext>
                </a:extLst>
              </a:tr>
              <a:tr h="370840">
                <a:tc>
                  <a:txBody>
                    <a:bodyPr/>
                    <a:lstStyle/>
                    <a:p>
                      <a:r>
                        <a:rPr lang="en-US" sz="1000"/>
                        <a:t>563</a:t>
                      </a:r>
                    </a:p>
                  </a:txBody>
                  <a:tcPr/>
                </a:tc>
                <a:tc>
                  <a:txBody>
                    <a:bodyPr/>
                    <a:lstStyle/>
                    <a:p>
                      <a:r>
                        <a:rPr lang="en-US" sz="1000"/>
                        <a:t>0</a:t>
                      </a:r>
                    </a:p>
                  </a:txBody>
                  <a:tcPr/>
                </a:tc>
                <a:tc>
                  <a:txBody>
                    <a:bodyPr/>
                    <a:lstStyle/>
                    <a:p>
                      <a:r>
                        <a:rPr lang="en-US" sz="1000"/>
                        <a:t>10</a:t>
                      </a:r>
                    </a:p>
                  </a:txBody>
                  <a:tcPr/>
                </a:tc>
                <a:tc>
                  <a:txBody>
                    <a:bodyPr/>
                    <a:lstStyle/>
                    <a:p>
                      <a:r>
                        <a:rPr lang="en-US" sz="1000"/>
                        <a:t>8</a:t>
                      </a:r>
                    </a:p>
                  </a:txBody>
                  <a:tcPr/>
                </a:tc>
                <a:tc>
                  <a:txBody>
                    <a:bodyPr/>
                    <a:lstStyle/>
                    <a:p>
                      <a:r>
                        <a:rPr lang="en-US" sz="1000"/>
                        <a:t>0</a:t>
                      </a:r>
                    </a:p>
                  </a:txBody>
                  <a:tcPr/>
                </a:tc>
                <a:tc>
                  <a:txBody>
                    <a:bodyPr/>
                    <a:lstStyle/>
                    <a:p>
                      <a:r>
                        <a:rPr lang="en-US" sz="1000"/>
                        <a:t>5367</a:t>
                      </a:r>
                    </a:p>
                  </a:txBody>
                  <a:tcPr/>
                </a:tc>
                <a:tc>
                  <a:txBody>
                    <a:bodyPr/>
                    <a:lstStyle/>
                    <a:p>
                      <a:r>
                        <a:rPr lang="en-US" sz="1000"/>
                        <a:t>185</a:t>
                      </a:r>
                    </a:p>
                  </a:txBody>
                  <a:tcPr/>
                </a:tc>
                <a:tc>
                  <a:txBody>
                    <a:bodyPr/>
                    <a:lstStyle/>
                    <a:p>
                      <a:r>
                        <a:rPr lang="en-US" sz="1000"/>
                        <a:t>4.0295 %</a:t>
                      </a:r>
                    </a:p>
                  </a:txBody>
                  <a:tcPr/>
                </a:tc>
                <a:tc>
                  <a:txBody>
                    <a:bodyPr/>
                    <a:lstStyle/>
                    <a:p>
                      <a:r>
                        <a:rPr lang="en-US" sz="1000"/>
                        <a:t>28</a:t>
                      </a:r>
                    </a:p>
                  </a:txBody>
                  <a:tcPr/>
                </a:tc>
                <a:extLst>
                  <a:ext uri="{0D108BD9-81ED-4DB2-BD59-A6C34878D82A}">
                    <a16:rowId xmlns:a16="http://schemas.microsoft.com/office/drawing/2014/main" val="2266420580"/>
                  </a:ext>
                </a:extLst>
              </a:tr>
            </a:tbl>
          </a:graphicData>
        </a:graphic>
      </p:graphicFrame>
      <p:sp>
        <p:nvSpPr>
          <p:cNvPr id="4" name="Text Placeholder 3">
            <a:extLst>
              <a:ext uri="{FF2B5EF4-FFF2-40B4-BE49-F238E27FC236}">
                <a16:creationId xmlns:a16="http://schemas.microsoft.com/office/drawing/2014/main" id="{2BF62E24-540F-4E56-A69D-CDA5480B64F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46315954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F6BDA-5F36-4862-AEA6-3A6EE4584D67}"/>
              </a:ext>
            </a:extLst>
          </p:cNvPr>
          <p:cNvSpPr>
            <a:spLocks noGrp="1"/>
          </p:cNvSpPr>
          <p:nvPr>
            <p:ph type="title"/>
          </p:nvPr>
        </p:nvSpPr>
        <p:spPr/>
        <p:txBody>
          <a:bodyPr/>
          <a:lstStyle/>
          <a:p>
            <a:r>
              <a:rPr lang="en-US"/>
              <a:t>Twitter Twitter Analytics Table Total | All Pages</a:t>
            </a:r>
          </a:p>
        </p:txBody>
      </p:sp>
      <p:graphicFrame>
        <p:nvGraphicFramePr>
          <p:cNvPr id="5" name="Table Placeholder 4">
            <a:extLst>
              <a:ext uri="{FF2B5EF4-FFF2-40B4-BE49-F238E27FC236}">
                <a16:creationId xmlns:a16="http://schemas.microsoft.com/office/drawing/2014/main" id="{4933F6EC-E15F-44FF-ACA6-B59A5802FCE6}"/>
              </a:ext>
            </a:extLst>
          </p:cNvPr>
          <p:cNvGraphicFramePr>
            <a:graphicFrameLocks noGrp="1"/>
          </p:cNvGraphicFramePr>
          <p:nvPr>
            <p:ph type="tbl" sz="quarter" idx="13"/>
            <p:extLst>
              <p:ext uri="{D42A27DB-BD31-4B8C-83A1-F6EECF244321}">
                <p14:modId xmlns:p14="http://schemas.microsoft.com/office/powerpoint/2010/main" val="2375294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465757469"/>
                    </a:ext>
                  </a:extLst>
                </a:gridCol>
                <a:gridCol w="822960">
                  <a:extLst>
                    <a:ext uri="{9D8B030D-6E8A-4147-A177-3AD203B41FA5}">
                      <a16:colId xmlns:a16="http://schemas.microsoft.com/office/drawing/2014/main" val="3932416923"/>
                    </a:ext>
                  </a:extLst>
                </a:gridCol>
                <a:gridCol w="822960">
                  <a:extLst>
                    <a:ext uri="{9D8B030D-6E8A-4147-A177-3AD203B41FA5}">
                      <a16:colId xmlns:a16="http://schemas.microsoft.com/office/drawing/2014/main" val="617191707"/>
                    </a:ext>
                  </a:extLst>
                </a:gridCol>
                <a:gridCol w="822960">
                  <a:extLst>
                    <a:ext uri="{9D8B030D-6E8A-4147-A177-3AD203B41FA5}">
                      <a16:colId xmlns:a16="http://schemas.microsoft.com/office/drawing/2014/main" val="1417140368"/>
                    </a:ext>
                  </a:extLst>
                </a:gridCol>
                <a:gridCol w="822960">
                  <a:extLst>
                    <a:ext uri="{9D8B030D-6E8A-4147-A177-3AD203B41FA5}">
                      <a16:colId xmlns:a16="http://schemas.microsoft.com/office/drawing/2014/main" val="1121277057"/>
                    </a:ext>
                  </a:extLst>
                </a:gridCol>
                <a:gridCol w="822960">
                  <a:extLst>
                    <a:ext uri="{9D8B030D-6E8A-4147-A177-3AD203B41FA5}">
                      <a16:colId xmlns:a16="http://schemas.microsoft.com/office/drawing/2014/main" val="1629017174"/>
                    </a:ext>
                  </a:extLst>
                </a:gridCol>
                <a:gridCol w="822960">
                  <a:extLst>
                    <a:ext uri="{9D8B030D-6E8A-4147-A177-3AD203B41FA5}">
                      <a16:colId xmlns:a16="http://schemas.microsoft.com/office/drawing/2014/main" val="1492137251"/>
                    </a:ext>
                  </a:extLst>
                </a:gridCol>
                <a:gridCol w="822960">
                  <a:extLst>
                    <a:ext uri="{9D8B030D-6E8A-4147-A177-3AD203B41FA5}">
                      <a16:colId xmlns:a16="http://schemas.microsoft.com/office/drawing/2014/main" val="3005296927"/>
                    </a:ext>
                  </a:extLst>
                </a:gridCol>
                <a:gridCol w="822960">
                  <a:extLst>
                    <a:ext uri="{9D8B030D-6E8A-4147-A177-3AD203B41FA5}">
                      <a16:colId xmlns:a16="http://schemas.microsoft.com/office/drawing/2014/main" val="3870224546"/>
                    </a:ext>
                  </a:extLst>
                </a:gridCol>
                <a:gridCol w="822960">
                  <a:extLst>
                    <a:ext uri="{9D8B030D-6E8A-4147-A177-3AD203B41FA5}">
                      <a16:colId xmlns:a16="http://schemas.microsoft.com/office/drawing/2014/main" val="1334402883"/>
                    </a:ext>
                  </a:extLst>
                </a:gridCol>
              </a:tblGrid>
              <a:tr h="370840">
                <a:tc>
                  <a:txBody>
                    <a:bodyPr/>
                    <a:lstStyle/>
                    <a:p>
                      <a:r>
                        <a:rPr lang="en-US" sz="1000"/>
                        <a:t>Followers</a:t>
                      </a:r>
                    </a:p>
                  </a:txBody>
                  <a:tcPr/>
                </a:tc>
                <a:tc>
                  <a:txBody>
                    <a:bodyPr/>
                    <a:lstStyle/>
                    <a:p>
                      <a:r>
                        <a:rPr lang="en-US" sz="1000"/>
                        <a:t>Retweets (Organic)</a:t>
                      </a:r>
                    </a:p>
                  </a:txBody>
                  <a:tcPr/>
                </a:tc>
                <a:tc>
                  <a:txBody>
                    <a:bodyPr/>
                    <a:lstStyle/>
                    <a:p>
                      <a:r>
                        <a:rPr lang="en-US" sz="1000"/>
                        <a:t>Favs (Organic)</a:t>
                      </a:r>
                    </a:p>
                  </a:txBody>
                  <a:tcPr/>
                </a:tc>
                <a:tc>
                  <a:txBody>
                    <a:bodyPr/>
                    <a:lstStyle/>
                    <a:p>
                      <a:r>
                        <a:rPr lang="en-US" sz="1000"/>
                        <a:t>Replies (Organic)</a:t>
                      </a:r>
                    </a:p>
                  </a:txBody>
                  <a:tcPr/>
                </a:tc>
                <a:tc>
                  <a:txBody>
                    <a:bodyPr/>
                    <a:lstStyle/>
                    <a:p>
                      <a:r>
                        <a:rPr lang="en-US" sz="1000"/>
                        <a:t>Quotes (Organic)</a:t>
                      </a:r>
                    </a:p>
                  </a:txBody>
                  <a:tcPr/>
                </a:tc>
                <a:tc>
                  <a:txBody>
                    <a:bodyPr/>
                    <a:lstStyle/>
                    <a:p>
                      <a:r>
                        <a:rPr lang="en-US" sz="1000"/>
                        <a:t>I-Rate (Organic)</a:t>
                      </a:r>
                    </a:p>
                  </a:txBody>
                  <a:tcPr/>
                </a:tc>
                <a:tc>
                  <a:txBody>
                    <a:bodyPr/>
                    <a:lstStyle/>
                    <a:p>
                      <a:r>
                        <a:rPr lang="en-US" sz="1000"/>
                        <a:t>Impressions (Organic)</a:t>
                      </a:r>
                    </a:p>
                  </a:txBody>
                  <a:tcPr/>
                </a:tc>
                <a:tc>
                  <a:txBody>
                    <a:bodyPr/>
                    <a:lstStyle/>
                    <a:p>
                      <a:r>
                        <a:rPr lang="en-US" sz="1000"/>
                        <a:t>Engagements (Organic)</a:t>
                      </a:r>
                    </a:p>
                  </a:txBody>
                  <a:tcPr/>
                </a:tc>
                <a:tc>
                  <a:txBody>
                    <a:bodyPr/>
                    <a:lstStyle/>
                    <a:p>
                      <a:r>
                        <a:rPr lang="en-US" sz="1000"/>
                        <a:t>E-Rate (Organic)</a:t>
                      </a:r>
                    </a:p>
                  </a:txBody>
                  <a:tcPr/>
                </a:tc>
                <a:tc>
                  <a:txBody>
                    <a:bodyPr/>
                    <a:lstStyle/>
                    <a:p>
                      <a:r>
                        <a:rPr lang="en-US" sz="1000"/>
                        <a:t>Video Views (Total)</a:t>
                      </a:r>
                    </a:p>
                  </a:txBody>
                  <a:tcPr/>
                </a:tc>
                <a:extLst>
                  <a:ext uri="{0D108BD9-81ED-4DB2-BD59-A6C34878D82A}">
                    <a16:rowId xmlns:a16="http://schemas.microsoft.com/office/drawing/2014/main" val="1433306556"/>
                  </a:ext>
                </a:extLst>
              </a:tr>
              <a:tr h="370840">
                <a:tc>
                  <a:txBody>
                    <a:bodyPr/>
                    <a:lstStyle/>
                    <a:p>
                      <a:r>
                        <a:rPr lang="en-US" sz="1000"/>
                        <a:t>563</a:t>
                      </a:r>
                    </a:p>
                  </a:txBody>
                  <a:tcPr/>
                </a:tc>
                <a:tc>
                  <a:txBody>
                    <a:bodyPr/>
                    <a:lstStyle/>
                    <a:p>
                      <a:r>
                        <a:rPr lang="en-US" sz="1000"/>
                        <a:t>0</a:t>
                      </a:r>
                    </a:p>
                  </a:txBody>
                  <a:tcPr/>
                </a:tc>
                <a:tc>
                  <a:txBody>
                    <a:bodyPr/>
                    <a:lstStyle/>
                    <a:p>
                      <a:r>
                        <a:rPr lang="en-US" sz="1000"/>
                        <a:t>10</a:t>
                      </a:r>
                    </a:p>
                  </a:txBody>
                  <a:tcPr/>
                </a:tc>
                <a:tc>
                  <a:txBody>
                    <a:bodyPr/>
                    <a:lstStyle/>
                    <a:p>
                      <a:r>
                        <a:rPr lang="en-US" sz="1000"/>
                        <a:t>10</a:t>
                      </a:r>
                    </a:p>
                  </a:txBody>
                  <a:tcPr/>
                </a:tc>
                <a:tc>
                  <a:txBody>
                    <a:bodyPr/>
                    <a:lstStyle/>
                    <a:p>
                      <a:r>
                        <a:rPr lang="en-US" sz="1000"/>
                        <a:t>0</a:t>
                      </a:r>
                    </a:p>
                  </a:txBody>
                  <a:tcPr/>
                </a:tc>
                <a:tc>
                  <a:txBody>
                    <a:bodyPr/>
                    <a:lstStyle/>
                    <a:p>
                      <a:r>
                        <a:rPr lang="en-US" sz="1000"/>
                        <a:t>0.1154 %</a:t>
                      </a:r>
                    </a:p>
                  </a:txBody>
                  <a:tcPr/>
                </a:tc>
                <a:tc>
                  <a:txBody>
                    <a:bodyPr/>
                    <a:lstStyle/>
                    <a:p>
                      <a:r>
                        <a:rPr lang="en-US" sz="1000"/>
                        <a:t>7504</a:t>
                      </a:r>
                    </a:p>
                  </a:txBody>
                  <a:tcPr/>
                </a:tc>
                <a:tc>
                  <a:txBody>
                    <a:bodyPr/>
                    <a:lstStyle/>
                    <a:p>
                      <a:r>
                        <a:rPr lang="en-US" sz="1000"/>
                        <a:t>196</a:t>
                      </a:r>
                    </a:p>
                  </a:txBody>
                  <a:tcPr/>
                </a:tc>
                <a:tc>
                  <a:txBody>
                    <a:bodyPr/>
                    <a:lstStyle/>
                    <a:p>
                      <a:r>
                        <a:rPr lang="en-US" sz="1000"/>
                        <a:t>2.44625 %</a:t>
                      </a:r>
                    </a:p>
                  </a:txBody>
                  <a:tcPr/>
                </a:tc>
                <a:tc>
                  <a:txBody>
                    <a:bodyPr/>
                    <a:lstStyle/>
                    <a:p>
                      <a:r>
                        <a:rPr lang="en-US" sz="1000"/>
                        <a:t>28</a:t>
                      </a:r>
                    </a:p>
                  </a:txBody>
                  <a:tcPr/>
                </a:tc>
                <a:extLst>
                  <a:ext uri="{0D108BD9-81ED-4DB2-BD59-A6C34878D82A}">
                    <a16:rowId xmlns:a16="http://schemas.microsoft.com/office/drawing/2014/main" val="2724335947"/>
                  </a:ext>
                </a:extLst>
              </a:tr>
            </a:tbl>
          </a:graphicData>
        </a:graphic>
      </p:graphicFrame>
      <p:sp>
        <p:nvSpPr>
          <p:cNvPr id="4" name="Text Placeholder 3">
            <a:extLst>
              <a:ext uri="{FF2B5EF4-FFF2-40B4-BE49-F238E27FC236}">
                <a16:creationId xmlns:a16="http://schemas.microsoft.com/office/drawing/2014/main" id="{063AEE99-0BB4-4F05-AC2B-3AD2AB064BB5}"/>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97702804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B8A58-9635-4B17-BB24-ED79DCA750B1}"/>
              </a:ext>
            </a:extLst>
          </p:cNvPr>
          <p:cNvSpPr>
            <a:spLocks noGrp="1"/>
          </p:cNvSpPr>
          <p:nvPr>
            <p:ph type="title"/>
          </p:nvPr>
        </p:nvSpPr>
        <p:spPr/>
        <p:txBody>
          <a:bodyPr/>
          <a:lstStyle/>
          <a:p>
            <a:r>
              <a:rPr lang="en-US"/>
              <a:t>Twitter Own Tweets Table | All Pages - 1 of 9</a:t>
            </a:r>
          </a:p>
        </p:txBody>
      </p:sp>
      <p:graphicFrame>
        <p:nvGraphicFramePr>
          <p:cNvPr id="5" name="Table Placeholder 4">
            <a:extLst>
              <a:ext uri="{FF2B5EF4-FFF2-40B4-BE49-F238E27FC236}">
                <a16:creationId xmlns:a16="http://schemas.microsoft.com/office/drawing/2014/main" id="{7A41E47C-B27D-4100-8AF7-CF375B54EB44}"/>
              </a:ext>
            </a:extLst>
          </p:cNvPr>
          <p:cNvGraphicFramePr>
            <a:graphicFrameLocks noGrp="1"/>
          </p:cNvGraphicFramePr>
          <p:nvPr>
            <p:ph type="tbl" sz="quarter" idx="13"/>
            <p:extLst>
              <p:ext uri="{D42A27DB-BD31-4B8C-83A1-F6EECF244321}">
                <p14:modId xmlns:p14="http://schemas.microsoft.com/office/powerpoint/2010/main" val="22808424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902103006"/>
                    </a:ext>
                  </a:extLst>
                </a:gridCol>
                <a:gridCol w="576072">
                  <a:extLst>
                    <a:ext uri="{9D8B030D-6E8A-4147-A177-3AD203B41FA5}">
                      <a16:colId xmlns:a16="http://schemas.microsoft.com/office/drawing/2014/main" val="1662017705"/>
                    </a:ext>
                  </a:extLst>
                </a:gridCol>
                <a:gridCol w="576072">
                  <a:extLst>
                    <a:ext uri="{9D8B030D-6E8A-4147-A177-3AD203B41FA5}">
                      <a16:colId xmlns:a16="http://schemas.microsoft.com/office/drawing/2014/main" val="3025769011"/>
                    </a:ext>
                  </a:extLst>
                </a:gridCol>
                <a:gridCol w="576072">
                  <a:extLst>
                    <a:ext uri="{9D8B030D-6E8A-4147-A177-3AD203B41FA5}">
                      <a16:colId xmlns:a16="http://schemas.microsoft.com/office/drawing/2014/main" val="3651240199"/>
                    </a:ext>
                  </a:extLst>
                </a:gridCol>
                <a:gridCol w="576072">
                  <a:extLst>
                    <a:ext uri="{9D8B030D-6E8A-4147-A177-3AD203B41FA5}">
                      <a16:colId xmlns:a16="http://schemas.microsoft.com/office/drawing/2014/main" val="160796874"/>
                    </a:ext>
                  </a:extLst>
                </a:gridCol>
                <a:gridCol w="576072">
                  <a:extLst>
                    <a:ext uri="{9D8B030D-6E8A-4147-A177-3AD203B41FA5}">
                      <a16:colId xmlns:a16="http://schemas.microsoft.com/office/drawing/2014/main" val="2428101119"/>
                    </a:ext>
                  </a:extLst>
                </a:gridCol>
                <a:gridCol w="576072">
                  <a:extLst>
                    <a:ext uri="{9D8B030D-6E8A-4147-A177-3AD203B41FA5}">
                      <a16:colId xmlns:a16="http://schemas.microsoft.com/office/drawing/2014/main" val="1252460237"/>
                    </a:ext>
                  </a:extLst>
                </a:gridCol>
                <a:gridCol w="822960">
                  <a:extLst>
                    <a:ext uri="{9D8B030D-6E8A-4147-A177-3AD203B41FA5}">
                      <a16:colId xmlns:a16="http://schemas.microsoft.com/office/drawing/2014/main" val="3397817799"/>
                    </a:ext>
                  </a:extLst>
                </a:gridCol>
                <a:gridCol w="576072">
                  <a:extLst>
                    <a:ext uri="{9D8B030D-6E8A-4147-A177-3AD203B41FA5}">
                      <a16:colId xmlns:a16="http://schemas.microsoft.com/office/drawing/2014/main" val="60851975"/>
                    </a:ext>
                  </a:extLst>
                </a:gridCol>
                <a:gridCol w="576072">
                  <a:extLst>
                    <a:ext uri="{9D8B030D-6E8A-4147-A177-3AD203B41FA5}">
                      <a16:colId xmlns:a16="http://schemas.microsoft.com/office/drawing/2014/main" val="4056912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963626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- 2020-09-29 13:31:22</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https://t.co/4mAQZLY1XL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856228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- 2020-09-29 11:52:12</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https://t.co/B5YyFajFGh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5.3571 %</a:t>
                      </a:r>
                    </a:p>
                  </a:txBody>
                  <a:tcPr/>
                </a:tc>
                <a:extLst>
                  <a:ext uri="{0D108BD9-81ED-4DB2-BD59-A6C34878D82A}">
                    <a16:rowId xmlns:a16="http://schemas.microsoft.com/office/drawing/2014/main" val="2271786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- 2020-09-29 09:32:39</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https://t.co/y2t9kbLnrA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17.1875 %</a:t>
                      </a:r>
                    </a:p>
                  </a:txBody>
                  <a:tcPr/>
                </a:tc>
                <a:extLst>
                  <a:ext uri="{0D108BD9-81ED-4DB2-BD59-A6C34878D82A}">
                    <a16:rowId xmlns:a16="http://schemas.microsoft.com/office/drawing/2014/main" val="110427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- 2020-09-27 14:07:23</a:t>
                      </a:r>
                      <a:r>
                        <a:rPr kumimoji="0" lang="en-US" sz="1000" b="0" i="0" u="none" strike="noStrike" kern="1200" cap="none" spc="0" normalizeH="0" baseline="0" noProof="0">
                          <a:ln>
                            <a:noFill/>
                          </a:ln>
                          <a:solidFill>
                            <a:prstClr val="black"/>
                          </a:solidFill>
                          <a:effectLst/>
                          <a:uLnTx/>
                          <a:uFillTx/>
                          <a:latin typeface="+mn-lt"/>
                          <a:ea typeface="+mn-ea"/>
                          <a:cs typeface="+mn-cs"/>
                        </a:rPr>
                        <a:t>
 Top up your Danat account for a chance to win double your investment! You will also increase your chances of winning one of Danat Scheme prizes! https://t.co/F15our3McN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6.7164 %</a:t>
                      </a:r>
                    </a:p>
                  </a:txBody>
                  <a:tcPr/>
                </a:tc>
                <a:extLst>
                  <a:ext uri="{0D108BD9-81ED-4DB2-BD59-A6C34878D82A}">
                    <a16:rowId xmlns:a16="http://schemas.microsoft.com/office/drawing/2014/main" val="4227245999"/>
                  </a:ext>
                </a:extLst>
              </a:tr>
            </a:tbl>
          </a:graphicData>
        </a:graphic>
      </p:graphicFrame>
      <p:sp>
        <p:nvSpPr>
          <p:cNvPr id="4" name="Text Placeholder 3">
            <a:extLst>
              <a:ext uri="{FF2B5EF4-FFF2-40B4-BE49-F238E27FC236}">
                <a16:creationId xmlns:a16="http://schemas.microsoft.com/office/drawing/2014/main" id="{10D4D965-7C48-49F6-889A-C69BE970890C}"/>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92073512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766C8-C2FA-4618-9FC9-E4541B01D487}"/>
              </a:ext>
            </a:extLst>
          </p:cNvPr>
          <p:cNvSpPr>
            <a:spLocks noGrp="1"/>
          </p:cNvSpPr>
          <p:nvPr>
            <p:ph type="title"/>
          </p:nvPr>
        </p:nvSpPr>
        <p:spPr/>
        <p:txBody>
          <a:bodyPr/>
          <a:lstStyle/>
          <a:p>
            <a:r>
              <a:rPr lang="en-US"/>
              <a:t>Twitter Own Tweets Table | All Pages - 2 of 9</a:t>
            </a:r>
          </a:p>
        </p:txBody>
      </p:sp>
      <p:graphicFrame>
        <p:nvGraphicFramePr>
          <p:cNvPr id="5" name="Table Placeholder 4">
            <a:extLst>
              <a:ext uri="{FF2B5EF4-FFF2-40B4-BE49-F238E27FC236}">
                <a16:creationId xmlns:a16="http://schemas.microsoft.com/office/drawing/2014/main" id="{55F2AE15-C0A1-4B81-8ED2-47FA1EF7C68C}"/>
              </a:ext>
            </a:extLst>
          </p:cNvPr>
          <p:cNvGraphicFramePr>
            <a:graphicFrameLocks noGrp="1"/>
          </p:cNvGraphicFramePr>
          <p:nvPr>
            <p:ph type="tbl" sz="quarter" idx="13"/>
            <p:extLst>
              <p:ext uri="{D42A27DB-BD31-4B8C-83A1-F6EECF244321}">
                <p14:modId xmlns:p14="http://schemas.microsoft.com/office/powerpoint/2010/main" val="7035029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068010641"/>
                    </a:ext>
                  </a:extLst>
                </a:gridCol>
                <a:gridCol w="576072">
                  <a:extLst>
                    <a:ext uri="{9D8B030D-6E8A-4147-A177-3AD203B41FA5}">
                      <a16:colId xmlns:a16="http://schemas.microsoft.com/office/drawing/2014/main" val="3733201220"/>
                    </a:ext>
                  </a:extLst>
                </a:gridCol>
                <a:gridCol w="576072">
                  <a:extLst>
                    <a:ext uri="{9D8B030D-6E8A-4147-A177-3AD203B41FA5}">
                      <a16:colId xmlns:a16="http://schemas.microsoft.com/office/drawing/2014/main" val="1009575486"/>
                    </a:ext>
                  </a:extLst>
                </a:gridCol>
                <a:gridCol w="576072">
                  <a:extLst>
                    <a:ext uri="{9D8B030D-6E8A-4147-A177-3AD203B41FA5}">
                      <a16:colId xmlns:a16="http://schemas.microsoft.com/office/drawing/2014/main" val="2582864396"/>
                    </a:ext>
                  </a:extLst>
                </a:gridCol>
                <a:gridCol w="576072">
                  <a:extLst>
                    <a:ext uri="{9D8B030D-6E8A-4147-A177-3AD203B41FA5}">
                      <a16:colId xmlns:a16="http://schemas.microsoft.com/office/drawing/2014/main" val="3453020505"/>
                    </a:ext>
                  </a:extLst>
                </a:gridCol>
                <a:gridCol w="576072">
                  <a:extLst>
                    <a:ext uri="{9D8B030D-6E8A-4147-A177-3AD203B41FA5}">
                      <a16:colId xmlns:a16="http://schemas.microsoft.com/office/drawing/2014/main" val="401871900"/>
                    </a:ext>
                  </a:extLst>
                </a:gridCol>
                <a:gridCol w="576072">
                  <a:extLst>
                    <a:ext uri="{9D8B030D-6E8A-4147-A177-3AD203B41FA5}">
                      <a16:colId xmlns:a16="http://schemas.microsoft.com/office/drawing/2014/main" val="733314915"/>
                    </a:ext>
                  </a:extLst>
                </a:gridCol>
                <a:gridCol w="822960">
                  <a:extLst>
                    <a:ext uri="{9D8B030D-6E8A-4147-A177-3AD203B41FA5}">
                      <a16:colId xmlns:a16="http://schemas.microsoft.com/office/drawing/2014/main" val="770779889"/>
                    </a:ext>
                  </a:extLst>
                </a:gridCol>
                <a:gridCol w="576072">
                  <a:extLst>
                    <a:ext uri="{9D8B030D-6E8A-4147-A177-3AD203B41FA5}">
                      <a16:colId xmlns:a16="http://schemas.microsoft.com/office/drawing/2014/main" val="1111738505"/>
                    </a:ext>
                  </a:extLst>
                </a:gridCol>
                <a:gridCol w="576072">
                  <a:extLst>
                    <a:ext uri="{9D8B030D-6E8A-4147-A177-3AD203B41FA5}">
                      <a16:colId xmlns:a16="http://schemas.microsoft.com/office/drawing/2014/main" val="29341816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189669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- 2020-09-27 14:06:23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قم بزيادة رصيد استثمارك في حساب دانات الخاص بك للحصول على فرصة لمضاعفة استثمارك. بالإضافة إلى زيادة فرصك للفوز بإحدى جوائز برنامج دانات! </a:t>
                      </a:r>
                      <a:r>
                        <a:rPr kumimoji="0" lang="en-US" sz="1000" b="0" i="0" u="none" strike="noStrike" kern="1200" cap="none" spc="0" normalizeH="0" baseline="0" noProof="0">
                          <a:ln>
                            <a:noFill/>
                          </a:ln>
                          <a:solidFill>
                            <a:prstClr val="black"/>
                          </a:solidFill>
                          <a:effectLst/>
                          <a:uLnTx/>
                          <a:uFillTx/>
                          <a:latin typeface="+mn-lt"/>
                          <a:ea typeface="+mn-ea"/>
                          <a:cs typeface="+mn-cs"/>
                        </a:rPr>
                        <a:t>https://t.co/A0inuG4BAX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9.5588 %</a:t>
                      </a:r>
                    </a:p>
                  </a:txBody>
                  <a:tcPr/>
                </a:tc>
                <a:extLst>
                  <a:ext uri="{0D108BD9-81ED-4DB2-BD59-A6C34878D82A}">
                    <a16:rowId xmlns:a16="http://schemas.microsoft.com/office/drawing/2014/main" val="2438309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- 2020-09-15 14:03:32</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https://t.co/5I6ZZqbcUC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3.9216 %</a:t>
                      </a:r>
                    </a:p>
                  </a:txBody>
                  <a:tcPr/>
                </a:tc>
                <a:extLst>
                  <a:ext uri="{0D108BD9-81ED-4DB2-BD59-A6C34878D82A}">
                    <a16:rowId xmlns:a16="http://schemas.microsoft.com/office/drawing/2014/main" val="3583120455"/>
                  </a:ext>
                </a:extLst>
              </a:tr>
            </a:tbl>
          </a:graphicData>
        </a:graphic>
      </p:graphicFrame>
      <p:sp>
        <p:nvSpPr>
          <p:cNvPr id="4" name="Text Placeholder 3">
            <a:extLst>
              <a:ext uri="{FF2B5EF4-FFF2-40B4-BE49-F238E27FC236}">
                <a16:creationId xmlns:a16="http://schemas.microsoft.com/office/drawing/2014/main" id="{4919632D-F086-4D82-9202-47DB0CBF487F}"/>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46797083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CE1C0-7651-43D6-B086-4A98C63508FC}"/>
              </a:ext>
            </a:extLst>
          </p:cNvPr>
          <p:cNvSpPr>
            <a:spLocks noGrp="1"/>
          </p:cNvSpPr>
          <p:nvPr>
            <p:ph type="title"/>
          </p:nvPr>
        </p:nvSpPr>
        <p:spPr/>
        <p:txBody>
          <a:bodyPr/>
          <a:lstStyle/>
          <a:p>
            <a:r>
              <a:rPr lang="en-US"/>
              <a:t>Twitter Own Tweets Table | All Pages - 3 of 9</a:t>
            </a:r>
          </a:p>
        </p:txBody>
      </p:sp>
      <p:graphicFrame>
        <p:nvGraphicFramePr>
          <p:cNvPr id="5" name="Table Placeholder 4">
            <a:extLst>
              <a:ext uri="{FF2B5EF4-FFF2-40B4-BE49-F238E27FC236}">
                <a16:creationId xmlns:a16="http://schemas.microsoft.com/office/drawing/2014/main" id="{0190FF95-BD6F-4462-AB65-BA213E686D28}"/>
              </a:ext>
            </a:extLst>
          </p:cNvPr>
          <p:cNvGraphicFramePr>
            <a:graphicFrameLocks noGrp="1"/>
          </p:cNvGraphicFramePr>
          <p:nvPr>
            <p:ph type="tbl" sz="quarter" idx="13"/>
            <p:extLst>
              <p:ext uri="{D42A27DB-BD31-4B8C-83A1-F6EECF244321}">
                <p14:modId xmlns:p14="http://schemas.microsoft.com/office/powerpoint/2010/main" val="856380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895235388"/>
                    </a:ext>
                  </a:extLst>
                </a:gridCol>
                <a:gridCol w="576072">
                  <a:extLst>
                    <a:ext uri="{9D8B030D-6E8A-4147-A177-3AD203B41FA5}">
                      <a16:colId xmlns:a16="http://schemas.microsoft.com/office/drawing/2014/main" val="311463272"/>
                    </a:ext>
                  </a:extLst>
                </a:gridCol>
                <a:gridCol w="576072">
                  <a:extLst>
                    <a:ext uri="{9D8B030D-6E8A-4147-A177-3AD203B41FA5}">
                      <a16:colId xmlns:a16="http://schemas.microsoft.com/office/drawing/2014/main" val="3420174947"/>
                    </a:ext>
                  </a:extLst>
                </a:gridCol>
                <a:gridCol w="576072">
                  <a:extLst>
                    <a:ext uri="{9D8B030D-6E8A-4147-A177-3AD203B41FA5}">
                      <a16:colId xmlns:a16="http://schemas.microsoft.com/office/drawing/2014/main" val="3375915999"/>
                    </a:ext>
                  </a:extLst>
                </a:gridCol>
                <a:gridCol w="576072">
                  <a:extLst>
                    <a:ext uri="{9D8B030D-6E8A-4147-A177-3AD203B41FA5}">
                      <a16:colId xmlns:a16="http://schemas.microsoft.com/office/drawing/2014/main" val="1450076723"/>
                    </a:ext>
                  </a:extLst>
                </a:gridCol>
                <a:gridCol w="576072">
                  <a:extLst>
                    <a:ext uri="{9D8B030D-6E8A-4147-A177-3AD203B41FA5}">
                      <a16:colId xmlns:a16="http://schemas.microsoft.com/office/drawing/2014/main" val="4030341444"/>
                    </a:ext>
                  </a:extLst>
                </a:gridCol>
                <a:gridCol w="576072">
                  <a:extLst>
                    <a:ext uri="{9D8B030D-6E8A-4147-A177-3AD203B41FA5}">
                      <a16:colId xmlns:a16="http://schemas.microsoft.com/office/drawing/2014/main" val="3991677126"/>
                    </a:ext>
                  </a:extLst>
                </a:gridCol>
                <a:gridCol w="822960">
                  <a:extLst>
                    <a:ext uri="{9D8B030D-6E8A-4147-A177-3AD203B41FA5}">
                      <a16:colId xmlns:a16="http://schemas.microsoft.com/office/drawing/2014/main" val="4285254812"/>
                    </a:ext>
                  </a:extLst>
                </a:gridCol>
                <a:gridCol w="576072">
                  <a:extLst>
                    <a:ext uri="{9D8B030D-6E8A-4147-A177-3AD203B41FA5}">
                      <a16:colId xmlns:a16="http://schemas.microsoft.com/office/drawing/2014/main" val="702995812"/>
                    </a:ext>
                  </a:extLst>
                </a:gridCol>
                <a:gridCol w="576072">
                  <a:extLst>
                    <a:ext uri="{9D8B030D-6E8A-4147-A177-3AD203B41FA5}">
                      <a16:colId xmlns:a16="http://schemas.microsoft.com/office/drawing/2014/main" val="42269233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1202412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- 2020-09-14 20:38:07</a:t>
                      </a:r>
                      <a:r>
                        <a:rPr kumimoji="0" lang="en-US" sz="1000" b="0" i="0" u="none" strike="noStrike" kern="1200" cap="none" spc="0" normalizeH="0" baseline="0" noProof="0">
                          <a:ln>
                            <a:noFill/>
                          </a:ln>
                          <a:solidFill>
                            <a:prstClr val="black"/>
                          </a:solidFill>
                          <a:effectLst/>
                          <a:uLnTx/>
                          <a:uFillTx/>
                          <a:latin typeface="+mn-lt"/>
                          <a:ea typeface="+mn-ea"/>
                          <a:cs typeface="+mn-cs"/>
                        </a:rPr>
                        <a:t>
 For faster and safer payment, activate your Al Salam Bank's credit and prepaid cards for “Tap and Go” contactless payment through BenefitPay.
Now available on Android devices only!
For assistance, please call our customer care center or text us on WhatsApp at 17005500. https://t.co/4DZmAleO3P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0.8902 %</a:t>
                      </a:r>
                    </a:p>
                  </a:txBody>
                  <a:tcPr/>
                </a:tc>
                <a:extLst>
                  <a:ext uri="{0D108BD9-81ED-4DB2-BD59-A6C34878D82A}">
                    <a16:rowId xmlns:a16="http://schemas.microsoft.com/office/drawing/2014/main" val="1507043023"/>
                  </a:ext>
                </a:extLst>
              </a:tr>
            </a:tbl>
          </a:graphicData>
        </a:graphic>
      </p:graphicFrame>
      <p:sp>
        <p:nvSpPr>
          <p:cNvPr id="4" name="Text Placeholder 3">
            <a:extLst>
              <a:ext uri="{FF2B5EF4-FFF2-40B4-BE49-F238E27FC236}">
                <a16:creationId xmlns:a16="http://schemas.microsoft.com/office/drawing/2014/main" id="{68DA08E4-EAF0-4DA8-8E10-90F58358BE95}"/>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45942402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80128-707E-4C8E-9EB8-C43E25697F3F}"/>
              </a:ext>
            </a:extLst>
          </p:cNvPr>
          <p:cNvSpPr>
            <a:spLocks noGrp="1"/>
          </p:cNvSpPr>
          <p:nvPr>
            <p:ph type="title"/>
          </p:nvPr>
        </p:nvSpPr>
        <p:spPr/>
        <p:txBody>
          <a:bodyPr/>
          <a:lstStyle/>
          <a:p>
            <a:r>
              <a:rPr lang="en-US"/>
              <a:t>Twitter Own Tweets Table | All Pages - 4 of 9</a:t>
            </a:r>
          </a:p>
        </p:txBody>
      </p:sp>
      <p:graphicFrame>
        <p:nvGraphicFramePr>
          <p:cNvPr id="5" name="Table Placeholder 4">
            <a:extLst>
              <a:ext uri="{FF2B5EF4-FFF2-40B4-BE49-F238E27FC236}">
                <a16:creationId xmlns:a16="http://schemas.microsoft.com/office/drawing/2014/main" id="{971C594C-E613-45D4-878A-AA047C01F38C}"/>
              </a:ext>
            </a:extLst>
          </p:cNvPr>
          <p:cNvGraphicFramePr>
            <a:graphicFrameLocks noGrp="1"/>
          </p:cNvGraphicFramePr>
          <p:nvPr>
            <p:ph type="tbl" sz="quarter" idx="13"/>
            <p:extLst>
              <p:ext uri="{D42A27DB-BD31-4B8C-83A1-F6EECF244321}">
                <p14:modId xmlns:p14="http://schemas.microsoft.com/office/powerpoint/2010/main" val="11135141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406140545"/>
                    </a:ext>
                  </a:extLst>
                </a:gridCol>
                <a:gridCol w="576072">
                  <a:extLst>
                    <a:ext uri="{9D8B030D-6E8A-4147-A177-3AD203B41FA5}">
                      <a16:colId xmlns:a16="http://schemas.microsoft.com/office/drawing/2014/main" val="3941477038"/>
                    </a:ext>
                  </a:extLst>
                </a:gridCol>
                <a:gridCol w="576072">
                  <a:extLst>
                    <a:ext uri="{9D8B030D-6E8A-4147-A177-3AD203B41FA5}">
                      <a16:colId xmlns:a16="http://schemas.microsoft.com/office/drawing/2014/main" val="446289417"/>
                    </a:ext>
                  </a:extLst>
                </a:gridCol>
                <a:gridCol w="576072">
                  <a:extLst>
                    <a:ext uri="{9D8B030D-6E8A-4147-A177-3AD203B41FA5}">
                      <a16:colId xmlns:a16="http://schemas.microsoft.com/office/drawing/2014/main" val="1866382250"/>
                    </a:ext>
                  </a:extLst>
                </a:gridCol>
                <a:gridCol w="576072">
                  <a:extLst>
                    <a:ext uri="{9D8B030D-6E8A-4147-A177-3AD203B41FA5}">
                      <a16:colId xmlns:a16="http://schemas.microsoft.com/office/drawing/2014/main" val="3159724150"/>
                    </a:ext>
                  </a:extLst>
                </a:gridCol>
                <a:gridCol w="576072">
                  <a:extLst>
                    <a:ext uri="{9D8B030D-6E8A-4147-A177-3AD203B41FA5}">
                      <a16:colId xmlns:a16="http://schemas.microsoft.com/office/drawing/2014/main" val="1612344756"/>
                    </a:ext>
                  </a:extLst>
                </a:gridCol>
                <a:gridCol w="576072">
                  <a:extLst>
                    <a:ext uri="{9D8B030D-6E8A-4147-A177-3AD203B41FA5}">
                      <a16:colId xmlns:a16="http://schemas.microsoft.com/office/drawing/2014/main" val="4145050119"/>
                    </a:ext>
                  </a:extLst>
                </a:gridCol>
                <a:gridCol w="822960">
                  <a:extLst>
                    <a:ext uri="{9D8B030D-6E8A-4147-A177-3AD203B41FA5}">
                      <a16:colId xmlns:a16="http://schemas.microsoft.com/office/drawing/2014/main" val="1302278001"/>
                    </a:ext>
                  </a:extLst>
                </a:gridCol>
                <a:gridCol w="576072">
                  <a:extLst>
                    <a:ext uri="{9D8B030D-6E8A-4147-A177-3AD203B41FA5}">
                      <a16:colId xmlns:a16="http://schemas.microsoft.com/office/drawing/2014/main" val="3725209137"/>
                    </a:ext>
                  </a:extLst>
                </a:gridCol>
                <a:gridCol w="576072">
                  <a:extLst>
                    <a:ext uri="{9D8B030D-6E8A-4147-A177-3AD203B41FA5}">
                      <a16:colId xmlns:a16="http://schemas.microsoft.com/office/drawing/2014/main" val="699925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482852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- 2020-09-14 20:37:35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للدفع بشكل أسرع وأكثر أماناً، قم بتفعيل بطاقات مصرف السلام الائتمانية والمسبقة الدفع الخاصة بك لخدمة "مرر وادفع" للدفع اللاتلامسي عبر بنفت بي.
الآن متوفر على أجهزة الأندرويد فقط!
للمساعدة، يرجى الاتصال بمركز خدمة العملاء أو مراسلتنا عبر الواتساب على الرقم 17005500. </a:t>
                      </a:r>
                      <a:r>
                        <a:rPr kumimoji="0" lang="en-US" sz="1000" b="0" i="0" u="none" strike="noStrike" kern="1200" cap="none" spc="0" normalizeH="0" baseline="0" noProof="0">
                          <a:ln>
                            <a:noFill/>
                          </a:ln>
                          <a:solidFill>
                            <a:prstClr val="black"/>
                          </a:solidFill>
                          <a:effectLst/>
                          <a:uLnTx/>
                          <a:uFillTx/>
                          <a:latin typeface="+mn-lt"/>
                          <a:ea typeface="+mn-ea"/>
                          <a:cs typeface="+mn-cs"/>
                        </a:rPr>
                        <a:t>https://t.co/qCz8e5WGGL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3.0211 %</a:t>
                      </a:r>
                    </a:p>
                  </a:txBody>
                  <a:tcPr/>
                </a:tc>
                <a:extLst>
                  <a:ext uri="{0D108BD9-81ED-4DB2-BD59-A6C34878D82A}">
                    <a16:rowId xmlns:a16="http://schemas.microsoft.com/office/drawing/2014/main" val="3009318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- 2020-09-14 20:36:26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خمن عدد الجوائز في برنامج دانات للتوفير!
احصل على فرصة لتكون أحد الفائزين الخمسة بمبلغ 200 د.ب. كل ما عليك فعله:
▪︎متابعة حساب مصرف السلام في الانستغرام
</a:t>
                      </a:r>
                      <a:r>
                        <a:rPr kumimoji="0" lang="en-US" sz="1000" b="0" i="0" u="none" strike="noStrike" kern="1200" cap="none" spc="0" normalizeH="0" baseline="0" noProof="0">
                          <a:ln>
                            <a:noFill/>
                          </a:ln>
                          <a:solidFill>
                            <a:prstClr val="black"/>
                          </a:solidFill>
                          <a:effectLst/>
                          <a:uLnTx/>
                          <a:uFillTx/>
                          <a:latin typeface="+mn-lt"/>
                          <a:ea typeface="+mn-ea"/>
                          <a:cs typeface="+mn-cs"/>
                        </a:rPr>
                        <a:t>https://t.co/NxmyJEqN8r
▪︎</a:t>
                      </a:r>
                      <a:r>
                        <a:rPr kumimoji="0" lang="ar-AE" sz="1000" b="0" i="0" u="none" strike="noStrike" kern="1200" cap="none" spc="0" normalizeH="0" baseline="0" noProof="0">
                          <a:ln>
                            <a:noFill/>
                          </a:ln>
                          <a:solidFill>
                            <a:prstClr val="black"/>
                          </a:solidFill>
                          <a:effectLst/>
                          <a:uLnTx/>
                          <a:uFillTx/>
                          <a:latin typeface="+mn-lt"/>
                          <a:ea typeface="+mn-ea"/>
                          <a:cs typeface="+mn-cs"/>
                        </a:rPr>
                        <a:t>وضع لايك للفيديو ومنشن أصدقائك </a:t>
                      </a:r>
                      <a:r>
                        <a:rPr kumimoji="0" lang="en-US" sz="1000" b="0" i="0" u="none" strike="noStrike" kern="1200" cap="none" spc="0" normalizeH="0" baseline="0" noProof="0">
                          <a:ln>
                            <a:noFill/>
                          </a:ln>
                          <a:solidFill>
                            <a:prstClr val="black"/>
                          </a:solidFill>
                          <a:effectLst/>
                          <a:uLnTx/>
                          <a:uFillTx/>
                          <a:latin typeface="+mn-lt"/>
                          <a:ea typeface="+mn-ea"/>
                          <a:cs typeface="+mn-cs"/>
                        </a:rPr>
                        <a:t>https://t.co/nuNyp3lEmQ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5.2288 %</a:t>
                      </a:r>
                    </a:p>
                  </a:txBody>
                  <a:tcPr/>
                </a:tc>
                <a:extLst>
                  <a:ext uri="{0D108BD9-81ED-4DB2-BD59-A6C34878D82A}">
                    <a16:rowId xmlns:a16="http://schemas.microsoft.com/office/drawing/2014/main" val="637234913"/>
                  </a:ext>
                </a:extLst>
              </a:tr>
            </a:tbl>
          </a:graphicData>
        </a:graphic>
      </p:graphicFrame>
      <p:sp>
        <p:nvSpPr>
          <p:cNvPr id="4" name="Text Placeholder 3">
            <a:extLst>
              <a:ext uri="{FF2B5EF4-FFF2-40B4-BE49-F238E27FC236}">
                <a16:creationId xmlns:a16="http://schemas.microsoft.com/office/drawing/2014/main" id="{5E7F219F-CB8B-4260-89E3-9BB14A6F2503}"/>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61283625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353A2-852D-4897-A8EC-32BDB7F8839E}"/>
              </a:ext>
            </a:extLst>
          </p:cNvPr>
          <p:cNvSpPr>
            <a:spLocks noGrp="1"/>
          </p:cNvSpPr>
          <p:nvPr>
            <p:ph type="title"/>
          </p:nvPr>
        </p:nvSpPr>
        <p:spPr/>
        <p:txBody>
          <a:bodyPr/>
          <a:lstStyle/>
          <a:p>
            <a:r>
              <a:rPr lang="en-US"/>
              <a:t>Twitter Own Tweets Table | All Pages - 5 of 9</a:t>
            </a:r>
          </a:p>
        </p:txBody>
      </p:sp>
      <p:graphicFrame>
        <p:nvGraphicFramePr>
          <p:cNvPr id="5" name="Table Placeholder 4">
            <a:extLst>
              <a:ext uri="{FF2B5EF4-FFF2-40B4-BE49-F238E27FC236}">
                <a16:creationId xmlns:a16="http://schemas.microsoft.com/office/drawing/2014/main" id="{F864696C-8AD5-4A24-BF61-97C94B766BC2}"/>
              </a:ext>
            </a:extLst>
          </p:cNvPr>
          <p:cNvGraphicFramePr>
            <a:graphicFrameLocks noGrp="1"/>
          </p:cNvGraphicFramePr>
          <p:nvPr>
            <p:ph type="tbl" sz="quarter" idx="13"/>
            <p:extLst>
              <p:ext uri="{D42A27DB-BD31-4B8C-83A1-F6EECF244321}">
                <p14:modId xmlns:p14="http://schemas.microsoft.com/office/powerpoint/2010/main" val="40247209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240056432"/>
                    </a:ext>
                  </a:extLst>
                </a:gridCol>
                <a:gridCol w="576072">
                  <a:extLst>
                    <a:ext uri="{9D8B030D-6E8A-4147-A177-3AD203B41FA5}">
                      <a16:colId xmlns:a16="http://schemas.microsoft.com/office/drawing/2014/main" val="1988516060"/>
                    </a:ext>
                  </a:extLst>
                </a:gridCol>
                <a:gridCol w="576072">
                  <a:extLst>
                    <a:ext uri="{9D8B030D-6E8A-4147-A177-3AD203B41FA5}">
                      <a16:colId xmlns:a16="http://schemas.microsoft.com/office/drawing/2014/main" val="3737310922"/>
                    </a:ext>
                  </a:extLst>
                </a:gridCol>
                <a:gridCol w="576072">
                  <a:extLst>
                    <a:ext uri="{9D8B030D-6E8A-4147-A177-3AD203B41FA5}">
                      <a16:colId xmlns:a16="http://schemas.microsoft.com/office/drawing/2014/main" val="4284585952"/>
                    </a:ext>
                  </a:extLst>
                </a:gridCol>
                <a:gridCol w="576072">
                  <a:extLst>
                    <a:ext uri="{9D8B030D-6E8A-4147-A177-3AD203B41FA5}">
                      <a16:colId xmlns:a16="http://schemas.microsoft.com/office/drawing/2014/main" val="889245571"/>
                    </a:ext>
                  </a:extLst>
                </a:gridCol>
                <a:gridCol w="576072">
                  <a:extLst>
                    <a:ext uri="{9D8B030D-6E8A-4147-A177-3AD203B41FA5}">
                      <a16:colId xmlns:a16="http://schemas.microsoft.com/office/drawing/2014/main" val="692575873"/>
                    </a:ext>
                  </a:extLst>
                </a:gridCol>
                <a:gridCol w="576072">
                  <a:extLst>
                    <a:ext uri="{9D8B030D-6E8A-4147-A177-3AD203B41FA5}">
                      <a16:colId xmlns:a16="http://schemas.microsoft.com/office/drawing/2014/main" val="526554217"/>
                    </a:ext>
                  </a:extLst>
                </a:gridCol>
                <a:gridCol w="822960">
                  <a:extLst>
                    <a:ext uri="{9D8B030D-6E8A-4147-A177-3AD203B41FA5}">
                      <a16:colId xmlns:a16="http://schemas.microsoft.com/office/drawing/2014/main" val="2867604613"/>
                    </a:ext>
                  </a:extLst>
                </a:gridCol>
                <a:gridCol w="576072">
                  <a:extLst>
                    <a:ext uri="{9D8B030D-6E8A-4147-A177-3AD203B41FA5}">
                      <a16:colId xmlns:a16="http://schemas.microsoft.com/office/drawing/2014/main" val="1984290079"/>
                    </a:ext>
                  </a:extLst>
                </a:gridCol>
                <a:gridCol w="576072">
                  <a:extLst>
                    <a:ext uri="{9D8B030D-6E8A-4147-A177-3AD203B41FA5}">
                      <a16:colId xmlns:a16="http://schemas.microsoft.com/office/drawing/2014/main" val="13556674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4025229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- 2020-09-10 11:24:23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اجعل تسوقك أسهل مع بطاقات الدفع المسبق من مصرف السلام.
يمكنك الآن التقدم بطلبك باستخدام قنواتنا الرقمية عبر الواتساب على 17005500.
</a:t>
                      </a:r>
                      <a:r>
                        <a:rPr kumimoji="0" lang="en-US" sz="1000" b="0" i="0" u="none" strike="noStrike" kern="1200" cap="none" spc="0" normalizeH="0" baseline="0" noProof="0">
                          <a:ln>
                            <a:noFill/>
                          </a:ln>
                          <a:solidFill>
                            <a:prstClr val="black"/>
                          </a:solidFill>
                          <a:effectLst/>
                          <a:uLnTx/>
                          <a:uFillTx/>
                          <a:latin typeface="+mn-lt"/>
                          <a:ea typeface="+mn-ea"/>
                          <a:cs typeface="+mn-cs"/>
                        </a:rPr>
                        <a:t>Al Salam Bank's prepaid cards make shopping from home a breeze.
Apply today by using our secured digital channels via our WhatsApp on 17005500. https://t.co/DU3xBj9GIN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0.6024 %</a:t>
                      </a:r>
                    </a:p>
                  </a:txBody>
                  <a:tcPr/>
                </a:tc>
                <a:extLst>
                  <a:ext uri="{0D108BD9-81ED-4DB2-BD59-A6C34878D82A}">
                    <a16:rowId xmlns:a16="http://schemas.microsoft.com/office/drawing/2014/main" val="813923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18:01:24</a:t>
                      </a:r>
                      <a:r>
                        <a:rPr kumimoji="0" lang="en-US" sz="1000" b="0" i="0" u="none" strike="noStrike" kern="1200" cap="none" spc="0" normalizeH="0" baseline="0" noProof="0">
                          <a:ln>
                            <a:noFill/>
                          </a:ln>
                          <a:solidFill>
                            <a:prstClr val="black"/>
                          </a:solidFill>
                          <a:effectLst/>
                          <a:uLnTx/>
                          <a:uFillTx/>
                          <a:latin typeface="+mn-lt"/>
                          <a:ea typeface="+mn-ea"/>
                          <a:cs typeface="+mn-cs"/>
                        </a:rPr>
                        <a:t>
 Al Salam Bank Virtual Branch is ready to address your banking needs via video call using the Skiplino application. https://t.co/gBEKOyChuI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4.2821 %</a:t>
                      </a:r>
                    </a:p>
                  </a:txBody>
                  <a:tcPr/>
                </a:tc>
                <a:extLst>
                  <a:ext uri="{0D108BD9-81ED-4DB2-BD59-A6C34878D82A}">
                    <a16:rowId xmlns:a16="http://schemas.microsoft.com/office/drawing/2014/main" val="2710350056"/>
                  </a:ext>
                </a:extLst>
              </a:tr>
            </a:tbl>
          </a:graphicData>
        </a:graphic>
      </p:graphicFrame>
      <p:sp>
        <p:nvSpPr>
          <p:cNvPr id="4" name="Text Placeholder 3">
            <a:extLst>
              <a:ext uri="{FF2B5EF4-FFF2-40B4-BE49-F238E27FC236}">
                <a16:creationId xmlns:a16="http://schemas.microsoft.com/office/drawing/2014/main" id="{5EC26FF5-D9EC-4A00-9616-5375483BC24C}"/>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00127710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0A910-90EC-45CE-A815-CE4BB1308A20}"/>
              </a:ext>
            </a:extLst>
          </p:cNvPr>
          <p:cNvSpPr>
            <a:spLocks noGrp="1"/>
          </p:cNvSpPr>
          <p:nvPr>
            <p:ph type="title"/>
          </p:nvPr>
        </p:nvSpPr>
        <p:spPr/>
        <p:txBody>
          <a:bodyPr/>
          <a:lstStyle/>
          <a:p>
            <a:r>
              <a:rPr lang="en-US"/>
              <a:t>Twitter Own Tweets Table | All Pages - 6 of 9</a:t>
            </a:r>
          </a:p>
        </p:txBody>
      </p:sp>
      <p:graphicFrame>
        <p:nvGraphicFramePr>
          <p:cNvPr id="5" name="Table Placeholder 4">
            <a:extLst>
              <a:ext uri="{FF2B5EF4-FFF2-40B4-BE49-F238E27FC236}">
                <a16:creationId xmlns:a16="http://schemas.microsoft.com/office/drawing/2014/main" id="{81EE4B89-9C59-45E5-8F57-1C86E944F136}"/>
              </a:ext>
            </a:extLst>
          </p:cNvPr>
          <p:cNvGraphicFramePr>
            <a:graphicFrameLocks noGrp="1"/>
          </p:cNvGraphicFramePr>
          <p:nvPr>
            <p:ph type="tbl" sz="quarter" idx="13"/>
            <p:extLst>
              <p:ext uri="{D42A27DB-BD31-4B8C-83A1-F6EECF244321}">
                <p14:modId xmlns:p14="http://schemas.microsoft.com/office/powerpoint/2010/main" val="25666778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264518481"/>
                    </a:ext>
                  </a:extLst>
                </a:gridCol>
                <a:gridCol w="576072">
                  <a:extLst>
                    <a:ext uri="{9D8B030D-6E8A-4147-A177-3AD203B41FA5}">
                      <a16:colId xmlns:a16="http://schemas.microsoft.com/office/drawing/2014/main" val="2347439980"/>
                    </a:ext>
                  </a:extLst>
                </a:gridCol>
                <a:gridCol w="576072">
                  <a:extLst>
                    <a:ext uri="{9D8B030D-6E8A-4147-A177-3AD203B41FA5}">
                      <a16:colId xmlns:a16="http://schemas.microsoft.com/office/drawing/2014/main" val="1398130561"/>
                    </a:ext>
                  </a:extLst>
                </a:gridCol>
                <a:gridCol w="576072">
                  <a:extLst>
                    <a:ext uri="{9D8B030D-6E8A-4147-A177-3AD203B41FA5}">
                      <a16:colId xmlns:a16="http://schemas.microsoft.com/office/drawing/2014/main" val="2107335839"/>
                    </a:ext>
                  </a:extLst>
                </a:gridCol>
                <a:gridCol w="576072">
                  <a:extLst>
                    <a:ext uri="{9D8B030D-6E8A-4147-A177-3AD203B41FA5}">
                      <a16:colId xmlns:a16="http://schemas.microsoft.com/office/drawing/2014/main" val="1393851621"/>
                    </a:ext>
                  </a:extLst>
                </a:gridCol>
                <a:gridCol w="576072">
                  <a:extLst>
                    <a:ext uri="{9D8B030D-6E8A-4147-A177-3AD203B41FA5}">
                      <a16:colId xmlns:a16="http://schemas.microsoft.com/office/drawing/2014/main" val="818400811"/>
                    </a:ext>
                  </a:extLst>
                </a:gridCol>
                <a:gridCol w="576072">
                  <a:extLst>
                    <a:ext uri="{9D8B030D-6E8A-4147-A177-3AD203B41FA5}">
                      <a16:colId xmlns:a16="http://schemas.microsoft.com/office/drawing/2014/main" val="1944440609"/>
                    </a:ext>
                  </a:extLst>
                </a:gridCol>
                <a:gridCol w="822960">
                  <a:extLst>
                    <a:ext uri="{9D8B030D-6E8A-4147-A177-3AD203B41FA5}">
                      <a16:colId xmlns:a16="http://schemas.microsoft.com/office/drawing/2014/main" val="1307018181"/>
                    </a:ext>
                  </a:extLst>
                </a:gridCol>
                <a:gridCol w="576072">
                  <a:extLst>
                    <a:ext uri="{9D8B030D-6E8A-4147-A177-3AD203B41FA5}">
                      <a16:colId xmlns:a16="http://schemas.microsoft.com/office/drawing/2014/main" val="2898135643"/>
                    </a:ext>
                  </a:extLst>
                </a:gridCol>
                <a:gridCol w="576072">
                  <a:extLst>
                    <a:ext uri="{9D8B030D-6E8A-4147-A177-3AD203B41FA5}">
                      <a16:colId xmlns:a16="http://schemas.microsoft.com/office/drawing/2014/main" val="33797314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1072847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18:00:20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مصرف السلام يقدم لك الخدمات المصرفية عبر الفرع الافتراضي لمساعدتك في تلبية احتياجاتك عبر مكالمات الفيديو من خلال تطبيق </a:t>
                      </a:r>
                      <a:r>
                        <a:rPr kumimoji="0" lang="en-US" sz="1000" b="0" i="0" u="none" strike="noStrike" kern="1200" cap="none" spc="0" normalizeH="0" baseline="0" noProof="0">
                          <a:ln>
                            <a:noFill/>
                          </a:ln>
                          <a:solidFill>
                            <a:prstClr val="black"/>
                          </a:solidFill>
                          <a:effectLst/>
                          <a:uLnTx/>
                          <a:uFillTx/>
                          <a:latin typeface="+mn-lt"/>
                          <a:ea typeface="+mn-ea"/>
                          <a:cs typeface="+mn-cs"/>
                        </a:rPr>
                        <a:t>Skiplino. https://t.co/617ANqCLBB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0.5435 %</a:t>
                      </a:r>
                    </a:p>
                  </a:txBody>
                  <a:tcPr/>
                </a:tc>
                <a:extLst>
                  <a:ext uri="{0D108BD9-81ED-4DB2-BD59-A6C34878D82A}">
                    <a16:rowId xmlns:a16="http://schemas.microsoft.com/office/drawing/2014/main" val="2318763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17:59:20</a:t>
                      </a:r>
                      <a:r>
                        <a:rPr kumimoji="0" lang="en-US" sz="1000" b="0" i="0" u="none" strike="noStrike" kern="1200" cap="none" spc="0" normalizeH="0" baseline="0" noProof="0">
                          <a:ln>
                            <a:noFill/>
                          </a:ln>
                          <a:solidFill>
                            <a:prstClr val="black"/>
                          </a:solidFill>
                          <a:effectLst/>
                          <a:uLnTx/>
                          <a:uFillTx/>
                          <a:latin typeface="+mn-lt"/>
                          <a:ea typeface="+mn-ea"/>
                          <a:cs typeface="+mn-cs"/>
                        </a:rPr>
                        <a:t>
 Invest a minimum of BD 5,000 in your Wakala Account for 3 months or more &amp;amp; get the chance to be one of 3 winners to triple their expected profit!
Why Wakala? Because it’s the smarter investment solution! https://t.co/YC8ObOw4jY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1.5625 %</a:t>
                      </a:r>
                    </a:p>
                  </a:txBody>
                  <a:tcPr/>
                </a:tc>
                <a:extLst>
                  <a:ext uri="{0D108BD9-81ED-4DB2-BD59-A6C34878D82A}">
                    <a16:rowId xmlns:a16="http://schemas.microsoft.com/office/drawing/2014/main" val="175008601"/>
                  </a:ext>
                </a:extLst>
              </a:tr>
            </a:tbl>
          </a:graphicData>
        </a:graphic>
      </p:graphicFrame>
      <p:sp>
        <p:nvSpPr>
          <p:cNvPr id="4" name="Text Placeholder 3">
            <a:extLst>
              <a:ext uri="{FF2B5EF4-FFF2-40B4-BE49-F238E27FC236}">
                <a16:creationId xmlns:a16="http://schemas.microsoft.com/office/drawing/2014/main" id="{FEEA568E-9151-4836-8993-25205BC0885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88962871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87A80-5D44-4294-84D0-88A8FD187843}"/>
              </a:ext>
            </a:extLst>
          </p:cNvPr>
          <p:cNvSpPr>
            <a:spLocks noGrp="1"/>
          </p:cNvSpPr>
          <p:nvPr>
            <p:ph type="title"/>
          </p:nvPr>
        </p:nvSpPr>
        <p:spPr/>
        <p:txBody>
          <a:bodyPr/>
          <a:lstStyle/>
          <a:p>
            <a:r>
              <a:rPr lang="en-US"/>
              <a:t>Twitter Own Tweets Table | All Pages - 7 of 9</a:t>
            </a:r>
          </a:p>
        </p:txBody>
      </p:sp>
      <p:graphicFrame>
        <p:nvGraphicFramePr>
          <p:cNvPr id="5" name="Table Placeholder 4">
            <a:extLst>
              <a:ext uri="{FF2B5EF4-FFF2-40B4-BE49-F238E27FC236}">
                <a16:creationId xmlns:a16="http://schemas.microsoft.com/office/drawing/2014/main" id="{F8DC2ECA-62E2-4693-BC42-552487CA54A1}"/>
              </a:ext>
            </a:extLst>
          </p:cNvPr>
          <p:cNvGraphicFramePr>
            <a:graphicFrameLocks noGrp="1"/>
          </p:cNvGraphicFramePr>
          <p:nvPr>
            <p:ph type="tbl" sz="quarter" idx="13"/>
            <p:extLst>
              <p:ext uri="{D42A27DB-BD31-4B8C-83A1-F6EECF244321}">
                <p14:modId xmlns:p14="http://schemas.microsoft.com/office/powerpoint/2010/main" val="4880733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612381061"/>
                    </a:ext>
                  </a:extLst>
                </a:gridCol>
                <a:gridCol w="576072">
                  <a:extLst>
                    <a:ext uri="{9D8B030D-6E8A-4147-A177-3AD203B41FA5}">
                      <a16:colId xmlns:a16="http://schemas.microsoft.com/office/drawing/2014/main" val="3939226036"/>
                    </a:ext>
                  </a:extLst>
                </a:gridCol>
                <a:gridCol w="576072">
                  <a:extLst>
                    <a:ext uri="{9D8B030D-6E8A-4147-A177-3AD203B41FA5}">
                      <a16:colId xmlns:a16="http://schemas.microsoft.com/office/drawing/2014/main" val="2269492611"/>
                    </a:ext>
                  </a:extLst>
                </a:gridCol>
                <a:gridCol w="576072">
                  <a:extLst>
                    <a:ext uri="{9D8B030D-6E8A-4147-A177-3AD203B41FA5}">
                      <a16:colId xmlns:a16="http://schemas.microsoft.com/office/drawing/2014/main" val="2781121138"/>
                    </a:ext>
                  </a:extLst>
                </a:gridCol>
                <a:gridCol w="576072">
                  <a:extLst>
                    <a:ext uri="{9D8B030D-6E8A-4147-A177-3AD203B41FA5}">
                      <a16:colId xmlns:a16="http://schemas.microsoft.com/office/drawing/2014/main" val="1795419144"/>
                    </a:ext>
                  </a:extLst>
                </a:gridCol>
                <a:gridCol w="576072">
                  <a:extLst>
                    <a:ext uri="{9D8B030D-6E8A-4147-A177-3AD203B41FA5}">
                      <a16:colId xmlns:a16="http://schemas.microsoft.com/office/drawing/2014/main" val="3706185885"/>
                    </a:ext>
                  </a:extLst>
                </a:gridCol>
                <a:gridCol w="576072">
                  <a:extLst>
                    <a:ext uri="{9D8B030D-6E8A-4147-A177-3AD203B41FA5}">
                      <a16:colId xmlns:a16="http://schemas.microsoft.com/office/drawing/2014/main" val="2958200855"/>
                    </a:ext>
                  </a:extLst>
                </a:gridCol>
                <a:gridCol w="822960">
                  <a:extLst>
                    <a:ext uri="{9D8B030D-6E8A-4147-A177-3AD203B41FA5}">
                      <a16:colId xmlns:a16="http://schemas.microsoft.com/office/drawing/2014/main" val="3949420127"/>
                    </a:ext>
                  </a:extLst>
                </a:gridCol>
                <a:gridCol w="576072">
                  <a:extLst>
                    <a:ext uri="{9D8B030D-6E8A-4147-A177-3AD203B41FA5}">
                      <a16:colId xmlns:a16="http://schemas.microsoft.com/office/drawing/2014/main" val="3100700805"/>
                    </a:ext>
                  </a:extLst>
                </a:gridCol>
                <a:gridCol w="576072">
                  <a:extLst>
                    <a:ext uri="{9D8B030D-6E8A-4147-A177-3AD203B41FA5}">
                      <a16:colId xmlns:a16="http://schemas.microsoft.com/office/drawing/2014/main" val="20892313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1656238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17:58:43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انتهز الفرصة لتكون أحد الرابحين الثلاثة للحصول على 3 أضعاف الأرباح المتوقعة من خلال استثمارك في حساب وكالة بمبلغ 5,000 د.ب. كحد أدنى لمدة 3 أشهر أو أكثر.
لماذا تستثمر في حساب وكالة؟ لأنه الحل الأمثل لاستثمار أموالك! </a:t>
                      </a:r>
                      <a:r>
                        <a:rPr kumimoji="0" lang="en-US" sz="1000" b="0" i="0" u="none" strike="noStrike" kern="1200" cap="none" spc="0" normalizeH="0" baseline="0" noProof="0">
                          <a:ln>
                            <a:noFill/>
                          </a:ln>
                          <a:solidFill>
                            <a:prstClr val="black"/>
                          </a:solidFill>
                          <a:effectLst/>
                          <a:uLnTx/>
                          <a:uFillTx/>
                          <a:latin typeface="+mn-lt"/>
                          <a:ea typeface="+mn-ea"/>
                          <a:cs typeface="+mn-cs"/>
                        </a:rPr>
                        <a:t>https://t.co/y3aiLIX96X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1.5723 %</a:t>
                      </a:r>
                    </a:p>
                  </a:txBody>
                  <a:tcPr/>
                </a:tc>
                <a:extLst>
                  <a:ext uri="{0D108BD9-81ED-4DB2-BD59-A6C34878D82A}">
                    <a16:rowId xmlns:a16="http://schemas.microsoft.com/office/drawing/2014/main" val="4234890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- 2020-09-03 10:37:19</a:t>
                      </a:r>
                      <a:r>
                        <a:rPr kumimoji="0" lang="en-US" sz="1000" b="0" i="0" u="none" strike="noStrike" kern="1200" cap="none" spc="0" normalizeH="0" baseline="0" noProof="0">
                          <a:ln>
                            <a:noFill/>
                          </a:ln>
                          <a:solidFill>
                            <a:prstClr val="black"/>
                          </a:solidFill>
                          <a:effectLst/>
                          <a:uLnTx/>
                          <a:uFillTx/>
                          <a:latin typeface="+mn-lt"/>
                          <a:ea typeface="+mn-ea"/>
                          <a:cs typeface="+mn-cs"/>
                        </a:rPr>
                        <a:t>
 Exclusive discount of 5% at Home Centre in Bahrain while using your Al Salam Bank cards.
For details, please text us on WhatsApp at 17005500.
Terms and conditions apply. https://t.co/Iwdgel9H8r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1.0667 %</a:t>
                      </a:r>
                    </a:p>
                  </a:txBody>
                  <a:tcPr/>
                </a:tc>
                <a:extLst>
                  <a:ext uri="{0D108BD9-81ED-4DB2-BD59-A6C34878D82A}">
                    <a16:rowId xmlns:a16="http://schemas.microsoft.com/office/drawing/2014/main" val="242863365"/>
                  </a:ext>
                </a:extLst>
              </a:tr>
            </a:tbl>
          </a:graphicData>
        </a:graphic>
      </p:graphicFrame>
      <p:sp>
        <p:nvSpPr>
          <p:cNvPr id="4" name="Text Placeholder 3">
            <a:extLst>
              <a:ext uri="{FF2B5EF4-FFF2-40B4-BE49-F238E27FC236}">
                <a16:creationId xmlns:a16="http://schemas.microsoft.com/office/drawing/2014/main" id="{209B736C-924C-48EB-8294-78D0ABF15A33}"/>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80753348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E6160-3415-4EDA-9C7E-D28A7D6DA32E}"/>
              </a:ext>
            </a:extLst>
          </p:cNvPr>
          <p:cNvSpPr>
            <a:spLocks noGrp="1"/>
          </p:cNvSpPr>
          <p:nvPr>
            <p:ph type="title"/>
          </p:nvPr>
        </p:nvSpPr>
        <p:spPr/>
        <p:txBody>
          <a:bodyPr/>
          <a:lstStyle/>
          <a:p>
            <a:r>
              <a:rPr lang="en-US"/>
              <a:t>Twitter Own Tweets Table | All Pages - 8 of 9</a:t>
            </a:r>
          </a:p>
        </p:txBody>
      </p:sp>
      <p:graphicFrame>
        <p:nvGraphicFramePr>
          <p:cNvPr id="5" name="Table Placeholder 4">
            <a:extLst>
              <a:ext uri="{FF2B5EF4-FFF2-40B4-BE49-F238E27FC236}">
                <a16:creationId xmlns:a16="http://schemas.microsoft.com/office/drawing/2014/main" id="{B8C6D271-3147-420E-82DB-94A4E9918364}"/>
              </a:ext>
            </a:extLst>
          </p:cNvPr>
          <p:cNvGraphicFramePr>
            <a:graphicFrameLocks noGrp="1"/>
          </p:cNvGraphicFramePr>
          <p:nvPr>
            <p:ph type="tbl" sz="quarter" idx="13"/>
            <p:extLst>
              <p:ext uri="{D42A27DB-BD31-4B8C-83A1-F6EECF244321}">
                <p14:modId xmlns:p14="http://schemas.microsoft.com/office/powerpoint/2010/main" val="18045543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672592655"/>
                    </a:ext>
                  </a:extLst>
                </a:gridCol>
                <a:gridCol w="576072">
                  <a:extLst>
                    <a:ext uri="{9D8B030D-6E8A-4147-A177-3AD203B41FA5}">
                      <a16:colId xmlns:a16="http://schemas.microsoft.com/office/drawing/2014/main" val="4240295447"/>
                    </a:ext>
                  </a:extLst>
                </a:gridCol>
                <a:gridCol w="576072">
                  <a:extLst>
                    <a:ext uri="{9D8B030D-6E8A-4147-A177-3AD203B41FA5}">
                      <a16:colId xmlns:a16="http://schemas.microsoft.com/office/drawing/2014/main" val="3774392348"/>
                    </a:ext>
                  </a:extLst>
                </a:gridCol>
                <a:gridCol w="576072">
                  <a:extLst>
                    <a:ext uri="{9D8B030D-6E8A-4147-A177-3AD203B41FA5}">
                      <a16:colId xmlns:a16="http://schemas.microsoft.com/office/drawing/2014/main" val="1213849023"/>
                    </a:ext>
                  </a:extLst>
                </a:gridCol>
                <a:gridCol w="576072">
                  <a:extLst>
                    <a:ext uri="{9D8B030D-6E8A-4147-A177-3AD203B41FA5}">
                      <a16:colId xmlns:a16="http://schemas.microsoft.com/office/drawing/2014/main" val="1714637375"/>
                    </a:ext>
                  </a:extLst>
                </a:gridCol>
                <a:gridCol w="576072">
                  <a:extLst>
                    <a:ext uri="{9D8B030D-6E8A-4147-A177-3AD203B41FA5}">
                      <a16:colId xmlns:a16="http://schemas.microsoft.com/office/drawing/2014/main" val="2264194187"/>
                    </a:ext>
                  </a:extLst>
                </a:gridCol>
                <a:gridCol w="576072">
                  <a:extLst>
                    <a:ext uri="{9D8B030D-6E8A-4147-A177-3AD203B41FA5}">
                      <a16:colId xmlns:a16="http://schemas.microsoft.com/office/drawing/2014/main" val="2216413785"/>
                    </a:ext>
                  </a:extLst>
                </a:gridCol>
                <a:gridCol w="822960">
                  <a:extLst>
                    <a:ext uri="{9D8B030D-6E8A-4147-A177-3AD203B41FA5}">
                      <a16:colId xmlns:a16="http://schemas.microsoft.com/office/drawing/2014/main" val="2070289085"/>
                    </a:ext>
                  </a:extLst>
                </a:gridCol>
                <a:gridCol w="576072">
                  <a:extLst>
                    <a:ext uri="{9D8B030D-6E8A-4147-A177-3AD203B41FA5}">
                      <a16:colId xmlns:a16="http://schemas.microsoft.com/office/drawing/2014/main" val="3210087751"/>
                    </a:ext>
                  </a:extLst>
                </a:gridCol>
                <a:gridCol w="576072">
                  <a:extLst>
                    <a:ext uri="{9D8B030D-6E8A-4147-A177-3AD203B41FA5}">
                      <a16:colId xmlns:a16="http://schemas.microsoft.com/office/drawing/2014/main" val="33406455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467666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- 2020-09-03 10:37:05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خصم حصري بنسبة 5% من هوم سنتر في البحرين عند الدفع باستخدام بطاقات مصرف السلام.
للاستفسار، يرجى مراسلتنا عبر الواتساب على 17005500. 
تطبق الشروط والأحكام. </a:t>
                      </a:r>
                      <a:r>
                        <a:rPr kumimoji="0" lang="en-US" sz="1000" b="0" i="0" u="none" strike="noStrike" kern="1200" cap="none" spc="0" normalizeH="0" baseline="0" noProof="0">
                          <a:ln>
                            <a:noFill/>
                          </a:ln>
                          <a:solidFill>
                            <a:prstClr val="black"/>
                          </a:solidFill>
                          <a:effectLst/>
                          <a:uLnTx/>
                          <a:uFillTx/>
                          <a:latin typeface="+mn-lt"/>
                          <a:ea typeface="+mn-ea"/>
                          <a:cs typeface="+mn-cs"/>
                        </a:rPr>
                        <a:t>https://t.co/MSfcPLHvas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5.9265 %</a:t>
                      </a:r>
                    </a:p>
                  </a:txBody>
                  <a:tcPr/>
                </a:tc>
                <a:extLst>
                  <a:ext uri="{0D108BD9-81ED-4DB2-BD59-A6C34878D82A}">
                    <a16:rowId xmlns:a16="http://schemas.microsoft.com/office/drawing/2014/main" val="1876584312"/>
                  </a:ext>
                </a:extLst>
              </a:tr>
            </a:tbl>
          </a:graphicData>
        </a:graphic>
      </p:graphicFrame>
      <p:sp>
        <p:nvSpPr>
          <p:cNvPr id="4" name="Text Placeholder 3">
            <a:extLst>
              <a:ext uri="{FF2B5EF4-FFF2-40B4-BE49-F238E27FC236}">
                <a16:creationId xmlns:a16="http://schemas.microsoft.com/office/drawing/2014/main" id="{565CCF9F-3956-4549-9C6A-99147977F28E}"/>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39121933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D1632-97E2-4190-AF14-A3F82529AAF9}"/>
              </a:ext>
            </a:extLst>
          </p:cNvPr>
          <p:cNvSpPr>
            <a:spLocks noGrp="1"/>
          </p:cNvSpPr>
          <p:nvPr>
            <p:ph type="title"/>
          </p:nvPr>
        </p:nvSpPr>
        <p:spPr/>
        <p:txBody>
          <a:bodyPr/>
          <a:lstStyle/>
          <a:p>
            <a:r>
              <a:rPr lang="en-US"/>
              <a:t>Twitter Own Tweets Table | All Pages - 9 of 9</a:t>
            </a:r>
          </a:p>
        </p:txBody>
      </p:sp>
      <p:graphicFrame>
        <p:nvGraphicFramePr>
          <p:cNvPr id="5" name="Table Placeholder 4">
            <a:extLst>
              <a:ext uri="{FF2B5EF4-FFF2-40B4-BE49-F238E27FC236}">
                <a16:creationId xmlns:a16="http://schemas.microsoft.com/office/drawing/2014/main" id="{2E7B4AA2-4AFE-4191-8D50-8630BA1A1DDA}"/>
              </a:ext>
            </a:extLst>
          </p:cNvPr>
          <p:cNvGraphicFramePr>
            <a:graphicFrameLocks noGrp="1"/>
          </p:cNvGraphicFramePr>
          <p:nvPr>
            <p:ph type="tbl" sz="quarter" idx="13"/>
            <p:extLst>
              <p:ext uri="{D42A27DB-BD31-4B8C-83A1-F6EECF244321}">
                <p14:modId xmlns:p14="http://schemas.microsoft.com/office/powerpoint/2010/main" val="2129519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315892852"/>
                    </a:ext>
                  </a:extLst>
                </a:gridCol>
                <a:gridCol w="576072">
                  <a:extLst>
                    <a:ext uri="{9D8B030D-6E8A-4147-A177-3AD203B41FA5}">
                      <a16:colId xmlns:a16="http://schemas.microsoft.com/office/drawing/2014/main" val="1332928954"/>
                    </a:ext>
                  </a:extLst>
                </a:gridCol>
                <a:gridCol w="576072">
                  <a:extLst>
                    <a:ext uri="{9D8B030D-6E8A-4147-A177-3AD203B41FA5}">
                      <a16:colId xmlns:a16="http://schemas.microsoft.com/office/drawing/2014/main" val="2597116065"/>
                    </a:ext>
                  </a:extLst>
                </a:gridCol>
                <a:gridCol w="576072">
                  <a:extLst>
                    <a:ext uri="{9D8B030D-6E8A-4147-A177-3AD203B41FA5}">
                      <a16:colId xmlns:a16="http://schemas.microsoft.com/office/drawing/2014/main" val="1594644965"/>
                    </a:ext>
                  </a:extLst>
                </a:gridCol>
                <a:gridCol w="576072">
                  <a:extLst>
                    <a:ext uri="{9D8B030D-6E8A-4147-A177-3AD203B41FA5}">
                      <a16:colId xmlns:a16="http://schemas.microsoft.com/office/drawing/2014/main" val="3968485803"/>
                    </a:ext>
                  </a:extLst>
                </a:gridCol>
                <a:gridCol w="576072">
                  <a:extLst>
                    <a:ext uri="{9D8B030D-6E8A-4147-A177-3AD203B41FA5}">
                      <a16:colId xmlns:a16="http://schemas.microsoft.com/office/drawing/2014/main" val="1288556182"/>
                    </a:ext>
                  </a:extLst>
                </a:gridCol>
                <a:gridCol w="576072">
                  <a:extLst>
                    <a:ext uri="{9D8B030D-6E8A-4147-A177-3AD203B41FA5}">
                      <a16:colId xmlns:a16="http://schemas.microsoft.com/office/drawing/2014/main" val="3855732383"/>
                    </a:ext>
                  </a:extLst>
                </a:gridCol>
                <a:gridCol w="822960">
                  <a:extLst>
                    <a:ext uri="{9D8B030D-6E8A-4147-A177-3AD203B41FA5}">
                      <a16:colId xmlns:a16="http://schemas.microsoft.com/office/drawing/2014/main" val="3828220805"/>
                    </a:ext>
                  </a:extLst>
                </a:gridCol>
                <a:gridCol w="576072">
                  <a:extLst>
                    <a:ext uri="{9D8B030D-6E8A-4147-A177-3AD203B41FA5}">
                      <a16:colId xmlns:a16="http://schemas.microsoft.com/office/drawing/2014/main" val="2625534877"/>
                    </a:ext>
                  </a:extLst>
                </a:gridCol>
                <a:gridCol w="576072">
                  <a:extLst>
                    <a:ext uri="{9D8B030D-6E8A-4147-A177-3AD203B41FA5}">
                      <a16:colId xmlns:a16="http://schemas.microsoft.com/office/drawing/2014/main" val="15517878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601099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- 2020-09-01 13:38:05</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ابق_آمنا مع بطاقات مصرف السلام اللاتلامسية لمشترياتك اليومية.
افتح حسابك في دقائق عبر تطبيق مصرف السلام الجديد من خلال الضغط على الرابط في البايو.
#</a:t>
                      </a:r>
                      <a:r>
                        <a:rPr kumimoji="0" lang="en-US" sz="1000" b="0" i="0" u="none" strike="noStrike" kern="1200" cap="none" spc="0" normalizeH="0" baseline="0" noProof="0">
                          <a:ln>
                            <a:noFill/>
                          </a:ln>
                          <a:solidFill>
                            <a:prstClr val="black"/>
                          </a:solidFill>
                          <a:effectLst/>
                          <a:uLnTx/>
                          <a:uFillTx/>
                          <a:latin typeface="+mn-lt"/>
                          <a:ea typeface="+mn-ea"/>
                          <a:cs typeface="+mn-cs"/>
                        </a:rPr>
                        <a:t>StaySafe with Al Salam Bank’s contactless card for… https://t.co/LPbZsIwbdN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1.0638 %</a:t>
                      </a:r>
                    </a:p>
                  </a:txBody>
                  <a:tcPr/>
                </a:tc>
                <a:extLst>
                  <a:ext uri="{0D108BD9-81ED-4DB2-BD59-A6C34878D82A}">
                    <a16:rowId xmlns:a16="http://schemas.microsoft.com/office/drawing/2014/main" val="242000055"/>
                  </a:ext>
                </a:extLst>
              </a:tr>
            </a:tbl>
          </a:graphicData>
        </a:graphic>
      </p:graphicFrame>
      <p:sp>
        <p:nvSpPr>
          <p:cNvPr id="4" name="Text Placeholder 3">
            <a:extLst>
              <a:ext uri="{FF2B5EF4-FFF2-40B4-BE49-F238E27FC236}">
                <a16:creationId xmlns:a16="http://schemas.microsoft.com/office/drawing/2014/main" id="{998AB2A6-E61C-4EBF-8C98-5B1628AEE3CA}"/>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87106498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0F4BD-27BF-4E7C-A58D-AA3AC6A54C2A}"/>
              </a:ext>
            </a:extLst>
          </p:cNvPr>
          <p:cNvSpPr>
            <a:spLocks noGrp="1"/>
          </p:cNvSpPr>
          <p:nvPr>
            <p:ph type="title"/>
          </p:nvPr>
        </p:nvSpPr>
        <p:spPr/>
        <p:txBody>
          <a:bodyPr/>
          <a:lstStyle/>
          <a:p>
            <a:r>
              <a:rPr lang="en-US"/>
              <a:t>Youtube Key Metrics Table | All Pages</a:t>
            </a:r>
          </a:p>
        </p:txBody>
      </p:sp>
      <p:graphicFrame>
        <p:nvGraphicFramePr>
          <p:cNvPr id="5" name="Table Placeholder 4">
            <a:extLst>
              <a:ext uri="{FF2B5EF4-FFF2-40B4-BE49-F238E27FC236}">
                <a16:creationId xmlns:a16="http://schemas.microsoft.com/office/drawing/2014/main" id="{2C538451-999C-4892-9CF6-8DDBBC9661AB}"/>
              </a:ext>
            </a:extLst>
          </p:cNvPr>
          <p:cNvGraphicFramePr>
            <a:graphicFrameLocks noGrp="1"/>
          </p:cNvGraphicFramePr>
          <p:nvPr>
            <p:ph type="tbl" sz="quarter" idx="13"/>
            <p:extLst>
              <p:ext uri="{D42A27DB-BD31-4B8C-83A1-F6EECF244321}">
                <p14:modId xmlns:p14="http://schemas.microsoft.com/office/powerpoint/2010/main" val="474314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30103752"/>
                    </a:ext>
                  </a:extLst>
                </a:gridCol>
                <a:gridCol w="1645920">
                  <a:extLst>
                    <a:ext uri="{9D8B030D-6E8A-4147-A177-3AD203B41FA5}">
                      <a16:colId xmlns:a16="http://schemas.microsoft.com/office/drawing/2014/main" val="4003099847"/>
                    </a:ext>
                  </a:extLst>
                </a:gridCol>
                <a:gridCol w="1645920">
                  <a:extLst>
                    <a:ext uri="{9D8B030D-6E8A-4147-A177-3AD203B41FA5}">
                      <a16:colId xmlns:a16="http://schemas.microsoft.com/office/drawing/2014/main" val="1651351493"/>
                    </a:ext>
                  </a:extLst>
                </a:gridCol>
                <a:gridCol w="1645920">
                  <a:extLst>
                    <a:ext uri="{9D8B030D-6E8A-4147-A177-3AD203B41FA5}">
                      <a16:colId xmlns:a16="http://schemas.microsoft.com/office/drawing/2014/main" val="3492021617"/>
                    </a:ext>
                  </a:extLst>
                </a:gridCol>
                <a:gridCol w="1645920">
                  <a:extLst>
                    <a:ext uri="{9D8B030D-6E8A-4147-A177-3AD203B41FA5}">
                      <a16:colId xmlns:a16="http://schemas.microsoft.com/office/drawing/2014/main" val="1022545312"/>
                    </a:ext>
                  </a:extLst>
                </a:gridCol>
              </a:tblGrid>
              <a:tr h="370840">
                <a:tc>
                  <a:txBody>
                    <a:bodyPr/>
                    <a:lstStyle/>
                    <a:p>
                      <a:r>
                        <a:rPr lang="en-US" sz="1000"/>
                        <a:t>Channel</a:t>
                      </a:r>
                    </a:p>
                  </a:txBody>
                  <a:tcPr/>
                </a:tc>
                <a:tc>
                  <a:txBody>
                    <a:bodyPr/>
                    <a:lstStyle/>
                    <a:p>
                      <a:r>
                        <a:rPr lang="en-US" sz="1000"/>
                        <a:t>Subscribers</a:t>
                      </a:r>
                    </a:p>
                  </a:txBody>
                  <a:tcPr/>
                </a:tc>
                <a:tc>
                  <a:txBody>
                    <a:bodyPr/>
                    <a:lstStyle/>
                    <a:p>
                      <a:r>
                        <a:rPr lang="en-US" sz="1000"/>
                        <a:t>Total Videos</a:t>
                      </a:r>
                    </a:p>
                  </a:txBody>
                  <a:tcPr/>
                </a:tc>
                <a:tc>
                  <a:txBody>
                    <a:bodyPr/>
                    <a:lstStyle/>
                    <a:p>
                      <a:r>
                        <a:rPr lang="en-US" sz="1000"/>
                        <a:t>Total Views</a:t>
                      </a:r>
                    </a:p>
                  </a:txBody>
                  <a:tcPr/>
                </a:tc>
                <a:tc>
                  <a:txBody>
                    <a:bodyPr/>
                    <a:lstStyle/>
                    <a:p>
                      <a:r>
                        <a:rPr lang="en-US" sz="1000"/>
                        <a:t>Total comments</a:t>
                      </a:r>
                    </a:p>
                  </a:txBody>
                  <a:tcPr/>
                </a:tc>
                <a:extLst>
                  <a:ext uri="{0D108BD9-81ED-4DB2-BD59-A6C34878D82A}">
                    <a16:rowId xmlns:a16="http://schemas.microsoft.com/office/drawing/2014/main" val="2560788894"/>
                  </a:ext>
                </a:extLst>
              </a:tr>
              <a:tr h="370840">
                <a:tc>
                  <a:txBody>
                    <a:bodyPr/>
                    <a:lstStyle/>
                    <a:p>
                      <a:r>
                        <a:rPr lang="en-US" sz="1000"/>
                        <a:t>Al Salam Bank - Bahrain</a:t>
                      </a:r>
                    </a:p>
                  </a:txBody>
                  <a:tcPr/>
                </a:tc>
                <a:tc>
                  <a:txBody>
                    <a:bodyPr/>
                    <a:lstStyle/>
                    <a:p>
                      <a:r>
                        <a:rPr lang="en-US" sz="1000"/>
                        <a:t>226</a:t>
                      </a:r>
                    </a:p>
                  </a:txBody>
                  <a:tcPr/>
                </a:tc>
                <a:tc>
                  <a:txBody>
                    <a:bodyPr/>
                    <a:lstStyle/>
                    <a:p>
                      <a:r>
                        <a:rPr lang="en-US" sz="1000"/>
                        <a:t>70</a:t>
                      </a:r>
                    </a:p>
                  </a:txBody>
                  <a:tcPr/>
                </a:tc>
                <a:tc>
                  <a:txBody>
                    <a:bodyPr/>
                    <a:lstStyle/>
                    <a:p>
                      <a:r>
                        <a:rPr lang="en-US" sz="1000"/>
                        <a:t>885486</a:t>
                      </a:r>
                    </a:p>
                  </a:txBody>
                  <a:tcPr/>
                </a:tc>
                <a:tc>
                  <a:txBody>
                    <a:bodyPr/>
                    <a:lstStyle/>
                    <a:p>
                      <a:r>
                        <a:rPr lang="en-US" sz="1000"/>
                        <a:t>0</a:t>
                      </a:r>
                    </a:p>
                  </a:txBody>
                  <a:tcPr/>
                </a:tc>
                <a:extLst>
                  <a:ext uri="{0D108BD9-81ED-4DB2-BD59-A6C34878D82A}">
                    <a16:rowId xmlns:a16="http://schemas.microsoft.com/office/drawing/2014/main" val="3696661346"/>
                  </a:ext>
                </a:extLst>
              </a:tr>
            </a:tbl>
          </a:graphicData>
        </a:graphic>
      </p:graphicFrame>
      <p:sp>
        <p:nvSpPr>
          <p:cNvPr id="4" name="Text Placeholder 3">
            <a:extLst>
              <a:ext uri="{FF2B5EF4-FFF2-40B4-BE49-F238E27FC236}">
                <a16:creationId xmlns:a16="http://schemas.microsoft.com/office/drawing/2014/main" id="{E61F1299-5BBB-42E8-8A9D-3BEC1D841C22}"/>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65343311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4892A5-C35A-4BE8-95DC-6A6421506DAC}"/>
              </a:ext>
            </a:extLst>
          </p:cNvPr>
          <p:cNvSpPr>
            <a:spLocks noGrp="1"/>
          </p:cNvSpPr>
          <p:nvPr>
            <p:ph type="title"/>
          </p:nvPr>
        </p:nvSpPr>
        <p:spPr/>
        <p:txBody>
          <a:bodyPr/>
          <a:lstStyle/>
          <a:p>
            <a:r>
              <a:rPr lang="en-US"/>
              <a:t>Youtube Videos Table | All Pages</a:t>
            </a:r>
          </a:p>
        </p:txBody>
      </p:sp>
      <p:graphicFrame>
        <p:nvGraphicFramePr>
          <p:cNvPr id="5" name="Table Placeholder 4">
            <a:extLst>
              <a:ext uri="{FF2B5EF4-FFF2-40B4-BE49-F238E27FC236}">
                <a16:creationId xmlns:a16="http://schemas.microsoft.com/office/drawing/2014/main" id="{AA564F72-F692-42BA-B91B-0CC199C8DFB7}"/>
              </a:ext>
            </a:extLst>
          </p:cNvPr>
          <p:cNvGraphicFramePr>
            <a:graphicFrameLocks noGrp="1"/>
          </p:cNvGraphicFramePr>
          <p:nvPr>
            <p:ph type="tbl" sz="quarter" idx="13"/>
            <p:extLst>
              <p:ext uri="{D42A27DB-BD31-4B8C-83A1-F6EECF244321}">
                <p14:modId xmlns:p14="http://schemas.microsoft.com/office/powerpoint/2010/main" val="3855680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87503441"/>
                    </a:ext>
                  </a:extLst>
                </a:gridCol>
                <a:gridCol w="822960">
                  <a:extLst>
                    <a:ext uri="{9D8B030D-6E8A-4147-A177-3AD203B41FA5}">
                      <a16:colId xmlns:a16="http://schemas.microsoft.com/office/drawing/2014/main" val="185158993"/>
                    </a:ext>
                  </a:extLst>
                </a:gridCol>
                <a:gridCol w="822960">
                  <a:extLst>
                    <a:ext uri="{9D8B030D-6E8A-4147-A177-3AD203B41FA5}">
                      <a16:colId xmlns:a16="http://schemas.microsoft.com/office/drawing/2014/main" val="331627210"/>
                    </a:ext>
                  </a:extLst>
                </a:gridCol>
                <a:gridCol w="822960">
                  <a:extLst>
                    <a:ext uri="{9D8B030D-6E8A-4147-A177-3AD203B41FA5}">
                      <a16:colId xmlns:a16="http://schemas.microsoft.com/office/drawing/2014/main" val="1021224269"/>
                    </a:ext>
                  </a:extLst>
                </a:gridCol>
                <a:gridCol w="822960">
                  <a:extLst>
                    <a:ext uri="{9D8B030D-6E8A-4147-A177-3AD203B41FA5}">
                      <a16:colId xmlns:a16="http://schemas.microsoft.com/office/drawing/2014/main" val="1129767801"/>
                    </a:ext>
                  </a:extLst>
                </a:gridCol>
                <a:gridCol w="822960">
                  <a:extLst>
                    <a:ext uri="{9D8B030D-6E8A-4147-A177-3AD203B41FA5}">
                      <a16:colId xmlns:a16="http://schemas.microsoft.com/office/drawing/2014/main" val="1300197571"/>
                    </a:ext>
                  </a:extLst>
                </a:gridCol>
                <a:gridCol w="822960">
                  <a:extLst>
                    <a:ext uri="{9D8B030D-6E8A-4147-A177-3AD203B41FA5}">
                      <a16:colId xmlns:a16="http://schemas.microsoft.com/office/drawing/2014/main" val="1776553437"/>
                    </a:ext>
                  </a:extLst>
                </a:gridCol>
              </a:tblGrid>
              <a:tr h="370840">
                <a:tc>
                  <a:txBody>
                    <a:bodyPr/>
                    <a:lstStyle/>
                    <a:p>
                      <a:r>
                        <a:rPr lang="en-US" sz="1000"/>
                        <a:t>Video</a:t>
                      </a:r>
                    </a:p>
                  </a:txBody>
                  <a:tcPr/>
                </a:tc>
                <a:tc>
                  <a:txBody>
                    <a:bodyPr/>
                    <a:lstStyle/>
                    <a:p>
                      <a:r>
                        <a:rPr lang="en-US" sz="1000"/>
                        <a:t>Last Updated</a:t>
                      </a:r>
                    </a:p>
                  </a:txBody>
                  <a:tcPr/>
                </a:tc>
                <a:tc>
                  <a:txBody>
                    <a:bodyPr/>
                    <a:lstStyle/>
                    <a:p>
                      <a:r>
                        <a:rPr lang="en-US" sz="1000"/>
                        <a:t>Duration [mm:ss]</a:t>
                      </a:r>
                    </a:p>
                  </a:txBody>
                  <a:tcPr/>
                </a:tc>
                <a:tc>
                  <a:txBody>
                    <a:bodyPr/>
                    <a:lstStyle/>
                    <a:p>
                      <a:r>
                        <a:rPr lang="en-US" sz="1000"/>
                        <a:t>Views</a:t>
                      </a:r>
                    </a:p>
                  </a:txBody>
                  <a:tcPr/>
                </a:tc>
                <a:tc>
                  <a:txBody>
                    <a:bodyPr/>
                    <a:lstStyle/>
                    <a:p>
                      <a:r>
                        <a:rPr lang="en-US" sz="1000"/>
                        <a:t>Likes</a:t>
                      </a:r>
                    </a:p>
                  </a:txBody>
                  <a:tcPr/>
                </a:tc>
                <a:tc>
                  <a:txBody>
                    <a:bodyPr/>
                    <a:lstStyle/>
                    <a:p>
                      <a:r>
                        <a:rPr lang="en-US" sz="1000"/>
                        <a:t>Dislikes</a:t>
                      </a:r>
                    </a:p>
                  </a:txBody>
                  <a:tcPr/>
                </a:tc>
                <a:tc>
                  <a:txBody>
                    <a:bodyPr/>
                    <a:lstStyle/>
                    <a:p>
                      <a:r>
                        <a:rPr lang="en-US" sz="1000"/>
                        <a:t>Comments</a:t>
                      </a:r>
                    </a:p>
                  </a:txBody>
                  <a:tcPr/>
                </a:tc>
                <a:extLst>
                  <a:ext uri="{0D108BD9-81ED-4DB2-BD59-A6C34878D82A}">
                    <a16:rowId xmlns:a16="http://schemas.microsoft.com/office/drawing/2014/main" val="1327736089"/>
                  </a:ext>
                </a:extLst>
              </a:tr>
              <a:tr h="370840">
                <a:tc>
                  <a:txBody>
                    <a:bodyPr/>
                    <a:lstStyle/>
                    <a:p>
                      <a:r>
                        <a:rPr lang="en-US" sz="1000" b="1"/>
                        <a:t>Al Salam Bank - Bahrain - 2020-09-21 09:25:08</a:t>
                      </a:r>
                      <a:r>
                        <a:rPr lang="en-US" sz="1000"/>
                        <a:t>
 Al Salam Bank - Wakala Account</a:t>
                      </a:r>
                    </a:p>
                  </a:txBody>
                  <a:tcPr/>
                </a:tc>
                <a:tc>
                  <a:txBody>
                    <a:bodyPr/>
                    <a:lstStyle/>
                    <a:p>
                      <a:r>
                        <a:rPr lang="en-US" sz="1000"/>
                        <a:t>10/01/2020 06:11:20</a:t>
                      </a:r>
                    </a:p>
                  </a:txBody>
                  <a:tcPr/>
                </a:tc>
                <a:tc>
                  <a:txBody>
                    <a:bodyPr/>
                    <a:lstStyle/>
                    <a:p>
                      <a:r>
                        <a:rPr lang="en-US" sz="1000"/>
                        <a:t>00:10</a:t>
                      </a:r>
                    </a:p>
                  </a:txBody>
                  <a:tcPr/>
                </a:tc>
                <a:tc>
                  <a:txBody>
                    <a:bodyPr/>
                    <a:lstStyle/>
                    <a:p>
                      <a:r>
                        <a:rPr lang="en-US" sz="1000"/>
                        <a:t>15</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439743974"/>
                  </a:ext>
                </a:extLst>
              </a:tr>
              <a:tr h="370840">
                <a:tc>
                  <a:txBody>
                    <a:bodyPr/>
                    <a:lstStyle/>
                    <a:p>
                      <a:r>
                        <a:rPr lang="en-US" sz="1000" b="1"/>
                        <a:t>Al Salam Bank - Bahrain - 2020-09-21 09:23:47</a:t>
                      </a:r>
                      <a:r>
                        <a:rPr lang="en-US" sz="1000"/>
                        <a:t>
 Al Salam Bank - Wakala Account</a:t>
                      </a:r>
                    </a:p>
                  </a:txBody>
                  <a:tcPr/>
                </a:tc>
                <a:tc>
                  <a:txBody>
                    <a:bodyPr/>
                    <a:lstStyle/>
                    <a:p>
                      <a:r>
                        <a:rPr lang="en-US" sz="1000"/>
                        <a:t>10/01/2020 06:11:20</a:t>
                      </a:r>
                    </a:p>
                  </a:txBody>
                  <a:tcPr/>
                </a:tc>
                <a:tc>
                  <a:txBody>
                    <a:bodyPr/>
                    <a:lstStyle/>
                    <a:p>
                      <a:r>
                        <a:rPr lang="en-US" sz="1000"/>
                        <a:t>00:11</a:t>
                      </a:r>
                    </a:p>
                  </a:txBody>
                  <a:tcPr/>
                </a:tc>
                <a:tc>
                  <a:txBody>
                    <a:bodyPr/>
                    <a:lstStyle/>
                    <a:p>
                      <a:r>
                        <a:rPr lang="en-US" sz="1000"/>
                        <a:t>24</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071163260"/>
                  </a:ext>
                </a:extLst>
              </a:tr>
              <a:tr h="370840">
                <a:tc>
                  <a:txBody>
                    <a:bodyPr/>
                    <a:lstStyle/>
                    <a:p>
                      <a:r>
                        <a:rPr lang="en-US" sz="1000" b="1"/>
                        <a:t>Al Salam Bank - Bahrain - 2020-09-21 09:17:22</a:t>
                      </a:r>
                      <a:r>
                        <a:rPr lang="en-US" sz="1000"/>
                        <a:t>
 Al Salam Bank - Danat Savings Scheme</a:t>
                      </a:r>
                    </a:p>
                  </a:txBody>
                  <a:tcPr/>
                </a:tc>
                <a:tc>
                  <a:txBody>
                    <a:bodyPr/>
                    <a:lstStyle/>
                    <a:p>
                      <a:r>
                        <a:rPr lang="en-US" sz="1000"/>
                        <a:t>10/01/2020 06:11:20</a:t>
                      </a:r>
                    </a:p>
                  </a:txBody>
                  <a:tcPr/>
                </a:tc>
                <a:tc>
                  <a:txBody>
                    <a:bodyPr/>
                    <a:lstStyle/>
                    <a:p>
                      <a:r>
                        <a:rPr lang="en-US" sz="1000"/>
                        <a:t>01:00</a:t>
                      </a:r>
                    </a:p>
                  </a:txBody>
                  <a:tcPr/>
                </a:tc>
                <a:tc>
                  <a:txBody>
                    <a:bodyPr/>
                    <a:lstStyle/>
                    <a:p>
                      <a:r>
                        <a:rPr lang="en-US" sz="1000"/>
                        <a:t>8</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923515004"/>
                  </a:ext>
                </a:extLst>
              </a:tr>
              <a:tr h="370840">
                <a:tc>
                  <a:txBody>
                    <a:bodyPr/>
                    <a:lstStyle/>
                    <a:p>
                      <a:r>
                        <a:rPr lang="en-US" sz="1000" b="1"/>
                        <a:t>Al Salam Bank - Bahrain - 2020-09-21 09:06:22</a:t>
                      </a:r>
                      <a:r>
                        <a:rPr lang="en-US" sz="1000"/>
                        <a:t>
 Al Salam Bank - Virtual Branch</a:t>
                      </a:r>
                    </a:p>
                  </a:txBody>
                  <a:tcPr/>
                </a:tc>
                <a:tc>
                  <a:txBody>
                    <a:bodyPr/>
                    <a:lstStyle/>
                    <a:p>
                      <a:r>
                        <a:rPr lang="en-US" sz="1000"/>
                        <a:t>10/01/2020 06:11:20</a:t>
                      </a:r>
                    </a:p>
                  </a:txBody>
                  <a:tcPr/>
                </a:tc>
                <a:tc>
                  <a:txBody>
                    <a:bodyPr/>
                    <a:lstStyle/>
                    <a:p>
                      <a:r>
                        <a:rPr lang="en-US" sz="1000"/>
                        <a:t>00:50</a:t>
                      </a:r>
                    </a:p>
                  </a:txBody>
                  <a:tcPr/>
                </a:tc>
                <a:tc>
                  <a:txBody>
                    <a:bodyPr/>
                    <a:lstStyle/>
                    <a:p>
                      <a:r>
                        <a:rPr lang="en-US" sz="1000"/>
                        <a:t>14</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48838646"/>
                  </a:ext>
                </a:extLst>
              </a:tr>
            </a:tbl>
          </a:graphicData>
        </a:graphic>
      </p:graphicFrame>
      <p:sp>
        <p:nvSpPr>
          <p:cNvPr id="4" name="Text Placeholder 3">
            <a:extLst>
              <a:ext uri="{FF2B5EF4-FFF2-40B4-BE49-F238E27FC236}">
                <a16:creationId xmlns:a16="http://schemas.microsoft.com/office/drawing/2014/main" id="{6887CCF1-EFF4-4E9A-96CC-FA30934B3EFB}"/>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9717873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6513</Words>
  <Application>Microsoft Office PowerPoint</Application>
  <PresentationFormat>On-screen Show (4:3)</PresentationFormat>
  <Paragraphs>1534</Paragraphs>
  <Slides>73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73</vt:i4>
      </vt:variant>
    </vt:vector>
  </HeadingPairs>
  <TitlesOfParts>
    <vt:vector size="76" baseType="lpstr">
      <vt:lpstr>Arial</vt:lpstr>
      <vt:lpstr>Calibri</vt:lpstr>
      <vt:lpstr>quintly_template</vt:lpstr>
      <vt:lpstr>ASBB</vt:lpstr>
      <vt:lpstr>Overall Network Key Metrics | All Pages</vt:lpstr>
      <vt:lpstr>Overall Network Key Metrics Table | All Pages</vt:lpstr>
      <vt:lpstr>Instagram Key Metrics 2020 | All Pages</vt:lpstr>
      <vt:lpstr>Instagram Key Metrics Table | All Pages</vt:lpstr>
      <vt:lpstr>Instagram Reach | All Pages</vt:lpstr>
      <vt:lpstr>Instagram Impressions  | All Pages</vt:lpstr>
      <vt:lpstr>Instagram Followers Total | All Pages</vt:lpstr>
      <vt:lpstr>Instagram Followers Gender Breakdown Pie Chart | All Pages</vt:lpstr>
      <vt:lpstr>Instagram Followers Age Group Breakdown Pie Chart | All Pages</vt:lpstr>
      <vt:lpstr>Instagram Post Type Distribution Per Profile (incl. Stories) | All Pages</vt:lpstr>
      <vt:lpstr>Instagram Posts Table | All Pages - 1 of 2</vt:lpstr>
      <vt:lpstr>Instagram Posts Table | All Pages - 2 of 2</vt:lpstr>
      <vt:lpstr>Instagram Stories Key Metrics Table | All Pages</vt:lpstr>
      <vt:lpstr>Instagram Stories Table  | All Pages - 1 of 14</vt:lpstr>
      <vt:lpstr>Instagram Stories Table  | All Pages - 2 of 14</vt:lpstr>
      <vt:lpstr>Instagram Stories Table  | All Pages - 3 of 14</vt:lpstr>
      <vt:lpstr>Instagram Stories Table  | All Pages - 4 of 14</vt:lpstr>
      <vt:lpstr>Instagram Stories Table  | All Pages - 5 of 14</vt:lpstr>
      <vt:lpstr>Instagram Stories Table  | All Pages - 6 of 14</vt:lpstr>
      <vt:lpstr>Instagram Stories Table  | All Pages - 7 of 14</vt:lpstr>
      <vt:lpstr>Instagram Stories Table  | All Pages - 8 of 14</vt:lpstr>
      <vt:lpstr>Instagram Stories Table  | All Pages - 9 of 14</vt:lpstr>
      <vt:lpstr>Instagram Stories Table  | All Pages - 10 of 14</vt:lpstr>
      <vt:lpstr>Instagram Stories Table  | All Pages - 11 of 14</vt:lpstr>
      <vt:lpstr>Instagram Stories Table  | All Pages - 12 of 14</vt:lpstr>
      <vt:lpstr>Instagram Stories Table  | All Pages - 13 of 14</vt:lpstr>
      <vt:lpstr>Instagram Stories Table  | All Pages - 14 of 14</vt:lpstr>
      <vt:lpstr>Instagram Videos Table | All Pages</vt:lpstr>
      <vt:lpstr>Facebook Custom Key Metrics by Month | All Pages</vt:lpstr>
      <vt:lpstr>Facebook Reach | All Pages</vt:lpstr>
      <vt:lpstr>Facebook Impressions | All Pages</vt:lpstr>
      <vt:lpstr>Facebook Fans Total | All Pages</vt:lpstr>
      <vt:lpstr>Facebook Fan Demographics | All Pages</vt:lpstr>
      <vt:lpstr>Facebook Fan Age Distribution | All Pages</vt:lpstr>
      <vt:lpstr>Facebook Post Type Distribution | All Pages</vt:lpstr>
      <vt:lpstr>Facebook Engagement Rate By Post Type | All Pages</vt:lpstr>
      <vt:lpstr>Facebook Published Posts Table | All Pages - 1 of 8</vt:lpstr>
      <vt:lpstr>Facebook Published Posts Table | All Pages - 2 of 8</vt:lpstr>
      <vt:lpstr>Facebook Published Posts Table | All Pages - 3 of 8</vt:lpstr>
      <vt:lpstr>Facebook Published Posts Table | All Pages - 4 of 8</vt:lpstr>
      <vt:lpstr>Facebook Published Posts Table | All Pages - 5 of 8</vt:lpstr>
      <vt:lpstr>Facebook Published Posts Table | All Pages - 6 of 8</vt:lpstr>
      <vt:lpstr>Facebook Published Posts Table | All Pages - 7 of 8</vt:lpstr>
      <vt:lpstr>Facebook Published Posts Table | All Pages - 8 of 8</vt:lpstr>
      <vt:lpstr>Facebook Video Views Table | All Pages</vt:lpstr>
      <vt:lpstr>Facebook Videos Table | All Pages - 1 of 6</vt:lpstr>
      <vt:lpstr>Facebook Videos Table | All Pages - 2 of 6</vt:lpstr>
      <vt:lpstr>Facebook Videos Table | All Pages - 3 of 6</vt:lpstr>
      <vt:lpstr>Facebook Videos Table | All Pages - 4 of 6</vt:lpstr>
      <vt:lpstr>Facebook Videos Table | All Pages - 5 of 6</vt:lpstr>
      <vt:lpstr>Facebook Videos Table | All Pages - 6 of 6</vt:lpstr>
      <vt:lpstr>Facebook Conversations Key Metrics Table | All Pages</vt:lpstr>
      <vt:lpstr>Facebook Response Times Distribution | All Pages</vt:lpstr>
      <vt:lpstr>Facebook Response Times | All Pages</vt:lpstr>
      <vt:lpstr>Facebook Avg. Response Time of Incoming Requests (in sec.) | All Pages</vt:lpstr>
      <vt:lpstr>Facebook Private Conversations Response Times Distribution | All Pages</vt:lpstr>
      <vt:lpstr>Facebook Share of User Questions with negative Feedback | All Pages</vt:lpstr>
      <vt:lpstr>Twitter Followers Total | All Pages</vt:lpstr>
      <vt:lpstr>Twitter Key Metrics Table | All Pages</vt:lpstr>
      <vt:lpstr>Twitter Twitter Analytics Table Own Tweets | All Pages</vt:lpstr>
      <vt:lpstr>Twitter Twitter Analytics Table Total | All Pages</vt:lpstr>
      <vt:lpstr>Twitter Own Tweets Table | All Pages - 1 of 9</vt:lpstr>
      <vt:lpstr>Twitter Own Tweets Table | All Pages - 2 of 9</vt:lpstr>
      <vt:lpstr>Twitter Own Tweets Table | All Pages - 3 of 9</vt:lpstr>
      <vt:lpstr>Twitter Own Tweets Table | All Pages - 4 of 9</vt:lpstr>
      <vt:lpstr>Twitter Own Tweets Table | All Pages - 5 of 9</vt:lpstr>
      <vt:lpstr>Twitter Own Tweets Table | All Pages - 6 of 9</vt:lpstr>
      <vt:lpstr>Twitter Own Tweets Table | All Pages - 7 of 9</vt:lpstr>
      <vt:lpstr>Twitter Own Tweets Table | All Pages - 8 of 9</vt:lpstr>
      <vt:lpstr>Twitter Own Tweets Table | All Pages - 9 of 9</vt:lpstr>
      <vt:lpstr>Youtube Key Metrics Table | All Pages</vt:lpstr>
      <vt:lpstr>Youtube Videos Table | All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ASBB</dc:title>
  <dc:creator>Frederik Peiniger</dc:creator>
  <cp:lastModifiedBy>Frederik Peiniger</cp:lastModifiedBy>
  <cp:revision>1</cp:revision>
  <dcterms:created xsi:type="dcterms:W3CDTF">2020-10-01T05:31:47Z</dcterms:created>
  <dcterms:modified xsi:type="dcterms:W3CDTF">2020-10-01T05:34:48Z</dcterms:modified>
</cp:coreProperties>
</file>