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6" r:id="rId39"/>
    <p:sldId id="297" r:id="rId40"/>
    <p:sldId id="298" r:id="rId41"/>
    <p:sldId id="299" r:id="rId42"/>
    <p:sldId id="300" r:id="rId43"/>
    <p:sldId id="301" r:id="rId44"/>
    <p:sldId id="302" r:id="rId45"/>
    <p:sldId id="303"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2" r:id="rId63"/>
    <p:sldId id="323" r:id="rId64"/>
    <p:sldId id="324" r:id="rId65"/>
    <p:sldId id="325" r:id="rId66"/>
    <p:sldId id="326" r:id="rId67"/>
    <p:sldId id="327" r:id="rId68"/>
    <p:sldId id="328" r:id="rId69"/>
    <p:sldId id="329" r:id="rId70"/>
    <p:sldId id="330" r:id="rId71"/>
    <p:sldId id="331" r:id="rId72"/>
    <p:sldId id="332" r:id="rId73"/>
  </p:sldIdLst>
  <p:sldSz cx="9144000" cy="6858000" type="screen4x3"/>
  <p:notesSz cx="6858000" cy="9144000"/>
  <p:embeddedFontLst>
    <p:embeddedFont>
      <p:font typeface="Calibri" panose="020F0502020204030204" pitchFamily="34" charset="0"/>
      <p:regular r:id="rId74"/>
      <p:bold r:id="rId75"/>
      <p:italic r:id="rId76"/>
      <p:boldItalic r:id="rId7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3.fntdata"/><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font" Target="fonts/font1.fntdata"/><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51634</c:v>
                </c:pt>
                <c:pt idx="1">
                  <c:v>61572</c:v>
                </c:pt>
                <c:pt idx="2">
                  <c:v>46463</c:v>
                </c:pt>
                <c:pt idx="3">
                  <c:v>42838</c:v>
                </c:pt>
                <c:pt idx="4">
                  <c:v>48380</c:v>
                </c:pt>
                <c:pt idx="5">
                  <c:v>51063</c:v>
                </c:pt>
                <c:pt idx="6">
                  <c:v>53576</c:v>
                </c:pt>
                <c:pt idx="7">
                  <c:v>52647</c:v>
                </c:pt>
                <c:pt idx="8">
                  <c:v>62202</c:v>
                </c:pt>
                <c:pt idx="9">
                  <c:v>68532</c:v>
                </c:pt>
                <c:pt idx="10">
                  <c:v>63348</c:v>
                </c:pt>
                <c:pt idx="11">
                  <c:v>48701</c:v>
                </c:pt>
                <c:pt idx="12">
                  <c:v>62677</c:v>
                </c:pt>
                <c:pt idx="13">
                  <c:v>212034</c:v>
                </c:pt>
                <c:pt idx="14">
                  <c:v>260744</c:v>
                </c:pt>
                <c:pt idx="15">
                  <c:v>300839</c:v>
                </c:pt>
                <c:pt idx="16">
                  <c:v>281173</c:v>
                </c:pt>
                <c:pt idx="17">
                  <c:v>268343</c:v>
                </c:pt>
                <c:pt idx="18">
                  <c:v>256007</c:v>
                </c:pt>
                <c:pt idx="19">
                  <c:v>143687</c:v>
                </c:pt>
                <c:pt idx="20">
                  <c:v>147781</c:v>
                </c:pt>
                <c:pt idx="21">
                  <c:v>142804</c:v>
                </c:pt>
                <c:pt idx="22">
                  <c:v>138215</c:v>
                </c:pt>
                <c:pt idx="23">
                  <c:v>70720</c:v>
                </c:pt>
                <c:pt idx="24">
                  <c:v>63429</c:v>
                </c:pt>
                <c:pt idx="25">
                  <c:v>70916</c:v>
                </c:pt>
                <c:pt idx="26">
                  <c:v>79187</c:v>
                </c:pt>
                <c:pt idx="27">
                  <c:v>84897</c:v>
                </c:pt>
                <c:pt idx="28">
                  <c:v>98062</c:v>
                </c:pt>
                <c:pt idx="29">
                  <c:v>31238</c:v>
                </c:pt>
              </c:numCache>
            </c:numRef>
          </c:val>
          <c:smooth val="0"/>
          <c:extLst>
            <c:ext xmlns:c16="http://schemas.microsoft.com/office/drawing/2014/chart" uri="{C3380CC4-5D6E-409C-BE32-E72D297353CC}">
              <c16:uniqueId val="{00000000-9E45-4337-B8B8-31D7D1EECA0F}"/>
            </c:ext>
          </c:extLst>
        </c:ser>
        <c:dLbls>
          <c:showLegendKey val="0"/>
          <c:showVal val="0"/>
          <c:showCatName val="0"/>
          <c:showSerName val="0"/>
          <c:showPercent val="0"/>
          <c:showBubbleSize val="0"/>
        </c:dLbls>
        <c:smooth val="0"/>
        <c:axId val="330000216"/>
        <c:axId val="330004152"/>
      </c:lineChart>
      <c:dateAx>
        <c:axId val="330000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004152"/>
        <c:crosses val="autoZero"/>
        <c:auto val="1"/>
        <c:lblOffset val="100"/>
        <c:baseTimeUnit val="days"/>
      </c:dateAx>
      <c:valAx>
        <c:axId val="330004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000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96445</c:v>
                </c:pt>
                <c:pt idx="1">
                  <c:v>116821</c:v>
                </c:pt>
                <c:pt idx="2">
                  <c:v>96447</c:v>
                </c:pt>
                <c:pt idx="3">
                  <c:v>78037</c:v>
                </c:pt>
                <c:pt idx="4">
                  <c:v>87076</c:v>
                </c:pt>
                <c:pt idx="5">
                  <c:v>102915</c:v>
                </c:pt>
                <c:pt idx="6">
                  <c:v>108386</c:v>
                </c:pt>
                <c:pt idx="7">
                  <c:v>98743</c:v>
                </c:pt>
                <c:pt idx="8">
                  <c:v>115918</c:v>
                </c:pt>
                <c:pt idx="9">
                  <c:v>125658</c:v>
                </c:pt>
                <c:pt idx="10">
                  <c:v>109528</c:v>
                </c:pt>
                <c:pt idx="11">
                  <c:v>91395</c:v>
                </c:pt>
                <c:pt idx="12">
                  <c:v>125328</c:v>
                </c:pt>
                <c:pt idx="13">
                  <c:v>402776</c:v>
                </c:pt>
                <c:pt idx="14">
                  <c:v>480049</c:v>
                </c:pt>
                <c:pt idx="15">
                  <c:v>496458</c:v>
                </c:pt>
                <c:pt idx="16">
                  <c:v>458822</c:v>
                </c:pt>
                <c:pt idx="17">
                  <c:v>436972</c:v>
                </c:pt>
                <c:pt idx="18">
                  <c:v>391905</c:v>
                </c:pt>
                <c:pt idx="19">
                  <c:v>232500</c:v>
                </c:pt>
                <c:pt idx="20">
                  <c:v>234691</c:v>
                </c:pt>
                <c:pt idx="21">
                  <c:v>244604</c:v>
                </c:pt>
                <c:pt idx="22">
                  <c:v>257599</c:v>
                </c:pt>
                <c:pt idx="23">
                  <c:v>136294</c:v>
                </c:pt>
                <c:pt idx="24">
                  <c:v>133710</c:v>
                </c:pt>
                <c:pt idx="25">
                  <c:v>129325</c:v>
                </c:pt>
                <c:pt idx="26">
                  <c:v>143986</c:v>
                </c:pt>
                <c:pt idx="27">
                  <c:v>157236</c:v>
                </c:pt>
                <c:pt idx="28">
                  <c:v>183588</c:v>
                </c:pt>
                <c:pt idx="29">
                  <c:v>54728</c:v>
                </c:pt>
              </c:numCache>
            </c:numRef>
          </c:val>
          <c:smooth val="0"/>
          <c:extLst>
            <c:ext xmlns:c16="http://schemas.microsoft.com/office/drawing/2014/chart" uri="{C3380CC4-5D6E-409C-BE32-E72D297353CC}">
              <c16:uniqueId val="{00000000-8242-4CD1-BB82-0FAE74E8C948}"/>
            </c:ext>
          </c:extLst>
        </c:ser>
        <c:dLbls>
          <c:showLegendKey val="0"/>
          <c:showVal val="0"/>
          <c:showCatName val="0"/>
          <c:showSerName val="0"/>
          <c:showPercent val="0"/>
          <c:showBubbleSize val="0"/>
        </c:dLbls>
        <c:smooth val="0"/>
        <c:axId val="330008416"/>
        <c:axId val="330009072"/>
      </c:lineChart>
      <c:dateAx>
        <c:axId val="330008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009072"/>
        <c:crosses val="autoZero"/>
        <c:auto val="1"/>
        <c:lblOffset val="100"/>
        <c:baseTimeUnit val="days"/>
      </c:dateAx>
      <c:valAx>
        <c:axId val="330009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008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57752</c:v>
                </c:pt>
                <c:pt idx="1">
                  <c:v>57720</c:v>
                </c:pt>
                <c:pt idx="2">
                  <c:v>57710</c:v>
                </c:pt>
                <c:pt idx="3">
                  <c:v>57703</c:v>
                </c:pt>
                <c:pt idx="4">
                  <c:v>57696</c:v>
                </c:pt>
                <c:pt idx="5">
                  <c:v>57701</c:v>
                </c:pt>
                <c:pt idx="6">
                  <c:v>57686</c:v>
                </c:pt>
                <c:pt idx="7">
                  <c:v>57676</c:v>
                </c:pt>
                <c:pt idx="8">
                  <c:v>57666</c:v>
                </c:pt>
                <c:pt idx="9">
                  <c:v>57657</c:v>
                </c:pt>
                <c:pt idx="10">
                  <c:v>57656</c:v>
                </c:pt>
                <c:pt idx="11">
                  <c:v>57653</c:v>
                </c:pt>
                <c:pt idx="12">
                  <c:v>57671</c:v>
                </c:pt>
                <c:pt idx="13">
                  <c:v>58048</c:v>
                </c:pt>
                <c:pt idx="14">
                  <c:v>58584</c:v>
                </c:pt>
                <c:pt idx="15">
                  <c:v>58951</c:v>
                </c:pt>
                <c:pt idx="16">
                  <c:v>59169</c:v>
                </c:pt>
                <c:pt idx="17">
                  <c:v>59331</c:v>
                </c:pt>
                <c:pt idx="18">
                  <c:v>59515</c:v>
                </c:pt>
                <c:pt idx="19">
                  <c:v>59579</c:v>
                </c:pt>
                <c:pt idx="20">
                  <c:v>59605</c:v>
                </c:pt>
                <c:pt idx="21">
                  <c:v>59645</c:v>
                </c:pt>
                <c:pt idx="22">
                  <c:v>59669</c:v>
                </c:pt>
                <c:pt idx="23">
                  <c:v>59673</c:v>
                </c:pt>
                <c:pt idx="24">
                  <c:v>59671</c:v>
                </c:pt>
                <c:pt idx="25">
                  <c:v>59682</c:v>
                </c:pt>
                <c:pt idx="26">
                  <c:v>59681</c:v>
                </c:pt>
                <c:pt idx="27">
                  <c:v>59713</c:v>
                </c:pt>
                <c:pt idx="28">
                  <c:v>59741</c:v>
                </c:pt>
                <c:pt idx="29">
                  <c:v>59740</c:v>
                </c:pt>
              </c:numCache>
            </c:numRef>
          </c:val>
          <c:smooth val="0"/>
          <c:extLst>
            <c:ext xmlns:c16="http://schemas.microsoft.com/office/drawing/2014/chart" uri="{C3380CC4-5D6E-409C-BE32-E72D297353CC}">
              <c16:uniqueId val="{00000000-F454-4BC3-96C4-1EA3995FF846}"/>
            </c:ext>
          </c:extLst>
        </c:ser>
        <c:dLbls>
          <c:showLegendKey val="0"/>
          <c:showVal val="0"/>
          <c:showCatName val="0"/>
          <c:showSerName val="0"/>
          <c:showPercent val="0"/>
          <c:showBubbleSize val="0"/>
        </c:dLbls>
        <c:smooth val="0"/>
        <c:axId val="331774080"/>
        <c:axId val="331768832"/>
      </c:lineChart>
      <c:dateAx>
        <c:axId val="331774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768832"/>
        <c:crosses val="autoZero"/>
        <c:auto val="1"/>
        <c:lblOffset val="100"/>
        <c:baseTimeUnit val="days"/>
      </c:dateAx>
      <c:valAx>
        <c:axId val="331768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774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Female</c:v>
                </c:pt>
                <c:pt idx="1">
                  <c:v>Male</c:v>
                </c:pt>
                <c:pt idx="2">
                  <c:v>Unknown</c:v>
                </c:pt>
              </c:strCache>
            </c:strRef>
          </c:cat>
          <c:val>
            <c:numRef>
              <c:f>Sheet1!$A$2:$C$2</c:f>
              <c:numCache>
                <c:formatCode>General</c:formatCode>
                <c:ptCount val="3"/>
                <c:pt idx="0">
                  <c:v>17152</c:v>
                </c:pt>
                <c:pt idx="1">
                  <c:v>25947</c:v>
                </c:pt>
                <c:pt idx="2">
                  <c:v>257</c:v>
                </c:pt>
              </c:numCache>
            </c:numRef>
          </c:val>
          <c:extLst>
            <c:ext xmlns:c16="http://schemas.microsoft.com/office/drawing/2014/chart" uri="{C3380CC4-5D6E-409C-BE32-E72D297353CC}">
              <c16:uniqueId val="{00000000-D81C-412A-ABD4-CDEB6B8D44A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13-17</c:v>
                </c:pt>
                <c:pt idx="1">
                  <c:v>18-24</c:v>
                </c:pt>
                <c:pt idx="2">
                  <c:v>25-34</c:v>
                </c:pt>
                <c:pt idx="3">
                  <c:v>35-44</c:v>
                </c:pt>
                <c:pt idx="4">
                  <c:v>45-54</c:v>
                </c:pt>
                <c:pt idx="5">
                  <c:v>55-64</c:v>
                </c:pt>
                <c:pt idx="6">
                  <c:v>65+</c:v>
                </c:pt>
              </c:strCache>
            </c:strRef>
          </c:cat>
          <c:val>
            <c:numRef>
              <c:f>Sheet1!$A$2:$G$2</c:f>
              <c:numCache>
                <c:formatCode>General</c:formatCode>
                <c:ptCount val="7"/>
                <c:pt idx="0">
                  <c:v>656</c:v>
                </c:pt>
                <c:pt idx="1">
                  <c:v>5851</c:v>
                </c:pt>
                <c:pt idx="2">
                  <c:v>19867</c:v>
                </c:pt>
                <c:pt idx="3">
                  <c:v>11581</c:v>
                </c:pt>
                <c:pt idx="4">
                  <c:v>3836</c:v>
                </c:pt>
                <c:pt idx="5">
                  <c:v>1139</c:v>
                </c:pt>
                <c:pt idx="6">
                  <c:v>426</c:v>
                </c:pt>
              </c:numCache>
            </c:numRef>
          </c:val>
          <c:extLst>
            <c:ext xmlns:c16="http://schemas.microsoft.com/office/drawing/2014/chart" uri="{C3380CC4-5D6E-409C-BE32-E72D297353CC}">
              <c16:uniqueId val="{00000000-66DE-42A4-A1C7-5FCD5E202E0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alsalambank_bh</c:v>
                </c:pt>
              </c:strCache>
            </c:strRef>
          </c:cat>
          <c:val>
            <c:numRef>
              <c:f>Sheet1!$B$2</c:f>
              <c:numCache>
                <c:formatCode>General</c:formatCode>
                <c:ptCount val="1"/>
                <c:pt idx="0">
                  <c:v>15</c:v>
                </c:pt>
              </c:numCache>
            </c:numRef>
          </c:val>
          <c:extLst>
            <c:ext xmlns:c16="http://schemas.microsoft.com/office/drawing/2014/chart" uri="{C3380CC4-5D6E-409C-BE32-E72D297353CC}">
              <c16:uniqueId val="{00000000-D844-48F4-A248-6435E81F5C54}"/>
            </c:ext>
          </c:extLst>
        </c:ser>
        <c:ser>
          <c:idx val="1"/>
          <c:order val="1"/>
          <c:tx>
            <c:strRef>
              <c:f>Sheet1!$C$1</c:f>
              <c:strCache>
                <c:ptCount val="1"/>
                <c:pt idx="0">
                  <c:v>Stories</c:v>
                </c:pt>
              </c:strCache>
            </c:strRef>
          </c:tx>
          <c:spPr>
            <a:solidFill>
              <a:schemeClr val="accent2"/>
            </a:solidFill>
            <a:ln>
              <a:noFill/>
            </a:ln>
            <a:effectLst/>
          </c:spPr>
          <c:invertIfNegative val="0"/>
          <c:cat>
            <c:strRef>
              <c:f>Sheet1!$A$2</c:f>
              <c:strCache>
                <c:ptCount val="1"/>
                <c:pt idx="0">
                  <c:v>alsalambank_bh</c:v>
                </c:pt>
              </c:strCache>
            </c:strRef>
          </c:cat>
          <c:val>
            <c:numRef>
              <c:f>Sheet1!$C$2</c:f>
              <c:numCache>
                <c:formatCode>General</c:formatCode>
                <c:ptCount val="1"/>
                <c:pt idx="0">
                  <c:v>94</c:v>
                </c:pt>
              </c:numCache>
            </c:numRef>
          </c:val>
          <c:extLst>
            <c:ext xmlns:c16="http://schemas.microsoft.com/office/drawing/2014/chart" uri="{C3380CC4-5D6E-409C-BE32-E72D297353CC}">
              <c16:uniqueId val="{00000001-D844-48F4-A248-6435E81F5C54}"/>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alsalambank_bh</c:v>
                </c:pt>
              </c:strCache>
            </c:strRef>
          </c:cat>
          <c:val>
            <c:numRef>
              <c:f>Sheet1!$D$2</c:f>
              <c:numCache>
                <c:formatCode>General</c:formatCode>
                <c:ptCount val="1"/>
                <c:pt idx="0">
                  <c:v>2</c:v>
                </c:pt>
              </c:numCache>
            </c:numRef>
          </c:val>
          <c:extLst>
            <c:ext xmlns:c16="http://schemas.microsoft.com/office/drawing/2014/chart" uri="{C3380CC4-5D6E-409C-BE32-E72D297353CC}">
              <c16:uniqueId val="{00000002-D844-48F4-A248-6435E81F5C54}"/>
            </c:ext>
          </c:extLst>
        </c:ser>
        <c:dLbls>
          <c:showLegendKey val="0"/>
          <c:showVal val="0"/>
          <c:showCatName val="0"/>
          <c:showSerName val="0"/>
          <c:showPercent val="0"/>
          <c:showBubbleSize val="0"/>
        </c:dLbls>
        <c:gapWidth val="219"/>
        <c:overlap val="-27"/>
        <c:axId val="331780968"/>
        <c:axId val="331781296"/>
      </c:barChart>
      <c:catAx>
        <c:axId val="331780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781296"/>
        <c:crosses val="autoZero"/>
        <c:auto val="1"/>
        <c:lblAlgn val="ctr"/>
        <c:lblOffset val="100"/>
        <c:noMultiLvlLbl val="0"/>
      </c:catAx>
      <c:valAx>
        <c:axId val="331781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780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71927</c:v>
                </c:pt>
                <c:pt idx="1">
                  <c:v>88727</c:v>
                </c:pt>
                <c:pt idx="2">
                  <c:v>76881</c:v>
                </c:pt>
                <c:pt idx="3">
                  <c:v>76952</c:v>
                </c:pt>
                <c:pt idx="4">
                  <c:v>86580</c:v>
                </c:pt>
                <c:pt idx="5">
                  <c:v>85133</c:v>
                </c:pt>
                <c:pt idx="6">
                  <c:v>79675</c:v>
                </c:pt>
                <c:pt idx="7">
                  <c:v>76801</c:v>
                </c:pt>
                <c:pt idx="8">
                  <c:v>93926</c:v>
                </c:pt>
                <c:pt idx="9">
                  <c:v>86103</c:v>
                </c:pt>
                <c:pt idx="10">
                  <c:v>92957</c:v>
                </c:pt>
                <c:pt idx="11">
                  <c:v>89275</c:v>
                </c:pt>
                <c:pt idx="12">
                  <c:v>95365</c:v>
                </c:pt>
                <c:pt idx="13">
                  <c:v>236687</c:v>
                </c:pt>
                <c:pt idx="14">
                  <c:v>298483</c:v>
                </c:pt>
                <c:pt idx="15">
                  <c:v>311518</c:v>
                </c:pt>
                <c:pt idx="16">
                  <c:v>275414</c:v>
                </c:pt>
                <c:pt idx="17">
                  <c:v>288388</c:v>
                </c:pt>
                <c:pt idx="18">
                  <c:v>286290</c:v>
                </c:pt>
                <c:pt idx="19">
                  <c:v>173149</c:v>
                </c:pt>
                <c:pt idx="20">
                  <c:v>185255</c:v>
                </c:pt>
                <c:pt idx="21">
                  <c:v>169500</c:v>
                </c:pt>
                <c:pt idx="22">
                  <c:v>171668</c:v>
                </c:pt>
                <c:pt idx="23">
                  <c:v>103743</c:v>
                </c:pt>
                <c:pt idx="24">
                  <c:v>92472</c:v>
                </c:pt>
                <c:pt idx="25">
                  <c:v>105594</c:v>
                </c:pt>
                <c:pt idx="26">
                  <c:v>96219</c:v>
                </c:pt>
                <c:pt idx="27">
                  <c:v>123188</c:v>
                </c:pt>
                <c:pt idx="28">
                  <c:v>132917</c:v>
                </c:pt>
                <c:pt idx="29">
                  <c:v>42176</c:v>
                </c:pt>
              </c:numCache>
            </c:numRef>
          </c:val>
          <c:smooth val="0"/>
          <c:extLst>
            <c:ext xmlns:c16="http://schemas.microsoft.com/office/drawing/2014/chart" uri="{C3380CC4-5D6E-409C-BE32-E72D297353CC}">
              <c16:uniqueId val="{00000000-8781-4B94-A8CF-9ED2EF56DA49}"/>
            </c:ext>
          </c:extLst>
        </c:ser>
        <c:dLbls>
          <c:showLegendKey val="0"/>
          <c:showVal val="0"/>
          <c:showCatName val="0"/>
          <c:showSerName val="0"/>
          <c:showPercent val="0"/>
          <c:showBubbleSize val="0"/>
        </c:dLbls>
        <c:smooth val="0"/>
        <c:axId val="449638160"/>
        <c:axId val="449640784"/>
      </c:lineChart>
      <c:dateAx>
        <c:axId val="449638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640784"/>
        <c:crosses val="autoZero"/>
        <c:auto val="1"/>
        <c:lblOffset val="100"/>
        <c:baseTimeUnit val="days"/>
      </c:dateAx>
      <c:valAx>
        <c:axId val="449640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638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83343</c:v>
                </c:pt>
                <c:pt idx="1">
                  <c:v>107524</c:v>
                </c:pt>
                <c:pt idx="2">
                  <c:v>92094</c:v>
                </c:pt>
                <c:pt idx="3">
                  <c:v>91839</c:v>
                </c:pt>
                <c:pt idx="4">
                  <c:v>102447</c:v>
                </c:pt>
                <c:pt idx="5">
                  <c:v>100710</c:v>
                </c:pt>
                <c:pt idx="6">
                  <c:v>94020</c:v>
                </c:pt>
                <c:pt idx="7">
                  <c:v>90299</c:v>
                </c:pt>
                <c:pt idx="8">
                  <c:v>107655</c:v>
                </c:pt>
                <c:pt idx="9">
                  <c:v>104686</c:v>
                </c:pt>
                <c:pt idx="10">
                  <c:v>111620</c:v>
                </c:pt>
                <c:pt idx="11">
                  <c:v>101453</c:v>
                </c:pt>
                <c:pt idx="12">
                  <c:v>106990</c:v>
                </c:pt>
                <c:pt idx="13">
                  <c:v>305893</c:v>
                </c:pt>
                <c:pt idx="14">
                  <c:v>396437</c:v>
                </c:pt>
                <c:pt idx="15">
                  <c:v>412222</c:v>
                </c:pt>
                <c:pt idx="16">
                  <c:v>364930</c:v>
                </c:pt>
                <c:pt idx="17">
                  <c:v>368441</c:v>
                </c:pt>
                <c:pt idx="18">
                  <c:v>347607</c:v>
                </c:pt>
                <c:pt idx="19">
                  <c:v>200076</c:v>
                </c:pt>
                <c:pt idx="20">
                  <c:v>205130</c:v>
                </c:pt>
                <c:pt idx="21">
                  <c:v>200393</c:v>
                </c:pt>
                <c:pt idx="22">
                  <c:v>195901</c:v>
                </c:pt>
                <c:pt idx="23">
                  <c:v>117770</c:v>
                </c:pt>
                <c:pt idx="24">
                  <c:v>105220</c:v>
                </c:pt>
                <c:pt idx="25">
                  <c:v>116700</c:v>
                </c:pt>
                <c:pt idx="26">
                  <c:v>109330</c:v>
                </c:pt>
                <c:pt idx="27">
                  <c:v>142573</c:v>
                </c:pt>
                <c:pt idx="28">
                  <c:v>152668</c:v>
                </c:pt>
                <c:pt idx="29">
                  <c:v>43513</c:v>
                </c:pt>
              </c:numCache>
            </c:numRef>
          </c:val>
          <c:smooth val="0"/>
          <c:extLst>
            <c:ext xmlns:c16="http://schemas.microsoft.com/office/drawing/2014/chart" uri="{C3380CC4-5D6E-409C-BE32-E72D297353CC}">
              <c16:uniqueId val="{00000000-A7D0-432D-8B60-8DF5E5EA3766}"/>
            </c:ext>
          </c:extLst>
        </c:ser>
        <c:dLbls>
          <c:showLegendKey val="0"/>
          <c:showVal val="0"/>
          <c:showCatName val="0"/>
          <c:showSerName val="0"/>
          <c:showPercent val="0"/>
          <c:showBubbleSize val="0"/>
        </c:dLbls>
        <c:smooth val="0"/>
        <c:axId val="327181000"/>
        <c:axId val="327178376"/>
      </c:lineChart>
      <c:dateAx>
        <c:axId val="327181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178376"/>
        <c:crosses val="autoZero"/>
        <c:auto val="1"/>
        <c:lblOffset val="100"/>
        <c:baseTimeUnit val="days"/>
      </c:dateAx>
      <c:valAx>
        <c:axId val="327178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181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4211</c:v>
                </c:pt>
                <c:pt idx="1">
                  <c:v>4213</c:v>
                </c:pt>
                <c:pt idx="2">
                  <c:v>4213</c:v>
                </c:pt>
                <c:pt idx="3">
                  <c:v>4213</c:v>
                </c:pt>
                <c:pt idx="4">
                  <c:v>4212</c:v>
                </c:pt>
                <c:pt idx="5">
                  <c:v>4212</c:v>
                </c:pt>
                <c:pt idx="6">
                  <c:v>4212</c:v>
                </c:pt>
                <c:pt idx="7">
                  <c:v>4213</c:v>
                </c:pt>
                <c:pt idx="8">
                  <c:v>4213</c:v>
                </c:pt>
                <c:pt idx="9">
                  <c:v>4215</c:v>
                </c:pt>
                <c:pt idx="10">
                  <c:v>4216</c:v>
                </c:pt>
                <c:pt idx="11">
                  <c:v>4218</c:v>
                </c:pt>
                <c:pt idx="12">
                  <c:v>4218</c:v>
                </c:pt>
                <c:pt idx="13">
                  <c:v>4218</c:v>
                </c:pt>
                <c:pt idx="14">
                  <c:v>4217</c:v>
                </c:pt>
                <c:pt idx="15">
                  <c:v>4217</c:v>
                </c:pt>
                <c:pt idx="16">
                  <c:v>4217</c:v>
                </c:pt>
                <c:pt idx="17">
                  <c:v>4217</c:v>
                </c:pt>
                <c:pt idx="18">
                  <c:v>4218</c:v>
                </c:pt>
                <c:pt idx="19">
                  <c:v>4217</c:v>
                </c:pt>
                <c:pt idx="20">
                  <c:v>4218</c:v>
                </c:pt>
                <c:pt idx="21">
                  <c:v>4219</c:v>
                </c:pt>
                <c:pt idx="22">
                  <c:v>4220</c:v>
                </c:pt>
                <c:pt idx="23">
                  <c:v>4222</c:v>
                </c:pt>
                <c:pt idx="24">
                  <c:v>4222</c:v>
                </c:pt>
                <c:pt idx="25">
                  <c:v>4221</c:v>
                </c:pt>
                <c:pt idx="26">
                  <c:v>4222</c:v>
                </c:pt>
                <c:pt idx="27">
                  <c:v>4225</c:v>
                </c:pt>
                <c:pt idx="28">
                  <c:v>4226</c:v>
                </c:pt>
                <c:pt idx="29">
                  <c:v>4225</c:v>
                </c:pt>
              </c:numCache>
            </c:numRef>
          </c:val>
          <c:smooth val="0"/>
          <c:extLst>
            <c:ext xmlns:c16="http://schemas.microsoft.com/office/drawing/2014/chart" uri="{C3380CC4-5D6E-409C-BE32-E72D297353CC}">
              <c16:uniqueId val="{00000000-45D6-446F-8781-693DDE518154}"/>
            </c:ext>
          </c:extLst>
        </c:ser>
        <c:dLbls>
          <c:showLegendKey val="0"/>
          <c:showVal val="0"/>
          <c:showCatName val="0"/>
          <c:showSerName val="0"/>
          <c:showPercent val="0"/>
          <c:showBubbleSize val="0"/>
        </c:dLbls>
        <c:smooth val="0"/>
        <c:axId val="327175752"/>
        <c:axId val="327175424"/>
      </c:lineChart>
      <c:dateAx>
        <c:axId val="327175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175424"/>
        <c:crosses val="autoZero"/>
        <c:auto val="1"/>
        <c:lblOffset val="100"/>
        <c:baseTimeUnit val="days"/>
      </c:dateAx>
      <c:valAx>
        <c:axId val="327175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175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D86C-46ED-8044-25F0B8DDE450}"/>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D86C-46ED-8044-25F0B8DDE450}"/>
            </c:ext>
          </c:extLst>
        </c:ser>
        <c:dLbls>
          <c:showLegendKey val="0"/>
          <c:showVal val="0"/>
          <c:showCatName val="0"/>
          <c:showSerName val="0"/>
          <c:showPercent val="0"/>
          <c:showBubbleSize val="0"/>
        </c:dLbls>
        <c:gapWidth val="219"/>
        <c:overlap val="-27"/>
        <c:axId val="327181328"/>
        <c:axId val="327180344"/>
      </c:barChart>
      <c:catAx>
        <c:axId val="327181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180344"/>
        <c:crosses val="autoZero"/>
        <c:auto val="1"/>
        <c:lblAlgn val="ctr"/>
        <c:lblOffset val="100"/>
        <c:noMultiLvlLbl val="0"/>
      </c:catAx>
      <c:valAx>
        <c:axId val="327180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181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13-17</c:v>
                </c:pt>
                <c:pt idx="1">
                  <c:v>18-24</c:v>
                </c:pt>
                <c:pt idx="2">
                  <c:v>25-34</c:v>
                </c:pt>
                <c:pt idx="3">
                  <c:v>35-44</c:v>
                </c:pt>
                <c:pt idx="4">
                  <c:v>45-54</c:v>
                </c:pt>
                <c:pt idx="5">
                  <c:v>55-64</c:v>
                </c:pt>
                <c:pt idx="6">
                  <c:v>65+</c:v>
                </c:pt>
              </c:strCache>
            </c:strRef>
          </c:cat>
          <c:val>
            <c:numRef>
              <c:f>Sheet1!$A$2:$G$2</c:f>
              <c:numCache>
                <c:formatCode>General</c:formatCode>
                <c:ptCount val="7"/>
              </c:numCache>
            </c:numRef>
          </c:val>
          <c:extLst>
            <c:ext xmlns:c16="http://schemas.microsoft.com/office/drawing/2014/chart" uri="{C3380CC4-5D6E-409C-BE32-E72D297353CC}">
              <c16:uniqueId val="{00000000-CB5C-4003-A881-D1BEBEDA7F07}"/>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Album</c:v>
                </c:pt>
                <c:pt idx="1">
                  <c:v>Photo</c:v>
                </c:pt>
                <c:pt idx="2">
                  <c:v>Video</c:v>
                </c:pt>
              </c:strCache>
            </c:strRef>
          </c:cat>
          <c:val>
            <c:numRef>
              <c:f>Sheet1!$A$2:$C$2</c:f>
              <c:numCache>
                <c:formatCode>General</c:formatCode>
                <c:ptCount val="3"/>
                <c:pt idx="0">
                  <c:v>8</c:v>
                </c:pt>
                <c:pt idx="1">
                  <c:v>1</c:v>
                </c:pt>
                <c:pt idx="2">
                  <c:v>12</c:v>
                </c:pt>
              </c:numCache>
            </c:numRef>
          </c:val>
          <c:extLst>
            <c:ext xmlns:c16="http://schemas.microsoft.com/office/drawing/2014/chart" uri="{C3380CC4-5D6E-409C-BE32-E72D297353CC}">
              <c16:uniqueId val="{00000000-205D-4DA9-BB7F-63D67CC4DF8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 Salam Bank-Bahrain B.S.C</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3.8848427688094098</c:v>
                </c:pt>
                <c:pt idx="1">
                  <c:v>3.4482758620689702</c:v>
                </c:pt>
                <c:pt idx="2">
                  <c:v>2.5414931838217201</c:v>
                </c:pt>
              </c:numCache>
            </c:numRef>
          </c:val>
          <c:extLst>
            <c:ext xmlns:c16="http://schemas.microsoft.com/office/drawing/2014/chart" uri="{C3380CC4-5D6E-409C-BE32-E72D297353CC}">
              <c16:uniqueId val="{00000000-692F-4D91-A4BE-07D01E7EB746}"/>
            </c:ext>
          </c:extLst>
        </c:ser>
        <c:dLbls>
          <c:showLegendKey val="0"/>
          <c:showVal val="0"/>
          <c:showCatName val="0"/>
          <c:showSerName val="0"/>
          <c:showPercent val="0"/>
          <c:showBubbleSize val="0"/>
        </c:dLbls>
        <c:gapWidth val="219"/>
        <c:overlap val="-27"/>
        <c:axId val="327191168"/>
        <c:axId val="327193136"/>
      </c:barChart>
      <c:catAx>
        <c:axId val="327191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193136"/>
        <c:crosses val="autoZero"/>
        <c:auto val="1"/>
        <c:lblAlgn val="ctr"/>
        <c:lblOffset val="100"/>
        <c:noMultiLvlLbl val="0"/>
      </c:catAx>
      <c:valAx>
        <c:axId val="327193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191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8685-4C2F-8BC4-A2AB34E339C9}"/>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8685-4C2F-8BC4-A2AB34E339C9}"/>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Al Salam Bank-Bahrain B.S.C</c:v>
                </c:pt>
              </c:strCache>
            </c:strRef>
          </c:cat>
          <c:val>
            <c:numRef>
              <c:f>Sheet1!$D$2</c:f>
              <c:numCache>
                <c:formatCode>General</c:formatCode>
                <c:ptCount val="1"/>
                <c:pt idx="0">
                  <c:v>0</c:v>
                </c:pt>
              </c:numCache>
            </c:numRef>
          </c:val>
          <c:extLst>
            <c:ext xmlns:c16="http://schemas.microsoft.com/office/drawing/2014/chart" uri="{C3380CC4-5D6E-409C-BE32-E72D297353CC}">
              <c16:uniqueId val="{00000002-8685-4C2F-8BC4-A2AB34E339C9}"/>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Al Salam Bank-Bahrain B.S.C</c:v>
                </c:pt>
              </c:strCache>
            </c:strRef>
          </c:cat>
          <c:val>
            <c:numRef>
              <c:f>Sheet1!$E$2</c:f>
              <c:numCache>
                <c:formatCode>General</c:formatCode>
                <c:ptCount val="1"/>
                <c:pt idx="0">
                  <c:v>0</c:v>
                </c:pt>
              </c:numCache>
            </c:numRef>
          </c:val>
          <c:extLst>
            <c:ext xmlns:c16="http://schemas.microsoft.com/office/drawing/2014/chart" uri="{C3380CC4-5D6E-409C-BE32-E72D297353CC}">
              <c16:uniqueId val="{00000003-8685-4C2F-8BC4-A2AB34E339C9}"/>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Al Salam Bank-Bahrain B.S.C</c:v>
                </c:pt>
              </c:strCache>
            </c:strRef>
          </c:cat>
          <c:val>
            <c:numRef>
              <c:f>Sheet1!$F$2</c:f>
              <c:numCache>
                <c:formatCode>General</c:formatCode>
                <c:ptCount val="1"/>
                <c:pt idx="0">
                  <c:v>0</c:v>
                </c:pt>
              </c:numCache>
            </c:numRef>
          </c:val>
          <c:extLst>
            <c:ext xmlns:c16="http://schemas.microsoft.com/office/drawing/2014/chart" uri="{C3380CC4-5D6E-409C-BE32-E72D297353CC}">
              <c16:uniqueId val="{00000004-8685-4C2F-8BC4-A2AB34E339C9}"/>
            </c:ext>
          </c:extLst>
        </c:ser>
        <c:dLbls>
          <c:showLegendKey val="0"/>
          <c:showVal val="0"/>
          <c:showCatName val="0"/>
          <c:showSerName val="0"/>
          <c:showPercent val="0"/>
          <c:showBubbleSize val="0"/>
        </c:dLbls>
        <c:gapWidth val="150"/>
        <c:overlap val="100"/>
        <c:axId val="510329144"/>
        <c:axId val="510337344"/>
      </c:barChart>
      <c:catAx>
        <c:axId val="510329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337344"/>
        <c:crosses val="autoZero"/>
        <c:auto val="1"/>
        <c:lblAlgn val="ctr"/>
        <c:lblOffset val="100"/>
        <c:noMultiLvlLbl val="0"/>
      </c:catAx>
      <c:valAx>
        <c:axId val="5103373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329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 Salam Bank-Bahrain B.S.C</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6778-40CA-83F7-95CF6538C32F}"/>
            </c:ext>
          </c:extLst>
        </c:ser>
        <c:dLbls>
          <c:showLegendKey val="0"/>
          <c:showVal val="0"/>
          <c:showCatName val="0"/>
          <c:showSerName val="0"/>
          <c:showPercent val="0"/>
          <c:showBubbleSize val="0"/>
        </c:dLbls>
        <c:gapWidth val="219"/>
        <c:overlap val="-27"/>
        <c:axId val="510338000"/>
        <c:axId val="510336032"/>
      </c:barChart>
      <c:catAx>
        <c:axId val="510338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336032"/>
        <c:crosses val="autoZero"/>
        <c:auto val="1"/>
        <c:lblAlgn val="ctr"/>
        <c:lblOffset val="100"/>
        <c:noMultiLvlLbl val="0"/>
      </c:catAx>
      <c:valAx>
        <c:axId val="510336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338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User Posts</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CEC6-41E9-A01D-1C91002F0E3E}"/>
            </c:ext>
          </c:extLst>
        </c:ser>
        <c:ser>
          <c:idx val="1"/>
          <c:order val="1"/>
          <c:tx>
            <c:strRef>
              <c:f>Sheet1!$C$1</c:f>
              <c:strCache>
                <c:ptCount val="1"/>
                <c:pt idx="0">
                  <c:v>Private Conversations</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CEC6-41E9-A01D-1C91002F0E3E}"/>
            </c:ext>
          </c:extLst>
        </c:ser>
        <c:dLbls>
          <c:showLegendKey val="0"/>
          <c:showVal val="0"/>
          <c:showCatName val="0"/>
          <c:showSerName val="0"/>
          <c:showPercent val="0"/>
          <c:showBubbleSize val="0"/>
        </c:dLbls>
        <c:gapWidth val="219"/>
        <c:overlap val="-27"/>
        <c:axId val="510334720"/>
        <c:axId val="510335048"/>
      </c:barChart>
      <c:catAx>
        <c:axId val="510334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335048"/>
        <c:crosses val="autoZero"/>
        <c:auto val="1"/>
        <c:lblAlgn val="ctr"/>
        <c:lblOffset val="100"/>
        <c:noMultiLvlLbl val="0"/>
      </c:catAx>
      <c:valAx>
        <c:axId val="510335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334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3034-4361-95DE-4F63CC5B1C32}"/>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3034-4361-95DE-4F63CC5B1C32}"/>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Al Salam Bank-Bahrain B.S.C</c:v>
                </c:pt>
              </c:strCache>
            </c:strRef>
          </c:cat>
          <c:val>
            <c:numRef>
              <c:f>Sheet1!$D$2</c:f>
              <c:numCache>
                <c:formatCode>General</c:formatCode>
                <c:ptCount val="1"/>
                <c:pt idx="0">
                  <c:v>0</c:v>
                </c:pt>
              </c:numCache>
            </c:numRef>
          </c:val>
          <c:extLst>
            <c:ext xmlns:c16="http://schemas.microsoft.com/office/drawing/2014/chart" uri="{C3380CC4-5D6E-409C-BE32-E72D297353CC}">
              <c16:uniqueId val="{00000002-3034-4361-95DE-4F63CC5B1C32}"/>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Al Salam Bank-Bahrain B.S.C</c:v>
                </c:pt>
              </c:strCache>
            </c:strRef>
          </c:cat>
          <c:val>
            <c:numRef>
              <c:f>Sheet1!$E$2</c:f>
              <c:numCache>
                <c:formatCode>General</c:formatCode>
                <c:ptCount val="1"/>
                <c:pt idx="0">
                  <c:v>0</c:v>
                </c:pt>
              </c:numCache>
            </c:numRef>
          </c:val>
          <c:extLst>
            <c:ext xmlns:c16="http://schemas.microsoft.com/office/drawing/2014/chart" uri="{C3380CC4-5D6E-409C-BE32-E72D297353CC}">
              <c16:uniqueId val="{00000003-3034-4361-95DE-4F63CC5B1C32}"/>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Al Salam Bank-Bahrain B.S.C</c:v>
                </c:pt>
              </c:strCache>
            </c:strRef>
          </c:cat>
          <c:val>
            <c:numRef>
              <c:f>Sheet1!$F$2</c:f>
              <c:numCache>
                <c:formatCode>General</c:formatCode>
                <c:ptCount val="1"/>
                <c:pt idx="0">
                  <c:v>0</c:v>
                </c:pt>
              </c:numCache>
            </c:numRef>
          </c:val>
          <c:extLst>
            <c:ext xmlns:c16="http://schemas.microsoft.com/office/drawing/2014/chart" uri="{C3380CC4-5D6E-409C-BE32-E72D297353CC}">
              <c16:uniqueId val="{00000004-3034-4361-95DE-4F63CC5B1C32}"/>
            </c:ext>
          </c:extLst>
        </c:ser>
        <c:dLbls>
          <c:showLegendKey val="0"/>
          <c:showVal val="0"/>
          <c:showCatName val="0"/>
          <c:showSerName val="0"/>
          <c:showPercent val="0"/>
          <c:showBubbleSize val="0"/>
        </c:dLbls>
        <c:gapWidth val="150"/>
        <c:overlap val="100"/>
        <c:axId val="510348496"/>
        <c:axId val="510348168"/>
      </c:barChart>
      <c:catAx>
        <c:axId val="510348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348168"/>
        <c:crosses val="autoZero"/>
        <c:auto val="1"/>
        <c:lblAlgn val="ctr"/>
        <c:lblOffset val="100"/>
        <c:noMultiLvlLbl val="0"/>
      </c:catAx>
      <c:valAx>
        <c:axId val="5103481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348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Questions with negative Feedback</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F420-4908-8B03-8CEB61C0B0A7}"/>
            </c:ext>
          </c:extLst>
        </c:ser>
        <c:ser>
          <c:idx val="1"/>
          <c:order val="1"/>
          <c:tx>
            <c:strRef>
              <c:f>Sheet1!$C$1</c:f>
              <c:strCache>
                <c:ptCount val="1"/>
                <c:pt idx="0">
                  <c:v>Questions without negative Feedback</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F420-4908-8B03-8CEB61C0B0A7}"/>
            </c:ext>
          </c:extLst>
        </c:ser>
        <c:dLbls>
          <c:showLegendKey val="0"/>
          <c:showVal val="0"/>
          <c:showCatName val="0"/>
          <c:showSerName val="0"/>
          <c:showPercent val="0"/>
          <c:showBubbleSize val="0"/>
        </c:dLbls>
        <c:gapWidth val="150"/>
        <c:overlap val="100"/>
        <c:axId val="510345216"/>
        <c:axId val="510341936"/>
      </c:barChart>
      <c:catAx>
        <c:axId val="510345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341936"/>
        <c:crosses val="autoZero"/>
        <c:auto val="1"/>
        <c:lblAlgn val="ctr"/>
        <c:lblOffset val="100"/>
        <c:noMultiLvlLbl val="0"/>
      </c:catAx>
      <c:valAx>
        <c:axId val="5103419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345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 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550</c:v>
                </c:pt>
                <c:pt idx="1">
                  <c:v>551</c:v>
                </c:pt>
                <c:pt idx="2">
                  <c:v>551</c:v>
                </c:pt>
                <c:pt idx="3">
                  <c:v>551</c:v>
                </c:pt>
                <c:pt idx="4">
                  <c:v>551</c:v>
                </c:pt>
                <c:pt idx="5">
                  <c:v>551</c:v>
                </c:pt>
                <c:pt idx="6">
                  <c:v>552</c:v>
                </c:pt>
                <c:pt idx="7">
                  <c:v>552</c:v>
                </c:pt>
                <c:pt idx="8">
                  <c:v>553</c:v>
                </c:pt>
                <c:pt idx="9">
                  <c:v>552</c:v>
                </c:pt>
                <c:pt idx="10">
                  <c:v>554</c:v>
                </c:pt>
                <c:pt idx="11">
                  <c:v>553</c:v>
                </c:pt>
                <c:pt idx="12">
                  <c:v>554</c:v>
                </c:pt>
                <c:pt idx="13">
                  <c:v>556</c:v>
                </c:pt>
                <c:pt idx="14">
                  <c:v>555</c:v>
                </c:pt>
                <c:pt idx="15">
                  <c:v>556</c:v>
                </c:pt>
                <c:pt idx="16">
                  <c:v>557</c:v>
                </c:pt>
                <c:pt idx="17">
                  <c:v>559</c:v>
                </c:pt>
                <c:pt idx="18">
                  <c:v>559</c:v>
                </c:pt>
                <c:pt idx="19">
                  <c:v>558</c:v>
                </c:pt>
                <c:pt idx="20">
                  <c:v>560</c:v>
                </c:pt>
                <c:pt idx="21">
                  <c:v>561</c:v>
                </c:pt>
                <c:pt idx="22">
                  <c:v>561</c:v>
                </c:pt>
                <c:pt idx="23">
                  <c:v>561</c:v>
                </c:pt>
                <c:pt idx="24">
                  <c:v>562</c:v>
                </c:pt>
                <c:pt idx="25">
                  <c:v>562</c:v>
                </c:pt>
                <c:pt idx="26">
                  <c:v>562</c:v>
                </c:pt>
                <c:pt idx="27">
                  <c:v>562</c:v>
                </c:pt>
                <c:pt idx="28">
                  <c:v>563</c:v>
                </c:pt>
                <c:pt idx="29">
                  <c:v>563</c:v>
                </c:pt>
              </c:numCache>
            </c:numRef>
          </c:val>
          <c:smooth val="0"/>
          <c:extLst>
            <c:ext xmlns:c16="http://schemas.microsoft.com/office/drawing/2014/chart" uri="{C3380CC4-5D6E-409C-BE32-E72D297353CC}">
              <c16:uniqueId val="{00000000-E75E-48E9-B110-008878B91E8E}"/>
            </c:ext>
          </c:extLst>
        </c:ser>
        <c:dLbls>
          <c:showLegendKey val="0"/>
          <c:showVal val="0"/>
          <c:showCatName val="0"/>
          <c:showSerName val="0"/>
          <c:showPercent val="0"/>
          <c:showBubbleSize val="0"/>
        </c:dLbls>
        <c:smooth val="0"/>
        <c:axId val="510357352"/>
        <c:axId val="510350136"/>
      </c:lineChart>
      <c:dateAx>
        <c:axId val="510357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350136"/>
        <c:crosses val="autoZero"/>
        <c:auto val="1"/>
        <c:lblOffset val="100"/>
        <c:baseTimeUnit val="days"/>
      </c:dateAx>
      <c:valAx>
        <c:axId val="510350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0357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DB23B-2BD8-47C9-83E0-83B2AF1CF42A}"/>
              </a:ext>
            </a:extLst>
          </p:cNvPr>
          <p:cNvSpPr>
            <a:spLocks noGrp="1"/>
          </p:cNvSpPr>
          <p:nvPr>
            <p:ph type="ctrTitle"/>
          </p:nvPr>
        </p:nvSpPr>
        <p:spPr/>
        <p:txBody>
          <a:bodyPr/>
          <a:lstStyle/>
          <a:p>
            <a:r>
              <a:rPr lang="en-US"/>
              <a:t>ASBB</a:t>
            </a:r>
          </a:p>
        </p:txBody>
      </p:sp>
      <p:sp>
        <p:nvSpPr>
          <p:cNvPr id="3" name="Subtitle 2">
            <a:extLst>
              <a:ext uri="{FF2B5EF4-FFF2-40B4-BE49-F238E27FC236}">
                <a16:creationId xmlns:a16="http://schemas.microsoft.com/office/drawing/2014/main" id="{F3DF5F02-AE75-4B69-9A28-D6A313CF336D}"/>
              </a:ext>
            </a:extLst>
          </p:cNvPr>
          <p:cNvSpPr>
            <a:spLocks noGrp="1"/>
          </p:cNvSpPr>
          <p:nvPr>
            <p:ph type="subTitle" idx="1"/>
          </p:nvPr>
        </p:nvSpPr>
        <p:spPr/>
        <p:txBody>
          <a:bodyPr/>
          <a:lstStyle/>
          <a:p>
            <a:r>
              <a:rPr lang="en-US"/>
              <a:t>FP7</a:t>
            </a:r>
          </a:p>
        </p:txBody>
      </p:sp>
    </p:spTree>
    <p:extLst>
      <p:ext uri="{BB962C8B-B14F-4D97-AF65-F5344CB8AC3E}">
        <p14:creationId xmlns:p14="http://schemas.microsoft.com/office/powerpoint/2010/main" val="21662438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A92F9-29ED-4AC2-9211-EA9F7A2C48E4}"/>
              </a:ext>
            </a:extLst>
          </p:cNvPr>
          <p:cNvSpPr>
            <a:spLocks noGrp="1"/>
          </p:cNvSpPr>
          <p:nvPr>
            <p:ph type="title"/>
          </p:nvPr>
        </p:nvSpPr>
        <p:spPr/>
        <p:txBody>
          <a:bodyPr/>
          <a:lstStyle/>
          <a:p>
            <a:r>
              <a:rPr lang="en-US"/>
              <a:t>Overall Network Key Metrics | All Pages</a:t>
            </a:r>
          </a:p>
        </p:txBody>
      </p:sp>
      <p:graphicFrame>
        <p:nvGraphicFramePr>
          <p:cNvPr id="5" name="Table Placeholder 4">
            <a:extLst>
              <a:ext uri="{FF2B5EF4-FFF2-40B4-BE49-F238E27FC236}">
                <a16:creationId xmlns:a16="http://schemas.microsoft.com/office/drawing/2014/main" id="{8A7E6DB9-540C-4BF6-9C30-19D793A8AA0B}"/>
              </a:ext>
            </a:extLst>
          </p:cNvPr>
          <p:cNvGraphicFramePr>
            <a:graphicFrameLocks noGrp="1"/>
          </p:cNvGraphicFramePr>
          <p:nvPr>
            <p:ph type="tbl" sz="quarter" idx="13"/>
            <p:extLst>
              <p:ext uri="{D42A27DB-BD31-4B8C-83A1-F6EECF244321}">
                <p14:modId xmlns:p14="http://schemas.microsoft.com/office/powerpoint/2010/main" val="2315452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445038319"/>
                    </a:ext>
                  </a:extLst>
                </a:gridCol>
                <a:gridCol w="1316736">
                  <a:extLst>
                    <a:ext uri="{9D8B030D-6E8A-4147-A177-3AD203B41FA5}">
                      <a16:colId xmlns:a16="http://schemas.microsoft.com/office/drawing/2014/main" val="3839645253"/>
                    </a:ext>
                  </a:extLst>
                </a:gridCol>
                <a:gridCol w="1316736">
                  <a:extLst>
                    <a:ext uri="{9D8B030D-6E8A-4147-A177-3AD203B41FA5}">
                      <a16:colId xmlns:a16="http://schemas.microsoft.com/office/drawing/2014/main" val="3876953084"/>
                    </a:ext>
                  </a:extLst>
                </a:gridCol>
                <a:gridCol w="1316736">
                  <a:extLst>
                    <a:ext uri="{9D8B030D-6E8A-4147-A177-3AD203B41FA5}">
                      <a16:colId xmlns:a16="http://schemas.microsoft.com/office/drawing/2014/main" val="3183224441"/>
                    </a:ext>
                  </a:extLst>
                </a:gridCol>
                <a:gridCol w="1316736">
                  <a:extLst>
                    <a:ext uri="{9D8B030D-6E8A-4147-A177-3AD203B41FA5}">
                      <a16:colId xmlns:a16="http://schemas.microsoft.com/office/drawing/2014/main" val="3169343428"/>
                    </a:ext>
                  </a:extLst>
                </a:gridCol>
              </a:tblGrid>
              <a:tr h="370840">
                <a:tc>
                  <a:txBody>
                    <a:bodyPr/>
                    <a:lstStyle/>
                    <a:p>
                      <a:r>
                        <a:rPr lang="en-US" sz="1000"/>
                        <a:t>Network</a:t>
                      </a:r>
                    </a:p>
                  </a:txBody>
                  <a:tcPr/>
                </a:tc>
                <a:tc>
                  <a:txBody>
                    <a:bodyPr/>
                    <a:lstStyle/>
                    <a:p>
                      <a:r>
                        <a:rPr lang="en-US" sz="1000"/>
                        <a:t>Audience Change</a:t>
                      </a:r>
                    </a:p>
                  </a:txBody>
                  <a:tcPr/>
                </a:tc>
                <a:tc>
                  <a:txBody>
                    <a:bodyPr/>
                    <a:lstStyle/>
                    <a:p>
                      <a:r>
                        <a:rPr lang="en-US" sz="1000"/>
                        <a:t>Monthly Reach</a:t>
                      </a:r>
                    </a:p>
                  </a:txBody>
                  <a:tcPr/>
                </a:tc>
                <a:tc>
                  <a:txBody>
                    <a:bodyPr/>
                    <a:lstStyle/>
                    <a:p>
                      <a:r>
                        <a:rPr lang="en-US" sz="1000"/>
                        <a:t>Monthly Impressions</a:t>
                      </a:r>
                    </a:p>
                  </a:txBody>
                  <a:tcPr/>
                </a:tc>
                <a:tc>
                  <a:txBody>
                    <a:bodyPr/>
                    <a:lstStyle/>
                    <a:p>
                      <a:r>
                        <a:rPr lang="en-US" sz="1000"/>
                        <a:t>E-Rate</a:t>
                      </a:r>
                    </a:p>
                  </a:txBody>
                  <a:tcPr/>
                </a:tc>
                <a:extLst>
                  <a:ext uri="{0D108BD9-81ED-4DB2-BD59-A6C34878D82A}">
                    <a16:rowId xmlns:a16="http://schemas.microsoft.com/office/drawing/2014/main" val="3460962286"/>
                  </a:ext>
                </a:extLst>
              </a:tr>
              <a:tr h="370840">
                <a:tc>
                  <a:txBody>
                    <a:bodyPr/>
                    <a:lstStyle/>
                    <a:p>
                      <a:r>
                        <a:rPr lang="en-US" sz="1000"/>
                        <a:t>Instagram</a:t>
                      </a:r>
                    </a:p>
                  </a:txBody>
                  <a:tcPr/>
                </a:tc>
                <a:tc>
                  <a:txBody>
                    <a:bodyPr/>
                    <a:lstStyle/>
                    <a:p>
                      <a:r>
                        <a:rPr lang="en-US" sz="1000"/>
                        <a:t>1988</a:t>
                      </a:r>
                    </a:p>
                  </a:txBody>
                  <a:tcPr/>
                </a:tc>
                <a:tc>
                  <a:txBody>
                    <a:bodyPr/>
                    <a:lstStyle/>
                    <a:p>
                      <a:r>
                        <a:rPr lang="en-US" sz="1000"/>
                        <a:t>544185</a:t>
                      </a:r>
                    </a:p>
                  </a:txBody>
                  <a:tcPr/>
                </a:tc>
                <a:tc>
                  <a:txBody>
                    <a:bodyPr/>
                    <a:lstStyle/>
                    <a:p>
                      <a:r>
                        <a:rPr lang="en-US" sz="1000"/>
                        <a:t>5714674</a:t>
                      </a:r>
                    </a:p>
                  </a:txBody>
                  <a:tcPr/>
                </a:tc>
                <a:tc>
                  <a:txBody>
                    <a:bodyPr/>
                    <a:lstStyle/>
                    <a:p>
                      <a:r>
                        <a:rPr lang="en-US" sz="1000"/>
                        <a:t>0.54468548862105</a:t>
                      </a:r>
                    </a:p>
                  </a:txBody>
                  <a:tcPr/>
                </a:tc>
                <a:extLst>
                  <a:ext uri="{0D108BD9-81ED-4DB2-BD59-A6C34878D82A}">
                    <a16:rowId xmlns:a16="http://schemas.microsoft.com/office/drawing/2014/main" val="260289588"/>
                  </a:ext>
                </a:extLst>
              </a:tr>
              <a:tr h="370840">
                <a:tc>
                  <a:txBody>
                    <a:bodyPr/>
                    <a:lstStyle/>
                    <a:p>
                      <a:r>
                        <a:rPr lang="en-US" sz="1000"/>
                        <a:t>Facebook</a:t>
                      </a:r>
                    </a:p>
                  </a:txBody>
                  <a:tcPr/>
                </a:tc>
                <a:tc>
                  <a:txBody>
                    <a:bodyPr/>
                    <a:lstStyle/>
                    <a:p>
                      <a:r>
                        <a:rPr lang="en-US" sz="1000"/>
                        <a:t>15</a:t>
                      </a:r>
                    </a:p>
                  </a:txBody>
                  <a:tcPr/>
                </a:tc>
                <a:tc>
                  <a:txBody>
                    <a:bodyPr/>
                    <a:lstStyle/>
                    <a:p>
                      <a:r>
                        <a:rPr lang="en-US" sz="1000"/>
                        <a:t>717768</a:t>
                      </a:r>
                    </a:p>
                  </a:txBody>
                  <a:tcPr/>
                </a:tc>
                <a:tc>
                  <a:txBody>
                    <a:bodyPr/>
                    <a:lstStyle/>
                    <a:p>
                      <a:r>
                        <a:rPr lang="en-US" sz="1000"/>
                        <a:t>4888617</a:t>
                      </a:r>
                    </a:p>
                  </a:txBody>
                  <a:tcPr/>
                </a:tc>
                <a:tc>
                  <a:txBody>
                    <a:bodyPr/>
                    <a:lstStyle/>
                    <a:p>
                      <a:r>
                        <a:rPr lang="en-US" sz="1000"/>
                        <a:t>2.2480801596059</a:t>
                      </a:r>
                    </a:p>
                  </a:txBody>
                  <a:tcPr/>
                </a:tc>
                <a:extLst>
                  <a:ext uri="{0D108BD9-81ED-4DB2-BD59-A6C34878D82A}">
                    <a16:rowId xmlns:a16="http://schemas.microsoft.com/office/drawing/2014/main" val="1371331942"/>
                  </a:ext>
                </a:extLst>
              </a:tr>
              <a:tr h="370840">
                <a:tc>
                  <a:txBody>
                    <a:bodyPr/>
                    <a:lstStyle/>
                    <a:p>
                      <a:r>
                        <a:rPr lang="en-US" sz="1000"/>
                        <a:t>Twitter</a:t>
                      </a:r>
                    </a:p>
                  </a:txBody>
                  <a:tcPr/>
                </a:tc>
                <a:tc>
                  <a:txBody>
                    <a:bodyPr/>
                    <a:lstStyle/>
                    <a:p>
                      <a:r>
                        <a:rPr lang="en-US" sz="1000"/>
                        <a:t>13</a:t>
                      </a:r>
                    </a:p>
                  </a:txBody>
                  <a:tcPr/>
                </a:tc>
                <a:tc>
                  <a:txBody>
                    <a:bodyPr/>
                    <a:lstStyle/>
                    <a:p>
                      <a:r>
                        <a:rPr lang="en-US" sz="1000"/>
                        <a:t>n/a</a:t>
                      </a:r>
                    </a:p>
                  </a:txBody>
                  <a:tcPr/>
                </a:tc>
                <a:tc>
                  <a:txBody>
                    <a:bodyPr/>
                    <a:lstStyle/>
                    <a:p>
                      <a:r>
                        <a:rPr lang="en-US" sz="1000"/>
                        <a:t>47</a:t>
                      </a:r>
                    </a:p>
                  </a:txBody>
                  <a:tcPr/>
                </a:tc>
                <a:tc>
                  <a:txBody>
                    <a:bodyPr/>
                    <a:lstStyle/>
                    <a:p>
                      <a:r>
                        <a:rPr lang="en-US" sz="1000"/>
                        <a:t>3.4839</a:t>
                      </a:r>
                    </a:p>
                  </a:txBody>
                  <a:tcPr/>
                </a:tc>
                <a:extLst>
                  <a:ext uri="{0D108BD9-81ED-4DB2-BD59-A6C34878D82A}">
                    <a16:rowId xmlns:a16="http://schemas.microsoft.com/office/drawing/2014/main" val="2391025660"/>
                  </a:ext>
                </a:extLst>
              </a:tr>
              <a:tr h="370840">
                <a:tc>
                  <a:txBody>
                    <a:bodyPr/>
                    <a:lstStyle/>
                    <a:p>
                      <a:r>
                        <a:rPr lang="en-US" sz="1000"/>
                        <a:t>YouTube</a:t>
                      </a:r>
                    </a:p>
                  </a:txBody>
                  <a:tcPr/>
                </a:tc>
                <a:tc>
                  <a:txBody>
                    <a:bodyPr/>
                    <a:lstStyle/>
                    <a:p>
                      <a:r>
                        <a:rPr lang="en-US" sz="1000"/>
                        <a:t>10</a:t>
                      </a:r>
                    </a:p>
                  </a:txBody>
                  <a:tcPr/>
                </a:tc>
                <a:tc>
                  <a:txBody>
                    <a:bodyPr/>
                    <a:lstStyle/>
                    <a:p>
                      <a:r>
                        <a:rPr lang="en-US" sz="1000"/>
                        <a:t>n/a</a:t>
                      </a:r>
                    </a:p>
                  </a:txBody>
                  <a:tcPr/>
                </a:tc>
                <a:tc>
                  <a:txBody>
                    <a:bodyPr/>
                    <a:lstStyle/>
                    <a:p>
                      <a:r>
                        <a:rPr lang="en-US" sz="1000"/>
                        <a:t>864</a:t>
                      </a:r>
                    </a:p>
                  </a:txBody>
                  <a:tcPr/>
                </a:tc>
                <a:tc>
                  <a:txBody>
                    <a:bodyPr/>
                    <a:lstStyle/>
                    <a:p>
                      <a:r>
                        <a:rPr lang="en-US" sz="1000"/>
                        <a:t>n/a</a:t>
                      </a:r>
                    </a:p>
                  </a:txBody>
                  <a:tcPr/>
                </a:tc>
                <a:extLst>
                  <a:ext uri="{0D108BD9-81ED-4DB2-BD59-A6C34878D82A}">
                    <a16:rowId xmlns:a16="http://schemas.microsoft.com/office/drawing/2014/main" val="2512476798"/>
                  </a:ext>
                </a:extLst>
              </a:tr>
            </a:tbl>
          </a:graphicData>
        </a:graphic>
      </p:graphicFrame>
      <p:sp>
        <p:nvSpPr>
          <p:cNvPr id="4" name="Text Placeholder 3">
            <a:extLst>
              <a:ext uri="{FF2B5EF4-FFF2-40B4-BE49-F238E27FC236}">
                <a16:creationId xmlns:a16="http://schemas.microsoft.com/office/drawing/2014/main" id="{F4210C67-67C6-4AA0-8862-6F401CADB52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476155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16561-769B-4F05-B6A0-A5A7A7AB64F0}"/>
              </a:ext>
            </a:extLst>
          </p:cNvPr>
          <p:cNvSpPr>
            <a:spLocks noGrp="1"/>
          </p:cNvSpPr>
          <p:nvPr>
            <p:ph type="title"/>
          </p:nvPr>
        </p:nvSpPr>
        <p:spPr/>
        <p:txBody>
          <a:bodyPr/>
          <a:lstStyle/>
          <a:p>
            <a:r>
              <a:rPr lang="en-US"/>
              <a:t>Overall Network Key Metrics Table | All Pages</a:t>
            </a:r>
          </a:p>
        </p:txBody>
      </p:sp>
      <p:graphicFrame>
        <p:nvGraphicFramePr>
          <p:cNvPr id="5" name="Table Placeholder 4">
            <a:extLst>
              <a:ext uri="{FF2B5EF4-FFF2-40B4-BE49-F238E27FC236}">
                <a16:creationId xmlns:a16="http://schemas.microsoft.com/office/drawing/2014/main" id="{0372637B-EFD6-4B3B-9AB6-E821EFFF00B1}"/>
              </a:ext>
            </a:extLst>
          </p:cNvPr>
          <p:cNvGraphicFramePr>
            <a:graphicFrameLocks noGrp="1"/>
          </p:cNvGraphicFramePr>
          <p:nvPr>
            <p:ph type="tbl" sz="quarter" idx="13"/>
            <p:extLst>
              <p:ext uri="{D42A27DB-BD31-4B8C-83A1-F6EECF244321}">
                <p14:modId xmlns:p14="http://schemas.microsoft.com/office/powerpoint/2010/main" val="108191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376379124"/>
                    </a:ext>
                  </a:extLst>
                </a:gridCol>
                <a:gridCol w="1316736">
                  <a:extLst>
                    <a:ext uri="{9D8B030D-6E8A-4147-A177-3AD203B41FA5}">
                      <a16:colId xmlns:a16="http://schemas.microsoft.com/office/drawing/2014/main" val="1154374194"/>
                    </a:ext>
                  </a:extLst>
                </a:gridCol>
                <a:gridCol w="1316736">
                  <a:extLst>
                    <a:ext uri="{9D8B030D-6E8A-4147-A177-3AD203B41FA5}">
                      <a16:colId xmlns:a16="http://schemas.microsoft.com/office/drawing/2014/main" val="1394451731"/>
                    </a:ext>
                  </a:extLst>
                </a:gridCol>
                <a:gridCol w="1316736">
                  <a:extLst>
                    <a:ext uri="{9D8B030D-6E8A-4147-A177-3AD203B41FA5}">
                      <a16:colId xmlns:a16="http://schemas.microsoft.com/office/drawing/2014/main" val="3941717603"/>
                    </a:ext>
                  </a:extLst>
                </a:gridCol>
                <a:gridCol w="1316736">
                  <a:extLst>
                    <a:ext uri="{9D8B030D-6E8A-4147-A177-3AD203B41FA5}">
                      <a16:colId xmlns:a16="http://schemas.microsoft.com/office/drawing/2014/main" val="2854839159"/>
                    </a:ext>
                  </a:extLst>
                </a:gridCol>
              </a:tblGrid>
              <a:tr h="370840">
                <a:tc>
                  <a:txBody>
                    <a:bodyPr/>
                    <a:lstStyle/>
                    <a:p>
                      <a:r>
                        <a:rPr lang="en-US" sz="1000"/>
                        <a:t>Network</a:t>
                      </a:r>
                    </a:p>
                  </a:txBody>
                  <a:tcPr/>
                </a:tc>
                <a:tc>
                  <a:txBody>
                    <a:bodyPr/>
                    <a:lstStyle/>
                    <a:p>
                      <a:r>
                        <a:rPr lang="en-US" sz="1000"/>
                        <a:t>Total Audience Change</a:t>
                      </a:r>
                    </a:p>
                  </a:txBody>
                  <a:tcPr/>
                </a:tc>
                <a:tc>
                  <a:txBody>
                    <a:bodyPr/>
                    <a:lstStyle/>
                    <a:p>
                      <a:r>
                        <a:rPr lang="en-US" sz="1000"/>
                        <a:t>Total Posted Content</a:t>
                      </a:r>
                    </a:p>
                  </a:txBody>
                  <a:tcPr/>
                </a:tc>
                <a:tc>
                  <a:txBody>
                    <a:bodyPr/>
                    <a:lstStyle/>
                    <a:p>
                      <a:r>
                        <a:rPr lang="en-US" sz="1000"/>
                        <a:t>Total Interactions</a:t>
                      </a:r>
                    </a:p>
                  </a:txBody>
                  <a:tcPr/>
                </a:tc>
                <a:tc>
                  <a:txBody>
                    <a:bodyPr/>
                    <a:lstStyle/>
                    <a:p>
                      <a:r>
                        <a:rPr lang="en-US" sz="1000"/>
                        <a:t>Avg. Interaction Rate</a:t>
                      </a:r>
                    </a:p>
                  </a:txBody>
                  <a:tcPr/>
                </a:tc>
                <a:extLst>
                  <a:ext uri="{0D108BD9-81ED-4DB2-BD59-A6C34878D82A}">
                    <a16:rowId xmlns:a16="http://schemas.microsoft.com/office/drawing/2014/main" val="1023359192"/>
                  </a:ext>
                </a:extLst>
              </a:tr>
              <a:tr h="370840">
                <a:tc>
                  <a:txBody>
                    <a:bodyPr/>
                    <a:lstStyle/>
                    <a:p>
                      <a:r>
                        <a:rPr lang="en-US" sz="1000"/>
                        <a:t>Facebook</a:t>
                      </a:r>
                    </a:p>
                  </a:txBody>
                  <a:tcPr/>
                </a:tc>
                <a:tc>
                  <a:txBody>
                    <a:bodyPr/>
                    <a:lstStyle/>
                    <a:p>
                      <a:r>
                        <a:rPr lang="en-US" sz="1000"/>
                        <a:t>16</a:t>
                      </a:r>
                    </a:p>
                  </a:txBody>
                  <a:tcPr/>
                </a:tc>
                <a:tc>
                  <a:txBody>
                    <a:bodyPr/>
                    <a:lstStyle/>
                    <a:p>
                      <a:r>
                        <a:rPr lang="en-US" sz="1000"/>
                        <a:t>21</a:t>
                      </a:r>
                    </a:p>
                  </a:txBody>
                  <a:tcPr/>
                </a:tc>
                <a:tc>
                  <a:txBody>
                    <a:bodyPr/>
                    <a:lstStyle/>
                    <a:p>
                      <a:r>
                        <a:rPr lang="en-US" sz="1000"/>
                        <a:t>29</a:t>
                      </a:r>
                    </a:p>
                  </a:txBody>
                  <a:tcPr/>
                </a:tc>
                <a:tc>
                  <a:txBody>
                    <a:bodyPr/>
                    <a:lstStyle/>
                    <a:p>
                      <a:r>
                        <a:rPr lang="en-US" sz="1000"/>
                        <a:t>0.0327 %</a:t>
                      </a:r>
                    </a:p>
                  </a:txBody>
                  <a:tcPr/>
                </a:tc>
                <a:extLst>
                  <a:ext uri="{0D108BD9-81ED-4DB2-BD59-A6C34878D82A}">
                    <a16:rowId xmlns:a16="http://schemas.microsoft.com/office/drawing/2014/main" val="1370534700"/>
                  </a:ext>
                </a:extLst>
              </a:tr>
              <a:tr h="370840">
                <a:tc>
                  <a:txBody>
                    <a:bodyPr/>
                    <a:lstStyle/>
                    <a:p>
                      <a:r>
                        <a:rPr lang="en-US" sz="1000"/>
                        <a:t>Instagram</a:t>
                      </a:r>
                    </a:p>
                  </a:txBody>
                  <a:tcPr/>
                </a:tc>
                <a:tc>
                  <a:txBody>
                    <a:bodyPr/>
                    <a:lstStyle/>
                    <a:p>
                      <a:r>
                        <a:rPr lang="en-US" sz="1000"/>
                        <a:t>1963</a:t>
                      </a:r>
                    </a:p>
                  </a:txBody>
                  <a:tcPr/>
                </a:tc>
                <a:tc>
                  <a:txBody>
                    <a:bodyPr/>
                    <a:lstStyle/>
                    <a:p>
                      <a:r>
                        <a:rPr lang="en-US" sz="1000"/>
                        <a:t>17</a:t>
                      </a:r>
                    </a:p>
                  </a:txBody>
                  <a:tcPr/>
                </a:tc>
                <a:tc>
                  <a:txBody>
                    <a:bodyPr/>
                    <a:lstStyle/>
                    <a:p>
                      <a:r>
                        <a:rPr lang="en-US" sz="1000"/>
                        <a:t>31127</a:t>
                      </a:r>
                    </a:p>
                  </a:txBody>
                  <a:tcPr/>
                </a:tc>
                <a:tc>
                  <a:txBody>
                    <a:bodyPr/>
                    <a:lstStyle/>
                    <a:p>
                      <a:r>
                        <a:rPr lang="en-US" sz="1000"/>
                        <a:t>3.1162 %</a:t>
                      </a:r>
                    </a:p>
                  </a:txBody>
                  <a:tcPr/>
                </a:tc>
                <a:extLst>
                  <a:ext uri="{0D108BD9-81ED-4DB2-BD59-A6C34878D82A}">
                    <a16:rowId xmlns:a16="http://schemas.microsoft.com/office/drawing/2014/main" val="2157417107"/>
                  </a:ext>
                </a:extLst>
              </a:tr>
              <a:tr h="370840">
                <a:tc>
                  <a:txBody>
                    <a:bodyPr/>
                    <a:lstStyle/>
                    <a:p>
                      <a:r>
                        <a:rPr lang="en-US" sz="1000"/>
                        <a:t>Twitter</a:t>
                      </a:r>
                    </a:p>
                  </a:txBody>
                  <a:tcPr/>
                </a:tc>
                <a:tc>
                  <a:txBody>
                    <a:bodyPr/>
                    <a:lstStyle/>
                    <a:p>
                      <a:r>
                        <a:rPr lang="en-US" sz="1000"/>
                        <a:t>13</a:t>
                      </a:r>
                    </a:p>
                  </a:txBody>
                  <a:tcPr/>
                </a:tc>
                <a:tc>
                  <a:txBody>
                    <a:bodyPr/>
                    <a:lstStyle/>
                    <a:p>
                      <a:r>
                        <a:rPr lang="en-US" sz="1000"/>
                        <a:t>17</a:t>
                      </a:r>
                    </a:p>
                  </a:txBody>
                  <a:tcPr/>
                </a:tc>
                <a:tc>
                  <a:txBody>
                    <a:bodyPr/>
                    <a:lstStyle/>
                    <a:p>
                      <a:r>
                        <a:rPr lang="en-US" sz="1000"/>
                        <a:t>11</a:t>
                      </a:r>
                    </a:p>
                  </a:txBody>
                  <a:tcPr/>
                </a:tc>
                <a:tc>
                  <a:txBody>
                    <a:bodyPr/>
                    <a:lstStyle/>
                    <a:p>
                      <a:r>
                        <a:rPr lang="en-US" sz="1000"/>
                        <a:t>0.1164 %</a:t>
                      </a:r>
                    </a:p>
                  </a:txBody>
                  <a:tcPr/>
                </a:tc>
                <a:extLst>
                  <a:ext uri="{0D108BD9-81ED-4DB2-BD59-A6C34878D82A}">
                    <a16:rowId xmlns:a16="http://schemas.microsoft.com/office/drawing/2014/main" val="100481450"/>
                  </a:ext>
                </a:extLst>
              </a:tr>
              <a:tr h="370840">
                <a:tc>
                  <a:txBody>
                    <a:bodyPr/>
                    <a:lstStyle/>
                    <a:p>
                      <a:r>
                        <a:rPr lang="en-US" sz="1000"/>
                        <a:t>YouTube</a:t>
                      </a:r>
                    </a:p>
                  </a:txBody>
                  <a:tcPr/>
                </a:tc>
                <a:tc>
                  <a:txBody>
                    <a:bodyPr/>
                    <a:lstStyle/>
                    <a:p>
                      <a:r>
                        <a:rPr lang="en-US" sz="1000"/>
                        <a:t>11</a:t>
                      </a:r>
                    </a:p>
                  </a:txBody>
                  <a:tcPr/>
                </a:tc>
                <a:tc>
                  <a:txBody>
                    <a:bodyPr/>
                    <a:lstStyle/>
                    <a:p>
                      <a:r>
                        <a:rPr lang="en-US" sz="1000"/>
                        <a:t>4</a:t>
                      </a:r>
                    </a:p>
                  </a:txBody>
                  <a:tcPr/>
                </a:tc>
                <a:tc>
                  <a:txBody>
                    <a:bodyPr/>
                    <a:lstStyle/>
                    <a:p>
                      <a:r>
                        <a:rPr lang="en-US" sz="1000"/>
                        <a:t>21</a:t>
                      </a:r>
                    </a:p>
                  </a:txBody>
                  <a:tcPr/>
                </a:tc>
                <a:tc>
                  <a:txBody>
                    <a:bodyPr/>
                    <a:lstStyle/>
                    <a:p>
                      <a:r>
                        <a:rPr lang="en-US" sz="1000"/>
                        <a:t>9.5455 %</a:t>
                      </a:r>
                    </a:p>
                  </a:txBody>
                  <a:tcPr/>
                </a:tc>
                <a:extLst>
                  <a:ext uri="{0D108BD9-81ED-4DB2-BD59-A6C34878D82A}">
                    <a16:rowId xmlns:a16="http://schemas.microsoft.com/office/drawing/2014/main" val="3605230118"/>
                  </a:ext>
                </a:extLst>
              </a:tr>
            </a:tbl>
          </a:graphicData>
        </a:graphic>
      </p:graphicFrame>
      <p:sp>
        <p:nvSpPr>
          <p:cNvPr id="4" name="Text Placeholder 3">
            <a:extLst>
              <a:ext uri="{FF2B5EF4-FFF2-40B4-BE49-F238E27FC236}">
                <a16:creationId xmlns:a16="http://schemas.microsoft.com/office/drawing/2014/main" id="{50446240-F2A9-4850-8D0A-D00CBEC6F0F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3675764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69B89-6359-46A6-8E7C-D16B7812129B}"/>
              </a:ext>
            </a:extLst>
          </p:cNvPr>
          <p:cNvSpPr>
            <a:spLocks noGrp="1"/>
          </p:cNvSpPr>
          <p:nvPr>
            <p:ph type="title"/>
          </p:nvPr>
        </p:nvSpPr>
        <p:spPr/>
        <p:txBody>
          <a:bodyPr/>
          <a:lstStyle/>
          <a:p>
            <a:r>
              <a:rPr lang="en-US"/>
              <a:t>Instagram Key Metrics 2020 | All Pages</a:t>
            </a:r>
          </a:p>
        </p:txBody>
      </p:sp>
      <p:graphicFrame>
        <p:nvGraphicFramePr>
          <p:cNvPr id="5" name="Table Placeholder 4">
            <a:extLst>
              <a:ext uri="{FF2B5EF4-FFF2-40B4-BE49-F238E27FC236}">
                <a16:creationId xmlns:a16="http://schemas.microsoft.com/office/drawing/2014/main" id="{D7977FEB-149F-4B49-A7C4-72C63A766063}"/>
              </a:ext>
            </a:extLst>
          </p:cNvPr>
          <p:cNvGraphicFramePr>
            <a:graphicFrameLocks noGrp="1"/>
          </p:cNvGraphicFramePr>
          <p:nvPr>
            <p:ph type="tbl" sz="quarter" idx="13"/>
            <p:extLst>
              <p:ext uri="{D42A27DB-BD31-4B8C-83A1-F6EECF244321}">
                <p14:modId xmlns:p14="http://schemas.microsoft.com/office/powerpoint/2010/main" val="633547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239728863"/>
                    </a:ext>
                  </a:extLst>
                </a:gridCol>
                <a:gridCol w="740664">
                  <a:extLst>
                    <a:ext uri="{9D8B030D-6E8A-4147-A177-3AD203B41FA5}">
                      <a16:colId xmlns:a16="http://schemas.microsoft.com/office/drawing/2014/main" val="2875545451"/>
                    </a:ext>
                  </a:extLst>
                </a:gridCol>
                <a:gridCol w="740664">
                  <a:extLst>
                    <a:ext uri="{9D8B030D-6E8A-4147-A177-3AD203B41FA5}">
                      <a16:colId xmlns:a16="http://schemas.microsoft.com/office/drawing/2014/main" val="1142435957"/>
                    </a:ext>
                  </a:extLst>
                </a:gridCol>
                <a:gridCol w="740664">
                  <a:extLst>
                    <a:ext uri="{9D8B030D-6E8A-4147-A177-3AD203B41FA5}">
                      <a16:colId xmlns:a16="http://schemas.microsoft.com/office/drawing/2014/main" val="834143145"/>
                    </a:ext>
                  </a:extLst>
                </a:gridCol>
                <a:gridCol w="740664">
                  <a:extLst>
                    <a:ext uri="{9D8B030D-6E8A-4147-A177-3AD203B41FA5}">
                      <a16:colId xmlns:a16="http://schemas.microsoft.com/office/drawing/2014/main" val="822339414"/>
                    </a:ext>
                  </a:extLst>
                </a:gridCol>
                <a:gridCol w="740664">
                  <a:extLst>
                    <a:ext uri="{9D8B030D-6E8A-4147-A177-3AD203B41FA5}">
                      <a16:colId xmlns:a16="http://schemas.microsoft.com/office/drawing/2014/main" val="1201708732"/>
                    </a:ext>
                  </a:extLst>
                </a:gridCol>
                <a:gridCol w="740664">
                  <a:extLst>
                    <a:ext uri="{9D8B030D-6E8A-4147-A177-3AD203B41FA5}">
                      <a16:colId xmlns:a16="http://schemas.microsoft.com/office/drawing/2014/main" val="4220710185"/>
                    </a:ext>
                  </a:extLst>
                </a:gridCol>
                <a:gridCol w="740664">
                  <a:extLst>
                    <a:ext uri="{9D8B030D-6E8A-4147-A177-3AD203B41FA5}">
                      <a16:colId xmlns:a16="http://schemas.microsoft.com/office/drawing/2014/main" val="519543959"/>
                    </a:ext>
                  </a:extLst>
                </a:gridCol>
                <a:gridCol w="740664">
                  <a:extLst>
                    <a:ext uri="{9D8B030D-6E8A-4147-A177-3AD203B41FA5}">
                      <a16:colId xmlns:a16="http://schemas.microsoft.com/office/drawing/2014/main" val="1541066803"/>
                    </a:ext>
                  </a:extLst>
                </a:gridCol>
                <a:gridCol w="740664">
                  <a:extLst>
                    <a:ext uri="{9D8B030D-6E8A-4147-A177-3AD203B41FA5}">
                      <a16:colId xmlns:a16="http://schemas.microsoft.com/office/drawing/2014/main" val="1018103297"/>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Total Saves</a:t>
                      </a:r>
                    </a:p>
                  </a:txBody>
                  <a:tcPr/>
                </a:tc>
                <a:tc>
                  <a:txBody>
                    <a:bodyPr/>
                    <a:lstStyle/>
                    <a:p>
                      <a:r>
                        <a:rPr lang="en-US" sz="1000"/>
                        <a:t>Video Views</a:t>
                      </a:r>
                    </a:p>
                  </a:txBody>
                  <a:tcPr/>
                </a:tc>
                <a:extLst>
                  <a:ext uri="{0D108BD9-81ED-4DB2-BD59-A6C34878D82A}">
                    <a16:rowId xmlns:a16="http://schemas.microsoft.com/office/drawing/2014/main" val="4157033183"/>
                  </a:ext>
                </a:extLst>
              </a:tr>
              <a:tr h="370840">
                <a:tc>
                  <a:txBody>
                    <a:bodyPr/>
                    <a:lstStyle/>
                    <a:p>
                      <a:r>
                        <a:rPr lang="en-US" sz="1000"/>
                        <a:t>alsalambank_bh</a:t>
                      </a:r>
                    </a:p>
                  </a:txBody>
                  <a:tcPr/>
                </a:tc>
                <a:tc>
                  <a:txBody>
                    <a:bodyPr/>
                    <a:lstStyle/>
                    <a:p>
                      <a:r>
                        <a:rPr lang="en-US" sz="1000"/>
                        <a:t>17</a:t>
                      </a:r>
                    </a:p>
                  </a:txBody>
                  <a:tcPr/>
                </a:tc>
                <a:tc>
                  <a:txBody>
                    <a:bodyPr/>
                    <a:lstStyle/>
                    <a:p>
                      <a:r>
                        <a:rPr lang="en-US" sz="1000"/>
                        <a:t>94</a:t>
                      </a:r>
                    </a:p>
                  </a:txBody>
                  <a:tcPr/>
                </a:tc>
                <a:tc>
                  <a:txBody>
                    <a:bodyPr/>
                    <a:lstStyle/>
                    <a:p>
                      <a:r>
                        <a:rPr lang="en-US" sz="1000"/>
                        <a:t>6868</a:t>
                      </a:r>
                    </a:p>
                  </a:txBody>
                  <a:tcPr/>
                </a:tc>
                <a:tc>
                  <a:txBody>
                    <a:bodyPr/>
                    <a:lstStyle/>
                    <a:p>
                      <a:r>
                        <a:rPr lang="en-US" sz="1000"/>
                        <a:t>24259</a:t>
                      </a:r>
                    </a:p>
                  </a:txBody>
                  <a:tcPr/>
                </a:tc>
                <a:tc>
                  <a:txBody>
                    <a:bodyPr/>
                    <a:lstStyle/>
                    <a:p>
                      <a:r>
                        <a:rPr lang="en-US" sz="1000"/>
                        <a:t>236246</a:t>
                      </a:r>
                    </a:p>
                  </a:txBody>
                  <a:tcPr/>
                </a:tc>
                <a:tc>
                  <a:txBody>
                    <a:bodyPr/>
                    <a:lstStyle/>
                    <a:p>
                      <a:r>
                        <a:rPr lang="en-US" sz="1000"/>
                        <a:t>330434</a:t>
                      </a:r>
                    </a:p>
                  </a:txBody>
                  <a:tcPr/>
                </a:tc>
                <a:tc>
                  <a:txBody>
                    <a:bodyPr/>
                    <a:lstStyle/>
                    <a:p>
                      <a:r>
                        <a:rPr lang="en-US" sz="1000"/>
                        <a:t>31448</a:t>
                      </a:r>
                    </a:p>
                  </a:txBody>
                  <a:tcPr/>
                </a:tc>
                <a:tc>
                  <a:txBody>
                    <a:bodyPr/>
                    <a:lstStyle/>
                    <a:p>
                      <a:r>
                        <a:rPr lang="en-US" sz="1000"/>
                        <a:t>321</a:t>
                      </a:r>
                    </a:p>
                  </a:txBody>
                  <a:tcPr/>
                </a:tc>
                <a:tc>
                  <a:txBody>
                    <a:bodyPr/>
                    <a:lstStyle/>
                    <a:p>
                      <a:r>
                        <a:rPr lang="en-US" sz="1000"/>
                        <a:t>15289</a:t>
                      </a:r>
                    </a:p>
                  </a:txBody>
                  <a:tcPr/>
                </a:tc>
                <a:extLst>
                  <a:ext uri="{0D108BD9-81ED-4DB2-BD59-A6C34878D82A}">
                    <a16:rowId xmlns:a16="http://schemas.microsoft.com/office/drawing/2014/main" val="548095052"/>
                  </a:ext>
                </a:extLst>
              </a:tr>
            </a:tbl>
          </a:graphicData>
        </a:graphic>
      </p:graphicFrame>
      <p:sp>
        <p:nvSpPr>
          <p:cNvPr id="4" name="Text Placeholder 3">
            <a:extLst>
              <a:ext uri="{FF2B5EF4-FFF2-40B4-BE49-F238E27FC236}">
                <a16:creationId xmlns:a16="http://schemas.microsoft.com/office/drawing/2014/main" id="{4E5B5D31-9338-435F-854E-E755265E0FF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0200309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0F1A9-824B-4E46-BC9A-9177048123DF}"/>
              </a:ext>
            </a:extLst>
          </p:cNvPr>
          <p:cNvSpPr>
            <a:spLocks noGrp="1"/>
          </p:cNvSpPr>
          <p:nvPr>
            <p:ph type="title"/>
          </p:nvPr>
        </p:nvSpPr>
        <p:spPr/>
        <p:txBody>
          <a:bodyPr/>
          <a:lstStyle/>
          <a:p>
            <a:r>
              <a:rPr lang="en-US"/>
              <a:t>Instagram Key Metrics Table | All Pages</a:t>
            </a:r>
          </a:p>
        </p:txBody>
      </p:sp>
      <p:graphicFrame>
        <p:nvGraphicFramePr>
          <p:cNvPr id="5" name="Table Placeholder 4">
            <a:extLst>
              <a:ext uri="{FF2B5EF4-FFF2-40B4-BE49-F238E27FC236}">
                <a16:creationId xmlns:a16="http://schemas.microsoft.com/office/drawing/2014/main" id="{2E8E00A4-4235-43A2-AEFB-E5F9B9D15AF8}"/>
              </a:ext>
            </a:extLst>
          </p:cNvPr>
          <p:cNvGraphicFramePr>
            <a:graphicFrameLocks noGrp="1"/>
          </p:cNvGraphicFramePr>
          <p:nvPr>
            <p:ph type="tbl" sz="quarter" idx="13"/>
            <p:extLst>
              <p:ext uri="{D42A27DB-BD31-4B8C-83A1-F6EECF244321}">
                <p14:modId xmlns:p14="http://schemas.microsoft.com/office/powerpoint/2010/main" val="2960436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228136724"/>
                    </a:ext>
                  </a:extLst>
                </a:gridCol>
                <a:gridCol w="1152144">
                  <a:extLst>
                    <a:ext uri="{9D8B030D-6E8A-4147-A177-3AD203B41FA5}">
                      <a16:colId xmlns:a16="http://schemas.microsoft.com/office/drawing/2014/main" val="4033722222"/>
                    </a:ext>
                  </a:extLst>
                </a:gridCol>
                <a:gridCol w="1152144">
                  <a:extLst>
                    <a:ext uri="{9D8B030D-6E8A-4147-A177-3AD203B41FA5}">
                      <a16:colId xmlns:a16="http://schemas.microsoft.com/office/drawing/2014/main" val="2229686372"/>
                    </a:ext>
                  </a:extLst>
                </a:gridCol>
                <a:gridCol w="1152144">
                  <a:extLst>
                    <a:ext uri="{9D8B030D-6E8A-4147-A177-3AD203B41FA5}">
                      <a16:colId xmlns:a16="http://schemas.microsoft.com/office/drawing/2014/main" val="3943761222"/>
                    </a:ext>
                  </a:extLst>
                </a:gridCol>
                <a:gridCol w="1152144">
                  <a:extLst>
                    <a:ext uri="{9D8B030D-6E8A-4147-A177-3AD203B41FA5}">
                      <a16:colId xmlns:a16="http://schemas.microsoft.com/office/drawing/2014/main" val="526921177"/>
                    </a:ext>
                  </a:extLst>
                </a:gridCol>
                <a:gridCol w="1152144">
                  <a:extLst>
                    <a:ext uri="{9D8B030D-6E8A-4147-A177-3AD203B41FA5}">
                      <a16:colId xmlns:a16="http://schemas.microsoft.com/office/drawing/2014/main" val="3301812834"/>
                    </a:ext>
                  </a:extLst>
                </a:gridCol>
                <a:gridCol w="1152144">
                  <a:extLst>
                    <a:ext uri="{9D8B030D-6E8A-4147-A177-3AD203B41FA5}">
                      <a16:colId xmlns:a16="http://schemas.microsoft.com/office/drawing/2014/main" val="3558543406"/>
                    </a:ext>
                  </a:extLst>
                </a:gridCol>
              </a:tblGrid>
              <a:tr h="370840">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extLst>
                  <a:ext uri="{0D108BD9-81ED-4DB2-BD59-A6C34878D82A}">
                    <a16:rowId xmlns:a16="http://schemas.microsoft.com/office/drawing/2014/main" val="3844486025"/>
                  </a:ext>
                </a:extLst>
              </a:tr>
              <a:tr h="370840">
                <a:tc>
                  <a:txBody>
                    <a:bodyPr/>
                    <a:lstStyle/>
                    <a:p>
                      <a:r>
                        <a:rPr lang="en-US" sz="1000"/>
                        <a:t>17</a:t>
                      </a:r>
                    </a:p>
                  </a:txBody>
                  <a:tcPr/>
                </a:tc>
                <a:tc>
                  <a:txBody>
                    <a:bodyPr/>
                    <a:lstStyle/>
                    <a:p>
                      <a:r>
                        <a:rPr lang="en-US" sz="1000"/>
                        <a:t>94</a:t>
                      </a:r>
                    </a:p>
                  </a:txBody>
                  <a:tcPr/>
                </a:tc>
                <a:tc>
                  <a:txBody>
                    <a:bodyPr/>
                    <a:lstStyle/>
                    <a:p>
                      <a:r>
                        <a:rPr lang="en-US" sz="1000"/>
                        <a:t>6868</a:t>
                      </a:r>
                    </a:p>
                  </a:txBody>
                  <a:tcPr/>
                </a:tc>
                <a:tc>
                  <a:txBody>
                    <a:bodyPr/>
                    <a:lstStyle/>
                    <a:p>
                      <a:r>
                        <a:rPr lang="en-US" sz="1000"/>
                        <a:t>24259</a:t>
                      </a:r>
                    </a:p>
                  </a:txBody>
                  <a:tcPr/>
                </a:tc>
                <a:tc>
                  <a:txBody>
                    <a:bodyPr/>
                    <a:lstStyle/>
                    <a:p>
                      <a:r>
                        <a:rPr lang="en-US" sz="1000"/>
                        <a:t>236246</a:t>
                      </a:r>
                    </a:p>
                  </a:txBody>
                  <a:tcPr/>
                </a:tc>
                <a:tc>
                  <a:txBody>
                    <a:bodyPr/>
                    <a:lstStyle/>
                    <a:p>
                      <a:r>
                        <a:rPr lang="en-US" sz="1000"/>
                        <a:t>330434</a:t>
                      </a:r>
                    </a:p>
                  </a:txBody>
                  <a:tcPr/>
                </a:tc>
                <a:tc>
                  <a:txBody>
                    <a:bodyPr/>
                    <a:lstStyle/>
                    <a:p>
                      <a:r>
                        <a:rPr lang="en-US" sz="1000"/>
                        <a:t>31448</a:t>
                      </a:r>
                    </a:p>
                  </a:txBody>
                  <a:tcPr/>
                </a:tc>
                <a:extLst>
                  <a:ext uri="{0D108BD9-81ED-4DB2-BD59-A6C34878D82A}">
                    <a16:rowId xmlns:a16="http://schemas.microsoft.com/office/drawing/2014/main" val="303494348"/>
                  </a:ext>
                </a:extLst>
              </a:tr>
            </a:tbl>
          </a:graphicData>
        </a:graphic>
      </p:graphicFrame>
      <p:sp>
        <p:nvSpPr>
          <p:cNvPr id="4" name="Text Placeholder 3">
            <a:extLst>
              <a:ext uri="{FF2B5EF4-FFF2-40B4-BE49-F238E27FC236}">
                <a16:creationId xmlns:a16="http://schemas.microsoft.com/office/drawing/2014/main" id="{245177EE-861A-4599-9C0C-68929705162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040514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7BBE0-6570-41C7-B5C7-1D1819DA4D5F}"/>
              </a:ext>
            </a:extLst>
          </p:cNvPr>
          <p:cNvSpPr>
            <a:spLocks noGrp="1"/>
          </p:cNvSpPr>
          <p:nvPr>
            <p:ph type="title"/>
          </p:nvPr>
        </p:nvSpPr>
        <p:spPr/>
        <p:txBody>
          <a:bodyPr/>
          <a:lstStyle/>
          <a:p>
            <a:r>
              <a:rPr lang="en-US"/>
              <a:t>Instagram Reach | All Pages</a:t>
            </a:r>
          </a:p>
        </p:txBody>
      </p:sp>
      <p:graphicFrame>
        <p:nvGraphicFramePr>
          <p:cNvPr id="6" name="Chart Placeholder 5">
            <a:extLst>
              <a:ext uri="{FF2B5EF4-FFF2-40B4-BE49-F238E27FC236}">
                <a16:creationId xmlns:a16="http://schemas.microsoft.com/office/drawing/2014/main" id="{19E73AAE-EDDE-4659-B3C9-D39C3E42B268}"/>
              </a:ext>
            </a:extLst>
          </p:cNvPr>
          <p:cNvGraphicFramePr>
            <a:graphicFrameLocks noGrp="1"/>
          </p:cNvGraphicFramePr>
          <p:nvPr>
            <p:ph type="chart" sz="quarter" idx="13"/>
            <p:extLst>
              <p:ext uri="{D42A27DB-BD31-4B8C-83A1-F6EECF244321}">
                <p14:modId xmlns:p14="http://schemas.microsoft.com/office/powerpoint/2010/main" val="42084012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09F489-B091-47E0-B1DA-A04E94CB03ED}"/>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A0F1C8DF-A159-4D55-AA27-BAF115FD1D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71930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4C9A7-DAA0-42BD-AACF-23D2CDD9EFB0}"/>
              </a:ext>
            </a:extLst>
          </p:cNvPr>
          <p:cNvSpPr>
            <a:spLocks noGrp="1"/>
          </p:cNvSpPr>
          <p:nvPr>
            <p:ph type="title"/>
          </p:nvPr>
        </p:nvSpPr>
        <p:spPr/>
        <p:txBody>
          <a:bodyPr/>
          <a:lstStyle/>
          <a:p>
            <a:r>
              <a:rPr lang="en-US"/>
              <a:t>Instagram Impressions  | All Pages</a:t>
            </a:r>
          </a:p>
        </p:txBody>
      </p:sp>
      <p:graphicFrame>
        <p:nvGraphicFramePr>
          <p:cNvPr id="6" name="Chart Placeholder 5">
            <a:extLst>
              <a:ext uri="{FF2B5EF4-FFF2-40B4-BE49-F238E27FC236}">
                <a16:creationId xmlns:a16="http://schemas.microsoft.com/office/drawing/2014/main" id="{EB887F89-2BF6-4E6A-A95F-CDE9CA9C2CC3}"/>
              </a:ext>
            </a:extLst>
          </p:cNvPr>
          <p:cNvGraphicFramePr>
            <a:graphicFrameLocks noGrp="1"/>
          </p:cNvGraphicFramePr>
          <p:nvPr>
            <p:ph type="chart" sz="quarter" idx="13"/>
            <p:extLst>
              <p:ext uri="{D42A27DB-BD31-4B8C-83A1-F6EECF244321}">
                <p14:modId xmlns:p14="http://schemas.microsoft.com/office/powerpoint/2010/main" val="27644452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AC7F73-BB1E-49AE-B530-8BE5EC062734}"/>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69BC06A4-4C9B-4D73-A5BF-7F66BA3FD9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5122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89DDD-B110-469A-B6CC-EE08B3B9CB75}"/>
              </a:ext>
            </a:extLst>
          </p:cNvPr>
          <p:cNvSpPr>
            <a:spLocks noGrp="1"/>
          </p:cNvSpPr>
          <p:nvPr>
            <p:ph type="title"/>
          </p:nvPr>
        </p:nvSpPr>
        <p:spPr/>
        <p:txBody>
          <a:bodyPr/>
          <a:lstStyle/>
          <a:p>
            <a:r>
              <a:rPr lang="en-US"/>
              <a:t>Instagram Followers Total | All Pages</a:t>
            </a:r>
          </a:p>
        </p:txBody>
      </p:sp>
      <p:graphicFrame>
        <p:nvGraphicFramePr>
          <p:cNvPr id="6" name="Chart Placeholder 5">
            <a:extLst>
              <a:ext uri="{FF2B5EF4-FFF2-40B4-BE49-F238E27FC236}">
                <a16:creationId xmlns:a16="http://schemas.microsoft.com/office/drawing/2014/main" id="{22D127CA-54F3-4A84-8EF3-27589D48D826}"/>
              </a:ext>
            </a:extLst>
          </p:cNvPr>
          <p:cNvGraphicFramePr>
            <a:graphicFrameLocks noGrp="1"/>
          </p:cNvGraphicFramePr>
          <p:nvPr>
            <p:ph type="chart" sz="quarter" idx="13"/>
            <p:extLst>
              <p:ext uri="{D42A27DB-BD31-4B8C-83A1-F6EECF244321}">
                <p14:modId xmlns:p14="http://schemas.microsoft.com/office/powerpoint/2010/main" val="20876995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C40483-1D80-49DB-A52F-F86C7F565C31}"/>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5DCB88D9-AAB7-42CA-9D40-2704CBDCDE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55786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D3CF4-837D-4735-9742-B232C68B3192}"/>
              </a:ext>
            </a:extLst>
          </p:cNvPr>
          <p:cNvSpPr>
            <a:spLocks noGrp="1"/>
          </p:cNvSpPr>
          <p:nvPr>
            <p:ph type="title"/>
          </p:nvPr>
        </p:nvSpPr>
        <p:spPr/>
        <p:txBody>
          <a:bodyPr/>
          <a:lstStyle/>
          <a:p>
            <a:r>
              <a:rPr lang="en-US"/>
              <a:t>Instagram Followers Gender Breakdown Pie Chart | All Pages</a:t>
            </a:r>
          </a:p>
        </p:txBody>
      </p:sp>
      <p:graphicFrame>
        <p:nvGraphicFramePr>
          <p:cNvPr id="6" name="Chart Placeholder 5">
            <a:extLst>
              <a:ext uri="{FF2B5EF4-FFF2-40B4-BE49-F238E27FC236}">
                <a16:creationId xmlns:a16="http://schemas.microsoft.com/office/drawing/2014/main" id="{0CAA4CC0-5A5A-4D8B-9ABB-09CA9C2ABD05}"/>
              </a:ext>
            </a:extLst>
          </p:cNvPr>
          <p:cNvGraphicFramePr>
            <a:graphicFrameLocks noGrp="1"/>
          </p:cNvGraphicFramePr>
          <p:nvPr>
            <p:ph type="chart" sz="quarter" idx="13"/>
            <p:extLst>
              <p:ext uri="{D42A27DB-BD31-4B8C-83A1-F6EECF244321}">
                <p14:modId xmlns:p14="http://schemas.microsoft.com/office/powerpoint/2010/main" val="42212947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DCD8C0-7B13-42D3-86FC-C7FF002EA5D4}"/>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EEB829EB-3695-455B-9F9C-E9232F94D4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31109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AF396-E18F-497B-9DBD-1ABF1A4DA519}"/>
              </a:ext>
            </a:extLst>
          </p:cNvPr>
          <p:cNvSpPr>
            <a:spLocks noGrp="1"/>
          </p:cNvSpPr>
          <p:nvPr>
            <p:ph type="title"/>
          </p:nvPr>
        </p:nvSpPr>
        <p:spPr/>
        <p:txBody>
          <a:bodyPr/>
          <a:lstStyle/>
          <a:p>
            <a:r>
              <a:rPr lang="en-US"/>
              <a:t>Instagram Followers Age Group Breakdown Pie Chart | All Pages</a:t>
            </a:r>
          </a:p>
        </p:txBody>
      </p:sp>
      <p:graphicFrame>
        <p:nvGraphicFramePr>
          <p:cNvPr id="6" name="Chart Placeholder 5">
            <a:extLst>
              <a:ext uri="{FF2B5EF4-FFF2-40B4-BE49-F238E27FC236}">
                <a16:creationId xmlns:a16="http://schemas.microsoft.com/office/drawing/2014/main" id="{E5DCDFA4-0E3F-42A2-89A4-1C3919F0F2B1}"/>
              </a:ext>
            </a:extLst>
          </p:cNvPr>
          <p:cNvGraphicFramePr>
            <a:graphicFrameLocks noGrp="1"/>
          </p:cNvGraphicFramePr>
          <p:nvPr>
            <p:ph type="chart" sz="quarter" idx="13"/>
            <p:extLst>
              <p:ext uri="{D42A27DB-BD31-4B8C-83A1-F6EECF244321}">
                <p14:modId xmlns:p14="http://schemas.microsoft.com/office/powerpoint/2010/main" val="37646162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AFE398-97AC-4F2B-8E42-62094EC57E9F}"/>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80428D2F-B8B0-428D-A3D1-4B95192028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21795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9F347-7B64-4C3F-BF33-71CCB268C4C9}"/>
              </a:ext>
            </a:extLst>
          </p:cNvPr>
          <p:cNvSpPr>
            <a:spLocks noGrp="1"/>
          </p:cNvSpPr>
          <p:nvPr>
            <p:ph type="title"/>
          </p:nvPr>
        </p:nvSpPr>
        <p:spPr/>
        <p:txBody>
          <a:bodyPr/>
          <a:lstStyle/>
          <a:p>
            <a:r>
              <a:rPr lang="en-US"/>
              <a:t>Instagram Post Type Distribution Per Profile (incl. Stories) | All Pages</a:t>
            </a:r>
          </a:p>
        </p:txBody>
      </p:sp>
      <p:graphicFrame>
        <p:nvGraphicFramePr>
          <p:cNvPr id="6" name="Chart Placeholder 5">
            <a:extLst>
              <a:ext uri="{FF2B5EF4-FFF2-40B4-BE49-F238E27FC236}">
                <a16:creationId xmlns:a16="http://schemas.microsoft.com/office/drawing/2014/main" id="{20438DF2-0706-471A-A861-3342D503EDC8}"/>
              </a:ext>
            </a:extLst>
          </p:cNvPr>
          <p:cNvGraphicFramePr>
            <a:graphicFrameLocks noGrp="1"/>
          </p:cNvGraphicFramePr>
          <p:nvPr>
            <p:ph type="chart" sz="quarter" idx="13"/>
            <p:extLst>
              <p:ext uri="{D42A27DB-BD31-4B8C-83A1-F6EECF244321}">
                <p14:modId xmlns:p14="http://schemas.microsoft.com/office/powerpoint/2010/main" val="30294834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1D8DBE-864D-4CED-A0B5-5104676AFA64}"/>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54CBEF5A-4966-41E3-BD5E-A5A4516C7B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33633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D43A8-84BD-42C6-AF59-671A8EA9D61A}"/>
              </a:ext>
            </a:extLst>
          </p:cNvPr>
          <p:cNvSpPr>
            <a:spLocks noGrp="1"/>
          </p:cNvSpPr>
          <p:nvPr>
            <p:ph type="title"/>
          </p:nvPr>
        </p:nvSpPr>
        <p:spPr/>
        <p:txBody>
          <a:bodyPr/>
          <a:lstStyle/>
          <a:p>
            <a:r>
              <a:rPr lang="en-US"/>
              <a:t>Instagram Posts Table | All Pages - 1 of 2</a:t>
            </a:r>
          </a:p>
        </p:txBody>
      </p:sp>
      <p:graphicFrame>
        <p:nvGraphicFramePr>
          <p:cNvPr id="5" name="Table Placeholder 4">
            <a:extLst>
              <a:ext uri="{FF2B5EF4-FFF2-40B4-BE49-F238E27FC236}">
                <a16:creationId xmlns:a16="http://schemas.microsoft.com/office/drawing/2014/main" id="{44C96A10-297A-4BE6-8C6D-A82086BD303D}"/>
              </a:ext>
            </a:extLst>
          </p:cNvPr>
          <p:cNvGraphicFramePr>
            <a:graphicFrameLocks noGrp="1"/>
          </p:cNvGraphicFramePr>
          <p:nvPr>
            <p:ph type="tbl" sz="quarter" idx="13"/>
            <p:extLst>
              <p:ext uri="{D42A27DB-BD31-4B8C-83A1-F6EECF244321}">
                <p14:modId xmlns:p14="http://schemas.microsoft.com/office/powerpoint/2010/main" val="2134370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1941292"/>
                    </a:ext>
                  </a:extLst>
                </a:gridCol>
                <a:gridCol w="740664">
                  <a:extLst>
                    <a:ext uri="{9D8B030D-6E8A-4147-A177-3AD203B41FA5}">
                      <a16:colId xmlns:a16="http://schemas.microsoft.com/office/drawing/2014/main" val="2557236972"/>
                    </a:ext>
                  </a:extLst>
                </a:gridCol>
                <a:gridCol w="740664">
                  <a:extLst>
                    <a:ext uri="{9D8B030D-6E8A-4147-A177-3AD203B41FA5}">
                      <a16:colId xmlns:a16="http://schemas.microsoft.com/office/drawing/2014/main" val="4291508317"/>
                    </a:ext>
                  </a:extLst>
                </a:gridCol>
                <a:gridCol w="740664">
                  <a:extLst>
                    <a:ext uri="{9D8B030D-6E8A-4147-A177-3AD203B41FA5}">
                      <a16:colId xmlns:a16="http://schemas.microsoft.com/office/drawing/2014/main" val="3993565607"/>
                    </a:ext>
                  </a:extLst>
                </a:gridCol>
                <a:gridCol w="740664">
                  <a:extLst>
                    <a:ext uri="{9D8B030D-6E8A-4147-A177-3AD203B41FA5}">
                      <a16:colId xmlns:a16="http://schemas.microsoft.com/office/drawing/2014/main" val="1597692228"/>
                    </a:ext>
                  </a:extLst>
                </a:gridCol>
                <a:gridCol w="740664">
                  <a:extLst>
                    <a:ext uri="{9D8B030D-6E8A-4147-A177-3AD203B41FA5}">
                      <a16:colId xmlns:a16="http://schemas.microsoft.com/office/drawing/2014/main" val="3235782664"/>
                    </a:ext>
                  </a:extLst>
                </a:gridCol>
                <a:gridCol w="740664">
                  <a:extLst>
                    <a:ext uri="{9D8B030D-6E8A-4147-A177-3AD203B41FA5}">
                      <a16:colId xmlns:a16="http://schemas.microsoft.com/office/drawing/2014/main" val="3104027514"/>
                    </a:ext>
                  </a:extLst>
                </a:gridCol>
                <a:gridCol w="740664">
                  <a:extLst>
                    <a:ext uri="{9D8B030D-6E8A-4147-A177-3AD203B41FA5}">
                      <a16:colId xmlns:a16="http://schemas.microsoft.com/office/drawing/2014/main" val="412250532"/>
                    </a:ext>
                  </a:extLst>
                </a:gridCol>
                <a:gridCol w="740664">
                  <a:extLst>
                    <a:ext uri="{9D8B030D-6E8A-4147-A177-3AD203B41FA5}">
                      <a16:colId xmlns:a16="http://schemas.microsoft.com/office/drawing/2014/main" val="3757483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894749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https://www.instagram.com/p/CFFFUHRnWc4/media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18231</a:t>
                      </a:r>
                    </a:p>
                  </a:txBody>
                  <a:tcPr/>
                </a:tc>
                <a:extLst>
                  <a:ext uri="{0D108BD9-81ED-4DB2-BD59-A6C34878D82A}">
                    <a16:rowId xmlns:a16="http://schemas.microsoft.com/office/drawing/2014/main" val="680984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https://www.instagram.com/p/CFcnvo_n53e/media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16366</a:t>
                      </a:r>
                    </a:p>
                  </a:txBody>
                  <a:tcPr/>
                </a:tc>
                <a:extLst>
                  <a:ext uri="{0D108BD9-81ED-4DB2-BD59-A6C34878D82A}">
                    <a16:rowId xmlns:a16="http://schemas.microsoft.com/office/drawing/2014/main" val="2277375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https://www.instagram.com/p/CFWuHIJnd4D/media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16271</a:t>
                      </a:r>
                    </a:p>
                  </a:txBody>
                  <a:tcPr/>
                </a:tc>
                <a:extLst>
                  <a:ext uri="{0D108BD9-81ED-4DB2-BD59-A6C34878D82A}">
                    <a16:rowId xmlns:a16="http://schemas.microsoft.com/office/drawing/2014/main" val="923470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https://www.instagram.com/p/CFof073HbpV/media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13696</a:t>
                      </a:r>
                    </a:p>
                  </a:txBody>
                  <a:tcPr/>
                </a:tc>
                <a:extLst>
                  <a:ext uri="{0D108BD9-81ED-4DB2-BD59-A6C34878D82A}">
                    <a16:rowId xmlns:a16="http://schemas.microsoft.com/office/drawing/2014/main" val="486304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https://www.instagram.com/p/CFkLIJBHvW7/media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12600</a:t>
                      </a:r>
                    </a:p>
                  </a:txBody>
                  <a:tcPr/>
                </a:tc>
                <a:extLst>
                  <a:ext uri="{0D108BD9-81ED-4DB2-BD59-A6C34878D82A}">
                    <a16:rowId xmlns:a16="http://schemas.microsoft.com/office/drawing/2014/main" val="362610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https://www.instagram.com/p/CFHz-Q9HTKS/media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11501</a:t>
                      </a:r>
                    </a:p>
                  </a:txBody>
                  <a:tcPr/>
                </a:tc>
                <a:extLst>
                  <a:ext uri="{0D108BD9-81ED-4DB2-BD59-A6C34878D82A}">
                    <a16:rowId xmlns:a16="http://schemas.microsoft.com/office/drawing/2014/main" val="483040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https://www.instagram.com/p/CE06InCHnYb/media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11345</a:t>
                      </a:r>
                    </a:p>
                  </a:txBody>
                  <a:tcPr/>
                </a:tc>
                <a:extLst>
                  <a:ext uri="{0D108BD9-81ED-4DB2-BD59-A6C34878D82A}">
                    <a16:rowId xmlns:a16="http://schemas.microsoft.com/office/drawing/2014/main" val="3087397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https://www.instagram.com/p/CFe0oe-HeQZ/media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11223</a:t>
                      </a:r>
                    </a:p>
                  </a:txBody>
                  <a:tcPr/>
                </a:tc>
                <a:extLst>
                  <a:ext uri="{0D108BD9-81ED-4DB2-BD59-A6C34878D82A}">
                    <a16:rowId xmlns:a16="http://schemas.microsoft.com/office/drawing/2014/main" val="377559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https://www.instagram.com/p/CFKOuObHBfE/media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10823</a:t>
                      </a:r>
                    </a:p>
                  </a:txBody>
                  <a:tcPr/>
                </a:tc>
                <a:extLst>
                  <a:ext uri="{0D108BD9-81ED-4DB2-BD59-A6C34878D82A}">
                    <a16:rowId xmlns:a16="http://schemas.microsoft.com/office/drawing/2014/main" val="508673118"/>
                  </a:ext>
                </a:extLst>
              </a:tr>
            </a:tbl>
          </a:graphicData>
        </a:graphic>
      </p:graphicFrame>
      <p:sp>
        <p:nvSpPr>
          <p:cNvPr id="4" name="Text Placeholder 3">
            <a:extLst>
              <a:ext uri="{FF2B5EF4-FFF2-40B4-BE49-F238E27FC236}">
                <a16:creationId xmlns:a16="http://schemas.microsoft.com/office/drawing/2014/main" id="{2A78EDD6-AA65-4D0B-92C9-1927E4590CE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8888553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2FF4C-948C-47A9-A5DB-8791E20A792F}"/>
              </a:ext>
            </a:extLst>
          </p:cNvPr>
          <p:cNvSpPr>
            <a:spLocks noGrp="1"/>
          </p:cNvSpPr>
          <p:nvPr>
            <p:ph type="title"/>
          </p:nvPr>
        </p:nvSpPr>
        <p:spPr/>
        <p:txBody>
          <a:bodyPr/>
          <a:lstStyle/>
          <a:p>
            <a:r>
              <a:rPr lang="en-US"/>
              <a:t>Instagram Posts Table | All Pages - 2 of 2</a:t>
            </a:r>
          </a:p>
        </p:txBody>
      </p:sp>
      <p:graphicFrame>
        <p:nvGraphicFramePr>
          <p:cNvPr id="5" name="Table Placeholder 4">
            <a:extLst>
              <a:ext uri="{FF2B5EF4-FFF2-40B4-BE49-F238E27FC236}">
                <a16:creationId xmlns:a16="http://schemas.microsoft.com/office/drawing/2014/main" id="{5077A6FC-446B-4665-8867-A54E1C6A3253}"/>
              </a:ext>
            </a:extLst>
          </p:cNvPr>
          <p:cNvGraphicFramePr>
            <a:graphicFrameLocks noGrp="1"/>
          </p:cNvGraphicFramePr>
          <p:nvPr>
            <p:ph type="tbl" sz="quarter" idx="13"/>
            <p:extLst>
              <p:ext uri="{D42A27DB-BD31-4B8C-83A1-F6EECF244321}">
                <p14:modId xmlns:p14="http://schemas.microsoft.com/office/powerpoint/2010/main" val="2923478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47318840"/>
                    </a:ext>
                  </a:extLst>
                </a:gridCol>
                <a:gridCol w="740664">
                  <a:extLst>
                    <a:ext uri="{9D8B030D-6E8A-4147-A177-3AD203B41FA5}">
                      <a16:colId xmlns:a16="http://schemas.microsoft.com/office/drawing/2014/main" val="790147934"/>
                    </a:ext>
                  </a:extLst>
                </a:gridCol>
                <a:gridCol w="740664">
                  <a:extLst>
                    <a:ext uri="{9D8B030D-6E8A-4147-A177-3AD203B41FA5}">
                      <a16:colId xmlns:a16="http://schemas.microsoft.com/office/drawing/2014/main" val="2115819240"/>
                    </a:ext>
                  </a:extLst>
                </a:gridCol>
                <a:gridCol w="740664">
                  <a:extLst>
                    <a:ext uri="{9D8B030D-6E8A-4147-A177-3AD203B41FA5}">
                      <a16:colId xmlns:a16="http://schemas.microsoft.com/office/drawing/2014/main" val="2389279228"/>
                    </a:ext>
                  </a:extLst>
                </a:gridCol>
                <a:gridCol w="740664">
                  <a:extLst>
                    <a:ext uri="{9D8B030D-6E8A-4147-A177-3AD203B41FA5}">
                      <a16:colId xmlns:a16="http://schemas.microsoft.com/office/drawing/2014/main" val="1923590951"/>
                    </a:ext>
                  </a:extLst>
                </a:gridCol>
                <a:gridCol w="740664">
                  <a:extLst>
                    <a:ext uri="{9D8B030D-6E8A-4147-A177-3AD203B41FA5}">
                      <a16:colId xmlns:a16="http://schemas.microsoft.com/office/drawing/2014/main" val="2955214524"/>
                    </a:ext>
                  </a:extLst>
                </a:gridCol>
                <a:gridCol w="740664">
                  <a:extLst>
                    <a:ext uri="{9D8B030D-6E8A-4147-A177-3AD203B41FA5}">
                      <a16:colId xmlns:a16="http://schemas.microsoft.com/office/drawing/2014/main" val="4049374012"/>
                    </a:ext>
                  </a:extLst>
                </a:gridCol>
                <a:gridCol w="740664">
                  <a:extLst>
                    <a:ext uri="{9D8B030D-6E8A-4147-A177-3AD203B41FA5}">
                      <a16:colId xmlns:a16="http://schemas.microsoft.com/office/drawing/2014/main" val="3988768456"/>
                    </a:ext>
                  </a:extLst>
                </a:gridCol>
                <a:gridCol w="740664">
                  <a:extLst>
                    <a:ext uri="{9D8B030D-6E8A-4147-A177-3AD203B41FA5}">
                      <a16:colId xmlns:a16="http://schemas.microsoft.com/office/drawing/2014/main" val="5174027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374022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https://www.instagram.com/p/CFZWI33n1zE/media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10728</a:t>
                      </a:r>
                    </a:p>
                  </a:txBody>
                  <a:tcPr/>
                </a:tc>
                <a:extLst>
                  <a:ext uri="{0D108BD9-81ED-4DB2-BD59-A6C34878D82A}">
                    <a16:rowId xmlns:a16="http://schemas.microsoft.com/office/drawing/2014/main" val="109909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https://www.instagram.com/p/CE9EFM2DZrV/media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10123</a:t>
                      </a:r>
                    </a:p>
                  </a:txBody>
                  <a:tcPr/>
                </a:tc>
                <a:extLst>
                  <a:ext uri="{0D108BD9-81ED-4DB2-BD59-A6C34878D82A}">
                    <a16:rowId xmlns:a16="http://schemas.microsoft.com/office/drawing/2014/main" val="3292994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https://www.instagram.com/p/CEq9JN_D5QT/media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8874</a:t>
                      </a:r>
                    </a:p>
                  </a:txBody>
                  <a:tcPr/>
                </a:tc>
                <a:extLst>
                  <a:ext uri="{0D108BD9-81ED-4DB2-BD59-A6C34878D82A}">
                    <a16:rowId xmlns:a16="http://schemas.microsoft.com/office/drawing/2014/main" val="1858664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https://www.instagram.com/p/CEmIpvrH1dC/media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8466</a:t>
                      </a:r>
                    </a:p>
                  </a:txBody>
                  <a:tcPr/>
                </a:tc>
                <a:extLst>
                  <a:ext uri="{0D108BD9-81ED-4DB2-BD59-A6C34878D82A}">
                    <a16:rowId xmlns:a16="http://schemas.microsoft.com/office/drawing/2014/main" val="1483876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https://www.instagram.com/p/CE3z5qon21h/media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8214</a:t>
                      </a:r>
                    </a:p>
                  </a:txBody>
                  <a:tcPr/>
                </a:tc>
                <a:extLst>
                  <a:ext uri="{0D108BD9-81ED-4DB2-BD59-A6C34878D82A}">
                    <a16:rowId xmlns:a16="http://schemas.microsoft.com/office/drawing/2014/main" val="1504038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https://www.instagram.com/p/CFty2j6ntCa/media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7892</a:t>
                      </a:r>
                    </a:p>
                  </a:txBody>
                  <a:tcPr/>
                </a:tc>
                <a:extLst>
                  <a:ext uri="{0D108BD9-81ED-4DB2-BD59-A6C34878D82A}">
                    <a16:rowId xmlns:a16="http://schemas.microsoft.com/office/drawing/2014/main" val="3895451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https://www.instagram.com/p/CFuC0gyn6lI/media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6592</a:t>
                      </a:r>
                    </a:p>
                  </a:txBody>
                  <a:tcPr/>
                </a:tc>
                <a:extLst>
                  <a:ext uri="{0D108BD9-81ED-4DB2-BD59-A6C34878D82A}">
                    <a16:rowId xmlns:a16="http://schemas.microsoft.com/office/drawing/2014/main" val="2837903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https://www.instagram.com/p/CFuOKm9nOrs/media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4588</a:t>
                      </a:r>
                    </a:p>
                  </a:txBody>
                  <a:tcPr/>
                </a:tc>
                <a:extLst>
                  <a:ext uri="{0D108BD9-81ED-4DB2-BD59-A6C34878D82A}">
                    <a16:rowId xmlns:a16="http://schemas.microsoft.com/office/drawing/2014/main" val="2250077044"/>
                  </a:ext>
                </a:extLst>
              </a:tr>
            </a:tbl>
          </a:graphicData>
        </a:graphic>
      </p:graphicFrame>
      <p:sp>
        <p:nvSpPr>
          <p:cNvPr id="4" name="Text Placeholder 3">
            <a:extLst>
              <a:ext uri="{FF2B5EF4-FFF2-40B4-BE49-F238E27FC236}">
                <a16:creationId xmlns:a16="http://schemas.microsoft.com/office/drawing/2014/main" id="{7A219A49-E993-4F3B-A29D-B7AB34BAD31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8931968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19612-FEED-4471-9ADB-35837BE54484}"/>
              </a:ext>
            </a:extLst>
          </p:cNvPr>
          <p:cNvSpPr>
            <a:spLocks noGrp="1"/>
          </p:cNvSpPr>
          <p:nvPr>
            <p:ph type="title"/>
          </p:nvPr>
        </p:nvSpPr>
        <p:spPr/>
        <p:txBody>
          <a:bodyPr/>
          <a:lstStyle/>
          <a:p>
            <a:r>
              <a:rPr lang="en-US"/>
              <a:t>Instagram Stories Key Metrics Table | All Pages</a:t>
            </a:r>
          </a:p>
        </p:txBody>
      </p:sp>
      <p:graphicFrame>
        <p:nvGraphicFramePr>
          <p:cNvPr id="5" name="Table Placeholder 4">
            <a:extLst>
              <a:ext uri="{FF2B5EF4-FFF2-40B4-BE49-F238E27FC236}">
                <a16:creationId xmlns:a16="http://schemas.microsoft.com/office/drawing/2014/main" id="{93E70FB4-22FF-4020-A44C-D1AC63180825}"/>
              </a:ext>
            </a:extLst>
          </p:cNvPr>
          <p:cNvGraphicFramePr>
            <a:graphicFrameLocks noGrp="1"/>
          </p:cNvGraphicFramePr>
          <p:nvPr>
            <p:ph type="tbl" sz="quarter" idx="13"/>
            <p:extLst>
              <p:ext uri="{D42A27DB-BD31-4B8C-83A1-F6EECF244321}">
                <p14:modId xmlns:p14="http://schemas.microsoft.com/office/powerpoint/2010/main" val="3971174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58748762"/>
                    </a:ext>
                  </a:extLst>
                </a:gridCol>
                <a:gridCol w="1645920">
                  <a:extLst>
                    <a:ext uri="{9D8B030D-6E8A-4147-A177-3AD203B41FA5}">
                      <a16:colId xmlns:a16="http://schemas.microsoft.com/office/drawing/2014/main" val="848032002"/>
                    </a:ext>
                  </a:extLst>
                </a:gridCol>
                <a:gridCol w="1645920">
                  <a:extLst>
                    <a:ext uri="{9D8B030D-6E8A-4147-A177-3AD203B41FA5}">
                      <a16:colId xmlns:a16="http://schemas.microsoft.com/office/drawing/2014/main" val="2099275642"/>
                    </a:ext>
                  </a:extLst>
                </a:gridCol>
                <a:gridCol w="1645920">
                  <a:extLst>
                    <a:ext uri="{9D8B030D-6E8A-4147-A177-3AD203B41FA5}">
                      <a16:colId xmlns:a16="http://schemas.microsoft.com/office/drawing/2014/main" val="1855305228"/>
                    </a:ext>
                  </a:extLst>
                </a:gridCol>
                <a:gridCol w="1645920">
                  <a:extLst>
                    <a:ext uri="{9D8B030D-6E8A-4147-A177-3AD203B41FA5}">
                      <a16:colId xmlns:a16="http://schemas.microsoft.com/office/drawing/2014/main" val="4247398638"/>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374145183"/>
                  </a:ext>
                </a:extLst>
              </a:tr>
              <a:tr h="370840">
                <a:tc>
                  <a:txBody>
                    <a:bodyPr/>
                    <a:lstStyle/>
                    <a:p>
                      <a:r>
                        <a:rPr lang="en-US" sz="1000"/>
                        <a:t>94</a:t>
                      </a:r>
                    </a:p>
                  </a:txBody>
                  <a:tcPr/>
                </a:tc>
                <a:tc>
                  <a:txBody>
                    <a:bodyPr/>
                    <a:lstStyle/>
                    <a:p>
                      <a:r>
                        <a:rPr lang="en-US" sz="1000"/>
                        <a:t>0.9046</a:t>
                      </a:r>
                    </a:p>
                  </a:txBody>
                  <a:tcPr/>
                </a:tc>
                <a:tc>
                  <a:txBody>
                    <a:bodyPr/>
                    <a:lstStyle/>
                    <a:p>
                      <a:r>
                        <a:rPr lang="en-US" sz="1000"/>
                        <a:t>2842.60</a:t>
                      </a:r>
                    </a:p>
                  </a:txBody>
                  <a:tcPr/>
                </a:tc>
                <a:tc>
                  <a:txBody>
                    <a:bodyPr/>
                    <a:lstStyle/>
                    <a:p>
                      <a:r>
                        <a:rPr lang="en-US" sz="1000"/>
                        <a:t>330434</a:t>
                      </a:r>
                    </a:p>
                  </a:txBody>
                  <a:tcPr/>
                </a:tc>
                <a:tc>
                  <a:txBody>
                    <a:bodyPr/>
                    <a:lstStyle/>
                    <a:p>
                      <a:r>
                        <a:rPr lang="en-US" sz="1000"/>
                        <a:t>267204</a:t>
                      </a:r>
                    </a:p>
                  </a:txBody>
                  <a:tcPr/>
                </a:tc>
                <a:extLst>
                  <a:ext uri="{0D108BD9-81ED-4DB2-BD59-A6C34878D82A}">
                    <a16:rowId xmlns:a16="http://schemas.microsoft.com/office/drawing/2014/main" val="1907718899"/>
                  </a:ext>
                </a:extLst>
              </a:tr>
            </a:tbl>
          </a:graphicData>
        </a:graphic>
      </p:graphicFrame>
      <p:sp>
        <p:nvSpPr>
          <p:cNvPr id="4" name="Text Placeholder 3">
            <a:extLst>
              <a:ext uri="{FF2B5EF4-FFF2-40B4-BE49-F238E27FC236}">
                <a16:creationId xmlns:a16="http://schemas.microsoft.com/office/drawing/2014/main" id="{629F349B-C31D-4FCB-8526-2A2A91FF1F1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84991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D8FBE-BA2A-4216-98B2-873AD58860F3}"/>
              </a:ext>
            </a:extLst>
          </p:cNvPr>
          <p:cNvSpPr>
            <a:spLocks noGrp="1"/>
          </p:cNvSpPr>
          <p:nvPr>
            <p:ph type="title"/>
          </p:nvPr>
        </p:nvSpPr>
        <p:spPr/>
        <p:txBody>
          <a:bodyPr/>
          <a:lstStyle/>
          <a:p>
            <a:r>
              <a:rPr lang="en-US"/>
              <a:t>Instagram Stories Table  | All Pages - 1 of 14</a:t>
            </a:r>
          </a:p>
        </p:txBody>
      </p:sp>
      <p:graphicFrame>
        <p:nvGraphicFramePr>
          <p:cNvPr id="5" name="Table Placeholder 4">
            <a:extLst>
              <a:ext uri="{FF2B5EF4-FFF2-40B4-BE49-F238E27FC236}">
                <a16:creationId xmlns:a16="http://schemas.microsoft.com/office/drawing/2014/main" id="{5BF17F51-74D5-4CE6-8506-69BF63EA4E64}"/>
              </a:ext>
            </a:extLst>
          </p:cNvPr>
          <p:cNvGraphicFramePr>
            <a:graphicFrameLocks noGrp="1"/>
          </p:cNvGraphicFramePr>
          <p:nvPr>
            <p:ph type="tbl" sz="quarter" idx="13"/>
            <p:extLst>
              <p:ext uri="{D42A27DB-BD31-4B8C-83A1-F6EECF244321}">
                <p14:modId xmlns:p14="http://schemas.microsoft.com/office/powerpoint/2010/main" val="2402788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68791661"/>
                    </a:ext>
                  </a:extLst>
                </a:gridCol>
                <a:gridCol w="905256">
                  <a:extLst>
                    <a:ext uri="{9D8B030D-6E8A-4147-A177-3AD203B41FA5}">
                      <a16:colId xmlns:a16="http://schemas.microsoft.com/office/drawing/2014/main" val="2613305514"/>
                    </a:ext>
                  </a:extLst>
                </a:gridCol>
                <a:gridCol w="905256">
                  <a:extLst>
                    <a:ext uri="{9D8B030D-6E8A-4147-A177-3AD203B41FA5}">
                      <a16:colId xmlns:a16="http://schemas.microsoft.com/office/drawing/2014/main" val="983597733"/>
                    </a:ext>
                  </a:extLst>
                </a:gridCol>
                <a:gridCol w="905256">
                  <a:extLst>
                    <a:ext uri="{9D8B030D-6E8A-4147-A177-3AD203B41FA5}">
                      <a16:colId xmlns:a16="http://schemas.microsoft.com/office/drawing/2014/main" val="596468218"/>
                    </a:ext>
                  </a:extLst>
                </a:gridCol>
                <a:gridCol w="905256">
                  <a:extLst>
                    <a:ext uri="{9D8B030D-6E8A-4147-A177-3AD203B41FA5}">
                      <a16:colId xmlns:a16="http://schemas.microsoft.com/office/drawing/2014/main" val="3921973879"/>
                    </a:ext>
                  </a:extLst>
                </a:gridCol>
                <a:gridCol w="905256">
                  <a:extLst>
                    <a:ext uri="{9D8B030D-6E8A-4147-A177-3AD203B41FA5}">
                      <a16:colId xmlns:a16="http://schemas.microsoft.com/office/drawing/2014/main" val="1282480072"/>
                    </a:ext>
                  </a:extLst>
                </a:gridCol>
                <a:gridCol w="905256">
                  <a:extLst>
                    <a:ext uri="{9D8B030D-6E8A-4147-A177-3AD203B41FA5}">
                      <a16:colId xmlns:a16="http://schemas.microsoft.com/office/drawing/2014/main" val="3009373121"/>
                    </a:ext>
                  </a:extLst>
                </a:gridCol>
                <a:gridCol w="905256">
                  <a:extLst>
                    <a:ext uri="{9D8B030D-6E8A-4147-A177-3AD203B41FA5}">
                      <a16:colId xmlns:a16="http://schemas.microsoft.com/office/drawing/2014/main" val="1314965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234653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https://scontent-iad3-1.cdninstagram.com/v/t51.29350-15/119561501_789220145225895_7141558698808834965_n.jpg?_nc_cat=104&amp;_nc_sid=8ae9d6&amp;_nc_ohc=BXsqsSBuOvYAX906DS0&amp;_nc_ht=scontent-iad3-1.cdninstagram.com&amp;oh=92013188f1d1916042fe481b81bf4929&amp;oe=5F840BA5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extLst>
                  <a:ext uri="{0D108BD9-81ED-4DB2-BD59-A6C34878D82A}">
                    <a16:rowId xmlns:a16="http://schemas.microsoft.com/office/drawing/2014/main" val="4157071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https://scontent-iad3-1.cdninstagram.com/v/t51.29350-15/120039562_174642544165015_2839794312641982923_n.jpg?_nc_cat=102&amp;_nc_sid=8ae9d6&amp;_nc_ohc=dAz_R4PpHbQAX8pWWHG&amp;_nc_ht=scontent-iad3-1.cdninstagram.com&amp;oh=92deae8f6d0d0fe05e7ef64aa0b5746c&amp;oe=5F90E29B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1623943168"/>
                  </a:ext>
                </a:extLst>
              </a:tr>
            </a:tbl>
          </a:graphicData>
        </a:graphic>
      </p:graphicFrame>
      <p:sp>
        <p:nvSpPr>
          <p:cNvPr id="4" name="Text Placeholder 3">
            <a:extLst>
              <a:ext uri="{FF2B5EF4-FFF2-40B4-BE49-F238E27FC236}">
                <a16:creationId xmlns:a16="http://schemas.microsoft.com/office/drawing/2014/main" id="{C80CD45F-4828-41E4-B817-857BB71E312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2864554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FC934-FBE5-4907-A036-028FED269A2A}"/>
              </a:ext>
            </a:extLst>
          </p:cNvPr>
          <p:cNvSpPr>
            <a:spLocks noGrp="1"/>
          </p:cNvSpPr>
          <p:nvPr>
            <p:ph type="title"/>
          </p:nvPr>
        </p:nvSpPr>
        <p:spPr/>
        <p:txBody>
          <a:bodyPr/>
          <a:lstStyle/>
          <a:p>
            <a:r>
              <a:rPr lang="en-US"/>
              <a:t>Instagram Stories Table  | All Pages - 2 of 14</a:t>
            </a:r>
          </a:p>
        </p:txBody>
      </p:sp>
      <p:graphicFrame>
        <p:nvGraphicFramePr>
          <p:cNvPr id="5" name="Table Placeholder 4">
            <a:extLst>
              <a:ext uri="{FF2B5EF4-FFF2-40B4-BE49-F238E27FC236}">
                <a16:creationId xmlns:a16="http://schemas.microsoft.com/office/drawing/2014/main" id="{DFDD46B7-EFB3-42BF-A7D5-6A1BC50AC5BD}"/>
              </a:ext>
            </a:extLst>
          </p:cNvPr>
          <p:cNvGraphicFramePr>
            <a:graphicFrameLocks noGrp="1"/>
          </p:cNvGraphicFramePr>
          <p:nvPr>
            <p:ph type="tbl" sz="quarter" idx="13"/>
            <p:extLst>
              <p:ext uri="{D42A27DB-BD31-4B8C-83A1-F6EECF244321}">
                <p14:modId xmlns:p14="http://schemas.microsoft.com/office/powerpoint/2010/main" val="3742571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75839594"/>
                    </a:ext>
                  </a:extLst>
                </a:gridCol>
                <a:gridCol w="905256">
                  <a:extLst>
                    <a:ext uri="{9D8B030D-6E8A-4147-A177-3AD203B41FA5}">
                      <a16:colId xmlns:a16="http://schemas.microsoft.com/office/drawing/2014/main" val="3373287736"/>
                    </a:ext>
                  </a:extLst>
                </a:gridCol>
                <a:gridCol w="905256">
                  <a:extLst>
                    <a:ext uri="{9D8B030D-6E8A-4147-A177-3AD203B41FA5}">
                      <a16:colId xmlns:a16="http://schemas.microsoft.com/office/drawing/2014/main" val="1338802776"/>
                    </a:ext>
                  </a:extLst>
                </a:gridCol>
                <a:gridCol w="905256">
                  <a:extLst>
                    <a:ext uri="{9D8B030D-6E8A-4147-A177-3AD203B41FA5}">
                      <a16:colId xmlns:a16="http://schemas.microsoft.com/office/drawing/2014/main" val="3908979296"/>
                    </a:ext>
                  </a:extLst>
                </a:gridCol>
                <a:gridCol w="905256">
                  <a:extLst>
                    <a:ext uri="{9D8B030D-6E8A-4147-A177-3AD203B41FA5}">
                      <a16:colId xmlns:a16="http://schemas.microsoft.com/office/drawing/2014/main" val="2456288567"/>
                    </a:ext>
                  </a:extLst>
                </a:gridCol>
                <a:gridCol w="905256">
                  <a:extLst>
                    <a:ext uri="{9D8B030D-6E8A-4147-A177-3AD203B41FA5}">
                      <a16:colId xmlns:a16="http://schemas.microsoft.com/office/drawing/2014/main" val="2652272603"/>
                    </a:ext>
                  </a:extLst>
                </a:gridCol>
                <a:gridCol w="905256">
                  <a:extLst>
                    <a:ext uri="{9D8B030D-6E8A-4147-A177-3AD203B41FA5}">
                      <a16:colId xmlns:a16="http://schemas.microsoft.com/office/drawing/2014/main" val="820948667"/>
                    </a:ext>
                  </a:extLst>
                </a:gridCol>
                <a:gridCol w="905256">
                  <a:extLst>
                    <a:ext uri="{9D8B030D-6E8A-4147-A177-3AD203B41FA5}">
                      <a16:colId xmlns:a16="http://schemas.microsoft.com/office/drawing/2014/main" val="2705597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786340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https://scontent-iad3-1.cdninstagram.com/v/t51.29350-15/119432387_1761240730692644_5183901028387022845_n.jpg?_nc_cat=110&amp;_nc_sid=8ae9d6&amp;_nc_ohc=7TLJ4glE5yYAX-OBEzH&amp;_nc_ht=scontent-iad3-1.cdninstagram.com&amp;oh=da37c665d95c8b248480c40269ebd1be&amp;oe=5F84F2B5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extLst>
                  <a:ext uri="{0D108BD9-81ED-4DB2-BD59-A6C34878D82A}">
                    <a16:rowId xmlns:a16="http://schemas.microsoft.com/office/drawing/2014/main" val="3390179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https://scontent-iad3-1.cdninstagram.com/v/t51.29350-15/119914655_910551952800682_750900896309489682_n.jpg?_nc_cat=108&amp;_nc_sid=8ae9d6&amp;_nc_ohc=EQ3h_R5Fod4AX9_wMj1&amp;_nc_ht=scontent-iad3-1.cdninstagram.com&amp;oh=a9572c6e82e85cb0d3ba40211c094124&amp;oe=5F8E4451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extLst>
                  <a:ext uri="{0D108BD9-81ED-4DB2-BD59-A6C34878D82A}">
                    <a16:rowId xmlns:a16="http://schemas.microsoft.com/office/drawing/2014/main" val="1873012432"/>
                  </a:ext>
                </a:extLst>
              </a:tr>
            </a:tbl>
          </a:graphicData>
        </a:graphic>
      </p:graphicFrame>
      <p:sp>
        <p:nvSpPr>
          <p:cNvPr id="4" name="Text Placeholder 3">
            <a:extLst>
              <a:ext uri="{FF2B5EF4-FFF2-40B4-BE49-F238E27FC236}">
                <a16:creationId xmlns:a16="http://schemas.microsoft.com/office/drawing/2014/main" id="{381E6CBC-CA41-4532-A41B-A322D40466FE}"/>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2184708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6E207-F636-43FD-90AD-574C5B4E2821}"/>
              </a:ext>
            </a:extLst>
          </p:cNvPr>
          <p:cNvSpPr>
            <a:spLocks noGrp="1"/>
          </p:cNvSpPr>
          <p:nvPr>
            <p:ph type="title"/>
          </p:nvPr>
        </p:nvSpPr>
        <p:spPr/>
        <p:txBody>
          <a:bodyPr/>
          <a:lstStyle/>
          <a:p>
            <a:r>
              <a:rPr lang="en-US"/>
              <a:t>Instagram Stories Table  | All Pages - 3 of 14</a:t>
            </a:r>
          </a:p>
        </p:txBody>
      </p:sp>
      <p:graphicFrame>
        <p:nvGraphicFramePr>
          <p:cNvPr id="5" name="Table Placeholder 4">
            <a:extLst>
              <a:ext uri="{FF2B5EF4-FFF2-40B4-BE49-F238E27FC236}">
                <a16:creationId xmlns:a16="http://schemas.microsoft.com/office/drawing/2014/main" id="{9DC4872D-8F95-4C89-8DEC-92E422E3D202}"/>
              </a:ext>
            </a:extLst>
          </p:cNvPr>
          <p:cNvGraphicFramePr>
            <a:graphicFrameLocks noGrp="1"/>
          </p:cNvGraphicFramePr>
          <p:nvPr>
            <p:ph type="tbl" sz="quarter" idx="13"/>
            <p:extLst>
              <p:ext uri="{D42A27DB-BD31-4B8C-83A1-F6EECF244321}">
                <p14:modId xmlns:p14="http://schemas.microsoft.com/office/powerpoint/2010/main" val="578819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36507276"/>
                    </a:ext>
                  </a:extLst>
                </a:gridCol>
                <a:gridCol w="905256">
                  <a:extLst>
                    <a:ext uri="{9D8B030D-6E8A-4147-A177-3AD203B41FA5}">
                      <a16:colId xmlns:a16="http://schemas.microsoft.com/office/drawing/2014/main" val="3865484990"/>
                    </a:ext>
                  </a:extLst>
                </a:gridCol>
                <a:gridCol w="905256">
                  <a:extLst>
                    <a:ext uri="{9D8B030D-6E8A-4147-A177-3AD203B41FA5}">
                      <a16:colId xmlns:a16="http://schemas.microsoft.com/office/drawing/2014/main" val="2891737587"/>
                    </a:ext>
                  </a:extLst>
                </a:gridCol>
                <a:gridCol w="905256">
                  <a:extLst>
                    <a:ext uri="{9D8B030D-6E8A-4147-A177-3AD203B41FA5}">
                      <a16:colId xmlns:a16="http://schemas.microsoft.com/office/drawing/2014/main" val="2295485220"/>
                    </a:ext>
                  </a:extLst>
                </a:gridCol>
                <a:gridCol w="905256">
                  <a:extLst>
                    <a:ext uri="{9D8B030D-6E8A-4147-A177-3AD203B41FA5}">
                      <a16:colId xmlns:a16="http://schemas.microsoft.com/office/drawing/2014/main" val="1172757785"/>
                    </a:ext>
                  </a:extLst>
                </a:gridCol>
                <a:gridCol w="905256">
                  <a:extLst>
                    <a:ext uri="{9D8B030D-6E8A-4147-A177-3AD203B41FA5}">
                      <a16:colId xmlns:a16="http://schemas.microsoft.com/office/drawing/2014/main" val="152425743"/>
                    </a:ext>
                  </a:extLst>
                </a:gridCol>
                <a:gridCol w="905256">
                  <a:extLst>
                    <a:ext uri="{9D8B030D-6E8A-4147-A177-3AD203B41FA5}">
                      <a16:colId xmlns:a16="http://schemas.microsoft.com/office/drawing/2014/main" val="1527627493"/>
                    </a:ext>
                  </a:extLst>
                </a:gridCol>
                <a:gridCol w="905256">
                  <a:extLst>
                    <a:ext uri="{9D8B030D-6E8A-4147-A177-3AD203B41FA5}">
                      <a16:colId xmlns:a16="http://schemas.microsoft.com/office/drawing/2014/main" val="790468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891222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https://scontent-iad3-1.cdninstagram.com/v/t51.29350-15/119985344_673662346582016_725371086642488309_n.jpg?_nc_cat=106&amp;_nc_sid=8ae9d6&amp;_nc_ohc=1tk3KYArtlIAX8O77ur&amp;_nc_ht=scontent-iad3-1.cdninstagram.com&amp;oh=f3fff2a5de878e7b09d1969ec2f489b2&amp;oe=5F938533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extLst>
                  <a:ext uri="{0D108BD9-81ED-4DB2-BD59-A6C34878D82A}">
                    <a16:rowId xmlns:a16="http://schemas.microsoft.com/office/drawing/2014/main" val="268898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https://scontent-iad3-1.cdninstagram.com/v/t51.29350-15/118993719_315302146425748_9090038979217058362_n.jpg?_nc_cat=101&amp;_nc_sid=8ae9d6&amp;_nc_ohc=1cbM9lElevYAX9wt2n6&amp;_nc_ht=scontent-iad3-1.cdninstagram.com&amp;oh=6f0e94788b1c2d3f4fe2c93165f935d9&amp;oe=5F7B1CD3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extLst>
                  <a:ext uri="{0D108BD9-81ED-4DB2-BD59-A6C34878D82A}">
                    <a16:rowId xmlns:a16="http://schemas.microsoft.com/office/drawing/2014/main" val="4172790699"/>
                  </a:ext>
                </a:extLst>
              </a:tr>
            </a:tbl>
          </a:graphicData>
        </a:graphic>
      </p:graphicFrame>
      <p:sp>
        <p:nvSpPr>
          <p:cNvPr id="4" name="Text Placeholder 3">
            <a:extLst>
              <a:ext uri="{FF2B5EF4-FFF2-40B4-BE49-F238E27FC236}">
                <a16:creationId xmlns:a16="http://schemas.microsoft.com/office/drawing/2014/main" id="{DC73C2F5-B788-487C-AC96-2B284FED215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6040548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CAB3E-D39D-4E82-9F7F-0549AED28E3E}"/>
              </a:ext>
            </a:extLst>
          </p:cNvPr>
          <p:cNvSpPr>
            <a:spLocks noGrp="1"/>
          </p:cNvSpPr>
          <p:nvPr>
            <p:ph type="title"/>
          </p:nvPr>
        </p:nvSpPr>
        <p:spPr/>
        <p:txBody>
          <a:bodyPr/>
          <a:lstStyle/>
          <a:p>
            <a:r>
              <a:rPr lang="en-US"/>
              <a:t>Instagram Stories Table  | All Pages - 4 of 14</a:t>
            </a:r>
          </a:p>
        </p:txBody>
      </p:sp>
      <p:graphicFrame>
        <p:nvGraphicFramePr>
          <p:cNvPr id="5" name="Table Placeholder 4">
            <a:extLst>
              <a:ext uri="{FF2B5EF4-FFF2-40B4-BE49-F238E27FC236}">
                <a16:creationId xmlns:a16="http://schemas.microsoft.com/office/drawing/2014/main" id="{2020A6D0-3660-4062-8C62-96C23F551EB7}"/>
              </a:ext>
            </a:extLst>
          </p:cNvPr>
          <p:cNvGraphicFramePr>
            <a:graphicFrameLocks noGrp="1"/>
          </p:cNvGraphicFramePr>
          <p:nvPr>
            <p:ph type="tbl" sz="quarter" idx="13"/>
            <p:extLst>
              <p:ext uri="{D42A27DB-BD31-4B8C-83A1-F6EECF244321}">
                <p14:modId xmlns:p14="http://schemas.microsoft.com/office/powerpoint/2010/main" val="3618243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66595177"/>
                    </a:ext>
                  </a:extLst>
                </a:gridCol>
                <a:gridCol w="905256">
                  <a:extLst>
                    <a:ext uri="{9D8B030D-6E8A-4147-A177-3AD203B41FA5}">
                      <a16:colId xmlns:a16="http://schemas.microsoft.com/office/drawing/2014/main" val="2954806636"/>
                    </a:ext>
                  </a:extLst>
                </a:gridCol>
                <a:gridCol w="905256">
                  <a:extLst>
                    <a:ext uri="{9D8B030D-6E8A-4147-A177-3AD203B41FA5}">
                      <a16:colId xmlns:a16="http://schemas.microsoft.com/office/drawing/2014/main" val="2295809821"/>
                    </a:ext>
                  </a:extLst>
                </a:gridCol>
                <a:gridCol w="905256">
                  <a:extLst>
                    <a:ext uri="{9D8B030D-6E8A-4147-A177-3AD203B41FA5}">
                      <a16:colId xmlns:a16="http://schemas.microsoft.com/office/drawing/2014/main" val="1761255715"/>
                    </a:ext>
                  </a:extLst>
                </a:gridCol>
                <a:gridCol w="905256">
                  <a:extLst>
                    <a:ext uri="{9D8B030D-6E8A-4147-A177-3AD203B41FA5}">
                      <a16:colId xmlns:a16="http://schemas.microsoft.com/office/drawing/2014/main" val="858594650"/>
                    </a:ext>
                  </a:extLst>
                </a:gridCol>
                <a:gridCol w="905256">
                  <a:extLst>
                    <a:ext uri="{9D8B030D-6E8A-4147-A177-3AD203B41FA5}">
                      <a16:colId xmlns:a16="http://schemas.microsoft.com/office/drawing/2014/main" val="1667999504"/>
                    </a:ext>
                  </a:extLst>
                </a:gridCol>
                <a:gridCol w="905256">
                  <a:extLst>
                    <a:ext uri="{9D8B030D-6E8A-4147-A177-3AD203B41FA5}">
                      <a16:colId xmlns:a16="http://schemas.microsoft.com/office/drawing/2014/main" val="1966787107"/>
                    </a:ext>
                  </a:extLst>
                </a:gridCol>
                <a:gridCol w="905256">
                  <a:extLst>
                    <a:ext uri="{9D8B030D-6E8A-4147-A177-3AD203B41FA5}">
                      <a16:colId xmlns:a16="http://schemas.microsoft.com/office/drawing/2014/main" val="1684603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413412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https://scontent-iad3-1.cdninstagram.com/v/t51.29350-15/119210913_2699229580324794_3590163611185003840_n.jpg?_nc_cat=100&amp;_nc_sid=8ae9d6&amp;_nc_ohc=Oxgfih4vi4wAX82DUNa&amp;_nc_ht=scontent-iad3-1.cdninstagram.com&amp;oh=c95d43247592cdcb7f3b63ba9eea20d3&amp;oe=5F85768E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extLst>
                  <a:ext uri="{0D108BD9-81ED-4DB2-BD59-A6C34878D82A}">
                    <a16:rowId xmlns:a16="http://schemas.microsoft.com/office/drawing/2014/main" val="30021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https://scontent-dfw5-2.cdninstagram.com/v/t51.29350-15/120041954_802049397251373_7616295069601809571_n.jpg?_nc_cat=102&amp;_nc_sid=8ae9d6&amp;_nc_ohc=K3noQUGUqY0AX9M6aPF&amp;_nc_ht=scontent-dfw5-2.cdninstagram.com&amp;oh=2acaf7aa3a083b1884530766f90a7706&amp;oe=5F90E5B5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extLst>
                  <a:ext uri="{0D108BD9-81ED-4DB2-BD59-A6C34878D82A}">
                    <a16:rowId xmlns:a16="http://schemas.microsoft.com/office/drawing/2014/main" val="1604297041"/>
                  </a:ext>
                </a:extLst>
              </a:tr>
            </a:tbl>
          </a:graphicData>
        </a:graphic>
      </p:graphicFrame>
      <p:sp>
        <p:nvSpPr>
          <p:cNvPr id="4" name="Text Placeholder 3">
            <a:extLst>
              <a:ext uri="{FF2B5EF4-FFF2-40B4-BE49-F238E27FC236}">
                <a16:creationId xmlns:a16="http://schemas.microsoft.com/office/drawing/2014/main" id="{337D8528-825D-4AB8-9B9E-35569FE5065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8277750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8C88C-6886-42A5-870C-3DDF6260B4D2}"/>
              </a:ext>
            </a:extLst>
          </p:cNvPr>
          <p:cNvSpPr>
            <a:spLocks noGrp="1"/>
          </p:cNvSpPr>
          <p:nvPr>
            <p:ph type="title"/>
          </p:nvPr>
        </p:nvSpPr>
        <p:spPr/>
        <p:txBody>
          <a:bodyPr/>
          <a:lstStyle/>
          <a:p>
            <a:r>
              <a:rPr lang="en-US"/>
              <a:t>Instagram Stories Table  | All Pages - 5 of 14</a:t>
            </a:r>
          </a:p>
        </p:txBody>
      </p:sp>
      <p:graphicFrame>
        <p:nvGraphicFramePr>
          <p:cNvPr id="5" name="Table Placeholder 4">
            <a:extLst>
              <a:ext uri="{FF2B5EF4-FFF2-40B4-BE49-F238E27FC236}">
                <a16:creationId xmlns:a16="http://schemas.microsoft.com/office/drawing/2014/main" id="{2D6EFBCB-C337-46CB-9679-C362AE41B079}"/>
              </a:ext>
            </a:extLst>
          </p:cNvPr>
          <p:cNvGraphicFramePr>
            <a:graphicFrameLocks noGrp="1"/>
          </p:cNvGraphicFramePr>
          <p:nvPr>
            <p:ph type="tbl" sz="quarter" idx="13"/>
            <p:extLst>
              <p:ext uri="{D42A27DB-BD31-4B8C-83A1-F6EECF244321}">
                <p14:modId xmlns:p14="http://schemas.microsoft.com/office/powerpoint/2010/main" val="3810136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38681715"/>
                    </a:ext>
                  </a:extLst>
                </a:gridCol>
                <a:gridCol w="905256">
                  <a:extLst>
                    <a:ext uri="{9D8B030D-6E8A-4147-A177-3AD203B41FA5}">
                      <a16:colId xmlns:a16="http://schemas.microsoft.com/office/drawing/2014/main" val="665123562"/>
                    </a:ext>
                  </a:extLst>
                </a:gridCol>
                <a:gridCol w="905256">
                  <a:extLst>
                    <a:ext uri="{9D8B030D-6E8A-4147-A177-3AD203B41FA5}">
                      <a16:colId xmlns:a16="http://schemas.microsoft.com/office/drawing/2014/main" val="3948309166"/>
                    </a:ext>
                  </a:extLst>
                </a:gridCol>
                <a:gridCol w="905256">
                  <a:extLst>
                    <a:ext uri="{9D8B030D-6E8A-4147-A177-3AD203B41FA5}">
                      <a16:colId xmlns:a16="http://schemas.microsoft.com/office/drawing/2014/main" val="1343268617"/>
                    </a:ext>
                  </a:extLst>
                </a:gridCol>
                <a:gridCol w="905256">
                  <a:extLst>
                    <a:ext uri="{9D8B030D-6E8A-4147-A177-3AD203B41FA5}">
                      <a16:colId xmlns:a16="http://schemas.microsoft.com/office/drawing/2014/main" val="2091045277"/>
                    </a:ext>
                  </a:extLst>
                </a:gridCol>
                <a:gridCol w="905256">
                  <a:extLst>
                    <a:ext uri="{9D8B030D-6E8A-4147-A177-3AD203B41FA5}">
                      <a16:colId xmlns:a16="http://schemas.microsoft.com/office/drawing/2014/main" val="3218495565"/>
                    </a:ext>
                  </a:extLst>
                </a:gridCol>
                <a:gridCol w="905256">
                  <a:extLst>
                    <a:ext uri="{9D8B030D-6E8A-4147-A177-3AD203B41FA5}">
                      <a16:colId xmlns:a16="http://schemas.microsoft.com/office/drawing/2014/main" val="3990525951"/>
                    </a:ext>
                  </a:extLst>
                </a:gridCol>
                <a:gridCol w="905256">
                  <a:extLst>
                    <a:ext uri="{9D8B030D-6E8A-4147-A177-3AD203B41FA5}">
                      <a16:colId xmlns:a16="http://schemas.microsoft.com/office/drawing/2014/main" val="4172814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822841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https://scontent-iad3-1.cdninstagram.com/v/t51.29350-15/119218581_145332810590059_6778390294871847584_n.jpg?_nc_cat=110&amp;_nc_sid=8ae9d6&amp;_nc_ohc=xUAVNT27YjwAX_VY4-v&amp;_nc_ht=scontent-iad3-1.cdninstagram.com&amp;oh=2ca4de2753b58a8c539a09bd458e65c9&amp;oe=5F84769C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extLst>
                  <a:ext uri="{0D108BD9-81ED-4DB2-BD59-A6C34878D82A}">
                    <a16:rowId xmlns:a16="http://schemas.microsoft.com/office/drawing/2014/main" val="2765441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https://scontent-iad3-1.cdninstagram.com/v/t51.29350-15/118764908_698224274100697_7351226262541232357_n.jpg?_nc_cat=101&amp;_nc_sid=8ae9d6&amp;_nc_ohc=C5i0dG6gejQAX9UjF-X&amp;_nc_ht=scontent-iad3-1.cdninstagram.com&amp;oh=dd63cadf9dbf0f5ff271026c152d7bdc&amp;oe=5F7D9836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extLst>
                  <a:ext uri="{0D108BD9-81ED-4DB2-BD59-A6C34878D82A}">
                    <a16:rowId xmlns:a16="http://schemas.microsoft.com/office/drawing/2014/main" val="3542326245"/>
                  </a:ext>
                </a:extLst>
              </a:tr>
            </a:tbl>
          </a:graphicData>
        </a:graphic>
      </p:graphicFrame>
      <p:sp>
        <p:nvSpPr>
          <p:cNvPr id="4" name="Text Placeholder 3">
            <a:extLst>
              <a:ext uri="{FF2B5EF4-FFF2-40B4-BE49-F238E27FC236}">
                <a16:creationId xmlns:a16="http://schemas.microsoft.com/office/drawing/2014/main" id="{6DF87971-D2DD-4805-9D78-2263C4087E3E}"/>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321999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D5D49-E3F7-466E-841C-D811AA8C0F9E}"/>
              </a:ext>
            </a:extLst>
          </p:cNvPr>
          <p:cNvSpPr>
            <a:spLocks noGrp="1"/>
          </p:cNvSpPr>
          <p:nvPr>
            <p:ph type="title"/>
          </p:nvPr>
        </p:nvSpPr>
        <p:spPr/>
        <p:txBody>
          <a:bodyPr/>
          <a:lstStyle/>
          <a:p>
            <a:r>
              <a:rPr lang="en-US"/>
              <a:t>Instagram Stories Table  | All Pages - 6 of 14</a:t>
            </a:r>
          </a:p>
        </p:txBody>
      </p:sp>
      <p:graphicFrame>
        <p:nvGraphicFramePr>
          <p:cNvPr id="5" name="Table Placeholder 4">
            <a:extLst>
              <a:ext uri="{FF2B5EF4-FFF2-40B4-BE49-F238E27FC236}">
                <a16:creationId xmlns:a16="http://schemas.microsoft.com/office/drawing/2014/main" id="{442AEFD7-77B7-44EE-AC83-C0D9C762E742}"/>
              </a:ext>
            </a:extLst>
          </p:cNvPr>
          <p:cNvGraphicFramePr>
            <a:graphicFrameLocks noGrp="1"/>
          </p:cNvGraphicFramePr>
          <p:nvPr>
            <p:ph type="tbl" sz="quarter" idx="13"/>
            <p:extLst>
              <p:ext uri="{D42A27DB-BD31-4B8C-83A1-F6EECF244321}">
                <p14:modId xmlns:p14="http://schemas.microsoft.com/office/powerpoint/2010/main" val="401464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83952550"/>
                    </a:ext>
                  </a:extLst>
                </a:gridCol>
                <a:gridCol w="905256">
                  <a:extLst>
                    <a:ext uri="{9D8B030D-6E8A-4147-A177-3AD203B41FA5}">
                      <a16:colId xmlns:a16="http://schemas.microsoft.com/office/drawing/2014/main" val="1867567091"/>
                    </a:ext>
                  </a:extLst>
                </a:gridCol>
                <a:gridCol w="905256">
                  <a:extLst>
                    <a:ext uri="{9D8B030D-6E8A-4147-A177-3AD203B41FA5}">
                      <a16:colId xmlns:a16="http://schemas.microsoft.com/office/drawing/2014/main" val="1203016303"/>
                    </a:ext>
                  </a:extLst>
                </a:gridCol>
                <a:gridCol w="905256">
                  <a:extLst>
                    <a:ext uri="{9D8B030D-6E8A-4147-A177-3AD203B41FA5}">
                      <a16:colId xmlns:a16="http://schemas.microsoft.com/office/drawing/2014/main" val="3427445480"/>
                    </a:ext>
                  </a:extLst>
                </a:gridCol>
                <a:gridCol w="905256">
                  <a:extLst>
                    <a:ext uri="{9D8B030D-6E8A-4147-A177-3AD203B41FA5}">
                      <a16:colId xmlns:a16="http://schemas.microsoft.com/office/drawing/2014/main" val="1220987281"/>
                    </a:ext>
                  </a:extLst>
                </a:gridCol>
                <a:gridCol w="905256">
                  <a:extLst>
                    <a:ext uri="{9D8B030D-6E8A-4147-A177-3AD203B41FA5}">
                      <a16:colId xmlns:a16="http://schemas.microsoft.com/office/drawing/2014/main" val="1354125449"/>
                    </a:ext>
                  </a:extLst>
                </a:gridCol>
                <a:gridCol w="905256">
                  <a:extLst>
                    <a:ext uri="{9D8B030D-6E8A-4147-A177-3AD203B41FA5}">
                      <a16:colId xmlns:a16="http://schemas.microsoft.com/office/drawing/2014/main" val="3626335029"/>
                    </a:ext>
                  </a:extLst>
                </a:gridCol>
                <a:gridCol w="905256">
                  <a:extLst>
                    <a:ext uri="{9D8B030D-6E8A-4147-A177-3AD203B41FA5}">
                      <a16:colId xmlns:a16="http://schemas.microsoft.com/office/drawing/2014/main" val="1676671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851385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119700854_347277089919448_8506140243339383718_n.jpg?_nc_cat=104&amp;_nc_sid=8ae9d6&amp;_nc_ohc=o5KrTYrBgHcAX_P221F&amp;_nc_oc=AQlch_fMwvG2L61QR1_jxZAvjODvXbBzRn9E_weXbrt3GGdxk6TXo0KlfwMx7CWUUfE&amp;_nc_ht=scontent-iad3-1.cdninstagram.com&amp;oh=5d567cf8e54b2b7d637d0401fda515db&amp;oe=5F8CB5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extLst>
                  <a:ext uri="{0D108BD9-81ED-4DB2-BD59-A6C34878D82A}">
                    <a16:rowId xmlns:a16="http://schemas.microsoft.com/office/drawing/2014/main" val="3487713264"/>
                  </a:ext>
                </a:extLst>
              </a:tr>
            </a:tbl>
          </a:graphicData>
        </a:graphic>
      </p:graphicFrame>
      <p:sp>
        <p:nvSpPr>
          <p:cNvPr id="4" name="Text Placeholder 3">
            <a:extLst>
              <a:ext uri="{FF2B5EF4-FFF2-40B4-BE49-F238E27FC236}">
                <a16:creationId xmlns:a16="http://schemas.microsoft.com/office/drawing/2014/main" id="{B99484EA-7617-4B4C-8B06-50D8CAFC1E1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9465291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1868A-722C-4854-91B8-C32F176B5F48}"/>
              </a:ext>
            </a:extLst>
          </p:cNvPr>
          <p:cNvSpPr>
            <a:spLocks noGrp="1"/>
          </p:cNvSpPr>
          <p:nvPr>
            <p:ph type="title"/>
          </p:nvPr>
        </p:nvSpPr>
        <p:spPr/>
        <p:txBody>
          <a:bodyPr/>
          <a:lstStyle/>
          <a:p>
            <a:r>
              <a:rPr lang="en-US"/>
              <a:t>Instagram Stories Table  | All Pages - 7 of 14</a:t>
            </a:r>
          </a:p>
        </p:txBody>
      </p:sp>
      <p:graphicFrame>
        <p:nvGraphicFramePr>
          <p:cNvPr id="5" name="Table Placeholder 4">
            <a:extLst>
              <a:ext uri="{FF2B5EF4-FFF2-40B4-BE49-F238E27FC236}">
                <a16:creationId xmlns:a16="http://schemas.microsoft.com/office/drawing/2014/main" id="{067D5F63-E79C-4A65-BDC3-406BFE700D86}"/>
              </a:ext>
            </a:extLst>
          </p:cNvPr>
          <p:cNvGraphicFramePr>
            <a:graphicFrameLocks noGrp="1"/>
          </p:cNvGraphicFramePr>
          <p:nvPr>
            <p:ph type="tbl" sz="quarter" idx="13"/>
            <p:extLst>
              <p:ext uri="{D42A27DB-BD31-4B8C-83A1-F6EECF244321}">
                <p14:modId xmlns:p14="http://schemas.microsoft.com/office/powerpoint/2010/main" val="872751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89423392"/>
                    </a:ext>
                  </a:extLst>
                </a:gridCol>
                <a:gridCol w="905256">
                  <a:extLst>
                    <a:ext uri="{9D8B030D-6E8A-4147-A177-3AD203B41FA5}">
                      <a16:colId xmlns:a16="http://schemas.microsoft.com/office/drawing/2014/main" val="3689730487"/>
                    </a:ext>
                  </a:extLst>
                </a:gridCol>
                <a:gridCol w="905256">
                  <a:extLst>
                    <a:ext uri="{9D8B030D-6E8A-4147-A177-3AD203B41FA5}">
                      <a16:colId xmlns:a16="http://schemas.microsoft.com/office/drawing/2014/main" val="4189827151"/>
                    </a:ext>
                  </a:extLst>
                </a:gridCol>
                <a:gridCol w="905256">
                  <a:extLst>
                    <a:ext uri="{9D8B030D-6E8A-4147-A177-3AD203B41FA5}">
                      <a16:colId xmlns:a16="http://schemas.microsoft.com/office/drawing/2014/main" val="3954736606"/>
                    </a:ext>
                  </a:extLst>
                </a:gridCol>
                <a:gridCol w="905256">
                  <a:extLst>
                    <a:ext uri="{9D8B030D-6E8A-4147-A177-3AD203B41FA5}">
                      <a16:colId xmlns:a16="http://schemas.microsoft.com/office/drawing/2014/main" val="1633507916"/>
                    </a:ext>
                  </a:extLst>
                </a:gridCol>
                <a:gridCol w="905256">
                  <a:extLst>
                    <a:ext uri="{9D8B030D-6E8A-4147-A177-3AD203B41FA5}">
                      <a16:colId xmlns:a16="http://schemas.microsoft.com/office/drawing/2014/main" val="3676275177"/>
                    </a:ext>
                  </a:extLst>
                </a:gridCol>
                <a:gridCol w="905256">
                  <a:extLst>
                    <a:ext uri="{9D8B030D-6E8A-4147-A177-3AD203B41FA5}">
                      <a16:colId xmlns:a16="http://schemas.microsoft.com/office/drawing/2014/main" val="2246549015"/>
                    </a:ext>
                  </a:extLst>
                </a:gridCol>
                <a:gridCol w="905256">
                  <a:extLst>
                    <a:ext uri="{9D8B030D-6E8A-4147-A177-3AD203B41FA5}">
                      <a16:colId xmlns:a16="http://schemas.microsoft.com/office/drawing/2014/main" val="1899597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853676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https://scontent-iad3-1.cdninstagram.com/v/t51.29350-15/119934303_350557312964759_6857701787636743686_n.jpg?_nc_cat=104&amp;_nc_sid=8ae9d6&amp;_nc_ohc=l51SGzSxLYEAX9XWmja&amp;_nc_ht=scontent-iad3-1.cdninstagram.com&amp;oh=ddf051b575276cce87258e294f8b62a9&amp;oe=5F92185D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extLst>
                  <a:ext uri="{0D108BD9-81ED-4DB2-BD59-A6C34878D82A}">
                    <a16:rowId xmlns:a16="http://schemas.microsoft.com/office/drawing/2014/main" val="3809719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https://scontent-iad3-1.cdninstagram.com/v/t51.29350-15/119573891_949457295579323_7305292972073706601_n.jpg?_nc_cat=100&amp;_nc_sid=8ae9d6&amp;_nc_ohc=XZ-mIBKnuwIAX8bDsFu&amp;_nc_ht=scontent-iad3-1.cdninstagram.com&amp;oh=ef490e161d3ea049084a2d9bae29a366&amp;oe=5F87301A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1458581534"/>
                  </a:ext>
                </a:extLst>
              </a:tr>
            </a:tbl>
          </a:graphicData>
        </a:graphic>
      </p:graphicFrame>
      <p:sp>
        <p:nvSpPr>
          <p:cNvPr id="4" name="Text Placeholder 3">
            <a:extLst>
              <a:ext uri="{FF2B5EF4-FFF2-40B4-BE49-F238E27FC236}">
                <a16:creationId xmlns:a16="http://schemas.microsoft.com/office/drawing/2014/main" id="{50FD5545-EE19-4864-A14C-52253571153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9839404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96C0F-476D-46DE-B24B-E1F2915FC303}"/>
              </a:ext>
            </a:extLst>
          </p:cNvPr>
          <p:cNvSpPr>
            <a:spLocks noGrp="1"/>
          </p:cNvSpPr>
          <p:nvPr>
            <p:ph type="title"/>
          </p:nvPr>
        </p:nvSpPr>
        <p:spPr/>
        <p:txBody>
          <a:bodyPr/>
          <a:lstStyle/>
          <a:p>
            <a:r>
              <a:rPr lang="en-US"/>
              <a:t>Instagram Stories Table  | All Pages - 8 of 14</a:t>
            </a:r>
          </a:p>
        </p:txBody>
      </p:sp>
      <p:graphicFrame>
        <p:nvGraphicFramePr>
          <p:cNvPr id="5" name="Table Placeholder 4">
            <a:extLst>
              <a:ext uri="{FF2B5EF4-FFF2-40B4-BE49-F238E27FC236}">
                <a16:creationId xmlns:a16="http://schemas.microsoft.com/office/drawing/2014/main" id="{38993426-6A1F-408C-8C62-5A71614A9552}"/>
              </a:ext>
            </a:extLst>
          </p:cNvPr>
          <p:cNvGraphicFramePr>
            <a:graphicFrameLocks noGrp="1"/>
          </p:cNvGraphicFramePr>
          <p:nvPr>
            <p:ph type="tbl" sz="quarter" idx="13"/>
            <p:extLst>
              <p:ext uri="{D42A27DB-BD31-4B8C-83A1-F6EECF244321}">
                <p14:modId xmlns:p14="http://schemas.microsoft.com/office/powerpoint/2010/main" val="1557089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97366581"/>
                    </a:ext>
                  </a:extLst>
                </a:gridCol>
                <a:gridCol w="905256">
                  <a:extLst>
                    <a:ext uri="{9D8B030D-6E8A-4147-A177-3AD203B41FA5}">
                      <a16:colId xmlns:a16="http://schemas.microsoft.com/office/drawing/2014/main" val="64619457"/>
                    </a:ext>
                  </a:extLst>
                </a:gridCol>
                <a:gridCol w="905256">
                  <a:extLst>
                    <a:ext uri="{9D8B030D-6E8A-4147-A177-3AD203B41FA5}">
                      <a16:colId xmlns:a16="http://schemas.microsoft.com/office/drawing/2014/main" val="3430465181"/>
                    </a:ext>
                  </a:extLst>
                </a:gridCol>
                <a:gridCol w="905256">
                  <a:extLst>
                    <a:ext uri="{9D8B030D-6E8A-4147-A177-3AD203B41FA5}">
                      <a16:colId xmlns:a16="http://schemas.microsoft.com/office/drawing/2014/main" val="1353202596"/>
                    </a:ext>
                  </a:extLst>
                </a:gridCol>
                <a:gridCol w="905256">
                  <a:extLst>
                    <a:ext uri="{9D8B030D-6E8A-4147-A177-3AD203B41FA5}">
                      <a16:colId xmlns:a16="http://schemas.microsoft.com/office/drawing/2014/main" val="2349036923"/>
                    </a:ext>
                  </a:extLst>
                </a:gridCol>
                <a:gridCol w="905256">
                  <a:extLst>
                    <a:ext uri="{9D8B030D-6E8A-4147-A177-3AD203B41FA5}">
                      <a16:colId xmlns:a16="http://schemas.microsoft.com/office/drawing/2014/main" val="4196923834"/>
                    </a:ext>
                  </a:extLst>
                </a:gridCol>
                <a:gridCol w="905256">
                  <a:extLst>
                    <a:ext uri="{9D8B030D-6E8A-4147-A177-3AD203B41FA5}">
                      <a16:colId xmlns:a16="http://schemas.microsoft.com/office/drawing/2014/main" val="380030623"/>
                    </a:ext>
                  </a:extLst>
                </a:gridCol>
                <a:gridCol w="905256">
                  <a:extLst>
                    <a:ext uri="{9D8B030D-6E8A-4147-A177-3AD203B41FA5}">
                      <a16:colId xmlns:a16="http://schemas.microsoft.com/office/drawing/2014/main" val="3768201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281037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https://scontent-iad3-1.cdninstagram.com/v/t51.29350-15/119950296_2922657631169377_2865863158429732012_n.jpg?_nc_cat=107&amp;_nc_sid=8ae9d6&amp;_nc_ohc=7LQnPwHtLZ0AX90YU3O&amp;_nc_ht=scontent-iad3-1.cdninstagram.com&amp;oh=1031852eb8008ecf6ee19abaeff5ca5a&amp;oe=5F8EEC03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extLst>
                  <a:ext uri="{0D108BD9-81ED-4DB2-BD59-A6C34878D82A}">
                    <a16:rowId xmlns:a16="http://schemas.microsoft.com/office/drawing/2014/main" val="1219744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https://scontent-iad3-1.cdninstagram.com/v/t51.29350-15/119230254_148095150287128_6696987015970831344_n.jpg?_nc_cat=111&amp;_nc_sid=8ae9d6&amp;_nc_ohc=WVsacp5mUuEAX8BL4Kn&amp;_nc_ht=scontent-iad3-1.cdninstagram.com&amp;oh=824a34974aaa52a8c150c22a0dd5ff14&amp;oe=5F87644B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extLst>
                  <a:ext uri="{0D108BD9-81ED-4DB2-BD59-A6C34878D82A}">
                    <a16:rowId xmlns:a16="http://schemas.microsoft.com/office/drawing/2014/main" val="4022589406"/>
                  </a:ext>
                </a:extLst>
              </a:tr>
            </a:tbl>
          </a:graphicData>
        </a:graphic>
      </p:graphicFrame>
      <p:sp>
        <p:nvSpPr>
          <p:cNvPr id="4" name="Text Placeholder 3">
            <a:extLst>
              <a:ext uri="{FF2B5EF4-FFF2-40B4-BE49-F238E27FC236}">
                <a16:creationId xmlns:a16="http://schemas.microsoft.com/office/drawing/2014/main" id="{40BB53A8-3F21-4426-BA92-57FEC996696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27341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908C9-4AAE-4263-82F4-C84A2B9F2230}"/>
              </a:ext>
            </a:extLst>
          </p:cNvPr>
          <p:cNvSpPr>
            <a:spLocks noGrp="1"/>
          </p:cNvSpPr>
          <p:nvPr>
            <p:ph type="title"/>
          </p:nvPr>
        </p:nvSpPr>
        <p:spPr/>
        <p:txBody>
          <a:bodyPr/>
          <a:lstStyle/>
          <a:p>
            <a:r>
              <a:rPr lang="en-US"/>
              <a:t>Instagram Stories Table  | All Pages - 9 of 14</a:t>
            </a:r>
          </a:p>
        </p:txBody>
      </p:sp>
      <p:graphicFrame>
        <p:nvGraphicFramePr>
          <p:cNvPr id="5" name="Table Placeholder 4">
            <a:extLst>
              <a:ext uri="{FF2B5EF4-FFF2-40B4-BE49-F238E27FC236}">
                <a16:creationId xmlns:a16="http://schemas.microsoft.com/office/drawing/2014/main" id="{88ECDC2C-5592-434C-B5F0-B2A87D5C5DCA}"/>
              </a:ext>
            </a:extLst>
          </p:cNvPr>
          <p:cNvGraphicFramePr>
            <a:graphicFrameLocks noGrp="1"/>
          </p:cNvGraphicFramePr>
          <p:nvPr>
            <p:ph type="tbl" sz="quarter" idx="13"/>
            <p:extLst>
              <p:ext uri="{D42A27DB-BD31-4B8C-83A1-F6EECF244321}">
                <p14:modId xmlns:p14="http://schemas.microsoft.com/office/powerpoint/2010/main" val="1170772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77709818"/>
                    </a:ext>
                  </a:extLst>
                </a:gridCol>
                <a:gridCol w="905256">
                  <a:extLst>
                    <a:ext uri="{9D8B030D-6E8A-4147-A177-3AD203B41FA5}">
                      <a16:colId xmlns:a16="http://schemas.microsoft.com/office/drawing/2014/main" val="2416645360"/>
                    </a:ext>
                  </a:extLst>
                </a:gridCol>
                <a:gridCol w="905256">
                  <a:extLst>
                    <a:ext uri="{9D8B030D-6E8A-4147-A177-3AD203B41FA5}">
                      <a16:colId xmlns:a16="http://schemas.microsoft.com/office/drawing/2014/main" val="76772358"/>
                    </a:ext>
                  </a:extLst>
                </a:gridCol>
                <a:gridCol w="905256">
                  <a:extLst>
                    <a:ext uri="{9D8B030D-6E8A-4147-A177-3AD203B41FA5}">
                      <a16:colId xmlns:a16="http://schemas.microsoft.com/office/drawing/2014/main" val="3949393154"/>
                    </a:ext>
                  </a:extLst>
                </a:gridCol>
                <a:gridCol w="905256">
                  <a:extLst>
                    <a:ext uri="{9D8B030D-6E8A-4147-A177-3AD203B41FA5}">
                      <a16:colId xmlns:a16="http://schemas.microsoft.com/office/drawing/2014/main" val="2354549659"/>
                    </a:ext>
                  </a:extLst>
                </a:gridCol>
                <a:gridCol w="905256">
                  <a:extLst>
                    <a:ext uri="{9D8B030D-6E8A-4147-A177-3AD203B41FA5}">
                      <a16:colId xmlns:a16="http://schemas.microsoft.com/office/drawing/2014/main" val="2323082606"/>
                    </a:ext>
                  </a:extLst>
                </a:gridCol>
                <a:gridCol w="905256">
                  <a:extLst>
                    <a:ext uri="{9D8B030D-6E8A-4147-A177-3AD203B41FA5}">
                      <a16:colId xmlns:a16="http://schemas.microsoft.com/office/drawing/2014/main" val="3442695948"/>
                    </a:ext>
                  </a:extLst>
                </a:gridCol>
                <a:gridCol w="905256">
                  <a:extLst>
                    <a:ext uri="{9D8B030D-6E8A-4147-A177-3AD203B41FA5}">
                      <a16:colId xmlns:a16="http://schemas.microsoft.com/office/drawing/2014/main" val="4058593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747546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https://scontent-iad3-1.cdninstagram.com/v/t51.29350-15/119166445_3288461951233709_705930394396601752_n.jpg?_nc_cat=105&amp;_nc_sid=8ae9d6&amp;_nc_ohc=VhWg4_iGoHUAX_ripqO&amp;_nc_ht=scontent-iad3-1.cdninstagram.com&amp;oh=64939cf1a7914f5cf3ec6c72f4ab0f82&amp;oe=5F86CFA4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extLst>
                  <a:ext uri="{0D108BD9-81ED-4DB2-BD59-A6C34878D82A}">
                    <a16:rowId xmlns:a16="http://schemas.microsoft.com/office/drawing/2014/main" val="1225878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https://scontent-iad3-1.cdninstagram.com/v/t51.29350-15/119889322_162831128820011_4579441933892028894_n.jpg?_nc_cat=101&amp;_nc_sid=8ae9d6&amp;_nc_ohc=5SV7RqjxFOMAX_rG4M4&amp;_nc_ht=scontent-iad3-1.cdninstagram.com&amp;oh=6269b519d90e2006bbc335aacacaebfc&amp;oe=5F8FAAE8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extLst>
                  <a:ext uri="{0D108BD9-81ED-4DB2-BD59-A6C34878D82A}">
                    <a16:rowId xmlns:a16="http://schemas.microsoft.com/office/drawing/2014/main" val="935518012"/>
                  </a:ext>
                </a:extLst>
              </a:tr>
            </a:tbl>
          </a:graphicData>
        </a:graphic>
      </p:graphicFrame>
      <p:sp>
        <p:nvSpPr>
          <p:cNvPr id="4" name="Text Placeholder 3">
            <a:extLst>
              <a:ext uri="{FF2B5EF4-FFF2-40B4-BE49-F238E27FC236}">
                <a16:creationId xmlns:a16="http://schemas.microsoft.com/office/drawing/2014/main" id="{C402916C-DBCF-4764-9D94-67AD043077D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2747920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3552E-535E-456F-A60D-DEDEF27D4DC0}"/>
              </a:ext>
            </a:extLst>
          </p:cNvPr>
          <p:cNvSpPr>
            <a:spLocks noGrp="1"/>
          </p:cNvSpPr>
          <p:nvPr>
            <p:ph type="title"/>
          </p:nvPr>
        </p:nvSpPr>
        <p:spPr/>
        <p:txBody>
          <a:bodyPr/>
          <a:lstStyle/>
          <a:p>
            <a:r>
              <a:rPr lang="en-US"/>
              <a:t>Instagram Stories Table  | All Pages - 10 of 14</a:t>
            </a:r>
          </a:p>
        </p:txBody>
      </p:sp>
      <p:graphicFrame>
        <p:nvGraphicFramePr>
          <p:cNvPr id="5" name="Table Placeholder 4">
            <a:extLst>
              <a:ext uri="{FF2B5EF4-FFF2-40B4-BE49-F238E27FC236}">
                <a16:creationId xmlns:a16="http://schemas.microsoft.com/office/drawing/2014/main" id="{63081250-3670-46F1-9B63-4F48AF440D89}"/>
              </a:ext>
            </a:extLst>
          </p:cNvPr>
          <p:cNvGraphicFramePr>
            <a:graphicFrameLocks noGrp="1"/>
          </p:cNvGraphicFramePr>
          <p:nvPr>
            <p:ph type="tbl" sz="quarter" idx="13"/>
            <p:extLst>
              <p:ext uri="{D42A27DB-BD31-4B8C-83A1-F6EECF244321}">
                <p14:modId xmlns:p14="http://schemas.microsoft.com/office/powerpoint/2010/main" val="3656363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36738188"/>
                    </a:ext>
                  </a:extLst>
                </a:gridCol>
                <a:gridCol w="905256">
                  <a:extLst>
                    <a:ext uri="{9D8B030D-6E8A-4147-A177-3AD203B41FA5}">
                      <a16:colId xmlns:a16="http://schemas.microsoft.com/office/drawing/2014/main" val="2305898497"/>
                    </a:ext>
                  </a:extLst>
                </a:gridCol>
                <a:gridCol w="905256">
                  <a:extLst>
                    <a:ext uri="{9D8B030D-6E8A-4147-A177-3AD203B41FA5}">
                      <a16:colId xmlns:a16="http://schemas.microsoft.com/office/drawing/2014/main" val="2211626336"/>
                    </a:ext>
                  </a:extLst>
                </a:gridCol>
                <a:gridCol w="905256">
                  <a:extLst>
                    <a:ext uri="{9D8B030D-6E8A-4147-A177-3AD203B41FA5}">
                      <a16:colId xmlns:a16="http://schemas.microsoft.com/office/drawing/2014/main" val="867817141"/>
                    </a:ext>
                  </a:extLst>
                </a:gridCol>
                <a:gridCol w="905256">
                  <a:extLst>
                    <a:ext uri="{9D8B030D-6E8A-4147-A177-3AD203B41FA5}">
                      <a16:colId xmlns:a16="http://schemas.microsoft.com/office/drawing/2014/main" val="1193291942"/>
                    </a:ext>
                  </a:extLst>
                </a:gridCol>
                <a:gridCol w="905256">
                  <a:extLst>
                    <a:ext uri="{9D8B030D-6E8A-4147-A177-3AD203B41FA5}">
                      <a16:colId xmlns:a16="http://schemas.microsoft.com/office/drawing/2014/main" val="556242128"/>
                    </a:ext>
                  </a:extLst>
                </a:gridCol>
                <a:gridCol w="905256">
                  <a:extLst>
                    <a:ext uri="{9D8B030D-6E8A-4147-A177-3AD203B41FA5}">
                      <a16:colId xmlns:a16="http://schemas.microsoft.com/office/drawing/2014/main" val="4039478701"/>
                    </a:ext>
                  </a:extLst>
                </a:gridCol>
                <a:gridCol w="905256">
                  <a:extLst>
                    <a:ext uri="{9D8B030D-6E8A-4147-A177-3AD203B41FA5}">
                      <a16:colId xmlns:a16="http://schemas.microsoft.com/office/drawing/2014/main" val="1272263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428419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https://scontent-iad3-1.cdninstagram.com/v/t51.29350-15/119707307_4986087551417156_858827612145043153_n.jpg?_nc_cat=107&amp;_nc_sid=8ae9d6&amp;_nc_ohc=XDxReYayuz8AX9KWvYN&amp;_nc_ht=scontent-iad3-1.cdninstagram.com&amp;oh=b71d6b7a6ab5b5bd877d524a43e25506&amp;oe=5F8F6D12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extLst>
                  <a:ext uri="{0D108BD9-81ED-4DB2-BD59-A6C34878D82A}">
                    <a16:rowId xmlns:a16="http://schemas.microsoft.com/office/drawing/2014/main" val="3612520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https://scontent-iad3-1.cdninstagram.com/v/t51.29350-15/119242822_1256882938007834_6604085037845201372_n.jpg?_nc_cat=106&amp;_nc_sid=8ae9d6&amp;_nc_ohc=EuPPJQsySsAAX-6TDUa&amp;_nc_ht=scontent-iad3-1.cdninstagram.com&amp;oh=e4cbf096d92e34d229e4224fe170c206&amp;oe=5F85E005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extLst>
                  <a:ext uri="{0D108BD9-81ED-4DB2-BD59-A6C34878D82A}">
                    <a16:rowId xmlns:a16="http://schemas.microsoft.com/office/drawing/2014/main" val="2173753667"/>
                  </a:ext>
                </a:extLst>
              </a:tr>
            </a:tbl>
          </a:graphicData>
        </a:graphic>
      </p:graphicFrame>
      <p:sp>
        <p:nvSpPr>
          <p:cNvPr id="4" name="Text Placeholder 3">
            <a:extLst>
              <a:ext uri="{FF2B5EF4-FFF2-40B4-BE49-F238E27FC236}">
                <a16:creationId xmlns:a16="http://schemas.microsoft.com/office/drawing/2014/main" id="{145CE2CD-7C03-42C4-B1D8-DA967F22981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6453372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67222-B826-42B2-A297-64DF97117A13}"/>
              </a:ext>
            </a:extLst>
          </p:cNvPr>
          <p:cNvSpPr>
            <a:spLocks noGrp="1"/>
          </p:cNvSpPr>
          <p:nvPr>
            <p:ph type="title"/>
          </p:nvPr>
        </p:nvSpPr>
        <p:spPr/>
        <p:txBody>
          <a:bodyPr/>
          <a:lstStyle/>
          <a:p>
            <a:r>
              <a:rPr lang="en-US"/>
              <a:t>Instagram Stories Table  | All Pages - 11 of 14</a:t>
            </a:r>
          </a:p>
        </p:txBody>
      </p:sp>
      <p:graphicFrame>
        <p:nvGraphicFramePr>
          <p:cNvPr id="5" name="Table Placeholder 4">
            <a:extLst>
              <a:ext uri="{FF2B5EF4-FFF2-40B4-BE49-F238E27FC236}">
                <a16:creationId xmlns:a16="http://schemas.microsoft.com/office/drawing/2014/main" id="{874315C6-3BAB-45BC-98D6-F1F18C2E01BD}"/>
              </a:ext>
            </a:extLst>
          </p:cNvPr>
          <p:cNvGraphicFramePr>
            <a:graphicFrameLocks noGrp="1"/>
          </p:cNvGraphicFramePr>
          <p:nvPr>
            <p:ph type="tbl" sz="quarter" idx="13"/>
            <p:extLst>
              <p:ext uri="{D42A27DB-BD31-4B8C-83A1-F6EECF244321}">
                <p14:modId xmlns:p14="http://schemas.microsoft.com/office/powerpoint/2010/main" val="3279585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62528344"/>
                    </a:ext>
                  </a:extLst>
                </a:gridCol>
                <a:gridCol w="905256">
                  <a:extLst>
                    <a:ext uri="{9D8B030D-6E8A-4147-A177-3AD203B41FA5}">
                      <a16:colId xmlns:a16="http://schemas.microsoft.com/office/drawing/2014/main" val="3887965564"/>
                    </a:ext>
                  </a:extLst>
                </a:gridCol>
                <a:gridCol w="905256">
                  <a:extLst>
                    <a:ext uri="{9D8B030D-6E8A-4147-A177-3AD203B41FA5}">
                      <a16:colId xmlns:a16="http://schemas.microsoft.com/office/drawing/2014/main" val="2840343629"/>
                    </a:ext>
                  </a:extLst>
                </a:gridCol>
                <a:gridCol w="905256">
                  <a:extLst>
                    <a:ext uri="{9D8B030D-6E8A-4147-A177-3AD203B41FA5}">
                      <a16:colId xmlns:a16="http://schemas.microsoft.com/office/drawing/2014/main" val="1208269230"/>
                    </a:ext>
                  </a:extLst>
                </a:gridCol>
                <a:gridCol w="905256">
                  <a:extLst>
                    <a:ext uri="{9D8B030D-6E8A-4147-A177-3AD203B41FA5}">
                      <a16:colId xmlns:a16="http://schemas.microsoft.com/office/drawing/2014/main" val="3593084700"/>
                    </a:ext>
                  </a:extLst>
                </a:gridCol>
                <a:gridCol w="905256">
                  <a:extLst>
                    <a:ext uri="{9D8B030D-6E8A-4147-A177-3AD203B41FA5}">
                      <a16:colId xmlns:a16="http://schemas.microsoft.com/office/drawing/2014/main" val="972450335"/>
                    </a:ext>
                  </a:extLst>
                </a:gridCol>
                <a:gridCol w="905256">
                  <a:extLst>
                    <a:ext uri="{9D8B030D-6E8A-4147-A177-3AD203B41FA5}">
                      <a16:colId xmlns:a16="http://schemas.microsoft.com/office/drawing/2014/main" val="2174319562"/>
                    </a:ext>
                  </a:extLst>
                </a:gridCol>
                <a:gridCol w="905256">
                  <a:extLst>
                    <a:ext uri="{9D8B030D-6E8A-4147-A177-3AD203B41FA5}">
                      <a16:colId xmlns:a16="http://schemas.microsoft.com/office/drawing/2014/main" val="33486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320036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https://scontent-iad3-1.cdninstagram.com/v/t51.29350-15/119969169_336012411158821_3460191722842610399_n.jpg?_nc_cat=100&amp;_nc_sid=8ae9d6&amp;_nc_ohc=oXErSgXVPJAAX9uF2AT&amp;_nc_ht=scontent-iad3-1.cdninstagram.com&amp;oh=89305c84e38248a7b59ea85696411ebd&amp;oe=5F92D56D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extLst>
                  <a:ext uri="{0D108BD9-81ED-4DB2-BD59-A6C34878D82A}">
                    <a16:rowId xmlns:a16="http://schemas.microsoft.com/office/drawing/2014/main" val="459474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https://scontent-iad3-1.cdninstagram.com/v/t51.29350-15/118778141_3335025153253038_6006620474461737420_n.jpg?_nc_cat=103&amp;_nc_sid=8ae9d6&amp;_nc_ohc=EY0GkYm1x4EAX-_DKG9&amp;_nc_ht=scontent-iad3-1.cdninstagram.com&amp;oh=1b67e643c7d5a6fea09eeda4f75a37ea&amp;oe=5F7A4AD6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extLst>
                  <a:ext uri="{0D108BD9-81ED-4DB2-BD59-A6C34878D82A}">
                    <a16:rowId xmlns:a16="http://schemas.microsoft.com/office/drawing/2014/main" val="3523677803"/>
                  </a:ext>
                </a:extLst>
              </a:tr>
            </a:tbl>
          </a:graphicData>
        </a:graphic>
      </p:graphicFrame>
      <p:sp>
        <p:nvSpPr>
          <p:cNvPr id="4" name="Text Placeholder 3">
            <a:extLst>
              <a:ext uri="{FF2B5EF4-FFF2-40B4-BE49-F238E27FC236}">
                <a16:creationId xmlns:a16="http://schemas.microsoft.com/office/drawing/2014/main" id="{1347FD8B-F780-41EF-9323-B212B808401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5330973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C1F30-EA97-47C7-813D-03FF8F465075}"/>
              </a:ext>
            </a:extLst>
          </p:cNvPr>
          <p:cNvSpPr>
            <a:spLocks noGrp="1"/>
          </p:cNvSpPr>
          <p:nvPr>
            <p:ph type="title"/>
          </p:nvPr>
        </p:nvSpPr>
        <p:spPr/>
        <p:txBody>
          <a:bodyPr/>
          <a:lstStyle/>
          <a:p>
            <a:r>
              <a:rPr lang="en-US"/>
              <a:t>Instagram Stories Table  | All Pages - 12 of 14</a:t>
            </a:r>
          </a:p>
        </p:txBody>
      </p:sp>
      <p:graphicFrame>
        <p:nvGraphicFramePr>
          <p:cNvPr id="5" name="Table Placeholder 4">
            <a:extLst>
              <a:ext uri="{FF2B5EF4-FFF2-40B4-BE49-F238E27FC236}">
                <a16:creationId xmlns:a16="http://schemas.microsoft.com/office/drawing/2014/main" id="{97771760-2476-453A-80FB-B52B2816D87F}"/>
              </a:ext>
            </a:extLst>
          </p:cNvPr>
          <p:cNvGraphicFramePr>
            <a:graphicFrameLocks noGrp="1"/>
          </p:cNvGraphicFramePr>
          <p:nvPr>
            <p:ph type="tbl" sz="quarter" idx="13"/>
            <p:extLst>
              <p:ext uri="{D42A27DB-BD31-4B8C-83A1-F6EECF244321}">
                <p14:modId xmlns:p14="http://schemas.microsoft.com/office/powerpoint/2010/main" val="2357877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10619637"/>
                    </a:ext>
                  </a:extLst>
                </a:gridCol>
                <a:gridCol w="905256">
                  <a:extLst>
                    <a:ext uri="{9D8B030D-6E8A-4147-A177-3AD203B41FA5}">
                      <a16:colId xmlns:a16="http://schemas.microsoft.com/office/drawing/2014/main" val="4068281765"/>
                    </a:ext>
                  </a:extLst>
                </a:gridCol>
                <a:gridCol w="905256">
                  <a:extLst>
                    <a:ext uri="{9D8B030D-6E8A-4147-A177-3AD203B41FA5}">
                      <a16:colId xmlns:a16="http://schemas.microsoft.com/office/drawing/2014/main" val="113821635"/>
                    </a:ext>
                  </a:extLst>
                </a:gridCol>
                <a:gridCol w="905256">
                  <a:extLst>
                    <a:ext uri="{9D8B030D-6E8A-4147-A177-3AD203B41FA5}">
                      <a16:colId xmlns:a16="http://schemas.microsoft.com/office/drawing/2014/main" val="3164076463"/>
                    </a:ext>
                  </a:extLst>
                </a:gridCol>
                <a:gridCol w="905256">
                  <a:extLst>
                    <a:ext uri="{9D8B030D-6E8A-4147-A177-3AD203B41FA5}">
                      <a16:colId xmlns:a16="http://schemas.microsoft.com/office/drawing/2014/main" val="2771439932"/>
                    </a:ext>
                  </a:extLst>
                </a:gridCol>
                <a:gridCol w="905256">
                  <a:extLst>
                    <a:ext uri="{9D8B030D-6E8A-4147-A177-3AD203B41FA5}">
                      <a16:colId xmlns:a16="http://schemas.microsoft.com/office/drawing/2014/main" val="3684382464"/>
                    </a:ext>
                  </a:extLst>
                </a:gridCol>
                <a:gridCol w="905256">
                  <a:extLst>
                    <a:ext uri="{9D8B030D-6E8A-4147-A177-3AD203B41FA5}">
                      <a16:colId xmlns:a16="http://schemas.microsoft.com/office/drawing/2014/main" val="1026599919"/>
                    </a:ext>
                  </a:extLst>
                </a:gridCol>
                <a:gridCol w="905256">
                  <a:extLst>
                    <a:ext uri="{9D8B030D-6E8A-4147-A177-3AD203B41FA5}">
                      <a16:colId xmlns:a16="http://schemas.microsoft.com/office/drawing/2014/main" val="3499885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401398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https://scontent-iad3-1.cdninstagram.com/v/t51.29350-15/118806961_624812641734443_2071972787889775221_n.jpg?_nc_cat=104&amp;_nc_sid=8ae9d6&amp;_nc_ohc=I_iyDqyfExYAX9lwFlj&amp;_nc_ht=scontent-iad3-1.cdninstagram.com&amp;oh=780889ba5ab7f14c91fddb8eef736041&amp;oe=5F7B8359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extLst>
                  <a:ext uri="{0D108BD9-81ED-4DB2-BD59-A6C34878D82A}">
                    <a16:rowId xmlns:a16="http://schemas.microsoft.com/office/drawing/2014/main" val="2748769838"/>
                  </a:ext>
                </a:extLst>
              </a:tr>
            </a:tbl>
          </a:graphicData>
        </a:graphic>
      </p:graphicFrame>
      <p:sp>
        <p:nvSpPr>
          <p:cNvPr id="4" name="Text Placeholder 3">
            <a:extLst>
              <a:ext uri="{FF2B5EF4-FFF2-40B4-BE49-F238E27FC236}">
                <a16:creationId xmlns:a16="http://schemas.microsoft.com/office/drawing/2014/main" id="{D59822E4-14A4-46C0-B5E3-338BCE0DA8B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6278410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15DE5-525C-440D-8454-6FFD7D1582BA}"/>
              </a:ext>
            </a:extLst>
          </p:cNvPr>
          <p:cNvSpPr>
            <a:spLocks noGrp="1"/>
          </p:cNvSpPr>
          <p:nvPr>
            <p:ph type="title"/>
          </p:nvPr>
        </p:nvSpPr>
        <p:spPr/>
        <p:txBody>
          <a:bodyPr/>
          <a:lstStyle/>
          <a:p>
            <a:r>
              <a:rPr lang="en-US"/>
              <a:t>Instagram Stories Table  | All Pages - 13 of 14</a:t>
            </a:r>
          </a:p>
        </p:txBody>
      </p:sp>
      <p:graphicFrame>
        <p:nvGraphicFramePr>
          <p:cNvPr id="5" name="Table Placeholder 4">
            <a:extLst>
              <a:ext uri="{FF2B5EF4-FFF2-40B4-BE49-F238E27FC236}">
                <a16:creationId xmlns:a16="http://schemas.microsoft.com/office/drawing/2014/main" id="{2123B882-7572-41DB-A247-4AAC49F00DB9}"/>
              </a:ext>
            </a:extLst>
          </p:cNvPr>
          <p:cNvGraphicFramePr>
            <a:graphicFrameLocks noGrp="1"/>
          </p:cNvGraphicFramePr>
          <p:nvPr>
            <p:ph type="tbl" sz="quarter" idx="13"/>
            <p:extLst>
              <p:ext uri="{D42A27DB-BD31-4B8C-83A1-F6EECF244321}">
                <p14:modId xmlns:p14="http://schemas.microsoft.com/office/powerpoint/2010/main" val="2402362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21945066"/>
                    </a:ext>
                  </a:extLst>
                </a:gridCol>
                <a:gridCol w="905256">
                  <a:extLst>
                    <a:ext uri="{9D8B030D-6E8A-4147-A177-3AD203B41FA5}">
                      <a16:colId xmlns:a16="http://schemas.microsoft.com/office/drawing/2014/main" val="1960946810"/>
                    </a:ext>
                  </a:extLst>
                </a:gridCol>
                <a:gridCol w="905256">
                  <a:extLst>
                    <a:ext uri="{9D8B030D-6E8A-4147-A177-3AD203B41FA5}">
                      <a16:colId xmlns:a16="http://schemas.microsoft.com/office/drawing/2014/main" val="1261846949"/>
                    </a:ext>
                  </a:extLst>
                </a:gridCol>
                <a:gridCol w="905256">
                  <a:extLst>
                    <a:ext uri="{9D8B030D-6E8A-4147-A177-3AD203B41FA5}">
                      <a16:colId xmlns:a16="http://schemas.microsoft.com/office/drawing/2014/main" val="3887436499"/>
                    </a:ext>
                  </a:extLst>
                </a:gridCol>
                <a:gridCol w="905256">
                  <a:extLst>
                    <a:ext uri="{9D8B030D-6E8A-4147-A177-3AD203B41FA5}">
                      <a16:colId xmlns:a16="http://schemas.microsoft.com/office/drawing/2014/main" val="4232320942"/>
                    </a:ext>
                  </a:extLst>
                </a:gridCol>
                <a:gridCol w="905256">
                  <a:extLst>
                    <a:ext uri="{9D8B030D-6E8A-4147-A177-3AD203B41FA5}">
                      <a16:colId xmlns:a16="http://schemas.microsoft.com/office/drawing/2014/main" val="3917954560"/>
                    </a:ext>
                  </a:extLst>
                </a:gridCol>
                <a:gridCol w="905256">
                  <a:extLst>
                    <a:ext uri="{9D8B030D-6E8A-4147-A177-3AD203B41FA5}">
                      <a16:colId xmlns:a16="http://schemas.microsoft.com/office/drawing/2014/main" val="3403752207"/>
                    </a:ext>
                  </a:extLst>
                </a:gridCol>
                <a:gridCol w="905256">
                  <a:extLst>
                    <a:ext uri="{9D8B030D-6E8A-4147-A177-3AD203B41FA5}">
                      <a16:colId xmlns:a16="http://schemas.microsoft.com/office/drawing/2014/main" val="290103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880322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119211569_387391605994656_23138268413481604_n.jpg?_nc_cat=111&amp;_nc_sid=8ae9d6&amp;_nc_ohc=KiAN8_fCyKcAX-dklDB&amp;_nc_oc=AQnvHFOjh4GajluBgSd24PjWO3fR3lc3RLMz_eP-KbzmVkxgFZjGh7jl3d_FESJZ5bA&amp;_nc_ht=scontent-lga3-1.cdninstagram.com&amp;oh=8640907b67a290f6e12cb281be1d61a0&amp;oe=5F8678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2897865380"/>
                  </a:ext>
                </a:extLst>
              </a:tr>
            </a:tbl>
          </a:graphicData>
        </a:graphic>
      </p:graphicFrame>
      <p:sp>
        <p:nvSpPr>
          <p:cNvPr id="4" name="Text Placeholder 3">
            <a:extLst>
              <a:ext uri="{FF2B5EF4-FFF2-40B4-BE49-F238E27FC236}">
                <a16:creationId xmlns:a16="http://schemas.microsoft.com/office/drawing/2014/main" id="{DA7DA5EB-0897-4B92-B6FC-962C9FCEAB8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3497445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D5503-B4C3-461A-A2E5-38195300E2A3}"/>
              </a:ext>
            </a:extLst>
          </p:cNvPr>
          <p:cNvSpPr>
            <a:spLocks noGrp="1"/>
          </p:cNvSpPr>
          <p:nvPr>
            <p:ph type="title"/>
          </p:nvPr>
        </p:nvSpPr>
        <p:spPr/>
        <p:txBody>
          <a:bodyPr/>
          <a:lstStyle/>
          <a:p>
            <a:r>
              <a:rPr lang="en-US"/>
              <a:t>Instagram Stories Table  | All Pages - 14 of 14</a:t>
            </a:r>
          </a:p>
        </p:txBody>
      </p:sp>
      <p:graphicFrame>
        <p:nvGraphicFramePr>
          <p:cNvPr id="5" name="Table Placeholder 4">
            <a:extLst>
              <a:ext uri="{FF2B5EF4-FFF2-40B4-BE49-F238E27FC236}">
                <a16:creationId xmlns:a16="http://schemas.microsoft.com/office/drawing/2014/main" id="{1D455F9D-DA4C-4B56-A869-ACAA152FA923}"/>
              </a:ext>
            </a:extLst>
          </p:cNvPr>
          <p:cNvGraphicFramePr>
            <a:graphicFrameLocks noGrp="1"/>
          </p:cNvGraphicFramePr>
          <p:nvPr>
            <p:ph type="tbl" sz="quarter" idx="13"/>
            <p:extLst>
              <p:ext uri="{D42A27DB-BD31-4B8C-83A1-F6EECF244321}">
                <p14:modId xmlns:p14="http://schemas.microsoft.com/office/powerpoint/2010/main" val="1633884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23860512"/>
                    </a:ext>
                  </a:extLst>
                </a:gridCol>
                <a:gridCol w="905256">
                  <a:extLst>
                    <a:ext uri="{9D8B030D-6E8A-4147-A177-3AD203B41FA5}">
                      <a16:colId xmlns:a16="http://schemas.microsoft.com/office/drawing/2014/main" val="1807943600"/>
                    </a:ext>
                  </a:extLst>
                </a:gridCol>
                <a:gridCol w="905256">
                  <a:extLst>
                    <a:ext uri="{9D8B030D-6E8A-4147-A177-3AD203B41FA5}">
                      <a16:colId xmlns:a16="http://schemas.microsoft.com/office/drawing/2014/main" val="4017763735"/>
                    </a:ext>
                  </a:extLst>
                </a:gridCol>
                <a:gridCol w="905256">
                  <a:extLst>
                    <a:ext uri="{9D8B030D-6E8A-4147-A177-3AD203B41FA5}">
                      <a16:colId xmlns:a16="http://schemas.microsoft.com/office/drawing/2014/main" val="838370762"/>
                    </a:ext>
                  </a:extLst>
                </a:gridCol>
                <a:gridCol w="905256">
                  <a:extLst>
                    <a:ext uri="{9D8B030D-6E8A-4147-A177-3AD203B41FA5}">
                      <a16:colId xmlns:a16="http://schemas.microsoft.com/office/drawing/2014/main" val="990706770"/>
                    </a:ext>
                  </a:extLst>
                </a:gridCol>
                <a:gridCol w="905256">
                  <a:extLst>
                    <a:ext uri="{9D8B030D-6E8A-4147-A177-3AD203B41FA5}">
                      <a16:colId xmlns:a16="http://schemas.microsoft.com/office/drawing/2014/main" val="137754672"/>
                    </a:ext>
                  </a:extLst>
                </a:gridCol>
                <a:gridCol w="905256">
                  <a:extLst>
                    <a:ext uri="{9D8B030D-6E8A-4147-A177-3AD203B41FA5}">
                      <a16:colId xmlns:a16="http://schemas.microsoft.com/office/drawing/2014/main" val="252762321"/>
                    </a:ext>
                  </a:extLst>
                </a:gridCol>
                <a:gridCol w="905256">
                  <a:extLst>
                    <a:ext uri="{9D8B030D-6E8A-4147-A177-3AD203B41FA5}">
                      <a16:colId xmlns:a16="http://schemas.microsoft.com/office/drawing/2014/main" val="1600347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756584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https://scontent-iad3-1.cdninstagram.com/v/t51.29350-15/119896177_224702059189952_9005246719194530575_n.jpg?_nc_cat=108&amp;_nc_sid=8ae9d6&amp;_nc_ohc=YILueJ5cFrQAX_hCR9M&amp;_nc_ht=scontent-iad3-1.cdninstagram.com&amp;oh=18dfd3b5bc7ed24129d154ee0f866658&amp;oe=5F90F8C3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extLst>
                  <a:ext uri="{0D108BD9-81ED-4DB2-BD59-A6C34878D82A}">
                    <a16:rowId xmlns:a16="http://schemas.microsoft.com/office/drawing/2014/main" val="582829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https://scontent-iad3-1.cdninstagram.com/v/t51.29350-15/119754207_179153657001423_9087160834045529441_n.jpg?_nc_cat=106&amp;_nc_sid=8ae9d6&amp;_nc_ohc=ucvfWPeRqXUAX8UIeLg&amp;_nc_ht=scontent-iad3-1.cdninstagram.com&amp;oh=c0f780ee86618e85acca5d04af3e30d6&amp;oe=5F8DF257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extLst>
                  <a:ext uri="{0D108BD9-81ED-4DB2-BD59-A6C34878D82A}">
                    <a16:rowId xmlns:a16="http://schemas.microsoft.com/office/drawing/2014/main" val="3187142890"/>
                  </a:ext>
                </a:extLst>
              </a:tr>
            </a:tbl>
          </a:graphicData>
        </a:graphic>
      </p:graphicFrame>
      <p:sp>
        <p:nvSpPr>
          <p:cNvPr id="4" name="Text Placeholder 3">
            <a:extLst>
              <a:ext uri="{FF2B5EF4-FFF2-40B4-BE49-F238E27FC236}">
                <a16:creationId xmlns:a16="http://schemas.microsoft.com/office/drawing/2014/main" id="{8C8AFAC0-9870-4436-BF45-FF2D867C905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4385687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C6F69-2682-43D6-860E-14E213C69216}"/>
              </a:ext>
            </a:extLst>
          </p:cNvPr>
          <p:cNvSpPr>
            <a:spLocks noGrp="1"/>
          </p:cNvSpPr>
          <p:nvPr>
            <p:ph type="title"/>
          </p:nvPr>
        </p:nvSpPr>
        <p:spPr/>
        <p:txBody>
          <a:bodyPr/>
          <a:lstStyle/>
          <a:p>
            <a:r>
              <a:rPr lang="en-US"/>
              <a:t>Instagram Videos Table | All Pages</a:t>
            </a:r>
          </a:p>
        </p:txBody>
      </p:sp>
      <p:graphicFrame>
        <p:nvGraphicFramePr>
          <p:cNvPr id="5" name="Table Placeholder 4">
            <a:extLst>
              <a:ext uri="{FF2B5EF4-FFF2-40B4-BE49-F238E27FC236}">
                <a16:creationId xmlns:a16="http://schemas.microsoft.com/office/drawing/2014/main" id="{AFDAA762-67A9-4C06-A7DD-BC2E695C3B1B}"/>
              </a:ext>
            </a:extLst>
          </p:cNvPr>
          <p:cNvGraphicFramePr>
            <a:graphicFrameLocks noGrp="1"/>
          </p:cNvGraphicFramePr>
          <p:nvPr>
            <p:ph type="tbl" sz="quarter" idx="13"/>
            <p:extLst>
              <p:ext uri="{D42A27DB-BD31-4B8C-83A1-F6EECF244321}">
                <p14:modId xmlns:p14="http://schemas.microsoft.com/office/powerpoint/2010/main" val="405754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809963541"/>
                    </a:ext>
                  </a:extLst>
                </a:gridCol>
                <a:gridCol w="1481327">
                  <a:extLst>
                    <a:ext uri="{9D8B030D-6E8A-4147-A177-3AD203B41FA5}">
                      <a16:colId xmlns:a16="http://schemas.microsoft.com/office/drawing/2014/main" val="3851568759"/>
                    </a:ext>
                  </a:extLst>
                </a:gridCol>
                <a:gridCol w="658368">
                  <a:extLst>
                    <a:ext uri="{9D8B030D-6E8A-4147-A177-3AD203B41FA5}">
                      <a16:colId xmlns:a16="http://schemas.microsoft.com/office/drawing/2014/main" val="4074284330"/>
                    </a:ext>
                  </a:extLst>
                </a:gridCol>
                <a:gridCol w="658368">
                  <a:extLst>
                    <a:ext uri="{9D8B030D-6E8A-4147-A177-3AD203B41FA5}">
                      <a16:colId xmlns:a16="http://schemas.microsoft.com/office/drawing/2014/main" val="1384437891"/>
                    </a:ext>
                  </a:extLst>
                </a:gridCol>
                <a:gridCol w="658368">
                  <a:extLst>
                    <a:ext uri="{9D8B030D-6E8A-4147-A177-3AD203B41FA5}">
                      <a16:colId xmlns:a16="http://schemas.microsoft.com/office/drawing/2014/main" val="1313692755"/>
                    </a:ext>
                  </a:extLst>
                </a:gridCol>
                <a:gridCol w="658368">
                  <a:extLst>
                    <a:ext uri="{9D8B030D-6E8A-4147-A177-3AD203B41FA5}">
                      <a16:colId xmlns:a16="http://schemas.microsoft.com/office/drawing/2014/main" val="436709175"/>
                    </a:ext>
                  </a:extLst>
                </a:gridCol>
                <a:gridCol w="658368">
                  <a:extLst>
                    <a:ext uri="{9D8B030D-6E8A-4147-A177-3AD203B41FA5}">
                      <a16:colId xmlns:a16="http://schemas.microsoft.com/office/drawing/2014/main" val="701537761"/>
                    </a:ext>
                  </a:extLst>
                </a:gridCol>
                <a:gridCol w="658368">
                  <a:extLst>
                    <a:ext uri="{9D8B030D-6E8A-4147-A177-3AD203B41FA5}">
                      <a16:colId xmlns:a16="http://schemas.microsoft.com/office/drawing/2014/main" val="3806388497"/>
                    </a:ext>
                  </a:extLst>
                </a:gridCol>
                <a:gridCol w="658368">
                  <a:extLst>
                    <a:ext uri="{9D8B030D-6E8A-4147-A177-3AD203B41FA5}">
                      <a16:colId xmlns:a16="http://schemas.microsoft.com/office/drawing/2014/main" val="3335670895"/>
                    </a:ext>
                  </a:extLst>
                </a:gridCol>
                <a:gridCol w="658368">
                  <a:extLst>
                    <a:ext uri="{9D8B030D-6E8A-4147-A177-3AD203B41FA5}">
                      <a16:colId xmlns:a16="http://schemas.microsoft.com/office/drawing/2014/main" val="2981769987"/>
                    </a:ext>
                  </a:extLst>
                </a:gridCol>
                <a:gridCol w="658368">
                  <a:extLst>
                    <a:ext uri="{9D8B030D-6E8A-4147-A177-3AD203B41FA5}">
                      <a16:colId xmlns:a16="http://schemas.microsoft.com/office/drawing/2014/main" val="101822098"/>
                    </a:ext>
                  </a:extLst>
                </a:gridCol>
              </a:tblGrid>
              <a:tr h="370840">
                <a:tc>
                  <a:txBody>
                    <a:bodyPr/>
                    <a:lstStyle/>
                    <a:p>
                      <a:r>
                        <a:rPr lang="en-US" sz="1000"/>
                        <a:t>Last Updated</a:t>
                      </a:r>
                    </a:p>
                  </a:txBody>
                  <a:tcPr/>
                </a:tc>
                <a:tc>
                  <a:txBody>
                    <a:bodyPr/>
                    <a:lstStyle/>
                    <a:p>
                      <a:r>
                        <a:rPr lang="en-US" sz="1000"/>
                        <a:t>Thumbnail</a:t>
                      </a:r>
                    </a:p>
                  </a:txBody>
                  <a:tcPr/>
                </a:tc>
                <a:tc>
                  <a:txBody>
                    <a:bodyPr/>
                    <a:lstStyle/>
                    <a:p>
                      <a:r>
                        <a:rPr lang="en-US" sz="1000"/>
                        <a:t>Views (Organic)</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Reach (Organic)</a:t>
                      </a:r>
                    </a:p>
                  </a:txBody>
                  <a:tcPr/>
                </a:tc>
                <a:tc>
                  <a:txBody>
                    <a:bodyPr/>
                    <a:lstStyle/>
                    <a:p>
                      <a:r>
                        <a:rPr lang="en-US" sz="1000"/>
                        <a:t>Engagement Rate (Organic)</a:t>
                      </a:r>
                    </a:p>
                  </a:txBody>
                  <a:tcPr/>
                </a:tc>
                <a:tc>
                  <a:txBody>
                    <a:bodyPr/>
                    <a:lstStyle/>
                    <a:p>
                      <a:r>
                        <a:rPr lang="en-US" sz="1000"/>
                        <a:t>Video View Rate (Organic)</a:t>
                      </a:r>
                    </a:p>
                  </a:txBody>
                  <a:tcPr/>
                </a:tc>
                <a:extLst>
                  <a:ext uri="{0D108BD9-81ED-4DB2-BD59-A6C34878D82A}">
                    <a16:rowId xmlns:a16="http://schemas.microsoft.com/office/drawing/2014/main" val="1828953129"/>
                  </a:ext>
                </a:extLst>
              </a:tr>
              <a:tr h="370840">
                <a:tc>
                  <a:txBody>
                    <a:bodyPr/>
                    <a:lstStyle/>
                    <a:p>
                      <a:r>
                        <a:rPr lang="en-US" sz="1000"/>
                        <a:t>09/30/2020 12:12:40</a:t>
                      </a:r>
                    </a:p>
                  </a:txBody>
                  <a:tcPr/>
                </a:tc>
                <a:tc>
                  <a:txBody>
                    <a:bodyPr/>
                    <a:lstStyle/>
                    <a:p>
                      <a:r>
                        <a:rPr lang="en-US" sz="1000"/>
                        <a:t>https://www.instagram.com/p/CFFFUHRnWc4/media</a:t>
                      </a:r>
                    </a:p>
                  </a:txBody>
                  <a:tcPr/>
                </a:tc>
                <a:tc>
                  <a:txBody>
                    <a:bodyPr/>
                    <a:lstStyle/>
                    <a:p>
                      <a:r>
                        <a:rPr lang="en-US" sz="1000"/>
                        <a:t>12018</a:t>
                      </a:r>
                    </a:p>
                  </a:txBody>
                  <a:tcPr/>
                </a:tc>
                <a:tc>
                  <a:txBody>
                    <a:bodyPr/>
                    <a:lstStyle/>
                    <a:p>
                      <a:r>
                        <a:rPr lang="en-US" sz="1000"/>
                        <a:t>2847</a:t>
                      </a:r>
                    </a:p>
                  </a:txBody>
                  <a:tcPr/>
                </a:tc>
                <a:tc>
                  <a:txBody>
                    <a:bodyPr/>
                    <a:lstStyle/>
                    <a:p>
                      <a:r>
                        <a:rPr lang="en-US" sz="1000"/>
                        <a:t>21150</a:t>
                      </a:r>
                    </a:p>
                  </a:txBody>
                  <a:tcPr/>
                </a:tc>
                <a:tc>
                  <a:txBody>
                    <a:bodyPr/>
                    <a:lstStyle/>
                    <a:p>
                      <a:r>
                        <a:rPr lang="en-US" sz="1000"/>
                        <a:t>113</a:t>
                      </a:r>
                    </a:p>
                  </a:txBody>
                  <a:tcPr/>
                </a:tc>
                <a:tc>
                  <a:txBody>
                    <a:bodyPr/>
                    <a:lstStyle/>
                    <a:p>
                      <a:r>
                        <a:rPr lang="en-US" sz="1000"/>
                        <a:t>24110</a:t>
                      </a:r>
                    </a:p>
                  </a:txBody>
                  <a:tcPr/>
                </a:tc>
                <a:tc>
                  <a:txBody>
                    <a:bodyPr/>
                    <a:lstStyle/>
                    <a:p>
                      <a:r>
                        <a:rPr lang="en-US" sz="1000"/>
                        <a:t>21960</a:t>
                      </a:r>
                    </a:p>
                  </a:txBody>
                  <a:tcPr/>
                </a:tc>
                <a:tc>
                  <a:txBody>
                    <a:bodyPr/>
                    <a:lstStyle/>
                    <a:p>
                      <a:r>
                        <a:rPr lang="en-US" sz="1000"/>
                        <a:t>18231</a:t>
                      </a:r>
                    </a:p>
                  </a:txBody>
                  <a:tcPr/>
                </a:tc>
                <a:tc>
                  <a:txBody>
                    <a:bodyPr/>
                    <a:lstStyle/>
                    <a:p>
                      <a:r>
                        <a:rPr lang="en-US" sz="1000"/>
                        <a:t>109.79 %</a:t>
                      </a:r>
                    </a:p>
                  </a:txBody>
                  <a:tcPr/>
                </a:tc>
                <a:tc>
                  <a:txBody>
                    <a:bodyPr/>
                    <a:lstStyle/>
                    <a:p>
                      <a:r>
                        <a:rPr lang="en-US" sz="1000"/>
                        <a:t>54.73 %</a:t>
                      </a:r>
                    </a:p>
                  </a:txBody>
                  <a:tcPr/>
                </a:tc>
                <a:extLst>
                  <a:ext uri="{0D108BD9-81ED-4DB2-BD59-A6C34878D82A}">
                    <a16:rowId xmlns:a16="http://schemas.microsoft.com/office/drawing/2014/main" val="890265661"/>
                  </a:ext>
                </a:extLst>
              </a:tr>
              <a:tr h="370840">
                <a:tc>
                  <a:txBody>
                    <a:bodyPr/>
                    <a:lstStyle/>
                    <a:p>
                      <a:r>
                        <a:rPr lang="en-US" sz="1000"/>
                        <a:t>09/30/2020 12:12:40</a:t>
                      </a:r>
                    </a:p>
                  </a:txBody>
                  <a:tcPr/>
                </a:tc>
                <a:tc>
                  <a:txBody>
                    <a:bodyPr/>
                    <a:lstStyle/>
                    <a:p>
                      <a:r>
                        <a:rPr lang="en-US" sz="1000"/>
                        <a:t>https://www.instagram.com/p/CEmIpvrH1dC/media</a:t>
                      </a:r>
                    </a:p>
                  </a:txBody>
                  <a:tcPr/>
                </a:tc>
                <a:tc>
                  <a:txBody>
                    <a:bodyPr/>
                    <a:lstStyle/>
                    <a:p>
                      <a:r>
                        <a:rPr lang="en-US" sz="1000"/>
                        <a:t>3271</a:t>
                      </a:r>
                    </a:p>
                  </a:txBody>
                  <a:tcPr/>
                </a:tc>
                <a:tc>
                  <a:txBody>
                    <a:bodyPr/>
                    <a:lstStyle/>
                    <a:p>
                      <a:r>
                        <a:rPr lang="en-US" sz="1000"/>
                        <a:t>185</a:t>
                      </a:r>
                    </a:p>
                  </a:txBody>
                  <a:tcPr/>
                </a:tc>
                <a:tc>
                  <a:txBody>
                    <a:bodyPr/>
                    <a:lstStyle/>
                    <a:p>
                      <a:r>
                        <a:rPr lang="en-US" sz="1000"/>
                        <a:t>8</a:t>
                      </a:r>
                    </a:p>
                  </a:txBody>
                  <a:tcPr/>
                </a:tc>
                <a:tc>
                  <a:txBody>
                    <a:bodyPr/>
                    <a:lstStyle/>
                    <a:p>
                      <a:r>
                        <a:rPr lang="en-US" sz="1000"/>
                        <a:t>4</a:t>
                      </a:r>
                    </a:p>
                  </a:txBody>
                  <a:tcPr/>
                </a:tc>
                <a:tc>
                  <a:txBody>
                    <a:bodyPr/>
                    <a:lstStyle/>
                    <a:p>
                      <a:r>
                        <a:rPr lang="en-US" sz="1000"/>
                        <a:t>197</a:t>
                      </a:r>
                    </a:p>
                  </a:txBody>
                  <a:tcPr/>
                </a:tc>
                <a:tc>
                  <a:txBody>
                    <a:bodyPr/>
                    <a:lstStyle/>
                    <a:p>
                      <a:r>
                        <a:rPr lang="en-US" sz="1000"/>
                        <a:t>9635</a:t>
                      </a:r>
                    </a:p>
                  </a:txBody>
                  <a:tcPr/>
                </a:tc>
                <a:tc>
                  <a:txBody>
                    <a:bodyPr/>
                    <a:lstStyle/>
                    <a:p>
                      <a:r>
                        <a:rPr lang="en-US" sz="1000"/>
                        <a:t>8466</a:t>
                      </a:r>
                    </a:p>
                  </a:txBody>
                  <a:tcPr/>
                </a:tc>
                <a:tc>
                  <a:txBody>
                    <a:bodyPr/>
                    <a:lstStyle/>
                    <a:p>
                      <a:r>
                        <a:rPr lang="en-US" sz="1000"/>
                        <a:t>2.04 %</a:t>
                      </a:r>
                    </a:p>
                  </a:txBody>
                  <a:tcPr/>
                </a:tc>
                <a:tc>
                  <a:txBody>
                    <a:bodyPr/>
                    <a:lstStyle/>
                    <a:p>
                      <a:r>
                        <a:rPr lang="en-US" sz="1000"/>
                        <a:t>33.95 %</a:t>
                      </a:r>
                    </a:p>
                  </a:txBody>
                  <a:tcPr/>
                </a:tc>
                <a:extLst>
                  <a:ext uri="{0D108BD9-81ED-4DB2-BD59-A6C34878D82A}">
                    <a16:rowId xmlns:a16="http://schemas.microsoft.com/office/drawing/2014/main" val="4177805803"/>
                  </a:ext>
                </a:extLst>
              </a:tr>
            </a:tbl>
          </a:graphicData>
        </a:graphic>
      </p:graphicFrame>
      <p:sp>
        <p:nvSpPr>
          <p:cNvPr id="4" name="Text Placeholder 3">
            <a:extLst>
              <a:ext uri="{FF2B5EF4-FFF2-40B4-BE49-F238E27FC236}">
                <a16:creationId xmlns:a16="http://schemas.microsoft.com/office/drawing/2014/main" id="{1231210C-95B6-4D56-8D41-42829DC47B5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9337302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CFB61-408B-4A31-B23D-760F686D81A7}"/>
              </a:ext>
            </a:extLst>
          </p:cNvPr>
          <p:cNvSpPr>
            <a:spLocks noGrp="1"/>
          </p:cNvSpPr>
          <p:nvPr>
            <p:ph type="title"/>
          </p:nvPr>
        </p:nvSpPr>
        <p:spPr/>
        <p:txBody>
          <a:bodyPr/>
          <a:lstStyle/>
          <a:p>
            <a:r>
              <a:rPr lang="en-US"/>
              <a:t>Facebook Custom Key Metrics by Month | All Pages</a:t>
            </a:r>
          </a:p>
        </p:txBody>
      </p:sp>
      <p:graphicFrame>
        <p:nvGraphicFramePr>
          <p:cNvPr id="5" name="Table Placeholder 4">
            <a:extLst>
              <a:ext uri="{FF2B5EF4-FFF2-40B4-BE49-F238E27FC236}">
                <a16:creationId xmlns:a16="http://schemas.microsoft.com/office/drawing/2014/main" id="{A57C76E2-CB8C-4DAF-9EF3-35C96A1C73BE}"/>
              </a:ext>
            </a:extLst>
          </p:cNvPr>
          <p:cNvGraphicFramePr>
            <a:graphicFrameLocks noGrp="1"/>
          </p:cNvGraphicFramePr>
          <p:nvPr>
            <p:ph type="tbl" sz="quarter" idx="13"/>
            <p:extLst>
              <p:ext uri="{D42A27DB-BD31-4B8C-83A1-F6EECF244321}">
                <p14:modId xmlns:p14="http://schemas.microsoft.com/office/powerpoint/2010/main" val="1986244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90743524"/>
                    </a:ext>
                  </a:extLst>
                </a:gridCol>
                <a:gridCol w="1645920">
                  <a:extLst>
                    <a:ext uri="{9D8B030D-6E8A-4147-A177-3AD203B41FA5}">
                      <a16:colId xmlns:a16="http://schemas.microsoft.com/office/drawing/2014/main" val="926496694"/>
                    </a:ext>
                  </a:extLst>
                </a:gridCol>
                <a:gridCol w="1645920">
                  <a:extLst>
                    <a:ext uri="{9D8B030D-6E8A-4147-A177-3AD203B41FA5}">
                      <a16:colId xmlns:a16="http://schemas.microsoft.com/office/drawing/2014/main" val="4109667118"/>
                    </a:ext>
                  </a:extLst>
                </a:gridCol>
                <a:gridCol w="1645920">
                  <a:extLst>
                    <a:ext uri="{9D8B030D-6E8A-4147-A177-3AD203B41FA5}">
                      <a16:colId xmlns:a16="http://schemas.microsoft.com/office/drawing/2014/main" val="3841928952"/>
                    </a:ext>
                  </a:extLst>
                </a:gridCol>
                <a:gridCol w="1645920">
                  <a:extLst>
                    <a:ext uri="{9D8B030D-6E8A-4147-A177-3AD203B41FA5}">
                      <a16:colId xmlns:a16="http://schemas.microsoft.com/office/drawing/2014/main" val="3334264489"/>
                    </a:ext>
                  </a:extLst>
                </a:gridCol>
              </a:tblGrid>
              <a:tr h="370840">
                <a:tc>
                  <a:txBody>
                    <a:bodyPr/>
                    <a:lstStyle/>
                    <a:p>
                      <a:r>
                        <a:rPr lang="en-US" sz="1000"/>
                        <a:t>Total Reach</a:t>
                      </a:r>
                    </a:p>
                  </a:txBody>
                  <a:tcPr/>
                </a:tc>
                <a:tc>
                  <a:txBody>
                    <a:bodyPr/>
                    <a:lstStyle/>
                    <a:p>
                      <a:r>
                        <a:rPr lang="en-US" sz="1000"/>
                        <a:t>Paid Reach</a:t>
                      </a:r>
                    </a:p>
                  </a:txBody>
                  <a:tcPr/>
                </a:tc>
                <a:tc>
                  <a:txBody>
                    <a:bodyPr/>
                    <a:lstStyle/>
                    <a:p>
                      <a:r>
                        <a:rPr lang="en-US" sz="1000"/>
                        <a:t>Organic Reach</a:t>
                      </a:r>
                    </a:p>
                  </a:txBody>
                  <a:tcPr/>
                </a:tc>
                <a:tc>
                  <a:txBody>
                    <a:bodyPr/>
                    <a:lstStyle/>
                    <a:p>
                      <a:r>
                        <a:rPr lang="en-US" sz="1000"/>
                        <a:t>Total Impressions</a:t>
                      </a:r>
                    </a:p>
                  </a:txBody>
                  <a:tcPr/>
                </a:tc>
                <a:tc>
                  <a:txBody>
                    <a:bodyPr/>
                    <a:lstStyle/>
                    <a:p>
                      <a:r>
                        <a:rPr lang="en-US" sz="1000"/>
                        <a:t>Video Views</a:t>
                      </a:r>
                    </a:p>
                  </a:txBody>
                  <a:tcPr/>
                </a:tc>
                <a:extLst>
                  <a:ext uri="{0D108BD9-81ED-4DB2-BD59-A6C34878D82A}">
                    <a16:rowId xmlns:a16="http://schemas.microsoft.com/office/drawing/2014/main" val="1250306838"/>
                  </a:ext>
                </a:extLst>
              </a:tr>
              <a:tr h="370840">
                <a:tc>
                  <a:txBody>
                    <a:bodyPr/>
                    <a:lstStyle/>
                    <a:p>
                      <a:r>
                        <a:rPr lang="en-US" sz="1000"/>
                        <a:t>717768</a:t>
                      </a:r>
                    </a:p>
                  </a:txBody>
                  <a:tcPr/>
                </a:tc>
                <a:tc>
                  <a:txBody>
                    <a:bodyPr/>
                    <a:lstStyle/>
                    <a:p>
                      <a:r>
                        <a:rPr lang="en-US" sz="1000"/>
                        <a:t>716129</a:t>
                      </a:r>
                    </a:p>
                  </a:txBody>
                  <a:tcPr/>
                </a:tc>
                <a:tc>
                  <a:txBody>
                    <a:bodyPr/>
                    <a:lstStyle/>
                    <a:p>
                      <a:r>
                        <a:rPr lang="en-US" sz="1000"/>
                        <a:t>2531</a:t>
                      </a:r>
                    </a:p>
                  </a:txBody>
                  <a:tcPr/>
                </a:tc>
                <a:tc>
                  <a:txBody>
                    <a:bodyPr/>
                    <a:lstStyle/>
                    <a:p>
                      <a:r>
                        <a:rPr lang="en-US" sz="1000"/>
                        <a:t>4888617</a:t>
                      </a:r>
                    </a:p>
                  </a:txBody>
                  <a:tcPr/>
                </a:tc>
                <a:tc>
                  <a:txBody>
                    <a:bodyPr/>
                    <a:lstStyle/>
                    <a:p>
                      <a:r>
                        <a:rPr lang="en-US" sz="1000"/>
                        <a:t>449656</a:t>
                      </a:r>
                    </a:p>
                  </a:txBody>
                  <a:tcPr/>
                </a:tc>
                <a:extLst>
                  <a:ext uri="{0D108BD9-81ED-4DB2-BD59-A6C34878D82A}">
                    <a16:rowId xmlns:a16="http://schemas.microsoft.com/office/drawing/2014/main" val="3902511456"/>
                  </a:ext>
                </a:extLst>
              </a:tr>
            </a:tbl>
          </a:graphicData>
        </a:graphic>
      </p:graphicFrame>
      <p:sp>
        <p:nvSpPr>
          <p:cNvPr id="4" name="Text Placeholder 3">
            <a:extLst>
              <a:ext uri="{FF2B5EF4-FFF2-40B4-BE49-F238E27FC236}">
                <a16:creationId xmlns:a16="http://schemas.microsoft.com/office/drawing/2014/main" id="{D51081F7-6885-43F4-BD0C-B3DB64D4798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6518739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4ABCD-5C08-427E-8867-76FF8B2F9195}"/>
              </a:ext>
            </a:extLst>
          </p:cNvPr>
          <p:cNvSpPr>
            <a:spLocks noGrp="1"/>
          </p:cNvSpPr>
          <p:nvPr>
            <p:ph type="title"/>
          </p:nvPr>
        </p:nvSpPr>
        <p:spPr/>
        <p:txBody>
          <a:bodyPr/>
          <a:lstStyle/>
          <a:p>
            <a:r>
              <a:rPr lang="en-US"/>
              <a:t>Facebook Reach | All Pages</a:t>
            </a:r>
          </a:p>
        </p:txBody>
      </p:sp>
      <p:graphicFrame>
        <p:nvGraphicFramePr>
          <p:cNvPr id="6" name="Chart Placeholder 5">
            <a:extLst>
              <a:ext uri="{FF2B5EF4-FFF2-40B4-BE49-F238E27FC236}">
                <a16:creationId xmlns:a16="http://schemas.microsoft.com/office/drawing/2014/main" id="{08B6BA68-55C5-4BD9-A911-B59037E86209}"/>
              </a:ext>
            </a:extLst>
          </p:cNvPr>
          <p:cNvGraphicFramePr>
            <a:graphicFrameLocks noGrp="1"/>
          </p:cNvGraphicFramePr>
          <p:nvPr>
            <p:ph type="chart" sz="quarter" idx="13"/>
            <p:extLst>
              <p:ext uri="{D42A27DB-BD31-4B8C-83A1-F6EECF244321}">
                <p14:modId xmlns:p14="http://schemas.microsoft.com/office/powerpoint/2010/main" val="8676911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7735B6-A094-4EDD-A95C-75D5DC58D087}"/>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2ED57877-8E6E-440C-B038-BA1AEA4E53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30463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F5FEA-B048-4324-B10F-B144BF7BDBCE}"/>
              </a:ext>
            </a:extLst>
          </p:cNvPr>
          <p:cNvSpPr>
            <a:spLocks noGrp="1"/>
          </p:cNvSpPr>
          <p:nvPr>
            <p:ph type="title"/>
          </p:nvPr>
        </p:nvSpPr>
        <p:spPr/>
        <p:txBody>
          <a:bodyPr/>
          <a:lstStyle/>
          <a:p>
            <a:r>
              <a:rPr lang="en-US"/>
              <a:t>Facebook Impressions | All Pages</a:t>
            </a:r>
          </a:p>
        </p:txBody>
      </p:sp>
      <p:graphicFrame>
        <p:nvGraphicFramePr>
          <p:cNvPr id="6" name="Chart Placeholder 5">
            <a:extLst>
              <a:ext uri="{FF2B5EF4-FFF2-40B4-BE49-F238E27FC236}">
                <a16:creationId xmlns:a16="http://schemas.microsoft.com/office/drawing/2014/main" id="{0A999C72-89FC-4C8B-9DE3-CB35BB6E1D5A}"/>
              </a:ext>
            </a:extLst>
          </p:cNvPr>
          <p:cNvGraphicFramePr>
            <a:graphicFrameLocks noGrp="1"/>
          </p:cNvGraphicFramePr>
          <p:nvPr>
            <p:ph type="chart" sz="quarter" idx="13"/>
            <p:extLst>
              <p:ext uri="{D42A27DB-BD31-4B8C-83A1-F6EECF244321}">
                <p14:modId xmlns:p14="http://schemas.microsoft.com/office/powerpoint/2010/main" val="31121756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1463A1-DDAD-44E4-B6FB-FA2E8D6F4372}"/>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230B34B5-A1C0-4D5F-BAC0-9DFCB62F87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25521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3D8FE-62B1-460C-A2FE-F5EB84C62CB9}"/>
              </a:ext>
            </a:extLst>
          </p:cNvPr>
          <p:cNvSpPr>
            <a:spLocks noGrp="1"/>
          </p:cNvSpPr>
          <p:nvPr>
            <p:ph type="title"/>
          </p:nvPr>
        </p:nvSpPr>
        <p:spPr/>
        <p:txBody>
          <a:bodyPr/>
          <a:lstStyle/>
          <a:p>
            <a:r>
              <a:rPr lang="en-US"/>
              <a:t>Facebook Fans Total | All Pages</a:t>
            </a:r>
          </a:p>
        </p:txBody>
      </p:sp>
      <p:graphicFrame>
        <p:nvGraphicFramePr>
          <p:cNvPr id="6" name="Chart Placeholder 5">
            <a:extLst>
              <a:ext uri="{FF2B5EF4-FFF2-40B4-BE49-F238E27FC236}">
                <a16:creationId xmlns:a16="http://schemas.microsoft.com/office/drawing/2014/main" id="{057750FF-A8CE-4245-A2CE-FDA6C9B30F3D}"/>
              </a:ext>
            </a:extLst>
          </p:cNvPr>
          <p:cNvGraphicFramePr>
            <a:graphicFrameLocks noGrp="1"/>
          </p:cNvGraphicFramePr>
          <p:nvPr>
            <p:ph type="chart" sz="quarter" idx="13"/>
            <p:extLst>
              <p:ext uri="{D42A27DB-BD31-4B8C-83A1-F6EECF244321}">
                <p14:modId xmlns:p14="http://schemas.microsoft.com/office/powerpoint/2010/main" val="7670740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A1C022-8738-4F87-8DCE-EAAD0184D651}"/>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530284ED-006B-4124-BC60-6973A2A486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95674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AB8DC-1E0E-45C3-AFAA-44A6FD5A6796}"/>
              </a:ext>
            </a:extLst>
          </p:cNvPr>
          <p:cNvSpPr>
            <a:spLocks noGrp="1"/>
          </p:cNvSpPr>
          <p:nvPr>
            <p:ph type="title"/>
          </p:nvPr>
        </p:nvSpPr>
        <p:spPr/>
        <p:txBody>
          <a:bodyPr/>
          <a:lstStyle/>
          <a:p>
            <a:r>
              <a:rPr lang="en-US"/>
              <a:t>Facebook Fan Demographics | All Pages</a:t>
            </a:r>
          </a:p>
        </p:txBody>
      </p:sp>
      <p:graphicFrame>
        <p:nvGraphicFramePr>
          <p:cNvPr id="6" name="Chart Placeholder 5">
            <a:extLst>
              <a:ext uri="{FF2B5EF4-FFF2-40B4-BE49-F238E27FC236}">
                <a16:creationId xmlns:a16="http://schemas.microsoft.com/office/drawing/2014/main" id="{008ACA6D-3932-48F5-9B3A-309B2762435F}"/>
              </a:ext>
            </a:extLst>
          </p:cNvPr>
          <p:cNvGraphicFramePr>
            <a:graphicFrameLocks noGrp="1"/>
          </p:cNvGraphicFramePr>
          <p:nvPr>
            <p:ph type="chart" sz="quarter" idx="13"/>
            <p:extLst>
              <p:ext uri="{D42A27DB-BD31-4B8C-83A1-F6EECF244321}">
                <p14:modId xmlns:p14="http://schemas.microsoft.com/office/powerpoint/2010/main" val="2226949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2D2D79-D66B-4911-8331-9F5390424C9E}"/>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7982D375-88FF-4CDD-B37E-81B28A6F42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36854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6E938-925C-4C22-8F5C-D1B8474430BD}"/>
              </a:ext>
            </a:extLst>
          </p:cNvPr>
          <p:cNvSpPr>
            <a:spLocks noGrp="1"/>
          </p:cNvSpPr>
          <p:nvPr>
            <p:ph type="title"/>
          </p:nvPr>
        </p:nvSpPr>
        <p:spPr/>
        <p:txBody>
          <a:bodyPr/>
          <a:lstStyle/>
          <a:p>
            <a:r>
              <a:rPr lang="en-US"/>
              <a:t>Facebook Fan Age Distribution | All Pages</a:t>
            </a:r>
          </a:p>
        </p:txBody>
      </p:sp>
      <p:graphicFrame>
        <p:nvGraphicFramePr>
          <p:cNvPr id="6" name="Chart Placeholder 5">
            <a:extLst>
              <a:ext uri="{FF2B5EF4-FFF2-40B4-BE49-F238E27FC236}">
                <a16:creationId xmlns:a16="http://schemas.microsoft.com/office/drawing/2014/main" id="{E300FEEF-CA40-4DE8-8F41-197BE134E51C}"/>
              </a:ext>
            </a:extLst>
          </p:cNvPr>
          <p:cNvGraphicFramePr>
            <a:graphicFrameLocks noGrp="1"/>
          </p:cNvGraphicFramePr>
          <p:nvPr>
            <p:ph type="chart" sz="quarter" idx="13"/>
            <p:extLst>
              <p:ext uri="{D42A27DB-BD31-4B8C-83A1-F6EECF244321}">
                <p14:modId xmlns:p14="http://schemas.microsoft.com/office/powerpoint/2010/main" val="27660526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1227D4-97B2-4D67-91BD-594694D3E9B3}"/>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952018EB-9029-459C-9F19-1AEC74DEF9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43474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C7298-EC0B-4F71-AED4-5D3B1A29D3EA}"/>
              </a:ext>
            </a:extLst>
          </p:cNvPr>
          <p:cNvSpPr>
            <a:spLocks noGrp="1"/>
          </p:cNvSpPr>
          <p:nvPr>
            <p:ph type="title"/>
          </p:nvPr>
        </p:nvSpPr>
        <p:spPr/>
        <p:txBody>
          <a:bodyPr/>
          <a:lstStyle/>
          <a:p>
            <a:r>
              <a:rPr lang="en-US"/>
              <a:t>Facebook Post Type Distribution | All Pages</a:t>
            </a:r>
          </a:p>
        </p:txBody>
      </p:sp>
      <p:graphicFrame>
        <p:nvGraphicFramePr>
          <p:cNvPr id="6" name="Chart Placeholder 5">
            <a:extLst>
              <a:ext uri="{FF2B5EF4-FFF2-40B4-BE49-F238E27FC236}">
                <a16:creationId xmlns:a16="http://schemas.microsoft.com/office/drawing/2014/main" id="{32C20717-1F7A-47F6-8CCA-589F6589AFF9}"/>
              </a:ext>
            </a:extLst>
          </p:cNvPr>
          <p:cNvGraphicFramePr>
            <a:graphicFrameLocks noGrp="1"/>
          </p:cNvGraphicFramePr>
          <p:nvPr>
            <p:ph type="chart" sz="quarter" idx="13"/>
            <p:extLst>
              <p:ext uri="{D42A27DB-BD31-4B8C-83A1-F6EECF244321}">
                <p14:modId xmlns:p14="http://schemas.microsoft.com/office/powerpoint/2010/main" val="1942150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80F3A0-6F9E-4DF1-B64B-9689A47F45AF}"/>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952421E8-9730-48F4-845C-B179727816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04491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6197E-AF5B-405B-A297-E771CC79DC9A}"/>
              </a:ext>
            </a:extLst>
          </p:cNvPr>
          <p:cNvSpPr>
            <a:spLocks noGrp="1"/>
          </p:cNvSpPr>
          <p:nvPr>
            <p:ph type="title"/>
          </p:nvPr>
        </p:nvSpPr>
        <p:spPr/>
        <p:txBody>
          <a:bodyPr/>
          <a:lstStyle/>
          <a:p>
            <a:r>
              <a:rPr lang="en-US"/>
              <a:t>Facebook Engagement Rate By Post Type | All Pages</a:t>
            </a:r>
          </a:p>
        </p:txBody>
      </p:sp>
      <p:graphicFrame>
        <p:nvGraphicFramePr>
          <p:cNvPr id="6" name="Chart Placeholder 5">
            <a:extLst>
              <a:ext uri="{FF2B5EF4-FFF2-40B4-BE49-F238E27FC236}">
                <a16:creationId xmlns:a16="http://schemas.microsoft.com/office/drawing/2014/main" id="{EDC67C74-8400-413C-B903-5FD5D6D5670D}"/>
              </a:ext>
            </a:extLst>
          </p:cNvPr>
          <p:cNvGraphicFramePr>
            <a:graphicFrameLocks noGrp="1"/>
          </p:cNvGraphicFramePr>
          <p:nvPr>
            <p:ph type="chart" sz="quarter" idx="13"/>
            <p:extLst>
              <p:ext uri="{D42A27DB-BD31-4B8C-83A1-F6EECF244321}">
                <p14:modId xmlns:p14="http://schemas.microsoft.com/office/powerpoint/2010/main" val="22051398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B68BD4-F394-4623-9854-946A0FF1C5EA}"/>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CC1FF03E-0D72-489A-9BF6-FFD4CD3999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89053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A4232-39C1-466F-9DCE-A87D1B84E957}"/>
              </a:ext>
            </a:extLst>
          </p:cNvPr>
          <p:cNvSpPr>
            <a:spLocks noGrp="1"/>
          </p:cNvSpPr>
          <p:nvPr>
            <p:ph type="title"/>
          </p:nvPr>
        </p:nvSpPr>
        <p:spPr/>
        <p:txBody>
          <a:bodyPr/>
          <a:lstStyle/>
          <a:p>
            <a:r>
              <a:rPr lang="en-US"/>
              <a:t>Facebook Published Posts Table | All Pages - 1 of 7</a:t>
            </a:r>
          </a:p>
        </p:txBody>
      </p:sp>
      <p:graphicFrame>
        <p:nvGraphicFramePr>
          <p:cNvPr id="5" name="Table Placeholder 4">
            <a:extLst>
              <a:ext uri="{FF2B5EF4-FFF2-40B4-BE49-F238E27FC236}">
                <a16:creationId xmlns:a16="http://schemas.microsoft.com/office/drawing/2014/main" id="{42F0942C-EC88-46E9-9C95-3E27BD26A1D3}"/>
              </a:ext>
            </a:extLst>
          </p:cNvPr>
          <p:cNvGraphicFramePr>
            <a:graphicFrameLocks noGrp="1"/>
          </p:cNvGraphicFramePr>
          <p:nvPr>
            <p:ph type="tbl" sz="quarter" idx="13"/>
            <p:extLst>
              <p:ext uri="{D42A27DB-BD31-4B8C-83A1-F6EECF244321}">
                <p14:modId xmlns:p14="http://schemas.microsoft.com/office/powerpoint/2010/main" val="1510811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767505325"/>
                    </a:ext>
                  </a:extLst>
                </a:gridCol>
                <a:gridCol w="740664">
                  <a:extLst>
                    <a:ext uri="{9D8B030D-6E8A-4147-A177-3AD203B41FA5}">
                      <a16:colId xmlns:a16="http://schemas.microsoft.com/office/drawing/2014/main" val="134170021"/>
                    </a:ext>
                  </a:extLst>
                </a:gridCol>
                <a:gridCol w="740664">
                  <a:extLst>
                    <a:ext uri="{9D8B030D-6E8A-4147-A177-3AD203B41FA5}">
                      <a16:colId xmlns:a16="http://schemas.microsoft.com/office/drawing/2014/main" val="1092454469"/>
                    </a:ext>
                  </a:extLst>
                </a:gridCol>
                <a:gridCol w="740664">
                  <a:extLst>
                    <a:ext uri="{9D8B030D-6E8A-4147-A177-3AD203B41FA5}">
                      <a16:colId xmlns:a16="http://schemas.microsoft.com/office/drawing/2014/main" val="2523739627"/>
                    </a:ext>
                  </a:extLst>
                </a:gridCol>
                <a:gridCol w="740664">
                  <a:extLst>
                    <a:ext uri="{9D8B030D-6E8A-4147-A177-3AD203B41FA5}">
                      <a16:colId xmlns:a16="http://schemas.microsoft.com/office/drawing/2014/main" val="164382545"/>
                    </a:ext>
                  </a:extLst>
                </a:gridCol>
                <a:gridCol w="740664">
                  <a:extLst>
                    <a:ext uri="{9D8B030D-6E8A-4147-A177-3AD203B41FA5}">
                      <a16:colId xmlns:a16="http://schemas.microsoft.com/office/drawing/2014/main" val="471239305"/>
                    </a:ext>
                  </a:extLst>
                </a:gridCol>
                <a:gridCol w="740664">
                  <a:extLst>
                    <a:ext uri="{9D8B030D-6E8A-4147-A177-3AD203B41FA5}">
                      <a16:colId xmlns:a16="http://schemas.microsoft.com/office/drawing/2014/main" val="2867653014"/>
                    </a:ext>
                  </a:extLst>
                </a:gridCol>
                <a:gridCol w="740664">
                  <a:extLst>
                    <a:ext uri="{9D8B030D-6E8A-4147-A177-3AD203B41FA5}">
                      <a16:colId xmlns:a16="http://schemas.microsoft.com/office/drawing/2014/main" val="1918736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645467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https://scontent-iad3-1.xx.fbcdn.net/v/t1.0-9/p720x720/119918234_1381139558758244_2093493587111828372_o.jpg?_nc_cat=110&amp;_nc_sid=9e2e56&amp;_nc_ohc=p0_3lqeIoZoAX-8PuNb&amp;_nc_ht=scontent-iad3-1.xx&amp;tp=6&amp;oh=240c5e71cea6c382bb3f3d2476358fcd&amp;oe=5F9BA793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6.6038 %</a:t>
                      </a:r>
                    </a:p>
                  </a:txBody>
                  <a:tcPr/>
                </a:tc>
                <a:extLst>
                  <a:ext uri="{0D108BD9-81ED-4DB2-BD59-A6C34878D82A}">
                    <a16:rowId xmlns:a16="http://schemas.microsoft.com/office/drawing/2014/main" val="2812770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https://scontent-iad3-1.xx.fbcdn.net/v/t15.13418-10/s720x720/120117761_362865511508895_6491103691019286312_n.jpg?_nc_cat=100&amp;_nc_sid=ad6a45&amp;_nc_ohc=0mELp-G954sAX-3Zr42&amp;_nc_ht=scontent-iad3-1.xx&amp;tp=7&amp;oh=bc54b1eb607997e7ee2caed6dd2b6fce&amp;oe=5F9A674E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5.9406 %</a:t>
                      </a:r>
                    </a:p>
                  </a:txBody>
                  <a:tcPr/>
                </a:tc>
                <a:extLst>
                  <a:ext uri="{0D108BD9-81ED-4DB2-BD59-A6C34878D82A}">
                    <a16:rowId xmlns:a16="http://schemas.microsoft.com/office/drawing/2014/main" val="416666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https://scontent-iad3-1.xx.fbcdn.net/v/t15.13418-10/s720x720/120579525_3256559224461666_1246211215298760720_n.jpg?_nc_cat=101&amp;_nc_sid=ad6a45&amp;_nc_ohc=jOAAYylrmasAX-jYfkG&amp;_nc_ht=scontent-iad3-1.xx&amp;tp=7&amp;oh=0ef69718f6d836f273ef38e193a6914b&amp;oe=5F9B6DAD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5.5556 %</a:t>
                      </a:r>
                    </a:p>
                  </a:txBody>
                  <a:tcPr/>
                </a:tc>
                <a:extLst>
                  <a:ext uri="{0D108BD9-81ED-4DB2-BD59-A6C34878D82A}">
                    <a16:rowId xmlns:a16="http://schemas.microsoft.com/office/drawing/2014/main" val="1298985680"/>
                  </a:ext>
                </a:extLst>
              </a:tr>
            </a:tbl>
          </a:graphicData>
        </a:graphic>
      </p:graphicFrame>
      <p:sp>
        <p:nvSpPr>
          <p:cNvPr id="4" name="Text Placeholder 3">
            <a:extLst>
              <a:ext uri="{FF2B5EF4-FFF2-40B4-BE49-F238E27FC236}">
                <a16:creationId xmlns:a16="http://schemas.microsoft.com/office/drawing/2014/main" id="{336D6C69-F2B1-4DFB-8605-E3A00945AB4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2260333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A6DA9-DC50-4019-AFE4-E16CF04C8AE1}"/>
              </a:ext>
            </a:extLst>
          </p:cNvPr>
          <p:cNvSpPr>
            <a:spLocks noGrp="1"/>
          </p:cNvSpPr>
          <p:nvPr>
            <p:ph type="title"/>
          </p:nvPr>
        </p:nvSpPr>
        <p:spPr/>
        <p:txBody>
          <a:bodyPr/>
          <a:lstStyle/>
          <a:p>
            <a:r>
              <a:rPr lang="en-US"/>
              <a:t>Facebook Published Posts Table | All Pages - 2 of 7</a:t>
            </a:r>
          </a:p>
        </p:txBody>
      </p:sp>
      <p:graphicFrame>
        <p:nvGraphicFramePr>
          <p:cNvPr id="5" name="Table Placeholder 4">
            <a:extLst>
              <a:ext uri="{FF2B5EF4-FFF2-40B4-BE49-F238E27FC236}">
                <a16:creationId xmlns:a16="http://schemas.microsoft.com/office/drawing/2014/main" id="{B6B598A9-909C-4DB5-AA44-EB358708DC87}"/>
              </a:ext>
            </a:extLst>
          </p:cNvPr>
          <p:cNvGraphicFramePr>
            <a:graphicFrameLocks noGrp="1"/>
          </p:cNvGraphicFramePr>
          <p:nvPr>
            <p:ph type="tbl" sz="quarter" idx="13"/>
            <p:extLst>
              <p:ext uri="{D42A27DB-BD31-4B8C-83A1-F6EECF244321}">
                <p14:modId xmlns:p14="http://schemas.microsoft.com/office/powerpoint/2010/main" val="1466501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994884139"/>
                    </a:ext>
                  </a:extLst>
                </a:gridCol>
                <a:gridCol w="740664">
                  <a:extLst>
                    <a:ext uri="{9D8B030D-6E8A-4147-A177-3AD203B41FA5}">
                      <a16:colId xmlns:a16="http://schemas.microsoft.com/office/drawing/2014/main" val="3492052102"/>
                    </a:ext>
                  </a:extLst>
                </a:gridCol>
                <a:gridCol w="740664">
                  <a:extLst>
                    <a:ext uri="{9D8B030D-6E8A-4147-A177-3AD203B41FA5}">
                      <a16:colId xmlns:a16="http://schemas.microsoft.com/office/drawing/2014/main" val="828039469"/>
                    </a:ext>
                  </a:extLst>
                </a:gridCol>
                <a:gridCol w="740664">
                  <a:extLst>
                    <a:ext uri="{9D8B030D-6E8A-4147-A177-3AD203B41FA5}">
                      <a16:colId xmlns:a16="http://schemas.microsoft.com/office/drawing/2014/main" val="343590928"/>
                    </a:ext>
                  </a:extLst>
                </a:gridCol>
                <a:gridCol w="740664">
                  <a:extLst>
                    <a:ext uri="{9D8B030D-6E8A-4147-A177-3AD203B41FA5}">
                      <a16:colId xmlns:a16="http://schemas.microsoft.com/office/drawing/2014/main" val="2059888017"/>
                    </a:ext>
                  </a:extLst>
                </a:gridCol>
                <a:gridCol w="740664">
                  <a:extLst>
                    <a:ext uri="{9D8B030D-6E8A-4147-A177-3AD203B41FA5}">
                      <a16:colId xmlns:a16="http://schemas.microsoft.com/office/drawing/2014/main" val="2951792738"/>
                    </a:ext>
                  </a:extLst>
                </a:gridCol>
                <a:gridCol w="740664">
                  <a:extLst>
                    <a:ext uri="{9D8B030D-6E8A-4147-A177-3AD203B41FA5}">
                      <a16:colId xmlns:a16="http://schemas.microsoft.com/office/drawing/2014/main" val="4135741519"/>
                    </a:ext>
                  </a:extLst>
                </a:gridCol>
                <a:gridCol w="740664">
                  <a:extLst>
                    <a:ext uri="{9D8B030D-6E8A-4147-A177-3AD203B41FA5}">
                      <a16:colId xmlns:a16="http://schemas.microsoft.com/office/drawing/2014/main" val="1445274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51550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https://scontent-iad3-1.xx.fbcdn.net/v/t1.0-9/p720x720/119988970_1380494058822794_179463564643762012_o.jpg?_nc_cat=108&amp;_nc_sid=110474&amp;_nc_ohc=9IjULss1vDMAX-3hDgB&amp;_nc_ht=scontent-iad3-1.xx&amp;tp=6&amp;oh=494aa985abf44e2911796023e1d3864f&amp;oe=5F9BE3BD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5.1471 %</a:t>
                      </a:r>
                    </a:p>
                  </a:txBody>
                  <a:tcPr/>
                </a:tc>
                <a:extLst>
                  <a:ext uri="{0D108BD9-81ED-4DB2-BD59-A6C34878D82A}">
                    <a16:rowId xmlns:a16="http://schemas.microsoft.com/office/drawing/2014/main" val="3124208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https://scontent-iad3-1.xx.fbcdn.net/v/t1.0-9/s720x720/118787706_1364294430442757_8419345196281215408_n.jpg?_nc_cat=111&amp;_nc_sid=110474&amp;_nc_ohc=AKTd-X2QWnoAX_JukC8&amp;_nc_ht=scontent-iad3-1.xx&amp;tp=7&amp;oh=e180bfe1b3a66041e3745d39cbb13262&amp;oe=5F9BB649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4.3478 %</a:t>
                      </a:r>
                    </a:p>
                  </a:txBody>
                  <a:tcPr/>
                </a:tc>
                <a:extLst>
                  <a:ext uri="{0D108BD9-81ED-4DB2-BD59-A6C34878D82A}">
                    <a16:rowId xmlns:a16="http://schemas.microsoft.com/office/drawing/2014/main" val="413461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https://scontent-iad3-1.xx.fbcdn.net/v/t15.13418-10/s720x720/120351861_361982864981603_207640148779861507_n.jpg?_nc_cat=100&amp;_nc_sid=ad6a45&amp;_nc_ohc=-AkkthNSBzMAX8s6Cil&amp;_nc_ht=scontent-iad3-1.xx&amp;tp=7&amp;oh=352ed8a64b53e4997a15c55047409124&amp;oe=5F9AD3A0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4.1667 %</a:t>
                      </a:r>
                    </a:p>
                  </a:txBody>
                  <a:tcPr/>
                </a:tc>
                <a:extLst>
                  <a:ext uri="{0D108BD9-81ED-4DB2-BD59-A6C34878D82A}">
                    <a16:rowId xmlns:a16="http://schemas.microsoft.com/office/drawing/2014/main" val="3911000584"/>
                  </a:ext>
                </a:extLst>
              </a:tr>
            </a:tbl>
          </a:graphicData>
        </a:graphic>
      </p:graphicFrame>
      <p:sp>
        <p:nvSpPr>
          <p:cNvPr id="4" name="Text Placeholder 3">
            <a:extLst>
              <a:ext uri="{FF2B5EF4-FFF2-40B4-BE49-F238E27FC236}">
                <a16:creationId xmlns:a16="http://schemas.microsoft.com/office/drawing/2014/main" id="{13D9D295-E3AB-461C-B1C5-FDA6AC4AFFA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9611665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F9409-624C-4A74-BD06-2E80FCBC224B}"/>
              </a:ext>
            </a:extLst>
          </p:cNvPr>
          <p:cNvSpPr>
            <a:spLocks noGrp="1"/>
          </p:cNvSpPr>
          <p:nvPr>
            <p:ph type="title"/>
          </p:nvPr>
        </p:nvSpPr>
        <p:spPr/>
        <p:txBody>
          <a:bodyPr/>
          <a:lstStyle/>
          <a:p>
            <a:r>
              <a:rPr lang="en-US"/>
              <a:t>Facebook Published Posts Table | All Pages - 3 of 7</a:t>
            </a:r>
          </a:p>
        </p:txBody>
      </p:sp>
      <p:graphicFrame>
        <p:nvGraphicFramePr>
          <p:cNvPr id="5" name="Table Placeholder 4">
            <a:extLst>
              <a:ext uri="{FF2B5EF4-FFF2-40B4-BE49-F238E27FC236}">
                <a16:creationId xmlns:a16="http://schemas.microsoft.com/office/drawing/2014/main" id="{945E18EA-E861-407E-BD8F-2D8D2D0573ED}"/>
              </a:ext>
            </a:extLst>
          </p:cNvPr>
          <p:cNvGraphicFramePr>
            <a:graphicFrameLocks noGrp="1"/>
          </p:cNvGraphicFramePr>
          <p:nvPr>
            <p:ph type="tbl" sz="quarter" idx="13"/>
            <p:extLst>
              <p:ext uri="{D42A27DB-BD31-4B8C-83A1-F6EECF244321}">
                <p14:modId xmlns:p14="http://schemas.microsoft.com/office/powerpoint/2010/main" val="3018120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086180954"/>
                    </a:ext>
                  </a:extLst>
                </a:gridCol>
                <a:gridCol w="740664">
                  <a:extLst>
                    <a:ext uri="{9D8B030D-6E8A-4147-A177-3AD203B41FA5}">
                      <a16:colId xmlns:a16="http://schemas.microsoft.com/office/drawing/2014/main" val="2346365535"/>
                    </a:ext>
                  </a:extLst>
                </a:gridCol>
                <a:gridCol w="740664">
                  <a:extLst>
                    <a:ext uri="{9D8B030D-6E8A-4147-A177-3AD203B41FA5}">
                      <a16:colId xmlns:a16="http://schemas.microsoft.com/office/drawing/2014/main" val="249191231"/>
                    </a:ext>
                  </a:extLst>
                </a:gridCol>
                <a:gridCol w="740664">
                  <a:extLst>
                    <a:ext uri="{9D8B030D-6E8A-4147-A177-3AD203B41FA5}">
                      <a16:colId xmlns:a16="http://schemas.microsoft.com/office/drawing/2014/main" val="3240900578"/>
                    </a:ext>
                  </a:extLst>
                </a:gridCol>
                <a:gridCol w="740664">
                  <a:extLst>
                    <a:ext uri="{9D8B030D-6E8A-4147-A177-3AD203B41FA5}">
                      <a16:colId xmlns:a16="http://schemas.microsoft.com/office/drawing/2014/main" val="2066393152"/>
                    </a:ext>
                  </a:extLst>
                </a:gridCol>
                <a:gridCol w="740664">
                  <a:extLst>
                    <a:ext uri="{9D8B030D-6E8A-4147-A177-3AD203B41FA5}">
                      <a16:colId xmlns:a16="http://schemas.microsoft.com/office/drawing/2014/main" val="3747583017"/>
                    </a:ext>
                  </a:extLst>
                </a:gridCol>
                <a:gridCol w="740664">
                  <a:extLst>
                    <a:ext uri="{9D8B030D-6E8A-4147-A177-3AD203B41FA5}">
                      <a16:colId xmlns:a16="http://schemas.microsoft.com/office/drawing/2014/main" val="3532725901"/>
                    </a:ext>
                  </a:extLst>
                </a:gridCol>
                <a:gridCol w="740664">
                  <a:extLst>
                    <a:ext uri="{9D8B030D-6E8A-4147-A177-3AD203B41FA5}">
                      <a16:colId xmlns:a16="http://schemas.microsoft.com/office/drawing/2014/main" val="1677209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357754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118599763_621299888753761_2718544473354532897_n.jpg?_nc_cat=104&amp;_nc_sid=ad6a45&amp;_nc_ohc=RQrwzsD-rRsAX_HO_tN&amp;_nc_oc=AQmBHFVL9WOXAnyMJ5Gl3vYUkCY3nImUQBqgrnuUfURo1udIxUfS3lhk46H4YFL4kEU&amp;_nc_ht=scontent-iad3-1.xx&amp;tp=6&amp;oh=7f4995de8d99d55952dac59574ca0772&amp;oe=5F9A0B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3.5714 %</a:t>
                      </a:r>
                    </a:p>
                  </a:txBody>
                  <a:tcPr/>
                </a:tc>
                <a:extLst>
                  <a:ext uri="{0D108BD9-81ED-4DB2-BD59-A6C34878D82A}">
                    <a16:rowId xmlns:a16="http://schemas.microsoft.com/office/drawing/2014/main" val="3311816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https://scontent-iad3-1.xx.fbcdn.net/v/t1.0-9/s720x720/118761052_1362428583962675_8522567912043011392_n.jpg?_nc_cat=111&amp;_nc_sid=110474&amp;_nc_ohc=iBWiK1bVOYgAX8pWafA&amp;_nc_ht=scontent-iad3-1.xx&amp;tp=7&amp;oh=dda8682e9481d355cf4e92a48849f588&amp;oe=5F9A19BA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3.4483 %</a:t>
                      </a:r>
                    </a:p>
                  </a:txBody>
                  <a:tcPr/>
                </a:tc>
                <a:extLst>
                  <a:ext uri="{0D108BD9-81ED-4DB2-BD59-A6C34878D82A}">
                    <a16:rowId xmlns:a16="http://schemas.microsoft.com/office/drawing/2014/main" val="1774816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https://scontent-iad3-1.xx.fbcdn.net/v/t1.0-9/p720x720/119025134_1368681760004024_2152477340176887366_n.jpg?_nc_cat=101&amp;_nc_sid=110474&amp;_nc_ohc=vHE93QTWcfsAX9moqhJ&amp;_nc_ht=scontent-iad3-1.xx&amp;tp=6&amp;oh=2cb062d3bfa0741a82fdce591bcc3d96&amp;oe=5F98315D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3.2000 %</a:t>
                      </a:r>
                    </a:p>
                  </a:txBody>
                  <a:tcPr/>
                </a:tc>
                <a:extLst>
                  <a:ext uri="{0D108BD9-81ED-4DB2-BD59-A6C34878D82A}">
                    <a16:rowId xmlns:a16="http://schemas.microsoft.com/office/drawing/2014/main" val="1975367411"/>
                  </a:ext>
                </a:extLst>
              </a:tr>
            </a:tbl>
          </a:graphicData>
        </a:graphic>
      </p:graphicFrame>
      <p:sp>
        <p:nvSpPr>
          <p:cNvPr id="4" name="Text Placeholder 3">
            <a:extLst>
              <a:ext uri="{FF2B5EF4-FFF2-40B4-BE49-F238E27FC236}">
                <a16:creationId xmlns:a16="http://schemas.microsoft.com/office/drawing/2014/main" id="{D70EC99E-7D7B-497C-9FC8-3FD02F76100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5705035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DC15E-70D0-4413-982F-71FEA8C4CA55}"/>
              </a:ext>
            </a:extLst>
          </p:cNvPr>
          <p:cNvSpPr>
            <a:spLocks noGrp="1"/>
          </p:cNvSpPr>
          <p:nvPr>
            <p:ph type="title"/>
          </p:nvPr>
        </p:nvSpPr>
        <p:spPr/>
        <p:txBody>
          <a:bodyPr/>
          <a:lstStyle/>
          <a:p>
            <a:r>
              <a:rPr lang="en-US"/>
              <a:t>Facebook Published Posts Table | All Pages - 4 of 7</a:t>
            </a:r>
          </a:p>
        </p:txBody>
      </p:sp>
      <p:graphicFrame>
        <p:nvGraphicFramePr>
          <p:cNvPr id="5" name="Table Placeholder 4">
            <a:extLst>
              <a:ext uri="{FF2B5EF4-FFF2-40B4-BE49-F238E27FC236}">
                <a16:creationId xmlns:a16="http://schemas.microsoft.com/office/drawing/2014/main" id="{EC15C233-C633-4D93-BE03-1C113D4B1458}"/>
              </a:ext>
            </a:extLst>
          </p:cNvPr>
          <p:cNvGraphicFramePr>
            <a:graphicFrameLocks noGrp="1"/>
          </p:cNvGraphicFramePr>
          <p:nvPr>
            <p:ph type="tbl" sz="quarter" idx="13"/>
            <p:extLst>
              <p:ext uri="{D42A27DB-BD31-4B8C-83A1-F6EECF244321}">
                <p14:modId xmlns:p14="http://schemas.microsoft.com/office/powerpoint/2010/main" val="447250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496620321"/>
                    </a:ext>
                  </a:extLst>
                </a:gridCol>
                <a:gridCol w="740664">
                  <a:extLst>
                    <a:ext uri="{9D8B030D-6E8A-4147-A177-3AD203B41FA5}">
                      <a16:colId xmlns:a16="http://schemas.microsoft.com/office/drawing/2014/main" val="1117091156"/>
                    </a:ext>
                  </a:extLst>
                </a:gridCol>
                <a:gridCol w="740664">
                  <a:extLst>
                    <a:ext uri="{9D8B030D-6E8A-4147-A177-3AD203B41FA5}">
                      <a16:colId xmlns:a16="http://schemas.microsoft.com/office/drawing/2014/main" val="4241738356"/>
                    </a:ext>
                  </a:extLst>
                </a:gridCol>
                <a:gridCol w="740664">
                  <a:extLst>
                    <a:ext uri="{9D8B030D-6E8A-4147-A177-3AD203B41FA5}">
                      <a16:colId xmlns:a16="http://schemas.microsoft.com/office/drawing/2014/main" val="2600348492"/>
                    </a:ext>
                  </a:extLst>
                </a:gridCol>
                <a:gridCol w="740664">
                  <a:extLst>
                    <a:ext uri="{9D8B030D-6E8A-4147-A177-3AD203B41FA5}">
                      <a16:colId xmlns:a16="http://schemas.microsoft.com/office/drawing/2014/main" val="2861469928"/>
                    </a:ext>
                  </a:extLst>
                </a:gridCol>
                <a:gridCol w="740664">
                  <a:extLst>
                    <a:ext uri="{9D8B030D-6E8A-4147-A177-3AD203B41FA5}">
                      <a16:colId xmlns:a16="http://schemas.microsoft.com/office/drawing/2014/main" val="4273687926"/>
                    </a:ext>
                  </a:extLst>
                </a:gridCol>
                <a:gridCol w="740664">
                  <a:extLst>
                    <a:ext uri="{9D8B030D-6E8A-4147-A177-3AD203B41FA5}">
                      <a16:colId xmlns:a16="http://schemas.microsoft.com/office/drawing/2014/main" val="916211580"/>
                    </a:ext>
                  </a:extLst>
                </a:gridCol>
                <a:gridCol w="740664">
                  <a:extLst>
                    <a:ext uri="{9D8B030D-6E8A-4147-A177-3AD203B41FA5}">
                      <a16:colId xmlns:a16="http://schemas.microsoft.com/office/drawing/2014/main" val="1989398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851198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https://scontent-iad3-1.xx.fbcdn.net/v/t1.0-9/p720x720/119003653_1368681363337397_9203679984102089054_n.jpg?_nc_cat=103&amp;_nc_sid=110474&amp;_nc_ohc=GyA_f1pqS0sAX_svpmP&amp;_nc_ht=scontent-iad3-1.xx&amp;tp=6&amp;oh=7355131aac93f3c9fe95779078b4c3fd&amp;oe=5F98782A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3.1746 %</a:t>
                      </a:r>
                    </a:p>
                  </a:txBody>
                  <a:tcPr/>
                </a:tc>
                <a:extLst>
                  <a:ext uri="{0D108BD9-81ED-4DB2-BD59-A6C34878D82A}">
                    <a16:rowId xmlns:a16="http://schemas.microsoft.com/office/drawing/2014/main" val="2213650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https://scontent-iad3-1.xx.fbcdn.net/v/t1.0-9/p720x720/119569867_1373477892857744_1356509640074390323_n.jpg?_nc_cat=107&amp;_nc_sid=110474&amp;_nc_ohc=rBVt-n4jDV8AX_gWg7J&amp;_nc_ht=scontent-iad3-1.xx&amp;tp=6&amp;oh=5c813cb79e8073d01ff3a18987b59fa9&amp;oe=5F9B8759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3.1250 %</a:t>
                      </a:r>
                    </a:p>
                  </a:txBody>
                  <a:tcPr/>
                </a:tc>
                <a:extLst>
                  <a:ext uri="{0D108BD9-81ED-4DB2-BD59-A6C34878D82A}">
                    <a16:rowId xmlns:a16="http://schemas.microsoft.com/office/drawing/2014/main" val="1406148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https://scontent-iad3-1.xx.fbcdn.net/v/t15.13418-10/s720x720/120134933_350793052705662_3359610912148145965_n.jpg?_nc_cat=102&amp;_nc_sid=ad6a45&amp;_nc_ohc=Y9utFvQYEt8AX-PzuHq&amp;_nc_ht=scontent-iad3-1.xx&amp;tp=7&amp;oh=965547adb28126e6a91c3024e66dc71a&amp;oe=5F9A773B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3.0303 %</a:t>
                      </a:r>
                    </a:p>
                  </a:txBody>
                  <a:tcPr/>
                </a:tc>
                <a:extLst>
                  <a:ext uri="{0D108BD9-81ED-4DB2-BD59-A6C34878D82A}">
                    <a16:rowId xmlns:a16="http://schemas.microsoft.com/office/drawing/2014/main" val="240425629"/>
                  </a:ext>
                </a:extLst>
              </a:tr>
            </a:tbl>
          </a:graphicData>
        </a:graphic>
      </p:graphicFrame>
      <p:sp>
        <p:nvSpPr>
          <p:cNvPr id="4" name="Text Placeholder 3">
            <a:extLst>
              <a:ext uri="{FF2B5EF4-FFF2-40B4-BE49-F238E27FC236}">
                <a16:creationId xmlns:a16="http://schemas.microsoft.com/office/drawing/2014/main" id="{EAB10CDD-EA8D-4A85-8D01-CEB62331BD7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7725871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E674B-6436-4EB8-91B6-68ED5DED89A4}"/>
              </a:ext>
            </a:extLst>
          </p:cNvPr>
          <p:cNvSpPr>
            <a:spLocks noGrp="1"/>
          </p:cNvSpPr>
          <p:nvPr>
            <p:ph type="title"/>
          </p:nvPr>
        </p:nvSpPr>
        <p:spPr/>
        <p:txBody>
          <a:bodyPr/>
          <a:lstStyle/>
          <a:p>
            <a:r>
              <a:rPr lang="en-US"/>
              <a:t>Facebook Published Posts Table | All Pages - 5 of 7</a:t>
            </a:r>
          </a:p>
        </p:txBody>
      </p:sp>
      <p:graphicFrame>
        <p:nvGraphicFramePr>
          <p:cNvPr id="5" name="Table Placeholder 4">
            <a:extLst>
              <a:ext uri="{FF2B5EF4-FFF2-40B4-BE49-F238E27FC236}">
                <a16:creationId xmlns:a16="http://schemas.microsoft.com/office/drawing/2014/main" id="{198FC354-6984-4D6A-AA4E-D22C98BD1654}"/>
              </a:ext>
            </a:extLst>
          </p:cNvPr>
          <p:cNvGraphicFramePr>
            <a:graphicFrameLocks noGrp="1"/>
          </p:cNvGraphicFramePr>
          <p:nvPr>
            <p:ph type="tbl" sz="quarter" idx="13"/>
            <p:extLst>
              <p:ext uri="{D42A27DB-BD31-4B8C-83A1-F6EECF244321}">
                <p14:modId xmlns:p14="http://schemas.microsoft.com/office/powerpoint/2010/main" val="2831511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12666217"/>
                    </a:ext>
                  </a:extLst>
                </a:gridCol>
                <a:gridCol w="740664">
                  <a:extLst>
                    <a:ext uri="{9D8B030D-6E8A-4147-A177-3AD203B41FA5}">
                      <a16:colId xmlns:a16="http://schemas.microsoft.com/office/drawing/2014/main" val="1001639241"/>
                    </a:ext>
                  </a:extLst>
                </a:gridCol>
                <a:gridCol w="740664">
                  <a:extLst>
                    <a:ext uri="{9D8B030D-6E8A-4147-A177-3AD203B41FA5}">
                      <a16:colId xmlns:a16="http://schemas.microsoft.com/office/drawing/2014/main" val="853467933"/>
                    </a:ext>
                  </a:extLst>
                </a:gridCol>
                <a:gridCol w="740664">
                  <a:extLst>
                    <a:ext uri="{9D8B030D-6E8A-4147-A177-3AD203B41FA5}">
                      <a16:colId xmlns:a16="http://schemas.microsoft.com/office/drawing/2014/main" val="3093378045"/>
                    </a:ext>
                  </a:extLst>
                </a:gridCol>
                <a:gridCol w="740664">
                  <a:extLst>
                    <a:ext uri="{9D8B030D-6E8A-4147-A177-3AD203B41FA5}">
                      <a16:colId xmlns:a16="http://schemas.microsoft.com/office/drawing/2014/main" val="2775583444"/>
                    </a:ext>
                  </a:extLst>
                </a:gridCol>
                <a:gridCol w="740664">
                  <a:extLst>
                    <a:ext uri="{9D8B030D-6E8A-4147-A177-3AD203B41FA5}">
                      <a16:colId xmlns:a16="http://schemas.microsoft.com/office/drawing/2014/main" val="244153470"/>
                    </a:ext>
                  </a:extLst>
                </a:gridCol>
                <a:gridCol w="740664">
                  <a:extLst>
                    <a:ext uri="{9D8B030D-6E8A-4147-A177-3AD203B41FA5}">
                      <a16:colId xmlns:a16="http://schemas.microsoft.com/office/drawing/2014/main" val="813699513"/>
                    </a:ext>
                  </a:extLst>
                </a:gridCol>
                <a:gridCol w="740664">
                  <a:extLst>
                    <a:ext uri="{9D8B030D-6E8A-4147-A177-3AD203B41FA5}">
                      <a16:colId xmlns:a16="http://schemas.microsoft.com/office/drawing/2014/main" val="1995446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407153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https://scontent-iad3-1.xx.fbcdn.net/v/t15.13418-10/s720x720/120390482_831118580961093_2391517592017914314_n.jpg?_nc_cat=111&amp;_nc_sid=ad6a45&amp;_nc_ohc=lxI6766R84MAX_t-O5u&amp;_nc_ht=scontent-iad3-1.xx&amp;tp=7&amp;oh=27d5aa532175994137777e9b012e12ed&amp;oe=5F9B3758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2.8571 %</a:t>
                      </a:r>
                    </a:p>
                  </a:txBody>
                  <a:tcPr/>
                </a:tc>
                <a:extLst>
                  <a:ext uri="{0D108BD9-81ED-4DB2-BD59-A6C34878D82A}">
                    <a16:rowId xmlns:a16="http://schemas.microsoft.com/office/drawing/2014/main" val="1222694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https://scontent-iad3-1.xx.fbcdn.net/v/t1.0-9/p720x720/119064067_1370012026537664_1948713601323410577_n.jpg?_nc_cat=108&amp;_nc_sid=110474&amp;_nc_ohc=tTdkDWaVyuoAX9JwWa2&amp;_nc_ht=scontent-iad3-1.xx&amp;tp=6&amp;oh=d488ff69eb31f78fddb1c170d9937ef0&amp;oe=5F9BD3F8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2.7778 %</a:t>
                      </a:r>
                    </a:p>
                  </a:txBody>
                  <a:tcPr/>
                </a:tc>
                <a:extLst>
                  <a:ext uri="{0D108BD9-81ED-4DB2-BD59-A6C34878D82A}">
                    <a16:rowId xmlns:a16="http://schemas.microsoft.com/office/drawing/2014/main" val="4039460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https://scontent-iad3-1.xx.fbcdn.net/v/t1.0-9/p720x720/120313109_1384442715094595_357592509088631554_n.jpg?_nc_cat=105&amp;_nc_sid=110474&amp;_nc_ohc=lcItPLrbU5gAX9X0o0T&amp;_nc_ht=scontent-iad3-1.xx&amp;tp=6&amp;oh=4d4955c25ff4333e86264f280c1b1e0e&amp;oe=5F9B20E6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2.7027 %</a:t>
                      </a:r>
                    </a:p>
                  </a:txBody>
                  <a:tcPr/>
                </a:tc>
                <a:extLst>
                  <a:ext uri="{0D108BD9-81ED-4DB2-BD59-A6C34878D82A}">
                    <a16:rowId xmlns:a16="http://schemas.microsoft.com/office/drawing/2014/main" val="1544450343"/>
                  </a:ext>
                </a:extLst>
              </a:tr>
            </a:tbl>
          </a:graphicData>
        </a:graphic>
      </p:graphicFrame>
      <p:sp>
        <p:nvSpPr>
          <p:cNvPr id="4" name="Text Placeholder 3">
            <a:extLst>
              <a:ext uri="{FF2B5EF4-FFF2-40B4-BE49-F238E27FC236}">
                <a16:creationId xmlns:a16="http://schemas.microsoft.com/office/drawing/2014/main" id="{A648C54B-E2E9-4BCB-948B-062C2BBC460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2129055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32C7D-7DC6-47A2-ADE9-9590CEF541B2}"/>
              </a:ext>
            </a:extLst>
          </p:cNvPr>
          <p:cNvSpPr>
            <a:spLocks noGrp="1"/>
          </p:cNvSpPr>
          <p:nvPr>
            <p:ph type="title"/>
          </p:nvPr>
        </p:nvSpPr>
        <p:spPr/>
        <p:txBody>
          <a:bodyPr/>
          <a:lstStyle/>
          <a:p>
            <a:r>
              <a:rPr lang="en-US"/>
              <a:t>Facebook Published Posts Table | All Pages - 6 of 7</a:t>
            </a:r>
          </a:p>
        </p:txBody>
      </p:sp>
      <p:graphicFrame>
        <p:nvGraphicFramePr>
          <p:cNvPr id="5" name="Table Placeholder 4">
            <a:extLst>
              <a:ext uri="{FF2B5EF4-FFF2-40B4-BE49-F238E27FC236}">
                <a16:creationId xmlns:a16="http://schemas.microsoft.com/office/drawing/2014/main" id="{18935A92-0844-41C6-B2BC-CD975B7E9D7E}"/>
              </a:ext>
            </a:extLst>
          </p:cNvPr>
          <p:cNvGraphicFramePr>
            <a:graphicFrameLocks noGrp="1"/>
          </p:cNvGraphicFramePr>
          <p:nvPr>
            <p:ph type="tbl" sz="quarter" idx="13"/>
            <p:extLst>
              <p:ext uri="{D42A27DB-BD31-4B8C-83A1-F6EECF244321}">
                <p14:modId xmlns:p14="http://schemas.microsoft.com/office/powerpoint/2010/main" val="3932431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279321182"/>
                    </a:ext>
                  </a:extLst>
                </a:gridCol>
                <a:gridCol w="740664">
                  <a:extLst>
                    <a:ext uri="{9D8B030D-6E8A-4147-A177-3AD203B41FA5}">
                      <a16:colId xmlns:a16="http://schemas.microsoft.com/office/drawing/2014/main" val="4246360388"/>
                    </a:ext>
                  </a:extLst>
                </a:gridCol>
                <a:gridCol w="740664">
                  <a:extLst>
                    <a:ext uri="{9D8B030D-6E8A-4147-A177-3AD203B41FA5}">
                      <a16:colId xmlns:a16="http://schemas.microsoft.com/office/drawing/2014/main" val="218562376"/>
                    </a:ext>
                  </a:extLst>
                </a:gridCol>
                <a:gridCol w="740664">
                  <a:extLst>
                    <a:ext uri="{9D8B030D-6E8A-4147-A177-3AD203B41FA5}">
                      <a16:colId xmlns:a16="http://schemas.microsoft.com/office/drawing/2014/main" val="2578116126"/>
                    </a:ext>
                  </a:extLst>
                </a:gridCol>
                <a:gridCol w="740664">
                  <a:extLst>
                    <a:ext uri="{9D8B030D-6E8A-4147-A177-3AD203B41FA5}">
                      <a16:colId xmlns:a16="http://schemas.microsoft.com/office/drawing/2014/main" val="2127744499"/>
                    </a:ext>
                  </a:extLst>
                </a:gridCol>
                <a:gridCol w="740664">
                  <a:extLst>
                    <a:ext uri="{9D8B030D-6E8A-4147-A177-3AD203B41FA5}">
                      <a16:colId xmlns:a16="http://schemas.microsoft.com/office/drawing/2014/main" val="1269854701"/>
                    </a:ext>
                  </a:extLst>
                </a:gridCol>
                <a:gridCol w="740664">
                  <a:extLst>
                    <a:ext uri="{9D8B030D-6E8A-4147-A177-3AD203B41FA5}">
                      <a16:colId xmlns:a16="http://schemas.microsoft.com/office/drawing/2014/main" val="891843384"/>
                    </a:ext>
                  </a:extLst>
                </a:gridCol>
                <a:gridCol w="740664">
                  <a:extLst>
                    <a:ext uri="{9D8B030D-6E8A-4147-A177-3AD203B41FA5}">
                      <a16:colId xmlns:a16="http://schemas.microsoft.com/office/drawing/2014/main" val="4101924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321955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https://scontent-iad3-1.xx.fbcdn.net/v/t15.13418-10/p720x720/119571257_659654294928950_2781619100060576090_n.jpg?_nc_cat=110&amp;_nc_sid=ad6a45&amp;_nc_ohc=qpSxESvdnIUAX88w3cB&amp;_nc_ht=scontent-iad3-1.xx&amp;tp=6&amp;oh=8519fe827206037c2633924ed2cfc494&amp;oe=5F9A5BDF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2.6786 %</a:t>
                      </a:r>
                    </a:p>
                  </a:txBody>
                  <a:tcPr/>
                </a:tc>
                <a:extLst>
                  <a:ext uri="{0D108BD9-81ED-4DB2-BD59-A6C34878D82A}">
                    <a16:rowId xmlns:a16="http://schemas.microsoft.com/office/drawing/2014/main" val="1753754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https://scontent-iad3-1.xx.fbcdn.net/v/t15.13418-10/p720x720/119475455_348935676284174_2620834373889683821_n.jpg?_nc_cat=104&amp;_nc_sid=ad6a45&amp;_nc_ohc=Uv3G3suBFLQAX_6zUbx&amp;_nc_ht=scontent-iad3-1.xx&amp;tp=6&amp;oh=c748c704081e8da04b6681349192d675&amp;oe=5F9A9840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1.7857 %</a:t>
                      </a:r>
                    </a:p>
                  </a:txBody>
                  <a:tcPr/>
                </a:tc>
                <a:extLst>
                  <a:ext uri="{0D108BD9-81ED-4DB2-BD59-A6C34878D82A}">
                    <a16:rowId xmlns:a16="http://schemas.microsoft.com/office/drawing/2014/main" val="1966639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https://scontent-iad3-1.xx.fbcdn.net/v/t15.13418-10/s720x720/119439453_2721687694815956_6338144870544802370_n.jpg?_nc_cat=102&amp;_nc_sid=ad6a45&amp;_nc_ohc=6tmWQOGyMlQAX8-PRrd&amp;_nc_ht=scontent-iad3-1.xx&amp;tp=7&amp;oh=c6daf064e0923b01286d294b78946faa&amp;oe=5F9A65E6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0.9119 %</a:t>
                      </a:r>
                    </a:p>
                  </a:txBody>
                  <a:tcPr/>
                </a:tc>
                <a:extLst>
                  <a:ext uri="{0D108BD9-81ED-4DB2-BD59-A6C34878D82A}">
                    <a16:rowId xmlns:a16="http://schemas.microsoft.com/office/drawing/2014/main" val="299710086"/>
                  </a:ext>
                </a:extLst>
              </a:tr>
            </a:tbl>
          </a:graphicData>
        </a:graphic>
      </p:graphicFrame>
      <p:sp>
        <p:nvSpPr>
          <p:cNvPr id="4" name="Text Placeholder 3">
            <a:extLst>
              <a:ext uri="{FF2B5EF4-FFF2-40B4-BE49-F238E27FC236}">
                <a16:creationId xmlns:a16="http://schemas.microsoft.com/office/drawing/2014/main" id="{EAC13542-E52F-453A-B3E0-94109BA8E27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1847414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FA229-0A2B-46A8-99AD-18AA19963030}"/>
              </a:ext>
            </a:extLst>
          </p:cNvPr>
          <p:cNvSpPr>
            <a:spLocks noGrp="1"/>
          </p:cNvSpPr>
          <p:nvPr>
            <p:ph type="title"/>
          </p:nvPr>
        </p:nvSpPr>
        <p:spPr/>
        <p:txBody>
          <a:bodyPr/>
          <a:lstStyle/>
          <a:p>
            <a:r>
              <a:rPr lang="en-US"/>
              <a:t>Facebook Published Posts Table | All Pages - 7 of 7</a:t>
            </a:r>
          </a:p>
        </p:txBody>
      </p:sp>
      <p:graphicFrame>
        <p:nvGraphicFramePr>
          <p:cNvPr id="5" name="Table Placeholder 4">
            <a:extLst>
              <a:ext uri="{FF2B5EF4-FFF2-40B4-BE49-F238E27FC236}">
                <a16:creationId xmlns:a16="http://schemas.microsoft.com/office/drawing/2014/main" id="{A90F58C3-93E5-4A01-985C-71AD1C6A5270}"/>
              </a:ext>
            </a:extLst>
          </p:cNvPr>
          <p:cNvGraphicFramePr>
            <a:graphicFrameLocks noGrp="1"/>
          </p:cNvGraphicFramePr>
          <p:nvPr>
            <p:ph type="tbl" sz="quarter" idx="13"/>
            <p:extLst>
              <p:ext uri="{D42A27DB-BD31-4B8C-83A1-F6EECF244321}">
                <p14:modId xmlns:p14="http://schemas.microsoft.com/office/powerpoint/2010/main" val="1018454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4290874056"/>
                    </a:ext>
                  </a:extLst>
                </a:gridCol>
                <a:gridCol w="740664">
                  <a:extLst>
                    <a:ext uri="{9D8B030D-6E8A-4147-A177-3AD203B41FA5}">
                      <a16:colId xmlns:a16="http://schemas.microsoft.com/office/drawing/2014/main" val="4096460475"/>
                    </a:ext>
                  </a:extLst>
                </a:gridCol>
                <a:gridCol w="740664">
                  <a:extLst>
                    <a:ext uri="{9D8B030D-6E8A-4147-A177-3AD203B41FA5}">
                      <a16:colId xmlns:a16="http://schemas.microsoft.com/office/drawing/2014/main" val="893944359"/>
                    </a:ext>
                  </a:extLst>
                </a:gridCol>
                <a:gridCol w="740664">
                  <a:extLst>
                    <a:ext uri="{9D8B030D-6E8A-4147-A177-3AD203B41FA5}">
                      <a16:colId xmlns:a16="http://schemas.microsoft.com/office/drawing/2014/main" val="2480693163"/>
                    </a:ext>
                  </a:extLst>
                </a:gridCol>
                <a:gridCol w="740664">
                  <a:extLst>
                    <a:ext uri="{9D8B030D-6E8A-4147-A177-3AD203B41FA5}">
                      <a16:colId xmlns:a16="http://schemas.microsoft.com/office/drawing/2014/main" val="358316398"/>
                    </a:ext>
                  </a:extLst>
                </a:gridCol>
                <a:gridCol w="740664">
                  <a:extLst>
                    <a:ext uri="{9D8B030D-6E8A-4147-A177-3AD203B41FA5}">
                      <a16:colId xmlns:a16="http://schemas.microsoft.com/office/drawing/2014/main" val="1685234610"/>
                    </a:ext>
                  </a:extLst>
                </a:gridCol>
                <a:gridCol w="740664">
                  <a:extLst>
                    <a:ext uri="{9D8B030D-6E8A-4147-A177-3AD203B41FA5}">
                      <a16:colId xmlns:a16="http://schemas.microsoft.com/office/drawing/2014/main" val="2811756252"/>
                    </a:ext>
                  </a:extLst>
                </a:gridCol>
                <a:gridCol w="740664">
                  <a:extLst>
                    <a:ext uri="{9D8B030D-6E8A-4147-A177-3AD203B41FA5}">
                      <a16:colId xmlns:a16="http://schemas.microsoft.com/office/drawing/2014/main" val="3117867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399219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https://scontent-iad3-1.xx.fbcdn.net/v/t15.13418-10/s720x720/120542544_792396088188765_6802220036716055002_n.jpg?_nc_cat=103&amp;_nc_sid=ad6a45&amp;_nc_ohc=gzAdNaTfXH0AX9H-KhB&amp;_nc_ht=scontent-iad3-1.xx&amp;tp=7&amp;oh=550c2169e7aa84189cf7b38a02288153&amp;oe=5F98FB0B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257254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https://scontent-iad3-1.xx.fbcdn.net/v/t15.13418-10/s720x720/120330995_824202401656984_4128764297057283649_n.jpg?_nc_cat=110&amp;_nc_sid=ad6a45&amp;_nc_ohc=HWDjR2IwI8cAX9a0P1V&amp;_nc_ht=scontent-iad3-1.xx&amp;tp=7&amp;oh=d9818cdf64b1277521bf99eb2dd3628c&amp;oe=5F9B5DC4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3688132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https://scontent-iad3-1.xx.fbcdn.net/v/t15.13418-10/s720x720/120389131_257881802147056_1792690508321252775_n.jpg?_nc_cat=105&amp;_nc_sid=ad6a45&amp;_nc_ohc=IicvzGHgDkEAX8odePS&amp;_nc_ht=scontent-iad3-1.xx&amp;tp=7&amp;oh=8a32a3fe816afd5bf4905fe973bcaaa2&amp;oe=5F9B7B73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788229048"/>
                  </a:ext>
                </a:extLst>
              </a:tr>
            </a:tbl>
          </a:graphicData>
        </a:graphic>
      </p:graphicFrame>
      <p:sp>
        <p:nvSpPr>
          <p:cNvPr id="4" name="Text Placeholder 3">
            <a:extLst>
              <a:ext uri="{FF2B5EF4-FFF2-40B4-BE49-F238E27FC236}">
                <a16:creationId xmlns:a16="http://schemas.microsoft.com/office/drawing/2014/main" id="{8968D3CB-7EBE-456C-BF36-C27CBA35D80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7019155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16F1C-567C-4ABF-A292-9E64E4956A75}"/>
              </a:ext>
            </a:extLst>
          </p:cNvPr>
          <p:cNvSpPr>
            <a:spLocks noGrp="1"/>
          </p:cNvSpPr>
          <p:nvPr>
            <p:ph type="title"/>
          </p:nvPr>
        </p:nvSpPr>
        <p:spPr/>
        <p:txBody>
          <a:bodyPr/>
          <a:lstStyle/>
          <a:p>
            <a:r>
              <a:rPr lang="en-US"/>
              <a:t>Facebook Video Views Table | All Pages</a:t>
            </a:r>
          </a:p>
        </p:txBody>
      </p:sp>
      <p:graphicFrame>
        <p:nvGraphicFramePr>
          <p:cNvPr id="5" name="Table Placeholder 4">
            <a:extLst>
              <a:ext uri="{FF2B5EF4-FFF2-40B4-BE49-F238E27FC236}">
                <a16:creationId xmlns:a16="http://schemas.microsoft.com/office/drawing/2014/main" id="{657B233D-0648-41D0-A6C4-9D02912D14F3}"/>
              </a:ext>
            </a:extLst>
          </p:cNvPr>
          <p:cNvGraphicFramePr>
            <a:graphicFrameLocks noGrp="1"/>
          </p:cNvGraphicFramePr>
          <p:nvPr>
            <p:ph type="tbl" sz="quarter" idx="13"/>
            <p:extLst>
              <p:ext uri="{D42A27DB-BD31-4B8C-83A1-F6EECF244321}">
                <p14:modId xmlns:p14="http://schemas.microsoft.com/office/powerpoint/2010/main" val="343765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40099260"/>
                    </a:ext>
                  </a:extLst>
                </a:gridCol>
                <a:gridCol w="987552">
                  <a:extLst>
                    <a:ext uri="{9D8B030D-6E8A-4147-A177-3AD203B41FA5}">
                      <a16:colId xmlns:a16="http://schemas.microsoft.com/office/drawing/2014/main" val="2586929525"/>
                    </a:ext>
                  </a:extLst>
                </a:gridCol>
                <a:gridCol w="987552">
                  <a:extLst>
                    <a:ext uri="{9D8B030D-6E8A-4147-A177-3AD203B41FA5}">
                      <a16:colId xmlns:a16="http://schemas.microsoft.com/office/drawing/2014/main" val="394401927"/>
                    </a:ext>
                  </a:extLst>
                </a:gridCol>
                <a:gridCol w="987552">
                  <a:extLst>
                    <a:ext uri="{9D8B030D-6E8A-4147-A177-3AD203B41FA5}">
                      <a16:colId xmlns:a16="http://schemas.microsoft.com/office/drawing/2014/main" val="2048770610"/>
                    </a:ext>
                  </a:extLst>
                </a:gridCol>
                <a:gridCol w="987552">
                  <a:extLst>
                    <a:ext uri="{9D8B030D-6E8A-4147-A177-3AD203B41FA5}">
                      <a16:colId xmlns:a16="http://schemas.microsoft.com/office/drawing/2014/main" val="581017221"/>
                    </a:ext>
                  </a:extLst>
                </a:gridCol>
                <a:gridCol w="987552">
                  <a:extLst>
                    <a:ext uri="{9D8B030D-6E8A-4147-A177-3AD203B41FA5}">
                      <a16:colId xmlns:a16="http://schemas.microsoft.com/office/drawing/2014/main" val="2256269894"/>
                    </a:ext>
                  </a:extLst>
                </a:gridCol>
                <a:gridCol w="987552">
                  <a:extLst>
                    <a:ext uri="{9D8B030D-6E8A-4147-A177-3AD203B41FA5}">
                      <a16:colId xmlns:a16="http://schemas.microsoft.com/office/drawing/2014/main" val="960574946"/>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Organic Video Views</a:t>
                      </a:r>
                    </a:p>
                  </a:txBody>
                  <a:tcPr/>
                </a:tc>
                <a:tc>
                  <a:txBody>
                    <a:bodyPr/>
                    <a:lstStyle/>
                    <a:p>
                      <a:r>
                        <a:rPr lang="en-US" sz="1000"/>
                        <a:t>Autoplayed Video Views</a:t>
                      </a:r>
                    </a:p>
                  </a:txBody>
                  <a:tcPr/>
                </a:tc>
                <a:extLst>
                  <a:ext uri="{0D108BD9-81ED-4DB2-BD59-A6C34878D82A}">
                    <a16:rowId xmlns:a16="http://schemas.microsoft.com/office/drawing/2014/main" val="3362953876"/>
                  </a:ext>
                </a:extLst>
              </a:tr>
              <a:tr h="370840">
                <a:tc>
                  <a:txBody>
                    <a:bodyPr/>
                    <a:lstStyle/>
                    <a:p>
                      <a:r>
                        <a:rPr lang="en-US" sz="1000"/>
                        <a:t>Al Salam Bank-Bahrain B.S.C</a:t>
                      </a:r>
                    </a:p>
                  </a:txBody>
                  <a:tcPr/>
                </a:tc>
                <a:tc>
                  <a:txBody>
                    <a:bodyPr/>
                    <a:lstStyle/>
                    <a:p>
                      <a:r>
                        <a:rPr lang="en-US" sz="1000"/>
                        <a:t>449717</a:t>
                      </a:r>
                    </a:p>
                  </a:txBody>
                  <a:tcPr/>
                </a:tc>
                <a:tc>
                  <a:txBody>
                    <a:bodyPr/>
                    <a:lstStyle/>
                    <a:p>
                      <a:r>
                        <a:rPr lang="en-US" sz="1000"/>
                        <a:t>154535</a:t>
                      </a:r>
                    </a:p>
                  </a:txBody>
                  <a:tcPr/>
                </a:tc>
                <a:tc>
                  <a:txBody>
                    <a:bodyPr/>
                    <a:lstStyle/>
                    <a:p>
                      <a:r>
                        <a:rPr lang="en-US" sz="1000"/>
                        <a:t>75557</a:t>
                      </a:r>
                    </a:p>
                  </a:txBody>
                  <a:tcPr/>
                </a:tc>
                <a:tc>
                  <a:txBody>
                    <a:bodyPr/>
                    <a:lstStyle/>
                    <a:p>
                      <a:r>
                        <a:rPr lang="en-US" sz="1000"/>
                        <a:t>449156</a:t>
                      </a:r>
                    </a:p>
                  </a:txBody>
                  <a:tcPr/>
                </a:tc>
                <a:tc>
                  <a:txBody>
                    <a:bodyPr/>
                    <a:lstStyle/>
                    <a:p>
                      <a:r>
                        <a:rPr lang="en-US" sz="1000"/>
                        <a:t>561</a:t>
                      </a:r>
                    </a:p>
                  </a:txBody>
                  <a:tcPr/>
                </a:tc>
                <a:tc>
                  <a:txBody>
                    <a:bodyPr/>
                    <a:lstStyle/>
                    <a:p>
                      <a:r>
                        <a:rPr lang="en-US" sz="1000"/>
                        <a:t>449650</a:t>
                      </a:r>
                    </a:p>
                  </a:txBody>
                  <a:tcPr/>
                </a:tc>
                <a:extLst>
                  <a:ext uri="{0D108BD9-81ED-4DB2-BD59-A6C34878D82A}">
                    <a16:rowId xmlns:a16="http://schemas.microsoft.com/office/drawing/2014/main" val="1351776079"/>
                  </a:ext>
                </a:extLst>
              </a:tr>
            </a:tbl>
          </a:graphicData>
        </a:graphic>
      </p:graphicFrame>
      <p:sp>
        <p:nvSpPr>
          <p:cNvPr id="4" name="Text Placeholder 3">
            <a:extLst>
              <a:ext uri="{FF2B5EF4-FFF2-40B4-BE49-F238E27FC236}">
                <a16:creationId xmlns:a16="http://schemas.microsoft.com/office/drawing/2014/main" id="{03CF1576-1C51-48D8-91B8-98A8D729D5A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4714133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CA636-D0E4-4969-B825-C94406318F5C}"/>
              </a:ext>
            </a:extLst>
          </p:cNvPr>
          <p:cNvSpPr>
            <a:spLocks noGrp="1"/>
          </p:cNvSpPr>
          <p:nvPr>
            <p:ph type="title"/>
          </p:nvPr>
        </p:nvSpPr>
        <p:spPr/>
        <p:txBody>
          <a:bodyPr/>
          <a:lstStyle/>
          <a:p>
            <a:r>
              <a:rPr lang="en-US"/>
              <a:t>Facebook Videos Table | All Pages - 1 of 6</a:t>
            </a:r>
          </a:p>
        </p:txBody>
      </p:sp>
      <p:graphicFrame>
        <p:nvGraphicFramePr>
          <p:cNvPr id="5" name="Table Placeholder 4">
            <a:extLst>
              <a:ext uri="{FF2B5EF4-FFF2-40B4-BE49-F238E27FC236}">
                <a16:creationId xmlns:a16="http://schemas.microsoft.com/office/drawing/2014/main" id="{70773807-93AA-4B2A-9126-678C59876660}"/>
              </a:ext>
            </a:extLst>
          </p:cNvPr>
          <p:cNvGraphicFramePr>
            <a:graphicFrameLocks noGrp="1"/>
          </p:cNvGraphicFramePr>
          <p:nvPr>
            <p:ph type="tbl" sz="quarter" idx="13"/>
            <p:extLst>
              <p:ext uri="{D42A27DB-BD31-4B8C-83A1-F6EECF244321}">
                <p14:modId xmlns:p14="http://schemas.microsoft.com/office/powerpoint/2010/main" val="2856789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14254872"/>
                    </a:ext>
                  </a:extLst>
                </a:gridCol>
                <a:gridCol w="987552">
                  <a:extLst>
                    <a:ext uri="{9D8B030D-6E8A-4147-A177-3AD203B41FA5}">
                      <a16:colId xmlns:a16="http://schemas.microsoft.com/office/drawing/2014/main" val="2826217099"/>
                    </a:ext>
                  </a:extLst>
                </a:gridCol>
                <a:gridCol w="987552">
                  <a:extLst>
                    <a:ext uri="{9D8B030D-6E8A-4147-A177-3AD203B41FA5}">
                      <a16:colId xmlns:a16="http://schemas.microsoft.com/office/drawing/2014/main" val="172594843"/>
                    </a:ext>
                  </a:extLst>
                </a:gridCol>
                <a:gridCol w="987552">
                  <a:extLst>
                    <a:ext uri="{9D8B030D-6E8A-4147-A177-3AD203B41FA5}">
                      <a16:colId xmlns:a16="http://schemas.microsoft.com/office/drawing/2014/main" val="958790393"/>
                    </a:ext>
                  </a:extLst>
                </a:gridCol>
                <a:gridCol w="987552">
                  <a:extLst>
                    <a:ext uri="{9D8B030D-6E8A-4147-A177-3AD203B41FA5}">
                      <a16:colId xmlns:a16="http://schemas.microsoft.com/office/drawing/2014/main" val="1658255114"/>
                    </a:ext>
                  </a:extLst>
                </a:gridCol>
                <a:gridCol w="987552">
                  <a:extLst>
                    <a:ext uri="{9D8B030D-6E8A-4147-A177-3AD203B41FA5}">
                      <a16:colId xmlns:a16="http://schemas.microsoft.com/office/drawing/2014/main" val="3125623567"/>
                    </a:ext>
                  </a:extLst>
                </a:gridCol>
                <a:gridCol w="658368">
                  <a:extLst>
                    <a:ext uri="{9D8B030D-6E8A-4147-A177-3AD203B41FA5}">
                      <a16:colId xmlns:a16="http://schemas.microsoft.com/office/drawing/2014/main" val="1015013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1926799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https://scontent-lga3-2.xx.fbcdn.net/v/t15.5256-10/p168x128/120204519_357125485471790_4911371861835334576_n.jpg?_nc_cat=100&amp;_nc_sid=08861d&amp;_nc_ohc=nWEH46uKNJUAX-71fwU&amp;_nc_ht=scontent-lga3-2.xx&amp;oh=63aee37ecb8091b35d47f000cc36a245&amp;oe=5F9A4751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403904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https://scontent-iad3-1.xx.fbcdn.net/v/t15.5256-10/p168x128/120134068_758895824944654_6845821111716142869_n.jpg?_nc_cat=109&amp;_nc_sid=08861d&amp;_nc_ohc=dhoWAvhQ9TgAX_TM-UB&amp;_nc_ht=scontent-iad3-1.xx&amp;oh=83a947e28a53f6058b960006563d14cc&amp;oe=5F975528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291405961"/>
                  </a:ext>
                </a:extLst>
              </a:tr>
            </a:tbl>
          </a:graphicData>
        </a:graphic>
      </p:graphicFrame>
      <p:sp>
        <p:nvSpPr>
          <p:cNvPr id="4" name="Text Placeholder 3">
            <a:extLst>
              <a:ext uri="{FF2B5EF4-FFF2-40B4-BE49-F238E27FC236}">
                <a16:creationId xmlns:a16="http://schemas.microsoft.com/office/drawing/2014/main" id="{6E3C9A44-87B0-4FAE-A6FD-3CC5625B222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095131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ECC8C-CDAB-4137-9D48-A24E14FCE7A0}"/>
              </a:ext>
            </a:extLst>
          </p:cNvPr>
          <p:cNvSpPr>
            <a:spLocks noGrp="1"/>
          </p:cNvSpPr>
          <p:nvPr>
            <p:ph type="title"/>
          </p:nvPr>
        </p:nvSpPr>
        <p:spPr/>
        <p:txBody>
          <a:bodyPr/>
          <a:lstStyle/>
          <a:p>
            <a:r>
              <a:rPr lang="en-US"/>
              <a:t>Facebook Videos Table | All Pages - 2 of 6</a:t>
            </a:r>
          </a:p>
        </p:txBody>
      </p:sp>
      <p:graphicFrame>
        <p:nvGraphicFramePr>
          <p:cNvPr id="5" name="Table Placeholder 4">
            <a:extLst>
              <a:ext uri="{FF2B5EF4-FFF2-40B4-BE49-F238E27FC236}">
                <a16:creationId xmlns:a16="http://schemas.microsoft.com/office/drawing/2014/main" id="{0E7AEA3A-3F88-4973-A98A-93CD624525D0}"/>
              </a:ext>
            </a:extLst>
          </p:cNvPr>
          <p:cNvGraphicFramePr>
            <a:graphicFrameLocks noGrp="1"/>
          </p:cNvGraphicFramePr>
          <p:nvPr>
            <p:ph type="tbl" sz="quarter" idx="13"/>
            <p:extLst>
              <p:ext uri="{D42A27DB-BD31-4B8C-83A1-F6EECF244321}">
                <p14:modId xmlns:p14="http://schemas.microsoft.com/office/powerpoint/2010/main" val="1181751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937763042"/>
                    </a:ext>
                  </a:extLst>
                </a:gridCol>
                <a:gridCol w="987552">
                  <a:extLst>
                    <a:ext uri="{9D8B030D-6E8A-4147-A177-3AD203B41FA5}">
                      <a16:colId xmlns:a16="http://schemas.microsoft.com/office/drawing/2014/main" val="1632953669"/>
                    </a:ext>
                  </a:extLst>
                </a:gridCol>
                <a:gridCol w="987552">
                  <a:extLst>
                    <a:ext uri="{9D8B030D-6E8A-4147-A177-3AD203B41FA5}">
                      <a16:colId xmlns:a16="http://schemas.microsoft.com/office/drawing/2014/main" val="550404700"/>
                    </a:ext>
                  </a:extLst>
                </a:gridCol>
                <a:gridCol w="987552">
                  <a:extLst>
                    <a:ext uri="{9D8B030D-6E8A-4147-A177-3AD203B41FA5}">
                      <a16:colId xmlns:a16="http://schemas.microsoft.com/office/drawing/2014/main" val="1373068270"/>
                    </a:ext>
                  </a:extLst>
                </a:gridCol>
                <a:gridCol w="987552">
                  <a:extLst>
                    <a:ext uri="{9D8B030D-6E8A-4147-A177-3AD203B41FA5}">
                      <a16:colId xmlns:a16="http://schemas.microsoft.com/office/drawing/2014/main" val="2343318971"/>
                    </a:ext>
                  </a:extLst>
                </a:gridCol>
                <a:gridCol w="987552">
                  <a:extLst>
                    <a:ext uri="{9D8B030D-6E8A-4147-A177-3AD203B41FA5}">
                      <a16:colId xmlns:a16="http://schemas.microsoft.com/office/drawing/2014/main" val="3732709593"/>
                    </a:ext>
                  </a:extLst>
                </a:gridCol>
                <a:gridCol w="658368">
                  <a:extLst>
                    <a:ext uri="{9D8B030D-6E8A-4147-A177-3AD203B41FA5}">
                      <a16:colId xmlns:a16="http://schemas.microsoft.com/office/drawing/2014/main" val="2765082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2253952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119575113_357378378960609_8353363205527995414_n.jpg?_nc_cat=101&amp;_nc_sid=08861d&amp;_nc_ohc=l2OpwZv86ZcAX89Y1pZ&amp;_nc_oc=AQni5EW_Ptxbey-2CHJ-o7cF9lOxuQk_bE3O-_VOuy8qdQ_eKbhc84i5dI0jFpgpzn8&amp;_nc_ht=scontent-iad3-1.xx&amp;oh=0ffad941abfdef0cc8f66ebbd34e8fbe&amp;oe=5F8F2083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5066</a:t>
                      </a:r>
                    </a:p>
                  </a:txBody>
                  <a:tcPr/>
                </a:tc>
                <a:extLst>
                  <a:ext uri="{0D108BD9-81ED-4DB2-BD59-A6C34878D82A}">
                    <a16:rowId xmlns:a16="http://schemas.microsoft.com/office/drawing/2014/main" val="4213440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https://scontent-iad3-1.xx.fbcdn.net/v/t15.5256-10/p160x160/120467866_1928533620623043_9168991124742384929_n.jpg?_nc_cat=100&amp;_nc_sid=08861d&amp;_nc_ohc=99JMBmDcY70AX9RzzdI&amp;_nc_ht=scontent-iad3-1.xx&amp;oh=f60028007c61abe0044c547c9378acea&amp;oe=5F9828A6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04743075"/>
                  </a:ext>
                </a:extLst>
              </a:tr>
            </a:tbl>
          </a:graphicData>
        </a:graphic>
      </p:graphicFrame>
      <p:sp>
        <p:nvSpPr>
          <p:cNvPr id="4" name="Text Placeholder 3">
            <a:extLst>
              <a:ext uri="{FF2B5EF4-FFF2-40B4-BE49-F238E27FC236}">
                <a16:creationId xmlns:a16="http://schemas.microsoft.com/office/drawing/2014/main" id="{739A46B4-23AC-4DCA-8A9D-954E5762920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1132030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7E186-6832-4254-A999-A6C016B08CDE}"/>
              </a:ext>
            </a:extLst>
          </p:cNvPr>
          <p:cNvSpPr>
            <a:spLocks noGrp="1"/>
          </p:cNvSpPr>
          <p:nvPr>
            <p:ph type="title"/>
          </p:nvPr>
        </p:nvSpPr>
        <p:spPr/>
        <p:txBody>
          <a:bodyPr/>
          <a:lstStyle/>
          <a:p>
            <a:r>
              <a:rPr lang="en-US"/>
              <a:t>Facebook Videos Table | All Pages - 3 of 6</a:t>
            </a:r>
          </a:p>
        </p:txBody>
      </p:sp>
      <p:graphicFrame>
        <p:nvGraphicFramePr>
          <p:cNvPr id="5" name="Table Placeholder 4">
            <a:extLst>
              <a:ext uri="{FF2B5EF4-FFF2-40B4-BE49-F238E27FC236}">
                <a16:creationId xmlns:a16="http://schemas.microsoft.com/office/drawing/2014/main" id="{19E26A88-E2E4-4325-BD1C-B474ECB17F6F}"/>
              </a:ext>
            </a:extLst>
          </p:cNvPr>
          <p:cNvGraphicFramePr>
            <a:graphicFrameLocks noGrp="1"/>
          </p:cNvGraphicFramePr>
          <p:nvPr>
            <p:ph type="tbl" sz="quarter" idx="13"/>
            <p:extLst>
              <p:ext uri="{D42A27DB-BD31-4B8C-83A1-F6EECF244321}">
                <p14:modId xmlns:p14="http://schemas.microsoft.com/office/powerpoint/2010/main" val="441619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79308730"/>
                    </a:ext>
                  </a:extLst>
                </a:gridCol>
                <a:gridCol w="987552">
                  <a:extLst>
                    <a:ext uri="{9D8B030D-6E8A-4147-A177-3AD203B41FA5}">
                      <a16:colId xmlns:a16="http://schemas.microsoft.com/office/drawing/2014/main" val="4221177643"/>
                    </a:ext>
                  </a:extLst>
                </a:gridCol>
                <a:gridCol w="987552">
                  <a:extLst>
                    <a:ext uri="{9D8B030D-6E8A-4147-A177-3AD203B41FA5}">
                      <a16:colId xmlns:a16="http://schemas.microsoft.com/office/drawing/2014/main" val="17751572"/>
                    </a:ext>
                  </a:extLst>
                </a:gridCol>
                <a:gridCol w="987552">
                  <a:extLst>
                    <a:ext uri="{9D8B030D-6E8A-4147-A177-3AD203B41FA5}">
                      <a16:colId xmlns:a16="http://schemas.microsoft.com/office/drawing/2014/main" val="3663618648"/>
                    </a:ext>
                  </a:extLst>
                </a:gridCol>
                <a:gridCol w="987552">
                  <a:extLst>
                    <a:ext uri="{9D8B030D-6E8A-4147-A177-3AD203B41FA5}">
                      <a16:colId xmlns:a16="http://schemas.microsoft.com/office/drawing/2014/main" val="3041951464"/>
                    </a:ext>
                  </a:extLst>
                </a:gridCol>
                <a:gridCol w="987552">
                  <a:extLst>
                    <a:ext uri="{9D8B030D-6E8A-4147-A177-3AD203B41FA5}">
                      <a16:colId xmlns:a16="http://schemas.microsoft.com/office/drawing/2014/main" val="3393468275"/>
                    </a:ext>
                  </a:extLst>
                </a:gridCol>
                <a:gridCol w="658368">
                  <a:extLst>
                    <a:ext uri="{9D8B030D-6E8A-4147-A177-3AD203B41FA5}">
                      <a16:colId xmlns:a16="http://schemas.microsoft.com/office/drawing/2014/main" val="1941043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1475051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https://scontent-iad3-1.xx.fbcdn.net/v/t15.5256-10/p160x160/120463347_1471848489674931_6974207659907242561_n.jpg?_nc_cat=100&amp;_nc_sid=08861d&amp;_nc_ohc=_oBCIPZ9LrsAX-vo8sh&amp;_nc_ht=scontent-iad3-1.xx&amp;oh=23b090e70587a2dee025414faa0d5ed8&amp;oe=5F99F7B4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700866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https://scontent-iad3-1.xx.fbcdn.net/v/t15.5256-10/p160x160/120430364_1867288520080847_5013768086813421710_n.jpg?_nc_cat=102&amp;_nc_sid=08861d&amp;_nc_ohc=xPLfzcUS1WgAX-p7ZPP&amp;_nc_ht=scontent-iad3-1.xx&amp;oh=934281eaa73aa145af50fc232679361d&amp;oe=5F995BE9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10173301"/>
                  </a:ext>
                </a:extLst>
              </a:tr>
            </a:tbl>
          </a:graphicData>
        </a:graphic>
      </p:graphicFrame>
      <p:sp>
        <p:nvSpPr>
          <p:cNvPr id="4" name="Text Placeholder 3">
            <a:extLst>
              <a:ext uri="{FF2B5EF4-FFF2-40B4-BE49-F238E27FC236}">
                <a16:creationId xmlns:a16="http://schemas.microsoft.com/office/drawing/2014/main" id="{C278A471-69B4-470E-800D-F8445DD52E4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308160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BD32C-29AC-4509-8C43-F87DA65F5E16}"/>
              </a:ext>
            </a:extLst>
          </p:cNvPr>
          <p:cNvSpPr>
            <a:spLocks noGrp="1"/>
          </p:cNvSpPr>
          <p:nvPr>
            <p:ph type="title"/>
          </p:nvPr>
        </p:nvSpPr>
        <p:spPr/>
        <p:txBody>
          <a:bodyPr/>
          <a:lstStyle/>
          <a:p>
            <a:r>
              <a:rPr lang="en-US"/>
              <a:t>Facebook Videos Table | All Pages - 4 of 6</a:t>
            </a:r>
          </a:p>
        </p:txBody>
      </p:sp>
      <p:graphicFrame>
        <p:nvGraphicFramePr>
          <p:cNvPr id="5" name="Table Placeholder 4">
            <a:extLst>
              <a:ext uri="{FF2B5EF4-FFF2-40B4-BE49-F238E27FC236}">
                <a16:creationId xmlns:a16="http://schemas.microsoft.com/office/drawing/2014/main" id="{FCCDE4CB-9BD4-441C-93A6-6EB59DDE2142}"/>
              </a:ext>
            </a:extLst>
          </p:cNvPr>
          <p:cNvGraphicFramePr>
            <a:graphicFrameLocks noGrp="1"/>
          </p:cNvGraphicFramePr>
          <p:nvPr>
            <p:ph type="tbl" sz="quarter" idx="13"/>
            <p:extLst>
              <p:ext uri="{D42A27DB-BD31-4B8C-83A1-F6EECF244321}">
                <p14:modId xmlns:p14="http://schemas.microsoft.com/office/powerpoint/2010/main" val="1814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963058770"/>
                    </a:ext>
                  </a:extLst>
                </a:gridCol>
                <a:gridCol w="987552">
                  <a:extLst>
                    <a:ext uri="{9D8B030D-6E8A-4147-A177-3AD203B41FA5}">
                      <a16:colId xmlns:a16="http://schemas.microsoft.com/office/drawing/2014/main" val="1942275793"/>
                    </a:ext>
                  </a:extLst>
                </a:gridCol>
                <a:gridCol w="987552">
                  <a:extLst>
                    <a:ext uri="{9D8B030D-6E8A-4147-A177-3AD203B41FA5}">
                      <a16:colId xmlns:a16="http://schemas.microsoft.com/office/drawing/2014/main" val="696368144"/>
                    </a:ext>
                  </a:extLst>
                </a:gridCol>
                <a:gridCol w="987552">
                  <a:extLst>
                    <a:ext uri="{9D8B030D-6E8A-4147-A177-3AD203B41FA5}">
                      <a16:colId xmlns:a16="http://schemas.microsoft.com/office/drawing/2014/main" val="2559195594"/>
                    </a:ext>
                  </a:extLst>
                </a:gridCol>
                <a:gridCol w="987552">
                  <a:extLst>
                    <a:ext uri="{9D8B030D-6E8A-4147-A177-3AD203B41FA5}">
                      <a16:colId xmlns:a16="http://schemas.microsoft.com/office/drawing/2014/main" val="123809408"/>
                    </a:ext>
                  </a:extLst>
                </a:gridCol>
                <a:gridCol w="987552">
                  <a:extLst>
                    <a:ext uri="{9D8B030D-6E8A-4147-A177-3AD203B41FA5}">
                      <a16:colId xmlns:a16="http://schemas.microsoft.com/office/drawing/2014/main" val="1977141890"/>
                    </a:ext>
                  </a:extLst>
                </a:gridCol>
                <a:gridCol w="658368">
                  <a:extLst>
                    <a:ext uri="{9D8B030D-6E8A-4147-A177-3AD203B41FA5}">
                      <a16:colId xmlns:a16="http://schemas.microsoft.com/office/drawing/2014/main" val="603919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3493149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https://scontent-iad3-1.xx.fbcdn.net/v/t15.5256-10/p160x160/120348574_331308368133557_8255078441058277334_n.jpg?_nc_cat=102&amp;_nc_sid=08861d&amp;_nc_ohc=N_jAa70rvy8AX-Pq5d5&amp;_nc_ht=scontent-iad3-1.xx&amp;oh=18d34a1aef871438f759717d86e597dd&amp;oe=5F995791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77536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https://scontent-iad3-1.xx.fbcdn.net/v/t15.5256-10/p160x160/120297472_984751058665502_8953477675919961788_n.jpg?_nc_cat=100&amp;_nc_sid=08861d&amp;_nc_ohc=by3P4-DgXJMAX_JTpnj&amp;_nc_ht=scontent-iad3-1.xx&amp;oh=9dd2a986ea36c708dcbfff23c3f4442d&amp;oe=5F9852AD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731998029"/>
                  </a:ext>
                </a:extLst>
              </a:tr>
            </a:tbl>
          </a:graphicData>
        </a:graphic>
      </p:graphicFrame>
      <p:sp>
        <p:nvSpPr>
          <p:cNvPr id="4" name="Text Placeholder 3">
            <a:extLst>
              <a:ext uri="{FF2B5EF4-FFF2-40B4-BE49-F238E27FC236}">
                <a16:creationId xmlns:a16="http://schemas.microsoft.com/office/drawing/2014/main" id="{2FC57BA0-52DF-4B05-9B92-25061612D4F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5880394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AE1F7-1532-48F8-84D4-71AE5B0563E1}"/>
              </a:ext>
            </a:extLst>
          </p:cNvPr>
          <p:cNvSpPr>
            <a:spLocks noGrp="1"/>
          </p:cNvSpPr>
          <p:nvPr>
            <p:ph type="title"/>
          </p:nvPr>
        </p:nvSpPr>
        <p:spPr/>
        <p:txBody>
          <a:bodyPr/>
          <a:lstStyle/>
          <a:p>
            <a:r>
              <a:rPr lang="en-US"/>
              <a:t>Facebook Videos Table | All Pages - 5 of 6</a:t>
            </a:r>
          </a:p>
        </p:txBody>
      </p:sp>
      <p:graphicFrame>
        <p:nvGraphicFramePr>
          <p:cNvPr id="5" name="Table Placeholder 4">
            <a:extLst>
              <a:ext uri="{FF2B5EF4-FFF2-40B4-BE49-F238E27FC236}">
                <a16:creationId xmlns:a16="http://schemas.microsoft.com/office/drawing/2014/main" id="{DA60E784-7DEF-476A-9089-76810831E7D5}"/>
              </a:ext>
            </a:extLst>
          </p:cNvPr>
          <p:cNvGraphicFramePr>
            <a:graphicFrameLocks noGrp="1"/>
          </p:cNvGraphicFramePr>
          <p:nvPr>
            <p:ph type="tbl" sz="quarter" idx="13"/>
            <p:extLst>
              <p:ext uri="{D42A27DB-BD31-4B8C-83A1-F6EECF244321}">
                <p14:modId xmlns:p14="http://schemas.microsoft.com/office/powerpoint/2010/main" val="2603653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843177524"/>
                    </a:ext>
                  </a:extLst>
                </a:gridCol>
                <a:gridCol w="987552">
                  <a:extLst>
                    <a:ext uri="{9D8B030D-6E8A-4147-A177-3AD203B41FA5}">
                      <a16:colId xmlns:a16="http://schemas.microsoft.com/office/drawing/2014/main" val="2137194298"/>
                    </a:ext>
                  </a:extLst>
                </a:gridCol>
                <a:gridCol w="987552">
                  <a:extLst>
                    <a:ext uri="{9D8B030D-6E8A-4147-A177-3AD203B41FA5}">
                      <a16:colId xmlns:a16="http://schemas.microsoft.com/office/drawing/2014/main" val="2330508403"/>
                    </a:ext>
                  </a:extLst>
                </a:gridCol>
                <a:gridCol w="987552">
                  <a:extLst>
                    <a:ext uri="{9D8B030D-6E8A-4147-A177-3AD203B41FA5}">
                      <a16:colId xmlns:a16="http://schemas.microsoft.com/office/drawing/2014/main" val="1076522738"/>
                    </a:ext>
                  </a:extLst>
                </a:gridCol>
                <a:gridCol w="987552">
                  <a:extLst>
                    <a:ext uri="{9D8B030D-6E8A-4147-A177-3AD203B41FA5}">
                      <a16:colId xmlns:a16="http://schemas.microsoft.com/office/drawing/2014/main" val="2753374495"/>
                    </a:ext>
                  </a:extLst>
                </a:gridCol>
                <a:gridCol w="987552">
                  <a:extLst>
                    <a:ext uri="{9D8B030D-6E8A-4147-A177-3AD203B41FA5}">
                      <a16:colId xmlns:a16="http://schemas.microsoft.com/office/drawing/2014/main" val="172220868"/>
                    </a:ext>
                  </a:extLst>
                </a:gridCol>
                <a:gridCol w="658368">
                  <a:extLst>
                    <a:ext uri="{9D8B030D-6E8A-4147-A177-3AD203B41FA5}">
                      <a16:colId xmlns:a16="http://schemas.microsoft.com/office/drawing/2014/main" val="644853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3420740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https://scontent-iad3-1.xx.fbcdn.net/v/t15.5256-10/p160x160/119643762_2654028234857141_7039864946913162831_n.jpg?_nc_cat=106&amp;_nc_sid=08861d&amp;_nc_ohc=CClq55e8vIcAX9opmYL&amp;_nc_ht=scontent-iad3-1.xx&amp;oh=50e7151647b041ec2025e7ec6316ac93&amp;oe=5F8FBB23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496994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https://scontent-iad3-1.xx.fbcdn.net/v/t15.5256-10/p160x160/118997875_357933465361068_6700423588286543398_n.jpg?_nc_cat=107&amp;_nc_sid=08861d&amp;_nc_ohc=caodBfu938YAX_czwss&amp;_nc_ht=scontent-iad3-1.xx&amp;oh=96496286017e7a61c05fe6921c86a6e0&amp;oe=5F961A34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199894104"/>
                  </a:ext>
                </a:extLst>
              </a:tr>
            </a:tbl>
          </a:graphicData>
        </a:graphic>
      </p:graphicFrame>
      <p:sp>
        <p:nvSpPr>
          <p:cNvPr id="4" name="Text Placeholder 3">
            <a:extLst>
              <a:ext uri="{FF2B5EF4-FFF2-40B4-BE49-F238E27FC236}">
                <a16:creationId xmlns:a16="http://schemas.microsoft.com/office/drawing/2014/main" id="{9C1EAB4C-7FF8-4925-866F-D0928A50D6A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8014827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32AC0-07F7-4107-B9AF-7C2CBFE2634F}"/>
              </a:ext>
            </a:extLst>
          </p:cNvPr>
          <p:cNvSpPr>
            <a:spLocks noGrp="1"/>
          </p:cNvSpPr>
          <p:nvPr>
            <p:ph type="title"/>
          </p:nvPr>
        </p:nvSpPr>
        <p:spPr/>
        <p:txBody>
          <a:bodyPr/>
          <a:lstStyle/>
          <a:p>
            <a:r>
              <a:rPr lang="en-US"/>
              <a:t>Facebook Videos Table | All Pages - 6 of 6</a:t>
            </a:r>
          </a:p>
        </p:txBody>
      </p:sp>
      <p:graphicFrame>
        <p:nvGraphicFramePr>
          <p:cNvPr id="5" name="Table Placeholder 4">
            <a:extLst>
              <a:ext uri="{FF2B5EF4-FFF2-40B4-BE49-F238E27FC236}">
                <a16:creationId xmlns:a16="http://schemas.microsoft.com/office/drawing/2014/main" id="{CE09ABAD-BC54-4157-AF08-5CF257851222}"/>
              </a:ext>
            </a:extLst>
          </p:cNvPr>
          <p:cNvGraphicFramePr>
            <a:graphicFrameLocks noGrp="1"/>
          </p:cNvGraphicFramePr>
          <p:nvPr>
            <p:ph type="tbl" sz="quarter" idx="13"/>
            <p:extLst>
              <p:ext uri="{D42A27DB-BD31-4B8C-83A1-F6EECF244321}">
                <p14:modId xmlns:p14="http://schemas.microsoft.com/office/powerpoint/2010/main" val="361530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677954957"/>
                    </a:ext>
                  </a:extLst>
                </a:gridCol>
                <a:gridCol w="987552">
                  <a:extLst>
                    <a:ext uri="{9D8B030D-6E8A-4147-A177-3AD203B41FA5}">
                      <a16:colId xmlns:a16="http://schemas.microsoft.com/office/drawing/2014/main" val="1857611091"/>
                    </a:ext>
                  </a:extLst>
                </a:gridCol>
                <a:gridCol w="987552">
                  <a:extLst>
                    <a:ext uri="{9D8B030D-6E8A-4147-A177-3AD203B41FA5}">
                      <a16:colId xmlns:a16="http://schemas.microsoft.com/office/drawing/2014/main" val="3067886909"/>
                    </a:ext>
                  </a:extLst>
                </a:gridCol>
                <a:gridCol w="987552">
                  <a:extLst>
                    <a:ext uri="{9D8B030D-6E8A-4147-A177-3AD203B41FA5}">
                      <a16:colId xmlns:a16="http://schemas.microsoft.com/office/drawing/2014/main" val="207503222"/>
                    </a:ext>
                  </a:extLst>
                </a:gridCol>
                <a:gridCol w="987552">
                  <a:extLst>
                    <a:ext uri="{9D8B030D-6E8A-4147-A177-3AD203B41FA5}">
                      <a16:colId xmlns:a16="http://schemas.microsoft.com/office/drawing/2014/main" val="2200289232"/>
                    </a:ext>
                  </a:extLst>
                </a:gridCol>
                <a:gridCol w="987552">
                  <a:extLst>
                    <a:ext uri="{9D8B030D-6E8A-4147-A177-3AD203B41FA5}">
                      <a16:colId xmlns:a16="http://schemas.microsoft.com/office/drawing/2014/main" val="3577050310"/>
                    </a:ext>
                  </a:extLst>
                </a:gridCol>
                <a:gridCol w="658368">
                  <a:extLst>
                    <a:ext uri="{9D8B030D-6E8A-4147-A177-3AD203B41FA5}">
                      <a16:colId xmlns:a16="http://schemas.microsoft.com/office/drawing/2014/main" val="2963119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1498524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https://scontent-iad3-1.xx.fbcdn.net/v/t15.5256-10/p160x160/118729546_960767194428607_993867635689827525_n.jpg?_nc_cat=100&amp;_nc_sid=08861d&amp;_nc_ohc=Lm7H0Z0afKUAX8vLCAr&amp;_nc_ht=scontent-iad3-1.xx&amp;oh=076ddb08d3d90012dc02c5be043b6772&amp;oe=5F96048C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473944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https://scontent-iad3-1.xx.fbcdn.net/v/t15.13418-10/p160x160/120390482_831118580961093_2391517592017914314_n.jpg?_nc_cat=111&amp;_nc_sid=08861d&amp;_nc_ohc=lxI6766R84MAX-mPTRj&amp;_nc_ht=scontent-iad3-1.xx&amp;tp=6&amp;oh=0f341c23745d3088d2c9be74bf308437&amp;oe=5F999256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83001537"/>
                  </a:ext>
                </a:extLst>
              </a:tr>
            </a:tbl>
          </a:graphicData>
        </a:graphic>
      </p:graphicFrame>
      <p:sp>
        <p:nvSpPr>
          <p:cNvPr id="4" name="Text Placeholder 3">
            <a:extLst>
              <a:ext uri="{FF2B5EF4-FFF2-40B4-BE49-F238E27FC236}">
                <a16:creationId xmlns:a16="http://schemas.microsoft.com/office/drawing/2014/main" id="{E2C34311-D617-4558-9000-89EE4424E94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5475066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1D5DF-9412-4ACA-AE21-58308AC60A1D}"/>
              </a:ext>
            </a:extLst>
          </p:cNvPr>
          <p:cNvSpPr>
            <a:spLocks noGrp="1"/>
          </p:cNvSpPr>
          <p:nvPr>
            <p:ph type="title"/>
          </p:nvPr>
        </p:nvSpPr>
        <p:spPr/>
        <p:txBody>
          <a:bodyPr/>
          <a:lstStyle/>
          <a:p>
            <a:r>
              <a:rPr lang="en-US"/>
              <a:t>Facebook Conversations Key Metrics Table | All Pages</a:t>
            </a:r>
          </a:p>
        </p:txBody>
      </p:sp>
      <p:graphicFrame>
        <p:nvGraphicFramePr>
          <p:cNvPr id="5" name="Table Placeholder 4">
            <a:extLst>
              <a:ext uri="{FF2B5EF4-FFF2-40B4-BE49-F238E27FC236}">
                <a16:creationId xmlns:a16="http://schemas.microsoft.com/office/drawing/2014/main" id="{98D42CD2-7D20-41A3-BD20-D84C3F800C18}"/>
              </a:ext>
            </a:extLst>
          </p:cNvPr>
          <p:cNvGraphicFramePr>
            <a:graphicFrameLocks noGrp="1"/>
          </p:cNvGraphicFramePr>
          <p:nvPr>
            <p:ph type="tbl" sz="quarter" idx="13"/>
            <p:extLst>
              <p:ext uri="{D42A27DB-BD31-4B8C-83A1-F6EECF244321}">
                <p14:modId xmlns:p14="http://schemas.microsoft.com/office/powerpoint/2010/main" val="2670008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032479758"/>
                    </a:ext>
                  </a:extLst>
                </a:gridCol>
                <a:gridCol w="905256">
                  <a:extLst>
                    <a:ext uri="{9D8B030D-6E8A-4147-A177-3AD203B41FA5}">
                      <a16:colId xmlns:a16="http://schemas.microsoft.com/office/drawing/2014/main" val="914684423"/>
                    </a:ext>
                  </a:extLst>
                </a:gridCol>
                <a:gridCol w="905256">
                  <a:extLst>
                    <a:ext uri="{9D8B030D-6E8A-4147-A177-3AD203B41FA5}">
                      <a16:colId xmlns:a16="http://schemas.microsoft.com/office/drawing/2014/main" val="1351418240"/>
                    </a:ext>
                  </a:extLst>
                </a:gridCol>
                <a:gridCol w="905256">
                  <a:extLst>
                    <a:ext uri="{9D8B030D-6E8A-4147-A177-3AD203B41FA5}">
                      <a16:colId xmlns:a16="http://schemas.microsoft.com/office/drawing/2014/main" val="704870421"/>
                    </a:ext>
                  </a:extLst>
                </a:gridCol>
                <a:gridCol w="905256">
                  <a:extLst>
                    <a:ext uri="{9D8B030D-6E8A-4147-A177-3AD203B41FA5}">
                      <a16:colId xmlns:a16="http://schemas.microsoft.com/office/drawing/2014/main" val="1064615541"/>
                    </a:ext>
                  </a:extLst>
                </a:gridCol>
                <a:gridCol w="905256">
                  <a:extLst>
                    <a:ext uri="{9D8B030D-6E8A-4147-A177-3AD203B41FA5}">
                      <a16:colId xmlns:a16="http://schemas.microsoft.com/office/drawing/2014/main" val="155054620"/>
                    </a:ext>
                  </a:extLst>
                </a:gridCol>
                <a:gridCol w="905256">
                  <a:extLst>
                    <a:ext uri="{9D8B030D-6E8A-4147-A177-3AD203B41FA5}">
                      <a16:colId xmlns:a16="http://schemas.microsoft.com/office/drawing/2014/main" val="3047764282"/>
                    </a:ext>
                  </a:extLst>
                </a:gridCol>
                <a:gridCol w="905256">
                  <a:extLst>
                    <a:ext uri="{9D8B030D-6E8A-4147-A177-3AD203B41FA5}">
                      <a16:colId xmlns:a16="http://schemas.microsoft.com/office/drawing/2014/main" val="1374229792"/>
                    </a:ext>
                  </a:extLst>
                </a:gridCol>
                <a:gridCol w="905256">
                  <a:extLst>
                    <a:ext uri="{9D8B030D-6E8A-4147-A177-3AD203B41FA5}">
                      <a16:colId xmlns:a16="http://schemas.microsoft.com/office/drawing/2014/main" val="3083259708"/>
                    </a:ext>
                  </a:extLst>
                </a:gridCol>
              </a:tblGrid>
              <a:tr h="370840">
                <a:tc>
                  <a:txBody>
                    <a:bodyPr/>
                    <a:lstStyle/>
                    <a:p>
                      <a:r>
                        <a:rPr lang="en-US" sz="1000"/>
                        <a:t>Conversations</a:t>
                      </a:r>
                    </a:p>
                  </a:txBody>
                  <a:tcPr/>
                </a:tc>
                <a:tc>
                  <a:txBody>
                    <a:bodyPr/>
                    <a:lstStyle/>
                    <a:p>
                      <a:r>
                        <a:rPr lang="en-US" sz="1000"/>
                        <a:t>Private Replies to Comments</a:t>
                      </a:r>
                    </a:p>
                  </a:txBody>
                  <a:tcPr/>
                </a:tc>
                <a:tc>
                  <a:txBody>
                    <a:bodyPr/>
                    <a:lstStyle/>
                    <a:p>
                      <a:r>
                        <a:rPr lang="en-US" sz="1000"/>
                        <a:t>Messages</a:t>
                      </a:r>
                    </a:p>
                  </a:txBody>
                  <a:tcPr/>
                </a:tc>
                <a:tc>
                  <a:txBody>
                    <a:bodyPr/>
                    <a:lstStyle/>
                    <a:p>
                      <a:r>
                        <a:rPr lang="en-US" sz="1000"/>
                        <a:t>Page Messages</a:t>
                      </a:r>
                    </a:p>
                  </a:txBody>
                  <a:tcPr/>
                </a:tc>
                <a:tc>
                  <a:txBody>
                    <a:bodyPr/>
                    <a:lstStyle/>
                    <a:p>
                      <a:r>
                        <a:rPr lang="en-US" sz="1000"/>
                        <a:t>User Messages</a:t>
                      </a:r>
                    </a:p>
                  </a:txBody>
                  <a:tcPr/>
                </a:tc>
                <a:tc>
                  <a:txBody>
                    <a:bodyPr/>
                    <a:lstStyle/>
                    <a:p>
                      <a:r>
                        <a:rPr lang="en-US" sz="1000"/>
                        <a:t>Unread Messages</a:t>
                      </a:r>
                    </a:p>
                  </a:txBody>
                  <a:tcPr/>
                </a:tc>
                <a:tc>
                  <a:txBody>
                    <a:bodyPr/>
                    <a:lstStyle/>
                    <a:p>
                      <a:r>
                        <a:rPr lang="en-US" sz="1000"/>
                        <a:t>Avg. Time to Respond in Seconds</a:t>
                      </a:r>
                    </a:p>
                  </a:txBody>
                  <a:tcPr/>
                </a:tc>
                <a:tc>
                  <a:txBody>
                    <a:bodyPr/>
                    <a:lstStyle/>
                    <a:p>
                      <a:r>
                        <a:rPr lang="en-US" sz="1000"/>
                        <a:t>Avg. Time to Respond in Minutes</a:t>
                      </a:r>
                    </a:p>
                  </a:txBody>
                  <a:tcPr/>
                </a:tc>
                <a:tc>
                  <a:txBody>
                    <a:bodyPr/>
                    <a:lstStyle/>
                    <a:p>
                      <a:r>
                        <a:rPr lang="en-US" sz="1000"/>
                        <a:t>Avg. Time to Respond in Hours</a:t>
                      </a:r>
                    </a:p>
                  </a:txBody>
                  <a:tcPr/>
                </a:tc>
                <a:extLst>
                  <a:ext uri="{0D108BD9-81ED-4DB2-BD59-A6C34878D82A}">
                    <a16:rowId xmlns:a16="http://schemas.microsoft.com/office/drawing/2014/main" val="2504417428"/>
                  </a:ext>
                </a:extLst>
              </a:tr>
              <a:tr h="370840">
                <a:tc>
                  <a:txBody>
                    <a:bodyPr/>
                    <a:lstStyle/>
                    <a:p>
                      <a:r>
                        <a:rPr lang="en-US" sz="1000"/>
                        <a:t>3</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4</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3243615349"/>
                  </a:ext>
                </a:extLst>
              </a:tr>
            </a:tbl>
          </a:graphicData>
        </a:graphic>
      </p:graphicFrame>
      <p:sp>
        <p:nvSpPr>
          <p:cNvPr id="4" name="Text Placeholder 3">
            <a:extLst>
              <a:ext uri="{FF2B5EF4-FFF2-40B4-BE49-F238E27FC236}">
                <a16:creationId xmlns:a16="http://schemas.microsoft.com/office/drawing/2014/main" id="{BDBCDAC3-36D0-418C-B7CA-7BA852DB613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9482395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94144-894F-49D7-8715-F25259366787}"/>
              </a:ext>
            </a:extLst>
          </p:cNvPr>
          <p:cNvSpPr>
            <a:spLocks noGrp="1"/>
          </p:cNvSpPr>
          <p:nvPr>
            <p:ph type="title"/>
          </p:nvPr>
        </p:nvSpPr>
        <p:spPr/>
        <p:txBody>
          <a:bodyPr/>
          <a:lstStyle/>
          <a:p>
            <a:r>
              <a:rPr lang="en-US"/>
              <a:t>Facebook Response Times Distribution | All Pages</a:t>
            </a:r>
          </a:p>
        </p:txBody>
      </p:sp>
      <p:graphicFrame>
        <p:nvGraphicFramePr>
          <p:cNvPr id="6" name="Chart Placeholder 5">
            <a:extLst>
              <a:ext uri="{FF2B5EF4-FFF2-40B4-BE49-F238E27FC236}">
                <a16:creationId xmlns:a16="http://schemas.microsoft.com/office/drawing/2014/main" id="{10ADB068-4A05-41AD-A680-5460E180095A}"/>
              </a:ext>
            </a:extLst>
          </p:cNvPr>
          <p:cNvGraphicFramePr>
            <a:graphicFrameLocks noGrp="1"/>
          </p:cNvGraphicFramePr>
          <p:nvPr>
            <p:ph type="chart" sz="quarter" idx="13"/>
            <p:extLst>
              <p:ext uri="{D42A27DB-BD31-4B8C-83A1-F6EECF244321}">
                <p14:modId xmlns:p14="http://schemas.microsoft.com/office/powerpoint/2010/main" val="41599336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C79E18-3E8F-4F9C-9568-990F48B0D6C3}"/>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B7EF989F-0A45-4E61-8A3B-05C0DC0FC6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08565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AA8D6-4DD5-4DDE-A9DC-5941567F928C}"/>
              </a:ext>
            </a:extLst>
          </p:cNvPr>
          <p:cNvSpPr>
            <a:spLocks noGrp="1"/>
          </p:cNvSpPr>
          <p:nvPr>
            <p:ph type="title"/>
          </p:nvPr>
        </p:nvSpPr>
        <p:spPr/>
        <p:txBody>
          <a:bodyPr/>
          <a:lstStyle/>
          <a:p>
            <a:r>
              <a:rPr lang="en-US"/>
              <a:t>Facebook Response Times | All Pages</a:t>
            </a:r>
          </a:p>
        </p:txBody>
      </p:sp>
      <p:graphicFrame>
        <p:nvGraphicFramePr>
          <p:cNvPr id="6" name="Chart Placeholder 5">
            <a:extLst>
              <a:ext uri="{FF2B5EF4-FFF2-40B4-BE49-F238E27FC236}">
                <a16:creationId xmlns:a16="http://schemas.microsoft.com/office/drawing/2014/main" id="{28179AB3-EAD1-45A7-B70F-DDA0C5AB226E}"/>
              </a:ext>
            </a:extLst>
          </p:cNvPr>
          <p:cNvGraphicFramePr>
            <a:graphicFrameLocks noGrp="1"/>
          </p:cNvGraphicFramePr>
          <p:nvPr>
            <p:ph type="chart" sz="quarter" idx="13"/>
            <p:extLst>
              <p:ext uri="{D42A27DB-BD31-4B8C-83A1-F6EECF244321}">
                <p14:modId xmlns:p14="http://schemas.microsoft.com/office/powerpoint/2010/main" val="34767568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1DFF46-5223-4562-875E-351DD8792B89}"/>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6C316B35-3528-4687-89B1-FE8848A94D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77369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A9C9A-8442-4A20-8ED3-8015EBF61C24}"/>
              </a:ext>
            </a:extLst>
          </p:cNvPr>
          <p:cNvSpPr>
            <a:spLocks noGrp="1"/>
          </p:cNvSpPr>
          <p:nvPr>
            <p:ph type="title"/>
          </p:nvPr>
        </p:nvSpPr>
        <p:spPr/>
        <p:txBody>
          <a:bodyPr/>
          <a:lstStyle/>
          <a:p>
            <a:r>
              <a:rPr lang="en-US"/>
              <a:t>Facebook Avg. Response Time of Incoming Requests (in sec.) | All Pages</a:t>
            </a:r>
          </a:p>
        </p:txBody>
      </p:sp>
      <p:graphicFrame>
        <p:nvGraphicFramePr>
          <p:cNvPr id="6" name="Chart Placeholder 5">
            <a:extLst>
              <a:ext uri="{FF2B5EF4-FFF2-40B4-BE49-F238E27FC236}">
                <a16:creationId xmlns:a16="http://schemas.microsoft.com/office/drawing/2014/main" id="{EAFA6B9B-30BD-4C26-A0B1-BA3DABA67186}"/>
              </a:ext>
            </a:extLst>
          </p:cNvPr>
          <p:cNvGraphicFramePr>
            <a:graphicFrameLocks noGrp="1"/>
          </p:cNvGraphicFramePr>
          <p:nvPr>
            <p:ph type="chart" sz="quarter" idx="13"/>
            <p:extLst>
              <p:ext uri="{D42A27DB-BD31-4B8C-83A1-F6EECF244321}">
                <p14:modId xmlns:p14="http://schemas.microsoft.com/office/powerpoint/2010/main" val="42774942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E38DAB-0CD4-49EE-A5C5-A5E2655B5239}"/>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61A8949A-85C1-4167-A4F5-FB5613302C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273491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51530-060E-4812-91EA-DC33BE5917B1}"/>
              </a:ext>
            </a:extLst>
          </p:cNvPr>
          <p:cNvSpPr>
            <a:spLocks noGrp="1"/>
          </p:cNvSpPr>
          <p:nvPr>
            <p:ph type="title"/>
          </p:nvPr>
        </p:nvSpPr>
        <p:spPr/>
        <p:txBody>
          <a:bodyPr/>
          <a:lstStyle/>
          <a:p>
            <a:r>
              <a:rPr lang="en-US"/>
              <a:t>Facebook Private Conversations Response Times Distribution | All Pages</a:t>
            </a:r>
          </a:p>
        </p:txBody>
      </p:sp>
      <p:graphicFrame>
        <p:nvGraphicFramePr>
          <p:cNvPr id="6" name="Chart Placeholder 5">
            <a:extLst>
              <a:ext uri="{FF2B5EF4-FFF2-40B4-BE49-F238E27FC236}">
                <a16:creationId xmlns:a16="http://schemas.microsoft.com/office/drawing/2014/main" id="{E5E30BBB-E897-4952-915C-EA54AC23B63D}"/>
              </a:ext>
            </a:extLst>
          </p:cNvPr>
          <p:cNvGraphicFramePr>
            <a:graphicFrameLocks noGrp="1"/>
          </p:cNvGraphicFramePr>
          <p:nvPr>
            <p:ph type="chart" sz="quarter" idx="13"/>
            <p:extLst>
              <p:ext uri="{D42A27DB-BD31-4B8C-83A1-F6EECF244321}">
                <p14:modId xmlns:p14="http://schemas.microsoft.com/office/powerpoint/2010/main" val="21220813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076177-A315-4DF3-8C3D-CAA2EA719294}"/>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3F177F9D-998A-4EEA-99C9-1C31732EC7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87811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7C26D-AF4C-4289-9F30-A8FB72D09D81}"/>
              </a:ext>
            </a:extLst>
          </p:cNvPr>
          <p:cNvSpPr>
            <a:spLocks noGrp="1"/>
          </p:cNvSpPr>
          <p:nvPr>
            <p:ph type="title"/>
          </p:nvPr>
        </p:nvSpPr>
        <p:spPr/>
        <p:txBody>
          <a:bodyPr/>
          <a:lstStyle/>
          <a:p>
            <a:r>
              <a:rPr lang="en-US"/>
              <a:t>Facebook Share of User Questions with negative Feedback | All Pages</a:t>
            </a:r>
          </a:p>
        </p:txBody>
      </p:sp>
      <p:graphicFrame>
        <p:nvGraphicFramePr>
          <p:cNvPr id="6" name="Chart Placeholder 5">
            <a:extLst>
              <a:ext uri="{FF2B5EF4-FFF2-40B4-BE49-F238E27FC236}">
                <a16:creationId xmlns:a16="http://schemas.microsoft.com/office/drawing/2014/main" id="{E2634C80-F1A6-4CCB-A02D-2173A7DE0524}"/>
              </a:ext>
            </a:extLst>
          </p:cNvPr>
          <p:cNvGraphicFramePr>
            <a:graphicFrameLocks noGrp="1"/>
          </p:cNvGraphicFramePr>
          <p:nvPr>
            <p:ph type="chart" sz="quarter" idx="13"/>
            <p:extLst>
              <p:ext uri="{D42A27DB-BD31-4B8C-83A1-F6EECF244321}">
                <p14:modId xmlns:p14="http://schemas.microsoft.com/office/powerpoint/2010/main" val="16485552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3BFFCD-B3B6-4397-AC35-605D04E9B782}"/>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4F0A2477-C47C-43BA-89B1-787956E7B5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49341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FD5EE-36FA-41BD-8FFF-7195FD9F7433}"/>
              </a:ext>
            </a:extLst>
          </p:cNvPr>
          <p:cNvSpPr>
            <a:spLocks noGrp="1"/>
          </p:cNvSpPr>
          <p:nvPr>
            <p:ph type="title"/>
          </p:nvPr>
        </p:nvSpPr>
        <p:spPr/>
        <p:txBody>
          <a:bodyPr/>
          <a:lstStyle/>
          <a:p>
            <a:r>
              <a:rPr lang="en-US"/>
              <a:t>Twitter Followers Total | All Pages</a:t>
            </a:r>
          </a:p>
        </p:txBody>
      </p:sp>
      <p:graphicFrame>
        <p:nvGraphicFramePr>
          <p:cNvPr id="6" name="Chart Placeholder 5">
            <a:extLst>
              <a:ext uri="{FF2B5EF4-FFF2-40B4-BE49-F238E27FC236}">
                <a16:creationId xmlns:a16="http://schemas.microsoft.com/office/drawing/2014/main" id="{66890B37-E3DF-42E0-B960-EFA6A5A934A8}"/>
              </a:ext>
            </a:extLst>
          </p:cNvPr>
          <p:cNvGraphicFramePr>
            <a:graphicFrameLocks noGrp="1"/>
          </p:cNvGraphicFramePr>
          <p:nvPr>
            <p:ph type="chart" sz="quarter" idx="13"/>
            <p:extLst>
              <p:ext uri="{D42A27DB-BD31-4B8C-83A1-F6EECF244321}">
                <p14:modId xmlns:p14="http://schemas.microsoft.com/office/powerpoint/2010/main" val="34333940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A969D8-8F0E-4AF3-BE6F-F1524CCEE9CB}"/>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2A78F01D-AD5D-496E-8938-3064DA9DDC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06206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20AF3-36F2-4DFC-87F3-032C3C37806F}"/>
              </a:ext>
            </a:extLst>
          </p:cNvPr>
          <p:cNvSpPr>
            <a:spLocks noGrp="1"/>
          </p:cNvSpPr>
          <p:nvPr>
            <p:ph type="title"/>
          </p:nvPr>
        </p:nvSpPr>
        <p:spPr/>
        <p:txBody>
          <a:bodyPr/>
          <a:lstStyle/>
          <a:p>
            <a:r>
              <a:rPr lang="en-US"/>
              <a:t>Twitter Key Metrics Table | All Pages</a:t>
            </a:r>
          </a:p>
        </p:txBody>
      </p:sp>
      <p:graphicFrame>
        <p:nvGraphicFramePr>
          <p:cNvPr id="5" name="Table Placeholder 4">
            <a:extLst>
              <a:ext uri="{FF2B5EF4-FFF2-40B4-BE49-F238E27FC236}">
                <a16:creationId xmlns:a16="http://schemas.microsoft.com/office/drawing/2014/main" id="{5F054A25-F712-4F54-9EBC-4117F1593408}"/>
              </a:ext>
            </a:extLst>
          </p:cNvPr>
          <p:cNvGraphicFramePr>
            <a:graphicFrameLocks noGrp="1"/>
          </p:cNvGraphicFramePr>
          <p:nvPr>
            <p:ph type="tbl" sz="quarter" idx="13"/>
            <p:extLst>
              <p:ext uri="{D42A27DB-BD31-4B8C-83A1-F6EECF244321}">
                <p14:modId xmlns:p14="http://schemas.microsoft.com/office/powerpoint/2010/main" val="67223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753773950"/>
                    </a:ext>
                  </a:extLst>
                </a:gridCol>
                <a:gridCol w="987552">
                  <a:extLst>
                    <a:ext uri="{9D8B030D-6E8A-4147-A177-3AD203B41FA5}">
                      <a16:colId xmlns:a16="http://schemas.microsoft.com/office/drawing/2014/main" val="22793068"/>
                    </a:ext>
                  </a:extLst>
                </a:gridCol>
                <a:gridCol w="987552">
                  <a:extLst>
                    <a:ext uri="{9D8B030D-6E8A-4147-A177-3AD203B41FA5}">
                      <a16:colId xmlns:a16="http://schemas.microsoft.com/office/drawing/2014/main" val="2615640307"/>
                    </a:ext>
                  </a:extLst>
                </a:gridCol>
                <a:gridCol w="987552">
                  <a:extLst>
                    <a:ext uri="{9D8B030D-6E8A-4147-A177-3AD203B41FA5}">
                      <a16:colId xmlns:a16="http://schemas.microsoft.com/office/drawing/2014/main" val="1655700528"/>
                    </a:ext>
                  </a:extLst>
                </a:gridCol>
                <a:gridCol w="987552">
                  <a:extLst>
                    <a:ext uri="{9D8B030D-6E8A-4147-A177-3AD203B41FA5}">
                      <a16:colId xmlns:a16="http://schemas.microsoft.com/office/drawing/2014/main" val="3361535556"/>
                    </a:ext>
                  </a:extLst>
                </a:gridCol>
                <a:gridCol w="987552">
                  <a:extLst>
                    <a:ext uri="{9D8B030D-6E8A-4147-A177-3AD203B41FA5}">
                      <a16:colId xmlns:a16="http://schemas.microsoft.com/office/drawing/2014/main" val="1646264947"/>
                    </a:ext>
                  </a:extLst>
                </a:gridCol>
                <a:gridCol w="987552">
                  <a:extLst>
                    <a:ext uri="{9D8B030D-6E8A-4147-A177-3AD203B41FA5}">
                      <a16:colId xmlns:a16="http://schemas.microsoft.com/office/drawing/2014/main" val="2429058518"/>
                    </a:ext>
                  </a:extLst>
                </a:gridCol>
                <a:gridCol w="987552">
                  <a:extLst>
                    <a:ext uri="{9D8B030D-6E8A-4147-A177-3AD203B41FA5}">
                      <a16:colId xmlns:a16="http://schemas.microsoft.com/office/drawing/2014/main" val="287602997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Mentions</a:t>
                      </a:r>
                    </a:p>
                  </a:txBody>
                  <a:tcPr/>
                </a:tc>
                <a:tc>
                  <a:txBody>
                    <a:bodyPr/>
                    <a:lstStyle/>
                    <a:p>
                      <a:r>
                        <a:rPr lang="en-US" sz="1000"/>
                        <a:t>I-Rate</a:t>
                      </a:r>
                    </a:p>
                  </a:txBody>
                  <a:tcPr/>
                </a:tc>
                <a:extLst>
                  <a:ext uri="{0D108BD9-81ED-4DB2-BD59-A6C34878D82A}">
                    <a16:rowId xmlns:a16="http://schemas.microsoft.com/office/drawing/2014/main" val="2743051661"/>
                  </a:ext>
                </a:extLst>
              </a:tr>
              <a:tr h="370840">
                <a:tc>
                  <a:txBody>
                    <a:bodyPr/>
                    <a:lstStyle/>
                    <a:p>
                      <a:r>
                        <a:rPr lang="en-US" sz="1000"/>
                        <a:t>563</a:t>
                      </a:r>
                    </a:p>
                  </a:txBody>
                  <a:tcPr/>
                </a:tc>
                <a:tc>
                  <a:txBody>
                    <a:bodyPr/>
                    <a:lstStyle/>
                    <a:p>
                      <a:r>
                        <a:rPr lang="en-US" sz="1000"/>
                        <a:t>13</a:t>
                      </a:r>
                    </a:p>
                  </a:txBody>
                  <a:tcPr/>
                </a:tc>
                <a:tc>
                  <a:txBody>
                    <a:bodyPr/>
                    <a:lstStyle/>
                    <a:p>
                      <a:r>
                        <a:rPr lang="en-US" sz="1000"/>
                        <a:t>26</a:t>
                      </a:r>
                    </a:p>
                  </a:txBody>
                  <a:tcPr/>
                </a:tc>
                <a:tc>
                  <a:txBody>
                    <a:bodyPr/>
                    <a:lstStyle/>
                    <a:p>
                      <a:r>
                        <a:rPr lang="en-US" sz="1000"/>
                        <a:t>17</a:t>
                      </a:r>
                    </a:p>
                  </a:txBody>
                  <a:tcPr/>
                </a:tc>
                <a:tc>
                  <a:txBody>
                    <a:bodyPr/>
                    <a:lstStyle/>
                    <a:p>
                      <a:r>
                        <a:rPr lang="en-US" sz="1000"/>
                        <a:t>0</a:t>
                      </a:r>
                    </a:p>
                  </a:txBody>
                  <a:tcPr/>
                </a:tc>
                <a:tc>
                  <a:txBody>
                    <a:bodyPr/>
                    <a:lstStyle/>
                    <a:p>
                      <a:r>
                        <a:rPr lang="en-US" sz="1000"/>
                        <a:t>9</a:t>
                      </a:r>
                    </a:p>
                  </a:txBody>
                  <a:tcPr/>
                </a:tc>
                <a:tc>
                  <a:txBody>
                    <a:bodyPr/>
                    <a:lstStyle/>
                    <a:p>
                      <a:r>
                        <a:rPr lang="en-US" sz="1000"/>
                        <a:t>4</a:t>
                      </a:r>
                    </a:p>
                  </a:txBody>
                  <a:tcPr/>
                </a:tc>
                <a:tc>
                  <a:txBody>
                    <a:bodyPr/>
                    <a:lstStyle/>
                    <a:p>
                      <a:r>
                        <a:rPr lang="en-US" sz="1000"/>
                        <a:t>0.1164 %</a:t>
                      </a:r>
                    </a:p>
                  </a:txBody>
                  <a:tcPr/>
                </a:tc>
                <a:extLst>
                  <a:ext uri="{0D108BD9-81ED-4DB2-BD59-A6C34878D82A}">
                    <a16:rowId xmlns:a16="http://schemas.microsoft.com/office/drawing/2014/main" val="737461568"/>
                  </a:ext>
                </a:extLst>
              </a:tr>
            </a:tbl>
          </a:graphicData>
        </a:graphic>
      </p:graphicFrame>
      <p:sp>
        <p:nvSpPr>
          <p:cNvPr id="4" name="Text Placeholder 3">
            <a:extLst>
              <a:ext uri="{FF2B5EF4-FFF2-40B4-BE49-F238E27FC236}">
                <a16:creationId xmlns:a16="http://schemas.microsoft.com/office/drawing/2014/main" id="{31753788-50E4-4571-9CC7-EA0A1EA55FD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6879952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8462D-F617-432F-9706-68B8E2A32C1A}"/>
              </a:ext>
            </a:extLst>
          </p:cNvPr>
          <p:cNvSpPr>
            <a:spLocks noGrp="1"/>
          </p:cNvSpPr>
          <p:nvPr>
            <p:ph type="title"/>
          </p:nvPr>
        </p:nvSpPr>
        <p:spPr/>
        <p:txBody>
          <a:bodyPr/>
          <a:lstStyle/>
          <a:p>
            <a:r>
              <a:rPr lang="en-US"/>
              <a:t>Twitter Twitter Analytics Table Own Tweets | All Pages</a:t>
            </a:r>
          </a:p>
        </p:txBody>
      </p:sp>
      <p:graphicFrame>
        <p:nvGraphicFramePr>
          <p:cNvPr id="5" name="Table Placeholder 4">
            <a:extLst>
              <a:ext uri="{FF2B5EF4-FFF2-40B4-BE49-F238E27FC236}">
                <a16:creationId xmlns:a16="http://schemas.microsoft.com/office/drawing/2014/main" id="{315B5CC9-05A6-4BB3-A267-17FFB8EFA500}"/>
              </a:ext>
            </a:extLst>
          </p:cNvPr>
          <p:cNvGraphicFramePr>
            <a:graphicFrameLocks noGrp="1"/>
          </p:cNvGraphicFramePr>
          <p:nvPr>
            <p:ph type="tbl" sz="quarter" idx="13"/>
            <p:extLst>
              <p:ext uri="{D42A27DB-BD31-4B8C-83A1-F6EECF244321}">
                <p14:modId xmlns:p14="http://schemas.microsoft.com/office/powerpoint/2010/main" val="1098843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930665941"/>
                    </a:ext>
                  </a:extLst>
                </a:gridCol>
                <a:gridCol w="905256">
                  <a:extLst>
                    <a:ext uri="{9D8B030D-6E8A-4147-A177-3AD203B41FA5}">
                      <a16:colId xmlns:a16="http://schemas.microsoft.com/office/drawing/2014/main" val="3374679572"/>
                    </a:ext>
                  </a:extLst>
                </a:gridCol>
                <a:gridCol w="905256">
                  <a:extLst>
                    <a:ext uri="{9D8B030D-6E8A-4147-A177-3AD203B41FA5}">
                      <a16:colId xmlns:a16="http://schemas.microsoft.com/office/drawing/2014/main" val="831558886"/>
                    </a:ext>
                  </a:extLst>
                </a:gridCol>
                <a:gridCol w="905256">
                  <a:extLst>
                    <a:ext uri="{9D8B030D-6E8A-4147-A177-3AD203B41FA5}">
                      <a16:colId xmlns:a16="http://schemas.microsoft.com/office/drawing/2014/main" val="794336740"/>
                    </a:ext>
                  </a:extLst>
                </a:gridCol>
                <a:gridCol w="905256">
                  <a:extLst>
                    <a:ext uri="{9D8B030D-6E8A-4147-A177-3AD203B41FA5}">
                      <a16:colId xmlns:a16="http://schemas.microsoft.com/office/drawing/2014/main" val="1903586067"/>
                    </a:ext>
                  </a:extLst>
                </a:gridCol>
                <a:gridCol w="905256">
                  <a:extLst>
                    <a:ext uri="{9D8B030D-6E8A-4147-A177-3AD203B41FA5}">
                      <a16:colId xmlns:a16="http://schemas.microsoft.com/office/drawing/2014/main" val="3565656252"/>
                    </a:ext>
                  </a:extLst>
                </a:gridCol>
                <a:gridCol w="905256">
                  <a:extLst>
                    <a:ext uri="{9D8B030D-6E8A-4147-A177-3AD203B41FA5}">
                      <a16:colId xmlns:a16="http://schemas.microsoft.com/office/drawing/2014/main" val="214095523"/>
                    </a:ext>
                  </a:extLst>
                </a:gridCol>
                <a:gridCol w="905256">
                  <a:extLst>
                    <a:ext uri="{9D8B030D-6E8A-4147-A177-3AD203B41FA5}">
                      <a16:colId xmlns:a16="http://schemas.microsoft.com/office/drawing/2014/main" val="130024717"/>
                    </a:ext>
                  </a:extLst>
                </a:gridCol>
                <a:gridCol w="905256">
                  <a:extLst>
                    <a:ext uri="{9D8B030D-6E8A-4147-A177-3AD203B41FA5}">
                      <a16:colId xmlns:a16="http://schemas.microsoft.com/office/drawing/2014/main" val="1332715250"/>
                    </a:ext>
                  </a:extLst>
                </a:gridCol>
              </a:tblGrid>
              <a:tr h="370840">
                <a:tc>
                  <a:txBody>
                    <a:bodyPr/>
                    <a:lstStyle/>
                    <a:p>
                      <a:r>
                        <a:rPr lang="en-US" sz="1000"/>
                        <a:t>Followers</a:t>
                      </a:r>
                    </a:p>
                  </a:txBody>
                  <a:tcPr/>
                </a:tc>
                <a:tc>
                  <a:txBody>
                    <a:bodyPr/>
                    <a:lstStyle/>
                    <a:p>
                      <a:r>
                        <a:rPr lang="en-US" sz="1000"/>
                        <a:t>Retweets (Organic)</a:t>
                      </a:r>
                    </a:p>
                  </a:txBody>
                  <a:tcPr/>
                </a:tc>
                <a:tc>
                  <a:txBody>
                    <a:bodyPr/>
                    <a:lstStyle/>
                    <a:p>
                      <a:r>
                        <a:rPr lang="en-US" sz="1000"/>
                        <a:t>Favs (Organic)</a:t>
                      </a:r>
                    </a:p>
                  </a:txBody>
                  <a:tcPr/>
                </a:tc>
                <a:tc>
                  <a:txBody>
                    <a:bodyPr/>
                    <a:lstStyle/>
                    <a:p>
                      <a:r>
                        <a:rPr lang="en-US" sz="1000"/>
                        <a:t>Replies (Organic)</a:t>
                      </a:r>
                    </a:p>
                  </a:txBody>
                  <a:tcPr/>
                </a:tc>
                <a:tc>
                  <a:txBody>
                    <a:bodyPr/>
                    <a:lstStyle/>
                    <a:p>
                      <a:r>
                        <a:rPr lang="en-US" sz="1000"/>
                        <a:t>Quotes (Organic)</a:t>
                      </a:r>
                    </a:p>
                  </a:txBody>
                  <a:tcPr/>
                </a:tc>
                <a:tc>
                  <a:txBody>
                    <a:bodyPr/>
                    <a:lstStyle/>
                    <a:p>
                      <a:r>
                        <a:rPr lang="en-US" sz="1000"/>
                        <a:t>Impressions (Organic)</a:t>
                      </a:r>
                    </a:p>
                  </a:txBody>
                  <a:tcPr/>
                </a:tc>
                <a:tc>
                  <a:txBody>
                    <a:bodyPr/>
                    <a:lstStyle/>
                    <a:p>
                      <a:r>
                        <a:rPr lang="en-US" sz="1000"/>
                        <a:t>Engagements (Organic)</a:t>
                      </a:r>
                    </a:p>
                  </a:txBody>
                  <a:tcPr/>
                </a:tc>
                <a:tc>
                  <a:txBody>
                    <a:bodyPr/>
                    <a:lstStyle/>
                    <a:p>
                      <a:r>
                        <a:rPr lang="en-US" sz="1000"/>
                        <a:t>E-Rate (Organic)</a:t>
                      </a:r>
                    </a:p>
                  </a:txBody>
                  <a:tcPr/>
                </a:tc>
                <a:tc>
                  <a:txBody>
                    <a:bodyPr/>
                    <a:lstStyle/>
                    <a:p>
                      <a:r>
                        <a:rPr lang="en-US" sz="1000"/>
                        <a:t>Total Video Views (Organic*)</a:t>
                      </a:r>
                    </a:p>
                  </a:txBody>
                  <a:tcPr/>
                </a:tc>
                <a:extLst>
                  <a:ext uri="{0D108BD9-81ED-4DB2-BD59-A6C34878D82A}">
                    <a16:rowId xmlns:a16="http://schemas.microsoft.com/office/drawing/2014/main" val="585549898"/>
                  </a:ext>
                </a:extLst>
              </a:tr>
              <a:tr h="370840">
                <a:tc>
                  <a:txBody>
                    <a:bodyPr/>
                    <a:lstStyle/>
                    <a:p>
                      <a:r>
                        <a:rPr lang="en-US" sz="1000"/>
                        <a:t>563</a:t>
                      </a:r>
                    </a:p>
                  </a:txBody>
                  <a:tcPr/>
                </a:tc>
                <a:tc>
                  <a:txBody>
                    <a:bodyPr/>
                    <a:lstStyle/>
                    <a:p>
                      <a:r>
                        <a:rPr lang="en-US" sz="1000"/>
                        <a:t>0</a:t>
                      </a:r>
                    </a:p>
                  </a:txBody>
                  <a:tcPr/>
                </a:tc>
                <a:tc>
                  <a:txBody>
                    <a:bodyPr/>
                    <a:lstStyle/>
                    <a:p>
                      <a:r>
                        <a:rPr lang="en-US" sz="1000"/>
                        <a:t>10</a:t>
                      </a:r>
                    </a:p>
                  </a:txBody>
                  <a:tcPr/>
                </a:tc>
                <a:tc>
                  <a:txBody>
                    <a:bodyPr/>
                    <a:lstStyle/>
                    <a:p>
                      <a:r>
                        <a:rPr lang="en-US" sz="1000"/>
                        <a:t>8</a:t>
                      </a:r>
                    </a:p>
                  </a:txBody>
                  <a:tcPr/>
                </a:tc>
                <a:tc>
                  <a:txBody>
                    <a:bodyPr/>
                    <a:lstStyle/>
                    <a:p>
                      <a:r>
                        <a:rPr lang="en-US" sz="1000"/>
                        <a:t>0</a:t>
                      </a:r>
                    </a:p>
                  </a:txBody>
                  <a:tcPr/>
                </a:tc>
                <a:tc>
                  <a:txBody>
                    <a:bodyPr/>
                    <a:lstStyle/>
                    <a:p>
                      <a:r>
                        <a:rPr lang="en-US" sz="1000"/>
                        <a:t>5224</a:t>
                      </a:r>
                    </a:p>
                  </a:txBody>
                  <a:tcPr/>
                </a:tc>
                <a:tc>
                  <a:txBody>
                    <a:bodyPr/>
                    <a:lstStyle/>
                    <a:p>
                      <a:r>
                        <a:rPr lang="en-US" sz="1000"/>
                        <a:t>182</a:t>
                      </a:r>
                    </a:p>
                  </a:txBody>
                  <a:tcPr/>
                </a:tc>
                <a:tc>
                  <a:txBody>
                    <a:bodyPr/>
                    <a:lstStyle/>
                    <a:p>
                      <a:r>
                        <a:rPr lang="en-US" sz="1000"/>
                        <a:t>4.1748 %</a:t>
                      </a:r>
                    </a:p>
                  </a:txBody>
                  <a:tcPr/>
                </a:tc>
                <a:tc>
                  <a:txBody>
                    <a:bodyPr/>
                    <a:lstStyle/>
                    <a:p>
                      <a:r>
                        <a:rPr lang="en-US" sz="1000"/>
                        <a:t>27</a:t>
                      </a:r>
                    </a:p>
                  </a:txBody>
                  <a:tcPr/>
                </a:tc>
                <a:extLst>
                  <a:ext uri="{0D108BD9-81ED-4DB2-BD59-A6C34878D82A}">
                    <a16:rowId xmlns:a16="http://schemas.microsoft.com/office/drawing/2014/main" val="43922134"/>
                  </a:ext>
                </a:extLst>
              </a:tr>
            </a:tbl>
          </a:graphicData>
        </a:graphic>
      </p:graphicFrame>
      <p:sp>
        <p:nvSpPr>
          <p:cNvPr id="4" name="Text Placeholder 3">
            <a:extLst>
              <a:ext uri="{FF2B5EF4-FFF2-40B4-BE49-F238E27FC236}">
                <a16:creationId xmlns:a16="http://schemas.microsoft.com/office/drawing/2014/main" id="{44859673-9B05-43DA-8E33-779369526C6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33379598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8444C-74DC-468F-B51A-56D23DB2D0FE}"/>
              </a:ext>
            </a:extLst>
          </p:cNvPr>
          <p:cNvSpPr>
            <a:spLocks noGrp="1"/>
          </p:cNvSpPr>
          <p:nvPr>
            <p:ph type="title"/>
          </p:nvPr>
        </p:nvSpPr>
        <p:spPr/>
        <p:txBody>
          <a:bodyPr/>
          <a:lstStyle/>
          <a:p>
            <a:r>
              <a:rPr lang="en-US"/>
              <a:t>Twitter Twitter Analytics Table Total | All Pages</a:t>
            </a:r>
          </a:p>
        </p:txBody>
      </p:sp>
      <p:graphicFrame>
        <p:nvGraphicFramePr>
          <p:cNvPr id="5" name="Table Placeholder 4">
            <a:extLst>
              <a:ext uri="{FF2B5EF4-FFF2-40B4-BE49-F238E27FC236}">
                <a16:creationId xmlns:a16="http://schemas.microsoft.com/office/drawing/2014/main" id="{0F2032AB-A950-4C7B-8677-5D1B88B0FBF6}"/>
              </a:ext>
            </a:extLst>
          </p:cNvPr>
          <p:cNvGraphicFramePr>
            <a:graphicFrameLocks noGrp="1"/>
          </p:cNvGraphicFramePr>
          <p:nvPr>
            <p:ph type="tbl" sz="quarter" idx="13"/>
            <p:extLst>
              <p:ext uri="{D42A27DB-BD31-4B8C-83A1-F6EECF244321}">
                <p14:modId xmlns:p14="http://schemas.microsoft.com/office/powerpoint/2010/main" val="4212904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166098502"/>
                    </a:ext>
                  </a:extLst>
                </a:gridCol>
                <a:gridCol w="822960">
                  <a:extLst>
                    <a:ext uri="{9D8B030D-6E8A-4147-A177-3AD203B41FA5}">
                      <a16:colId xmlns:a16="http://schemas.microsoft.com/office/drawing/2014/main" val="2501508114"/>
                    </a:ext>
                  </a:extLst>
                </a:gridCol>
                <a:gridCol w="822960">
                  <a:extLst>
                    <a:ext uri="{9D8B030D-6E8A-4147-A177-3AD203B41FA5}">
                      <a16:colId xmlns:a16="http://schemas.microsoft.com/office/drawing/2014/main" val="770209864"/>
                    </a:ext>
                  </a:extLst>
                </a:gridCol>
                <a:gridCol w="822960">
                  <a:extLst>
                    <a:ext uri="{9D8B030D-6E8A-4147-A177-3AD203B41FA5}">
                      <a16:colId xmlns:a16="http://schemas.microsoft.com/office/drawing/2014/main" val="1233967881"/>
                    </a:ext>
                  </a:extLst>
                </a:gridCol>
                <a:gridCol w="822960">
                  <a:extLst>
                    <a:ext uri="{9D8B030D-6E8A-4147-A177-3AD203B41FA5}">
                      <a16:colId xmlns:a16="http://schemas.microsoft.com/office/drawing/2014/main" val="2573802312"/>
                    </a:ext>
                  </a:extLst>
                </a:gridCol>
                <a:gridCol w="822960">
                  <a:extLst>
                    <a:ext uri="{9D8B030D-6E8A-4147-A177-3AD203B41FA5}">
                      <a16:colId xmlns:a16="http://schemas.microsoft.com/office/drawing/2014/main" val="1295966539"/>
                    </a:ext>
                  </a:extLst>
                </a:gridCol>
                <a:gridCol w="822960">
                  <a:extLst>
                    <a:ext uri="{9D8B030D-6E8A-4147-A177-3AD203B41FA5}">
                      <a16:colId xmlns:a16="http://schemas.microsoft.com/office/drawing/2014/main" val="3513423383"/>
                    </a:ext>
                  </a:extLst>
                </a:gridCol>
                <a:gridCol w="822960">
                  <a:extLst>
                    <a:ext uri="{9D8B030D-6E8A-4147-A177-3AD203B41FA5}">
                      <a16:colId xmlns:a16="http://schemas.microsoft.com/office/drawing/2014/main" val="2601692183"/>
                    </a:ext>
                  </a:extLst>
                </a:gridCol>
                <a:gridCol w="822960">
                  <a:extLst>
                    <a:ext uri="{9D8B030D-6E8A-4147-A177-3AD203B41FA5}">
                      <a16:colId xmlns:a16="http://schemas.microsoft.com/office/drawing/2014/main" val="2620340038"/>
                    </a:ext>
                  </a:extLst>
                </a:gridCol>
                <a:gridCol w="822960">
                  <a:extLst>
                    <a:ext uri="{9D8B030D-6E8A-4147-A177-3AD203B41FA5}">
                      <a16:colId xmlns:a16="http://schemas.microsoft.com/office/drawing/2014/main" val="628536164"/>
                    </a:ext>
                  </a:extLst>
                </a:gridCol>
              </a:tblGrid>
              <a:tr h="370840">
                <a:tc>
                  <a:txBody>
                    <a:bodyPr/>
                    <a:lstStyle/>
                    <a:p>
                      <a:r>
                        <a:rPr lang="en-US" sz="1000"/>
                        <a:t>Followers</a:t>
                      </a:r>
                    </a:p>
                  </a:txBody>
                  <a:tcPr/>
                </a:tc>
                <a:tc>
                  <a:txBody>
                    <a:bodyPr/>
                    <a:lstStyle/>
                    <a:p>
                      <a:r>
                        <a:rPr lang="en-US" sz="1000"/>
                        <a:t>Retweets (Organic)</a:t>
                      </a:r>
                    </a:p>
                  </a:txBody>
                  <a:tcPr/>
                </a:tc>
                <a:tc>
                  <a:txBody>
                    <a:bodyPr/>
                    <a:lstStyle/>
                    <a:p>
                      <a:r>
                        <a:rPr lang="en-US" sz="1000"/>
                        <a:t>Favs (Organic)</a:t>
                      </a:r>
                    </a:p>
                  </a:txBody>
                  <a:tcPr/>
                </a:tc>
                <a:tc>
                  <a:txBody>
                    <a:bodyPr/>
                    <a:lstStyle/>
                    <a:p>
                      <a:r>
                        <a:rPr lang="en-US" sz="1000"/>
                        <a:t>Replies (Organic)</a:t>
                      </a:r>
                    </a:p>
                  </a:txBody>
                  <a:tcPr/>
                </a:tc>
                <a:tc>
                  <a:txBody>
                    <a:bodyPr/>
                    <a:lstStyle/>
                    <a:p>
                      <a:r>
                        <a:rPr lang="en-US" sz="1000"/>
                        <a:t>Quotes (Organic)</a:t>
                      </a:r>
                    </a:p>
                  </a:txBody>
                  <a:tcPr/>
                </a:tc>
                <a:tc>
                  <a:txBody>
                    <a:bodyPr/>
                    <a:lstStyle/>
                    <a:p>
                      <a:r>
                        <a:rPr lang="en-US" sz="1000"/>
                        <a:t>I-Rate (Organic)</a:t>
                      </a:r>
                    </a:p>
                  </a:txBody>
                  <a:tcPr/>
                </a:tc>
                <a:tc>
                  <a:txBody>
                    <a:bodyPr/>
                    <a:lstStyle/>
                    <a:p>
                      <a:r>
                        <a:rPr lang="en-US" sz="1000"/>
                        <a:t>Impressions (Organic)</a:t>
                      </a:r>
                    </a:p>
                  </a:txBody>
                  <a:tcPr/>
                </a:tc>
                <a:tc>
                  <a:txBody>
                    <a:bodyPr/>
                    <a:lstStyle/>
                    <a:p>
                      <a:r>
                        <a:rPr lang="en-US" sz="1000"/>
                        <a:t>Engagements (Organic)</a:t>
                      </a:r>
                    </a:p>
                  </a:txBody>
                  <a:tcPr/>
                </a:tc>
                <a:tc>
                  <a:txBody>
                    <a:bodyPr/>
                    <a:lstStyle/>
                    <a:p>
                      <a:r>
                        <a:rPr lang="en-US" sz="1000"/>
                        <a:t>E-Rate (Organic)</a:t>
                      </a:r>
                    </a:p>
                  </a:txBody>
                  <a:tcPr/>
                </a:tc>
                <a:tc>
                  <a:txBody>
                    <a:bodyPr/>
                    <a:lstStyle/>
                    <a:p>
                      <a:r>
                        <a:rPr lang="en-US" sz="1000"/>
                        <a:t>Video Views (Total)</a:t>
                      </a:r>
                    </a:p>
                  </a:txBody>
                  <a:tcPr/>
                </a:tc>
                <a:extLst>
                  <a:ext uri="{0D108BD9-81ED-4DB2-BD59-A6C34878D82A}">
                    <a16:rowId xmlns:a16="http://schemas.microsoft.com/office/drawing/2014/main" val="3104048653"/>
                  </a:ext>
                </a:extLst>
              </a:tr>
              <a:tr h="370840">
                <a:tc>
                  <a:txBody>
                    <a:bodyPr/>
                    <a:lstStyle/>
                    <a:p>
                      <a:r>
                        <a:rPr lang="en-US" sz="1000"/>
                        <a:t>563</a:t>
                      </a:r>
                    </a:p>
                  </a:txBody>
                  <a:tcPr/>
                </a:tc>
                <a:tc>
                  <a:txBody>
                    <a:bodyPr/>
                    <a:lstStyle/>
                    <a:p>
                      <a:r>
                        <a:rPr lang="en-US" sz="1000"/>
                        <a:t>0</a:t>
                      </a:r>
                    </a:p>
                  </a:txBody>
                  <a:tcPr/>
                </a:tc>
                <a:tc>
                  <a:txBody>
                    <a:bodyPr/>
                    <a:lstStyle/>
                    <a:p>
                      <a:r>
                        <a:rPr lang="en-US" sz="1000"/>
                        <a:t>10</a:t>
                      </a:r>
                    </a:p>
                  </a:txBody>
                  <a:tcPr/>
                </a:tc>
                <a:tc>
                  <a:txBody>
                    <a:bodyPr/>
                    <a:lstStyle/>
                    <a:p>
                      <a:r>
                        <a:rPr lang="en-US" sz="1000"/>
                        <a:t>10</a:t>
                      </a:r>
                    </a:p>
                  </a:txBody>
                  <a:tcPr/>
                </a:tc>
                <a:tc>
                  <a:txBody>
                    <a:bodyPr/>
                    <a:lstStyle/>
                    <a:p>
                      <a:r>
                        <a:rPr lang="en-US" sz="1000"/>
                        <a:t>0</a:t>
                      </a:r>
                    </a:p>
                  </a:txBody>
                  <a:tcPr/>
                </a:tc>
                <a:tc>
                  <a:txBody>
                    <a:bodyPr/>
                    <a:lstStyle/>
                    <a:p>
                      <a:r>
                        <a:rPr lang="en-US" sz="1000"/>
                        <a:t>0.1154 %</a:t>
                      </a:r>
                    </a:p>
                  </a:txBody>
                  <a:tcPr/>
                </a:tc>
                <a:tc>
                  <a:txBody>
                    <a:bodyPr/>
                    <a:lstStyle/>
                    <a:p>
                      <a:r>
                        <a:rPr lang="en-US" sz="1000"/>
                        <a:t>7279</a:t>
                      </a:r>
                    </a:p>
                  </a:txBody>
                  <a:tcPr/>
                </a:tc>
                <a:tc>
                  <a:txBody>
                    <a:bodyPr/>
                    <a:lstStyle/>
                    <a:p>
                      <a:r>
                        <a:rPr lang="en-US" sz="1000"/>
                        <a:t>193</a:t>
                      </a:r>
                    </a:p>
                  </a:txBody>
                  <a:tcPr/>
                </a:tc>
                <a:tc>
                  <a:txBody>
                    <a:bodyPr/>
                    <a:lstStyle/>
                    <a:p>
                      <a:r>
                        <a:rPr lang="en-US" sz="1000"/>
                        <a:t>2.57405 %</a:t>
                      </a:r>
                    </a:p>
                  </a:txBody>
                  <a:tcPr/>
                </a:tc>
                <a:tc>
                  <a:txBody>
                    <a:bodyPr/>
                    <a:lstStyle/>
                    <a:p>
                      <a:r>
                        <a:rPr lang="en-US" sz="1000"/>
                        <a:t>27</a:t>
                      </a:r>
                    </a:p>
                  </a:txBody>
                  <a:tcPr/>
                </a:tc>
                <a:extLst>
                  <a:ext uri="{0D108BD9-81ED-4DB2-BD59-A6C34878D82A}">
                    <a16:rowId xmlns:a16="http://schemas.microsoft.com/office/drawing/2014/main" val="358923900"/>
                  </a:ext>
                </a:extLst>
              </a:tr>
            </a:tbl>
          </a:graphicData>
        </a:graphic>
      </p:graphicFrame>
      <p:sp>
        <p:nvSpPr>
          <p:cNvPr id="4" name="Text Placeholder 3">
            <a:extLst>
              <a:ext uri="{FF2B5EF4-FFF2-40B4-BE49-F238E27FC236}">
                <a16:creationId xmlns:a16="http://schemas.microsoft.com/office/drawing/2014/main" id="{24D17F42-77B0-45B7-BB83-5BDD122B24E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45563472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E17C4-C454-4E97-A562-B2DBE7CA8128}"/>
              </a:ext>
            </a:extLst>
          </p:cNvPr>
          <p:cNvSpPr>
            <a:spLocks noGrp="1"/>
          </p:cNvSpPr>
          <p:nvPr>
            <p:ph type="title"/>
          </p:nvPr>
        </p:nvSpPr>
        <p:spPr/>
        <p:txBody>
          <a:bodyPr/>
          <a:lstStyle/>
          <a:p>
            <a:r>
              <a:rPr lang="en-US"/>
              <a:t>Twitter Own Tweets Table | All Pages - 1 of 9</a:t>
            </a:r>
          </a:p>
        </p:txBody>
      </p:sp>
      <p:graphicFrame>
        <p:nvGraphicFramePr>
          <p:cNvPr id="5" name="Table Placeholder 4">
            <a:extLst>
              <a:ext uri="{FF2B5EF4-FFF2-40B4-BE49-F238E27FC236}">
                <a16:creationId xmlns:a16="http://schemas.microsoft.com/office/drawing/2014/main" id="{F8317F5B-B4B1-42FB-9223-8FA517759073}"/>
              </a:ext>
            </a:extLst>
          </p:cNvPr>
          <p:cNvGraphicFramePr>
            <a:graphicFrameLocks noGrp="1"/>
          </p:cNvGraphicFramePr>
          <p:nvPr>
            <p:ph type="tbl" sz="quarter" idx="13"/>
            <p:extLst>
              <p:ext uri="{D42A27DB-BD31-4B8C-83A1-F6EECF244321}">
                <p14:modId xmlns:p14="http://schemas.microsoft.com/office/powerpoint/2010/main" val="1762293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071587829"/>
                    </a:ext>
                  </a:extLst>
                </a:gridCol>
                <a:gridCol w="576072">
                  <a:extLst>
                    <a:ext uri="{9D8B030D-6E8A-4147-A177-3AD203B41FA5}">
                      <a16:colId xmlns:a16="http://schemas.microsoft.com/office/drawing/2014/main" val="2462337388"/>
                    </a:ext>
                  </a:extLst>
                </a:gridCol>
                <a:gridCol w="576072">
                  <a:extLst>
                    <a:ext uri="{9D8B030D-6E8A-4147-A177-3AD203B41FA5}">
                      <a16:colId xmlns:a16="http://schemas.microsoft.com/office/drawing/2014/main" val="1834380889"/>
                    </a:ext>
                  </a:extLst>
                </a:gridCol>
                <a:gridCol w="576072">
                  <a:extLst>
                    <a:ext uri="{9D8B030D-6E8A-4147-A177-3AD203B41FA5}">
                      <a16:colId xmlns:a16="http://schemas.microsoft.com/office/drawing/2014/main" val="2241982364"/>
                    </a:ext>
                  </a:extLst>
                </a:gridCol>
                <a:gridCol w="576072">
                  <a:extLst>
                    <a:ext uri="{9D8B030D-6E8A-4147-A177-3AD203B41FA5}">
                      <a16:colId xmlns:a16="http://schemas.microsoft.com/office/drawing/2014/main" val="3092370663"/>
                    </a:ext>
                  </a:extLst>
                </a:gridCol>
                <a:gridCol w="576072">
                  <a:extLst>
                    <a:ext uri="{9D8B030D-6E8A-4147-A177-3AD203B41FA5}">
                      <a16:colId xmlns:a16="http://schemas.microsoft.com/office/drawing/2014/main" val="3062836488"/>
                    </a:ext>
                  </a:extLst>
                </a:gridCol>
                <a:gridCol w="576072">
                  <a:extLst>
                    <a:ext uri="{9D8B030D-6E8A-4147-A177-3AD203B41FA5}">
                      <a16:colId xmlns:a16="http://schemas.microsoft.com/office/drawing/2014/main" val="1269447362"/>
                    </a:ext>
                  </a:extLst>
                </a:gridCol>
                <a:gridCol w="822960">
                  <a:extLst>
                    <a:ext uri="{9D8B030D-6E8A-4147-A177-3AD203B41FA5}">
                      <a16:colId xmlns:a16="http://schemas.microsoft.com/office/drawing/2014/main" val="2128065993"/>
                    </a:ext>
                  </a:extLst>
                </a:gridCol>
                <a:gridCol w="576072">
                  <a:extLst>
                    <a:ext uri="{9D8B030D-6E8A-4147-A177-3AD203B41FA5}">
                      <a16:colId xmlns:a16="http://schemas.microsoft.com/office/drawing/2014/main" val="4182349846"/>
                    </a:ext>
                  </a:extLst>
                </a:gridCol>
                <a:gridCol w="576072">
                  <a:extLst>
                    <a:ext uri="{9D8B030D-6E8A-4147-A177-3AD203B41FA5}">
                      <a16:colId xmlns:a16="http://schemas.microsoft.com/office/drawing/2014/main" val="4192297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883278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13:31:22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https://t.co/4mAQZLY1XL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3905039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11:52:12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https://t.co/B5YyFajFGh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6.5217 %</a:t>
                      </a:r>
                    </a:p>
                  </a:txBody>
                  <a:tcPr/>
                </a:tc>
                <a:extLst>
                  <a:ext uri="{0D108BD9-81ED-4DB2-BD59-A6C34878D82A}">
                    <a16:rowId xmlns:a16="http://schemas.microsoft.com/office/drawing/2014/main" val="164259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09:32:39</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https://t.co/y2t9kbLnrA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16.6667 %</a:t>
                      </a:r>
                    </a:p>
                  </a:txBody>
                  <a:tcPr/>
                </a:tc>
                <a:extLst>
                  <a:ext uri="{0D108BD9-81ED-4DB2-BD59-A6C34878D82A}">
                    <a16:rowId xmlns:a16="http://schemas.microsoft.com/office/drawing/2014/main" val="118915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- 2020-09-27 14:07:23</a:t>
                      </a:r>
                      <a:r>
                        <a:rPr kumimoji="0" lang="en-US" sz="1000" b="0" i="0" u="none" strike="noStrike" kern="1200" cap="none" spc="0" normalizeH="0" baseline="0" noProof="0">
                          <a:ln>
                            <a:noFill/>
                          </a:ln>
                          <a:solidFill>
                            <a:prstClr val="black"/>
                          </a:solidFill>
                          <a:effectLst/>
                          <a:uLnTx/>
                          <a:uFillTx/>
                          <a:latin typeface="+mn-lt"/>
                          <a:ea typeface="+mn-ea"/>
                          <a:cs typeface="+mn-cs"/>
                        </a:rPr>
                        <a:t>
 Top up your Danat account for a chance to win double your investment! You will also increase your chances of winning one of Danat Scheme prizes! https://t.co/F15our3McN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7.3770 %</a:t>
                      </a:r>
                    </a:p>
                  </a:txBody>
                  <a:tcPr/>
                </a:tc>
                <a:extLst>
                  <a:ext uri="{0D108BD9-81ED-4DB2-BD59-A6C34878D82A}">
                    <a16:rowId xmlns:a16="http://schemas.microsoft.com/office/drawing/2014/main" val="883974279"/>
                  </a:ext>
                </a:extLst>
              </a:tr>
            </a:tbl>
          </a:graphicData>
        </a:graphic>
      </p:graphicFrame>
      <p:sp>
        <p:nvSpPr>
          <p:cNvPr id="4" name="Text Placeholder 3">
            <a:extLst>
              <a:ext uri="{FF2B5EF4-FFF2-40B4-BE49-F238E27FC236}">
                <a16:creationId xmlns:a16="http://schemas.microsoft.com/office/drawing/2014/main" id="{01CE6169-3C19-4970-ADD9-931815078D1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56952768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06C10-AF8B-4442-9F2F-F3783492750B}"/>
              </a:ext>
            </a:extLst>
          </p:cNvPr>
          <p:cNvSpPr>
            <a:spLocks noGrp="1"/>
          </p:cNvSpPr>
          <p:nvPr>
            <p:ph type="title"/>
          </p:nvPr>
        </p:nvSpPr>
        <p:spPr/>
        <p:txBody>
          <a:bodyPr/>
          <a:lstStyle/>
          <a:p>
            <a:r>
              <a:rPr lang="en-US"/>
              <a:t>Twitter Own Tweets Table | All Pages - 2 of 9</a:t>
            </a:r>
          </a:p>
        </p:txBody>
      </p:sp>
      <p:graphicFrame>
        <p:nvGraphicFramePr>
          <p:cNvPr id="5" name="Table Placeholder 4">
            <a:extLst>
              <a:ext uri="{FF2B5EF4-FFF2-40B4-BE49-F238E27FC236}">
                <a16:creationId xmlns:a16="http://schemas.microsoft.com/office/drawing/2014/main" id="{84ADFE57-D8CD-4655-BB82-355FF8549170}"/>
              </a:ext>
            </a:extLst>
          </p:cNvPr>
          <p:cNvGraphicFramePr>
            <a:graphicFrameLocks noGrp="1"/>
          </p:cNvGraphicFramePr>
          <p:nvPr>
            <p:ph type="tbl" sz="quarter" idx="13"/>
            <p:extLst>
              <p:ext uri="{D42A27DB-BD31-4B8C-83A1-F6EECF244321}">
                <p14:modId xmlns:p14="http://schemas.microsoft.com/office/powerpoint/2010/main" val="1234356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311270967"/>
                    </a:ext>
                  </a:extLst>
                </a:gridCol>
                <a:gridCol w="576072">
                  <a:extLst>
                    <a:ext uri="{9D8B030D-6E8A-4147-A177-3AD203B41FA5}">
                      <a16:colId xmlns:a16="http://schemas.microsoft.com/office/drawing/2014/main" val="1964450345"/>
                    </a:ext>
                  </a:extLst>
                </a:gridCol>
                <a:gridCol w="576072">
                  <a:extLst>
                    <a:ext uri="{9D8B030D-6E8A-4147-A177-3AD203B41FA5}">
                      <a16:colId xmlns:a16="http://schemas.microsoft.com/office/drawing/2014/main" val="1142350684"/>
                    </a:ext>
                  </a:extLst>
                </a:gridCol>
                <a:gridCol w="576072">
                  <a:extLst>
                    <a:ext uri="{9D8B030D-6E8A-4147-A177-3AD203B41FA5}">
                      <a16:colId xmlns:a16="http://schemas.microsoft.com/office/drawing/2014/main" val="3524665675"/>
                    </a:ext>
                  </a:extLst>
                </a:gridCol>
                <a:gridCol w="576072">
                  <a:extLst>
                    <a:ext uri="{9D8B030D-6E8A-4147-A177-3AD203B41FA5}">
                      <a16:colId xmlns:a16="http://schemas.microsoft.com/office/drawing/2014/main" val="1526837473"/>
                    </a:ext>
                  </a:extLst>
                </a:gridCol>
                <a:gridCol w="576072">
                  <a:extLst>
                    <a:ext uri="{9D8B030D-6E8A-4147-A177-3AD203B41FA5}">
                      <a16:colId xmlns:a16="http://schemas.microsoft.com/office/drawing/2014/main" val="4293824434"/>
                    </a:ext>
                  </a:extLst>
                </a:gridCol>
                <a:gridCol w="576072">
                  <a:extLst>
                    <a:ext uri="{9D8B030D-6E8A-4147-A177-3AD203B41FA5}">
                      <a16:colId xmlns:a16="http://schemas.microsoft.com/office/drawing/2014/main" val="4031125665"/>
                    </a:ext>
                  </a:extLst>
                </a:gridCol>
                <a:gridCol w="822960">
                  <a:extLst>
                    <a:ext uri="{9D8B030D-6E8A-4147-A177-3AD203B41FA5}">
                      <a16:colId xmlns:a16="http://schemas.microsoft.com/office/drawing/2014/main" val="2737553938"/>
                    </a:ext>
                  </a:extLst>
                </a:gridCol>
                <a:gridCol w="576072">
                  <a:extLst>
                    <a:ext uri="{9D8B030D-6E8A-4147-A177-3AD203B41FA5}">
                      <a16:colId xmlns:a16="http://schemas.microsoft.com/office/drawing/2014/main" val="1285374848"/>
                    </a:ext>
                  </a:extLst>
                </a:gridCol>
                <a:gridCol w="576072">
                  <a:extLst>
                    <a:ext uri="{9D8B030D-6E8A-4147-A177-3AD203B41FA5}">
                      <a16:colId xmlns:a16="http://schemas.microsoft.com/office/drawing/2014/main" val="433524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818186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- 2020-09-27 14:06:23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قم بزيادة رصيد استثمارك في حساب دانات الخاص بك للحصول على فرصة لمضاعفة استثمارك. بالإضافة إلى زيادة فرصك للفوز بإحدى جوائز برنامج دانات! </a:t>
                      </a:r>
                      <a:r>
                        <a:rPr kumimoji="0" lang="en-US" sz="1000" b="0" i="0" u="none" strike="noStrike" kern="1200" cap="none" spc="0" normalizeH="0" baseline="0" noProof="0">
                          <a:ln>
                            <a:noFill/>
                          </a:ln>
                          <a:solidFill>
                            <a:prstClr val="black"/>
                          </a:solidFill>
                          <a:effectLst/>
                          <a:uLnTx/>
                          <a:uFillTx/>
                          <a:latin typeface="+mn-lt"/>
                          <a:ea typeface="+mn-ea"/>
                          <a:cs typeface="+mn-cs"/>
                        </a:rPr>
                        <a:t>https://t.co/A0inuG4BAX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10.4000 %</a:t>
                      </a:r>
                    </a:p>
                  </a:txBody>
                  <a:tcPr/>
                </a:tc>
                <a:extLst>
                  <a:ext uri="{0D108BD9-81ED-4DB2-BD59-A6C34878D82A}">
                    <a16:rowId xmlns:a16="http://schemas.microsoft.com/office/drawing/2014/main" val="4156298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- 2020-09-15 14:03:32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https://t.co/5I6ZZqbcUC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4.0816 %</a:t>
                      </a:r>
                    </a:p>
                  </a:txBody>
                  <a:tcPr/>
                </a:tc>
                <a:extLst>
                  <a:ext uri="{0D108BD9-81ED-4DB2-BD59-A6C34878D82A}">
                    <a16:rowId xmlns:a16="http://schemas.microsoft.com/office/drawing/2014/main" val="3571978024"/>
                  </a:ext>
                </a:extLst>
              </a:tr>
            </a:tbl>
          </a:graphicData>
        </a:graphic>
      </p:graphicFrame>
      <p:sp>
        <p:nvSpPr>
          <p:cNvPr id="4" name="Text Placeholder 3">
            <a:extLst>
              <a:ext uri="{FF2B5EF4-FFF2-40B4-BE49-F238E27FC236}">
                <a16:creationId xmlns:a16="http://schemas.microsoft.com/office/drawing/2014/main" id="{2E7595B3-EC86-4DAE-A13E-505222CD7E8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7510729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A7294-1729-4C93-AF02-485AB47E1B5C}"/>
              </a:ext>
            </a:extLst>
          </p:cNvPr>
          <p:cNvSpPr>
            <a:spLocks noGrp="1"/>
          </p:cNvSpPr>
          <p:nvPr>
            <p:ph type="title"/>
          </p:nvPr>
        </p:nvSpPr>
        <p:spPr/>
        <p:txBody>
          <a:bodyPr/>
          <a:lstStyle/>
          <a:p>
            <a:r>
              <a:rPr lang="en-US"/>
              <a:t>Twitter Own Tweets Table | All Pages - 3 of 9</a:t>
            </a:r>
          </a:p>
        </p:txBody>
      </p:sp>
      <p:graphicFrame>
        <p:nvGraphicFramePr>
          <p:cNvPr id="5" name="Table Placeholder 4">
            <a:extLst>
              <a:ext uri="{FF2B5EF4-FFF2-40B4-BE49-F238E27FC236}">
                <a16:creationId xmlns:a16="http://schemas.microsoft.com/office/drawing/2014/main" id="{97A7B314-44A7-4FB2-8F48-318D50831322}"/>
              </a:ext>
            </a:extLst>
          </p:cNvPr>
          <p:cNvGraphicFramePr>
            <a:graphicFrameLocks noGrp="1"/>
          </p:cNvGraphicFramePr>
          <p:nvPr>
            <p:ph type="tbl" sz="quarter" idx="13"/>
            <p:extLst>
              <p:ext uri="{D42A27DB-BD31-4B8C-83A1-F6EECF244321}">
                <p14:modId xmlns:p14="http://schemas.microsoft.com/office/powerpoint/2010/main" val="3716448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409057242"/>
                    </a:ext>
                  </a:extLst>
                </a:gridCol>
                <a:gridCol w="576072">
                  <a:extLst>
                    <a:ext uri="{9D8B030D-6E8A-4147-A177-3AD203B41FA5}">
                      <a16:colId xmlns:a16="http://schemas.microsoft.com/office/drawing/2014/main" val="538445005"/>
                    </a:ext>
                  </a:extLst>
                </a:gridCol>
                <a:gridCol w="576072">
                  <a:extLst>
                    <a:ext uri="{9D8B030D-6E8A-4147-A177-3AD203B41FA5}">
                      <a16:colId xmlns:a16="http://schemas.microsoft.com/office/drawing/2014/main" val="333599357"/>
                    </a:ext>
                  </a:extLst>
                </a:gridCol>
                <a:gridCol w="576072">
                  <a:extLst>
                    <a:ext uri="{9D8B030D-6E8A-4147-A177-3AD203B41FA5}">
                      <a16:colId xmlns:a16="http://schemas.microsoft.com/office/drawing/2014/main" val="3712454991"/>
                    </a:ext>
                  </a:extLst>
                </a:gridCol>
                <a:gridCol w="576072">
                  <a:extLst>
                    <a:ext uri="{9D8B030D-6E8A-4147-A177-3AD203B41FA5}">
                      <a16:colId xmlns:a16="http://schemas.microsoft.com/office/drawing/2014/main" val="484879011"/>
                    </a:ext>
                  </a:extLst>
                </a:gridCol>
                <a:gridCol w="576072">
                  <a:extLst>
                    <a:ext uri="{9D8B030D-6E8A-4147-A177-3AD203B41FA5}">
                      <a16:colId xmlns:a16="http://schemas.microsoft.com/office/drawing/2014/main" val="977554459"/>
                    </a:ext>
                  </a:extLst>
                </a:gridCol>
                <a:gridCol w="576072">
                  <a:extLst>
                    <a:ext uri="{9D8B030D-6E8A-4147-A177-3AD203B41FA5}">
                      <a16:colId xmlns:a16="http://schemas.microsoft.com/office/drawing/2014/main" val="98663372"/>
                    </a:ext>
                  </a:extLst>
                </a:gridCol>
                <a:gridCol w="822960">
                  <a:extLst>
                    <a:ext uri="{9D8B030D-6E8A-4147-A177-3AD203B41FA5}">
                      <a16:colId xmlns:a16="http://schemas.microsoft.com/office/drawing/2014/main" val="3331403992"/>
                    </a:ext>
                  </a:extLst>
                </a:gridCol>
                <a:gridCol w="576072">
                  <a:extLst>
                    <a:ext uri="{9D8B030D-6E8A-4147-A177-3AD203B41FA5}">
                      <a16:colId xmlns:a16="http://schemas.microsoft.com/office/drawing/2014/main" val="831028583"/>
                    </a:ext>
                  </a:extLst>
                </a:gridCol>
                <a:gridCol w="576072">
                  <a:extLst>
                    <a:ext uri="{9D8B030D-6E8A-4147-A177-3AD203B41FA5}">
                      <a16:colId xmlns:a16="http://schemas.microsoft.com/office/drawing/2014/main" val="571271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051040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20:38:07</a:t>
                      </a:r>
                      <a:r>
                        <a:rPr kumimoji="0" lang="en-US" sz="1000" b="0" i="0" u="none" strike="noStrike" kern="1200" cap="none" spc="0" normalizeH="0" baseline="0" noProof="0">
                          <a:ln>
                            <a:noFill/>
                          </a:ln>
                          <a:solidFill>
                            <a:prstClr val="black"/>
                          </a:solidFill>
                          <a:effectLst/>
                          <a:uLnTx/>
                          <a:uFillTx/>
                          <a:latin typeface="+mn-lt"/>
                          <a:ea typeface="+mn-ea"/>
                          <a:cs typeface="+mn-cs"/>
                        </a:rPr>
                        <a:t>
 For faster and safer payment, activate your Al Salam Bank's credit and prepaid cards for “Tap and Go” contactless payment through BenefitPay.
Now available on Android devices only!
For assistance, please call our customer care center or text us on WhatsApp at 17005500. https://t.co/4DZmAleO3P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0.9174 %</a:t>
                      </a:r>
                    </a:p>
                  </a:txBody>
                  <a:tcPr/>
                </a:tc>
                <a:extLst>
                  <a:ext uri="{0D108BD9-81ED-4DB2-BD59-A6C34878D82A}">
                    <a16:rowId xmlns:a16="http://schemas.microsoft.com/office/drawing/2014/main" val="377953028"/>
                  </a:ext>
                </a:extLst>
              </a:tr>
            </a:tbl>
          </a:graphicData>
        </a:graphic>
      </p:graphicFrame>
      <p:sp>
        <p:nvSpPr>
          <p:cNvPr id="4" name="Text Placeholder 3">
            <a:extLst>
              <a:ext uri="{FF2B5EF4-FFF2-40B4-BE49-F238E27FC236}">
                <a16:creationId xmlns:a16="http://schemas.microsoft.com/office/drawing/2014/main" id="{79BC6B40-B89F-4F59-9FE8-273763FECFB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24141423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CAAF5-E93D-40E6-BC56-BD4E3F851935}"/>
              </a:ext>
            </a:extLst>
          </p:cNvPr>
          <p:cNvSpPr>
            <a:spLocks noGrp="1"/>
          </p:cNvSpPr>
          <p:nvPr>
            <p:ph type="title"/>
          </p:nvPr>
        </p:nvSpPr>
        <p:spPr/>
        <p:txBody>
          <a:bodyPr/>
          <a:lstStyle/>
          <a:p>
            <a:r>
              <a:rPr lang="en-US"/>
              <a:t>Twitter Own Tweets Table | All Pages - 4 of 9</a:t>
            </a:r>
          </a:p>
        </p:txBody>
      </p:sp>
      <p:graphicFrame>
        <p:nvGraphicFramePr>
          <p:cNvPr id="5" name="Table Placeholder 4">
            <a:extLst>
              <a:ext uri="{FF2B5EF4-FFF2-40B4-BE49-F238E27FC236}">
                <a16:creationId xmlns:a16="http://schemas.microsoft.com/office/drawing/2014/main" id="{B774A59C-E9FD-4282-A1EF-D798068F20A7}"/>
              </a:ext>
            </a:extLst>
          </p:cNvPr>
          <p:cNvGraphicFramePr>
            <a:graphicFrameLocks noGrp="1"/>
          </p:cNvGraphicFramePr>
          <p:nvPr>
            <p:ph type="tbl" sz="quarter" idx="13"/>
            <p:extLst>
              <p:ext uri="{D42A27DB-BD31-4B8C-83A1-F6EECF244321}">
                <p14:modId xmlns:p14="http://schemas.microsoft.com/office/powerpoint/2010/main" val="1474697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879636596"/>
                    </a:ext>
                  </a:extLst>
                </a:gridCol>
                <a:gridCol w="576072">
                  <a:extLst>
                    <a:ext uri="{9D8B030D-6E8A-4147-A177-3AD203B41FA5}">
                      <a16:colId xmlns:a16="http://schemas.microsoft.com/office/drawing/2014/main" val="429167672"/>
                    </a:ext>
                  </a:extLst>
                </a:gridCol>
                <a:gridCol w="576072">
                  <a:extLst>
                    <a:ext uri="{9D8B030D-6E8A-4147-A177-3AD203B41FA5}">
                      <a16:colId xmlns:a16="http://schemas.microsoft.com/office/drawing/2014/main" val="707970443"/>
                    </a:ext>
                  </a:extLst>
                </a:gridCol>
                <a:gridCol w="576072">
                  <a:extLst>
                    <a:ext uri="{9D8B030D-6E8A-4147-A177-3AD203B41FA5}">
                      <a16:colId xmlns:a16="http://schemas.microsoft.com/office/drawing/2014/main" val="829266647"/>
                    </a:ext>
                  </a:extLst>
                </a:gridCol>
                <a:gridCol w="576072">
                  <a:extLst>
                    <a:ext uri="{9D8B030D-6E8A-4147-A177-3AD203B41FA5}">
                      <a16:colId xmlns:a16="http://schemas.microsoft.com/office/drawing/2014/main" val="1043861785"/>
                    </a:ext>
                  </a:extLst>
                </a:gridCol>
                <a:gridCol w="576072">
                  <a:extLst>
                    <a:ext uri="{9D8B030D-6E8A-4147-A177-3AD203B41FA5}">
                      <a16:colId xmlns:a16="http://schemas.microsoft.com/office/drawing/2014/main" val="1372019338"/>
                    </a:ext>
                  </a:extLst>
                </a:gridCol>
                <a:gridCol w="576072">
                  <a:extLst>
                    <a:ext uri="{9D8B030D-6E8A-4147-A177-3AD203B41FA5}">
                      <a16:colId xmlns:a16="http://schemas.microsoft.com/office/drawing/2014/main" val="4008082547"/>
                    </a:ext>
                  </a:extLst>
                </a:gridCol>
                <a:gridCol w="822960">
                  <a:extLst>
                    <a:ext uri="{9D8B030D-6E8A-4147-A177-3AD203B41FA5}">
                      <a16:colId xmlns:a16="http://schemas.microsoft.com/office/drawing/2014/main" val="3825104127"/>
                    </a:ext>
                  </a:extLst>
                </a:gridCol>
                <a:gridCol w="576072">
                  <a:extLst>
                    <a:ext uri="{9D8B030D-6E8A-4147-A177-3AD203B41FA5}">
                      <a16:colId xmlns:a16="http://schemas.microsoft.com/office/drawing/2014/main" val="2068468263"/>
                    </a:ext>
                  </a:extLst>
                </a:gridCol>
                <a:gridCol w="576072">
                  <a:extLst>
                    <a:ext uri="{9D8B030D-6E8A-4147-A177-3AD203B41FA5}">
                      <a16:colId xmlns:a16="http://schemas.microsoft.com/office/drawing/2014/main" val="450747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984245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20:37:35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للدفع بشكل أسرع وأكثر أماناً، قم بتفعيل بطاقات مصرف السلام الائتمانية والمسبقة الدفع الخاصة بك لخدمة "مرر وادفع" للدفع اللاتلامسي عبر بنفت بي.
الآن متوفر على أجهزة الأندرويد فقط!
للمساعدة، يرجى الاتصال بمركز خدمة العملاء أو مراسلتنا عبر الواتساب على الرقم 17005500. </a:t>
                      </a:r>
                      <a:r>
                        <a:rPr kumimoji="0" lang="en-US" sz="1000" b="0" i="0" u="none" strike="noStrike" kern="1200" cap="none" spc="0" normalizeH="0" baseline="0" noProof="0">
                          <a:ln>
                            <a:noFill/>
                          </a:ln>
                          <a:solidFill>
                            <a:prstClr val="black"/>
                          </a:solidFill>
                          <a:effectLst/>
                          <a:uLnTx/>
                          <a:uFillTx/>
                          <a:latin typeface="+mn-lt"/>
                          <a:ea typeface="+mn-ea"/>
                          <a:cs typeface="+mn-cs"/>
                        </a:rPr>
                        <a:t>https://t.co/qCz8e5WGGL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3.1153 %</a:t>
                      </a:r>
                    </a:p>
                  </a:txBody>
                  <a:tcPr/>
                </a:tc>
                <a:extLst>
                  <a:ext uri="{0D108BD9-81ED-4DB2-BD59-A6C34878D82A}">
                    <a16:rowId xmlns:a16="http://schemas.microsoft.com/office/drawing/2014/main" val="4250033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20:36:26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خمن عدد الجوائز في برنامج دانات للتوفير!
احصل على فرصة لتكون أحد الفائزين الخمسة بمبلغ 200 د.ب. كل ما عليك فعله:
▪︎متابعة حساب مصرف السلام في الانستغرام
</a:t>
                      </a:r>
                      <a:r>
                        <a:rPr kumimoji="0" lang="en-US" sz="1000" b="0" i="0" u="none" strike="noStrike" kern="1200" cap="none" spc="0" normalizeH="0" baseline="0" noProof="0">
                          <a:ln>
                            <a:noFill/>
                          </a:ln>
                          <a:solidFill>
                            <a:prstClr val="black"/>
                          </a:solidFill>
                          <a:effectLst/>
                          <a:uLnTx/>
                          <a:uFillTx/>
                          <a:latin typeface="+mn-lt"/>
                          <a:ea typeface="+mn-ea"/>
                          <a:cs typeface="+mn-cs"/>
                        </a:rPr>
                        <a:t>https://t.co/NxmyJEqN8r
▪︎</a:t>
                      </a:r>
                      <a:r>
                        <a:rPr kumimoji="0" lang="ar-AE" sz="1000" b="0" i="0" u="none" strike="noStrike" kern="1200" cap="none" spc="0" normalizeH="0" baseline="0" noProof="0">
                          <a:ln>
                            <a:noFill/>
                          </a:ln>
                          <a:solidFill>
                            <a:prstClr val="black"/>
                          </a:solidFill>
                          <a:effectLst/>
                          <a:uLnTx/>
                          <a:uFillTx/>
                          <a:latin typeface="+mn-lt"/>
                          <a:ea typeface="+mn-ea"/>
                          <a:cs typeface="+mn-cs"/>
                        </a:rPr>
                        <a:t>وضع لايك للفيديو ومنشن أصدقائك </a:t>
                      </a:r>
                      <a:r>
                        <a:rPr kumimoji="0" lang="en-US" sz="1000" b="0" i="0" u="none" strike="noStrike" kern="1200" cap="none" spc="0" normalizeH="0" baseline="0" noProof="0">
                          <a:ln>
                            <a:noFill/>
                          </a:ln>
                          <a:solidFill>
                            <a:prstClr val="black"/>
                          </a:solidFill>
                          <a:effectLst/>
                          <a:uLnTx/>
                          <a:uFillTx/>
                          <a:latin typeface="+mn-lt"/>
                          <a:ea typeface="+mn-ea"/>
                          <a:cs typeface="+mn-cs"/>
                        </a:rPr>
                        <a:t>https://t.co/nuNyp3lEmQ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5.0676 %</a:t>
                      </a:r>
                    </a:p>
                  </a:txBody>
                  <a:tcPr/>
                </a:tc>
                <a:extLst>
                  <a:ext uri="{0D108BD9-81ED-4DB2-BD59-A6C34878D82A}">
                    <a16:rowId xmlns:a16="http://schemas.microsoft.com/office/drawing/2014/main" val="3839960037"/>
                  </a:ext>
                </a:extLst>
              </a:tr>
            </a:tbl>
          </a:graphicData>
        </a:graphic>
      </p:graphicFrame>
      <p:sp>
        <p:nvSpPr>
          <p:cNvPr id="4" name="Text Placeholder 3">
            <a:extLst>
              <a:ext uri="{FF2B5EF4-FFF2-40B4-BE49-F238E27FC236}">
                <a16:creationId xmlns:a16="http://schemas.microsoft.com/office/drawing/2014/main" id="{2D3CFC10-3098-4304-B83C-455442A1114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44166135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F44F2-51A4-4BBE-B4F7-8A295C398C44}"/>
              </a:ext>
            </a:extLst>
          </p:cNvPr>
          <p:cNvSpPr>
            <a:spLocks noGrp="1"/>
          </p:cNvSpPr>
          <p:nvPr>
            <p:ph type="title"/>
          </p:nvPr>
        </p:nvSpPr>
        <p:spPr/>
        <p:txBody>
          <a:bodyPr/>
          <a:lstStyle/>
          <a:p>
            <a:r>
              <a:rPr lang="en-US"/>
              <a:t>Twitter Own Tweets Table | All Pages - 5 of 9</a:t>
            </a:r>
          </a:p>
        </p:txBody>
      </p:sp>
      <p:graphicFrame>
        <p:nvGraphicFramePr>
          <p:cNvPr id="5" name="Table Placeholder 4">
            <a:extLst>
              <a:ext uri="{FF2B5EF4-FFF2-40B4-BE49-F238E27FC236}">
                <a16:creationId xmlns:a16="http://schemas.microsoft.com/office/drawing/2014/main" id="{BB45FA5E-DBF9-4955-A314-4DF550A260A0}"/>
              </a:ext>
            </a:extLst>
          </p:cNvPr>
          <p:cNvGraphicFramePr>
            <a:graphicFrameLocks noGrp="1"/>
          </p:cNvGraphicFramePr>
          <p:nvPr>
            <p:ph type="tbl" sz="quarter" idx="13"/>
            <p:extLst>
              <p:ext uri="{D42A27DB-BD31-4B8C-83A1-F6EECF244321}">
                <p14:modId xmlns:p14="http://schemas.microsoft.com/office/powerpoint/2010/main" val="3413188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765169885"/>
                    </a:ext>
                  </a:extLst>
                </a:gridCol>
                <a:gridCol w="576072">
                  <a:extLst>
                    <a:ext uri="{9D8B030D-6E8A-4147-A177-3AD203B41FA5}">
                      <a16:colId xmlns:a16="http://schemas.microsoft.com/office/drawing/2014/main" val="2987632818"/>
                    </a:ext>
                  </a:extLst>
                </a:gridCol>
                <a:gridCol w="576072">
                  <a:extLst>
                    <a:ext uri="{9D8B030D-6E8A-4147-A177-3AD203B41FA5}">
                      <a16:colId xmlns:a16="http://schemas.microsoft.com/office/drawing/2014/main" val="113898997"/>
                    </a:ext>
                  </a:extLst>
                </a:gridCol>
                <a:gridCol w="576072">
                  <a:extLst>
                    <a:ext uri="{9D8B030D-6E8A-4147-A177-3AD203B41FA5}">
                      <a16:colId xmlns:a16="http://schemas.microsoft.com/office/drawing/2014/main" val="2451162744"/>
                    </a:ext>
                  </a:extLst>
                </a:gridCol>
                <a:gridCol w="576072">
                  <a:extLst>
                    <a:ext uri="{9D8B030D-6E8A-4147-A177-3AD203B41FA5}">
                      <a16:colId xmlns:a16="http://schemas.microsoft.com/office/drawing/2014/main" val="330793904"/>
                    </a:ext>
                  </a:extLst>
                </a:gridCol>
                <a:gridCol w="576072">
                  <a:extLst>
                    <a:ext uri="{9D8B030D-6E8A-4147-A177-3AD203B41FA5}">
                      <a16:colId xmlns:a16="http://schemas.microsoft.com/office/drawing/2014/main" val="2193607567"/>
                    </a:ext>
                  </a:extLst>
                </a:gridCol>
                <a:gridCol w="576072">
                  <a:extLst>
                    <a:ext uri="{9D8B030D-6E8A-4147-A177-3AD203B41FA5}">
                      <a16:colId xmlns:a16="http://schemas.microsoft.com/office/drawing/2014/main" val="1322911781"/>
                    </a:ext>
                  </a:extLst>
                </a:gridCol>
                <a:gridCol w="822960">
                  <a:extLst>
                    <a:ext uri="{9D8B030D-6E8A-4147-A177-3AD203B41FA5}">
                      <a16:colId xmlns:a16="http://schemas.microsoft.com/office/drawing/2014/main" val="241894361"/>
                    </a:ext>
                  </a:extLst>
                </a:gridCol>
                <a:gridCol w="576072">
                  <a:extLst>
                    <a:ext uri="{9D8B030D-6E8A-4147-A177-3AD203B41FA5}">
                      <a16:colId xmlns:a16="http://schemas.microsoft.com/office/drawing/2014/main" val="691810839"/>
                    </a:ext>
                  </a:extLst>
                </a:gridCol>
                <a:gridCol w="576072">
                  <a:extLst>
                    <a:ext uri="{9D8B030D-6E8A-4147-A177-3AD203B41FA5}">
                      <a16:colId xmlns:a16="http://schemas.microsoft.com/office/drawing/2014/main" val="2210186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372360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- 2020-09-10 11:24:23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اجعل تسوقك أسهل مع بطاقات الدفع المسبق من مصرف السلام.
يمكنك الآن التقدم بطلبك باستخدام قنواتنا الرقمية عبر الواتساب على 17005500.
</a:t>
                      </a:r>
                      <a:r>
                        <a:rPr kumimoji="0" lang="en-US" sz="1000" b="0" i="0" u="none" strike="noStrike" kern="1200" cap="none" spc="0" normalizeH="0" baseline="0" noProof="0">
                          <a:ln>
                            <a:noFill/>
                          </a:ln>
                          <a:solidFill>
                            <a:prstClr val="black"/>
                          </a:solidFill>
                          <a:effectLst/>
                          <a:uLnTx/>
                          <a:uFillTx/>
                          <a:latin typeface="+mn-lt"/>
                          <a:ea typeface="+mn-ea"/>
                          <a:cs typeface="+mn-cs"/>
                        </a:rPr>
                        <a:t>Al Salam Bank's prepaid cards make shopping from home a breeze.
Apply today by using our secured digital channels via our WhatsApp on 17005500. https://t.co/DU3xBj9GIN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0.6211 %</a:t>
                      </a:r>
                    </a:p>
                  </a:txBody>
                  <a:tcPr/>
                </a:tc>
                <a:extLst>
                  <a:ext uri="{0D108BD9-81ED-4DB2-BD59-A6C34878D82A}">
                    <a16:rowId xmlns:a16="http://schemas.microsoft.com/office/drawing/2014/main" val="3164862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18:01:24</a:t>
                      </a:r>
                      <a:r>
                        <a:rPr kumimoji="0" lang="en-US" sz="1000" b="0" i="0" u="none" strike="noStrike" kern="1200" cap="none" spc="0" normalizeH="0" baseline="0" noProof="0">
                          <a:ln>
                            <a:noFill/>
                          </a:ln>
                          <a:solidFill>
                            <a:prstClr val="black"/>
                          </a:solidFill>
                          <a:effectLst/>
                          <a:uLnTx/>
                          <a:uFillTx/>
                          <a:latin typeface="+mn-lt"/>
                          <a:ea typeface="+mn-ea"/>
                          <a:cs typeface="+mn-cs"/>
                        </a:rPr>
                        <a:t>
 Al Salam Bank Virtual Branch is ready to address your banking needs via video call using the Skiplino application. https://t.co/gBEKOyChuI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4.3928 %</a:t>
                      </a:r>
                    </a:p>
                  </a:txBody>
                  <a:tcPr/>
                </a:tc>
                <a:extLst>
                  <a:ext uri="{0D108BD9-81ED-4DB2-BD59-A6C34878D82A}">
                    <a16:rowId xmlns:a16="http://schemas.microsoft.com/office/drawing/2014/main" val="797708783"/>
                  </a:ext>
                </a:extLst>
              </a:tr>
            </a:tbl>
          </a:graphicData>
        </a:graphic>
      </p:graphicFrame>
      <p:sp>
        <p:nvSpPr>
          <p:cNvPr id="4" name="Text Placeholder 3">
            <a:extLst>
              <a:ext uri="{FF2B5EF4-FFF2-40B4-BE49-F238E27FC236}">
                <a16:creationId xmlns:a16="http://schemas.microsoft.com/office/drawing/2014/main" id="{34F554B7-8803-4732-9D9D-55F7D58AC70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00637965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3FDB4-8173-4C9C-ABCF-7A40835C6D7A}"/>
              </a:ext>
            </a:extLst>
          </p:cNvPr>
          <p:cNvSpPr>
            <a:spLocks noGrp="1"/>
          </p:cNvSpPr>
          <p:nvPr>
            <p:ph type="title"/>
          </p:nvPr>
        </p:nvSpPr>
        <p:spPr/>
        <p:txBody>
          <a:bodyPr/>
          <a:lstStyle/>
          <a:p>
            <a:r>
              <a:rPr lang="en-US"/>
              <a:t>Twitter Own Tweets Table | All Pages - 6 of 9</a:t>
            </a:r>
          </a:p>
        </p:txBody>
      </p:sp>
      <p:graphicFrame>
        <p:nvGraphicFramePr>
          <p:cNvPr id="5" name="Table Placeholder 4">
            <a:extLst>
              <a:ext uri="{FF2B5EF4-FFF2-40B4-BE49-F238E27FC236}">
                <a16:creationId xmlns:a16="http://schemas.microsoft.com/office/drawing/2014/main" id="{E20D0A79-4013-4F14-91E7-2AE8BA979046}"/>
              </a:ext>
            </a:extLst>
          </p:cNvPr>
          <p:cNvGraphicFramePr>
            <a:graphicFrameLocks noGrp="1"/>
          </p:cNvGraphicFramePr>
          <p:nvPr>
            <p:ph type="tbl" sz="quarter" idx="13"/>
            <p:extLst>
              <p:ext uri="{D42A27DB-BD31-4B8C-83A1-F6EECF244321}">
                <p14:modId xmlns:p14="http://schemas.microsoft.com/office/powerpoint/2010/main" val="360223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8327360"/>
                    </a:ext>
                  </a:extLst>
                </a:gridCol>
                <a:gridCol w="576072">
                  <a:extLst>
                    <a:ext uri="{9D8B030D-6E8A-4147-A177-3AD203B41FA5}">
                      <a16:colId xmlns:a16="http://schemas.microsoft.com/office/drawing/2014/main" val="146553635"/>
                    </a:ext>
                  </a:extLst>
                </a:gridCol>
                <a:gridCol w="576072">
                  <a:extLst>
                    <a:ext uri="{9D8B030D-6E8A-4147-A177-3AD203B41FA5}">
                      <a16:colId xmlns:a16="http://schemas.microsoft.com/office/drawing/2014/main" val="974703852"/>
                    </a:ext>
                  </a:extLst>
                </a:gridCol>
                <a:gridCol w="576072">
                  <a:extLst>
                    <a:ext uri="{9D8B030D-6E8A-4147-A177-3AD203B41FA5}">
                      <a16:colId xmlns:a16="http://schemas.microsoft.com/office/drawing/2014/main" val="3729629698"/>
                    </a:ext>
                  </a:extLst>
                </a:gridCol>
                <a:gridCol w="576072">
                  <a:extLst>
                    <a:ext uri="{9D8B030D-6E8A-4147-A177-3AD203B41FA5}">
                      <a16:colId xmlns:a16="http://schemas.microsoft.com/office/drawing/2014/main" val="2711099746"/>
                    </a:ext>
                  </a:extLst>
                </a:gridCol>
                <a:gridCol w="576072">
                  <a:extLst>
                    <a:ext uri="{9D8B030D-6E8A-4147-A177-3AD203B41FA5}">
                      <a16:colId xmlns:a16="http://schemas.microsoft.com/office/drawing/2014/main" val="1077900428"/>
                    </a:ext>
                  </a:extLst>
                </a:gridCol>
                <a:gridCol w="576072">
                  <a:extLst>
                    <a:ext uri="{9D8B030D-6E8A-4147-A177-3AD203B41FA5}">
                      <a16:colId xmlns:a16="http://schemas.microsoft.com/office/drawing/2014/main" val="2708702779"/>
                    </a:ext>
                  </a:extLst>
                </a:gridCol>
                <a:gridCol w="822960">
                  <a:extLst>
                    <a:ext uri="{9D8B030D-6E8A-4147-A177-3AD203B41FA5}">
                      <a16:colId xmlns:a16="http://schemas.microsoft.com/office/drawing/2014/main" val="3204925162"/>
                    </a:ext>
                  </a:extLst>
                </a:gridCol>
                <a:gridCol w="576072">
                  <a:extLst>
                    <a:ext uri="{9D8B030D-6E8A-4147-A177-3AD203B41FA5}">
                      <a16:colId xmlns:a16="http://schemas.microsoft.com/office/drawing/2014/main" val="3757257629"/>
                    </a:ext>
                  </a:extLst>
                </a:gridCol>
                <a:gridCol w="576072">
                  <a:extLst>
                    <a:ext uri="{9D8B030D-6E8A-4147-A177-3AD203B41FA5}">
                      <a16:colId xmlns:a16="http://schemas.microsoft.com/office/drawing/2014/main" val="3990127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122883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18:00:20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مصرف السلام يقدم لك الخدمات المصرفية عبر الفرع الافتراضي لمساعدتك في تلبية احتياجاتك عبر مكالمات الفيديو من خلال تطبيق </a:t>
                      </a:r>
                      <a:r>
                        <a:rPr kumimoji="0" lang="en-US" sz="1000" b="0" i="0" u="none" strike="noStrike" kern="1200" cap="none" spc="0" normalizeH="0" baseline="0" noProof="0">
                          <a:ln>
                            <a:noFill/>
                          </a:ln>
                          <a:solidFill>
                            <a:prstClr val="black"/>
                          </a:solidFill>
                          <a:effectLst/>
                          <a:uLnTx/>
                          <a:uFillTx/>
                          <a:latin typeface="+mn-lt"/>
                          <a:ea typeface="+mn-ea"/>
                          <a:cs typeface="+mn-cs"/>
                        </a:rPr>
                        <a:t>Skiplino. https://t.co/617ANqCLBB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0.5587 %</a:t>
                      </a:r>
                    </a:p>
                  </a:txBody>
                  <a:tcPr/>
                </a:tc>
                <a:extLst>
                  <a:ext uri="{0D108BD9-81ED-4DB2-BD59-A6C34878D82A}">
                    <a16:rowId xmlns:a16="http://schemas.microsoft.com/office/drawing/2014/main" val="815158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17:59:20</a:t>
                      </a:r>
                      <a:r>
                        <a:rPr kumimoji="0" lang="en-US" sz="1000" b="0" i="0" u="none" strike="noStrike" kern="1200" cap="none" spc="0" normalizeH="0" baseline="0" noProof="0">
                          <a:ln>
                            <a:noFill/>
                          </a:ln>
                          <a:solidFill>
                            <a:prstClr val="black"/>
                          </a:solidFill>
                          <a:effectLst/>
                          <a:uLnTx/>
                          <a:uFillTx/>
                          <a:latin typeface="+mn-lt"/>
                          <a:ea typeface="+mn-ea"/>
                          <a:cs typeface="+mn-cs"/>
                        </a:rPr>
                        <a:t>
 Invest a minimum of BD 5,000 in your Wakala Account for 3 months or more &amp;amp; get the chance to be one of 3 winners to triple their expected profit!
Why Wakala? Because it’s the smarter investment solution! https://t.co/YC8ObOw4jY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1.5723 %</a:t>
                      </a:r>
                    </a:p>
                  </a:txBody>
                  <a:tcPr/>
                </a:tc>
                <a:extLst>
                  <a:ext uri="{0D108BD9-81ED-4DB2-BD59-A6C34878D82A}">
                    <a16:rowId xmlns:a16="http://schemas.microsoft.com/office/drawing/2014/main" val="2814834519"/>
                  </a:ext>
                </a:extLst>
              </a:tr>
            </a:tbl>
          </a:graphicData>
        </a:graphic>
      </p:graphicFrame>
      <p:sp>
        <p:nvSpPr>
          <p:cNvPr id="4" name="Text Placeholder 3">
            <a:extLst>
              <a:ext uri="{FF2B5EF4-FFF2-40B4-BE49-F238E27FC236}">
                <a16:creationId xmlns:a16="http://schemas.microsoft.com/office/drawing/2014/main" id="{F347614E-1D1A-476D-8A88-98FDD9D9940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28260384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3B251-556A-4625-ADEA-BAB6DA671900}"/>
              </a:ext>
            </a:extLst>
          </p:cNvPr>
          <p:cNvSpPr>
            <a:spLocks noGrp="1"/>
          </p:cNvSpPr>
          <p:nvPr>
            <p:ph type="title"/>
          </p:nvPr>
        </p:nvSpPr>
        <p:spPr/>
        <p:txBody>
          <a:bodyPr/>
          <a:lstStyle/>
          <a:p>
            <a:r>
              <a:rPr lang="en-US"/>
              <a:t>Twitter Own Tweets Table | All Pages - 7 of 9</a:t>
            </a:r>
          </a:p>
        </p:txBody>
      </p:sp>
      <p:graphicFrame>
        <p:nvGraphicFramePr>
          <p:cNvPr id="5" name="Table Placeholder 4">
            <a:extLst>
              <a:ext uri="{FF2B5EF4-FFF2-40B4-BE49-F238E27FC236}">
                <a16:creationId xmlns:a16="http://schemas.microsoft.com/office/drawing/2014/main" id="{4ACCE18B-AD7D-4986-884A-9690E41AB0D9}"/>
              </a:ext>
            </a:extLst>
          </p:cNvPr>
          <p:cNvGraphicFramePr>
            <a:graphicFrameLocks noGrp="1"/>
          </p:cNvGraphicFramePr>
          <p:nvPr>
            <p:ph type="tbl" sz="quarter" idx="13"/>
            <p:extLst>
              <p:ext uri="{D42A27DB-BD31-4B8C-83A1-F6EECF244321}">
                <p14:modId xmlns:p14="http://schemas.microsoft.com/office/powerpoint/2010/main" val="629561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061774022"/>
                    </a:ext>
                  </a:extLst>
                </a:gridCol>
                <a:gridCol w="576072">
                  <a:extLst>
                    <a:ext uri="{9D8B030D-6E8A-4147-A177-3AD203B41FA5}">
                      <a16:colId xmlns:a16="http://schemas.microsoft.com/office/drawing/2014/main" val="2892041933"/>
                    </a:ext>
                  </a:extLst>
                </a:gridCol>
                <a:gridCol w="576072">
                  <a:extLst>
                    <a:ext uri="{9D8B030D-6E8A-4147-A177-3AD203B41FA5}">
                      <a16:colId xmlns:a16="http://schemas.microsoft.com/office/drawing/2014/main" val="1860030639"/>
                    </a:ext>
                  </a:extLst>
                </a:gridCol>
                <a:gridCol w="576072">
                  <a:extLst>
                    <a:ext uri="{9D8B030D-6E8A-4147-A177-3AD203B41FA5}">
                      <a16:colId xmlns:a16="http://schemas.microsoft.com/office/drawing/2014/main" val="3056009558"/>
                    </a:ext>
                  </a:extLst>
                </a:gridCol>
                <a:gridCol w="576072">
                  <a:extLst>
                    <a:ext uri="{9D8B030D-6E8A-4147-A177-3AD203B41FA5}">
                      <a16:colId xmlns:a16="http://schemas.microsoft.com/office/drawing/2014/main" val="2218576574"/>
                    </a:ext>
                  </a:extLst>
                </a:gridCol>
                <a:gridCol w="576072">
                  <a:extLst>
                    <a:ext uri="{9D8B030D-6E8A-4147-A177-3AD203B41FA5}">
                      <a16:colId xmlns:a16="http://schemas.microsoft.com/office/drawing/2014/main" val="739499947"/>
                    </a:ext>
                  </a:extLst>
                </a:gridCol>
                <a:gridCol w="576072">
                  <a:extLst>
                    <a:ext uri="{9D8B030D-6E8A-4147-A177-3AD203B41FA5}">
                      <a16:colId xmlns:a16="http://schemas.microsoft.com/office/drawing/2014/main" val="701018042"/>
                    </a:ext>
                  </a:extLst>
                </a:gridCol>
                <a:gridCol w="822960">
                  <a:extLst>
                    <a:ext uri="{9D8B030D-6E8A-4147-A177-3AD203B41FA5}">
                      <a16:colId xmlns:a16="http://schemas.microsoft.com/office/drawing/2014/main" val="2242132693"/>
                    </a:ext>
                  </a:extLst>
                </a:gridCol>
                <a:gridCol w="576072">
                  <a:extLst>
                    <a:ext uri="{9D8B030D-6E8A-4147-A177-3AD203B41FA5}">
                      <a16:colId xmlns:a16="http://schemas.microsoft.com/office/drawing/2014/main" val="2347201078"/>
                    </a:ext>
                  </a:extLst>
                </a:gridCol>
                <a:gridCol w="576072">
                  <a:extLst>
                    <a:ext uri="{9D8B030D-6E8A-4147-A177-3AD203B41FA5}">
                      <a16:colId xmlns:a16="http://schemas.microsoft.com/office/drawing/2014/main" val="3188948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648110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17:58:43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انتهز الفرصة لتكون أحد الرابحين الثلاثة للحصول على 3 أضعاف الأرباح المتوقعة من خلال استثمارك في حساب وكالة بمبلغ 5,000 د.ب. كحد أدنى لمدة 3 أشهر أو أكثر.
لماذا تستثمر في حساب وكالة؟ لأنه الحل الأمثل لاستثمار أموالك! </a:t>
                      </a:r>
                      <a:r>
                        <a:rPr kumimoji="0" lang="en-US" sz="1000" b="0" i="0" u="none" strike="noStrike" kern="1200" cap="none" spc="0" normalizeH="0" baseline="0" noProof="0">
                          <a:ln>
                            <a:noFill/>
                          </a:ln>
                          <a:solidFill>
                            <a:prstClr val="black"/>
                          </a:solidFill>
                          <a:effectLst/>
                          <a:uLnTx/>
                          <a:uFillTx/>
                          <a:latin typeface="+mn-lt"/>
                          <a:ea typeface="+mn-ea"/>
                          <a:cs typeface="+mn-cs"/>
                        </a:rPr>
                        <a:t>https://t.co/y3aiLIX96X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1.5773 %</a:t>
                      </a:r>
                    </a:p>
                  </a:txBody>
                  <a:tcPr/>
                </a:tc>
                <a:extLst>
                  <a:ext uri="{0D108BD9-81ED-4DB2-BD59-A6C34878D82A}">
                    <a16:rowId xmlns:a16="http://schemas.microsoft.com/office/drawing/2014/main" val="355013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- 2020-09-03 10:37:19</a:t>
                      </a:r>
                      <a:r>
                        <a:rPr kumimoji="0" lang="en-US" sz="1000" b="0" i="0" u="none" strike="noStrike" kern="1200" cap="none" spc="0" normalizeH="0" baseline="0" noProof="0">
                          <a:ln>
                            <a:noFill/>
                          </a:ln>
                          <a:solidFill>
                            <a:prstClr val="black"/>
                          </a:solidFill>
                          <a:effectLst/>
                          <a:uLnTx/>
                          <a:uFillTx/>
                          <a:latin typeface="+mn-lt"/>
                          <a:ea typeface="+mn-ea"/>
                          <a:cs typeface="+mn-cs"/>
                        </a:rPr>
                        <a:t>
 Exclusive discount of 5% at Home Centre in Bahrain while using your Al Salam Bank cards.
For details, please text us on WhatsApp at 17005500.
Terms and conditions apply. https://t.co/Iwdgel9H8r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09/28/2020 02:16:01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1.0695 %</a:t>
                      </a:r>
                    </a:p>
                  </a:txBody>
                  <a:tcPr/>
                </a:tc>
                <a:extLst>
                  <a:ext uri="{0D108BD9-81ED-4DB2-BD59-A6C34878D82A}">
                    <a16:rowId xmlns:a16="http://schemas.microsoft.com/office/drawing/2014/main" val="1026126180"/>
                  </a:ext>
                </a:extLst>
              </a:tr>
            </a:tbl>
          </a:graphicData>
        </a:graphic>
      </p:graphicFrame>
      <p:sp>
        <p:nvSpPr>
          <p:cNvPr id="4" name="Text Placeholder 3">
            <a:extLst>
              <a:ext uri="{FF2B5EF4-FFF2-40B4-BE49-F238E27FC236}">
                <a16:creationId xmlns:a16="http://schemas.microsoft.com/office/drawing/2014/main" id="{740D6FE2-8EF2-49F6-888C-F602842798D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64044833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7A19A-FF73-444D-BA04-2EEB43373939}"/>
              </a:ext>
            </a:extLst>
          </p:cNvPr>
          <p:cNvSpPr>
            <a:spLocks noGrp="1"/>
          </p:cNvSpPr>
          <p:nvPr>
            <p:ph type="title"/>
          </p:nvPr>
        </p:nvSpPr>
        <p:spPr/>
        <p:txBody>
          <a:bodyPr/>
          <a:lstStyle/>
          <a:p>
            <a:r>
              <a:rPr lang="en-US"/>
              <a:t>Twitter Own Tweets Table | All Pages - 8 of 9</a:t>
            </a:r>
          </a:p>
        </p:txBody>
      </p:sp>
      <p:graphicFrame>
        <p:nvGraphicFramePr>
          <p:cNvPr id="5" name="Table Placeholder 4">
            <a:extLst>
              <a:ext uri="{FF2B5EF4-FFF2-40B4-BE49-F238E27FC236}">
                <a16:creationId xmlns:a16="http://schemas.microsoft.com/office/drawing/2014/main" id="{B6A336B2-52C3-4869-BEF8-531E355F96D7}"/>
              </a:ext>
            </a:extLst>
          </p:cNvPr>
          <p:cNvGraphicFramePr>
            <a:graphicFrameLocks noGrp="1"/>
          </p:cNvGraphicFramePr>
          <p:nvPr>
            <p:ph type="tbl" sz="quarter" idx="13"/>
            <p:extLst>
              <p:ext uri="{D42A27DB-BD31-4B8C-83A1-F6EECF244321}">
                <p14:modId xmlns:p14="http://schemas.microsoft.com/office/powerpoint/2010/main" val="20110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011183397"/>
                    </a:ext>
                  </a:extLst>
                </a:gridCol>
                <a:gridCol w="576072">
                  <a:extLst>
                    <a:ext uri="{9D8B030D-6E8A-4147-A177-3AD203B41FA5}">
                      <a16:colId xmlns:a16="http://schemas.microsoft.com/office/drawing/2014/main" val="4100664526"/>
                    </a:ext>
                  </a:extLst>
                </a:gridCol>
                <a:gridCol w="576072">
                  <a:extLst>
                    <a:ext uri="{9D8B030D-6E8A-4147-A177-3AD203B41FA5}">
                      <a16:colId xmlns:a16="http://schemas.microsoft.com/office/drawing/2014/main" val="3679458730"/>
                    </a:ext>
                  </a:extLst>
                </a:gridCol>
                <a:gridCol w="576072">
                  <a:extLst>
                    <a:ext uri="{9D8B030D-6E8A-4147-A177-3AD203B41FA5}">
                      <a16:colId xmlns:a16="http://schemas.microsoft.com/office/drawing/2014/main" val="3938118011"/>
                    </a:ext>
                  </a:extLst>
                </a:gridCol>
                <a:gridCol w="576072">
                  <a:extLst>
                    <a:ext uri="{9D8B030D-6E8A-4147-A177-3AD203B41FA5}">
                      <a16:colId xmlns:a16="http://schemas.microsoft.com/office/drawing/2014/main" val="2759666665"/>
                    </a:ext>
                  </a:extLst>
                </a:gridCol>
                <a:gridCol w="576072">
                  <a:extLst>
                    <a:ext uri="{9D8B030D-6E8A-4147-A177-3AD203B41FA5}">
                      <a16:colId xmlns:a16="http://schemas.microsoft.com/office/drawing/2014/main" val="47618404"/>
                    </a:ext>
                  </a:extLst>
                </a:gridCol>
                <a:gridCol w="576072">
                  <a:extLst>
                    <a:ext uri="{9D8B030D-6E8A-4147-A177-3AD203B41FA5}">
                      <a16:colId xmlns:a16="http://schemas.microsoft.com/office/drawing/2014/main" val="3142477436"/>
                    </a:ext>
                  </a:extLst>
                </a:gridCol>
                <a:gridCol w="822960">
                  <a:extLst>
                    <a:ext uri="{9D8B030D-6E8A-4147-A177-3AD203B41FA5}">
                      <a16:colId xmlns:a16="http://schemas.microsoft.com/office/drawing/2014/main" val="2987850639"/>
                    </a:ext>
                  </a:extLst>
                </a:gridCol>
                <a:gridCol w="576072">
                  <a:extLst>
                    <a:ext uri="{9D8B030D-6E8A-4147-A177-3AD203B41FA5}">
                      <a16:colId xmlns:a16="http://schemas.microsoft.com/office/drawing/2014/main" val="1881701600"/>
                    </a:ext>
                  </a:extLst>
                </a:gridCol>
                <a:gridCol w="576072">
                  <a:extLst>
                    <a:ext uri="{9D8B030D-6E8A-4147-A177-3AD203B41FA5}">
                      <a16:colId xmlns:a16="http://schemas.microsoft.com/office/drawing/2014/main" val="966925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95287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- 2020-09-03 10:37:05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خصم حصري بنسبة 5% من هوم سنتر في البحرين عند الدفع باستخدام بطاقات مصرف السلام.
للاستفسار، يرجى مراسلتنا عبر الواتساب على 17005500. 
تطبق الشروط والأحكام. </a:t>
                      </a:r>
                      <a:r>
                        <a:rPr kumimoji="0" lang="en-US" sz="1000" b="0" i="0" u="none" strike="noStrike" kern="1200" cap="none" spc="0" normalizeH="0" baseline="0" noProof="0">
                          <a:ln>
                            <a:noFill/>
                          </a:ln>
                          <a:solidFill>
                            <a:prstClr val="black"/>
                          </a:solidFill>
                          <a:effectLst/>
                          <a:uLnTx/>
                          <a:uFillTx/>
                          <a:latin typeface="+mn-lt"/>
                          <a:ea typeface="+mn-ea"/>
                          <a:cs typeface="+mn-cs"/>
                        </a:rPr>
                        <a:t>https://t.co/MSfcPLHvas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09/30/2020 02:48:46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5.9664 %</a:t>
                      </a:r>
                    </a:p>
                  </a:txBody>
                  <a:tcPr/>
                </a:tc>
                <a:extLst>
                  <a:ext uri="{0D108BD9-81ED-4DB2-BD59-A6C34878D82A}">
                    <a16:rowId xmlns:a16="http://schemas.microsoft.com/office/drawing/2014/main" val="1845963365"/>
                  </a:ext>
                </a:extLst>
              </a:tr>
            </a:tbl>
          </a:graphicData>
        </a:graphic>
      </p:graphicFrame>
      <p:sp>
        <p:nvSpPr>
          <p:cNvPr id="4" name="Text Placeholder 3">
            <a:extLst>
              <a:ext uri="{FF2B5EF4-FFF2-40B4-BE49-F238E27FC236}">
                <a16:creationId xmlns:a16="http://schemas.microsoft.com/office/drawing/2014/main" id="{8C6B2D47-C721-4B6A-AFBB-904C5C2D937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00537871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7D7C2-FA3F-4ADC-AC4A-9E75ECD42443}"/>
              </a:ext>
            </a:extLst>
          </p:cNvPr>
          <p:cNvSpPr>
            <a:spLocks noGrp="1"/>
          </p:cNvSpPr>
          <p:nvPr>
            <p:ph type="title"/>
          </p:nvPr>
        </p:nvSpPr>
        <p:spPr/>
        <p:txBody>
          <a:bodyPr/>
          <a:lstStyle/>
          <a:p>
            <a:r>
              <a:rPr lang="en-US"/>
              <a:t>Twitter Own Tweets Table | All Pages - 9 of 9</a:t>
            </a:r>
          </a:p>
        </p:txBody>
      </p:sp>
      <p:graphicFrame>
        <p:nvGraphicFramePr>
          <p:cNvPr id="5" name="Table Placeholder 4">
            <a:extLst>
              <a:ext uri="{FF2B5EF4-FFF2-40B4-BE49-F238E27FC236}">
                <a16:creationId xmlns:a16="http://schemas.microsoft.com/office/drawing/2014/main" id="{B65C291F-BE74-4CDF-8495-FD88946B36AA}"/>
              </a:ext>
            </a:extLst>
          </p:cNvPr>
          <p:cNvGraphicFramePr>
            <a:graphicFrameLocks noGrp="1"/>
          </p:cNvGraphicFramePr>
          <p:nvPr>
            <p:ph type="tbl" sz="quarter" idx="13"/>
            <p:extLst>
              <p:ext uri="{D42A27DB-BD31-4B8C-83A1-F6EECF244321}">
                <p14:modId xmlns:p14="http://schemas.microsoft.com/office/powerpoint/2010/main" val="3191645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691181271"/>
                    </a:ext>
                  </a:extLst>
                </a:gridCol>
                <a:gridCol w="576072">
                  <a:extLst>
                    <a:ext uri="{9D8B030D-6E8A-4147-A177-3AD203B41FA5}">
                      <a16:colId xmlns:a16="http://schemas.microsoft.com/office/drawing/2014/main" val="601517430"/>
                    </a:ext>
                  </a:extLst>
                </a:gridCol>
                <a:gridCol w="576072">
                  <a:extLst>
                    <a:ext uri="{9D8B030D-6E8A-4147-A177-3AD203B41FA5}">
                      <a16:colId xmlns:a16="http://schemas.microsoft.com/office/drawing/2014/main" val="716722209"/>
                    </a:ext>
                  </a:extLst>
                </a:gridCol>
                <a:gridCol w="576072">
                  <a:extLst>
                    <a:ext uri="{9D8B030D-6E8A-4147-A177-3AD203B41FA5}">
                      <a16:colId xmlns:a16="http://schemas.microsoft.com/office/drawing/2014/main" val="4143500050"/>
                    </a:ext>
                  </a:extLst>
                </a:gridCol>
                <a:gridCol w="576072">
                  <a:extLst>
                    <a:ext uri="{9D8B030D-6E8A-4147-A177-3AD203B41FA5}">
                      <a16:colId xmlns:a16="http://schemas.microsoft.com/office/drawing/2014/main" val="3858103966"/>
                    </a:ext>
                  </a:extLst>
                </a:gridCol>
                <a:gridCol w="576072">
                  <a:extLst>
                    <a:ext uri="{9D8B030D-6E8A-4147-A177-3AD203B41FA5}">
                      <a16:colId xmlns:a16="http://schemas.microsoft.com/office/drawing/2014/main" val="4066228996"/>
                    </a:ext>
                  </a:extLst>
                </a:gridCol>
                <a:gridCol w="576072">
                  <a:extLst>
                    <a:ext uri="{9D8B030D-6E8A-4147-A177-3AD203B41FA5}">
                      <a16:colId xmlns:a16="http://schemas.microsoft.com/office/drawing/2014/main" val="4031722174"/>
                    </a:ext>
                  </a:extLst>
                </a:gridCol>
                <a:gridCol w="822960">
                  <a:extLst>
                    <a:ext uri="{9D8B030D-6E8A-4147-A177-3AD203B41FA5}">
                      <a16:colId xmlns:a16="http://schemas.microsoft.com/office/drawing/2014/main" val="1056171050"/>
                    </a:ext>
                  </a:extLst>
                </a:gridCol>
                <a:gridCol w="576072">
                  <a:extLst>
                    <a:ext uri="{9D8B030D-6E8A-4147-A177-3AD203B41FA5}">
                      <a16:colId xmlns:a16="http://schemas.microsoft.com/office/drawing/2014/main" val="1099080439"/>
                    </a:ext>
                  </a:extLst>
                </a:gridCol>
                <a:gridCol w="576072">
                  <a:extLst>
                    <a:ext uri="{9D8B030D-6E8A-4147-A177-3AD203B41FA5}">
                      <a16:colId xmlns:a16="http://schemas.microsoft.com/office/drawing/2014/main" val="3463756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764191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- 2020-09-01 13:38:05</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ابق_آمنا مع بطاقات مصرف السلام اللاتلامسية لمشترياتك اليومية.
افتح حسابك في دقائق عبر تطبيق مصرف السلام الجديد من خلال الضغط على الرابط في البايو.
#</a:t>
                      </a:r>
                      <a:r>
                        <a:rPr kumimoji="0" lang="en-US" sz="1000" b="0" i="0" u="none" strike="noStrike" kern="1200" cap="none" spc="0" normalizeH="0" baseline="0" noProof="0">
                          <a:ln>
                            <a:noFill/>
                          </a:ln>
                          <a:solidFill>
                            <a:prstClr val="black"/>
                          </a:solidFill>
                          <a:effectLst/>
                          <a:uLnTx/>
                          <a:uFillTx/>
                          <a:latin typeface="+mn-lt"/>
                          <a:ea typeface="+mn-ea"/>
                          <a:cs typeface="+mn-cs"/>
                        </a:rPr>
                        <a:t>StaySafe with Al Salam Bank’s contactless card for… https://t.co/LPbZsIwbdN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09/28/2020 02:16:01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1.0667 %</a:t>
                      </a:r>
                    </a:p>
                  </a:txBody>
                  <a:tcPr/>
                </a:tc>
                <a:extLst>
                  <a:ext uri="{0D108BD9-81ED-4DB2-BD59-A6C34878D82A}">
                    <a16:rowId xmlns:a16="http://schemas.microsoft.com/office/drawing/2014/main" val="1565647065"/>
                  </a:ext>
                </a:extLst>
              </a:tr>
            </a:tbl>
          </a:graphicData>
        </a:graphic>
      </p:graphicFrame>
      <p:sp>
        <p:nvSpPr>
          <p:cNvPr id="4" name="Text Placeholder 3">
            <a:extLst>
              <a:ext uri="{FF2B5EF4-FFF2-40B4-BE49-F238E27FC236}">
                <a16:creationId xmlns:a16="http://schemas.microsoft.com/office/drawing/2014/main" id="{E1485632-2A74-43A7-A022-0EA8932F832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17777272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944E8-589F-4616-A588-25856FC9BD28}"/>
              </a:ext>
            </a:extLst>
          </p:cNvPr>
          <p:cNvSpPr>
            <a:spLocks noGrp="1"/>
          </p:cNvSpPr>
          <p:nvPr>
            <p:ph type="title"/>
          </p:nvPr>
        </p:nvSpPr>
        <p:spPr/>
        <p:txBody>
          <a:bodyPr/>
          <a:lstStyle/>
          <a:p>
            <a:r>
              <a:rPr lang="en-US"/>
              <a:t>Youtube Key Metrics Table | All Pages</a:t>
            </a:r>
          </a:p>
        </p:txBody>
      </p:sp>
      <p:graphicFrame>
        <p:nvGraphicFramePr>
          <p:cNvPr id="5" name="Table Placeholder 4">
            <a:extLst>
              <a:ext uri="{FF2B5EF4-FFF2-40B4-BE49-F238E27FC236}">
                <a16:creationId xmlns:a16="http://schemas.microsoft.com/office/drawing/2014/main" id="{1D8DB568-F474-48F1-8869-5FB84295C43A}"/>
              </a:ext>
            </a:extLst>
          </p:cNvPr>
          <p:cNvGraphicFramePr>
            <a:graphicFrameLocks noGrp="1"/>
          </p:cNvGraphicFramePr>
          <p:nvPr>
            <p:ph type="tbl" sz="quarter" idx="13"/>
            <p:extLst>
              <p:ext uri="{D42A27DB-BD31-4B8C-83A1-F6EECF244321}">
                <p14:modId xmlns:p14="http://schemas.microsoft.com/office/powerpoint/2010/main" val="542674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53637925"/>
                    </a:ext>
                  </a:extLst>
                </a:gridCol>
                <a:gridCol w="1645920">
                  <a:extLst>
                    <a:ext uri="{9D8B030D-6E8A-4147-A177-3AD203B41FA5}">
                      <a16:colId xmlns:a16="http://schemas.microsoft.com/office/drawing/2014/main" val="2166742602"/>
                    </a:ext>
                  </a:extLst>
                </a:gridCol>
                <a:gridCol w="1645920">
                  <a:extLst>
                    <a:ext uri="{9D8B030D-6E8A-4147-A177-3AD203B41FA5}">
                      <a16:colId xmlns:a16="http://schemas.microsoft.com/office/drawing/2014/main" val="356634175"/>
                    </a:ext>
                  </a:extLst>
                </a:gridCol>
                <a:gridCol w="1645920">
                  <a:extLst>
                    <a:ext uri="{9D8B030D-6E8A-4147-A177-3AD203B41FA5}">
                      <a16:colId xmlns:a16="http://schemas.microsoft.com/office/drawing/2014/main" val="968273409"/>
                    </a:ext>
                  </a:extLst>
                </a:gridCol>
                <a:gridCol w="1645920">
                  <a:extLst>
                    <a:ext uri="{9D8B030D-6E8A-4147-A177-3AD203B41FA5}">
                      <a16:colId xmlns:a16="http://schemas.microsoft.com/office/drawing/2014/main" val="982072513"/>
                    </a:ext>
                  </a:extLst>
                </a:gridCol>
              </a:tblGrid>
              <a:tr h="370840">
                <a:tc>
                  <a:txBody>
                    <a:bodyPr/>
                    <a:lstStyle/>
                    <a:p>
                      <a:r>
                        <a:rPr lang="en-US" sz="1000"/>
                        <a:t>Channel</a:t>
                      </a:r>
                    </a:p>
                  </a:txBody>
                  <a:tcPr/>
                </a:tc>
                <a:tc>
                  <a:txBody>
                    <a:bodyPr/>
                    <a:lstStyle/>
                    <a:p>
                      <a:r>
                        <a:rPr lang="en-US" sz="1000"/>
                        <a:t>Subscribers</a:t>
                      </a:r>
                    </a:p>
                  </a:txBody>
                  <a:tcPr/>
                </a:tc>
                <a:tc>
                  <a:txBody>
                    <a:bodyPr/>
                    <a:lstStyle/>
                    <a:p>
                      <a:r>
                        <a:rPr lang="en-US" sz="1000"/>
                        <a:t>Total Videos</a:t>
                      </a:r>
                    </a:p>
                  </a:txBody>
                  <a:tcPr/>
                </a:tc>
                <a:tc>
                  <a:txBody>
                    <a:bodyPr/>
                    <a:lstStyle/>
                    <a:p>
                      <a:r>
                        <a:rPr lang="en-US" sz="1000"/>
                        <a:t>Total Views</a:t>
                      </a:r>
                    </a:p>
                  </a:txBody>
                  <a:tcPr/>
                </a:tc>
                <a:tc>
                  <a:txBody>
                    <a:bodyPr/>
                    <a:lstStyle/>
                    <a:p>
                      <a:r>
                        <a:rPr lang="en-US" sz="1000"/>
                        <a:t>Total comments</a:t>
                      </a:r>
                    </a:p>
                  </a:txBody>
                  <a:tcPr/>
                </a:tc>
                <a:extLst>
                  <a:ext uri="{0D108BD9-81ED-4DB2-BD59-A6C34878D82A}">
                    <a16:rowId xmlns:a16="http://schemas.microsoft.com/office/drawing/2014/main" val="2798163680"/>
                  </a:ext>
                </a:extLst>
              </a:tr>
              <a:tr h="370840">
                <a:tc>
                  <a:txBody>
                    <a:bodyPr/>
                    <a:lstStyle/>
                    <a:p>
                      <a:r>
                        <a:rPr lang="en-US" sz="1000"/>
                        <a:t>Al Salam Bank - Bahrain</a:t>
                      </a:r>
                    </a:p>
                  </a:txBody>
                  <a:tcPr/>
                </a:tc>
                <a:tc>
                  <a:txBody>
                    <a:bodyPr/>
                    <a:lstStyle/>
                    <a:p>
                      <a:r>
                        <a:rPr lang="en-US" sz="1000"/>
                        <a:t>226</a:t>
                      </a:r>
                    </a:p>
                  </a:txBody>
                  <a:tcPr/>
                </a:tc>
                <a:tc>
                  <a:txBody>
                    <a:bodyPr/>
                    <a:lstStyle/>
                    <a:p>
                      <a:r>
                        <a:rPr lang="en-US" sz="1000"/>
                        <a:t>70</a:t>
                      </a:r>
                    </a:p>
                  </a:txBody>
                  <a:tcPr/>
                </a:tc>
                <a:tc>
                  <a:txBody>
                    <a:bodyPr/>
                    <a:lstStyle/>
                    <a:p>
                      <a:r>
                        <a:rPr lang="en-US" sz="1000"/>
                        <a:t>885478</a:t>
                      </a:r>
                    </a:p>
                  </a:txBody>
                  <a:tcPr/>
                </a:tc>
                <a:tc>
                  <a:txBody>
                    <a:bodyPr/>
                    <a:lstStyle/>
                    <a:p>
                      <a:r>
                        <a:rPr lang="en-US" sz="1000"/>
                        <a:t>0</a:t>
                      </a:r>
                    </a:p>
                  </a:txBody>
                  <a:tcPr/>
                </a:tc>
                <a:extLst>
                  <a:ext uri="{0D108BD9-81ED-4DB2-BD59-A6C34878D82A}">
                    <a16:rowId xmlns:a16="http://schemas.microsoft.com/office/drawing/2014/main" val="1201927327"/>
                  </a:ext>
                </a:extLst>
              </a:tr>
            </a:tbl>
          </a:graphicData>
        </a:graphic>
      </p:graphicFrame>
      <p:sp>
        <p:nvSpPr>
          <p:cNvPr id="4" name="Text Placeholder 3">
            <a:extLst>
              <a:ext uri="{FF2B5EF4-FFF2-40B4-BE49-F238E27FC236}">
                <a16:creationId xmlns:a16="http://schemas.microsoft.com/office/drawing/2014/main" id="{22318C89-161E-46A2-A9E2-9E1E76ECE5B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62340028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FBFD2-05CA-4892-B220-78B2B528B6FB}"/>
              </a:ext>
            </a:extLst>
          </p:cNvPr>
          <p:cNvSpPr>
            <a:spLocks noGrp="1"/>
          </p:cNvSpPr>
          <p:nvPr>
            <p:ph type="title"/>
          </p:nvPr>
        </p:nvSpPr>
        <p:spPr/>
        <p:txBody>
          <a:bodyPr/>
          <a:lstStyle/>
          <a:p>
            <a:r>
              <a:rPr lang="en-US"/>
              <a:t>Youtube Videos Table | All Pages</a:t>
            </a:r>
          </a:p>
        </p:txBody>
      </p:sp>
      <p:graphicFrame>
        <p:nvGraphicFramePr>
          <p:cNvPr id="5" name="Table Placeholder 4">
            <a:extLst>
              <a:ext uri="{FF2B5EF4-FFF2-40B4-BE49-F238E27FC236}">
                <a16:creationId xmlns:a16="http://schemas.microsoft.com/office/drawing/2014/main" id="{CD9DAB5C-5191-4DB5-A736-8C86915A86FC}"/>
              </a:ext>
            </a:extLst>
          </p:cNvPr>
          <p:cNvGraphicFramePr>
            <a:graphicFrameLocks noGrp="1"/>
          </p:cNvGraphicFramePr>
          <p:nvPr>
            <p:ph type="tbl" sz="quarter" idx="13"/>
            <p:extLst>
              <p:ext uri="{D42A27DB-BD31-4B8C-83A1-F6EECF244321}">
                <p14:modId xmlns:p14="http://schemas.microsoft.com/office/powerpoint/2010/main" val="3669792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56962518"/>
                    </a:ext>
                  </a:extLst>
                </a:gridCol>
                <a:gridCol w="822960">
                  <a:extLst>
                    <a:ext uri="{9D8B030D-6E8A-4147-A177-3AD203B41FA5}">
                      <a16:colId xmlns:a16="http://schemas.microsoft.com/office/drawing/2014/main" val="2779479943"/>
                    </a:ext>
                  </a:extLst>
                </a:gridCol>
                <a:gridCol w="822960">
                  <a:extLst>
                    <a:ext uri="{9D8B030D-6E8A-4147-A177-3AD203B41FA5}">
                      <a16:colId xmlns:a16="http://schemas.microsoft.com/office/drawing/2014/main" val="2085196728"/>
                    </a:ext>
                  </a:extLst>
                </a:gridCol>
                <a:gridCol w="822960">
                  <a:extLst>
                    <a:ext uri="{9D8B030D-6E8A-4147-A177-3AD203B41FA5}">
                      <a16:colId xmlns:a16="http://schemas.microsoft.com/office/drawing/2014/main" val="3769602401"/>
                    </a:ext>
                  </a:extLst>
                </a:gridCol>
                <a:gridCol w="822960">
                  <a:extLst>
                    <a:ext uri="{9D8B030D-6E8A-4147-A177-3AD203B41FA5}">
                      <a16:colId xmlns:a16="http://schemas.microsoft.com/office/drawing/2014/main" val="438668155"/>
                    </a:ext>
                  </a:extLst>
                </a:gridCol>
                <a:gridCol w="822960">
                  <a:extLst>
                    <a:ext uri="{9D8B030D-6E8A-4147-A177-3AD203B41FA5}">
                      <a16:colId xmlns:a16="http://schemas.microsoft.com/office/drawing/2014/main" val="585288896"/>
                    </a:ext>
                  </a:extLst>
                </a:gridCol>
                <a:gridCol w="822960">
                  <a:extLst>
                    <a:ext uri="{9D8B030D-6E8A-4147-A177-3AD203B41FA5}">
                      <a16:colId xmlns:a16="http://schemas.microsoft.com/office/drawing/2014/main" val="2367282709"/>
                    </a:ext>
                  </a:extLst>
                </a:gridCol>
              </a:tblGrid>
              <a:tr h="370840">
                <a:tc>
                  <a:txBody>
                    <a:bodyPr/>
                    <a:lstStyle/>
                    <a:p>
                      <a:r>
                        <a:rPr lang="en-US" sz="1000"/>
                        <a:t>Video</a:t>
                      </a:r>
                    </a:p>
                  </a:txBody>
                  <a:tcPr/>
                </a:tc>
                <a:tc>
                  <a:txBody>
                    <a:bodyPr/>
                    <a:lstStyle/>
                    <a:p>
                      <a:r>
                        <a:rPr lang="en-US" sz="1000"/>
                        <a:t>Last Updated</a:t>
                      </a:r>
                    </a:p>
                  </a:txBody>
                  <a:tcPr/>
                </a:tc>
                <a:tc>
                  <a:txBody>
                    <a:bodyPr/>
                    <a:lstStyle/>
                    <a:p>
                      <a:r>
                        <a:rPr lang="en-US" sz="1000"/>
                        <a:t>Duration [mm:ss]</a:t>
                      </a:r>
                    </a:p>
                  </a:txBody>
                  <a:tcPr/>
                </a:tc>
                <a:tc>
                  <a:txBody>
                    <a:bodyPr/>
                    <a:lstStyle/>
                    <a:p>
                      <a:r>
                        <a:rPr lang="en-US" sz="1000"/>
                        <a:t>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extLst>
                  <a:ext uri="{0D108BD9-81ED-4DB2-BD59-A6C34878D82A}">
                    <a16:rowId xmlns:a16="http://schemas.microsoft.com/office/drawing/2014/main" val="237352338"/>
                  </a:ext>
                </a:extLst>
              </a:tr>
              <a:tr h="370840">
                <a:tc>
                  <a:txBody>
                    <a:bodyPr/>
                    <a:lstStyle/>
                    <a:p>
                      <a:r>
                        <a:rPr lang="en-US" sz="1000" b="1"/>
                        <a:t>Al Salam Bank - Bahrain - 2020-09-21 09:25:08</a:t>
                      </a:r>
                      <a:r>
                        <a:rPr lang="en-US" sz="1000"/>
                        <a:t>
 Al Salam Bank - Wakala Account</a:t>
                      </a:r>
                    </a:p>
                  </a:txBody>
                  <a:tcPr/>
                </a:tc>
                <a:tc>
                  <a:txBody>
                    <a:bodyPr/>
                    <a:lstStyle/>
                    <a:p>
                      <a:r>
                        <a:rPr lang="en-US" sz="1000"/>
                        <a:t>09/28/2020 18:10:10</a:t>
                      </a:r>
                    </a:p>
                  </a:txBody>
                  <a:tcPr/>
                </a:tc>
                <a:tc>
                  <a:txBody>
                    <a:bodyPr/>
                    <a:lstStyle/>
                    <a:p>
                      <a:r>
                        <a:rPr lang="en-US" sz="1000"/>
                        <a:t>00:10</a:t>
                      </a:r>
                    </a:p>
                  </a:txBody>
                  <a:tcPr/>
                </a:tc>
                <a:tc>
                  <a:txBody>
                    <a:bodyPr/>
                    <a:lstStyle/>
                    <a:p>
                      <a:r>
                        <a:rPr lang="en-US" sz="1000"/>
                        <a:t>12</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462365810"/>
                  </a:ext>
                </a:extLst>
              </a:tr>
              <a:tr h="370840">
                <a:tc>
                  <a:txBody>
                    <a:bodyPr/>
                    <a:lstStyle/>
                    <a:p>
                      <a:r>
                        <a:rPr lang="en-US" sz="1000" b="1"/>
                        <a:t>Al Salam Bank - Bahrain - 2020-09-21 09:23:47</a:t>
                      </a:r>
                      <a:r>
                        <a:rPr lang="en-US" sz="1000"/>
                        <a:t>
 Al Salam Bank - Wakala Account</a:t>
                      </a:r>
                    </a:p>
                  </a:txBody>
                  <a:tcPr/>
                </a:tc>
                <a:tc>
                  <a:txBody>
                    <a:bodyPr/>
                    <a:lstStyle/>
                    <a:p>
                      <a:r>
                        <a:rPr lang="en-US" sz="1000"/>
                        <a:t>09/29/2020 18:07:29</a:t>
                      </a:r>
                    </a:p>
                  </a:txBody>
                  <a:tcPr/>
                </a:tc>
                <a:tc>
                  <a:txBody>
                    <a:bodyPr/>
                    <a:lstStyle/>
                    <a:p>
                      <a:r>
                        <a:rPr lang="en-US" sz="1000"/>
                        <a:t>00:11</a:t>
                      </a:r>
                    </a:p>
                  </a:txBody>
                  <a:tcPr/>
                </a:tc>
                <a:tc>
                  <a:txBody>
                    <a:bodyPr/>
                    <a:lstStyle/>
                    <a:p>
                      <a:r>
                        <a:rPr lang="en-US" sz="1000"/>
                        <a:t>23</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105500772"/>
                  </a:ext>
                </a:extLst>
              </a:tr>
              <a:tr h="370840">
                <a:tc>
                  <a:txBody>
                    <a:bodyPr/>
                    <a:lstStyle/>
                    <a:p>
                      <a:r>
                        <a:rPr lang="en-US" sz="1000" b="1"/>
                        <a:t>Al Salam Bank - Bahrain - 2020-09-21 09:17:22</a:t>
                      </a:r>
                      <a:r>
                        <a:rPr lang="en-US" sz="1000"/>
                        <a:t>
 Al Salam Bank - Danat Savings Scheme</a:t>
                      </a:r>
                    </a:p>
                  </a:txBody>
                  <a:tcPr/>
                </a:tc>
                <a:tc>
                  <a:txBody>
                    <a:bodyPr/>
                    <a:lstStyle/>
                    <a:p>
                      <a:r>
                        <a:rPr lang="en-US" sz="1000"/>
                        <a:t>09/29/2020 12:09:33</a:t>
                      </a:r>
                    </a:p>
                  </a:txBody>
                  <a:tcPr/>
                </a:tc>
                <a:tc>
                  <a:txBody>
                    <a:bodyPr/>
                    <a:lstStyle/>
                    <a:p>
                      <a:r>
                        <a:rPr lang="en-US" sz="1000"/>
                        <a:t>01:00</a:t>
                      </a:r>
                    </a:p>
                  </a:txBody>
                  <a:tcPr/>
                </a:tc>
                <a:tc>
                  <a:txBody>
                    <a:bodyPr/>
                    <a:lstStyle/>
                    <a:p>
                      <a:r>
                        <a:rPr lang="en-US" sz="1000"/>
                        <a:t>7</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442649921"/>
                  </a:ext>
                </a:extLst>
              </a:tr>
              <a:tr h="370840">
                <a:tc>
                  <a:txBody>
                    <a:bodyPr/>
                    <a:lstStyle/>
                    <a:p>
                      <a:r>
                        <a:rPr lang="en-US" sz="1000" b="1"/>
                        <a:t>Al Salam Bank - Bahrain - 2020-09-21 09:06:22</a:t>
                      </a:r>
                      <a:r>
                        <a:rPr lang="en-US" sz="1000"/>
                        <a:t>
 Al Salam Bank - Virtual Branch</a:t>
                      </a:r>
                    </a:p>
                  </a:txBody>
                  <a:tcPr/>
                </a:tc>
                <a:tc>
                  <a:txBody>
                    <a:bodyPr/>
                    <a:lstStyle/>
                    <a:p>
                      <a:r>
                        <a:rPr lang="en-US" sz="1000"/>
                        <a:t>09/29/2020 12:09:33</a:t>
                      </a:r>
                    </a:p>
                  </a:txBody>
                  <a:tcPr/>
                </a:tc>
                <a:tc>
                  <a:txBody>
                    <a:bodyPr/>
                    <a:lstStyle/>
                    <a:p>
                      <a:r>
                        <a:rPr lang="en-US" sz="1000"/>
                        <a:t>00:50</a:t>
                      </a:r>
                    </a:p>
                  </a:txBody>
                  <a:tcPr/>
                </a:tc>
                <a:tc>
                  <a:txBody>
                    <a:bodyPr/>
                    <a:lstStyle/>
                    <a:p>
                      <a:r>
                        <a:rPr lang="en-US" sz="1000"/>
                        <a:t>13</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949734396"/>
                  </a:ext>
                </a:extLst>
              </a:tr>
            </a:tbl>
          </a:graphicData>
        </a:graphic>
      </p:graphicFrame>
      <p:sp>
        <p:nvSpPr>
          <p:cNvPr id="4" name="Text Placeholder 3">
            <a:extLst>
              <a:ext uri="{FF2B5EF4-FFF2-40B4-BE49-F238E27FC236}">
                <a16:creationId xmlns:a16="http://schemas.microsoft.com/office/drawing/2014/main" id="{E2CE834B-AEC8-4061-B55A-BF124C75FDE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43137820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6480</Words>
  <Application>Microsoft Office PowerPoint</Application>
  <PresentationFormat>On-screen Show (4:3)</PresentationFormat>
  <Paragraphs>1524</Paragraphs>
  <Slides>72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72</vt:i4>
      </vt:variant>
    </vt:vector>
  </HeadingPairs>
  <TitlesOfParts>
    <vt:vector size="75" baseType="lpstr">
      <vt:lpstr>Arial</vt:lpstr>
      <vt:lpstr>Calibri</vt:lpstr>
      <vt:lpstr>quintly_template</vt:lpstr>
      <vt:lpstr>ASBB</vt:lpstr>
      <vt:lpstr>Overall Network Key Metrics | All Pages</vt:lpstr>
      <vt:lpstr>Overall Network Key Metrics Table | All Pages</vt:lpstr>
      <vt:lpstr>Instagram Key Metrics 2020 | All Pages</vt:lpstr>
      <vt:lpstr>Instagram Key Metrics Table | All Pages</vt:lpstr>
      <vt:lpstr>Instagram Reach | All Pages</vt:lpstr>
      <vt:lpstr>Instagram Impressions  | All Pages</vt:lpstr>
      <vt:lpstr>Instagram Followers Total | All Pages</vt:lpstr>
      <vt:lpstr>Instagram Followers Gender Breakdown Pie Chart | All Pages</vt:lpstr>
      <vt:lpstr>Instagram Followers Age Group Breakdown Pie Chart | All Pages</vt:lpstr>
      <vt:lpstr>Instagram Post Type Distribution Per Profile (incl. Stories) | All Pages</vt:lpstr>
      <vt:lpstr>Instagram Posts Table | All Pages - 1 of 2</vt:lpstr>
      <vt:lpstr>Instagram Posts Table | All Pages - 2 of 2</vt:lpstr>
      <vt:lpstr>Instagram Stories Key Metrics Table | All Pages</vt:lpstr>
      <vt:lpstr>Instagram Stories Table  | All Pages - 1 of 14</vt:lpstr>
      <vt:lpstr>Instagram Stories Table  | All Pages - 2 of 14</vt:lpstr>
      <vt:lpstr>Instagram Stories Table  | All Pages - 3 of 14</vt:lpstr>
      <vt:lpstr>Instagram Stories Table  | All Pages - 4 of 14</vt:lpstr>
      <vt:lpstr>Instagram Stories Table  | All Pages - 5 of 14</vt:lpstr>
      <vt:lpstr>Instagram Stories Table  | All Pages - 6 of 14</vt:lpstr>
      <vt:lpstr>Instagram Stories Table  | All Pages - 7 of 14</vt:lpstr>
      <vt:lpstr>Instagram Stories Table  | All Pages - 8 of 14</vt:lpstr>
      <vt:lpstr>Instagram Stories Table  | All Pages - 9 of 14</vt:lpstr>
      <vt:lpstr>Instagram Stories Table  | All Pages - 10 of 14</vt:lpstr>
      <vt:lpstr>Instagram Stories Table  | All Pages - 11 of 14</vt:lpstr>
      <vt:lpstr>Instagram Stories Table  | All Pages - 12 of 14</vt:lpstr>
      <vt:lpstr>Instagram Stories Table  | All Pages - 13 of 14</vt:lpstr>
      <vt:lpstr>Instagram Stories Table  | All Pages - 14 of 14</vt:lpstr>
      <vt:lpstr>Instagram Videos Table | All Pages</vt:lpstr>
      <vt:lpstr>Facebook Custom Key Metrics by Month | All Pages</vt:lpstr>
      <vt:lpstr>Facebook Reach | All Pages</vt:lpstr>
      <vt:lpstr>Facebook Impressions | All Pages</vt:lpstr>
      <vt:lpstr>Facebook Fans Total | All Pages</vt:lpstr>
      <vt:lpstr>Facebook Fan Demographics | All Pages</vt:lpstr>
      <vt:lpstr>Facebook Fan Age Distribution | All Pages</vt:lpstr>
      <vt:lpstr>Facebook Post Type Distribution | All Pages</vt:lpstr>
      <vt:lpstr>Facebook Engagement Rate By Post Type | All Pages</vt:lpstr>
      <vt:lpstr>Facebook Published Posts Table | All Pages - 1 of 7</vt:lpstr>
      <vt:lpstr>Facebook Published Posts Table | All Pages - 2 of 7</vt:lpstr>
      <vt:lpstr>Facebook Published Posts Table | All Pages - 3 of 7</vt:lpstr>
      <vt:lpstr>Facebook Published Posts Table | All Pages - 4 of 7</vt:lpstr>
      <vt:lpstr>Facebook Published Posts Table | All Pages - 5 of 7</vt:lpstr>
      <vt:lpstr>Facebook Published Posts Table | All Pages - 6 of 7</vt:lpstr>
      <vt:lpstr>Facebook Published Posts Table | All Pages - 7 of 7</vt:lpstr>
      <vt:lpstr>Facebook Video Views Table | All Pages</vt:lpstr>
      <vt:lpstr>Facebook Videos Table | All Pages - 1 of 6</vt:lpstr>
      <vt:lpstr>Facebook Videos Table | All Pages - 2 of 6</vt:lpstr>
      <vt:lpstr>Facebook Videos Table | All Pages - 3 of 6</vt:lpstr>
      <vt:lpstr>Facebook Videos Table | All Pages - 4 of 6</vt:lpstr>
      <vt:lpstr>Facebook Videos Table | All Pages - 5 of 6</vt:lpstr>
      <vt:lpstr>Facebook Videos Table | All Pages - 6 of 6</vt:lpstr>
      <vt:lpstr>Facebook Conversations Key Metrics Table | All Pages</vt:lpstr>
      <vt:lpstr>Facebook Response Times Distribution | All Pages</vt:lpstr>
      <vt:lpstr>Facebook Response Times | All Pages</vt:lpstr>
      <vt:lpstr>Facebook Avg. Response Time of Incoming Requests (in sec.) | All Pages</vt:lpstr>
      <vt:lpstr>Facebook Private Conversations Response Times Distribution | All Pages</vt:lpstr>
      <vt:lpstr>Facebook Share of User Questions with negative Feedback | All Pages</vt:lpstr>
      <vt:lpstr>Twitter Followers Total | All Pages</vt:lpstr>
      <vt:lpstr>Twitter Key Metrics Table | All Pages</vt:lpstr>
      <vt:lpstr>Twitter Twitter Analytics Table Own Tweets | All Pages</vt:lpstr>
      <vt:lpstr>Twitter Twitter Analytics Table Total | All Pages</vt:lpstr>
      <vt:lpstr>Twitter Own Tweets Table | All Pages - 1 of 9</vt:lpstr>
      <vt:lpstr>Twitter Own Tweets Table | All Pages - 2 of 9</vt:lpstr>
      <vt:lpstr>Twitter Own Tweets Table | All Pages - 3 of 9</vt:lpstr>
      <vt:lpstr>Twitter Own Tweets Table | All Pages - 4 of 9</vt:lpstr>
      <vt:lpstr>Twitter Own Tweets Table | All Pages - 5 of 9</vt:lpstr>
      <vt:lpstr>Twitter Own Tweets Table | All Pages - 6 of 9</vt:lpstr>
      <vt:lpstr>Twitter Own Tweets Table | All Pages - 7 of 9</vt:lpstr>
      <vt:lpstr>Twitter Own Tweets Table | All Pages - 8 of 9</vt:lpstr>
      <vt:lpstr>Twitter Own Tweets Table | All Pages - 9 of 9</vt:lpstr>
      <vt:lpstr>Youtube Key Metrics Table | All Pages</vt:lpstr>
      <vt:lpstr>Youtube Videos Table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ASBB</dc:title>
  <dc:creator>Frederik Peiniger</dc:creator>
  <cp:lastModifiedBy>Frederik Peiniger</cp:lastModifiedBy>
  <cp:revision>1</cp:revision>
  <dcterms:created xsi:type="dcterms:W3CDTF">2020-09-30T13:43:24Z</dcterms:created>
  <dcterms:modified xsi:type="dcterms:W3CDTF">2020-09-30T13:46:26Z</dcterms:modified>
</cp:coreProperties>
</file>