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138215</c:v>
                </c:pt>
                <c:pt idx="1">
                  <c:v>70720</c:v>
                </c:pt>
                <c:pt idx="2">
                  <c:v>63429</c:v>
                </c:pt>
                <c:pt idx="3">
                  <c:v>70916</c:v>
                </c:pt>
                <c:pt idx="4">
                  <c:v>79187</c:v>
                </c:pt>
                <c:pt idx="5">
                  <c:v>84897</c:v>
                </c:pt>
                <c:pt idx="6">
                  <c:v>98062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B1-4AB8-B7FE-B849D703A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47680"/>
        <c:axId val="333751616"/>
      </c:lineChart>
      <c:dateAx>
        <c:axId val="33374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51616"/>
        <c:crosses val="autoZero"/>
        <c:auto val="1"/>
        <c:lblOffset val="100"/>
        <c:baseTimeUnit val="days"/>
      </c:dateAx>
      <c:valAx>
        <c:axId val="33375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4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257599</c:v>
                </c:pt>
                <c:pt idx="1">
                  <c:v>136294</c:v>
                </c:pt>
                <c:pt idx="2">
                  <c:v>133710</c:v>
                </c:pt>
                <c:pt idx="3">
                  <c:v>129325</c:v>
                </c:pt>
                <c:pt idx="4">
                  <c:v>143986</c:v>
                </c:pt>
                <c:pt idx="5">
                  <c:v>157236</c:v>
                </c:pt>
                <c:pt idx="6">
                  <c:v>183588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1-49E1-BD1D-0EB6E9689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51288"/>
        <c:axId val="333749320"/>
      </c:lineChart>
      <c:dateAx>
        <c:axId val="33375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49320"/>
        <c:crosses val="autoZero"/>
        <c:auto val="1"/>
        <c:lblOffset val="100"/>
        <c:baseTimeUnit val="days"/>
      </c:dateAx>
      <c:valAx>
        <c:axId val="33374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5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59669</c:v>
                </c:pt>
                <c:pt idx="1">
                  <c:v>59673</c:v>
                </c:pt>
                <c:pt idx="2">
                  <c:v>59671</c:v>
                </c:pt>
                <c:pt idx="3">
                  <c:v>59682</c:v>
                </c:pt>
                <c:pt idx="4">
                  <c:v>59681</c:v>
                </c:pt>
                <c:pt idx="5">
                  <c:v>59713</c:v>
                </c:pt>
                <c:pt idx="6">
                  <c:v>59741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C0-4C20-9EF0-F5C0DB76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51944"/>
        <c:axId val="333753584"/>
      </c:lineChart>
      <c:dateAx>
        <c:axId val="33375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53584"/>
        <c:crosses val="autoZero"/>
        <c:auto val="1"/>
        <c:lblOffset val="100"/>
        <c:baseTimeUnit val="days"/>
      </c:dateAx>
      <c:valAx>
        <c:axId val="33375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17152</c:v>
                </c:pt>
                <c:pt idx="1">
                  <c:v>25947</c:v>
                </c:pt>
                <c:pt idx="2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27-446D-8E41-5B1E65C74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656</c:v>
                </c:pt>
                <c:pt idx="1">
                  <c:v>5851</c:v>
                </c:pt>
                <c:pt idx="2">
                  <c:v>19867</c:v>
                </c:pt>
                <c:pt idx="3">
                  <c:v>11581</c:v>
                </c:pt>
                <c:pt idx="4">
                  <c:v>3836</c:v>
                </c:pt>
                <c:pt idx="5">
                  <c:v>1139</c:v>
                </c:pt>
                <c:pt idx="6">
                  <c:v>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E-46E5-AADA-09492EFC4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0E-4D8A-849F-FAAF32C93F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0E-4D8A-849F-FAAF32C93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21832"/>
        <c:axId val="278922488"/>
      </c:barChart>
      <c:catAx>
        <c:axId val="27892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2488"/>
        <c:crosses val="autoZero"/>
        <c:auto val="1"/>
        <c:lblAlgn val="ctr"/>
        <c:lblOffset val="100"/>
        <c:noMultiLvlLbl val="0"/>
      </c:catAx>
      <c:valAx>
        <c:axId val="27892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171668</c:v>
                </c:pt>
                <c:pt idx="1">
                  <c:v>103743</c:v>
                </c:pt>
                <c:pt idx="2">
                  <c:v>92472</c:v>
                </c:pt>
                <c:pt idx="3">
                  <c:v>105594</c:v>
                </c:pt>
                <c:pt idx="4">
                  <c:v>96219</c:v>
                </c:pt>
                <c:pt idx="5">
                  <c:v>123188</c:v>
                </c:pt>
                <c:pt idx="6">
                  <c:v>132917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6-43D7-BF3E-61D623B9B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120192"/>
        <c:axId val="425121504"/>
      </c:lineChart>
      <c:dateAx>
        <c:axId val="42512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21504"/>
        <c:crosses val="autoZero"/>
        <c:auto val="1"/>
        <c:lblOffset val="100"/>
        <c:baseTimeUnit val="days"/>
      </c:dateAx>
      <c:valAx>
        <c:axId val="42512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2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195901</c:v>
                </c:pt>
                <c:pt idx="1">
                  <c:v>117770</c:v>
                </c:pt>
                <c:pt idx="2">
                  <c:v>105220</c:v>
                </c:pt>
                <c:pt idx="3">
                  <c:v>116700</c:v>
                </c:pt>
                <c:pt idx="4">
                  <c:v>109330</c:v>
                </c:pt>
                <c:pt idx="5">
                  <c:v>142573</c:v>
                </c:pt>
                <c:pt idx="6">
                  <c:v>152668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61-4B1D-B907-956455321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148728"/>
        <c:axId val="425149056"/>
      </c:lineChart>
      <c:dateAx>
        <c:axId val="42514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49056"/>
        <c:crosses val="autoZero"/>
        <c:auto val="1"/>
        <c:lblOffset val="100"/>
        <c:baseTimeUnit val="days"/>
      </c:dateAx>
      <c:valAx>
        <c:axId val="42514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4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4220</c:v>
                </c:pt>
                <c:pt idx="1">
                  <c:v>4222</c:v>
                </c:pt>
                <c:pt idx="2">
                  <c:v>4222</c:v>
                </c:pt>
                <c:pt idx="3">
                  <c:v>4221</c:v>
                </c:pt>
                <c:pt idx="4">
                  <c:v>4222</c:v>
                </c:pt>
                <c:pt idx="5">
                  <c:v>4225</c:v>
                </c:pt>
                <c:pt idx="6">
                  <c:v>4226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70-4746-BE88-13B63EFAF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159224"/>
        <c:axId val="425160536"/>
      </c:lineChart>
      <c:dateAx>
        <c:axId val="42515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60536"/>
        <c:crosses val="autoZero"/>
        <c:auto val="1"/>
        <c:lblOffset val="100"/>
        <c:baseTimeUnit val="days"/>
      </c:dateAx>
      <c:valAx>
        <c:axId val="42516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5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9B0-4DC4-B174-924460BBDD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9B0-4DC4-B174-924460BBD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749648"/>
        <c:axId val="328727424"/>
      </c:barChart>
      <c:catAx>
        <c:axId val="33374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27424"/>
        <c:crosses val="autoZero"/>
        <c:auto val="1"/>
        <c:lblAlgn val="ctr"/>
        <c:lblOffset val="100"/>
        <c:noMultiLvlLbl val="0"/>
      </c:catAx>
      <c:valAx>
        <c:axId val="3287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4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D8E-486C-8A4D-7D382B0C1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Album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B-4B7C-B7F9-C0EA637FE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4.6532381438041801</c:v>
                </c:pt>
                <c:pt idx="1">
                  <c:v>2.6937827711342601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91-4D45-BB36-B82DC8AA2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25784"/>
        <c:axId val="328737592"/>
      </c:barChart>
      <c:catAx>
        <c:axId val="32872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7592"/>
        <c:crosses val="autoZero"/>
        <c:auto val="1"/>
        <c:lblAlgn val="ctr"/>
        <c:lblOffset val="100"/>
        <c:noMultiLvlLbl val="0"/>
      </c:catAx>
      <c:valAx>
        <c:axId val="32873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2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E-46EA-A829-5DC1449E2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4E-46EA-A829-5DC1449E2A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4E-46EA-A829-5DC1449E2A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4E-46EA-A829-5DC1449E2A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4E-46EA-A829-5DC1449E2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368296"/>
        <c:axId val="407372232"/>
      </c:barChart>
      <c:catAx>
        <c:axId val="40736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72232"/>
        <c:crosses val="autoZero"/>
        <c:auto val="1"/>
        <c:lblAlgn val="ctr"/>
        <c:lblOffset val="100"/>
        <c:noMultiLvlLbl val="0"/>
      </c:catAx>
      <c:valAx>
        <c:axId val="40737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6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6-4A59-93CE-2FFF26970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364360"/>
        <c:axId val="407364688"/>
      </c:barChart>
      <c:catAx>
        <c:axId val="40736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64688"/>
        <c:crosses val="autoZero"/>
        <c:auto val="1"/>
        <c:lblAlgn val="ctr"/>
        <c:lblOffset val="100"/>
        <c:noMultiLvlLbl val="0"/>
      </c:catAx>
      <c:valAx>
        <c:axId val="40736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8-4F27-AF4D-7C0F749F83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90D8-4F27-AF4D-7C0F749F8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369280"/>
        <c:axId val="407369936"/>
      </c:barChart>
      <c:catAx>
        <c:axId val="4073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69936"/>
        <c:crosses val="autoZero"/>
        <c:auto val="1"/>
        <c:lblAlgn val="ctr"/>
        <c:lblOffset val="100"/>
        <c:noMultiLvlLbl val="0"/>
      </c:catAx>
      <c:valAx>
        <c:axId val="40736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6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F6-4870-B387-089F4417FF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F6-4870-B387-089F4417FF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F6-4870-B387-089F4417FF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F6-4870-B387-089F4417FF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F6-4870-B387-089F4417F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378136"/>
        <c:axId val="407382728"/>
      </c:barChart>
      <c:catAx>
        <c:axId val="40737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82728"/>
        <c:crosses val="autoZero"/>
        <c:auto val="1"/>
        <c:lblAlgn val="ctr"/>
        <c:lblOffset val="100"/>
        <c:noMultiLvlLbl val="0"/>
      </c:catAx>
      <c:valAx>
        <c:axId val="4073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7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3-4197-9C12-46FC1F8B04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43-4197-9C12-46FC1F8B0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382072"/>
        <c:axId val="407374528"/>
      </c:barChart>
      <c:catAx>
        <c:axId val="40738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74528"/>
        <c:crosses val="autoZero"/>
        <c:auto val="1"/>
        <c:lblAlgn val="ctr"/>
        <c:lblOffset val="100"/>
        <c:noMultiLvlLbl val="0"/>
      </c:catAx>
      <c:valAx>
        <c:axId val="40737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8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 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561</c:v>
                </c:pt>
                <c:pt idx="1">
                  <c:v>561</c:v>
                </c:pt>
                <c:pt idx="2">
                  <c:v>562</c:v>
                </c:pt>
                <c:pt idx="3">
                  <c:v>562</c:v>
                </c:pt>
                <c:pt idx="4">
                  <c:v>562</c:v>
                </c:pt>
                <c:pt idx="5">
                  <c:v>562</c:v>
                </c:pt>
                <c:pt idx="6">
                  <c:v>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18-4BEA-AFE4-F756FC545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398800"/>
        <c:axId val="407403392"/>
      </c:lineChart>
      <c:dateAx>
        <c:axId val="40739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03392"/>
        <c:crosses val="autoZero"/>
        <c:auto val="1"/>
        <c:lblOffset val="100"/>
        <c:baseTimeUnit val="days"/>
      </c:dateAx>
      <c:valAx>
        <c:axId val="4074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9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72EFA-F9DD-4C9E-B117-FAB1A76165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ASBB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3CF9D-116F-455A-A5F4-AB75BC318B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865056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FEF19-3DE8-429D-9BB9-42DA73F90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E6225-2261-43B5-A9CD-119E70F5D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873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420696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77632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259394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90854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5502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56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0.04144186532017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6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2.290978260566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6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70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F4ABC-0567-4675-B7AD-B2C8A92C3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94884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D2881-4731-4BE8-BE81-02F24401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2B790-ACAF-4F1E-AB25-B0E151D62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488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5031232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96010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8412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04558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3978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0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24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2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38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032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C1C9B-63C0-40AC-B89D-F44A5023D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97515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8E0B-D4F3-48A8-BADC-C91E1168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2020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23655-6734-409E-9FAA-51A04F8C9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687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57583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253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7121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0984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0488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9734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8321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7369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841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0574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5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alsalambank_bh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959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F0715-0561-4BB6-8B43-44B106FBE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043856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E78BC-E1BF-4EB2-A0D9-8C5F5103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6231B-21D0-46C3-A8D5-E4B1BB253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686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72820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31160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7952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80435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23795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75862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448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65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5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FA1EE-B1D0-442D-9215-D3DE32F7E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233944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1F37D-B93C-4DAB-8E0E-F7AC6AB2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99AF2-72CD-4120-A852-E00A42A7C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656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F0F9C-A180-403F-B1C2-84F550B2F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51925-44BC-4A75-BEE6-15B2A70AF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7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9C1A-762C-4FC9-A216-3394A1D4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95922-A09A-45B7-B84F-2622F9126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7183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934E5-27AF-48FE-8E56-E3FE7DE00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593B8-0DF6-4DCD-B08C-D4854EF4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41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A846-5000-4549-BFCF-DABEC705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D78C28-B683-4E6D-9AB1-1B02D9790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181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B94AE-AEA8-4CFC-83AF-3EF475DC0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1F511-490D-46E2-8971-51A1E01C7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24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AB915-04FF-4C06-9DB1-8A68B95F6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7E42B2-C43B-4087-A66E-FD445AECF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92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03A13-A2A1-4300-B0E4-4A90BCD7A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EFE9E-F7F3-406A-B966-ECA5EFCD2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9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29C4F-0AC3-42AD-91AD-095DC759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5B402-B3F1-4D61-923B-8F4C7C13C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1577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6962C-9D86-4E7E-9FD8-47C57EB17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402B6-6B9A-4181-B6E7-453CCC85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8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07F04-CA52-4A5D-B3DF-C0BB41AA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(incl. Stories)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E53B2A-2D0B-4661-A300-857A11D48D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941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E795D-E373-4B6B-81F9-2260D6C65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87069-59D3-4377-90F8-98DECD01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8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610F0-EE8F-4174-916D-0520DCE1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4A047-3B93-4ED6-91D9-B9C64756B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61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15096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3701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6528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609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9416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0212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02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409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29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4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https://www.instagram.com/p/CFof073HbpV/media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https://www.instagram.com/p/CFkLIJBHvW7/media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8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https://www.instagram.com/p/CFe0oe-HeQZ/media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4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https://www.instagram.com/p/CFty2j6ntCa/media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9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https://www.instagram.com/p/CFuC0gyn6lI/media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6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https://www.instagram.com/p/CFuOKm9nOrs/media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55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D04E1-1929-4CC7-9281-9EF695C7C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307862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200E8-A191-4FB5-B0C8-FAAEF524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A1B23-5A7E-4D5A-952C-957963117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900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69301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1154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87359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4239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5867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8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21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D98F-E6C9-4B5E-86EE-E64E1A7E7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93030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12DC-DEFB-49C6-B6BA-78BF295B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A02D4-8DE5-41D2-A60B-27A17A5A4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621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316048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5289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9822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3546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90086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71328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87332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59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6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https://scontent-iad3-1.cdninstagram.com/v/t51.29350-15/119985344_673662346582016_725371086642488309_n.jpg?_nc_cat=106&amp;_nc_sid=8ae9d6&amp;_nc_ohc=1tk3KYArtlIAX8O77ur&amp;_nc_ht=scontent-iad3-1.cdninstagram.com&amp;oh=f3fff2a5de878e7b09d1969ec2f489b2&amp;oe=5F938533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6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https://scontent-iad3-1.cdninstagram.com/v/t51.29350-15/119969169_336012411158821_3460191722842610399_n.jpg?_nc_cat=100&amp;_nc_sid=8ae9d6&amp;_nc_ohc=oXErSgXVPJAAX9uF2AT&amp;_nc_ht=scontent-iad3-1.cdninstagram.com&amp;oh=89305c84e38248a7b59ea85696411ebd&amp;oe=5F92D56D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14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F29F1-A719-4D91-9E1C-40B2DF4C1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63592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0889-C619-4B20-A440-AC39675B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C3410-2335-4FB7-9209-4C429C0BE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772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137874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2538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040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6413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28985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16029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26108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9746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https://scontent-iad3-1.cdninstagram.com/v/t51.29350-15/120093702_1564829620387569_60548460048058001_n.jpg?_nc_cat=105&amp;_nc_sid=8ae9d6&amp;_nc_ohc=7Zp9NVSdAy8AX-7COtd&amp;_nc_ht=scontent-iad3-1.cdninstagram.com&amp;oh=eb02f944ce72ee1cabd9955b9020b4e1&amp;oe=5F91AAA5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49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https://scontent-iad3-1.cdninstagram.com/v/t51.29350-15/119986103_328877615056761_5011311802527801686_n.jpg?_nc_cat=108&amp;_nc_sid=8ae9d6&amp;_nc_ohc=JGloKeZdO6cAX8eQclm&amp;_nc_ht=scontent-iad3-1.cdninstagram.com&amp;oh=131e714018184456025aeef4671b13d5&amp;oe=5F92009F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838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5732B-E835-42CD-AD68-37770F5ED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784423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082B-21DF-4FA1-9BED-18C82A9C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16C6D-9941-4C58-8182-31C6332BB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155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26412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18528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64581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35521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47984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2791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56895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2881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28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https://scontent-iad3-1.cdninstagram.com/v/t51.36329-15/120087377_169469484810292_5067654027871470649_n.jpg?_nc_cat=103&amp;_nc_sid=8ae9d6&amp;_nc_ohc=h5WPR76p04gAX_b1Auu&amp;_nc_ht=scontent-iad3-1.cdninstagram.com&amp;oh=b61527095eaa73de0d03d5a45f64b487&amp;oe=5F92630C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2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https://scontent-lga3-1.cdninstagram.com/v/t51.29350-15/120001194_324696442121200_3825358533774179696_n.jpg?_nc_cat=102&amp;_nc_sid=8ae9d6&amp;_nc_ohc=yBJxUmvtauQAX9pVBop&amp;_nc_ht=scontent-lga3-1.cdninstagram.com&amp;oh=af76654aee13b946ad03149fc6b1b705&amp;oe=5F951B8D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64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0BE6B-2C23-4505-96A8-775F0EE9B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725085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3795D-B954-45DE-805F-6D47F73F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829F5-A1F0-4027-9714-0361BF2D2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246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51360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6365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8616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4429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0421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34128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46165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386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33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https://scontent-iad3-1.cdninstagram.com/v/t51.36329-15/120048649_318606825904379_2457958712114056744_n.jpg?_nc_cat=105&amp;_nc_sid=8ae9d6&amp;_nc_ohc=99QV1eQJ2TYAX-u31ne&amp;_nc_ht=scontent-iad3-1.cdninstagram.com&amp;oh=3c4e9dc6615168ecf72b2a7590162e38&amp;oe=5F9394ED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7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https://scontent-iad3-1.cdninstagram.com/v/t51.36329-15/119996116_2795004297442339_4676768649097047459_n.jpg?_nc_cat=101&amp;_nc_sid=8ae9d6&amp;_nc_ohc=B2uGi6neqEIAX_tCApb&amp;_nc_ht=scontent-iad3-1.cdninstagram.com&amp;oh=cc1f58693eaf7a668343699cbe6234ec&amp;oe=5F9416BC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72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6A71F-EC39-4DDD-9CDA-4D2B6A876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178555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DDD6D-836D-43D4-BB42-21E63C9F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3B24F-6C0E-4D5E-9A67-8C95FBFA8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1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63625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9718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0994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20010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25436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2940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2392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0225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7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https://scontent-iad3-1.cdninstagram.com/v/t51.36329-15/120052144_204817137660005_4069155781845197304_n.jpg?_nc_cat=106&amp;_nc_sid=8ae9d6&amp;_nc_ohc=BXtP1dQe2H4AX9BV35E&amp;_nc_ht=scontent-iad3-1.cdninstagram.com&amp;oh=30656a3b5f9d33987fd759fe562d4287&amp;oe=5F92816C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31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E97EB-2422-49CE-BB72-AF5995797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78012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80B4C-8EAD-4E15-967E-B8DE65D4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E6126-ABA4-4861-95DD-C9AB6EAB5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523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28755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42274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17732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81094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57259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698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07866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187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52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120040861_168605901523326_7773469484484378504_n.jpg?_nc_cat=109&amp;_nc_sid=8ae9d6&amp;_nc_ohc=ci6yJca8jisAX-4ltMB&amp;_nc_oc=AQmdcz78cO5LLTRT4B41E7k-Z2UwcIM1z89u8Cg_tZvHjsperJRDbzVL5aFRHwNzxLU&amp;_nc_ht=scontent-lga3-1.cdninstagram.com&amp;oh=7b8de04efe2113f14cbf8cb3482303e7&amp;oe=5F93813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8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9A884-3B85-41B4-995C-A8620D424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824984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0EB6-EFB2-4C19-86DE-8A1616B3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F15B2-985B-4A9D-AD37-53C41DCB4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637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08796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8371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71967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6127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9245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77223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337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843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4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https://scontent-iad3-1.cdninstagram.com/v/t51.36329-15/120079976_784899518745543_1565763699917279185_n.jpg?_nc_cat=104&amp;_nc_sid=8ae9d6&amp;_nc_ohc=R01wsJMch3QAX9PbDWh&amp;_nc_ht=scontent-iad3-1.cdninstagram.com&amp;oh=5c5d9687fbedc8105391b4cfa7accd27&amp;oe=5F943557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3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https://scontent-atl3-1.cdninstagram.com/v/t51.29350-15/120030135_2725835957737512_5257160063240991700_n.jpg?_nc_cat=108&amp;_nc_sid=8ae9d6&amp;_nc_ohc=7abaMNiKxyoAX_DR6Cj&amp;_nc_ht=scontent-atl3-1.cdninstagram.com&amp;oh=0865cf8373691b0eb51ec7f85d045e94&amp;oe=5F91B15C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851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B9D69-4898-4757-9962-4C49A4A7B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937748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26D5-9E1E-4054-9792-2B4121AF5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E0A3F7-6DAC-47D0-BE5F-C990EB0F2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25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674836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60109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06579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0581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98558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21062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44863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026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0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https://scontent-iad3-1.cdninstagram.com/v/t51.36329-15/120042253_851012325435087_7655449880558684174_n.jpg?_nc_cat=104&amp;_nc_sid=8ae9d6&amp;_nc_ohc=fQx-0pdmgHcAX-oUBvM&amp;_nc_ht=scontent-iad3-1.cdninstagram.com&amp;oh=560b10e0933b55888332ca3653f2a6f1&amp;oe=5F9111C2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3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https://scontent-atl3-1.cdninstagram.com/v/t51.29350-15/120093693_1209836266040345_4110553685131606527_n.jpg?_nc_cat=110&amp;_nc_sid=8ae9d6&amp;_nc_ohc=vXUZyGgB23kAX8egaUy&amp;_nc_ht=scontent-atl3-1.cdninstagram.com&amp;oh=38d704f997e7be8d103896fe35ab57ce&amp;oe=5F92E7AC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51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202C5-6AAF-4F97-A398-FBE7D445A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001538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5599-542A-4B84-8EF1-98E014B9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95883-7908-40A6-93C9-DB295D7B7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18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10935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8888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9152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84416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0411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964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49493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5063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5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https://scontent-iad3-1.cdninstagram.com/v/t51.36329-15/119993918_1059342744482493_8400144174011976104_n.jpg?_nc_cat=110&amp;_nc_sid=8ae9d6&amp;_nc_ohc=v2Ue3m-0Ld4AX8kZUS8&amp;_nc_ht=scontent-iad3-1.cdninstagram.com&amp;oh=ff3bf966c7a40c1e8369795ed3b5ccaa&amp;oe=5F914FAE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1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https://scontent-iad3-1.cdninstagram.com/v/t51.36329-15/120086863_359735638488831_5321593145266953054_n.jpg?_nc_cat=101&amp;_nc_sid=8ae9d6&amp;_nc_ohc=NlVchvytYgQAX_m9K5r&amp;_nc_ht=scontent-iad3-1.cdninstagram.com&amp;oh=9aa3ef8ae7e64d048ef013c54dd58675&amp;oe=5F91BF11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89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E6E39-73EC-498A-8DB2-B3484AE5F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141882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D29AA-B8A7-4F72-BAD9-3F4A2AB6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B09A4-021E-4557-9BCF-415027842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75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018442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59457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0644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13055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75119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5345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2339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2503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38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https://scontent-iad3-1.cdninstagram.com/v/t51.36329-15/120088312_804420453657586_2222966643033481823_n.jpg?_nc_cat=100&amp;_nc_sid=8ae9d6&amp;_nc_ohc=g6vBt3HV0nIAX8s-1C5&amp;_nc_ht=scontent-iad3-1.cdninstagram.com&amp;oh=9e894ed5c0f911c325d8692bbbc138a6&amp;oe=5F9079E7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1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https://scontent-iad3-1.cdninstagram.com/v/t51.36329-15/120064134_1281183105566836_918078682042216654_n.jpg?_nc_cat=108&amp;_nc_sid=8ae9d6&amp;_nc_ohc=h-P3VBijyosAX-ercKq&amp;_nc_ht=scontent-iad3-1.cdninstagram.com&amp;oh=9caa44c5cd12ed699e2f9f8db3645c52&amp;oe=5F952592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25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F988E-363D-4DC6-8662-4347BCC78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933367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5779-BEEA-4E29-A231-0582AD244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A2B03-EEDA-45AA-9A57-A9647ACE5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794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51279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5009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88131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4302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2429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69930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67516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4407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10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https://scontent-iad3-1.cdninstagram.com/v/t51.36329-15/120078457_2408120419497572_6205123920645064062_n.jpg?_nc_cat=108&amp;_nc_sid=8ae9d6&amp;_nc_ohc=7tJMWQ2CGG4AX-_qZuP&amp;_nc_ht=scontent-iad3-1.cdninstagram.com&amp;oh=34f9b4ad6c03bd7251dc07c15fcdfa78&amp;oe=5F914C8E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03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https://scontent-iad3-1.cdninstagram.com/v/t51.36329-15/120138573_161843715566223_7674550407650072329_n.jpg?_nc_cat=100&amp;_nc_sid=8ae9d6&amp;_nc_ohc=odGKECy6i14AX_g9ToL&amp;_nc_ht=scontent-iad3-1.cdninstagram.com&amp;oh=373b364168042a071a971c497c63dbf2&amp;oe=5F922866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568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722D8-C97F-42BE-8DE2-64EC80864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422418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76B6-D939-44C7-9134-3451BCBA7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7EF10-0309-4E96-8BA5-826664BDA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30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23064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2725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0074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7900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4795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6836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66850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715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8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https://scontent-iad3-1.cdninstagram.com/v/t51.36329-15/120083123_250672732933649_8965322391762624317_n.jpg?_nc_cat=111&amp;_nc_sid=8ae9d6&amp;_nc_ohc=OCNIDs5dhVsAX_dB7xE&amp;_nc_ht=scontent-iad3-1.cdninstagram.com&amp;oh=f570656dfb911bec30677141cd240fd9&amp;oe=5F96EADE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https://scontent-iad3-1.cdninstagram.com/v/t51.36329-15/120087875_677039046541717_5069902139311340630_n.jpg?_nc_cat=106&amp;_nc_sid=8ae9d6&amp;_nc_ohc=eQcN4RxcitYAX9jznnb&amp;_nc_ht=scontent-iad3-1.cdninstagram.com&amp;oh=64fdec22967e6b962f123a575738c746&amp;oe=5F9468E2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98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FF3E6-402D-44A3-AC32-AB8A91FBE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506286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4096-8473-42AF-B648-712BEC6F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9F9BF-91DE-48D3-B4F6-81F89C31A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250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525808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5802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98356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49437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08888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2981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597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711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59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120136691_763016100935545_6477853429215687849_n.jpg?_nc_cat=100&amp;_nc_sid=8ae9d6&amp;_nc_ohc=BkrF7tdOdKwAX93Fy7v&amp;_nc_oc=AQnasKzx1tB8cMFbBAeDJ9jepc4iy6NgoM90pYX9F-2asuaPBfrLwPh-kf7ENvIAVcU&amp;_nc_ht=scontent-iad3-1.cdninstagram.com&amp;oh=69d669a1c5d64c931722edd3bfaa519e&amp;oe=5F968C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51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3AA35-41FA-4E3A-A197-36B625C07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233595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906B0-4ABC-4DF6-A40B-B7FB2985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49ABB-323E-44FE-8DAD-2B7A04D81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0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70942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7055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4791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71465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8210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2832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78839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5182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9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https://scontent-iad3-1.cdninstagram.com/v/t51.36329-15/120138286_126496319178798_2735503568115175943_n.jpg?_nc_cat=104&amp;_nc_sid=8ae9d6&amp;_nc_ohc=ewcZTKaSODkAX_v-xVP&amp;_nc_ht=scontent-iad3-1.cdninstagram.com&amp;oh=7f66b96a2e65902fb07ecc8fc9830a57&amp;oe=5F964354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3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https://scontent-iad3-1.cdninstagram.com/v/t51.36329-15/120078652_4031388596878044_545726359975822695_n.jpg?_nc_cat=105&amp;_nc_sid=8ae9d6&amp;_nc_ohc=GrQ9v1d3iloAX_DhfIC&amp;_nc_ht=scontent-iad3-1.cdninstagram.com&amp;oh=4c247111ba012bb1b1473a1714e53637&amp;oe=5F93D6FA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37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E1A36-9D79-4FB3-A185-7A68D1782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547402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91021-C947-4CEA-A256-3A7EF0E19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by Month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4C5B4-B532-4036-B4C2-47C594488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808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74719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3360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44583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46911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414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78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717768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4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55CF3-EE48-43F7-BAF2-ADB66442B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121967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3C77-2E6A-4B3A-9926-D49755F9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EBDA4B-6938-4A8D-A065-6B6FCCB85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438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43673-B15C-498C-BEB1-AEA2FAA0A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0869D-AC2B-4513-B842-CBB81FD0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58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EB196-262E-429C-AEB5-E7307AE54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2D69BC-8E15-4E4B-97F3-1AB617108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582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DE22C-237B-403E-A322-21EB35004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B37C3-499D-4BDA-9E5E-C0C1331B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032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E22F7-8B9F-44C7-AD04-F2045728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038C5-AAA6-4DE9-AEAC-FF0F1AFCC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332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DEE0-2E1B-4175-BE0E-CBE089BA3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B6C31-0DAE-40BB-B611-9AB182FB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19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3586-A829-4742-A464-85608E91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A633B-68F4-4BF3-8F5A-4C66437D90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45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4FE9B-00C8-47B4-B3C7-08BE24AAD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0FDD2-4B3B-430C-837F-F6C13867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569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10606-AA9C-4A7A-B44B-9069642CF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518111-CD5F-4D01-AFC1-13049A55C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028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1B694-4A5F-4008-AEDD-29F648C69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CF2C7-4DC7-4996-98A1-19E8E9F1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28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AE8-0AA6-4747-9255-9759E87D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283D7-BE33-45A6-9557-BF4910DF9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0694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B64CC-A49E-4D36-BA07-13868FA9A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33E13-D55A-4F06-A6EB-30719C03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52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BD9D-E53E-4F01-80DE-A1D8C4B0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8F541-2C51-4140-A487-F336382F9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718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74A89-C464-435B-A83D-18AB3184D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B9EBA-1450-49D7-AFBA-59085DE54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7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1A480-B291-4D22-8AA3-82AC8C7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C7540-2DC6-4FAE-8AAC-F71CA215A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582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485384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8664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9715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0466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9492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1036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4626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1441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0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https://scontent-iad3-1.xx.fbcdn.net/v/t1.0-9/p720x720/119918234_1381139558758244_2093493587111828372_o.jpg?_nc_cat=110&amp;_nc_sid=9e2e56&amp;_nc_ohc=p0_3lqeIoZoAX-8PuNb&amp;_nc_ht=scontent-iad3-1.xx&amp;tp=6&amp;oh=240c5e71cea6c382bb3f3d2476358fcd&amp;oe=5F9BA793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1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https://scontent-iad3-1.xx.fbcdn.net/v/t15.13418-10/s720x720/120117761_362865511508895_6491103691019286312_n.jpg?_nc_cat=100&amp;_nc_sid=ad6a45&amp;_nc_ohc=0mELp-G954sAX-3Zr42&amp;_nc_ht=scontent-iad3-1.xx&amp;tp=7&amp;oh=bc54b1eb607997e7ee2caed6dd2b6fce&amp;oe=5F9A674E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1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https://scontent-iad3-1.xx.fbcdn.net/v/t15.13418-10/s720x720/120579525_3256559224461666_1246211215298760720_n.jpg?_nc_cat=101&amp;_nc_sid=ad6a45&amp;_nc_ohc=jOAAYylrmasAX-jYfkG&amp;_nc_ht=scontent-iad3-1.xx&amp;tp=7&amp;oh=0ef69718f6d836f273ef38e193a6914b&amp;oe=5F9B6DAD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065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56100-D971-47AF-9D98-DA7C3BFD5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5161728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1F4-8294-4761-9F14-63B22B6F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DBAB37-7E6C-4F3E-93FB-8AF33898B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943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939115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3981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913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6165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1820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4687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5003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666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9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https://scontent-iad3-1.xx.fbcdn.net/v/t15.13418-10/s720x720/120351861_361982864981603_207640148779861507_n.jpg?_nc_cat=100&amp;_nc_sid=ad6a45&amp;_nc_ohc=-AkkthNSBzMAX8s6Cil&amp;_nc_ht=scontent-iad3-1.xx&amp;tp=7&amp;oh=352ed8a64b53e4997a15c55047409124&amp;oe=5F9AD3A0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https://scontent-iad3-1.xx.fbcdn.net/v/t15.13418-10/s720x720/120134933_350793052705662_3359610912148145965_n.jpg?_nc_cat=102&amp;_nc_sid=ad6a45&amp;_nc_ohc=Y9utFvQYEt8AX-PzuHq&amp;_nc_ht=scontent-iad3-1.xx&amp;tp=7&amp;oh=965547adb28126e6a91c3024e66dc71a&amp;oe=5F9A773B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8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https://scontent-iad3-1.xx.fbcdn.net/v/t15.13418-10/s720x720/120390482_831118580961093_2391517592017914314_n.jpg?_nc_cat=111&amp;_nc_sid=ad6a45&amp;_nc_ohc=lxI6766R84MAX_t-O5u&amp;_nc_ht=scontent-iad3-1.xx&amp;tp=7&amp;oh=27d5aa532175994137777e9b012e12ed&amp;oe=5F9B3758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9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8C4B2-2F07-4046-B0AC-4A5CE7D66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1260798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01F7-7D65-4D73-AEC4-30A9B37A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CB5E2-C570-463A-AF96-7A6917791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567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797517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1574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3597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0846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5466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8812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3578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8765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5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https://scontent-iad3-1.xx.fbcdn.net/v/t1.0-9/p720x720/120313109_1384442715094595_357592509088631554_n.jpg?_nc_cat=105&amp;_nc_sid=110474&amp;_nc_ohc=lcItPLrbU5gAX9X0o0T&amp;_nc_ht=scontent-iad3-1.xx&amp;tp=6&amp;oh=4d4955c25ff4333e86264f280c1b1e0e&amp;oe=5F9B20E6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7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https://scontent-iad3-1.xx.fbcdn.net/v/t15.13418-10/s720x720/120542544_792396088188765_6802220036716055002_n.jpg?_nc_cat=103&amp;_nc_sid=ad6a45&amp;_nc_ohc=gzAdNaTfXH0AX9H-KhB&amp;_nc_ht=scontent-iad3-1.xx&amp;tp=7&amp;oh=550c2169e7aa84189cf7b38a02288153&amp;oe=5F98FB0B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4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https://scontent-iad3-1.xx.fbcdn.net/v/t15.13418-10/s720x720/120330995_824202401656984_4128764297057283649_n.jpg?_nc_cat=110&amp;_nc_sid=ad6a45&amp;_nc_ohc=HWDjR2IwI8cAX9a0P1V&amp;_nc_ht=scontent-iad3-1.xx&amp;tp=7&amp;oh=d9818cdf64b1277521bf99eb2dd3628c&amp;oe=5F9B5DC4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816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93F84-9FE9-4639-88F1-0C6A011B7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756609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92DA8-788A-4EC4-8649-3E348F1B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5E75E-AE88-40F4-B0D4-3724FCD88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548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834833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2503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2969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9312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6590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7030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7162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221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9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https://scontent-iad3-1.xx.fbcdn.net/v/t15.13418-10/s720x720/120389131_257881802147056_1792690508321252775_n.jpg?_nc_cat=105&amp;_nc_sid=ad6a45&amp;_nc_ohc=IicvzGHgDkEAX8odePS&amp;_nc_ht=scontent-iad3-1.xx&amp;tp=7&amp;oh=8a32a3fe816afd5bf4905fe973bcaaa2&amp;oe=5F9B7B73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48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A760-2AF9-4135-AE60-6DC51C378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254703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B18A-69DB-4DA7-AD50-C02BE90CA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FD53C4-9A9E-499E-9916-8D5ADDA58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81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572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3500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764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6858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7713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6188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71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4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Bank-Bahrain B.S.C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18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67AF3-5AF7-49BE-B20B-67FC082E9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623368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8A5B8-175A-40A1-8644-1A47C4BBD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0E429-024D-41B6-97FD-BDF51D894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135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664488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1342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0317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90607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4710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7874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9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https://scontent-lga3-2.xx.fbcdn.net/v/t15.5256-10/p168x128/120204519_357125485471790_4911371861835334576_n.jpg?_nc_cat=100&amp;_nc_sid=08861d&amp;_nc_ohc=nWEH46uKNJUAX-71fwU&amp;_nc_ht=scontent-lga3-2.xx&amp;oh=63aee37ecb8091b35d47f000cc36a245&amp;oe=5F9A4751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8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https://scontent-iad3-1.xx.fbcdn.net/v/t15.5256-10/p168x128/120134068_758895824944654_6845821111716142869_n.jpg?_nc_cat=109&amp;_nc_sid=08861d&amp;_nc_ohc=dhoWAvhQ9TgAX_TM-UB&amp;_nc_ht=scontent-iad3-1.xx&amp;oh=83a947e28a53f6058b960006563d14cc&amp;oe=5F975528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9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72249-50E0-4F60-978D-CB57716F9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556741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9843-7539-48B7-90B3-590AE769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8BC21-F3B9-4507-9B78-8A20A5BF9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239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501483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5663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150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462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0893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5302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3055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2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https://scontent-iad3-1.xx.fbcdn.net/v/t15.5256-10/p160x160/120467866_1928533620623043_9168991124742384929_n.jpg?_nc_cat=100&amp;_nc_sid=08861d&amp;_nc_ohc=99JMBmDcY70AX9RzzdI&amp;_nc_ht=scontent-iad3-1.xx&amp;oh=f60028007c61abe0044c547c9378acea&amp;oe=5F9828A6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https://scontent-iad3-1.xx.fbcdn.net/v/t15.5256-10/p160x160/120463347_1471848489674931_6974207659907242561_n.jpg?_nc_cat=100&amp;_nc_sid=08861d&amp;_nc_ohc=_oBCIPZ9LrsAX-vo8sh&amp;_nc_ht=scontent-iad3-1.xx&amp;oh=23b090e70587a2dee025414faa0d5ed8&amp;oe=5F99F7B4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30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9526B-8732-4C61-9D67-8EDCF7CA1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317332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E7134-FE80-47E6-8672-49CB0737E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1F60E-4850-42F9-AE89-C35B1B4E3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182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11672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8096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7499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4665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3455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17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9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5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https://scontent-iad3-1.xx.fbcdn.net/v/t15.5256-10/p160x160/120430364_1867288520080847_5013768086813421710_n.jpg?_nc_cat=102&amp;_nc_sid=08861d&amp;_nc_ohc=xPLfzcUS1WgAX-p7ZPP&amp;_nc_ht=scontent-iad3-1.xx&amp;oh=934281eaa73aa145af50fc232679361d&amp;oe=5F995BE9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7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https://scontent-iad3-1.xx.fbcdn.net/v/t15.5256-10/p160x160/120348574_331308368133557_8255078441058277334_n.jpg?_nc_cat=102&amp;_nc_sid=08861d&amp;_nc_ohc=N_jAa70rvy8AX-Pq5d5&amp;_nc_ht=scontent-iad3-1.xx&amp;oh=18d34a1aef871438f759717d86e597dd&amp;oe=5F995791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87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2F17C-528A-41A1-92D5-19C33F07B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734009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8C408-C428-4E2F-9FE2-7C734EB09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E3ED8-DC9E-4363-A492-424B8E8E8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570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75021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180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3772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6900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027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027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02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1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https://scontent-iad3-1.xx.fbcdn.net/v/t15.5256-10/p160x160/120297472_984751058665502_8953477675919961788_n.jpg?_nc_cat=100&amp;_nc_sid=08861d&amp;_nc_ohc=by3P4-DgXJMAX_JTpnj&amp;_nc_ht=scontent-iad3-1.xx&amp;oh=9dd2a986ea36c708dcbfff23c3f4442d&amp;oe=5F9852AD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6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https://scontent-iad3-1.xx.fbcdn.net/v/t15.13418-10/p160x160/120390482_831118580961093_2391517592017914314_n.jpg?_nc_cat=111&amp;_nc_sid=08861d&amp;_nc_ohc=lxI6766R84MAX-mPTRj&amp;_nc_ht=scontent-iad3-1.xx&amp;tp=6&amp;oh=0f341c23745d3088d2c9be74bf308437&amp;oe=5F999256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5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8F401-CBA4-4980-85EF-06151B9F9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712798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74D0-6045-4C6E-B139-23B095A9B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AACD9E-DE57-4097-AF44-C649116BC1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91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A6367-40E2-4642-8DAE-90243F844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C2CEF-4156-4D49-A43A-3775D336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9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1670-BCF1-49E2-A94B-18339DDB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23E7B1-6037-481A-B762-91EAE6927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117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62596-5D5D-4CE5-B302-32A6977EB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30593-668D-40E5-9889-680897C0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999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2BFE-6BA3-4A30-8CB5-5A7194CA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B6B32-A294-4B40-BB67-7FD1600DB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701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840AE-9C13-4586-8F03-29C68CEF7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0ED6D-4756-4570-8046-B7B616322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995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CCFA-A037-4A82-AA55-1CFAC7B0F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21AD6-BD23-41F5-B6F2-6ADF68821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6423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B77A0-7C0C-4A5F-AF2B-51C267D7D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2691D-8FD1-43A3-927F-BD0979DAB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4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4197-F68E-496B-A77E-14CAD5ED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D5509E-5592-4F88-80DC-E78BAF2B8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9583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58368-BB20-46F7-B176-9215DAB62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D810-787B-49C8-B306-F686888E4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39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40B9D-0300-48EB-BAC4-946B7CEF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717ECF-BCC0-4DF2-B848-C2A916DD0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141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4DB04-5EC8-47A7-B00B-1FFC4C8D5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E984-E362-4DC0-83D3-F8432C753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318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F1E9-120A-40B9-B04A-F95035A7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9C27A-6806-46A1-AB78-91B721A3D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609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50919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4620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7798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1728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1262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800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5783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0927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03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3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88F3D-17D9-4245-BA54-0943B78C4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608339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1B35-947A-414D-A904-142E19E0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F3589-4F44-41C2-98BA-4009C4630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39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84267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82537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20291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8389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75253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50366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88547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60972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531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 Views (Organic*)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72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21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6D07A-61D9-4FCA-932B-261C63AE4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6713730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31DA-B0D2-44C9-BD6F-C2705BEA2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Total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F8EDF-A3EA-4A9E-96E4-24F9E7333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273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26324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540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25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10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01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849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997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08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253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03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70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43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C7917-C090-4F37-8976-CEC99FF96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979594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83DCB-AA8B-4956-AE1F-EE9A7E0DE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AB52C-292A-4F1B-87AD-521D72E8A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640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4906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4051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283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735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4833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5943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0657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122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1063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721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4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13:31:22</a:t>
                      </a:r>
                      <a:r>
                        <a:rPr lang="en-US" sz="1000"/>
                        <a:t>
 Just posted a photo https://t.co/4mAQZLY1XL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0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11:52:12</a:t>
                      </a:r>
                      <a:r>
                        <a:rPr lang="en-US" sz="1000"/>
                        <a:t>
 Just posted a photo https://t.co/B5YyFajFGh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76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09:32:39</a:t>
                      </a:r>
                      <a:r>
                        <a:rPr lang="en-US" sz="1000"/>
                        <a:t>
 Just posted a photo https://t.co/y2t9kbLnrA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59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- 2020-09-27 14:07:23</a:t>
                      </a:r>
                      <a:r>
                        <a:rPr lang="en-US" sz="1000"/>
                        <a:t>
 Top up your Danat account for a chance to win double your investment! You will also increase your chances of winning one of Danat Scheme prizes! https://t.co/F15our3McN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7.3770 %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3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- 2020-09-27 14:06:23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قم بزيادة رصيد استثمارك في حساب دانات الخاص بك للحصول على فرصة لمضاعفة استثمارك. بالإضافة إلى زيادة فرصك للفوز بإحدى جوائز برنامج دانات! </a:t>
                      </a:r>
                      <a:r>
                        <a:rPr lang="en-US" sz="1000"/>
                        <a:t>https://t.co/A0inuG4BAX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35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98E3A-D686-428D-80E8-0127365DF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9769235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E8F6-9182-4D82-889F-B0920407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D6B1B-3F09-4E68-9550-F1F0EB568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21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580091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01564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7294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84994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8019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2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 - 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821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46618-12F3-4ABC-8CA3-555A450A4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65917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4184</Words>
  <Application>Microsoft Office PowerPoint</Application>
  <PresentationFormat>On-screen Show (4:3)</PresentationFormat>
  <Paragraphs>942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ASBB</vt:lpstr>
      <vt:lpstr>Overall Network Key Metrics | All Pages</vt:lpstr>
      <vt:lpstr>Overall Network Key Metrics Table | All Pages</vt:lpstr>
      <vt:lpstr>Instagram Key Metrics 2020 | All Pages</vt:lpstr>
      <vt:lpstr>Instagram Key Metrics Table | All Pages</vt:lpstr>
      <vt:lpstr>Instagram Reach | All Pages</vt:lpstr>
      <vt:lpstr>Instagram Impressions  | All Pages</vt:lpstr>
      <vt:lpstr>Instagram Followers Total | All Pages</vt:lpstr>
      <vt:lpstr>Instagram Followers Gender Breakdown Pie Chart | All Pages</vt:lpstr>
      <vt:lpstr>Instagram Followers Age Group Breakdown Pie Chart | All Pages</vt:lpstr>
      <vt:lpstr>Instagram Post Type Distribution Per Profile (incl. Stories) | All Pages</vt:lpstr>
      <vt:lpstr>Instagram Posts Table | All Pages</vt:lpstr>
      <vt:lpstr>Instagram Stories Key Metrics Table | All Pages</vt:lpstr>
      <vt:lpstr>Instagram Stories Table  | All Pages - 1 of 14</vt:lpstr>
      <vt:lpstr>Instagram Stories Table  | All Pages - 2 of 14</vt:lpstr>
      <vt:lpstr>Instagram Stories Table  | All Pages - 3 of 14</vt:lpstr>
      <vt:lpstr>Instagram Stories Table  | All Pages - 4 of 14</vt:lpstr>
      <vt:lpstr>Instagram Stories Table  | All Pages - 5 of 14</vt:lpstr>
      <vt:lpstr>Instagram Stories Table  | All Pages - 6 of 14</vt:lpstr>
      <vt:lpstr>Instagram Stories Table  | All Pages - 7 of 14</vt:lpstr>
      <vt:lpstr>Instagram Stories Table  | All Pages - 8 of 14</vt:lpstr>
      <vt:lpstr>Instagram Stories Table  | All Pages - 9 of 14</vt:lpstr>
      <vt:lpstr>Instagram Stories Table  | All Pages - 10 of 14</vt:lpstr>
      <vt:lpstr>Instagram Stories Table  | All Pages - 11 of 14</vt:lpstr>
      <vt:lpstr>Instagram Stories Table  | All Pages - 12 of 14</vt:lpstr>
      <vt:lpstr>Instagram Stories Table  | All Pages - 13 of 14</vt:lpstr>
      <vt:lpstr>Instagram Stories Table  | All Pages - 14 of 14</vt:lpstr>
      <vt:lpstr>Facebook Custom Key Metrics by Month | All Pages</vt:lpstr>
      <vt:lpstr>Facebook Reach | All Pages</vt:lpstr>
      <vt:lpstr>Facebook Impressions | All Pages</vt:lpstr>
      <vt:lpstr>Facebook Fans Total | All Pages</vt:lpstr>
      <vt:lpstr>Facebook Fan Demographics | All Pages</vt:lpstr>
      <vt:lpstr>Facebook Fan Age Distribution | All Pages</vt:lpstr>
      <vt:lpstr>Facebook Post Type Distribution | All Pages</vt:lpstr>
      <vt:lpstr>Facebook Engagement Rate By Post Type | All Pages</vt:lpstr>
      <vt:lpstr>Facebook Published Posts Table | All Pages - 1 of 4</vt:lpstr>
      <vt:lpstr>Facebook Published Posts Table | All Pages - 2 of 4</vt:lpstr>
      <vt:lpstr>Facebook Published Posts Table | All Pages - 3 of 4</vt:lpstr>
      <vt:lpstr>Facebook Published Posts Table | All Pages - 4 of 4</vt:lpstr>
      <vt:lpstr>Facebook Video Views Table | All Pages</vt:lpstr>
      <vt:lpstr>Facebook Videos Table | All Pages - 1 of 4</vt:lpstr>
      <vt:lpstr>Facebook Videos Table | All Pages - 2 of 4</vt:lpstr>
      <vt:lpstr>Facebook Videos Table | All Pages - 3 of 4</vt:lpstr>
      <vt:lpstr>Facebook Videos Table | All Pages - 4 of 4</vt:lpstr>
      <vt:lpstr>Facebook Response Times Distribution | All Pages</vt:lpstr>
      <vt:lpstr>Facebook Response Times | All Pages</vt:lpstr>
      <vt:lpstr>Facebook Avg. Response Time of Incoming Requests (in sec.) | All Pages</vt:lpstr>
      <vt:lpstr>Facebook Private Conversations Response Times Distribution | All Pages</vt:lpstr>
      <vt:lpstr>Facebook Share of User Questions with negative Feedback | All Pages</vt:lpstr>
      <vt:lpstr>Twitter Followers Total | All Pages</vt:lpstr>
      <vt:lpstr>Twitter Key Metrics Table | All Pages</vt:lpstr>
      <vt:lpstr>Twitter Twitter Analytics Table Own Tweets | All Pages</vt:lpstr>
      <vt:lpstr>Twitter Twitter Analytics Table Total | All Pages</vt:lpstr>
      <vt:lpstr>Twitter Own Tweets Table | All Pages</vt:lpstr>
      <vt:lpstr>Youtube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ASBB</dc:title>
  <dc:creator>Frederik Peiniger</dc:creator>
  <cp:lastModifiedBy>Frederik Peiniger</cp:lastModifiedBy>
  <cp:revision>1</cp:revision>
  <dcterms:created xsi:type="dcterms:W3CDTF">2020-09-30T13:36:29Z</dcterms:created>
  <dcterms:modified xsi:type="dcterms:W3CDTF">2020-09-30T13:37:48Z</dcterms:modified>
</cp:coreProperties>
</file>