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  <p:sldId id="296" r:id="rId40"/>
    <p:sldId id="297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138215</c:v>
                </c:pt>
                <c:pt idx="1">
                  <c:v>70720</c:v>
                </c:pt>
                <c:pt idx="2">
                  <c:v>63429</c:v>
                </c:pt>
                <c:pt idx="3">
                  <c:v>70916</c:v>
                </c:pt>
                <c:pt idx="4">
                  <c:v>79187</c:v>
                </c:pt>
                <c:pt idx="5">
                  <c:v>84897</c:v>
                </c:pt>
                <c:pt idx="6">
                  <c:v>98062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B1-428B-9E6E-19E57892B6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91496"/>
        <c:axId val="271099696"/>
      </c:lineChart>
      <c:dateAx>
        <c:axId val="27109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99696"/>
        <c:crosses val="autoZero"/>
        <c:auto val="1"/>
        <c:lblOffset val="100"/>
        <c:baseTimeUnit val="days"/>
      </c:dateAx>
      <c:valAx>
        <c:axId val="27109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9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257599</c:v>
                </c:pt>
                <c:pt idx="1">
                  <c:v>136294</c:v>
                </c:pt>
                <c:pt idx="2">
                  <c:v>133710</c:v>
                </c:pt>
                <c:pt idx="3">
                  <c:v>129325</c:v>
                </c:pt>
                <c:pt idx="4">
                  <c:v>143986</c:v>
                </c:pt>
                <c:pt idx="5">
                  <c:v>157236</c:v>
                </c:pt>
                <c:pt idx="6">
                  <c:v>183588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C-493B-9028-2503B7AF9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590120"/>
        <c:axId val="325591760"/>
      </c:lineChart>
      <c:dateAx>
        <c:axId val="32559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1760"/>
        <c:crosses val="autoZero"/>
        <c:auto val="1"/>
        <c:lblOffset val="100"/>
        <c:baseTimeUnit val="days"/>
      </c:dateAx>
      <c:valAx>
        <c:axId val="32559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59669</c:v>
                </c:pt>
                <c:pt idx="1">
                  <c:v>59673</c:v>
                </c:pt>
                <c:pt idx="2">
                  <c:v>59671</c:v>
                </c:pt>
                <c:pt idx="3">
                  <c:v>59682</c:v>
                </c:pt>
                <c:pt idx="4">
                  <c:v>59681</c:v>
                </c:pt>
                <c:pt idx="5">
                  <c:v>59713</c:v>
                </c:pt>
                <c:pt idx="6">
                  <c:v>59741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F0-411E-995B-ABC2EA7309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95104"/>
        <c:axId val="271092480"/>
      </c:lineChart>
      <c:dateAx>
        <c:axId val="27109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92480"/>
        <c:crosses val="autoZero"/>
        <c:auto val="1"/>
        <c:lblOffset val="100"/>
        <c:baseTimeUnit val="days"/>
      </c:dateAx>
      <c:valAx>
        <c:axId val="27109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9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Unknown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17152</c:v>
                </c:pt>
                <c:pt idx="1">
                  <c:v>25947</c:v>
                </c:pt>
                <c:pt idx="2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46-4BBF-8ACA-8480B55C6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656</c:v>
                </c:pt>
                <c:pt idx="1">
                  <c:v>5851</c:v>
                </c:pt>
                <c:pt idx="2">
                  <c:v>19867</c:v>
                </c:pt>
                <c:pt idx="3">
                  <c:v>11581</c:v>
                </c:pt>
                <c:pt idx="4">
                  <c:v>3836</c:v>
                </c:pt>
                <c:pt idx="5">
                  <c:v>1139</c:v>
                </c:pt>
                <c:pt idx="6">
                  <c:v>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75-4112-AF1E-A130FE983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1-495B-98FD-DB8C2F2F40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Stories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alsalambank_bh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21-495B-98FD-DB8C2F2F4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596352"/>
        <c:axId val="325595040"/>
      </c:barChart>
      <c:catAx>
        <c:axId val="32559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5040"/>
        <c:crosses val="autoZero"/>
        <c:auto val="1"/>
        <c:lblAlgn val="ctr"/>
        <c:lblOffset val="100"/>
        <c:noMultiLvlLbl val="0"/>
      </c:catAx>
      <c:valAx>
        <c:axId val="32559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9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171668</c:v>
                </c:pt>
                <c:pt idx="1">
                  <c:v>103743</c:v>
                </c:pt>
                <c:pt idx="2">
                  <c:v>92472</c:v>
                </c:pt>
                <c:pt idx="3">
                  <c:v>105594</c:v>
                </c:pt>
                <c:pt idx="4">
                  <c:v>96219</c:v>
                </c:pt>
                <c:pt idx="5">
                  <c:v>123188</c:v>
                </c:pt>
                <c:pt idx="6">
                  <c:v>132917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FE-47FC-BF8F-02CB42B317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317944"/>
        <c:axId val="418319256"/>
      </c:lineChart>
      <c:dateAx>
        <c:axId val="41831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19256"/>
        <c:crosses val="autoZero"/>
        <c:auto val="1"/>
        <c:lblOffset val="100"/>
        <c:baseTimeUnit val="days"/>
      </c:dateAx>
      <c:valAx>
        <c:axId val="41831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1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195901</c:v>
                </c:pt>
                <c:pt idx="1">
                  <c:v>117770</c:v>
                </c:pt>
                <c:pt idx="2">
                  <c:v>105220</c:v>
                </c:pt>
                <c:pt idx="3">
                  <c:v>116700</c:v>
                </c:pt>
                <c:pt idx="4">
                  <c:v>109330</c:v>
                </c:pt>
                <c:pt idx="5">
                  <c:v>142573</c:v>
                </c:pt>
                <c:pt idx="6">
                  <c:v>152668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FA-4E3E-A923-B36C843BA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285472"/>
        <c:axId val="418285800"/>
      </c:lineChart>
      <c:dateAx>
        <c:axId val="418285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285800"/>
        <c:crosses val="autoZero"/>
        <c:auto val="1"/>
        <c:lblOffset val="100"/>
        <c:baseTimeUnit val="days"/>
      </c:dateAx>
      <c:valAx>
        <c:axId val="41828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28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4220</c:v>
                </c:pt>
                <c:pt idx="1">
                  <c:v>4222</c:v>
                </c:pt>
                <c:pt idx="2">
                  <c:v>4222</c:v>
                </c:pt>
                <c:pt idx="3">
                  <c:v>4221</c:v>
                </c:pt>
                <c:pt idx="4">
                  <c:v>4222</c:v>
                </c:pt>
                <c:pt idx="5">
                  <c:v>4225</c:v>
                </c:pt>
                <c:pt idx="6">
                  <c:v>4226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6C-4D20-88E0-7C0218144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61216"/>
        <c:axId val="272161544"/>
      </c:lineChart>
      <c:dateAx>
        <c:axId val="272161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61544"/>
        <c:crosses val="autoZero"/>
        <c:auto val="1"/>
        <c:lblOffset val="100"/>
        <c:baseTimeUnit val="days"/>
      </c:dateAx>
      <c:valAx>
        <c:axId val="27216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6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0185-42E7-9B6C-BE2F4A41FD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0185-42E7-9B6C-BE2F4A41F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403264"/>
        <c:axId val="317404576"/>
      </c:barChart>
      <c:catAx>
        <c:axId val="31740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04576"/>
        <c:crosses val="autoZero"/>
        <c:auto val="1"/>
        <c:lblAlgn val="ctr"/>
        <c:lblOffset val="100"/>
        <c:noMultiLvlLbl val="0"/>
      </c:catAx>
      <c:valAx>
        <c:axId val="31740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0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E3C-4D5C-8BDC-8288BA249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Album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F9-4291-8514-F2B7FAA6B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4.6532381438041801</c:v>
                </c:pt>
                <c:pt idx="1">
                  <c:v>2.6937827711342601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5-4863-BA42-419FC4510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415728"/>
        <c:axId val="317418352"/>
      </c:barChart>
      <c:catAx>
        <c:axId val="31741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18352"/>
        <c:crosses val="autoZero"/>
        <c:auto val="1"/>
        <c:lblAlgn val="ctr"/>
        <c:lblOffset val="100"/>
        <c:noMultiLvlLbl val="0"/>
      </c:catAx>
      <c:valAx>
        <c:axId val="31741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41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50-40D9-B092-131622EBFF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50-40D9-B092-131622EBFF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50-40D9-B092-131622EBFF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50-40D9-B092-131622EBFF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50-40D9-B092-131622EBF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022040"/>
        <c:axId val="396022696"/>
      </c:barChart>
      <c:catAx>
        <c:axId val="39602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22696"/>
        <c:crosses val="autoZero"/>
        <c:auto val="1"/>
        <c:lblAlgn val="ctr"/>
        <c:lblOffset val="100"/>
        <c:noMultiLvlLbl val="0"/>
      </c:catAx>
      <c:valAx>
        <c:axId val="39602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2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Bank-Bahrain B.S.C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EB-479B-97AC-2E76B8CB8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036472"/>
        <c:axId val="396037456"/>
      </c:barChart>
      <c:catAx>
        <c:axId val="39603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37456"/>
        <c:crosses val="autoZero"/>
        <c:auto val="1"/>
        <c:lblAlgn val="ctr"/>
        <c:lblOffset val="100"/>
        <c:noMultiLvlLbl val="0"/>
      </c:catAx>
      <c:valAx>
        <c:axId val="39603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3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6-411A-870B-6DDDE9E2AA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 Conversations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1-8466-411A-870B-6DDDE9E2A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037784"/>
        <c:axId val="396038768"/>
      </c:barChart>
      <c:catAx>
        <c:axId val="39603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38768"/>
        <c:crosses val="autoZero"/>
        <c:auto val="1"/>
        <c:lblAlgn val="ctr"/>
        <c:lblOffset val="100"/>
        <c:noMultiLvlLbl val="0"/>
      </c:catAx>
      <c:valAx>
        <c:axId val="39603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3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0-48DB-8DA8-48FF74DA51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70-48DB-8DA8-48FF74DA51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70-48DB-8DA8-48FF74DA51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70-48DB-8DA8-48FF74DA51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70-48DB-8DA8-48FF74DA5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039752"/>
        <c:axId val="396040080"/>
      </c:barChart>
      <c:catAx>
        <c:axId val="39603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40080"/>
        <c:crosses val="autoZero"/>
        <c:auto val="1"/>
        <c:lblAlgn val="ctr"/>
        <c:lblOffset val="100"/>
        <c:noMultiLvlLbl val="0"/>
      </c:catAx>
      <c:valAx>
        <c:axId val="39604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3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Questions with negative Feedback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40-4500-ABF5-747F9B93D0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Questions without negative Feedback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 Salam Bank-Bahrain B.S.C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40-4500-ABF5-747F9B93D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000720"/>
        <c:axId val="395999736"/>
      </c:barChart>
      <c:catAx>
        <c:axId val="39600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99736"/>
        <c:crosses val="autoZero"/>
        <c:auto val="1"/>
        <c:lblAlgn val="ctr"/>
        <c:lblOffset val="100"/>
        <c:noMultiLvlLbl val="0"/>
      </c:catAx>
      <c:valAx>
        <c:axId val="39599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0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Salam Bank 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44097</c:v>
                </c:pt>
                <c:pt idx="1">
                  <c:v>44098</c:v>
                </c:pt>
                <c:pt idx="2">
                  <c:v>44099</c:v>
                </c:pt>
                <c:pt idx="3">
                  <c:v>44100</c:v>
                </c:pt>
                <c:pt idx="4">
                  <c:v>44101</c:v>
                </c:pt>
                <c:pt idx="5">
                  <c:v>44102</c:v>
                </c:pt>
                <c:pt idx="6">
                  <c:v>44103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561</c:v>
                </c:pt>
                <c:pt idx="1">
                  <c:v>561</c:v>
                </c:pt>
                <c:pt idx="2">
                  <c:v>562</c:v>
                </c:pt>
                <c:pt idx="3">
                  <c:v>562</c:v>
                </c:pt>
                <c:pt idx="4">
                  <c:v>562</c:v>
                </c:pt>
                <c:pt idx="5">
                  <c:v>562</c:v>
                </c:pt>
                <c:pt idx="6">
                  <c:v>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40-4703-BA9E-FB7129ADA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017120"/>
        <c:axId val="396028272"/>
      </c:lineChart>
      <c:dateAx>
        <c:axId val="39601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28272"/>
        <c:crosses val="autoZero"/>
        <c:auto val="1"/>
        <c:lblOffset val="100"/>
        <c:baseTimeUnit val="days"/>
      </c:dateAx>
      <c:valAx>
        <c:axId val="39602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1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670D0-7DFE-4F7E-8E60-577D21427E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ASBB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86AFD2-A120-472B-9CEE-B985463C01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2884848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17C01-851B-4B76-93CC-B3DD902D3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0AC8D-9AC2-426E-80F1-3E9BEF6165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8212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2879955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12350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888502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58219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88332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Monthly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4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0.04144186532017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5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2.290978260566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89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81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149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79E8F-F2C0-4EA4-9219-5CF7A16B9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23202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1E521-CE20-45B4-8DCF-BD86ABF9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1030F4-93D9-4C86-9E6D-3613CFC41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0694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3782575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007429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627333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12376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26071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13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5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79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62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56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2FA84-6550-4FC0-BAB0-005E57BD5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21827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CA37-4A37-4617-8C43-8AA62DEE0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2020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0BDCF-0ECE-42BB-BD76-C895C2846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483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80007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869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8133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7460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6577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45489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4791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2137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880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625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126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alsalambank_bh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23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6C915-F63C-407C-8B61-40B389A6A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019491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60A2-8594-4CB5-AA0E-DEA75A363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2E26C-1179-4948-955B-107E456FF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817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0585164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52248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31029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07628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26991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30484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39584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5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115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69B007-518D-4768-9AA6-8821FD0EB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403341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58A8D-4994-45C5-BB03-659E6FE1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D93393-47C3-41DE-B796-A7D46C8DA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23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C82D0-A9A2-41BF-ABA8-5E061F309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D349E-1EBD-4045-BB03-84EE4D6D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58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415C6-4A43-4D82-A453-C5193FA4B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8F326-D6C6-4B38-9A4D-02A710DF09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186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5EB14-B93D-4817-B26E-E829FA03F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DF01D-0916-456D-9982-2B3FB87A7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76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A9409-363E-4A1B-9E1A-FAD9C361C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3DB00-B9E1-477E-BD69-E525C80A52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3195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0FC0F-AE90-4A44-B4AA-CFA65B37E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2C696-3104-4E54-AD75-0168F8D7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454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DA3EB-62C4-4954-937C-20F9CF9F9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Pie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8097F5-3C38-4EA7-BCAA-805763C050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8199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72C09-8D2A-4880-A78B-B920A3F59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49FD7-2181-4089-ABB1-F25848274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00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70B72-41E2-4964-B658-1104DA02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Pie Chart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54E62F-0E34-4FCC-9829-A5F542A487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8003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15B31-F723-4EB9-AC35-837E43E78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20B93-5D71-4D13-B33C-7D70F6F48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730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F2F2E-6D82-4EDE-A8D3-5DF836E7C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(incl. Stories)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C0DC36-C51C-43BF-8FAD-360C61311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12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D0D1D-EC41-40FE-8E39-352F8ED7D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2CC4F-95EE-4E60-AF8B-72200A4A3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67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1AA2-80FA-4F6B-8836-96E1A65CE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CBF51-9E08-4C57-B598-2B43457EB0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576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53558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8417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2303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4253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4269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3046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8160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4304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0443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30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https://www.instagram.com/p/CFof073HbpV/media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https://www.instagram.com/p/CFkLIJBHvW7/media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49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https://www.instagram.com/p/CFe0oe-HeQZ/media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13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https://www.instagram.com/p/CFty2j6ntCa/media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3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https://www.instagram.com/p/CFuC0gyn6lI/media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96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https://www.instagram.com/p/CFuOKm9nOrs/media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26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5294E-2E2D-49D3-8001-82FD3A314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141820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7365B-3A9D-433E-B237-0A08961EF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B461AF-18B5-412E-A235-EFABEF8D5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069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43499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99229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4049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29811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3531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1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60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DBFDC-74A3-44DD-8D08-B0E046C22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999300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78C3-CE70-4B16-B30D-0BA92BE6F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0215B-9D75-44B8-903A-66520707A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3344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163756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4637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1563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29372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97564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04988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23994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0668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15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https://scontent-iad3-1.cdninstagram.com/v/t51.29350-15/119985344_673662346582016_725371086642488309_n.jpg?_nc_cat=106&amp;_nc_sid=8ae9d6&amp;_nc_ohc=1tk3KYArtlIAX8O77ur&amp;_nc_ht=scontent-iad3-1.cdninstagram.com&amp;oh=f3fff2a5de878e7b09d1969ec2f489b2&amp;oe=5F938533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https://scontent-iad3-1.cdninstagram.com/v/t51.29350-15/119969169_336012411158821_3460191722842610399_n.jpg?_nc_cat=100&amp;_nc_sid=8ae9d6&amp;_nc_ohc=oXErSgXVPJAAX9uF2AT&amp;_nc_ht=scontent-iad3-1.cdninstagram.com&amp;oh=89305c84e38248a7b59ea85696411ebd&amp;oe=5F92D56D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6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4BFBC-A130-4718-8DEA-0869DE2A9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40255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4E38C-34AD-43C3-94DE-1FECC8EC1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2E425A-5730-49C5-A9D9-09EB0845A5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755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172232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66158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69994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93110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51221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37297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92619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6007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99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https://scontent-iad3-1.cdninstagram.com/v/t51.29350-15/120093702_1564829620387569_60548460048058001_n.jpg?_nc_cat=105&amp;_nc_sid=8ae9d6&amp;_nc_ohc=7Zp9NVSdAy8AX-7COtd&amp;_nc_ht=scontent-iad3-1.cdninstagram.com&amp;oh=eb02f944ce72ee1cabd9955b9020b4e1&amp;oe=5F91AAA5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3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https://scontent-iad3-1.cdninstagram.com/v/t51.29350-15/119986103_328877615056761_5011311802527801686_n.jpg?_nc_cat=108&amp;_nc_sid=8ae9d6&amp;_nc_ohc=JGloKeZdO6cAX8eQclm&amp;_nc_ht=scontent-iad3-1.cdninstagram.com&amp;oh=131e714018184456025aeef4671b13d5&amp;oe=5F92009F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990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1A7F9-C977-4EA7-B39A-FA3054BC8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087610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8DF6-C503-4CD9-B7B8-C4859F65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D8133-4626-44BB-B9C5-76EBF390F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256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916188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04533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23910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2714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05474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27179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63202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1038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928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https://scontent-iad3-1.cdninstagram.com/v/t51.36329-15/120087377_169469484810292_5067654027871470649_n.jpg?_nc_cat=103&amp;_nc_sid=8ae9d6&amp;_nc_ohc=h5WPR76p04gAX_b1Auu&amp;_nc_ht=scontent-iad3-1.cdninstagram.com&amp;oh=b61527095eaa73de0d03d5a45f64b487&amp;oe=5F92630C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08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https://scontent-lga3-1.cdninstagram.com/v/t51.29350-15/120001194_324696442121200_3825358533774179696_n.jpg?_nc_cat=102&amp;_nc_sid=8ae9d6&amp;_nc_ohc=yBJxUmvtauQAX9pVBop&amp;_nc_ht=scontent-lga3-1.cdninstagram.com&amp;oh=af76654aee13b946ad03149fc6b1b705&amp;oe=5F951B8D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951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8AB46-EEC6-4C1F-9F79-2F0250F32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5018577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102FD-E804-4DC0-AA46-58D469E7B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5DA8A-1845-4606-9CE9-A7E2E32694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573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732977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90023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65041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19274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3108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2996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35598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8228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64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https://scontent-iad3-1.cdninstagram.com/v/t51.36329-15/120048649_318606825904379_2457958712114056744_n.jpg?_nc_cat=105&amp;_nc_sid=8ae9d6&amp;_nc_ohc=99QV1eQJ2TYAX-u31ne&amp;_nc_ht=scontent-iad3-1.cdninstagram.com&amp;oh=3c4e9dc6615168ecf72b2a7590162e38&amp;oe=5F9394ED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7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https://scontent-iad3-1.cdninstagram.com/v/t51.36329-15/119996116_2795004297442339_4676768649097047459_n.jpg?_nc_cat=101&amp;_nc_sid=8ae9d6&amp;_nc_ohc=B2uGi6neqEIAX_tCApb&amp;_nc_ht=scontent-iad3-1.cdninstagram.com&amp;oh=cc1f58693eaf7a668343699cbe6234ec&amp;oe=5F9416BC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5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D3A3B-A977-464F-B524-76EED3074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685991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D68E6-875B-416F-9D4C-03026777E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41157-3D4A-4DD4-80A1-2A1407266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6124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260734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17021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86626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69678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49940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79547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61371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8620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9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https://scontent-iad3-1.cdninstagram.com/v/t51.36329-15/120052144_204817137660005_4069155781845197304_n.jpg?_nc_cat=106&amp;_nc_sid=8ae9d6&amp;_nc_ohc=BXtP1dQe2H4AX9BV35E&amp;_nc_ht=scontent-iad3-1.cdninstagram.com&amp;oh=30656a3b5f9d33987fd759fe562d4287&amp;oe=5F92816C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399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B340C-8D64-42EF-B5D0-D8856681B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06833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2BECA-A0DF-4517-BFEF-99E29CE13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C53A0-C5B8-4D4C-8074-3EC90A4EF4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710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705323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2786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008256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78757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25119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74814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426617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3500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3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cdninstagram.com/v/t51.29350-15/120040861_168605901523326_7773469484484378504_n.jpg?_nc_cat=109&amp;_nc_sid=8ae9d6&amp;_nc_ohc=ci6yJca8jisAX-4ltMB&amp;_nc_oc=AQmdcz78cO5LLTRT4B41E7k-Z2UwcIM1z89u8Cg_tZvHjsperJRDbzVL5aFRHwNzxLU&amp;_nc_ht=scontent-lga3-1.cdninstagram.com&amp;oh=7b8de04efe2113f14cbf8cb3482303e7&amp;oe=5F93813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89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340EF-64A0-4374-BE5F-E23AB9235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970163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D3410-12E3-4789-8C1F-CE5AE1DE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384A47-A442-44F5-98F1-2B4A785843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0081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352843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22967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05361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61354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86509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20448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11196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2076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3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https://scontent-iad3-1.cdninstagram.com/v/t51.36329-15/120079976_784899518745543_1565763699917279185_n.jpg?_nc_cat=104&amp;_nc_sid=8ae9d6&amp;_nc_ohc=R01wsJMch3QAX9PbDWh&amp;_nc_ht=scontent-iad3-1.cdninstagram.com&amp;oh=5c5d9687fbedc8105391b4cfa7accd27&amp;oe=5F943557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65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https://scontent-atl3-1.cdninstagram.com/v/t51.29350-15/120030135_2725835957737512_5257160063240991700_n.jpg?_nc_cat=108&amp;_nc_sid=8ae9d6&amp;_nc_ohc=7abaMNiKxyoAX_DR6Cj&amp;_nc_ht=scontent-atl3-1.cdninstagram.com&amp;oh=0865cf8373691b0eb51ec7f85d045e94&amp;oe=5F91B15C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14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1AF5B-B2D3-441B-9962-25DABE890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149107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DA98F-AFA2-418F-BC56-A425EED69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785DE-3B46-475D-B4E9-80EFC2ECF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8486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487465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65367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4460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6283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662629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4699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21694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0740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41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https://scontent-iad3-1.cdninstagram.com/v/t51.36329-15/120042253_851012325435087_7655449880558684174_n.jpg?_nc_cat=104&amp;_nc_sid=8ae9d6&amp;_nc_ohc=fQx-0pdmgHcAX-oUBvM&amp;_nc_ht=scontent-iad3-1.cdninstagram.com&amp;oh=560b10e0933b55888332ca3653f2a6f1&amp;oe=5F9111C2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4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https://scontent-atl3-1.cdninstagram.com/v/t51.29350-15/120093693_1209836266040345_4110553685131606527_n.jpg?_nc_cat=110&amp;_nc_sid=8ae9d6&amp;_nc_ohc=vXUZyGgB23kAX8egaUy&amp;_nc_ht=scontent-atl3-1.cdninstagram.com&amp;oh=38d704f997e7be8d103896fe35ab57ce&amp;oe=5F92E7AC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322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59958-60B4-4609-8A70-B71F648CAF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855967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C2C4F-8BF5-4F72-AA8D-D6E8B2B8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89361-43B8-4E18-90C9-C3D90C0D8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509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690129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61873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8842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40771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475446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59084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93470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7168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9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https://scontent-iad3-1.cdninstagram.com/v/t51.36329-15/119993918_1059342744482493_8400144174011976104_n.jpg?_nc_cat=110&amp;_nc_sid=8ae9d6&amp;_nc_ohc=v2Ue3m-0Ld4AX8kZUS8&amp;_nc_ht=scontent-iad3-1.cdninstagram.com&amp;oh=ff3bf966c7a40c1e8369795ed3b5ccaa&amp;oe=5F914FAE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3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https://scontent-iad3-1.cdninstagram.com/v/t51.36329-15/120086863_359735638488831_5321593145266953054_n.jpg?_nc_cat=101&amp;_nc_sid=8ae9d6&amp;_nc_ohc=NlVchvytYgQAX_m9K5r&amp;_nc_ht=scontent-iad3-1.cdninstagram.com&amp;oh=9aa3ef8ae7e64d048ef013c54dd58675&amp;oe=5F91BF11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66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90889-A773-44E4-A96C-EC652C60F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12625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A3C4-33EF-4924-BC91-D5CC460B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E0A14-9D28-4F76-9E2C-2FF189406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492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909050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01018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100875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71128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74654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18526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54997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6002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5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https://scontent-iad3-1.cdninstagram.com/v/t51.36329-15/120088312_804420453657586_2222966643033481823_n.jpg?_nc_cat=100&amp;_nc_sid=8ae9d6&amp;_nc_ohc=g6vBt3HV0nIAX8s-1C5&amp;_nc_ht=scontent-iad3-1.cdninstagram.com&amp;oh=9e894ed5c0f911c325d8692bbbc138a6&amp;oe=5F9079E7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11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https://scontent-iad3-1.cdninstagram.com/v/t51.36329-15/120064134_1281183105566836_918078682042216654_n.jpg?_nc_cat=108&amp;_nc_sid=8ae9d6&amp;_nc_ohc=h-P3VBijyosAX-ercKq&amp;_nc_ht=scontent-iad3-1.cdninstagram.com&amp;oh=9caa44c5cd12ed699e2f9f8db3645c52&amp;oe=5F952592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51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328F8-192C-4C84-95C9-45F3BC88D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624096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50F50-06C8-4EE8-9232-EABBAD43E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1CC66C-2821-4DC2-BC38-41E88822C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909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200853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77695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09428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6236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22686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69286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2524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292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75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https://scontent-iad3-1.cdninstagram.com/v/t51.36329-15/120078457_2408120419497572_6205123920645064062_n.jpg?_nc_cat=108&amp;_nc_sid=8ae9d6&amp;_nc_ohc=7tJMWQ2CGG4AX-_qZuP&amp;_nc_ht=scontent-iad3-1.cdninstagram.com&amp;oh=34f9b4ad6c03bd7251dc07c15fcdfa78&amp;oe=5F914C8E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5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https://scontent-iad3-1.cdninstagram.com/v/t51.36329-15/120138573_161843715566223_7674550407650072329_n.jpg?_nc_cat=100&amp;_nc_sid=8ae9d6&amp;_nc_ohc=odGKECy6i14AX_g9ToL&amp;_nc_ht=scontent-iad3-1.cdninstagram.com&amp;oh=373b364168042a071a971c497c63dbf2&amp;oe=5F922866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076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3948A-91D1-4698-B473-86C621A01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309107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A115E-26E7-48AC-A6FD-C55AC591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3C974-6621-42D5-BD92-A22F2F6E2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118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06190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08280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91326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75780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92320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76778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955773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2757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6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https://scontent-iad3-1.cdninstagram.com/v/t51.36329-15/120083123_250672732933649_8965322391762624317_n.jpg?_nc_cat=111&amp;_nc_sid=8ae9d6&amp;_nc_ohc=OCNIDs5dhVsAX_dB7xE&amp;_nc_ht=scontent-iad3-1.cdninstagram.com&amp;oh=f570656dfb911bec30677141cd240fd9&amp;oe=5F96EADE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45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https://scontent-iad3-1.cdninstagram.com/v/t51.36329-15/120087875_677039046541717_5069902139311340630_n.jpg?_nc_cat=106&amp;_nc_sid=8ae9d6&amp;_nc_ohc=eQcN4RxcitYAX9jznnb&amp;_nc_ht=scontent-iad3-1.cdninstagram.com&amp;oh=64fdec22967e6b962f123a575738c746&amp;oe=5F9468E2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298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7DE52-3798-46B2-94CE-B301E764E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865866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14BB5-AFAD-42FB-B035-D6CB236C9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BAD00-A2DC-48B8-B3D3-72FE53BEB4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5657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840697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857845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41124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89910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72040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994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65325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5991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56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120136691_763016100935545_6477853429215687849_n.jpg?_nc_cat=100&amp;_nc_sid=8ae9d6&amp;_nc_ohc=BkrF7tdOdKwAX93Fy7v&amp;_nc_oc=AQnasKzx1tB8cMFbBAeDJ9jepc4iy6NgoM90pYX9F-2asuaPBfrLwPh-kf7ENvIAVcU&amp;_nc_ht=scontent-iad3-1.cdninstagram.com&amp;oh=69d669a1c5d64c931722edd3bfaa519e&amp;oe=5F968C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69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19D90E-71BB-4220-9AB2-0C742B051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2893021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0BDA4-1690-46A2-8741-BE51C3F78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B240B-4010-431E-94DD-C78C9476FD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2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375482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72819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19326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81111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480836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4718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55244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1470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5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https://scontent-iad3-1.cdninstagram.com/v/t51.36329-15/120138286_126496319178798_2735503568115175943_n.jpg?_nc_cat=104&amp;_nc_sid=8ae9d6&amp;_nc_ohc=ewcZTKaSODkAX_v-xVP&amp;_nc_ht=scontent-iad3-1.cdninstagram.com&amp;oh=7f66b96a2e65902fb07ecc8fc9830a57&amp;oe=5F964354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3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https://scontent-iad3-1.cdninstagram.com/v/t51.36329-15/120078652_4031388596878044_545726359975822695_n.jpg?_nc_cat=105&amp;_nc_sid=8ae9d6&amp;_nc_ohc=GrQ9v1d3iloAX_DhfIC&amp;_nc_ht=scontent-iad3-1.cdninstagram.com&amp;oh=4c247111ba012bb1b1473a1714e53637&amp;oe=5F93D6FA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99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DF465-5FA5-4CEB-9932-4D1FFE2EA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485463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EA1EF-1E3C-43A4-AFE9-883E6C7C7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Key Metrics by Month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00770F-BA9D-4C89-8BA6-5A9A5E46B4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335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414125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81193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9618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46592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2503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47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717768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4888617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449656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289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AC3CC-0D68-4835-B15A-021649186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1677948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DA16B-E914-4DDC-AC35-B3B711DCA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A6C4D8-1A8C-4683-BC81-0B961938D5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0250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F0C50D-1B49-4349-AF3A-300570482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2AC88-A177-4B53-8FD9-6AC9142BF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521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AF32E-CEB6-4689-9253-23B7E73E2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2A9D3E-A20B-4814-A92F-D8EE9E1BA7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1711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C263F-A24F-4DA2-A0DA-74D264309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4D28E-A3DE-4176-AAB2-08E29391F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69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5403D-E16F-4AD9-BDA4-AB44F30F7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17421-4A5A-4FC2-AEC6-ACC0F1ED52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5491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694CA-404F-40DE-8A36-D1DFF8248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01623-2ED6-469C-BBD5-CCD8F226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2115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8440-468C-4A33-A662-65F96D29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38A132-887F-445C-93FA-2797824594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3861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25C2A-1407-4CBE-8C96-ACF44E729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7AFB9-2814-40F7-8F18-6909F25D0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3027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B85E1-E52C-4616-963A-A8D8548AB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10D4CC-CCF0-484C-8F01-B4CA428E26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2730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7735A-5CB5-4584-94C9-1730FDA3C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D0884-09FC-48E8-812D-7A4848D97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51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574C3-1AD5-4207-8FA3-C7912A1E0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9795BB-219B-40FB-9ACC-C03A71BC2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730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DB0FC-7C3B-4E9D-B14C-EDAB34A4D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92C09-7AF4-46AF-9DA0-6A5A6EC4C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552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1E3E8-46B8-4895-B66F-E02C5B19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1AF8F4-5A8C-42DE-B111-1F2AE25315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7697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D7FFD-99BD-4DA0-93CB-6016E4F42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79ED4-6BCF-4485-BC69-65D526D57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638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C9EA6-C76C-4948-AE69-A8C668995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8F43D4-7F18-47D1-9FBB-D123852B91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3941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828827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9968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2727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0851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1459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24402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9518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521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04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https://scontent-iad3-1.xx.fbcdn.net/v/t1.0-9/p720x720/119918234_1381139558758244_2093493587111828372_o.jpg?_nc_cat=110&amp;_nc_sid=9e2e56&amp;_nc_ohc=p0_3lqeIoZoAX-8PuNb&amp;_nc_ht=scontent-iad3-1.xx&amp;tp=6&amp;oh=240c5e71cea6c382bb3f3d2476358fcd&amp;oe=5F9BA793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6.6038 %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480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https://scontent-iad3-1.xx.fbcdn.net/v/t15.13418-10/s720x720/120117761_362865511508895_6491103691019286312_n.jpg?_nc_cat=100&amp;_nc_sid=ad6a45&amp;_nc_ohc=0mELp-G954sAX-3Zr42&amp;_nc_ht=scontent-iad3-1.xx&amp;tp=7&amp;oh=bc54b1eb607997e7ee2caed6dd2b6fce&amp;oe=5F9A674E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5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https://scontent-iad3-1.xx.fbcdn.net/v/t15.13418-10/s720x720/120579525_3256559224461666_1246211215298760720_n.jpg?_nc_cat=101&amp;_nc_sid=ad6a45&amp;_nc_ohc=jOAAYylrmasAX-jYfkG&amp;_nc_ht=scontent-iad3-1.xx&amp;tp=7&amp;oh=0ef69718f6d836f273ef38e193a6914b&amp;oe=5F9B6DAD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90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9CDE9-E997-4824-93DA-3CA48C06CF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32751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74A06-DE43-403C-AD2F-C4689FB8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96BED1-DA08-4350-BEEB-ADE4C0308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769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995378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9590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9566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8715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6209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6211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43565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6469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66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https://scontent-iad3-1.xx.fbcdn.net/v/t15.13418-10/s720x720/120351861_361982864981603_207640148779861507_n.jpg?_nc_cat=100&amp;_nc_sid=ad6a45&amp;_nc_ohc=-AkkthNSBzMAX8s6Cil&amp;_nc_ht=scontent-iad3-1.xx&amp;tp=7&amp;oh=352ed8a64b53e4997a15c55047409124&amp;oe=5F9AD3A0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42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https://scontent-iad3-1.xx.fbcdn.net/v/t15.13418-10/s720x720/120134933_350793052705662_3359610912148145965_n.jpg?_nc_cat=102&amp;_nc_sid=ad6a45&amp;_nc_ohc=Y9utFvQYEt8AX-PzuHq&amp;_nc_ht=scontent-iad3-1.xx&amp;tp=7&amp;oh=965547adb28126e6a91c3024e66dc71a&amp;oe=5F9A773B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3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https://scontent-iad3-1.xx.fbcdn.net/v/t15.13418-10/s720x720/120390482_831118580961093_2391517592017914314_n.jpg?_nc_cat=111&amp;_nc_sid=ad6a45&amp;_nc_ohc=lxI6766R84MAX_t-O5u&amp;_nc_ht=scontent-iad3-1.xx&amp;tp=7&amp;oh=27d5aa532175994137777e9b012e12ed&amp;oe=5F9B3758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608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CDAB9-E455-425E-B9D1-03B785452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0957092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A7864-B071-4621-94C7-EFC0B9567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5C83A-4E21-4CDE-AC2D-E7536A1CA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740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4005082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8367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4947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6738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1919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8126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6084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537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71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https://scontent-iad3-1.xx.fbcdn.net/v/t1.0-9/p720x720/120313109_1384442715094595_357592509088631554_n.jpg?_nc_cat=105&amp;_nc_sid=110474&amp;_nc_ohc=lcItPLrbU5gAX9X0o0T&amp;_nc_ht=scontent-iad3-1.xx&amp;tp=6&amp;oh=4d4955c25ff4333e86264f280c1b1e0e&amp;oe=5F9B20E6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15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https://scontent-iad3-1.xx.fbcdn.net/v/t15.13418-10/s720x720/120542544_792396088188765_6802220036716055002_n.jpg?_nc_cat=103&amp;_nc_sid=ad6a45&amp;_nc_ohc=gzAdNaTfXH0AX9H-KhB&amp;_nc_ht=scontent-iad3-1.xx&amp;tp=7&amp;oh=550c2169e7aa84189cf7b38a02288153&amp;oe=5F98FB0B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944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https://scontent-iad3-1.xx.fbcdn.net/v/t15.13418-10/s720x720/120330995_824202401656984_4128764297057283649_n.jpg?_nc_cat=110&amp;_nc_sid=ad6a45&amp;_nc_ohc=HWDjR2IwI8cAX9a0P1V&amp;_nc_ht=scontent-iad3-1.xx&amp;tp=7&amp;oh=d9818cdf64b1277521bf99eb2dd3628c&amp;oe=5F9B5DC4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891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4152E-09E7-49CB-956D-FC30D203B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4787286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37B57-F233-424E-93DC-804FFC2C6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4D371-45D8-4688-B697-9FEEC7B6E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512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4290820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1667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5895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8767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2691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9464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9343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6398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72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https://scontent-iad3-1.xx.fbcdn.net/v/t15.13418-10/s720x720/120389131_257881802147056_1792690508321252775_n.jpg?_nc_cat=105&amp;_nc_sid=ad6a45&amp;_nc_ohc=IicvzGHgDkEAX8odePS&amp;_nc_ht=scontent-iad3-1.xx&amp;tp=7&amp;oh=8a32a3fe816afd5bf4905fe973bcaaa2&amp;oe=5F9B7B73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6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637C0-1F44-448D-A9EA-809BDCE52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8338885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23755-4570-47C7-B22E-9FB6FAC64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A23700-91EE-4A46-A6B4-014DC15F5B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16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8121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79927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5654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06537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7461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2836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1259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79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Bank-Bahrain B.S.C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788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DA2BD-199F-4B01-8044-DC19F8A6C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332940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B906-56DD-4B74-9093-5A86F3141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AE630-AB27-4AFE-89E9-F839DFCC6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61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146032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4812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72170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3284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5754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0897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676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95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https://scontent-lga3-2.xx.fbcdn.net/v/t15.5256-10/p168x128/120204519_357125485471790_4911371861835334576_n.jpg?_nc_cat=100&amp;_nc_sid=08861d&amp;_nc_ohc=nWEH46uKNJUAX-71fwU&amp;_nc_ht=scontent-lga3-2.xx&amp;oh=63aee37ecb8091b35d47f000cc36a245&amp;oe=5F9A4751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03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https://scontent-iad3-1.xx.fbcdn.net/v/t15.5256-10/p168x128/120134068_758895824944654_6845821111716142869_n.jpg?_nc_cat=109&amp;_nc_sid=08861d&amp;_nc_ohc=dhoWAvhQ9TgAX_TM-UB&amp;_nc_ht=scontent-iad3-1.xx&amp;oh=83a947e28a53f6058b960006563d14cc&amp;oe=5F975528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566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315C1-4071-4AB1-8696-5194EB665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7266418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9EA4B-3809-45FC-ADAE-B2BBC67F4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5C1B1-61E7-4BC3-9AC7-F8E27C6DE8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295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914702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4399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03972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47285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628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8865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043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2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https://scontent-iad3-1.xx.fbcdn.net/v/t15.5256-10/p160x160/120467866_1928533620623043_9168991124742384929_n.jpg?_nc_cat=100&amp;_nc_sid=08861d&amp;_nc_ohc=99JMBmDcY70AX9RzzdI&amp;_nc_ht=scontent-iad3-1.xx&amp;oh=f60028007c61abe0044c547c9378acea&amp;oe=5F9828A6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9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https://scontent-iad3-1.xx.fbcdn.net/v/t15.5256-10/p160x160/120463347_1471848489674931_6974207659907242561_n.jpg?_nc_cat=100&amp;_nc_sid=08861d&amp;_nc_ohc=_oBCIPZ9LrsAX-vo8sh&amp;_nc_ht=scontent-iad3-1.xx&amp;oh=23b090e70587a2dee025414faa0d5ed8&amp;oe=5F99F7B4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63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0E2A8-8CDD-462E-9D5F-4CB2246B8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305071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B1808-A9CA-4584-94EF-D01936CD4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6DFA9-8055-41AA-8367-0E4915B63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6173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874635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2512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285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1205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6016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5263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960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43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https://scontent-iad3-1.xx.fbcdn.net/v/t15.5256-10/p160x160/120430364_1867288520080847_5013768086813421710_n.jpg?_nc_cat=102&amp;_nc_sid=08861d&amp;_nc_ohc=xPLfzcUS1WgAX-p7ZPP&amp;_nc_ht=scontent-iad3-1.xx&amp;oh=934281eaa73aa145af50fc232679361d&amp;oe=5F995BE9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6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https://scontent-iad3-1.xx.fbcdn.net/v/t15.5256-10/p160x160/120348574_331308368133557_8255078441058277334_n.jpg?_nc_cat=102&amp;_nc_sid=08861d&amp;_nc_ohc=N_jAa70rvy8AX-Pq5d5&amp;_nc_ht=scontent-iad3-1.xx&amp;oh=18d34a1aef871438f759717d86e597dd&amp;oe=5F995791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020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E234D-8767-4F8A-9F9E-89CBC48E8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8423726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263A8-8E8F-478F-B459-ABC7593DC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FA4029-858F-4A70-8B33-7EA52065B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479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0613895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02113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5249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5268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787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933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5078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17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https://scontent-iad3-1.xx.fbcdn.net/v/t15.5256-10/p160x160/120297472_984751058665502_8953477675919961788_n.jpg?_nc_cat=100&amp;_nc_sid=08861d&amp;_nc_ohc=by3P4-DgXJMAX_JTpnj&amp;_nc_ht=scontent-iad3-1.xx&amp;oh=9dd2a986ea36c708dcbfff23c3f4442d&amp;oe=5F9852AD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7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https://scontent-iad3-1.xx.fbcdn.net/v/t15.13418-10/p160x160/120390482_831118580961093_2391517592017914314_n.jpg?_nc_cat=111&amp;_nc_sid=08861d&amp;_nc_ohc=lxI6766R84MAX-mPTRj&amp;_nc_ht=scontent-iad3-1.xx&amp;tp=6&amp;oh=0f341c23745d3088d2c9be74bf308437&amp;oe=5F999256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798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CE984-1FD7-4010-9C42-2C1195B25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33884052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FC1FF-87A2-4565-9799-F9D563700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9614B-6443-447D-AC56-F45AA95C8A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093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42C12-62A8-441D-87CD-EEA4EBC67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A6D4D-65F0-4A83-A51A-C1680F8A9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2213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EC84-0D7E-4B24-8A44-BF7E85692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407F85-904B-4DC9-A738-3563B2D6EB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9910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85DE1-A9CB-4CC4-B3A9-30E9992E9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B4F2E-E6D4-4F2B-9E1D-BD8C16F23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3142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E360-E34A-433F-8141-9C0BCC16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Incoming Requests (in sec.)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3AA0CF-A980-40E5-A71E-521E485716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8851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4A3CA-CF6F-4FD8-9E44-380F4FF9B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7735E-CFB4-4A11-9FC6-8A14271F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6184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ABCFE-6A2B-4B99-8E33-FD6A35867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Response Times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0DD48A-5FE1-4E89-AD97-5290DAAF3E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4092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6EE69-BA31-48A1-84B1-6B998ED71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E3452-7BF5-4E67-81E5-C6C417DAC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7994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CDE37-AA8A-4CA8-A3FA-20065461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Share of User Questions with negative Feedback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A1C236-6368-4906-9B32-ADBC593C52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0178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B19BE-2973-45F7-A16C-C77D544E4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6008B-DC91-499D-9A2B-12E642C0D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2012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49041-09F0-4FA2-80FB-FA983FD68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D5D9ED-781E-4E9E-A69C-3AA73390E6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4295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48FF1-1B14-4DAD-A8F0-905C4D3B1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ED6F9-01BC-47DD-AD5B-0AF529F55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169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B11B5-0EC0-41A9-A41A-A91FB2E9F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B5C3E-0ECC-4326-9050-E7EC7445EB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226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49772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8702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6037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0845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01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6821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2529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2567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35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620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4A724-0BFE-4F80-BF7C-BF1F72E95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8030531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3AF7-5868-4395-BC9E-BBC1A6ED7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Own Tweets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25B6D-7228-49EF-9208-4D5040B04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389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493255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6361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66762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38619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041808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62038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996871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97689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1209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 Views (Organic*)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5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78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BB854-F7C6-4C51-BF26-AE7EBBEA4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4174671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21E18-16A6-4BE5-8795-B10875358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Total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2C2602-E16A-4307-9FB5-10D6E34BAF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739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48829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7928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158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43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765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549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346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706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064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263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49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5.70495 %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75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B740F-D10E-4EF0-A788-88E164FB1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7446381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AE45E-3A99-4C7B-90A3-1D692862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C0EA5-E135-4610-8E64-BD807D322B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592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128191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7478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7833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1437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1885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395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2375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368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683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6293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2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- 2020-09-29 13:31:22</a:t>
                      </a:r>
                      <a:r>
                        <a:rPr lang="en-US" sz="1000"/>
                        <a:t>
 Just posted a photo https://t.co/4mAQZLY1XL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9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- 2020-09-29 11:52:12</a:t>
                      </a:r>
                      <a:r>
                        <a:rPr lang="en-US" sz="1000"/>
                        <a:t>
 Just posted a photo https://t.co/B5YyFajFGh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8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- 2020-09-29 09:32:39</a:t>
                      </a:r>
                      <a:r>
                        <a:rPr lang="en-US" sz="1000"/>
                        <a:t>
 Just posted a photo https://t.co/y2t9kbLnrA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69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- 2020-09-27 14:07:23</a:t>
                      </a:r>
                      <a:r>
                        <a:rPr lang="en-US" sz="1000"/>
                        <a:t>
 Top up your Danat account for a chance to win double your investment! You will also increase your chances of winning one of Danat Scheme prizes! https://t.co/F15our3McN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7.3770 %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96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@AlSalamBankBH - 2020-09-27 14:06:23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قم بزيادة رصيد استثمارك في حساب دانات الخاص بك للحصول على فرصة لمضاعفة استثمارك. بالإضافة إلى زيادة فرصك للفوز بإحدى جوائز برنامج دانات! </a:t>
                      </a:r>
                      <a:r>
                        <a:rPr lang="en-US" sz="1000"/>
                        <a:t>https://t.co/A0inuG4BAX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09/30/2020 02:48:46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364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4FA20-203B-4395-AFD8-229557870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17324643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1F17D-E03A-41A7-AF63-57914C037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A50E4-7BD9-42B4-BF80-9141B6BB9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570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434499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74595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29313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86948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8091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39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Salam Bank - 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40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358EF-E315-4676-8429-87BA160DB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09/23/2020 - 09/29/2020</a:t>
            </a:r>
          </a:p>
        </p:txBody>
      </p:sp>
    </p:spTree>
    <p:extLst>
      <p:ext uri="{BB962C8B-B14F-4D97-AF65-F5344CB8AC3E}">
        <p14:creationId xmlns:p14="http://schemas.microsoft.com/office/powerpoint/2010/main" val="2053588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4184</Words>
  <Application>Microsoft Office PowerPoint</Application>
  <PresentationFormat>On-screen Show (4:3)</PresentationFormat>
  <Paragraphs>942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ASBB</vt:lpstr>
      <vt:lpstr>Overall Network Key Metrics | All Pages</vt:lpstr>
      <vt:lpstr>Overall Network Key Metrics Table | All Pages</vt:lpstr>
      <vt:lpstr>Instagram Key Metrics 2020 | All Pages</vt:lpstr>
      <vt:lpstr>Instagram Key Metrics Table | All Pages</vt:lpstr>
      <vt:lpstr>Instagram Reach | All Pages</vt:lpstr>
      <vt:lpstr>Instagram Impressions  | All Pages</vt:lpstr>
      <vt:lpstr>Instagram Followers Total | All Pages</vt:lpstr>
      <vt:lpstr>Instagram Followers Gender Breakdown Pie Chart | All Pages</vt:lpstr>
      <vt:lpstr>Instagram Followers Age Group Breakdown Pie Chart | All Pages</vt:lpstr>
      <vt:lpstr>Instagram Post Type Distribution Per Profile (incl. Stories) | All Pages</vt:lpstr>
      <vt:lpstr>Instagram Posts Table | All Pages</vt:lpstr>
      <vt:lpstr>Instagram Stories Key Metrics Table | All Pages</vt:lpstr>
      <vt:lpstr>Instagram Stories Table  | All Pages - 1 of 14</vt:lpstr>
      <vt:lpstr>Instagram Stories Table  | All Pages - 2 of 14</vt:lpstr>
      <vt:lpstr>Instagram Stories Table  | All Pages - 3 of 14</vt:lpstr>
      <vt:lpstr>Instagram Stories Table  | All Pages - 4 of 14</vt:lpstr>
      <vt:lpstr>Instagram Stories Table  | All Pages - 5 of 14</vt:lpstr>
      <vt:lpstr>Instagram Stories Table  | All Pages - 6 of 14</vt:lpstr>
      <vt:lpstr>Instagram Stories Table  | All Pages - 7 of 14</vt:lpstr>
      <vt:lpstr>Instagram Stories Table  | All Pages - 8 of 14</vt:lpstr>
      <vt:lpstr>Instagram Stories Table  | All Pages - 9 of 14</vt:lpstr>
      <vt:lpstr>Instagram Stories Table  | All Pages - 10 of 14</vt:lpstr>
      <vt:lpstr>Instagram Stories Table  | All Pages - 11 of 14</vt:lpstr>
      <vt:lpstr>Instagram Stories Table  | All Pages - 12 of 14</vt:lpstr>
      <vt:lpstr>Instagram Stories Table  | All Pages - 13 of 14</vt:lpstr>
      <vt:lpstr>Instagram Stories Table  | All Pages - 14 of 14</vt:lpstr>
      <vt:lpstr>Facebook Custom Key Metrics by Month | All Pages</vt:lpstr>
      <vt:lpstr>Facebook Reach | All Pages</vt:lpstr>
      <vt:lpstr>Facebook Impressions | All Pages</vt:lpstr>
      <vt:lpstr>Facebook Fans Total | All Pages</vt:lpstr>
      <vt:lpstr>Facebook Fan Demographics | All Pages</vt:lpstr>
      <vt:lpstr>Facebook Fan Age Distribution | All Pages</vt:lpstr>
      <vt:lpstr>Facebook Post Type Distribution | All Pages</vt:lpstr>
      <vt:lpstr>Facebook Engagement Rate By Post Type | All Pages</vt:lpstr>
      <vt:lpstr>Facebook Published Posts Table | All Pages - 1 of 4</vt:lpstr>
      <vt:lpstr>Facebook Published Posts Table | All Pages - 2 of 4</vt:lpstr>
      <vt:lpstr>Facebook Published Posts Table | All Pages - 3 of 4</vt:lpstr>
      <vt:lpstr>Facebook Published Posts Table | All Pages - 4 of 4</vt:lpstr>
      <vt:lpstr>Facebook Video Views Table | All Pages</vt:lpstr>
      <vt:lpstr>Facebook Videos Table | All Pages - 1 of 4</vt:lpstr>
      <vt:lpstr>Facebook Videos Table | All Pages - 2 of 4</vt:lpstr>
      <vt:lpstr>Facebook Videos Table | All Pages - 3 of 4</vt:lpstr>
      <vt:lpstr>Facebook Videos Table | All Pages - 4 of 4</vt:lpstr>
      <vt:lpstr>Facebook Response Times Distribution | All Pages</vt:lpstr>
      <vt:lpstr>Facebook Response Times | All Pages</vt:lpstr>
      <vt:lpstr>Facebook Avg. Response Time of Incoming Requests (in sec.) | All Pages</vt:lpstr>
      <vt:lpstr>Facebook Private Conversations Response Times Distribution | All Pages</vt:lpstr>
      <vt:lpstr>Facebook Share of User Questions with negative Feedback | All Pages</vt:lpstr>
      <vt:lpstr>Twitter Followers Total | All Pages</vt:lpstr>
      <vt:lpstr>Twitter Key Metrics Table | All Pages</vt:lpstr>
      <vt:lpstr>Twitter Twitter Analytics Table Own Tweets | All Pages</vt:lpstr>
      <vt:lpstr>Twitter Twitter Analytics Table Total | All Pages</vt:lpstr>
      <vt:lpstr>Twitter Own Tweets Table | All Pages</vt:lpstr>
      <vt:lpstr>Youtube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ASBB</dc:title>
  <dc:creator>Frederik Peiniger</dc:creator>
  <cp:lastModifiedBy>Frederik Peiniger</cp:lastModifiedBy>
  <cp:revision>1</cp:revision>
  <dcterms:created xsi:type="dcterms:W3CDTF">2020-09-30T13:34:06Z</dcterms:created>
  <dcterms:modified xsi:type="dcterms:W3CDTF">2020-09-30T13:35:25Z</dcterms:modified>
</cp:coreProperties>
</file>