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c:v>
                </c:pt>
                <c:pt idx="1">
                  <c:v>146</c:v>
                </c:pt>
                <c:pt idx="2">
                  <c:v>1742</c:v>
                </c:pt>
                <c:pt idx="3">
                  <c:v>936</c:v>
                </c:pt>
                <c:pt idx="4">
                  <c:v>307</c:v>
                </c:pt>
                <c:pt idx="5">
                  <c:v>133</c:v>
                </c:pt>
                <c:pt idx="6">
                  <c:v>37</c:v>
                </c:pt>
              </c:numCache>
            </c:numRef>
          </c:val>
          <c:extLst>
            <c:ext xmlns:c16="http://schemas.microsoft.com/office/drawing/2014/chart" uri="{C3380CC4-5D6E-409C-BE32-E72D297353CC}">
              <c16:uniqueId val="{00000000-607B-46CC-B303-21A92CFBB9D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c:v>
                </c:pt>
                <c:pt idx="1">
                  <c:v>33</c:v>
                </c:pt>
                <c:pt idx="2">
                  <c:v>388</c:v>
                </c:pt>
                <c:pt idx="3">
                  <c:v>288</c:v>
                </c:pt>
                <c:pt idx="4">
                  <c:v>126</c:v>
                </c:pt>
                <c:pt idx="5">
                  <c:v>38</c:v>
                </c:pt>
                <c:pt idx="6">
                  <c:v>17</c:v>
                </c:pt>
              </c:numCache>
            </c:numRef>
          </c:val>
          <c:extLst>
            <c:ext xmlns:c16="http://schemas.microsoft.com/office/drawing/2014/chart" uri="{C3380CC4-5D6E-409C-BE32-E72D297353CC}">
              <c16:uniqueId val="{00000001-607B-46CC-B303-21A92CFBB9DE}"/>
            </c:ext>
          </c:extLst>
        </c:ser>
        <c:dLbls>
          <c:showLegendKey val="0"/>
          <c:showVal val="0"/>
          <c:showCatName val="0"/>
          <c:showSerName val="0"/>
          <c:showPercent val="0"/>
          <c:showBubbleSize val="0"/>
        </c:dLbls>
        <c:gapWidth val="219"/>
        <c:overlap val="-27"/>
        <c:axId val="335428280"/>
        <c:axId val="335428608"/>
      </c:barChart>
      <c:catAx>
        <c:axId val="33542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28608"/>
        <c:crosses val="autoZero"/>
        <c:auto val="1"/>
        <c:lblAlgn val="ctr"/>
        <c:lblOffset val="100"/>
        <c:noMultiLvlLbl val="0"/>
      </c:catAx>
      <c:valAx>
        <c:axId val="33542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2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Sheet1!$A$2:$A$17</c:f>
              <c:numCache>
                <c:formatCode>m/d/yyyy</c:formatCode>
                <c:ptCount val="16"/>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numCache>
            </c:numRef>
          </c:cat>
          <c:val>
            <c:numRef>
              <c:f>Sheet1!$B$2:$B$17</c:f>
              <c:numCache>
                <c:formatCode>General</c:formatCode>
                <c:ptCount val="16"/>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numCache>
            </c:numRef>
          </c:val>
          <c:smooth val="0"/>
          <c:extLst>
            <c:ext xmlns:c16="http://schemas.microsoft.com/office/drawing/2014/chart" uri="{C3380CC4-5D6E-409C-BE32-E72D297353CC}">
              <c16:uniqueId val="{00000000-3643-43A6-9D82-5F8AF6DD2146}"/>
            </c:ext>
          </c:extLst>
        </c:ser>
        <c:dLbls>
          <c:showLegendKey val="0"/>
          <c:showVal val="0"/>
          <c:showCatName val="0"/>
          <c:showSerName val="0"/>
          <c:showPercent val="0"/>
          <c:showBubbleSize val="0"/>
        </c:dLbls>
        <c:smooth val="0"/>
        <c:axId val="388604160"/>
        <c:axId val="388605144"/>
      </c:lineChart>
      <c:dateAx>
        <c:axId val="388604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05144"/>
        <c:crosses val="autoZero"/>
        <c:auto val="1"/>
        <c:lblOffset val="100"/>
        <c:baseTimeUnit val="days"/>
      </c:dateAx>
      <c:valAx>
        <c:axId val="38860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0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D7F2D-C7DC-42FF-A4E3-14C0AE5CECF2}"/>
              </a:ext>
            </a:extLst>
          </p:cNvPr>
          <p:cNvSpPr>
            <a:spLocks noGrp="1"/>
          </p:cNvSpPr>
          <p:nvPr>
            <p:ph type="ctrTitle"/>
          </p:nvPr>
        </p:nvSpPr>
        <p:spPr/>
        <p:txBody>
          <a:bodyPr/>
          <a:lstStyle/>
          <a:p>
            <a:r>
              <a:rPr lang="en-US"/>
              <a:t>Reporting</a:t>
            </a:r>
          </a:p>
        </p:txBody>
      </p:sp>
      <p:sp>
        <p:nvSpPr>
          <p:cNvPr id="3" name="Subtitle 2">
            <a:extLst>
              <a:ext uri="{FF2B5EF4-FFF2-40B4-BE49-F238E27FC236}">
                <a16:creationId xmlns:a16="http://schemas.microsoft.com/office/drawing/2014/main" id="{EEC88997-B8A4-4AEE-BD21-D9AC0C53E1B6}"/>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1041630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9AC27-56C1-4C3B-9718-04E21E2BDDA2}"/>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40EF5A3F-C143-4BCF-A1BC-FCEA236F5463}"/>
              </a:ext>
            </a:extLst>
          </p:cNvPr>
          <p:cNvGraphicFramePr>
            <a:graphicFrameLocks noGrp="1"/>
          </p:cNvGraphicFramePr>
          <p:nvPr>
            <p:ph type="tbl" sz="quarter" idx="13"/>
            <p:extLst>
              <p:ext uri="{D42A27DB-BD31-4B8C-83A1-F6EECF244321}">
                <p14:modId xmlns:p14="http://schemas.microsoft.com/office/powerpoint/2010/main" val="3694092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97980087"/>
                    </a:ext>
                  </a:extLst>
                </a:gridCol>
                <a:gridCol w="740664">
                  <a:extLst>
                    <a:ext uri="{9D8B030D-6E8A-4147-A177-3AD203B41FA5}">
                      <a16:colId xmlns:a16="http://schemas.microsoft.com/office/drawing/2014/main" val="2810895162"/>
                    </a:ext>
                  </a:extLst>
                </a:gridCol>
                <a:gridCol w="740664">
                  <a:extLst>
                    <a:ext uri="{9D8B030D-6E8A-4147-A177-3AD203B41FA5}">
                      <a16:colId xmlns:a16="http://schemas.microsoft.com/office/drawing/2014/main" val="1215075186"/>
                    </a:ext>
                  </a:extLst>
                </a:gridCol>
                <a:gridCol w="740664">
                  <a:extLst>
                    <a:ext uri="{9D8B030D-6E8A-4147-A177-3AD203B41FA5}">
                      <a16:colId xmlns:a16="http://schemas.microsoft.com/office/drawing/2014/main" val="3461788717"/>
                    </a:ext>
                  </a:extLst>
                </a:gridCol>
                <a:gridCol w="740664">
                  <a:extLst>
                    <a:ext uri="{9D8B030D-6E8A-4147-A177-3AD203B41FA5}">
                      <a16:colId xmlns:a16="http://schemas.microsoft.com/office/drawing/2014/main" val="3784602216"/>
                    </a:ext>
                  </a:extLst>
                </a:gridCol>
                <a:gridCol w="740664">
                  <a:extLst>
                    <a:ext uri="{9D8B030D-6E8A-4147-A177-3AD203B41FA5}">
                      <a16:colId xmlns:a16="http://schemas.microsoft.com/office/drawing/2014/main" val="1464075334"/>
                    </a:ext>
                  </a:extLst>
                </a:gridCol>
                <a:gridCol w="740664">
                  <a:extLst>
                    <a:ext uri="{9D8B030D-6E8A-4147-A177-3AD203B41FA5}">
                      <a16:colId xmlns:a16="http://schemas.microsoft.com/office/drawing/2014/main" val="2480443162"/>
                    </a:ext>
                  </a:extLst>
                </a:gridCol>
                <a:gridCol w="740664">
                  <a:extLst>
                    <a:ext uri="{9D8B030D-6E8A-4147-A177-3AD203B41FA5}">
                      <a16:colId xmlns:a16="http://schemas.microsoft.com/office/drawing/2014/main" val="180632195"/>
                    </a:ext>
                  </a:extLst>
                </a:gridCol>
                <a:gridCol w="740664">
                  <a:extLst>
                    <a:ext uri="{9D8B030D-6E8A-4147-A177-3AD203B41FA5}">
                      <a16:colId xmlns:a16="http://schemas.microsoft.com/office/drawing/2014/main" val="3205691247"/>
                    </a:ext>
                  </a:extLst>
                </a:gridCol>
                <a:gridCol w="740664">
                  <a:extLst>
                    <a:ext uri="{9D8B030D-6E8A-4147-A177-3AD203B41FA5}">
                      <a16:colId xmlns:a16="http://schemas.microsoft.com/office/drawing/2014/main" val="12367607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87468838"/>
                  </a:ext>
                </a:extLst>
              </a:tr>
              <a:tr h="370840">
                <a:tc>
                  <a:txBody>
                    <a:bodyPr/>
                    <a:lstStyle/>
                    <a:p>
                      <a:r>
                        <a:rPr lang="en-US" sz="1000"/>
                        <a:t>Al Salam Bank-Bahrain B.S.C</a:t>
                      </a:r>
                    </a:p>
                  </a:txBody>
                  <a:tcPr/>
                </a:tc>
                <a:tc>
                  <a:txBody>
                    <a:bodyPr/>
                    <a:lstStyle/>
                    <a:p>
                      <a:r>
                        <a:rPr lang="en-US" sz="1000"/>
                        <a:t>4217</a:t>
                      </a:r>
                    </a:p>
                  </a:txBody>
                  <a:tcPr/>
                </a:tc>
                <a:tc>
                  <a:txBody>
                    <a:bodyPr/>
                    <a:lstStyle/>
                    <a:p>
                      <a:r>
                        <a:rPr lang="en-US" sz="1000"/>
                        <a:t>8</a:t>
                      </a:r>
                    </a:p>
                  </a:txBody>
                  <a:tcPr/>
                </a:tc>
                <a:tc>
                  <a:txBody>
                    <a:bodyPr/>
                    <a:lstStyle/>
                    <a:p>
                      <a:r>
                        <a:rPr lang="en-US" sz="1000"/>
                        <a:t>10</a:t>
                      </a:r>
                    </a:p>
                  </a:txBody>
                  <a:tcPr/>
                </a:tc>
                <a:tc>
                  <a:txBody>
                    <a:bodyPr/>
                    <a:lstStyle/>
                    <a:p>
                      <a:r>
                        <a:rPr lang="en-US" sz="1000"/>
                        <a:t>14</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0.0404 %</a:t>
                      </a:r>
                    </a:p>
                  </a:txBody>
                  <a:tcPr/>
                </a:tc>
                <a:tc>
                  <a:txBody>
                    <a:bodyPr/>
                    <a:lstStyle/>
                    <a:p>
                      <a:r>
                        <a:rPr lang="en-US" sz="1000"/>
                        <a:t>0.0 %</a:t>
                      </a:r>
                    </a:p>
                  </a:txBody>
                  <a:tcPr/>
                </a:tc>
                <a:extLst>
                  <a:ext uri="{0D108BD9-81ED-4DB2-BD59-A6C34878D82A}">
                    <a16:rowId xmlns:a16="http://schemas.microsoft.com/office/drawing/2014/main" val="2612895872"/>
                  </a:ext>
                </a:extLst>
              </a:tr>
            </a:tbl>
          </a:graphicData>
        </a:graphic>
      </p:graphicFrame>
      <p:sp>
        <p:nvSpPr>
          <p:cNvPr id="4" name="Text Placeholder 3">
            <a:extLst>
              <a:ext uri="{FF2B5EF4-FFF2-40B4-BE49-F238E27FC236}">
                <a16:creationId xmlns:a16="http://schemas.microsoft.com/office/drawing/2014/main" id="{7A1C0DA3-65EA-4946-BFFD-896BAE0B7651}"/>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95427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BD275-ABE3-48A8-B580-E9B265833185}"/>
              </a:ext>
            </a:extLst>
          </p:cNvPr>
          <p:cNvSpPr>
            <a:spLocks noGrp="1"/>
          </p:cNvSpPr>
          <p:nvPr>
            <p:ph type="title"/>
          </p:nvPr>
        </p:nvSpPr>
        <p:spPr/>
        <p:txBody>
          <a:bodyPr/>
          <a:lstStyle/>
          <a:p>
            <a:r>
              <a:rPr lang="en-US"/>
              <a:t>Facebook Fans Table | All Pages</a:t>
            </a:r>
          </a:p>
        </p:txBody>
      </p:sp>
      <p:graphicFrame>
        <p:nvGraphicFramePr>
          <p:cNvPr id="5" name="Table Placeholder 4">
            <a:extLst>
              <a:ext uri="{FF2B5EF4-FFF2-40B4-BE49-F238E27FC236}">
                <a16:creationId xmlns:a16="http://schemas.microsoft.com/office/drawing/2014/main" id="{CB60AE29-86B7-498B-8E35-90C4DFDB3402}"/>
              </a:ext>
            </a:extLst>
          </p:cNvPr>
          <p:cNvGraphicFramePr>
            <a:graphicFrameLocks noGrp="1"/>
          </p:cNvGraphicFramePr>
          <p:nvPr>
            <p:ph type="tbl" sz="quarter" idx="13"/>
            <p:extLst>
              <p:ext uri="{D42A27DB-BD31-4B8C-83A1-F6EECF244321}">
                <p14:modId xmlns:p14="http://schemas.microsoft.com/office/powerpoint/2010/main" val="2776776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04501867"/>
                    </a:ext>
                  </a:extLst>
                </a:gridCol>
                <a:gridCol w="1234440">
                  <a:extLst>
                    <a:ext uri="{9D8B030D-6E8A-4147-A177-3AD203B41FA5}">
                      <a16:colId xmlns:a16="http://schemas.microsoft.com/office/drawing/2014/main" val="2684500530"/>
                    </a:ext>
                  </a:extLst>
                </a:gridCol>
                <a:gridCol w="822960">
                  <a:extLst>
                    <a:ext uri="{9D8B030D-6E8A-4147-A177-3AD203B41FA5}">
                      <a16:colId xmlns:a16="http://schemas.microsoft.com/office/drawing/2014/main" val="2373826384"/>
                    </a:ext>
                  </a:extLst>
                </a:gridCol>
                <a:gridCol w="822960">
                  <a:extLst>
                    <a:ext uri="{9D8B030D-6E8A-4147-A177-3AD203B41FA5}">
                      <a16:colId xmlns:a16="http://schemas.microsoft.com/office/drawing/2014/main" val="3717436566"/>
                    </a:ext>
                  </a:extLst>
                </a:gridCol>
                <a:gridCol w="822960">
                  <a:extLst>
                    <a:ext uri="{9D8B030D-6E8A-4147-A177-3AD203B41FA5}">
                      <a16:colId xmlns:a16="http://schemas.microsoft.com/office/drawing/2014/main" val="2709047840"/>
                    </a:ext>
                  </a:extLst>
                </a:gridCol>
                <a:gridCol w="822960">
                  <a:extLst>
                    <a:ext uri="{9D8B030D-6E8A-4147-A177-3AD203B41FA5}">
                      <a16:colId xmlns:a16="http://schemas.microsoft.com/office/drawing/2014/main" val="4111925130"/>
                    </a:ext>
                  </a:extLst>
                </a:gridCol>
                <a:gridCol w="822960">
                  <a:extLst>
                    <a:ext uri="{9D8B030D-6E8A-4147-A177-3AD203B41FA5}">
                      <a16:colId xmlns:a16="http://schemas.microsoft.com/office/drawing/2014/main" val="1616011964"/>
                    </a:ext>
                  </a:extLst>
                </a:gridCol>
                <a:gridCol w="822960">
                  <a:extLst>
                    <a:ext uri="{9D8B030D-6E8A-4147-A177-3AD203B41FA5}">
                      <a16:colId xmlns:a16="http://schemas.microsoft.com/office/drawing/2014/main" val="419454970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119490547"/>
                  </a:ext>
                </a:extLst>
              </a:tr>
              <a:tr h="370840">
                <a:tc>
                  <a:txBody>
                    <a:bodyPr/>
                    <a:lstStyle/>
                    <a:p>
                      <a:r>
                        <a:rPr lang="en-US" sz="1000"/>
                        <a:t>Al Salam Bank-Bahrain B.S.C</a:t>
                      </a:r>
                    </a:p>
                  </a:txBody>
                  <a:tcPr/>
                </a:tc>
                <a:tc>
                  <a:txBody>
                    <a:bodyPr/>
                    <a:lstStyle/>
                    <a:p>
                      <a:r>
                        <a:rPr lang="en-US" sz="1000"/>
                        <a:t>4217</a:t>
                      </a:r>
                    </a:p>
                  </a:txBody>
                  <a:tcPr/>
                </a:tc>
                <a:tc>
                  <a:txBody>
                    <a:bodyPr/>
                    <a:lstStyle/>
                    <a:p>
                      <a:r>
                        <a:rPr lang="en-US" sz="1000"/>
                        <a:t>-1</a:t>
                      </a:r>
                    </a:p>
                  </a:txBody>
                  <a:tcPr/>
                </a:tc>
                <a:tc>
                  <a:txBody>
                    <a:bodyPr/>
                    <a:lstStyle/>
                    <a:p>
                      <a:r>
                        <a:rPr lang="en-US" sz="1000"/>
                        <a:t>-0.0 %</a:t>
                      </a:r>
                    </a:p>
                  </a:txBody>
                  <a:tcPr/>
                </a:tc>
                <a:tc>
                  <a:txBody>
                    <a:bodyPr/>
                    <a:lstStyle/>
                    <a:p>
                      <a:r>
                        <a:rPr lang="en-US" sz="1000"/>
                        <a:t>4</a:t>
                      </a:r>
                    </a:p>
                  </a:txBody>
                  <a:tcPr/>
                </a:tc>
                <a:tc>
                  <a:txBody>
                    <a:bodyPr/>
                    <a:lstStyle/>
                    <a:p>
                      <a:r>
                        <a:rPr lang="en-US" sz="1000"/>
                        <a:t>0.1 %</a:t>
                      </a:r>
                    </a:p>
                  </a:txBody>
                  <a:tcPr/>
                </a:tc>
                <a:tc>
                  <a:txBody>
                    <a:bodyPr/>
                    <a:lstStyle/>
                    <a:p>
                      <a:r>
                        <a:rPr lang="en-US" sz="1000"/>
                        <a:t>7</a:t>
                      </a:r>
                    </a:p>
                  </a:txBody>
                  <a:tcPr/>
                </a:tc>
                <a:tc>
                  <a:txBody>
                    <a:bodyPr/>
                    <a:lstStyle/>
                    <a:p>
                      <a:r>
                        <a:rPr lang="en-US" sz="1000"/>
                        <a:t>0.2 %</a:t>
                      </a:r>
                    </a:p>
                  </a:txBody>
                  <a:tcPr/>
                </a:tc>
                <a:extLst>
                  <a:ext uri="{0D108BD9-81ED-4DB2-BD59-A6C34878D82A}">
                    <a16:rowId xmlns:a16="http://schemas.microsoft.com/office/drawing/2014/main" val="2112593320"/>
                  </a:ext>
                </a:extLst>
              </a:tr>
            </a:tbl>
          </a:graphicData>
        </a:graphic>
      </p:graphicFrame>
      <p:sp>
        <p:nvSpPr>
          <p:cNvPr id="4" name="Text Placeholder 3">
            <a:extLst>
              <a:ext uri="{FF2B5EF4-FFF2-40B4-BE49-F238E27FC236}">
                <a16:creationId xmlns:a16="http://schemas.microsoft.com/office/drawing/2014/main" id="{1191CAA0-E5E5-4C2B-87AB-B985FD46F877}"/>
              </a:ext>
            </a:extLst>
          </p:cNvPr>
          <p:cNvSpPr>
            <a:spLocks noGrp="1"/>
          </p:cNvSpPr>
          <p:nvPr>
            <p:ph type="body" sz="quarter" idx="14"/>
          </p:nvPr>
        </p:nvSpPr>
        <p:spPr/>
        <p:txBody>
          <a:bodyPr/>
          <a:lstStyle/>
          <a:p>
            <a:r>
              <a:rPr lang="en-US"/>
              <a:t>08/17/2020 - 09/16/2020</a:t>
            </a:r>
          </a:p>
        </p:txBody>
      </p:sp>
    </p:spTree>
    <p:extLst>
      <p:ext uri="{BB962C8B-B14F-4D97-AF65-F5344CB8AC3E}">
        <p14:creationId xmlns:p14="http://schemas.microsoft.com/office/powerpoint/2010/main" val="3380815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0196C-B8E7-4262-A8EC-2AC9F62A17E9}"/>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5C57CDC9-B23A-42CB-9AEC-FD0396048BAD}"/>
              </a:ext>
            </a:extLst>
          </p:cNvPr>
          <p:cNvGraphicFramePr>
            <a:graphicFrameLocks noGrp="1"/>
          </p:cNvGraphicFramePr>
          <p:nvPr>
            <p:ph type="chart" sz="quarter" idx="13"/>
            <p:extLst>
              <p:ext uri="{D42A27DB-BD31-4B8C-83A1-F6EECF244321}">
                <p14:modId xmlns:p14="http://schemas.microsoft.com/office/powerpoint/2010/main" val="2942720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195E9A-DF51-4637-B276-44A5B1780286}"/>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557EF14B-BAF5-4705-B0E3-87FA78436A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719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6657-0000-4909-B0D2-9463FADA6868}"/>
              </a:ext>
            </a:extLst>
          </p:cNvPr>
          <p:cNvSpPr>
            <a:spLocks noGrp="1"/>
          </p:cNvSpPr>
          <p:nvPr>
            <p:ph type="title"/>
          </p:nvPr>
        </p:nvSpPr>
        <p:spPr/>
        <p:txBody>
          <a:bodyPr/>
          <a:lstStyle/>
          <a:p>
            <a:r>
              <a:rPr lang="en-US"/>
              <a:t>Facebook Own Posts Table | All Pages - 1 of 8</a:t>
            </a:r>
          </a:p>
        </p:txBody>
      </p:sp>
      <p:graphicFrame>
        <p:nvGraphicFramePr>
          <p:cNvPr id="5" name="Table Placeholder 4">
            <a:extLst>
              <a:ext uri="{FF2B5EF4-FFF2-40B4-BE49-F238E27FC236}">
                <a16:creationId xmlns:a16="http://schemas.microsoft.com/office/drawing/2014/main" id="{FFCED208-2537-415C-B80D-FF311E7A6A5C}"/>
              </a:ext>
            </a:extLst>
          </p:cNvPr>
          <p:cNvGraphicFramePr>
            <a:graphicFrameLocks noGrp="1"/>
          </p:cNvGraphicFramePr>
          <p:nvPr>
            <p:ph type="tbl" sz="quarter" idx="13"/>
            <p:extLst>
              <p:ext uri="{D42A27DB-BD31-4B8C-83A1-F6EECF244321}">
                <p14:modId xmlns:p14="http://schemas.microsoft.com/office/powerpoint/2010/main" val="1736655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47913517"/>
                    </a:ext>
                  </a:extLst>
                </a:gridCol>
                <a:gridCol w="822960">
                  <a:extLst>
                    <a:ext uri="{9D8B030D-6E8A-4147-A177-3AD203B41FA5}">
                      <a16:colId xmlns:a16="http://schemas.microsoft.com/office/drawing/2014/main" val="3792752888"/>
                    </a:ext>
                  </a:extLst>
                </a:gridCol>
                <a:gridCol w="822960">
                  <a:extLst>
                    <a:ext uri="{9D8B030D-6E8A-4147-A177-3AD203B41FA5}">
                      <a16:colId xmlns:a16="http://schemas.microsoft.com/office/drawing/2014/main" val="1309520429"/>
                    </a:ext>
                  </a:extLst>
                </a:gridCol>
                <a:gridCol w="822960">
                  <a:extLst>
                    <a:ext uri="{9D8B030D-6E8A-4147-A177-3AD203B41FA5}">
                      <a16:colId xmlns:a16="http://schemas.microsoft.com/office/drawing/2014/main" val="1572660106"/>
                    </a:ext>
                  </a:extLst>
                </a:gridCol>
                <a:gridCol w="822960">
                  <a:extLst>
                    <a:ext uri="{9D8B030D-6E8A-4147-A177-3AD203B41FA5}">
                      <a16:colId xmlns:a16="http://schemas.microsoft.com/office/drawing/2014/main" val="2570548674"/>
                    </a:ext>
                  </a:extLst>
                </a:gridCol>
                <a:gridCol w="822960">
                  <a:extLst>
                    <a:ext uri="{9D8B030D-6E8A-4147-A177-3AD203B41FA5}">
                      <a16:colId xmlns:a16="http://schemas.microsoft.com/office/drawing/2014/main" val="3184344502"/>
                    </a:ext>
                  </a:extLst>
                </a:gridCol>
                <a:gridCol w="822960">
                  <a:extLst>
                    <a:ext uri="{9D8B030D-6E8A-4147-A177-3AD203B41FA5}">
                      <a16:colId xmlns:a16="http://schemas.microsoft.com/office/drawing/2014/main" val="2736014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22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- 2020-09-15 13:57:49</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 get the chance to be one of 3 winners to triple their expected profit!
Download Al Salam Bank App now to open an account and invest in just a few minutes!
Offer is valid ‪from 6 September to 6 December 2020‬.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6953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- 2020-09-15 13:56:41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أحد الرابحين الثلاثة للحصول على 3 أضعاف الأرباح المتوقعة من خلال استثمارك في حساب وكالة بمبلغ 5,000 د.ب. كحد أدنى لمدة 3 أشهر أو أكثر.‬
‫حمّل تطبيق مصرف السلام الآن، افتح حساب وكالة واستثمر في دقائق معدودة!‬
‫يسري العرض من 6 سبتمبر حتى 6 ديسمبر 2020. 
‫تطبق الشروط والأحكام.‬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02810129"/>
                  </a:ext>
                </a:extLst>
              </a:tr>
            </a:tbl>
          </a:graphicData>
        </a:graphic>
      </p:graphicFrame>
      <p:sp>
        <p:nvSpPr>
          <p:cNvPr id="4" name="Text Placeholder 3">
            <a:extLst>
              <a:ext uri="{FF2B5EF4-FFF2-40B4-BE49-F238E27FC236}">
                <a16:creationId xmlns:a16="http://schemas.microsoft.com/office/drawing/2014/main" id="{4EB845BF-6415-45A9-B618-F9F9DE2E8D12}"/>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418242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ADBFC-7CA3-4FBC-B173-A74379CAAFCB}"/>
              </a:ext>
            </a:extLst>
          </p:cNvPr>
          <p:cNvSpPr>
            <a:spLocks noGrp="1"/>
          </p:cNvSpPr>
          <p:nvPr>
            <p:ph type="title"/>
          </p:nvPr>
        </p:nvSpPr>
        <p:spPr/>
        <p:txBody>
          <a:bodyPr/>
          <a:lstStyle/>
          <a:p>
            <a:r>
              <a:rPr lang="en-US"/>
              <a:t>Facebook Own Posts Table | All Pages - 2 of 8</a:t>
            </a:r>
          </a:p>
        </p:txBody>
      </p:sp>
      <p:graphicFrame>
        <p:nvGraphicFramePr>
          <p:cNvPr id="5" name="Table Placeholder 4">
            <a:extLst>
              <a:ext uri="{FF2B5EF4-FFF2-40B4-BE49-F238E27FC236}">
                <a16:creationId xmlns:a16="http://schemas.microsoft.com/office/drawing/2014/main" id="{7BD46941-E49A-44A8-9FFA-470645115CB1}"/>
              </a:ext>
            </a:extLst>
          </p:cNvPr>
          <p:cNvGraphicFramePr>
            <a:graphicFrameLocks noGrp="1"/>
          </p:cNvGraphicFramePr>
          <p:nvPr>
            <p:ph type="tbl" sz="quarter" idx="13"/>
            <p:extLst>
              <p:ext uri="{D42A27DB-BD31-4B8C-83A1-F6EECF244321}">
                <p14:modId xmlns:p14="http://schemas.microsoft.com/office/powerpoint/2010/main" val="2687209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74824999"/>
                    </a:ext>
                  </a:extLst>
                </a:gridCol>
                <a:gridCol w="822960">
                  <a:extLst>
                    <a:ext uri="{9D8B030D-6E8A-4147-A177-3AD203B41FA5}">
                      <a16:colId xmlns:a16="http://schemas.microsoft.com/office/drawing/2014/main" val="1323156662"/>
                    </a:ext>
                  </a:extLst>
                </a:gridCol>
                <a:gridCol w="822960">
                  <a:extLst>
                    <a:ext uri="{9D8B030D-6E8A-4147-A177-3AD203B41FA5}">
                      <a16:colId xmlns:a16="http://schemas.microsoft.com/office/drawing/2014/main" val="2663794783"/>
                    </a:ext>
                  </a:extLst>
                </a:gridCol>
                <a:gridCol w="822960">
                  <a:extLst>
                    <a:ext uri="{9D8B030D-6E8A-4147-A177-3AD203B41FA5}">
                      <a16:colId xmlns:a16="http://schemas.microsoft.com/office/drawing/2014/main" val="797540789"/>
                    </a:ext>
                  </a:extLst>
                </a:gridCol>
                <a:gridCol w="822960">
                  <a:extLst>
                    <a:ext uri="{9D8B030D-6E8A-4147-A177-3AD203B41FA5}">
                      <a16:colId xmlns:a16="http://schemas.microsoft.com/office/drawing/2014/main" val="2381366014"/>
                    </a:ext>
                  </a:extLst>
                </a:gridCol>
                <a:gridCol w="822960">
                  <a:extLst>
                    <a:ext uri="{9D8B030D-6E8A-4147-A177-3AD203B41FA5}">
                      <a16:colId xmlns:a16="http://schemas.microsoft.com/office/drawing/2014/main" val="2612825517"/>
                    </a:ext>
                  </a:extLst>
                </a:gridCol>
                <a:gridCol w="822960">
                  <a:extLst>
                    <a:ext uri="{9D8B030D-6E8A-4147-A177-3AD203B41FA5}">
                      <a16:colId xmlns:a16="http://schemas.microsoft.com/office/drawing/2014/main" val="3124324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887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- 2020-09-14 15:41:26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أسرع وأكثر أماناً، قم بتفعيل بطاقات مصرف السلام الائتمانية والمسبقة الدفع الخاصة بك لخدمة "مرر وادفع" للدفع اللاتلامسي عبر بنفت بي.
الآن متوفر على أجهزة الأندرويد فقط!
‪ ‬
للمساعدة، يرجى الاتصال بمركز خدمة العملاء أو مراسلتنا عبر الواتساب على الرقم ‪17005500‬.
‫ ‬
‫ ‬
</a:t>
                      </a:r>
                      <a:r>
                        <a:rPr kumimoji="0" lang="en-US" sz="1000" b="0" i="0" u="none" strike="noStrike" kern="1200" cap="none" spc="0" normalizeH="0" baseline="0" noProof="0">
                          <a:ln>
                            <a:noFill/>
                          </a:ln>
                          <a:solidFill>
                            <a:prstClr val="black"/>
                          </a:solidFill>
                          <a:effectLst/>
                          <a:uLnTx/>
                          <a:uFillTx/>
                          <a:latin typeface="+mn-lt"/>
                          <a:ea typeface="+mn-ea"/>
                          <a:cs typeface="+mn-cs"/>
                        </a:rPr>
                        <a:t>For faster and safer payment, activate your Al Salam Bank's credit and prepaid cards for “Tap and Go” contactless payment through BenefitPay.
Now available on Android devices only!
For assistance, please call our customer care center or text us on WhatsApp at ‪17005500‬.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53587344"/>
                  </a:ext>
                </a:extLst>
              </a:tr>
            </a:tbl>
          </a:graphicData>
        </a:graphic>
      </p:graphicFrame>
      <p:sp>
        <p:nvSpPr>
          <p:cNvPr id="4" name="Text Placeholder 3">
            <a:extLst>
              <a:ext uri="{FF2B5EF4-FFF2-40B4-BE49-F238E27FC236}">
                <a16:creationId xmlns:a16="http://schemas.microsoft.com/office/drawing/2014/main" id="{F083BCB8-F518-4861-BC3C-E9E0A1D9E7D1}"/>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285166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5858D-3120-4276-8720-34D90700DD32}"/>
              </a:ext>
            </a:extLst>
          </p:cNvPr>
          <p:cNvSpPr>
            <a:spLocks noGrp="1"/>
          </p:cNvSpPr>
          <p:nvPr>
            <p:ph type="title"/>
          </p:nvPr>
        </p:nvSpPr>
        <p:spPr/>
        <p:txBody>
          <a:bodyPr/>
          <a:lstStyle/>
          <a:p>
            <a:r>
              <a:rPr lang="en-US"/>
              <a:t>Facebook Own Posts Table | All Pages - 3 of 8</a:t>
            </a:r>
          </a:p>
        </p:txBody>
      </p:sp>
      <p:graphicFrame>
        <p:nvGraphicFramePr>
          <p:cNvPr id="5" name="Table Placeholder 4">
            <a:extLst>
              <a:ext uri="{FF2B5EF4-FFF2-40B4-BE49-F238E27FC236}">
                <a16:creationId xmlns:a16="http://schemas.microsoft.com/office/drawing/2014/main" id="{49BA978A-5B15-4247-BA5C-DE767DEBC118}"/>
              </a:ext>
            </a:extLst>
          </p:cNvPr>
          <p:cNvGraphicFramePr>
            <a:graphicFrameLocks noGrp="1"/>
          </p:cNvGraphicFramePr>
          <p:nvPr>
            <p:ph type="tbl" sz="quarter" idx="13"/>
            <p:extLst>
              <p:ext uri="{D42A27DB-BD31-4B8C-83A1-F6EECF244321}">
                <p14:modId xmlns:p14="http://schemas.microsoft.com/office/powerpoint/2010/main" val="1046895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0061636"/>
                    </a:ext>
                  </a:extLst>
                </a:gridCol>
                <a:gridCol w="822960">
                  <a:extLst>
                    <a:ext uri="{9D8B030D-6E8A-4147-A177-3AD203B41FA5}">
                      <a16:colId xmlns:a16="http://schemas.microsoft.com/office/drawing/2014/main" val="2138326283"/>
                    </a:ext>
                  </a:extLst>
                </a:gridCol>
                <a:gridCol w="822960">
                  <a:extLst>
                    <a:ext uri="{9D8B030D-6E8A-4147-A177-3AD203B41FA5}">
                      <a16:colId xmlns:a16="http://schemas.microsoft.com/office/drawing/2014/main" val="67207618"/>
                    </a:ext>
                  </a:extLst>
                </a:gridCol>
                <a:gridCol w="822960">
                  <a:extLst>
                    <a:ext uri="{9D8B030D-6E8A-4147-A177-3AD203B41FA5}">
                      <a16:colId xmlns:a16="http://schemas.microsoft.com/office/drawing/2014/main" val="3078386006"/>
                    </a:ext>
                  </a:extLst>
                </a:gridCol>
                <a:gridCol w="822960">
                  <a:extLst>
                    <a:ext uri="{9D8B030D-6E8A-4147-A177-3AD203B41FA5}">
                      <a16:colId xmlns:a16="http://schemas.microsoft.com/office/drawing/2014/main" val="3481729611"/>
                    </a:ext>
                  </a:extLst>
                </a:gridCol>
                <a:gridCol w="822960">
                  <a:extLst>
                    <a:ext uri="{9D8B030D-6E8A-4147-A177-3AD203B41FA5}">
                      <a16:colId xmlns:a16="http://schemas.microsoft.com/office/drawing/2014/main" val="2505308137"/>
                    </a:ext>
                  </a:extLst>
                </a:gridCol>
                <a:gridCol w="822960">
                  <a:extLst>
                    <a:ext uri="{9D8B030D-6E8A-4147-A177-3AD203B41FA5}">
                      <a16:colId xmlns:a16="http://schemas.microsoft.com/office/drawing/2014/main" val="3796882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067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- 2020-09-14 15:37:00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الجوائز في برنامج دانات للتوفير!
احصل على فرصة لتكون أحد الفائزين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https://bit.ly/3ivNUfd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أصدقائك
شروط وأحكام المسابقة‪‪:‬
1. يجب على المتسابق متابعة حساب المصرف في الانستغرام
2. يجب على المتسابق ضغط لايك على الصورة في حساب المصرف على الانستغرام والقيام بعمل منشن لصديق
3. يجب ألا يكون حساب المتسابق وهمياَ في الانستغرام
4. يجب على المتسابق أن يكون مقيماَ في مملكة البحرين
5. في حال عدم رد أي من الفائزين خلال 24 ساعة سيتم اختيار فائزين آخرين
6. لا يسمح لموظفي المصرف المشاركة في هذه المسابقة
7. يحق للمصرف وفق إرادته المطلقة أن يوقف المسابقة في أي وقت وسيتم اختيار الفائزين وفقاً للشروط المذكورة أعلاه
سيتم الإعلان عن الفائز‪ين في المسابقة في تاريخ 20 سبتمبر 2020.
برنامج دانات للتوفير يقدم لك فرصة للفوز بالعديد من الجوائز التي قد تغير حياتك. استثمر اليوم عبر تطبيق مصرف السلام من خلال الضغط على الرابط في البايو.
‬
‏‪تطبق شروط وأحكام برنامج دانات للتوفير‬.
</a:t>
                      </a:r>
                      <a:r>
                        <a:rPr kumimoji="0" lang="en-US" sz="1000" b="0" i="0" u="none" strike="noStrike" kern="1200" cap="none" spc="0" normalizeH="0" baseline="0" noProof="0">
                          <a:ln>
                            <a:noFill/>
                          </a:ln>
                          <a:solidFill>
                            <a:prstClr val="black"/>
                          </a:solidFill>
                          <a:effectLst/>
                          <a:uLnTx/>
                          <a:uFillTx/>
                          <a:latin typeface="+mn-lt"/>
                          <a:ea typeface="+mn-ea"/>
                          <a:cs typeface="+mn-cs"/>
                        </a:rPr>
                        <a:t>Guess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80485734"/>
                  </a:ext>
                </a:extLst>
              </a:tr>
            </a:tbl>
          </a:graphicData>
        </a:graphic>
      </p:graphicFrame>
      <p:sp>
        <p:nvSpPr>
          <p:cNvPr id="4" name="Text Placeholder 3">
            <a:extLst>
              <a:ext uri="{FF2B5EF4-FFF2-40B4-BE49-F238E27FC236}">
                <a16:creationId xmlns:a16="http://schemas.microsoft.com/office/drawing/2014/main" id="{EE227B1F-414F-474C-B26A-E77C72332A52}"/>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29716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B6651-A30B-4C83-B687-E1184F2F2B89}"/>
              </a:ext>
            </a:extLst>
          </p:cNvPr>
          <p:cNvSpPr>
            <a:spLocks noGrp="1"/>
          </p:cNvSpPr>
          <p:nvPr>
            <p:ph type="title"/>
          </p:nvPr>
        </p:nvSpPr>
        <p:spPr/>
        <p:txBody>
          <a:bodyPr/>
          <a:lstStyle/>
          <a:p>
            <a:r>
              <a:rPr lang="en-US"/>
              <a:t>Facebook Own Posts Table | All Pages - 4 of 8</a:t>
            </a:r>
          </a:p>
        </p:txBody>
      </p:sp>
      <p:graphicFrame>
        <p:nvGraphicFramePr>
          <p:cNvPr id="5" name="Table Placeholder 4">
            <a:extLst>
              <a:ext uri="{FF2B5EF4-FFF2-40B4-BE49-F238E27FC236}">
                <a16:creationId xmlns:a16="http://schemas.microsoft.com/office/drawing/2014/main" id="{7D534829-7DAC-4847-8C21-6CD4C37A1CA2}"/>
              </a:ext>
            </a:extLst>
          </p:cNvPr>
          <p:cNvGraphicFramePr>
            <a:graphicFrameLocks noGrp="1"/>
          </p:cNvGraphicFramePr>
          <p:nvPr>
            <p:ph type="tbl" sz="quarter" idx="13"/>
            <p:extLst>
              <p:ext uri="{D42A27DB-BD31-4B8C-83A1-F6EECF244321}">
                <p14:modId xmlns:p14="http://schemas.microsoft.com/office/powerpoint/2010/main" val="1690130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91177295"/>
                    </a:ext>
                  </a:extLst>
                </a:gridCol>
                <a:gridCol w="822960">
                  <a:extLst>
                    <a:ext uri="{9D8B030D-6E8A-4147-A177-3AD203B41FA5}">
                      <a16:colId xmlns:a16="http://schemas.microsoft.com/office/drawing/2014/main" val="1227637123"/>
                    </a:ext>
                  </a:extLst>
                </a:gridCol>
                <a:gridCol w="822960">
                  <a:extLst>
                    <a:ext uri="{9D8B030D-6E8A-4147-A177-3AD203B41FA5}">
                      <a16:colId xmlns:a16="http://schemas.microsoft.com/office/drawing/2014/main" val="1262720011"/>
                    </a:ext>
                  </a:extLst>
                </a:gridCol>
                <a:gridCol w="822960">
                  <a:extLst>
                    <a:ext uri="{9D8B030D-6E8A-4147-A177-3AD203B41FA5}">
                      <a16:colId xmlns:a16="http://schemas.microsoft.com/office/drawing/2014/main" val="2474717771"/>
                    </a:ext>
                  </a:extLst>
                </a:gridCol>
                <a:gridCol w="822960">
                  <a:extLst>
                    <a:ext uri="{9D8B030D-6E8A-4147-A177-3AD203B41FA5}">
                      <a16:colId xmlns:a16="http://schemas.microsoft.com/office/drawing/2014/main" val="3981510452"/>
                    </a:ext>
                  </a:extLst>
                </a:gridCol>
                <a:gridCol w="822960">
                  <a:extLst>
                    <a:ext uri="{9D8B030D-6E8A-4147-A177-3AD203B41FA5}">
                      <a16:colId xmlns:a16="http://schemas.microsoft.com/office/drawing/2014/main" val="3305301664"/>
                    </a:ext>
                  </a:extLst>
                </a:gridCol>
                <a:gridCol w="822960">
                  <a:extLst>
                    <a:ext uri="{9D8B030D-6E8A-4147-A177-3AD203B41FA5}">
                      <a16:colId xmlns:a16="http://schemas.microsoft.com/office/drawing/2014/main" val="3233051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225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- 2020-09-10 11:24:03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أسهل مع بطاقات الدفع المسبق من مصرف السلام.‬
‫يمكنك الآن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06059872"/>
                  </a:ext>
                </a:extLst>
              </a:tr>
            </a:tbl>
          </a:graphicData>
        </a:graphic>
      </p:graphicFrame>
      <p:sp>
        <p:nvSpPr>
          <p:cNvPr id="4" name="Text Placeholder 3">
            <a:extLst>
              <a:ext uri="{FF2B5EF4-FFF2-40B4-BE49-F238E27FC236}">
                <a16:creationId xmlns:a16="http://schemas.microsoft.com/office/drawing/2014/main" id="{8F03CF44-ACE7-41A3-B4A6-84BF993BCA01}"/>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402727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BF862-8190-44B1-A29E-AD5E348CD5F0}"/>
              </a:ext>
            </a:extLst>
          </p:cNvPr>
          <p:cNvSpPr>
            <a:spLocks noGrp="1"/>
          </p:cNvSpPr>
          <p:nvPr>
            <p:ph type="title"/>
          </p:nvPr>
        </p:nvSpPr>
        <p:spPr/>
        <p:txBody>
          <a:bodyPr/>
          <a:lstStyle/>
          <a:p>
            <a:r>
              <a:rPr lang="en-US"/>
              <a:t>Facebook Own Posts Table | All Pages - 5 of 8</a:t>
            </a:r>
          </a:p>
        </p:txBody>
      </p:sp>
      <p:graphicFrame>
        <p:nvGraphicFramePr>
          <p:cNvPr id="5" name="Table Placeholder 4">
            <a:extLst>
              <a:ext uri="{FF2B5EF4-FFF2-40B4-BE49-F238E27FC236}">
                <a16:creationId xmlns:a16="http://schemas.microsoft.com/office/drawing/2014/main" id="{0F6D09C4-F95D-4918-A765-FF1E074C0E8F}"/>
              </a:ext>
            </a:extLst>
          </p:cNvPr>
          <p:cNvGraphicFramePr>
            <a:graphicFrameLocks noGrp="1"/>
          </p:cNvGraphicFramePr>
          <p:nvPr>
            <p:ph type="tbl" sz="quarter" idx="13"/>
            <p:extLst>
              <p:ext uri="{D42A27DB-BD31-4B8C-83A1-F6EECF244321}">
                <p14:modId xmlns:p14="http://schemas.microsoft.com/office/powerpoint/2010/main" val="3799933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5522794"/>
                    </a:ext>
                  </a:extLst>
                </a:gridCol>
                <a:gridCol w="822960">
                  <a:extLst>
                    <a:ext uri="{9D8B030D-6E8A-4147-A177-3AD203B41FA5}">
                      <a16:colId xmlns:a16="http://schemas.microsoft.com/office/drawing/2014/main" val="1107786130"/>
                    </a:ext>
                  </a:extLst>
                </a:gridCol>
                <a:gridCol w="822960">
                  <a:extLst>
                    <a:ext uri="{9D8B030D-6E8A-4147-A177-3AD203B41FA5}">
                      <a16:colId xmlns:a16="http://schemas.microsoft.com/office/drawing/2014/main" val="3627512738"/>
                    </a:ext>
                  </a:extLst>
                </a:gridCol>
                <a:gridCol w="822960">
                  <a:extLst>
                    <a:ext uri="{9D8B030D-6E8A-4147-A177-3AD203B41FA5}">
                      <a16:colId xmlns:a16="http://schemas.microsoft.com/office/drawing/2014/main" val="2991442711"/>
                    </a:ext>
                  </a:extLst>
                </a:gridCol>
                <a:gridCol w="822960">
                  <a:extLst>
                    <a:ext uri="{9D8B030D-6E8A-4147-A177-3AD203B41FA5}">
                      <a16:colId xmlns:a16="http://schemas.microsoft.com/office/drawing/2014/main" val="1031320893"/>
                    </a:ext>
                  </a:extLst>
                </a:gridCol>
                <a:gridCol w="822960">
                  <a:extLst>
                    <a:ext uri="{9D8B030D-6E8A-4147-A177-3AD203B41FA5}">
                      <a16:colId xmlns:a16="http://schemas.microsoft.com/office/drawing/2014/main" val="93425365"/>
                    </a:ext>
                  </a:extLst>
                </a:gridCol>
                <a:gridCol w="822960">
                  <a:extLst>
                    <a:ext uri="{9D8B030D-6E8A-4147-A177-3AD203B41FA5}">
                      <a16:colId xmlns:a16="http://schemas.microsoft.com/office/drawing/2014/main" val="259707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5791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- 2020-09-08 17:57:36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a:t>
                      </a:r>
                      <a:r>
                        <a:rPr kumimoji="0" lang="ar-AE" sz="1000" b="0" i="0" u="none" strike="noStrike" kern="1200" cap="none" spc="0" normalizeH="0" baseline="0" noProof="0">
                          <a:ln>
                            <a:noFill/>
                          </a:ln>
                          <a:solidFill>
                            <a:prstClr val="black"/>
                          </a:solidFill>
                          <a:effectLst/>
                          <a:uLnTx/>
                          <a:uFillTx/>
                          <a:latin typeface="+mn-lt"/>
                          <a:ea typeface="+mn-ea"/>
                          <a:cs typeface="+mn-cs"/>
                        </a:rPr>
                        <a:t>تتوفر خدمات الفرع الافتراضي ‪من الأحد إلى الخميس‬ من ‪الساعة 8:30 صباحًا‬ حتى 3:00 مساءً. وبإمكانك حجز الموعد الأنسب لك عبر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a:t>
                      </a:r>
                      <a:r>
                        <a:rPr kumimoji="0" lang="ar-AE" sz="1000" b="0" i="0" u="none" strike="noStrike" kern="1200" cap="none" spc="0" normalizeH="0" baseline="0" noProof="0">
                          <a:ln>
                            <a:noFill/>
                          </a:ln>
                          <a:solidFill>
                            <a:prstClr val="black"/>
                          </a:solidFill>
                          <a:effectLst/>
                          <a:uLnTx/>
                          <a:uFillTx/>
                          <a:latin typeface="+mn-lt"/>
                          <a:ea typeface="+mn-ea"/>
                          <a:cs typeface="+mn-cs"/>
                        </a:rPr>
                        <a:t>المتوفر في متاجر آبل وقوقل للتطبيقات‪.
يمكنك أيضاً معرفة المزيد عن خدماتنا من خلال التواصل معنا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 Virtual Branch is ready to address your banking needs via video call using the Skiplino application.
The Virtual Branch is open ‪from 8:30 am to 3:00 pm Sunday‬ to Thursday. You can conveniently book your appointment using the Skiplino application (available at the Apple Store and Google Play Store).
You can also learn more about our services using our WhatsApp Banking service on ‪17005500‬.
#alsalambank #virtual #branch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75158843"/>
                  </a:ext>
                </a:extLst>
              </a:tr>
            </a:tbl>
          </a:graphicData>
        </a:graphic>
      </p:graphicFrame>
      <p:sp>
        <p:nvSpPr>
          <p:cNvPr id="4" name="Text Placeholder 3">
            <a:extLst>
              <a:ext uri="{FF2B5EF4-FFF2-40B4-BE49-F238E27FC236}">
                <a16:creationId xmlns:a16="http://schemas.microsoft.com/office/drawing/2014/main" id="{E65E6569-1AA3-4D5A-BCE4-A48A5B4B4712}"/>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16782110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E87C5-2326-4696-A188-16A269E39141}"/>
              </a:ext>
            </a:extLst>
          </p:cNvPr>
          <p:cNvSpPr>
            <a:spLocks noGrp="1"/>
          </p:cNvSpPr>
          <p:nvPr>
            <p:ph type="title"/>
          </p:nvPr>
        </p:nvSpPr>
        <p:spPr/>
        <p:txBody>
          <a:bodyPr/>
          <a:lstStyle/>
          <a:p>
            <a:r>
              <a:rPr lang="en-US"/>
              <a:t>Facebook Own Posts Table | All Pages - 6 of 8</a:t>
            </a:r>
          </a:p>
        </p:txBody>
      </p:sp>
      <p:graphicFrame>
        <p:nvGraphicFramePr>
          <p:cNvPr id="5" name="Table Placeholder 4">
            <a:extLst>
              <a:ext uri="{FF2B5EF4-FFF2-40B4-BE49-F238E27FC236}">
                <a16:creationId xmlns:a16="http://schemas.microsoft.com/office/drawing/2014/main" id="{AF032E69-D93C-4C50-BB05-74AF234371EB}"/>
              </a:ext>
            </a:extLst>
          </p:cNvPr>
          <p:cNvGraphicFramePr>
            <a:graphicFrameLocks noGrp="1"/>
          </p:cNvGraphicFramePr>
          <p:nvPr>
            <p:ph type="tbl" sz="quarter" idx="13"/>
            <p:extLst>
              <p:ext uri="{D42A27DB-BD31-4B8C-83A1-F6EECF244321}">
                <p14:modId xmlns:p14="http://schemas.microsoft.com/office/powerpoint/2010/main" val="2288650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23238124"/>
                    </a:ext>
                  </a:extLst>
                </a:gridCol>
                <a:gridCol w="822960">
                  <a:extLst>
                    <a:ext uri="{9D8B030D-6E8A-4147-A177-3AD203B41FA5}">
                      <a16:colId xmlns:a16="http://schemas.microsoft.com/office/drawing/2014/main" val="586221165"/>
                    </a:ext>
                  </a:extLst>
                </a:gridCol>
                <a:gridCol w="822960">
                  <a:extLst>
                    <a:ext uri="{9D8B030D-6E8A-4147-A177-3AD203B41FA5}">
                      <a16:colId xmlns:a16="http://schemas.microsoft.com/office/drawing/2014/main" val="3496796842"/>
                    </a:ext>
                  </a:extLst>
                </a:gridCol>
                <a:gridCol w="822960">
                  <a:extLst>
                    <a:ext uri="{9D8B030D-6E8A-4147-A177-3AD203B41FA5}">
                      <a16:colId xmlns:a16="http://schemas.microsoft.com/office/drawing/2014/main" val="636621143"/>
                    </a:ext>
                  </a:extLst>
                </a:gridCol>
                <a:gridCol w="822960">
                  <a:extLst>
                    <a:ext uri="{9D8B030D-6E8A-4147-A177-3AD203B41FA5}">
                      <a16:colId xmlns:a16="http://schemas.microsoft.com/office/drawing/2014/main" val="1031990964"/>
                    </a:ext>
                  </a:extLst>
                </a:gridCol>
                <a:gridCol w="822960">
                  <a:extLst>
                    <a:ext uri="{9D8B030D-6E8A-4147-A177-3AD203B41FA5}">
                      <a16:colId xmlns:a16="http://schemas.microsoft.com/office/drawing/2014/main" val="334588476"/>
                    </a:ext>
                  </a:extLst>
                </a:gridCol>
                <a:gridCol w="822960">
                  <a:extLst>
                    <a:ext uri="{9D8B030D-6E8A-4147-A177-3AD203B41FA5}">
                      <a16:colId xmlns:a16="http://schemas.microsoft.com/office/drawing/2014/main" val="3111717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388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- 2020-09-08 17:56:58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أحد الرابحين الثلاثة للحصول على 3 أضعاف الأرباح المتوقعة من خلال استثمارك في حساب وكالة بمبلغ 5,000 د.ب. كحد أدنى لمدة 3 أشهر أو أكثر.
‪ ‬
لماذا تستثمر في حساب وكالة؟ لأنه الحل الأمثل لاستثمار أموالك!
‪ ‬
ليس لديك حساب في مصرف السلام؟ حمّل التطبيق الآن، افتح حساب وكالة واستثمر في دقائق معدودة!
‪ ‬
يسري العرض من 6 سبتمبر حتى 6 ديسمبر 2020.
تطبق الشروط والأحكام.
‬‬
</a:t>
                      </a:r>
                      <a:r>
                        <a:rPr kumimoji="0" lang="en-US" sz="1000" b="0" i="0" u="none" strike="noStrike" kern="1200" cap="none" spc="0" normalizeH="0" baseline="0" noProof="0">
                          <a:ln>
                            <a:noFill/>
                          </a:ln>
                          <a:solidFill>
                            <a:prstClr val="black"/>
                          </a:solidFill>
                          <a:effectLst/>
                          <a:uLnTx/>
                          <a:uFillTx/>
                          <a:latin typeface="+mn-lt"/>
                          <a:ea typeface="+mn-ea"/>
                          <a:cs typeface="+mn-cs"/>
                        </a:rPr>
                        <a:t>Invest a minimum of BD 5,000 in your Wakala Account for 3 months or more &amp; get the chance to be one of 3 winners to triple their expected profit!
Why Wakala? Because it’s the smarter investment solution!
Don’t have an account? Download Al Salam Bank App to open your account and invest in minutes!
Offer is valid ‪from 6 September to 6 December 2020‬.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93111899"/>
                  </a:ext>
                </a:extLst>
              </a:tr>
            </a:tbl>
          </a:graphicData>
        </a:graphic>
      </p:graphicFrame>
      <p:sp>
        <p:nvSpPr>
          <p:cNvPr id="4" name="Text Placeholder 3">
            <a:extLst>
              <a:ext uri="{FF2B5EF4-FFF2-40B4-BE49-F238E27FC236}">
                <a16:creationId xmlns:a16="http://schemas.microsoft.com/office/drawing/2014/main" id="{58F15FA5-9EF2-47FB-AB02-C3AA447F7989}"/>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406195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14983-F836-4A61-A400-9ABF1BC7EA4D}"/>
              </a:ext>
            </a:extLst>
          </p:cNvPr>
          <p:cNvSpPr>
            <a:spLocks noGrp="1"/>
          </p:cNvSpPr>
          <p:nvPr>
            <p:ph type="title"/>
          </p:nvPr>
        </p:nvSpPr>
        <p:spPr/>
        <p:txBody>
          <a:bodyPr/>
          <a:lstStyle/>
          <a:p>
            <a:r>
              <a:rPr lang="en-US"/>
              <a:t>Facebook Own Posts Table | All Pages - 7 of 8</a:t>
            </a:r>
          </a:p>
        </p:txBody>
      </p:sp>
      <p:graphicFrame>
        <p:nvGraphicFramePr>
          <p:cNvPr id="5" name="Table Placeholder 4">
            <a:extLst>
              <a:ext uri="{FF2B5EF4-FFF2-40B4-BE49-F238E27FC236}">
                <a16:creationId xmlns:a16="http://schemas.microsoft.com/office/drawing/2014/main" id="{F6CB7C78-9B8F-44E1-A46F-F671585C696A}"/>
              </a:ext>
            </a:extLst>
          </p:cNvPr>
          <p:cNvGraphicFramePr>
            <a:graphicFrameLocks noGrp="1"/>
          </p:cNvGraphicFramePr>
          <p:nvPr>
            <p:ph type="tbl" sz="quarter" idx="13"/>
            <p:extLst>
              <p:ext uri="{D42A27DB-BD31-4B8C-83A1-F6EECF244321}">
                <p14:modId xmlns:p14="http://schemas.microsoft.com/office/powerpoint/2010/main" val="1029069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16308840"/>
                    </a:ext>
                  </a:extLst>
                </a:gridCol>
                <a:gridCol w="822960">
                  <a:extLst>
                    <a:ext uri="{9D8B030D-6E8A-4147-A177-3AD203B41FA5}">
                      <a16:colId xmlns:a16="http://schemas.microsoft.com/office/drawing/2014/main" val="2916876118"/>
                    </a:ext>
                  </a:extLst>
                </a:gridCol>
                <a:gridCol w="822960">
                  <a:extLst>
                    <a:ext uri="{9D8B030D-6E8A-4147-A177-3AD203B41FA5}">
                      <a16:colId xmlns:a16="http://schemas.microsoft.com/office/drawing/2014/main" val="1937926756"/>
                    </a:ext>
                  </a:extLst>
                </a:gridCol>
                <a:gridCol w="822960">
                  <a:extLst>
                    <a:ext uri="{9D8B030D-6E8A-4147-A177-3AD203B41FA5}">
                      <a16:colId xmlns:a16="http://schemas.microsoft.com/office/drawing/2014/main" val="3587940429"/>
                    </a:ext>
                  </a:extLst>
                </a:gridCol>
                <a:gridCol w="822960">
                  <a:extLst>
                    <a:ext uri="{9D8B030D-6E8A-4147-A177-3AD203B41FA5}">
                      <a16:colId xmlns:a16="http://schemas.microsoft.com/office/drawing/2014/main" val="415235516"/>
                    </a:ext>
                  </a:extLst>
                </a:gridCol>
                <a:gridCol w="822960">
                  <a:extLst>
                    <a:ext uri="{9D8B030D-6E8A-4147-A177-3AD203B41FA5}">
                      <a16:colId xmlns:a16="http://schemas.microsoft.com/office/drawing/2014/main" val="2065877114"/>
                    </a:ext>
                  </a:extLst>
                </a:gridCol>
                <a:gridCol w="822960">
                  <a:extLst>
                    <a:ext uri="{9D8B030D-6E8A-4147-A177-3AD203B41FA5}">
                      <a16:colId xmlns:a16="http://schemas.microsoft.com/office/drawing/2014/main" val="983077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63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- 2020-09-03 10:36:20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 ‬
للاستفسار، يرجى مراسلتنا عبر الواتساب على 17005500. 
تطبق الشروط والأحكام‪.‬
‪ ‬
</a:t>
                      </a:r>
                      <a:r>
                        <a:rPr kumimoji="0" lang="en-US" sz="1000" b="0" i="0" u="none" strike="noStrike" kern="1200" cap="none" spc="0" normalizeH="0" baseline="0" noProof="0">
                          <a:ln>
                            <a:noFill/>
                          </a:ln>
                          <a:solidFill>
                            <a:prstClr val="black"/>
                          </a:solidFill>
                          <a:effectLst/>
                          <a:uLnTx/>
                          <a:uFillTx/>
                          <a:latin typeface="+mn-lt"/>
                          <a:ea typeface="+mn-ea"/>
                          <a:cs typeface="+mn-cs"/>
                        </a:rPr>
                        <a:t>Exclusive discount of 5% at Home Centre in Bahrain while using your Al Salam Bank cards.
For details, please text us on WhatsApp at ‪17005500‬.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68840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- 2020-09-01 13:40:00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your daily purchases.
Open your account in minutes through Al Salam Bank’s new digital banking app by clicking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3043909"/>
                  </a:ext>
                </a:extLst>
              </a:tr>
            </a:tbl>
          </a:graphicData>
        </a:graphic>
      </p:graphicFrame>
      <p:sp>
        <p:nvSpPr>
          <p:cNvPr id="4" name="Text Placeholder 3">
            <a:extLst>
              <a:ext uri="{FF2B5EF4-FFF2-40B4-BE49-F238E27FC236}">
                <a16:creationId xmlns:a16="http://schemas.microsoft.com/office/drawing/2014/main" id="{CDEC4E65-1141-4B4E-B06B-9262B227D1A7}"/>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590050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BAF16-085B-4759-9115-A7FAD33139A0}"/>
              </a:ext>
            </a:extLst>
          </p:cNvPr>
          <p:cNvSpPr>
            <a:spLocks noGrp="1"/>
          </p:cNvSpPr>
          <p:nvPr>
            <p:ph type="title"/>
          </p:nvPr>
        </p:nvSpPr>
        <p:spPr/>
        <p:txBody>
          <a:bodyPr/>
          <a:lstStyle/>
          <a:p>
            <a:r>
              <a:rPr lang="en-US"/>
              <a:t>Facebook Own Posts Table | All Pages - 8 of 8</a:t>
            </a:r>
          </a:p>
        </p:txBody>
      </p:sp>
      <p:graphicFrame>
        <p:nvGraphicFramePr>
          <p:cNvPr id="5" name="Table Placeholder 4">
            <a:extLst>
              <a:ext uri="{FF2B5EF4-FFF2-40B4-BE49-F238E27FC236}">
                <a16:creationId xmlns:a16="http://schemas.microsoft.com/office/drawing/2014/main" id="{5F3DA787-262F-40C2-BB82-ABB94C3CE120}"/>
              </a:ext>
            </a:extLst>
          </p:cNvPr>
          <p:cNvGraphicFramePr>
            <a:graphicFrameLocks noGrp="1"/>
          </p:cNvGraphicFramePr>
          <p:nvPr>
            <p:ph type="tbl" sz="quarter" idx="13"/>
            <p:extLst>
              <p:ext uri="{D42A27DB-BD31-4B8C-83A1-F6EECF244321}">
                <p14:modId xmlns:p14="http://schemas.microsoft.com/office/powerpoint/2010/main" val="3381116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80183472"/>
                    </a:ext>
                  </a:extLst>
                </a:gridCol>
                <a:gridCol w="822960">
                  <a:extLst>
                    <a:ext uri="{9D8B030D-6E8A-4147-A177-3AD203B41FA5}">
                      <a16:colId xmlns:a16="http://schemas.microsoft.com/office/drawing/2014/main" val="3043378272"/>
                    </a:ext>
                  </a:extLst>
                </a:gridCol>
                <a:gridCol w="822960">
                  <a:extLst>
                    <a:ext uri="{9D8B030D-6E8A-4147-A177-3AD203B41FA5}">
                      <a16:colId xmlns:a16="http://schemas.microsoft.com/office/drawing/2014/main" val="4117049694"/>
                    </a:ext>
                  </a:extLst>
                </a:gridCol>
                <a:gridCol w="822960">
                  <a:extLst>
                    <a:ext uri="{9D8B030D-6E8A-4147-A177-3AD203B41FA5}">
                      <a16:colId xmlns:a16="http://schemas.microsoft.com/office/drawing/2014/main" val="2330146806"/>
                    </a:ext>
                  </a:extLst>
                </a:gridCol>
                <a:gridCol w="822960">
                  <a:extLst>
                    <a:ext uri="{9D8B030D-6E8A-4147-A177-3AD203B41FA5}">
                      <a16:colId xmlns:a16="http://schemas.microsoft.com/office/drawing/2014/main" val="3972741092"/>
                    </a:ext>
                  </a:extLst>
                </a:gridCol>
                <a:gridCol w="822960">
                  <a:extLst>
                    <a:ext uri="{9D8B030D-6E8A-4147-A177-3AD203B41FA5}">
                      <a16:colId xmlns:a16="http://schemas.microsoft.com/office/drawing/2014/main" val="1203957490"/>
                    </a:ext>
                  </a:extLst>
                </a:gridCol>
                <a:gridCol w="822960">
                  <a:extLst>
                    <a:ext uri="{9D8B030D-6E8A-4147-A177-3AD203B41FA5}">
                      <a16:colId xmlns:a16="http://schemas.microsoft.com/office/drawing/2014/main" val="3163884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1997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- 2020-09-01 08:04:14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5289612"/>
                  </a:ext>
                </a:extLst>
              </a:tr>
            </a:tbl>
          </a:graphicData>
        </a:graphic>
      </p:graphicFrame>
      <p:sp>
        <p:nvSpPr>
          <p:cNvPr id="4" name="Text Placeholder 3">
            <a:extLst>
              <a:ext uri="{FF2B5EF4-FFF2-40B4-BE49-F238E27FC236}">
                <a16:creationId xmlns:a16="http://schemas.microsoft.com/office/drawing/2014/main" id="{508E65DD-8841-4A33-A54D-97061A2099C4}"/>
              </a:ext>
            </a:extLst>
          </p:cNvPr>
          <p:cNvSpPr>
            <a:spLocks noGrp="1"/>
          </p:cNvSpPr>
          <p:nvPr>
            <p:ph type="body" sz="quarter" idx="14"/>
          </p:nvPr>
        </p:nvSpPr>
        <p:spPr/>
        <p:txBody>
          <a:bodyPr/>
          <a:lstStyle/>
          <a:p>
            <a:r>
              <a:rPr lang="en-US"/>
              <a:t>09/01/2020 - 09/16/2020</a:t>
            </a:r>
          </a:p>
        </p:txBody>
      </p:sp>
    </p:spTree>
    <p:extLst>
      <p:ext uri="{BB962C8B-B14F-4D97-AF65-F5344CB8AC3E}">
        <p14:creationId xmlns:p14="http://schemas.microsoft.com/office/powerpoint/2010/main" val="3032596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0E1E5-52FC-4170-B43F-8A7F4D9FDA8B}"/>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360E10C7-D4FC-41B0-93FC-8B35216AEB39}"/>
              </a:ext>
            </a:extLst>
          </p:cNvPr>
          <p:cNvGraphicFramePr>
            <a:graphicFrameLocks noGrp="1"/>
          </p:cNvGraphicFramePr>
          <p:nvPr>
            <p:ph type="chart" sz="quarter" idx="13"/>
            <p:extLst>
              <p:ext uri="{D42A27DB-BD31-4B8C-83A1-F6EECF244321}">
                <p14:modId xmlns:p14="http://schemas.microsoft.com/office/powerpoint/2010/main" val="843091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302D0-4F9E-434B-8475-622D9B1F00B5}"/>
              </a:ext>
            </a:extLst>
          </p:cNvPr>
          <p:cNvSpPr>
            <a:spLocks noGrp="1"/>
          </p:cNvSpPr>
          <p:nvPr>
            <p:ph type="body" sz="quarter" idx="14"/>
          </p:nvPr>
        </p:nvSpPr>
        <p:spPr/>
        <p:txBody>
          <a:bodyPr/>
          <a:lstStyle/>
          <a:p>
            <a:r>
              <a:rPr lang="en-US"/>
              <a:t>09/01/2020 - 09/16/2020</a:t>
            </a:r>
          </a:p>
        </p:txBody>
      </p:sp>
      <p:sp>
        <p:nvSpPr>
          <p:cNvPr id="5" name="Footer Placeholder 4">
            <a:extLst>
              <a:ext uri="{FF2B5EF4-FFF2-40B4-BE49-F238E27FC236}">
                <a16:creationId xmlns:a16="http://schemas.microsoft.com/office/drawing/2014/main" id="{8E646FC3-5C44-4B27-8356-8BF4F84DDD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76687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463</Words>
  <Application>Microsoft Office PowerPoint</Application>
  <PresentationFormat>On-screen Show (4:3)</PresentationFormat>
  <Paragraphs>190</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Reporting</vt:lpstr>
      <vt:lpstr>Facebook Key Metrics Table | All Pages</vt:lpstr>
      <vt:lpstr>Facebook Fans Table | All Pages</vt:lpstr>
      <vt:lpstr>Facebook Fan Demographics | All Pages</vt:lpstr>
      <vt:lpstr>Facebook Own Posts Table | All Pages - 1 of 8</vt:lpstr>
      <vt:lpstr>Facebook Own Posts Table | All Pages - 2 of 8</vt:lpstr>
      <vt:lpstr>Facebook Own Posts Table | All Pages - 3 of 8</vt:lpstr>
      <vt:lpstr>Facebook Own Posts Table | All Pages - 4 of 8</vt:lpstr>
      <vt:lpstr>Facebook Own Posts Table | All Pages - 5 of 8</vt:lpstr>
      <vt:lpstr>Facebook Own Posts Table | All Pages - 6 of 8</vt:lpstr>
      <vt:lpstr>Facebook Own Posts Table | All Pages - 7 of 8</vt:lpstr>
      <vt:lpstr>Facebook Own Posts Table | All Pages - 8 of 8</vt:lpstr>
      <vt:lpstr>Twitter Followers Total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Reporting</dc:title>
  <dc:creator>Frederik Peiniger</dc:creator>
  <cp:lastModifiedBy>Frederik Peiniger</cp:lastModifiedBy>
  <cp:revision>1</cp:revision>
  <dcterms:created xsi:type="dcterms:W3CDTF">2020-09-30T13:24:14Z</dcterms:created>
  <dcterms:modified xsi:type="dcterms:W3CDTF">2020-09-30T13:24:33Z</dcterms:modified>
</cp:coreProperties>
</file>