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strRef>
              <c:f>Sheet1!$A$2:$A$16</c:f>
              <c:strCache>
                <c:ptCount val="15"/>
                <c:pt idx="0">
                  <c:v>1/9/2020</c:v>
                </c:pt>
                <c:pt idx="1">
                  <c:v>2/9/2020</c:v>
                </c:pt>
                <c:pt idx="2">
                  <c:v>3/9/2020</c:v>
                </c:pt>
                <c:pt idx="3">
                  <c:v>4/9/2020</c:v>
                </c:pt>
                <c:pt idx="4">
                  <c:v>5/9/2020</c:v>
                </c:pt>
                <c:pt idx="5">
                  <c:v>6/9/2020</c:v>
                </c:pt>
                <c:pt idx="6">
                  <c:v>7/9/2020</c:v>
                </c:pt>
                <c:pt idx="7">
                  <c:v>8/9/2020</c:v>
                </c:pt>
                <c:pt idx="8">
                  <c:v>9/9/2020</c:v>
                </c:pt>
                <c:pt idx="9">
                  <c:v>10/9/2020</c:v>
                </c:pt>
                <c:pt idx="10">
                  <c:v>11/9/2020</c:v>
                </c:pt>
                <c:pt idx="11">
                  <c:v>12/9/2020</c:v>
                </c:pt>
                <c:pt idx="12">
                  <c:v>13/09/2020</c:v>
                </c:pt>
                <c:pt idx="13">
                  <c:v>14/09/2020</c:v>
                </c:pt>
                <c:pt idx="14">
                  <c:v>15/09/2020</c:v>
                </c:pt>
              </c:strCache>
            </c:strRef>
          </c:cat>
          <c:val>
            <c:numRef>
              <c:f>Sheet1!$B$2:$B$16</c:f>
              <c:numCache>
                <c:formatCode>General</c:formatCode>
                <c:ptCount val="15"/>
                <c:pt idx="0">
                  <c:v>0.42543134010872102</c:v>
                </c:pt>
                <c:pt idx="1">
                  <c:v>0.51393600595083799</c:v>
                </c:pt>
                <c:pt idx="2">
                  <c:v>0.55930594034937098</c:v>
                </c:pt>
                <c:pt idx="3">
                  <c:v>0.51070797380185096</c:v>
                </c:pt>
                <c:pt idx="4">
                  <c:v>0.46546546546546502</c:v>
                </c:pt>
                <c:pt idx="5">
                  <c:v>0.49217107349676398</c:v>
                </c:pt>
                <c:pt idx="6">
                  <c:v>0.49952933793536197</c:v>
                </c:pt>
                <c:pt idx="7">
                  <c:v>0.55728441035924003</c:v>
                </c:pt>
                <c:pt idx="8">
                  <c:v>0.494005919553691</c:v>
                </c:pt>
                <c:pt idx="9">
                  <c:v>0.53772806986980703</c:v>
                </c:pt>
                <c:pt idx="10">
                  <c:v>0.50991318566649102</c:v>
                </c:pt>
                <c:pt idx="11">
                  <c:v>0.436852422290675</c:v>
                </c:pt>
                <c:pt idx="12">
                  <c:v>0.66166832695433297</c:v>
                </c:pt>
                <c:pt idx="13">
                  <c:v>0.71824815051101198</c:v>
                </c:pt>
                <c:pt idx="14">
                  <c:v>0.60170931007796102</c:v>
                </c:pt>
              </c:numCache>
            </c:numRef>
          </c:val>
          <c:smooth val="0"/>
          <c:extLst>
            <c:ext xmlns:c16="http://schemas.microsoft.com/office/drawing/2014/chart" uri="{C3380CC4-5D6E-409C-BE32-E72D297353CC}">
              <c16:uniqueId val="{00000000-7D5B-4993-BFF7-2587D59683E3}"/>
            </c:ext>
          </c:extLst>
        </c:ser>
        <c:dLbls>
          <c:showLegendKey val="0"/>
          <c:showVal val="0"/>
          <c:showCatName val="0"/>
          <c:showSerName val="0"/>
          <c:showPercent val="0"/>
          <c:showBubbleSize val="0"/>
        </c:dLbls>
        <c:smooth val="0"/>
        <c:axId val="365457040"/>
        <c:axId val="365459664"/>
      </c:lineChart>
      <c:catAx>
        <c:axId val="365457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459664"/>
        <c:crosses val="autoZero"/>
        <c:auto val="1"/>
        <c:lblAlgn val="ctr"/>
        <c:lblOffset val="100"/>
        <c:noMultiLvlLbl val="0"/>
      </c:catAx>
      <c:valAx>
        <c:axId val="365459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457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 Salam Bank-Bahrain B.S.C</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3.3919521180285801</c:v>
                </c:pt>
                <c:pt idx="1">
                  <c:v>3.5087719298245599</c:v>
                </c:pt>
                <c:pt idx="2">
                  <c:v>2.3235793796061599</c:v>
                </c:pt>
              </c:numCache>
            </c:numRef>
          </c:val>
          <c:extLst>
            <c:ext xmlns:c16="http://schemas.microsoft.com/office/drawing/2014/chart" uri="{C3380CC4-5D6E-409C-BE32-E72D297353CC}">
              <c16:uniqueId val="{00000000-3CCC-4FDE-8137-5092B5F95FA8}"/>
            </c:ext>
          </c:extLst>
        </c:ser>
        <c:dLbls>
          <c:showLegendKey val="0"/>
          <c:showVal val="0"/>
          <c:showCatName val="0"/>
          <c:showSerName val="0"/>
          <c:showPercent val="0"/>
          <c:showBubbleSize val="0"/>
        </c:dLbls>
        <c:gapWidth val="219"/>
        <c:overlap val="-27"/>
        <c:axId val="361918568"/>
        <c:axId val="310853040"/>
      </c:barChart>
      <c:catAx>
        <c:axId val="361918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853040"/>
        <c:crosses val="autoZero"/>
        <c:auto val="1"/>
        <c:lblAlgn val="ctr"/>
        <c:lblOffset val="100"/>
        <c:noMultiLvlLbl val="0"/>
      </c:catAx>
      <c:valAx>
        <c:axId val="310853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918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strRef>
              <c:f>Sheet1!$A$2:$A$16</c:f>
              <c:strCache>
                <c:ptCount val="15"/>
                <c:pt idx="0">
                  <c:v>1/9/2020</c:v>
                </c:pt>
                <c:pt idx="1">
                  <c:v>2/9/2020</c:v>
                </c:pt>
                <c:pt idx="2">
                  <c:v>3/9/2020</c:v>
                </c:pt>
                <c:pt idx="3">
                  <c:v>4/9/2020</c:v>
                </c:pt>
                <c:pt idx="4">
                  <c:v>5/9/2020</c:v>
                </c:pt>
                <c:pt idx="5">
                  <c:v>6/9/2020</c:v>
                </c:pt>
                <c:pt idx="6">
                  <c:v>7/9/2020</c:v>
                </c:pt>
                <c:pt idx="7">
                  <c:v>8/9/2020</c:v>
                </c:pt>
                <c:pt idx="8">
                  <c:v>9/9/2020</c:v>
                </c:pt>
                <c:pt idx="9">
                  <c:v>10/9/2020</c:v>
                </c:pt>
                <c:pt idx="10">
                  <c:v>11/9/2020</c:v>
                </c:pt>
                <c:pt idx="11">
                  <c:v>12/9/2020</c:v>
                </c:pt>
                <c:pt idx="12">
                  <c:v>13/09/2020</c:v>
                </c:pt>
                <c:pt idx="13">
                  <c:v>14/09/2020</c:v>
                </c:pt>
                <c:pt idx="14">
                  <c:v>15/09/2020</c:v>
                </c:pt>
              </c:strCache>
            </c:strRef>
          </c:cat>
          <c:val>
            <c:numRef>
              <c:f>Sheet1!$B$2:$B$16</c:f>
              <c:numCache>
                <c:formatCode>General</c:formatCode>
                <c:ptCount val="15"/>
                <c:pt idx="0">
                  <c:v>71927</c:v>
                </c:pt>
                <c:pt idx="1">
                  <c:v>88727</c:v>
                </c:pt>
                <c:pt idx="2">
                  <c:v>76881</c:v>
                </c:pt>
                <c:pt idx="3">
                  <c:v>76952</c:v>
                </c:pt>
                <c:pt idx="4">
                  <c:v>86580</c:v>
                </c:pt>
                <c:pt idx="5">
                  <c:v>85133</c:v>
                </c:pt>
                <c:pt idx="6">
                  <c:v>79675</c:v>
                </c:pt>
                <c:pt idx="7">
                  <c:v>76801</c:v>
                </c:pt>
                <c:pt idx="8">
                  <c:v>93926</c:v>
                </c:pt>
                <c:pt idx="9">
                  <c:v>86103</c:v>
                </c:pt>
                <c:pt idx="10">
                  <c:v>92957</c:v>
                </c:pt>
                <c:pt idx="11">
                  <c:v>89275</c:v>
                </c:pt>
                <c:pt idx="12">
                  <c:v>95365</c:v>
                </c:pt>
                <c:pt idx="13">
                  <c:v>236687</c:v>
                </c:pt>
                <c:pt idx="14">
                  <c:v>298483</c:v>
                </c:pt>
              </c:numCache>
            </c:numRef>
          </c:val>
          <c:smooth val="0"/>
          <c:extLst>
            <c:ext xmlns:c16="http://schemas.microsoft.com/office/drawing/2014/chart" uri="{C3380CC4-5D6E-409C-BE32-E72D297353CC}">
              <c16:uniqueId val="{00000000-B374-40D6-B579-AAA76FD6C989}"/>
            </c:ext>
          </c:extLst>
        </c:ser>
        <c:dLbls>
          <c:showLegendKey val="0"/>
          <c:showVal val="0"/>
          <c:showCatName val="0"/>
          <c:showSerName val="0"/>
          <c:showPercent val="0"/>
          <c:showBubbleSize val="0"/>
        </c:dLbls>
        <c:smooth val="0"/>
        <c:axId val="372293552"/>
        <c:axId val="372297816"/>
      </c:lineChart>
      <c:catAx>
        <c:axId val="372293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297816"/>
        <c:crosses val="autoZero"/>
        <c:auto val="1"/>
        <c:lblAlgn val="ctr"/>
        <c:lblOffset val="100"/>
        <c:noMultiLvlLbl val="0"/>
      </c:catAx>
      <c:valAx>
        <c:axId val="372297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293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Fans Change</c:v>
                </c:pt>
              </c:strCache>
            </c:strRef>
          </c:tx>
          <c:spPr>
            <a:solidFill>
              <a:schemeClr val="accent1"/>
            </a:solidFill>
            <a:ln>
              <a:noFill/>
            </a:ln>
            <a:effectLst/>
          </c:spPr>
          <c:invertIfNegative val="0"/>
          <c:cat>
            <c:strRef>
              <c:f>Sheet1!$A$2:$A$6</c:f>
              <c:strCache>
                <c:ptCount val="5"/>
                <c:pt idx="0">
                  <c:v>Your Page</c:v>
                </c:pt>
                <c:pt idx="1">
                  <c:v>Search</c:v>
                </c:pt>
                <c:pt idx="2">
                  <c:v>Restored Likes from Reactivated Accounts</c:v>
                </c:pt>
                <c:pt idx="3">
                  <c:v>Deactivated or Memorialized Account Removals</c:v>
                </c:pt>
                <c:pt idx="4">
                  <c:v>Suspicious Account Removals</c:v>
                </c:pt>
              </c:strCache>
            </c:strRef>
          </c:cat>
          <c:val>
            <c:numRef>
              <c:f>Sheet1!$B$2:$B$6</c:f>
              <c:numCache>
                <c:formatCode>General</c:formatCode>
                <c:ptCount val="5"/>
                <c:pt idx="0">
                  <c:v>6</c:v>
                </c:pt>
                <c:pt idx="1">
                  <c:v>5</c:v>
                </c:pt>
                <c:pt idx="2">
                  <c:v>2</c:v>
                </c:pt>
                <c:pt idx="3">
                  <c:v>-1</c:v>
                </c:pt>
                <c:pt idx="4">
                  <c:v>-2</c:v>
                </c:pt>
              </c:numCache>
            </c:numRef>
          </c:val>
          <c:extLst>
            <c:ext xmlns:c16="http://schemas.microsoft.com/office/drawing/2014/chart" uri="{C3380CC4-5D6E-409C-BE32-E72D297353CC}">
              <c16:uniqueId val="{00000000-1579-4BE4-9242-E0CC869DF66E}"/>
            </c:ext>
          </c:extLst>
        </c:ser>
        <c:dLbls>
          <c:showLegendKey val="0"/>
          <c:showVal val="0"/>
          <c:showCatName val="0"/>
          <c:showSerName val="0"/>
          <c:showPercent val="0"/>
          <c:showBubbleSize val="0"/>
        </c:dLbls>
        <c:gapWidth val="219"/>
        <c:overlap val="-27"/>
        <c:axId val="246281960"/>
        <c:axId val="246283928"/>
      </c:barChart>
      <c:catAx>
        <c:axId val="246281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283928"/>
        <c:crosses val="autoZero"/>
        <c:auto val="1"/>
        <c:lblAlgn val="ctr"/>
        <c:lblOffset val="100"/>
        <c:noMultiLvlLbl val="0"/>
      </c:catAx>
      <c:valAx>
        <c:axId val="246283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281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c:v>
                </c:pt>
                <c:pt idx="1">
                  <c:v>146</c:v>
                </c:pt>
                <c:pt idx="2">
                  <c:v>1743</c:v>
                </c:pt>
                <c:pt idx="3">
                  <c:v>936</c:v>
                </c:pt>
                <c:pt idx="4">
                  <c:v>307</c:v>
                </c:pt>
                <c:pt idx="5">
                  <c:v>133</c:v>
                </c:pt>
                <c:pt idx="6">
                  <c:v>37</c:v>
                </c:pt>
              </c:numCache>
            </c:numRef>
          </c:val>
          <c:extLst>
            <c:ext xmlns:c16="http://schemas.microsoft.com/office/drawing/2014/chart" uri="{C3380CC4-5D6E-409C-BE32-E72D297353CC}">
              <c16:uniqueId val="{00000000-AE12-4D1D-B22E-DB225ED22CF6}"/>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3</c:v>
                </c:pt>
                <c:pt idx="1">
                  <c:v>33</c:v>
                </c:pt>
                <c:pt idx="2">
                  <c:v>388</c:v>
                </c:pt>
                <c:pt idx="3">
                  <c:v>288</c:v>
                </c:pt>
                <c:pt idx="4">
                  <c:v>127</c:v>
                </c:pt>
                <c:pt idx="5">
                  <c:v>37</c:v>
                </c:pt>
                <c:pt idx="6">
                  <c:v>17</c:v>
                </c:pt>
              </c:numCache>
            </c:numRef>
          </c:val>
          <c:extLst>
            <c:ext xmlns:c16="http://schemas.microsoft.com/office/drawing/2014/chart" uri="{C3380CC4-5D6E-409C-BE32-E72D297353CC}">
              <c16:uniqueId val="{00000001-AE12-4D1D-B22E-DB225ED22CF6}"/>
            </c:ext>
          </c:extLst>
        </c:ser>
        <c:dLbls>
          <c:showLegendKey val="0"/>
          <c:showVal val="0"/>
          <c:showCatName val="0"/>
          <c:showSerName val="0"/>
          <c:showPercent val="0"/>
          <c:showBubbleSize val="0"/>
        </c:dLbls>
        <c:gapWidth val="219"/>
        <c:overlap val="-27"/>
        <c:axId val="246226856"/>
        <c:axId val="246224560"/>
      </c:barChart>
      <c:catAx>
        <c:axId val="246226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224560"/>
        <c:crosses val="autoZero"/>
        <c:auto val="1"/>
        <c:lblAlgn val="ctr"/>
        <c:lblOffset val="100"/>
        <c:noMultiLvlLbl val="0"/>
      </c:catAx>
      <c:valAx>
        <c:axId val="246224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226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093D-4B64-8850-BA4B6FE08080}"/>
            </c:ext>
          </c:extLst>
        </c:ser>
        <c:ser>
          <c:idx val="1"/>
          <c:order val="1"/>
          <c:tx>
            <c:strRef>
              <c:f>Sheet1!$C$1</c:f>
              <c:strCache>
                <c:ptCount val="1"/>
                <c:pt idx="0">
                  <c:v>2h - 8h</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093D-4B64-8850-BA4B6FE08080}"/>
            </c:ext>
          </c:extLst>
        </c:ser>
        <c:ser>
          <c:idx val="2"/>
          <c:order val="2"/>
          <c:tx>
            <c:strRef>
              <c:f>Sheet1!$D$1</c:f>
              <c:strCache>
                <c:ptCount val="1"/>
                <c:pt idx="0">
                  <c:v>8h - 24h</c:v>
                </c:pt>
              </c:strCache>
            </c:strRef>
          </c:tx>
          <c:spPr>
            <a:solidFill>
              <a:schemeClr val="accent3"/>
            </a:solidFill>
            <a:ln>
              <a:noFill/>
            </a:ln>
            <a:effectLst/>
          </c:spPr>
          <c:invertIfNegative val="0"/>
          <c:cat>
            <c:strRef>
              <c:f>Sheet1!$A$2</c:f>
              <c:strCache>
                <c:ptCount val="1"/>
                <c:pt idx="0">
                  <c:v>Al Salam Bank-Bahrain B.S.C</c:v>
                </c:pt>
              </c:strCache>
            </c:strRef>
          </c:cat>
          <c:val>
            <c:numRef>
              <c:f>Sheet1!$D$2</c:f>
              <c:numCache>
                <c:formatCode>General</c:formatCode>
                <c:ptCount val="1"/>
                <c:pt idx="0">
                  <c:v>0</c:v>
                </c:pt>
              </c:numCache>
            </c:numRef>
          </c:val>
          <c:extLst>
            <c:ext xmlns:c16="http://schemas.microsoft.com/office/drawing/2014/chart" uri="{C3380CC4-5D6E-409C-BE32-E72D297353CC}">
              <c16:uniqueId val="{00000002-093D-4B64-8850-BA4B6FE08080}"/>
            </c:ext>
          </c:extLst>
        </c:ser>
        <c:ser>
          <c:idx val="3"/>
          <c:order val="3"/>
          <c:tx>
            <c:strRef>
              <c:f>Sheet1!$E$1</c:f>
              <c:strCache>
                <c:ptCount val="1"/>
                <c:pt idx="0">
                  <c:v>24h+</c:v>
                </c:pt>
              </c:strCache>
            </c:strRef>
          </c:tx>
          <c:spPr>
            <a:solidFill>
              <a:schemeClr val="accent4"/>
            </a:solidFill>
            <a:ln>
              <a:noFill/>
            </a:ln>
            <a:effectLst/>
          </c:spPr>
          <c:invertIfNegative val="0"/>
          <c:cat>
            <c:strRef>
              <c:f>Sheet1!$A$2</c:f>
              <c:strCache>
                <c:ptCount val="1"/>
                <c:pt idx="0">
                  <c:v>Al Salam Bank-Bahrain B.S.C</c:v>
                </c:pt>
              </c:strCache>
            </c:strRef>
          </c:cat>
          <c:val>
            <c:numRef>
              <c:f>Sheet1!$E$2</c:f>
              <c:numCache>
                <c:formatCode>General</c:formatCode>
                <c:ptCount val="1"/>
                <c:pt idx="0">
                  <c:v>0</c:v>
                </c:pt>
              </c:numCache>
            </c:numRef>
          </c:val>
          <c:extLst>
            <c:ext xmlns:c16="http://schemas.microsoft.com/office/drawing/2014/chart" uri="{C3380CC4-5D6E-409C-BE32-E72D297353CC}">
              <c16:uniqueId val="{00000003-093D-4B64-8850-BA4B6FE08080}"/>
            </c:ext>
          </c:extLst>
        </c:ser>
        <c:ser>
          <c:idx val="4"/>
          <c:order val="4"/>
          <c:tx>
            <c:strRef>
              <c:f>Sheet1!$F$1</c:f>
              <c:strCache>
                <c:ptCount val="1"/>
                <c:pt idx="0">
                  <c:v>Not responded</c:v>
                </c:pt>
              </c:strCache>
            </c:strRef>
          </c:tx>
          <c:spPr>
            <a:solidFill>
              <a:schemeClr val="accent5"/>
            </a:solidFill>
            <a:ln>
              <a:noFill/>
            </a:ln>
            <a:effectLst/>
          </c:spPr>
          <c:invertIfNegative val="0"/>
          <c:cat>
            <c:strRef>
              <c:f>Sheet1!$A$2</c:f>
              <c:strCache>
                <c:ptCount val="1"/>
                <c:pt idx="0">
                  <c:v>Al Salam Bank-Bahrain B.S.C</c:v>
                </c:pt>
              </c:strCache>
            </c:strRef>
          </c:cat>
          <c:val>
            <c:numRef>
              <c:f>Sheet1!$F$2</c:f>
              <c:numCache>
                <c:formatCode>General</c:formatCode>
                <c:ptCount val="1"/>
                <c:pt idx="0">
                  <c:v>0</c:v>
                </c:pt>
              </c:numCache>
            </c:numRef>
          </c:val>
          <c:extLst>
            <c:ext xmlns:c16="http://schemas.microsoft.com/office/drawing/2014/chart" uri="{C3380CC4-5D6E-409C-BE32-E72D297353CC}">
              <c16:uniqueId val="{00000004-093D-4B64-8850-BA4B6FE08080}"/>
            </c:ext>
          </c:extLst>
        </c:ser>
        <c:dLbls>
          <c:showLegendKey val="0"/>
          <c:showVal val="0"/>
          <c:showCatName val="0"/>
          <c:showSerName val="0"/>
          <c:showPercent val="0"/>
          <c:showBubbleSize val="0"/>
        </c:dLbls>
        <c:gapWidth val="150"/>
        <c:overlap val="100"/>
        <c:axId val="246242600"/>
        <c:axId val="246241288"/>
      </c:barChart>
      <c:catAx>
        <c:axId val="246242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241288"/>
        <c:crosses val="autoZero"/>
        <c:auto val="1"/>
        <c:lblAlgn val="ctr"/>
        <c:lblOffset val="100"/>
        <c:noMultiLvlLbl val="0"/>
      </c:catAx>
      <c:valAx>
        <c:axId val="2462412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242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9/24/2020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9/24/2020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9/24/2020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4A5DB-65A5-469C-98A0-C8B9F796D7C2}"/>
              </a:ext>
            </a:extLst>
          </p:cNvPr>
          <p:cNvSpPr>
            <a:spLocks noGrp="1"/>
          </p:cNvSpPr>
          <p:nvPr>
            <p:ph type="ctrTitle"/>
          </p:nvPr>
        </p:nvSpPr>
        <p:spPr/>
        <p:txBody>
          <a:bodyPr/>
          <a:lstStyle/>
          <a:p>
            <a:r>
              <a:rPr lang="en-US"/>
              <a:t>Test</a:t>
            </a:r>
          </a:p>
        </p:txBody>
      </p:sp>
      <p:sp>
        <p:nvSpPr>
          <p:cNvPr id="3" name="Subtitle 2">
            <a:extLst>
              <a:ext uri="{FF2B5EF4-FFF2-40B4-BE49-F238E27FC236}">
                <a16:creationId xmlns:a16="http://schemas.microsoft.com/office/drawing/2014/main" id="{73DFED53-77FA-4FBF-9DFE-B76AD1C1377B}"/>
              </a:ext>
            </a:extLst>
          </p:cNvPr>
          <p:cNvSpPr>
            <a:spLocks noGrp="1"/>
          </p:cNvSpPr>
          <p:nvPr>
            <p:ph type="subTitle" idx="1"/>
          </p:nvPr>
        </p:nvSpPr>
        <p:spPr/>
        <p:txBody>
          <a:bodyPr/>
          <a:lstStyle/>
          <a:p>
            <a:r>
              <a:rPr lang="en-US"/>
              <a:t>FP7</a:t>
            </a:r>
          </a:p>
        </p:txBody>
      </p:sp>
    </p:spTree>
    <p:extLst>
      <p:ext uri="{BB962C8B-B14F-4D97-AF65-F5344CB8AC3E}">
        <p14:creationId xmlns:p14="http://schemas.microsoft.com/office/powerpoint/2010/main" val="4987402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FD8A2-1853-4408-8F1F-05975CFD01FB}"/>
              </a:ext>
            </a:extLst>
          </p:cNvPr>
          <p:cNvSpPr>
            <a:spLocks noGrp="1"/>
          </p:cNvSpPr>
          <p:nvPr>
            <p:ph type="title"/>
          </p:nvPr>
        </p:nvSpPr>
        <p:spPr/>
        <p:txBody>
          <a:bodyPr/>
          <a:lstStyle/>
          <a:p>
            <a:r>
              <a:rPr lang="en-US"/>
              <a:t>Facebook Key Metrics Table | All Pages</a:t>
            </a:r>
          </a:p>
        </p:txBody>
      </p:sp>
      <p:graphicFrame>
        <p:nvGraphicFramePr>
          <p:cNvPr id="5" name="Table Placeholder 4">
            <a:extLst>
              <a:ext uri="{FF2B5EF4-FFF2-40B4-BE49-F238E27FC236}">
                <a16:creationId xmlns:a16="http://schemas.microsoft.com/office/drawing/2014/main" id="{5BF0E50D-FFED-40CD-9A96-9C96C26DA2FF}"/>
              </a:ext>
            </a:extLst>
          </p:cNvPr>
          <p:cNvGraphicFramePr>
            <a:graphicFrameLocks noGrp="1"/>
          </p:cNvGraphicFramePr>
          <p:nvPr>
            <p:ph type="tbl" sz="quarter" idx="13"/>
            <p:extLst>
              <p:ext uri="{D42A27DB-BD31-4B8C-83A1-F6EECF244321}">
                <p14:modId xmlns:p14="http://schemas.microsoft.com/office/powerpoint/2010/main" val="634262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307003175"/>
                    </a:ext>
                  </a:extLst>
                </a:gridCol>
                <a:gridCol w="208280">
                  <a:extLst>
                    <a:ext uri="{9D8B030D-6E8A-4147-A177-3AD203B41FA5}">
                      <a16:colId xmlns:a16="http://schemas.microsoft.com/office/drawing/2014/main" val="3612500540"/>
                    </a:ext>
                  </a:extLst>
                </a:gridCol>
                <a:gridCol w="208280">
                  <a:extLst>
                    <a:ext uri="{9D8B030D-6E8A-4147-A177-3AD203B41FA5}">
                      <a16:colId xmlns:a16="http://schemas.microsoft.com/office/drawing/2014/main" val="889302059"/>
                    </a:ext>
                  </a:extLst>
                </a:gridCol>
                <a:gridCol w="208280">
                  <a:extLst>
                    <a:ext uri="{9D8B030D-6E8A-4147-A177-3AD203B41FA5}">
                      <a16:colId xmlns:a16="http://schemas.microsoft.com/office/drawing/2014/main" val="3365291052"/>
                    </a:ext>
                  </a:extLst>
                </a:gridCol>
                <a:gridCol w="208280">
                  <a:extLst>
                    <a:ext uri="{9D8B030D-6E8A-4147-A177-3AD203B41FA5}">
                      <a16:colId xmlns:a16="http://schemas.microsoft.com/office/drawing/2014/main" val="2022359250"/>
                    </a:ext>
                  </a:extLst>
                </a:gridCol>
                <a:gridCol w="208280">
                  <a:extLst>
                    <a:ext uri="{9D8B030D-6E8A-4147-A177-3AD203B41FA5}">
                      <a16:colId xmlns:a16="http://schemas.microsoft.com/office/drawing/2014/main" val="4089725114"/>
                    </a:ext>
                  </a:extLst>
                </a:gridCol>
                <a:gridCol w="208280">
                  <a:extLst>
                    <a:ext uri="{9D8B030D-6E8A-4147-A177-3AD203B41FA5}">
                      <a16:colId xmlns:a16="http://schemas.microsoft.com/office/drawing/2014/main" val="2111650665"/>
                    </a:ext>
                  </a:extLst>
                </a:gridCol>
                <a:gridCol w="208280">
                  <a:extLst>
                    <a:ext uri="{9D8B030D-6E8A-4147-A177-3AD203B41FA5}">
                      <a16:colId xmlns:a16="http://schemas.microsoft.com/office/drawing/2014/main" val="1695016816"/>
                    </a:ext>
                  </a:extLst>
                </a:gridCol>
                <a:gridCol w="208280">
                  <a:extLst>
                    <a:ext uri="{9D8B030D-6E8A-4147-A177-3AD203B41FA5}">
                      <a16:colId xmlns:a16="http://schemas.microsoft.com/office/drawing/2014/main" val="1675890853"/>
                    </a:ext>
                  </a:extLst>
                </a:gridCol>
                <a:gridCol w="208280">
                  <a:extLst>
                    <a:ext uri="{9D8B030D-6E8A-4147-A177-3AD203B41FA5}">
                      <a16:colId xmlns:a16="http://schemas.microsoft.com/office/drawing/2014/main" val="873789880"/>
                    </a:ext>
                  </a:extLst>
                </a:gridCol>
                <a:gridCol w="208280">
                  <a:extLst>
                    <a:ext uri="{9D8B030D-6E8A-4147-A177-3AD203B41FA5}">
                      <a16:colId xmlns:a16="http://schemas.microsoft.com/office/drawing/2014/main" val="1774170005"/>
                    </a:ext>
                  </a:extLst>
                </a:gridCol>
                <a:gridCol w="208280">
                  <a:extLst>
                    <a:ext uri="{9D8B030D-6E8A-4147-A177-3AD203B41FA5}">
                      <a16:colId xmlns:a16="http://schemas.microsoft.com/office/drawing/2014/main" val="3005019247"/>
                    </a:ext>
                  </a:extLst>
                </a:gridCol>
                <a:gridCol w="208280">
                  <a:extLst>
                    <a:ext uri="{9D8B030D-6E8A-4147-A177-3AD203B41FA5}">
                      <a16:colId xmlns:a16="http://schemas.microsoft.com/office/drawing/2014/main" val="4079509896"/>
                    </a:ext>
                  </a:extLst>
                </a:gridCol>
                <a:gridCol w="208280">
                  <a:extLst>
                    <a:ext uri="{9D8B030D-6E8A-4147-A177-3AD203B41FA5}">
                      <a16:colId xmlns:a16="http://schemas.microsoft.com/office/drawing/2014/main" val="1975339413"/>
                    </a:ext>
                  </a:extLst>
                </a:gridCol>
                <a:gridCol w="208280">
                  <a:extLst>
                    <a:ext uri="{9D8B030D-6E8A-4147-A177-3AD203B41FA5}">
                      <a16:colId xmlns:a16="http://schemas.microsoft.com/office/drawing/2014/main" val="1893334278"/>
                    </a:ext>
                  </a:extLst>
                </a:gridCol>
                <a:gridCol w="208280">
                  <a:extLst>
                    <a:ext uri="{9D8B030D-6E8A-4147-A177-3AD203B41FA5}">
                      <a16:colId xmlns:a16="http://schemas.microsoft.com/office/drawing/2014/main" val="1561303796"/>
                    </a:ext>
                  </a:extLst>
                </a:gridCol>
                <a:gridCol w="208280">
                  <a:extLst>
                    <a:ext uri="{9D8B030D-6E8A-4147-A177-3AD203B41FA5}">
                      <a16:colId xmlns:a16="http://schemas.microsoft.com/office/drawing/2014/main" val="3444163666"/>
                    </a:ext>
                  </a:extLst>
                </a:gridCol>
                <a:gridCol w="249936">
                  <a:extLst>
                    <a:ext uri="{9D8B030D-6E8A-4147-A177-3AD203B41FA5}">
                      <a16:colId xmlns:a16="http://schemas.microsoft.com/office/drawing/2014/main" val="700027374"/>
                    </a:ext>
                  </a:extLst>
                </a:gridCol>
                <a:gridCol w="208280">
                  <a:extLst>
                    <a:ext uri="{9D8B030D-6E8A-4147-A177-3AD203B41FA5}">
                      <a16:colId xmlns:a16="http://schemas.microsoft.com/office/drawing/2014/main" val="3464000575"/>
                    </a:ext>
                  </a:extLst>
                </a:gridCol>
                <a:gridCol w="208280">
                  <a:extLst>
                    <a:ext uri="{9D8B030D-6E8A-4147-A177-3AD203B41FA5}">
                      <a16:colId xmlns:a16="http://schemas.microsoft.com/office/drawing/2014/main" val="1980820973"/>
                    </a:ext>
                  </a:extLst>
                </a:gridCol>
                <a:gridCol w="208280">
                  <a:extLst>
                    <a:ext uri="{9D8B030D-6E8A-4147-A177-3AD203B41FA5}">
                      <a16:colId xmlns:a16="http://schemas.microsoft.com/office/drawing/2014/main" val="789779970"/>
                    </a:ext>
                  </a:extLst>
                </a:gridCol>
                <a:gridCol w="208280">
                  <a:extLst>
                    <a:ext uri="{9D8B030D-6E8A-4147-A177-3AD203B41FA5}">
                      <a16:colId xmlns:a16="http://schemas.microsoft.com/office/drawing/2014/main" val="675787367"/>
                    </a:ext>
                  </a:extLst>
                </a:gridCol>
                <a:gridCol w="208280">
                  <a:extLst>
                    <a:ext uri="{9D8B030D-6E8A-4147-A177-3AD203B41FA5}">
                      <a16:colId xmlns:a16="http://schemas.microsoft.com/office/drawing/2014/main" val="3117636937"/>
                    </a:ext>
                  </a:extLst>
                </a:gridCol>
                <a:gridCol w="208280">
                  <a:extLst>
                    <a:ext uri="{9D8B030D-6E8A-4147-A177-3AD203B41FA5}">
                      <a16:colId xmlns:a16="http://schemas.microsoft.com/office/drawing/2014/main" val="2203626726"/>
                    </a:ext>
                  </a:extLst>
                </a:gridCol>
                <a:gridCol w="208280">
                  <a:extLst>
                    <a:ext uri="{9D8B030D-6E8A-4147-A177-3AD203B41FA5}">
                      <a16:colId xmlns:a16="http://schemas.microsoft.com/office/drawing/2014/main" val="4215857826"/>
                    </a:ext>
                  </a:extLst>
                </a:gridCol>
                <a:gridCol w="208280">
                  <a:extLst>
                    <a:ext uri="{9D8B030D-6E8A-4147-A177-3AD203B41FA5}">
                      <a16:colId xmlns:a16="http://schemas.microsoft.com/office/drawing/2014/main" val="238461862"/>
                    </a:ext>
                  </a:extLst>
                </a:gridCol>
                <a:gridCol w="208280">
                  <a:extLst>
                    <a:ext uri="{9D8B030D-6E8A-4147-A177-3AD203B41FA5}">
                      <a16:colId xmlns:a16="http://schemas.microsoft.com/office/drawing/2014/main" val="1729434103"/>
                    </a:ext>
                  </a:extLst>
                </a:gridCol>
                <a:gridCol w="208280">
                  <a:extLst>
                    <a:ext uri="{9D8B030D-6E8A-4147-A177-3AD203B41FA5}">
                      <a16:colId xmlns:a16="http://schemas.microsoft.com/office/drawing/2014/main" val="842440013"/>
                    </a:ext>
                  </a:extLst>
                </a:gridCol>
                <a:gridCol w="208280">
                  <a:extLst>
                    <a:ext uri="{9D8B030D-6E8A-4147-A177-3AD203B41FA5}">
                      <a16:colId xmlns:a16="http://schemas.microsoft.com/office/drawing/2014/main" val="1518381832"/>
                    </a:ext>
                  </a:extLst>
                </a:gridCol>
                <a:gridCol w="208280">
                  <a:extLst>
                    <a:ext uri="{9D8B030D-6E8A-4147-A177-3AD203B41FA5}">
                      <a16:colId xmlns:a16="http://schemas.microsoft.com/office/drawing/2014/main" val="963850932"/>
                    </a:ext>
                  </a:extLst>
                </a:gridCol>
                <a:gridCol w="208280">
                  <a:extLst>
                    <a:ext uri="{9D8B030D-6E8A-4147-A177-3AD203B41FA5}">
                      <a16:colId xmlns:a16="http://schemas.microsoft.com/office/drawing/2014/main" val="697497639"/>
                    </a:ext>
                  </a:extLst>
                </a:gridCol>
                <a:gridCol w="208280">
                  <a:extLst>
                    <a:ext uri="{9D8B030D-6E8A-4147-A177-3AD203B41FA5}">
                      <a16:colId xmlns:a16="http://schemas.microsoft.com/office/drawing/2014/main" val="1971150712"/>
                    </a:ext>
                  </a:extLst>
                </a:gridCol>
                <a:gridCol w="208280">
                  <a:extLst>
                    <a:ext uri="{9D8B030D-6E8A-4147-A177-3AD203B41FA5}">
                      <a16:colId xmlns:a16="http://schemas.microsoft.com/office/drawing/2014/main" val="716550636"/>
                    </a:ext>
                  </a:extLst>
                </a:gridCol>
                <a:gridCol w="208280">
                  <a:extLst>
                    <a:ext uri="{9D8B030D-6E8A-4147-A177-3AD203B41FA5}">
                      <a16:colId xmlns:a16="http://schemas.microsoft.com/office/drawing/2014/main" val="2710644943"/>
                    </a:ext>
                  </a:extLst>
                </a:gridCol>
                <a:gridCol w="208280">
                  <a:extLst>
                    <a:ext uri="{9D8B030D-6E8A-4147-A177-3AD203B41FA5}">
                      <a16:colId xmlns:a16="http://schemas.microsoft.com/office/drawing/2014/main" val="2233275344"/>
                    </a:ext>
                  </a:extLst>
                </a:gridCol>
                <a:gridCol w="208280">
                  <a:extLst>
                    <a:ext uri="{9D8B030D-6E8A-4147-A177-3AD203B41FA5}">
                      <a16:colId xmlns:a16="http://schemas.microsoft.com/office/drawing/2014/main" val="3752380875"/>
                    </a:ext>
                  </a:extLst>
                </a:gridCol>
                <a:gridCol w="208280">
                  <a:extLst>
                    <a:ext uri="{9D8B030D-6E8A-4147-A177-3AD203B41FA5}">
                      <a16:colId xmlns:a16="http://schemas.microsoft.com/office/drawing/2014/main" val="3847275989"/>
                    </a:ext>
                  </a:extLst>
                </a:gridCol>
                <a:gridCol w="208280">
                  <a:extLst>
                    <a:ext uri="{9D8B030D-6E8A-4147-A177-3AD203B41FA5}">
                      <a16:colId xmlns:a16="http://schemas.microsoft.com/office/drawing/2014/main" val="3653262727"/>
                    </a:ext>
                  </a:extLst>
                </a:gridCol>
                <a:gridCol w="208280">
                  <a:extLst>
                    <a:ext uri="{9D8B030D-6E8A-4147-A177-3AD203B41FA5}">
                      <a16:colId xmlns:a16="http://schemas.microsoft.com/office/drawing/2014/main" val="3771311250"/>
                    </a:ext>
                  </a:extLst>
                </a:gridCol>
                <a:gridCol w="208280">
                  <a:extLst>
                    <a:ext uri="{9D8B030D-6E8A-4147-A177-3AD203B41FA5}">
                      <a16:colId xmlns:a16="http://schemas.microsoft.com/office/drawing/2014/main" val="117916168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Posts</a:t>
                      </a:r>
                    </a:p>
                  </a:txBody>
                  <a:tcPr/>
                </a:tc>
                <a:tc>
                  <a:txBody>
                    <a:bodyPr/>
                    <a:lstStyle/>
                    <a:p>
                      <a:r>
                        <a:rPr lang="en-US" sz="1000"/>
                        <a:t>Page Impressions</a:t>
                      </a:r>
                    </a:p>
                  </a:txBody>
                  <a:tcPr/>
                </a:tc>
                <a:tc>
                  <a:txBody>
                    <a:bodyPr/>
                    <a:lstStyle/>
                    <a:p>
                      <a:r>
                        <a:rPr lang="en-US" sz="1000"/>
                        <a:t>Avg. Page Reach</a:t>
                      </a:r>
                    </a:p>
                  </a:txBody>
                  <a:tcPr/>
                </a:tc>
                <a:tc>
                  <a:txBody>
                    <a:bodyPr/>
                    <a:lstStyle/>
                    <a:p>
                      <a:r>
                        <a:rPr lang="en-US" sz="1000"/>
                        <a:t>Page Impressions Paid</a:t>
                      </a:r>
                    </a:p>
                  </a:txBody>
                  <a:tcPr/>
                </a:tc>
                <a:tc>
                  <a:txBody>
                    <a:bodyPr/>
                    <a:lstStyle/>
                    <a:p>
                      <a:r>
                        <a:rPr lang="en-US" sz="1000"/>
                        <a:t>Page Post Engagements</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Sorry</a:t>
                      </a:r>
                    </a:p>
                  </a:txBody>
                  <a:tcPr/>
                </a:tc>
                <a:tc>
                  <a:txBody>
                    <a:bodyPr/>
                    <a:lstStyle/>
                    <a:p>
                      <a:r>
                        <a:rPr lang="en-US" sz="1000"/>
                        <a:t>Angry</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tc>
                  <a:txBody>
                    <a:bodyPr/>
                    <a:lstStyle/>
                    <a:p>
                      <a:r>
                        <a:rPr lang="en-US" sz="1000"/>
                        <a:t>Avg. Daily E-Rate</a:t>
                      </a:r>
                    </a:p>
                  </a:txBody>
                  <a:tcPr/>
                </a:tc>
                <a:extLst>
                  <a:ext uri="{0D108BD9-81ED-4DB2-BD59-A6C34878D82A}">
                    <a16:rowId xmlns:a16="http://schemas.microsoft.com/office/drawing/2014/main" val="183064747"/>
                  </a:ext>
                </a:extLst>
              </a:tr>
              <a:tr h="370840">
                <a:tc>
                  <a:txBody>
                    <a:bodyPr/>
                    <a:lstStyle/>
                    <a:p>
                      <a:r>
                        <a:rPr lang="en-US" sz="1000"/>
                        <a:t>Al Salam Bank-Bahrain B.S.C</a:t>
                      </a:r>
                    </a:p>
                  </a:txBody>
                  <a:tcPr/>
                </a:tc>
                <a:tc>
                  <a:txBody>
                    <a:bodyPr/>
                    <a:lstStyle/>
                    <a:p>
                      <a:r>
                        <a:rPr lang="en-US" sz="1000"/>
                        <a:t>4216</a:t>
                      </a:r>
                    </a:p>
                  </a:txBody>
                  <a:tcPr/>
                </a:tc>
                <a:tc>
                  <a:txBody>
                    <a:bodyPr/>
                    <a:lstStyle/>
                    <a:p>
                      <a:r>
                        <a:rPr lang="en-US" sz="1000"/>
                        <a:t>9</a:t>
                      </a:r>
                    </a:p>
                  </a:txBody>
                  <a:tcPr/>
                </a:tc>
                <a:tc>
                  <a:txBody>
                    <a:bodyPr/>
                    <a:lstStyle/>
                    <a:p>
                      <a:r>
                        <a:rPr lang="en-US" sz="1000"/>
                        <a:t>13</a:t>
                      </a:r>
                    </a:p>
                  </a:txBody>
                  <a:tcPr/>
                </a:tc>
                <a:tc>
                  <a:txBody>
                    <a:bodyPr/>
                    <a:lstStyle/>
                    <a:p>
                      <a:r>
                        <a:rPr lang="en-US" sz="1000"/>
                        <a:t>3</a:t>
                      </a:r>
                    </a:p>
                  </a:txBody>
                  <a:tcPr/>
                </a:tc>
                <a:tc>
                  <a:txBody>
                    <a:bodyPr/>
                    <a:lstStyle/>
                    <a:p>
                      <a:r>
                        <a:rPr lang="en-US" sz="1000"/>
                        <a:t>3053.6428571429</a:t>
                      </a:r>
                    </a:p>
                  </a:txBody>
                  <a:tcPr/>
                </a:tc>
                <a:tc>
                  <a:txBody>
                    <a:bodyPr/>
                    <a:lstStyle/>
                    <a:p>
                      <a:r>
                        <a:rPr lang="en-US" sz="1000"/>
                        <a:t>10</a:t>
                      </a:r>
                    </a:p>
                  </a:txBody>
                  <a:tcPr/>
                </a:tc>
                <a:tc>
                  <a:txBody>
                    <a:bodyPr/>
                    <a:lstStyle/>
                    <a:p>
                      <a:r>
                        <a:rPr lang="en-US" sz="1000"/>
                        <a:t>1997010</a:t>
                      </a:r>
                    </a:p>
                  </a:txBody>
                  <a:tcPr/>
                </a:tc>
                <a:tc>
                  <a:txBody>
                    <a:bodyPr/>
                    <a:lstStyle/>
                    <a:p>
                      <a:r>
                        <a:rPr lang="en-US" sz="1000"/>
                        <a:t>109031.46666667</a:t>
                      </a:r>
                    </a:p>
                  </a:txBody>
                  <a:tcPr/>
                </a:tc>
                <a:tc>
                  <a:txBody>
                    <a:bodyPr/>
                    <a:lstStyle/>
                    <a:p>
                      <a:r>
                        <a:rPr lang="en-US" sz="1000"/>
                        <a:t>1992937</a:t>
                      </a:r>
                    </a:p>
                  </a:txBody>
                  <a:tcPr/>
                </a:tc>
                <a:tc>
                  <a:txBody>
                    <a:bodyPr/>
                    <a:lstStyle/>
                    <a:p>
                      <a:r>
                        <a:rPr lang="en-US" sz="1000"/>
                        <a:t>9661</a:t>
                      </a:r>
                    </a:p>
                  </a:txBody>
                  <a:tcPr/>
                </a:tc>
                <a:tc>
                  <a:txBody>
                    <a:bodyPr/>
                    <a:lstStyle/>
                    <a:p>
                      <a:r>
                        <a:rPr lang="en-US" sz="1000"/>
                        <a:t>4073</a:t>
                      </a:r>
                    </a:p>
                  </a:txBody>
                  <a:tcPr/>
                </a:tc>
                <a:tc>
                  <a:txBody>
                    <a:bodyPr/>
                    <a:lstStyle/>
                    <a:p>
                      <a:r>
                        <a:rPr lang="en-US" sz="1000"/>
                        <a:t>0.07 %</a:t>
                      </a:r>
                    </a:p>
                  </a:txBody>
                  <a:tcPr/>
                </a:tc>
                <a:tc>
                  <a:txBody>
                    <a:bodyPr/>
                    <a:lstStyle/>
                    <a:p>
                      <a:r>
                        <a:rPr lang="en-US" sz="1000"/>
                        <a:t>162204</a:t>
                      </a:r>
                    </a:p>
                  </a:txBody>
                  <a:tcPr/>
                </a:tc>
                <a:tc>
                  <a:txBody>
                    <a:bodyPr/>
                    <a:lstStyle/>
                    <a:p>
                      <a:r>
                        <a:rPr lang="en-US" sz="1000"/>
                        <a:t>51551</a:t>
                      </a:r>
                    </a:p>
                  </a:txBody>
                  <a:tcPr/>
                </a:tc>
                <a:tc>
                  <a:txBody>
                    <a:bodyPr/>
                    <a:lstStyle/>
                    <a:p>
                      <a:r>
                        <a:rPr lang="en-US" sz="1000"/>
                        <a:t>0</a:t>
                      </a:r>
                    </a:p>
                  </a:txBody>
                  <a:tcPr/>
                </a:tc>
                <a:tc>
                  <a:txBody>
                    <a:bodyPr/>
                    <a:lstStyle/>
                    <a:p>
                      <a:r>
                        <a:rPr lang="en-US" sz="1000"/>
                        <a:t>9456</a:t>
                      </a:r>
                    </a:p>
                  </a:txBody>
                  <a:tcPr/>
                </a:tc>
                <a:tc>
                  <a:txBody>
                    <a:bodyPr/>
                    <a:lstStyle/>
                    <a:p>
                      <a:r>
                        <a:rPr lang="en-US" sz="1000"/>
                        <a:t>6570</a:t>
                      </a:r>
                    </a:p>
                  </a:txBody>
                  <a:tcPr/>
                </a:tc>
                <a:tc>
                  <a:txBody>
                    <a:bodyPr/>
                    <a:lstStyle/>
                    <a:p>
                      <a:r>
                        <a:rPr lang="en-US" sz="1000"/>
                        <a:t>14</a:t>
                      </a:r>
                    </a:p>
                  </a:txBody>
                  <a:tcPr/>
                </a:tc>
                <a:tc>
                  <a:txBody>
                    <a:bodyPr/>
                    <a:lstStyle/>
                    <a:p>
                      <a:r>
                        <a:rPr lang="en-US" sz="1000"/>
                        <a:t>161</a:t>
                      </a:r>
                    </a:p>
                  </a:txBody>
                  <a:tcPr/>
                </a:tc>
                <a:tc>
                  <a:txBody>
                    <a:bodyPr/>
                    <a:lstStyle/>
                    <a:p>
                      <a:r>
                        <a:rPr lang="en-US" sz="1000"/>
                        <a:t>2711</a:t>
                      </a:r>
                    </a:p>
                  </a:txBody>
                  <a:tcPr/>
                </a:tc>
                <a:tc>
                  <a:txBody>
                    <a:bodyPr/>
                    <a:lstStyle/>
                    <a:p>
                      <a:r>
                        <a:rPr lang="en-US" sz="1000"/>
                        <a:t>0</a:t>
                      </a:r>
                    </a:p>
                  </a:txBody>
                  <a:tcPr/>
                </a:tc>
                <a:tc>
                  <a:txBody>
                    <a:bodyPr/>
                    <a:lstStyle/>
                    <a:p>
                      <a:r>
                        <a:rPr lang="en-US" sz="1000"/>
                        <a:t>205</a:t>
                      </a:r>
                    </a:p>
                  </a:txBody>
                  <a:tcPr/>
                </a:tc>
                <a:tc>
                  <a:txBody>
                    <a:bodyPr/>
                    <a:lstStyle/>
                    <a:p>
                      <a:r>
                        <a:rPr lang="en-US" sz="1000"/>
                        <a:t>186</a:t>
                      </a:r>
                    </a:p>
                  </a:txBody>
                  <a:tcPr/>
                </a:tc>
                <a:tc>
                  <a:txBody>
                    <a:bodyPr/>
                    <a:lstStyle/>
                    <a:p>
                      <a:r>
                        <a:rPr lang="en-US" sz="1000"/>
                        <a:t>5</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193</a:t>
                      </a:r>
                    </a:p>
                  </a:txBody>
                  <a:tcPr/>
                </a:tc>
                <a:tc>
                  <a:txBody>
                    <a:bodyPr/>
                    <a:lstStyle/>
                    <a:p>
                      <a:r>
                        <a:rPr lang="en-US" sz="1000"/>
                        <a:t>3</a:t>
                      </a:r>
                    </a:p>
                  </a:txBody>
                  <a:tcPr/>
                </a:tc>
                <a:tc>
                  <a:txBody>
                    <a:bodyPr/>
                    <a:lstStyle/>
                    <a:p>
                      <a:r>
                        <a:rPr lang="en-US" sz="1000"/>
                        <a:t>9</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0.53226379549277 %</a:t>
                      </a:r>
                    </a:p>
                  </a:txBody>
                  <a:tcPr/>
                </a:tc>
                <a:extLst>
                  <a:ext uri="{0D108BD9-81ED-4DB2-BD59-A6C34878D82A}">
                    <a16:rowId xmlns:a16="http://schemas.microsoft.com/office/drawing/2014/main" val="669122222"/>
                  </a:ext>
                </a:extLst>
              </a:tr>
            </a:tbl>
          </a:graphicData>
        </a:graphic>
      </p:graphicFrame>
      <p:sp>
        <p:nvSpPr>
          <p:cNvPr id="4" name="Text Placeholder 3">
            <a:extLst>
              <a:ext uri="{FF2B5EF4-FFF2-40B4-BE49-F238E27FC236}">
                <a16:creationId xmlns:a16="http://schemas.microsoft.com/office/drawing/2014/main" id="{FAB43875-2446-47CD-8186-BEE09ACD54FF}"/>
              </a:ext>
            </a:extLst>
          </p:cNvPr>
          <p:cNvSpPr>
            <a:spLocks noGrp="1"/>
          </p:cNvSpPr>
          <p:nvPr>
            <p:ph type="body" sz="quarter" idx="14"/>
          </p:nvPr>
        </p:nvSpPr>
        <p:spPr/>
        <p:txBody>
          <a:bodyPr/>
          <a:lstStyle/>
          <a:p>
            <a:r>
              <a:rPr lang="en-US"/>
              <a:t>01/09/2020 - 15/09/2020</a:t>
            </a:r>
          </a:p>
        </p:txBody>
      </p:sp>
    </p:spTree>
    <p:extLst>
      <p:ext uri="{BB962C8B-B14F-4D97-AF65-F5344CB8AC3E}">
        <p14:creationId xmlns:p14="http://schemas.microsoft.com/office/powerpoint/2010/main" val="19063994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267C0-A635-4825-9FBF-E2F8A2EB7153}"/>
              </a:ext>
            </a:extLst>
          </p:cNvPr>
          <p:cNvSpPr>
            <a:spLocks noGrp="1"/>
          </p:cNvSpPr>
          <p:nvPr>
            <p:ph type="title"/>
          </p:nvPr>
        </p:nvSpPr>
        <p:spPr/>
        <p:txBody>
          <a:bodyPr/>
          <a:lstStyle/>
          <a:p>
            <a:r>
              <a:rPr lang="en-US"/>
              <a:t>Facebook Key Metrics by Month | All Pages</a:t>
            </a:r>
          </a:p>
        </p:txBody>
      </p:sp>
      <p:graphicFrame>
        <p:nvGraphicFramePr>
          <p:cNvPr id="5" name="Table Placeholder 4">
            <a:extLst>
              <a:ext uri="{FF2B5EF4-FFF2-40B4-BE49-F238E27FC236}">
                <a16:creationId xmlns:a16="http://schemas.microsoft.com/office/drawing/2014/main" id="{98B14CBC-CC1F-47CD-AC3D-FA2F762F4891}"/>
              </a:ext>
            </a:extLst>
          </p:cNvPr>
          <p:cNvGraphicFramePr>
            <a:graphicFrameLocks noGrp="1"/>
          </p:cNvGraphicFramePr>
          <p:nvPr>
            <p:ph type="tbl" sz="quarter" idx="13"/>
            <p:extLst>
              <p:ext uri="{D42A27DB-BD31-4B8C-83A1-F6EECF244321}">
                <p14:modId xmlns:p14="http://schemas.microsoft.com/office/powerpoint/2010/main" val="3185287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662304017"/>
                    </a:ext>
                  </a:extLst>
                </a:gridCol>
                <a:gridCol w="905256">
                  <a:extLst>
                    <a:ext uri="{9D8B030D-6E8A-4147-A177-3AD203B41FA5}">
                      <a16:colId xmlns:a16="http://schemas.microsoft.com/office/drawing/2014/main" val="2251220469"/>
                    </a:ext>
                  </a:extLst>
                </a:gridCol>
                <a:gridCol w="576072">
                  <a:extLst>
                    <a:ext uri="{9D8B030D-6E8A-4147-A177-3AD203B41FA5}">
                      <a16:colId xmlns:a16="http://schemas.microsoft.com/office/drawing/2014/main" val="2269120644"/>
                    </a:ext>
                  </a:extLst>
                </a:gridCol>
                <a:gridCol w="576072">
                  <a:extLst>
                    <a:ext uri="{9D8B030D-6E8A-4147-A177-3AD203B41FA5}">
                      <a16:colId xmlns:a16="http://schemas.microsoft.com/office/drawing/2014/main" val="1919436281"/>
                    </a:ext>
                  </a:extLst>
                </a:gridCol>
                <a:gridCol w="576072">
                  <a:extLst>
                    <a:ext uri="{9D8B030D-6E8A-4147-A177-3AD203B41FA5}">
                      <a16:colId xmlns:a16="http://schemas.microsoft.com/office/drawing/2014/main" val="438834042"/>
                    </a:ext>
                  </a:extLst>
                </a:gridCol>
                <a:gridCol w="576072">
                  <a:extLst>
                    <a:ext uri="{9D8B030D-6E8A-4147-A177-3AD203B41FA5}">
                      <a16:colId xmlns:a16="http://schemas.microsoft.com/office/drawing/2014/main" val="1518901067"/>
                    </a:ext>
                  </a:extLst>
                </a:gridCol>
                <a:gridCol w="576072">
                  <a:extLst>
                    <a:ext uri="{9D8B030D-6E8A-4147-A177-3AD203B41FA5}">
                      <a16:colId xmlns:a16="http://schemas.microsoft.com/office/drawing/2014/main" val="640241897"/>
                    </a:ext>
                  </a:extLst>
                </a:gridCol>
                <a:gridCol w="576072">
                  <a:extLst>
                    <a:ext uri="{9D8B030D-6E8A-4147-A177-3AD203B41FA5}">
                      <a16:colId xmlns:a16="http://schemas.microsoft.com/office/drawing/2014/main" val="432699480"/>
                    </a:ext>
                  </a:extLst>
                </a:gridCol>
                <a:gridCol w="576072">
                  <a:extLst>
                    <a:ext uri="{9D8B030D-6E8A-4147-A177-3AD203B41FA5}">
                      <a16:colId xmlns:a16="http://schemas.microsoft.com/office/drawing/2014/main" val="175188351"/>
                    </a:ext>
                  </a:extLst>
                </a:gridCol>
                <a:gridCol w="576072">
                  <a:extLst>
                    <a:ext uri="{9D8B030D-6E8A-4147-A177-3AD203B41FA5}">
                      <a16:colId xmlns:a16="http://schemas.microsoft.com/office/drawing/2014/main" val="3595962939"/>
                    </a:ext>
                  </a:extLst>
                </a:gridCol>
                <a:gridCol w="576072">
                  <a:extLst>
                    <a:ext uri="{9D8B030D-6E8A-4147-A177-3AD203B41FA5}">
                      <a16:colId xmlns:a16="http://schemas.microsoft.com/office/drawing/2014/main" val="563801043"/>
                    </a:ext>
                  </a:extLst>
                </a:gridCol>
                <a:gridCol w="576072">
                  <a:extLst>
                    <a:ext uri="{9D8B030D-6E8A-4147-A177-3AD203B41FA5}">
                      <a16:colId xmlns:a16="http://schemas.microsoft.com/office/drawing/2014/main" val="1038775189"/>
                    </a:ext>
                  </a:extLst>
                </a:gridCol>
                <a:gridCol w="576072">
                  <a:extLst>
                    <a:ext uri="{9D8B030D-6E8A-4147-A177-3AD203B41FA5}">
                      <a16:colId xmlns:a16="http://schemas.microsoft.com/office/drawing/2014/main" val="2736253831"/>
                    </a:ext>
                  </a:extLst>
                </a:gridCol>
              </a:tblGrid>
              <a:tr h="370840">
                <a:tc>
                  <a:txBody>
                    <a:bodyPr/>
                    <a:lstStyle/>
                    <a:p>
                      <a:r>
                        <a:rPr lang="en-US" sz="1000"/>
                        <a:t>Name</a:t>
                      </a:r>
                    </a:p>
                  </a:txBody>
                  <a:tcPr/>
                </a:tc>
                <a:tc>
                  <a:txBody>
                    <a:bodyPr/>
                    <a:lstStyle/>
                    <a:p>
                      <a:r>
                        <a:rPr lang="en-US" sz="1000"/>
                        <a:t>Month</a:t>
                      </a:r>
                    </a:p>
                  </a:txBody>
                  <a:tcPr/>
                </a:tc>
                <a:tc>
                  <a:txBody>
                    <a:bodyPr/>
                    <a:lstStyle/>
                    <a:p>
                      <a:r>
                        <a:rPr lang="en-US" sz="1000"/>
                        <a:t>Total Reach</a:t>
                      </a:r>
                    </a:p>
                  </a:txBody>
                  <a:tcPr/>
                </a:tc>
                <a:tc>
                  <a:txBody>
                    <a:bodyPr/>
                    <a:lstStyle/>
                    <a:p>
                      <a:r>
                        <a:rPr lang="en-US" sz="1000"/>
                        <a:t>Paid Reach</a:t>
                      </a:r>
                    </a:p>
                  </a:txBody>
                  <a:tcPr/>
                </a:tc>
                <a:tc>
                  <a:txBody>
                    <a:bodyPr/>
                    <a:lstStyle/>
                    <a:p>
                      <a:r>
                        <a:rPr lang="en-US" sz="1000"/>
                        <a:t>Organic Reach</a:t>
                      </a:r>
                    </a:p>
                  </a:txBody>
                  <a:tcPr/>
                </a:tc>
                <a:tc>
                  <a:txBody>
                    <a:bodyPr/>
                    <a:lstStyle/>
                    <a:p>
                      <a:r>
                        <a:rPr lang="en-US" sz="1000"/>
                        <a:t>Share of Organic Reach</a:t>
                      </a:r>
                    </a:p>
                  </a:txBody>
                  <a:tcPr/>
                </a:tc>
                <a:tc>
                  <a:txBody>
                    <a:bodyPr/>
                    <a:lstStyle/>
                    <a:p>
                      <a:r>
                        <a:rPr lang="en-US" sz="1000"/>
                        <a:t>Post Reach</a:t>
                      </a:r>
                    </a:p>
                  </a:txBody>
                  <a:tcPr/>
                </a:tc>
                <a:tc>
                  <a:txBody>
                    <a:bodyPr/>
                    <a:lstStyle/>
                    <a:p>
                      <a:r>
                        <a:rPr lang="en-US" sz="1000"/>
                        <a:t>Paid Post Reach</a:t>
                      </a:r>
                    </a:p>
                  </a:txBody>
                  <a:tcPr/>
                </a:tc>
                <a:tc>
                  <a:txBody>
                    <a:bodyPr/>
                    <a:lstStyle/>
                    <a:p>
                      <a:r>
                        <a:rPr lang="en-US" sz="1000"/>
                        <a:t>Organic Post Reach</a:t>
                      </a:r>
                    </a:p>
                  </a:txBody>
                  <a:tcPr/>
                </a:tc>
                <a:tc>
                  <a:txBody>
                    <a:bodyPr/>
                    <a:lstStyle/>
                    <a:p>
                      <a:r>
                        <a:rPr lang="en-US" sz="1000"/>
                        <a:t>Share of Organic Post Reach</a:t>
                      </a:r>
                    </a:p>
                  </a:txBody>
                  <a:tcPr/>
                </a:tc>
                <a:tc>
                  <a:txBody>
                    <a:bodyPr/>
                    <a:lstStyle/>
                    <a:p>
                      <a:r>
                        <a:rPr lang="en-US" sz="1000"/>
                        <a:t>Page Consumptions (Unique)</a:t>
                      </a:r>
                    </a:p>
                  </a:txBody>
                  <a:tcPr/>
                </a:tc>
                <a:tc>
                  <a:txBody>
                    <a:bodyPr/>
                    <a:lstStyle/>
                    <a:p>
                      <a:r>
                        <a:rPr lang="en-US" sz="1000"/>
                        <a:t>Engaged Users</a:t>
                      </a:r>
                    </a:p>
                  </a:txBody>
                  <a:tcPr/>
                </a:tc>
                <a:tc>
                  <a:txBody>
                    <a:bodyPr/>
                    <a:lstStyle/>
                    <a:p>
                      <a:r>
                        <a:rPr lang="en-US" sz="1000"/>
                        <a:t>Engagement Rate</a:t>
                      </a:r>
                    </a:p>
                  </a:txBody>
                  <a:tcPr/>
                </a:tc>
                <a:extLst>
                  <a:ext uri="{0D108BD9-81ED-4DB2-BD59-A6C34878D82A}">
                    <a16:rowId xmlns:a16="http://schemas.microsoft.com/office/drawing/2014/main" val="2603743155"/>
                  </a:ext>
                </a:extLst>
              </a:tr>
              <a:tr h="370840">
                <a:tc>
                  <a:txBody>
                    <a:bodyPr/>
                    <a:lstStyle/>
                    <a:p>
                      <a:r>
                        <a:rPr lang="en-US" sz="1000"/>
                        <a:t>Al Salam Bank-Bahrain B.S.C</a:t>
                      </a:r>
                    </a:p>
                  </a:txBody>
                  <a:tcPr/>
                </a:tc>
                <a:tc>
                  <a:txBody>
                    <a:bodyPr/>
                    <a:lstStyle/>
                    <a:p>
                      <a:r>
                        <a:rPr lang="en-US" sz="1000"/>
                        <a:t>2020 - 09</a:t>
                      </a:r>
                    </a:p>
                  </a:txBody>
                  <a:tcPr/>
                </a:tc>
                <a:tc>
                  <a:txBody>
                    <a:bodyPr/>
                    <a:lstStyle/>
                    <a:p>
                      <a:r>
                        <a:rPr lang="en-US" sz="1000"/>
                        <a:t>693146</a:t>
                      </a:r>
                    </a:p>
                  </a:txBody>
                  <a:tcPr/>
                </a:tc>
                <a:tc>
                  <a:txBody>
                    <a:bodyPr/>
                    <a:lstStyle/>
                    <a:p>
                      <a:r>
                        <a:rPr lang="en-US" sz="1000"/>
                        <a:t>689461</a:t>
                      </a:r>
                    </a:p>
                  </a:txBody>
                  <a:tcPr/>
                </a:tc>
                <a:tc>
                  <a:txBody>
                    <a:bodyPr/>
                    <a:lstStyle/>
                    <a:p>
                      <a:r>
                        <a:rPr lang="en-US" sz="1000"/>
                        <a:t>2066</a:t>
                      </a:r>
                    </a:p>
                  </a:txBody>
                  <a:tcPr/>
                </a:tc>
                <a:tc>
                  <a:txBody>
                    <a:bodyPr/>
                    <a:lstStyle/>
                    <a:p>
                      <a:r>
                        <a:rPr lang="en-US" sz="1000"/>
                        <a:t>0.3 %</a:t>
                      </a:r>
                    </a:p>
                  </a:txBody>
                  <a:tcPr/>
                </a:tc>
                <a:tc>
                  <a:txBody>
                    <a:bodyPr/>
                    <a:lstStyle/>
                    <a:p>
                      <a:r>
                        <a:rPr lang="en-US" sz="1000"/>
                        <a:t>693146</a:t>
                      </a:r>
                    </a:p>
                  </a:txBody>
                  <a:tcPr/>
                </a:tc>
                <a:tc>
                  <a:txBody>
                    <a:bodyPr/>
                    <a:lstStyle/>
                    <a:p>
                      <a:r>
                        <a:rPr lang="en-US" sz="1000"/>
                        <a:t>689461</a:t>
                      </a:r>
                    </a:p>
                  </a:txBody>
                  <a:tcPr/>
                </a:tc>
                <a:tc>
                  <a:txBody>
                    <a:bodyPr/>
                    <a:lstStyle/>
                    <a:p>
                      <a:r>
                        <a:rPr lang="en-US" sz="1000"/>
                        <a:t>1885</a:t>
                      </a:r>
                    </a:p>
                  </a:txBody>
                  <a:tcPr/>
                </a:tc>
                <a:tc>
                  <a:txBody>
                    <a:bodyPr/>
                    <a:lstStyle/>
                    <a:p>
                      <a:r>
                        <a:rPr lang="en-US" sz="1000"/>
                        <a:t>0.5 %</a:t>
                      </a:r>
                    </a:p>
                  </a:txBody>
                  <a:tcPr/>
                </a:tc>
                <a:tc>
                  <a:txBody>
                    <a:bodyPr/>
                    <a:lstStyle/>
                    <a:p>
                      <a:r>
                        <a:rPr lang="en-US" sz="1000"/>
                        <a:t>14014</a:t>
                      </a:r>
                    </a:p>
                  </a:txBody>
                  <a:tcPr/>
                </a:tc>
                <a:tc>
                  <a:txBody>
                    <a:bodyPr/>
                    <a:lstStyle/>
                    <a:p>
                      <a:r>
                        <a:rPr lang="en-US" sz="1000"/>
                        <a:t>14327</a:t>
                      </a:r>
                    </a:p>
                  </a:txBody>
                  <a:tcPr/>
                </a:tc>
                <a:tc>
                  <a:txBody>
                    <a:bodyPr/>
                    <a:lstStyle/>
                    <a:p>
                      <a:r>
                        <a:rPr lang="en-US" sz="1000"/>
                        <a:t>2.0670 %</a:t>
                      </a:r>
                    </a:p>
                  </a:txBody>
                  <a:tcPr/>
                </a:tc>
                <a:extLst>
                  <a:ext uri="{0D108BD9-81ED-4DB2-BD59-A6C34878D82A}">
                    <a16:rowId xmlns:a16="http://schemas.microsoft.com/office/drawing/2014/main" val="3368085372"/>
                  </a:ext>
                </a:extLst>
              </a:tr>
            </a:tbl>
          </a:graphicData>
        </a:graphic>
      </p:graphicFrame>
      <p:sp>
        <p:nvSpPr>
          <p:cNvPr id="4" name="Text Placeholder 3">
            <a:extLst>
              <a:ext uri="{FF2B5EF4-FFF2-40B4-BE49-F238E27FC236}">
                <a16:creationId xmlns:a16="http://schemas.microsoft.com/office/drawing/2014/main" id="{0A4C9E25-86FA-486A-9061-7EA4F57CA318}"/>
              </a:ext>
            </a:extLst>
          </p:cNvPr>
          <p:cNvSpPr>
            <a:spLocks noGrp="1"/>
          </p:cNvSpPr>
          <p:nvPr>
            <p:ph type="body" sz="quarter" idx="14"/>
          </p:nvPr>
        </p:nvSpPr>
        <p:spPr/>
        <p:txBody>
          <a:bodyPr/>
          <a:lstStyle/>
          <a:p>
            <a:r>
              <a:rPr lang="en-US"/>
              <a:t>01/09/2020 - 30/09/2020</a:t>
            </a:r>
          </a:p>
        </p:txBody>
      </p:sp>
    </p:spTree>
    <p:extLst>
      <p:ext uri="{BB962C8B-B14F-4D97-AF65-F5344CB8AC3E}">
        <p14:creationId xmlns:p14="http://schemas.microsoft.com/office/powerpoint/2010/main" val="18486409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1B7E3-F2D7-4F3F-BEAE-3D0B5735EB6C}"/>
              </a:ext>
            </a:extLst>
          </p:cNvPr>
          <p:cNvSpPr>
            <a:spLocks noGrp="1"/>
          </p:cNvSpPr>
          <p:nvPr>
            <p:ph type="title"/>
          </p:nvPr>
        </p:nvSpPr>
        <p:spPr/>
        <p:txBody>
          <a:bodyPr/>
          <a:lstStyle/>
          <a:p>
            <a:r>
              <a:rPr lang="en-US"/>
              <a:t>Facebook Engagement Rate | All Pages</a:t>
            </a:r>
          </a:p>
        </p:txBody>
      </p:sp>
      <p:graphicFrame>
        <p:nvGraphicFramePr>
          <p:cNvPr id="6" name="Chart Placeholder 5">
            <a:extLst>
              <a:ext uri="{FF2B5EF4-FFF2-40B4-BE49-F238E27FC236}">
                <a16:creationId xmlns:a16="http://schemas.microsoft.com/office/drawing/2014/main" id="{7FB6B688-44B5-4DE7-8AB8-FDC5132FA051}"/>
              </a:ext>
            </a:extLst>
          </p:cNvPr>
          <p:cNvGraphicFramePr>
            <a:graphicFrameLocks noGrp="1"/>
          </p:cNvGraphicFramePr>
          <p:nvPr>
            <p:ph type="chart" sz="quarter" idx="13"/>
            <p:extLst>
              <p:ext uri="{D42A27DB-BD31-4B8C-83A1-F6EECF244321}">
                <p14:modId xmlns:p14="http://schemas.microsoft.com/office/powerpoint/2010/main" val="2035121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748F00-B774-4F58-94B1-03500E9CB2CF}"/>
              </a:ext>
            </a:extLst>
          </p:cNvPr>
          <p:cNvSpPr>
            <a:spLocks noGrp="1"/>
          </p:cNvSpPr>
          <p:nvPr>
            <p:ph type="body" sz="quarter" idx="14"/>
          </p:nvPr>
        </p:nvSpPr>
        <p:spPr/>
        <p:txBody>
          <a:bodyPr/>
          <a:lstStyle/>
          <a:p>
            <a:r>
              <a:rPr lang="en-US"/>
              <a:t>01/09/2020 - 15/09/2020</a:t>
            </a:r>
          </a:p>
        </p:txBody>
      </p:sp>
      <p:sp>
        <p:nvSpPr>
          <p:cNvPr id="5" name="Footer Placeholder 4">
            <a:extLst>
              <a:ext uri="{FF2B5EF4-FFF2-40B4-BE49-F238E27FC236}">
                <a16:creationId xmlns:a16="http://schemas.microsoft.com/office/drawing/2014/main" id="{9E183AA0-051D-4090-95C9-1A4BE4B7C8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24176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60E89-78EF-42DB-80A4-94E5D32EF6D9}"/>
              </a:ext>
            </a:extLst>
          </p:cNvPr>
          <p:cNvSpPr>
            <a:spLocks noGrp="1"/>
          </p:cNvSpPr>
          <p:nvPr>
            <p:ph type="title"/>
          </p:nvPr>
        </p:nvSpPr>
        <p:spPr/>
        <p:txBody>
          <a:bodyPr/>
          <a:lstStyle/>
          <a:p>
            <a:r>
              <a:rPr lang="en-US"/>
              <a:t>Facebook Engagement Rate By Post Type | All Pages</a:t>
            </a:r>
          </a:p>
        </p:txBody>
      </p:sp>
      <p:graphicFrame>
        <p:nvGraphicFramePr>
          <p:cNvPr id="6" name="Chart Placeholder 5">
            <a:extLst>
              <a:ext uri="{FF2B5EF4-FFF2-40B4-BE49-F238E27FC236}">
                <a16:creationId xmlns:a16="http://schemas.microsoft.com/office/drawing/2014/main" id="{55725981-FAEE-4DD7-8E27-DA573D274D41}"/>
              </a:ext>
            </a:extLst>
          </p:cNvPr>
          <p:cNvGraphicFramePr>
            <a:graphicFrameLocks noGrp="1"/>
          </p:cNvGraphicFramePr>
          <p:nvPr>
            <p:ph type="chart" sz="quarter" idx="13"/>
            <p:extLst>
              <p:ext uri="{D42A27DB-BD31-4B8C-83A1-F6EECF244321}">
                <p14:modId xmlns:p14="http://schemas.microsoft.com/office/powerpoint/2010/main" val="30534962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FDB1AE-36B8-434B-BFDC-9CA300F77DA5}"/>
              </a:ext>
            </a:extLst>
          </p:cNvPr>
          <p:cNvSpPr>
            <a:spLocks noGrp="1"/>
          </p:cNvSpPr>
          <p:nvPr>
            <p:ph type="body" sz="quarter" idx="14"/>
          </p:nvPr>
        </p:nvSpPr>
        <p:spPr/>
        <p:txBody>
          <a:bodyPr/>
          <a:lstStyle/>
          <a:p>
            <a:r>
              <a:rPr lang="en-US"/>
              <a:t>01/09/2020 - 15/09/2020</a:t>
            </a:r>
          </a:p>
        </p:txBody>
      </p:sp>
      <p:sp>
        <p:nvSpPr>
          <p:cNvPr id="5" name="Footer Placeholder 4">
            <a:extLst>
              <a:ext uri="{FF2B5EF4-FFF2-40B4-BE49-F238E27FC236}">
                <a16:creationId xmlns:a16="http://schemas.microsoft.com/office/drawing/2014/main" id="{FFF4C91D-7EA8-4424-91B2-162B5F5A6F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890173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37C0E-C3E2-4613-A39E-DDE33A4E8816}"/>
              </a:ext>
            </a:extLst>
          </p:cNvPr>
          <p:cNvSpPr>
            <a:spLocks noGrp="1"/>
          </p:cNvSpPr>
          <p:nvPr>
            <p:ph type="title"/>
          </p:nvPr>
        </p:nvSpPr>
        <p:spPr/>
        <p:txBody>
          <a:bodyPr/>
          <a:lstStyle/>
          <a:p>
            <a:r>
              <a:rPr lang="en-US"/>
              <a:t>Facebook Reach | All Pages</a:t>
            </a:r>
          </a:p>
        </p:txBody>
      </p:sp>
      <p:graphicFrame>
        <p:nvGraphicFramePr>
          <p:cNvPr id="6" name="Chart Placeholder 5">
            <a:extLst>
              <a:ext uri="{FF2B5EF4-FFF2-40B4-BE49-F238E27FC236}">
                <a16:creationId xmlns:a16="http://schemas.microsoft.com/office/drawing/2014/main" id="{AA53F910-858D-4697-A9E1-9539C9C4C0EA}"/>
              </a:ext>
            </a:extLst>
          </p:cNvPr>
          <p:cNvGraphicFramePr>
            <a:graphicFrameLocks noGrp="1"/>
          </p:cNvGraphicFramePr>
          <p:nvPr>
            <p:ph type="chart" sz="quarter" idx="13"/>
            <p:extLst>
              <p:ext uri="{D42A27DB-BD31-4B8C-83A1-F6EECF244321}">
                <p14:modId xmlns:p14="http://schemas.microsoft.com/office/powerpoint/2010/main" val="13404209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82B636-514E-494E-8FD2-0A0900497401}"/>
              </a:ext>
            </a:extLst>
          </p:cNvPr>
          <p:cNvSpPr>
            <a:spLocks noGrp="1"/>
          </p:cNvSpPr>
          <p:nvPr>
            <p:ph type="body" sz="quarter" idx="14"/>
          </p:nvPr>
        </p:nvSpPr>
        <p:spPr/>
        <p:txBody>
          <a:bodyPr/>
          <a:lstStyle/>
          <a:p>
            <a:r>
              <a:rPr lang="en-US"/>
              <a:t>01/09/2020 - 15/09/2020</a:t>
            </a:r>
          </a:p>
        </p:txBody>
      </p:sp>
      <p:sp>
        <p:nvSpPr>
          <p:cNvPr id="5" name="Footer Placeholder 4">
            <a:extLst>
              <a:ext uri="{FF2B5EF4-FFF2-40B4-BE49-F238E27FC236}">
                <a16:creationId xmlns:a16="http://schemas.microsoft.com/office/drawing/2014/main" id="{7B23D36F-7387-4993-8091-1B55BE0B86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03638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D083D-6511-415D-81B8-9D3FE234E394}"/>
              </a:ext>
            </a:extLst>
          </p:cNvPr>
          <p:cNvSpPr>
            <a:spLocks noGrp="1"/>
          </p:cNvSpPr>
          <p:nvPr>
            <p:ph type="title"/>
          </p:nvPr>
        </p:nvSpPr>
        <p:spPr/>
        <p:txBody>
          <a:bodyPr/>
          <a:lstStyle/>
          <a:p>
            <a:r>
              <a:rPr lang="en-US"/>
              <a:t>Facebook Own Posts Table | All Pages - 1 of 11</a:t>
            </a:r>
          </a:p>
        </p:txBody>
      </p:sp>
      <p:graphicFrame>
        <p:nvGraphicFramePr>
          <p:cNvPr id="5" name="Table Placeholder 4">
            <a:extLst>
              <a:ext uri="{FF2B5EF4-FFF2-40B4-BE49-F238E27FC236}">
                <a16:creationId xmlns:a16="http://schemas.microsoft.com/office/drawing/2014/main" id="{4E6C5A5B-B37B-4B23-8EDB-E1C4B91768E7}"/>
              </a:ext>
            </a:extLst>
          </p:cNvPr>
          <p:cNvGraphicFramePr>
            <a:graphicFrameLocks noGrp="1"/>
          </p:cNvGraphicFramePr>
          <p:nvPr>
            <p:ph type="tbl" sz="quarter" idx="13"/>
            <p:extLst>
              <p:ext uri="{D42A27DB-BD31-4B8C-83A1-F6EECF244321}">
                <p14:modId xmlns:p14="http://schemas.microsoft.com/office/powerpoint/2010/main" val="32002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753656014"/>
                    </a:ext>
                  </a:extLst>
                </a:gridCol>
                <a:gridCol w="987552">
                  <a:extLst>
                    <a:ext uri="{9D8B030D-6E8A-4147-A177-3AD203B41FA5}">
                      <a16:colId xmlns:a16="http://schemas.microsoft.com/office/drawing/2014/main" val="2663748453"/>
                    </a:ext>
                  </a:extLst>
                </a:gridCol>
                <a:gridCol w="658368">
                  <a:extLst>
                    <a:ext uri="{9D8B030D-6E8A-4147-A177-3AD203B41FA5}">
                      <a16:colId xmlns:a16="http://schemas.microsoft.com/office/drawing/2014/main" val="2732377699"/>
                    </a:ext>
                  </a:extLst>
                </a:gridCol>
                <a:gridCol w="329184">
                  <a:extLst>
                    <a:ext uri="{9D8B030D-6E8A-4147-A177-3AD203B41FA5}">
                      <a16:colId xmlns:a16="http://schemas.microsoft.com/office/drawing/2014/main" val="3759287208"/>
                    </a:ext>
                  </a:extLst>
                </a:gridCol>
                <a:gridCol w="329184">
                  <a:extLst>
                    <a:ext uri="{9D8B030D-6E8A-4147-A177-3AD203B41FA5}">
                      <a16:colId xmlns:a16="http://schemas.microsoft.com/office/drawing/2014/main" val="3038929101"/>
                    </a:ext>
                  </a:extLst>
                </a:gridCol>
                <a:gridCol w="329184">
                  <a:extLst>
                    <a:ext uri="{9D8B030D-6E8A-4147-A177-3AD203B41FA5}">
                      <a16:colId xmlns:a16="http://schemas.microsoft.com/office/drawing/2014/main" val="981751852"/>
                    </a:ext>
                  </a:extLst>
                </a:gridCol>
                <a:gridCol w="329184">
                  <a:extLst>
                    <a:ext uri="{9D8B030D-6E8A-4147-A177-3AD203B41FA5}">
                      <a16:colId xmlns:a16="http://schemas.microsoft.com/office/drawing/2014/main" val="1584043662"/>
                    </a:ext>
                  </a:extLst>
                </a:gridCol>
                <a:gridCol w="329184">
                  <a:extLst>
                    <a:ext uri="{9D8B030D-6E8A-4147-A177-3AD203B41FA5}">
                      <a16:colId xmlns:a16="http://schemas.microsoft.com/office/drawing/2014/main" val="14126204"/>
                    </a:ext>
                  </a:extLst>
                </a:gridCol>
                <a:gridCol w="329184">
                  <a:extLst>
                    <a:ext uri="{9D8B030D-6E8A-4147-A177-3AD203B41FA5}">
                      <a16:colId xmlns:a16="http://schemas.microsoft.com/office/drawing/2014/main" val="3189020203"/>
                    </a:ext>
                  </a:extLst>
                </a:gridCol>
                <a:gridCol w="329184">
                  <a:extLst>
                    <a:ext uri="{9D8B030D-6E8A-4147-A177-3AD203B41FA5}">
                      <a16:colId xmlns:a16="http://schemas.microsoft.com/office/drawing/2014/main" val="3738265584"/>
                    </a:ext>
                  </a:extLst>
                </a:gridCol>
                <a:gridCol w="329184">
                  <a:extLst>
                    <a:ext uri="{9D8B030D-6E8A-4147-A177-3AD203B41FA5}">
                      <a16:colId xmlns:a16="http://schemas.microsoft.com/office/drawing/2014/main" val="2099602400"/>
                    </a:ext>
                  </a:extLst>
                </a:gridCol>
                <a:gridCol w="329184">
                  <a:extLst>
                    <a:ext uri="{9D8B030D-6E8A-4147-A177-3AD203B41FA5}">
                      <a16:colId xmlns:a16="http://schemas.microsoft.com/office/drawing/2014/main" val="435904446"/>
                    </a:ext>
                  </a:extLst>
                </a:gridCol>
                <a:gridCol w="329184">
                  <a:extLst>
                    <a:ext uri="{9D8B030D-6E8A-4147-A177-3AD203B41FA5}">
                      <a16:colId xmlns:a16="http://schemas.microsoft.com/office/drawing/2014/main" val="3299572832"/>
                    </a:ext>
                  </a:extLst>
                </a:gridCol>
                <a:gridCol w="329184">
                  <a:extLst>
                    <a:ext uri="{9D8B030D-6E8A-4147-A177-3AD203B41FA5}">
                      <a16:colId xmlns:a16="http://schemas.microsoft.com/office/drawing/2014/main" val="4257817168"/>
                    </a:ext>
                  </a:extLst>
                </a:gridCol>
                <a:gridCol w="329184">
                  <a:extLst>
                    <a:ext uri="{9D8B030D-6E8A-4147-A177-3AD203B41FA5}">
                      <a16:colId xmlns:a16="http://schemas.microsoft.com/office/drawing/2014/main" val="3996458882"/>
                    </a:ext>
                  </a:extLst>
                </a:gridCol>
                <a:gridCol w="329184">
                  <a:extLst>
                    <a:ext uri="{9D8B030D-6E8A-4147-A177-3AD203B41FA5}">
                      <a16:colId xmlns:a16="http://schemas.microsoft.com/office/drawing/2014/main" val="3676834123"/>
                    </a:ext>
                  </a:extLst>
                </a:gridCol>
                <a:gridCol w="329184">
                  <a:extLst>
                    <a:ext uri="{9D8B030D-6E8A-4147-A177-3AD203B41FA5}">
                      <a16:colId xmlns:a16="http://schemas.microsoft.com/office/drawing/2014/main" val="23393891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802183152"/>
                  </a:ext>
                </a:extLst>
              </a:tr>
            </a:tbl>
          </a:graphicData>
        </a:graphic>
      </p:graphicFrame>
      <p:sp>
        <p:nvSpPr>
          <p:cNvPr id="4" name="Text Placeholder 3">
            <a:extLst>
              <a:ext uri="{FF2B5EF4-FFF2-40B4-BE49-F238E27FC236}">
                <a16:creationId xmlns:a16="http://schemas.microsoft.com/office/drawing/2014/main" id="{209D164E-A9F1-4422-8893-601F835006C5}"/>
              </a:ext>
            </a:extLst>
          </p:cNvPr>
          <p:cNvSpPr>
            <a:spLocks noGrp="1"/>
          </p:cNvSpPr>
          <p:nvPr>
            <p:ph type="body" sz="quarter" idx="14"/>
          </p:nvPr>
        </p:nvSpPr>
        <p:spPr/>
        <p:txBody>
          <a:bodyPr/>
          <a:lstStyle/>
          <a:p>
            <a:r>
              <a:rPr lang="en-US"/>
              <a:t>01/09/2020 - 15/09/2020</a:t>
            </a:r>
          </a:p>
        </p:txBody>
      </p:sp>
    </p:spTree>
    <p:extLst>
      <p:ext uri="{BB962C8B-B14F-4D97-AF65-F5344CB8AC3E}">
        <p14:creationId xmlns:p14="http://schemas.microsoft.com/office/powerpoint/2010/main" val="28944737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A4B5C-12DB-48BB-8730-5FC8316485A5}"/>
              </a:ext>
            </a:extLst>
          </p:cNvPr>
          <p:cNvSpPr>
            <a:spLocks noGrp="1"/>
          </p:cNvSpPr>
          <p:nvPr>
            <p:ph type="title"/>
          </p:nvPr>
        </p:nvSpPr>
        <p:spPr/>
        <p:txBody>
          <a:bodyPr/>
          <a:lstStyle/>
          <a:p>
            <a:r>
              <a:rPr lang="en-US"/>
              <a:t>Facebook Own Posts Table | All Pages - 2 of 11</a:t>
            </a:r>
          </a:p>
        </p:txBody>
      </p:sp>
      <p:graphicFrame>
        <p:nvGraphicFramePr>
          <p:cNvPr id="5" name="Table Placeholder 4">
            <a:extLst>
              <a:ext uri="{FF2B5EF4-FFF2-40B4-BE49-F238E27FC236}">
                <a16:creationId xmlns:a16="http://schemas.microsoft.com/office/drawing/2014/main" id="{A7C6E2E7-2E4B-4DF2-B1D0-585512CE5A19}"/>
              </a:ext>
            </a:extLst>
          </p:cNvPr>
          <p:cNvGraphicFramePr>
            <a:graphicFrameLocks noGrp="1"/>
          </p:cNvGraphicFramePr>
          <p:nvPr>
            <p:ph type="tbl" sz="quarter" idx="13"/>
            <p:extLst>
              <p:ext uri="{D42A27DB-BD31-4B8C-83A1-F6EECF244321}">
                <p14:modId xmlns:p14="http://schemas.microsoft.com/office/powerpoint/2010/main" val="1243630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461672158"/>
                    </a:ext>
                  </a:extLst>
                </a:gridCol>
                <a:gridCol w="987552">
                  <a:extLst>
                    <a:ext uri="{9D8B030D-6E8A-4147-A177-3AD203B41FA5}">
                      <a16:colId xmlns:a16="http://schemas.microsoft.com/office/drawing/2014/main" val="2890722152"/>
                    </a:ext>
                  </a:extLst>
                </a:gridCol>
                <a:gridCol w="658368">
                  <a:extLst>
                    <a:ext uri="{9D8B030D-6E8A-4147-A177-3AD203B41FA5}">
                      <a16:colId xmlns:a16="http://schemas.microsoft.com/office/drawing/2014/main" val="2869416899"/>
                    </a:ext>
                  </a:extLst>
                </a:gridCol>
                <a:gridCol w="329184">
                  <a:extLst>
                    <a:ext uri="{9D8B030D-6E8A-4147-A177-3AD203B41FA5}">
                      <a16:colId xmlns:a16="http://schemas.microsoft.com/office/drawing/2014/main" val="1477047514"/>
                    </a:ext>
                  </a:extLst>
                </a:gridCol>
                <a:gridCol w="329184">
                  <a:extLst>
                    <a:ext uri="{9D8B030D-6E8A-4147-A177-3AD203B41FA5}">
                      <a16:colId xmlns:a16="http://schemas.microsoft.com/office/drawing/2014/main" val="3102656837"/>
                    </a:ext>
                  </a:extLst>
                </a:gridCol>
                <a:gridCol w="329184">
                  <a:extLst>
                    <a:ext uri="{9D8B030D-6E8A-4147-A177-3AD203B41FA5}">
                      <a16:colId xmlns:a16="http://schemas.microsoft.com/office/drawing/2014/main" val="1869923921"/>
                    </a:ext>
                  </a:extLst>
                </a:gridCol>
                <a:gridCol w="329184">
                  <a:extLst>
                    <a:ext uri="{9D8B030D-6E8A-4147-A177-3AD203B41FA5}">
                      <a16:colId xmlns:a16="http://schemas.microsoft.com/office/drawing/2014/main" val="2534599552"/>
                    </a:ext>
                  </a:extLst>
                </a:gridCol>
                <a:gridCol w="329184">
                  <a:extLst>
                    <a:ext uri="{9D8B030D-6E8A-4147-A177-3AD203B41FA5}">
                      <a16:colId xmlns:a16="http://schemas.microsoft.com/office/drawing/2014/main" val="1371132462"/>
                    </a:ext>
                  </a:extLst>
                </a:gridCol>
                <a:gridCol w="329184">
                  <a:extLst>
                    <a:ext uri="{9D8B030D-6E8A-4147-A177-3AD203B41FA5}">
                      <a16:colId xmlns:a16="http://schemas.microsoft.com/office/drawing/2014/main" val="1372534976"/>
                    </a:ext>
                  </a:extLst>
                </a:gridCol>
                <a:gridCol w="329184">
                  <a:extLst>
                    <a:ext uri="{9D8B030D-6E8A-4147-A177-3AD203B41FA5}">
                      <a16:colId xmlns:a16="http://schemas.microsoft.com/office/drawing/2014/main" val="3034592310"/>
                    </a:ext>
                  </a:extLst>
                </a:gridCol>
                <a:gridCol w="329184">
                  <a:extLst>
                    <a:ext uri="{9D8B030D-6E8A-4147-A177-3AD203B41FA5}">
                      <a16:colId xmlns:a16="http://schemas.microsoft.com/office/drawing/2014/main" val="4156232798"/>
                    </a:ext>
                  </a:extLst>
                </a:gridCol>
                <a:gridCol w="329184">
                  <a:extLst>
                    <a:ext uri="{9D8B030D-6E8A-4147-A177-3AD203B41FA5}">
                      <a16:colId xmlns:a16="http://schemas.microsoft.com/office/drawing/2014/main" val="2895371390"/>
                    </a:ext>
                  </a:extLst>
                </a:gridCol>
                <a:gridCol w="329184">
                  <a:extLst>
                    <a:ext uri="{9D8B030D-6E8A-4147-A177-3AD203B41FA5}">
                      <a16:colId xmlns:a16="http://schemas.microsoft.com/office/drawing/2014/main" val="1355158030"/>
                    </a:ext>
                  </a:extLst>
                </a:gridCol>
                <a:gridCol w="329184">
                  <a:extLst>
                    <a:ext uri="{9D8B030D-6E8A-4147-A177-3AD203B41FA5}">
                      <a16:colId xmlns:a16="http://schemas.microsoft.com/office/drawing/2014/main" val="3595313138"/>
                    </a:ext>
                  </a:extLst>
                </a:gridCol>
                <a:gridCol w="329184">
                  <a:extLst>
                    <a:ext uri="{9D8B030D-6E8A-4147-A177-3AD203B41FA5}">
                      <a16:colId xmlns:a16="http://schemas.microsoft.com/office/drawing/2014/main" val="1256736060"/>
                    </a:ext>
                  </a:extLst>
                </a:gridCol>
                <a:gridCol w="329184">
                  <a:extLst>
                    <a:ext uri="{9D8B030D-6E8A-4147-A177-3AD203B41FA5}">
                      <a16:colId xmlns:a16="http://schemas.microsoft.com/office/drawing/2014/main" val="3429031240"/>
                    </a:ext>
                  </a:extLst>
                </a:gridCol>
                <a:gridCol w="329184">
                  <a:extLst>
                    <a:ext uri="{9D8B030D-6E8A-4147-A177-3AD203B41FA5}">
                      <a16:colId xmlns:a16="http://schemas.microsoft.com/office/drawing/2014/main" val="39727283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665364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Salam Bank-Bahrain B.S.C - 2020-09-15 17:57:49</a:t>
                      </a:r>
                      <a:r>
                        <a:rPr kumimoji="0" lang="en-US" sz="1000" b="0" i="0" u="none" strike="noStrike" kern="1200" cap="none" spc="0" normalizeH="0" baseline="0" noProof="0">
                          <a:ln>
                            <a:noFill/>
                          </a:ln>
                          <a:solidFill>
                            <a:prstClr val="black"/>
                          </a:solidFill>
                          <a:effectLst/>
                          <a:uLnTx/>
                          <a:uFillTx/>
                          <a:latin typeface="+mn-lt"/>
                          <a:ea typeface="+mn-ea"/>
                          <a:cs typeface="+mn-cs"/>
                        </a:rPr>
                        <a:t>
 Invest a minimum of BD 5,000 in your Wakala Account for 3 months or more &amp; get the chance to be one of 3 winners to triple their expected profit!
Download Al Salam Bank App now to open an account and invest in just a few minutes!
Offer is valid ‪from 6 September to 6 December 2020‬.
Terms &amp; conditions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https://scontent-bos3-1.xx.fbcdn.net/v/t15.5256-10/p720x720/118997875_357933465361068_6700423588286543398_n.jpg?_nc_cat=107&amp;_nc_sid=ad6a45&amp;_nc_ohc=hWUA1tKjNIgAX-zXi_D&amp;_nc_ht=scontent-bos3-1.xx&amp;oh=b3c1622d652d935f92237e53a292a286&amp;oe=5F924062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24/09/2020 05:51:07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02401308"/>
                  </a:ext>
                </a:extLst>
              </a:tr>
            </a:tbl>
          </a:graphicData>
        </a:graphic>
      </p:graphicFrame>
      <p:sp>
        <p:nvSpPr>
          <p:cNvPr id="4" name="Text Placeholder 3">
            <a:extLst>
              <a:ext uri="{FF2B5EF4-FFF2-40B4-BE49-F238E27FC236}">
                <a16:creationId xmlns:a16="http://schemas.microsoft.com/office/drawing/2014/main" id="{678BFC70-BF49-4C1A-AE48-C2C2636AC6AC}"/>
              </a:ext>
            </a:extLst>
          </p:cNvPr>
          <p:cNvSpPr>
            <a:spLocks noGrp="1"/>
          </p:cNvSpPr>
          <p:nvPr>
            <p:ph type="body" sz="quarter" idx="14"/>
          </p:nvPr>
        </p:nvSpPr>
        <p:spPr/>
        <p:txBody>
          <a:bodyPr/>
          <a:lstStyle/>
          <a:p>
            <a:r>
              <a:rPr lang="en-US"/>
              <a:t>01/09/2020 - 15/09/2020</a:t>
            </a:r>
          </a:p>
        </p:txBody>
      </p:sp>
    </p:spTree>
    <p:extLst>
      <p:ext uri="{BB962C8B-B14F-4D97-AF65-F5344CB8AC3E}">
        <p14:creationId xmlns:p14="http://schemas.microsoft.com/office/powerpoint/2010/main" val="42408652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C4410-4DFD-42D3-BA30-CFF427063911}"/>
              </a:ext>
            </a:extLst>
          </p:cNvPr>
          <p:cNvSpPr>
            <a:spLocks noGrp="1"/>
          </p:cNvSpPr>
          <p:nvPr>
            <p:ph type="title"/>
          </p:nvPr>
        </p:nvSpPr>
        <p:spPr/>
        <p:txBody>
          <a:bodyPr/>
          <a:lstStyle/>
          <a:p>
            <a:r>
              <a:rPr lang="en-US"/>
              <a:t>Facebook Own Posts Table | All Pages - 3 of 11</a:t>
            </a:r>
          </a:p>
        </p:txBody>
      </p:sp>
      <p:graphicFrame>
        <p:nvGraphicFramePr>
          <p:cNvPr id="5" name="Table Placeholder 4">
            <a:extLst>
              <a:ext uri="{FF2B5EF4-FFF2-40B4-BE49-F238E27FC236}">
                <a16:creationId xmlns:a16="http://schemas.microsoft.com/office/drawing/2014/main" id="{952714F0-6034-4FB5-B4ED-C27C3F48F86A}"/>
              </a:ext>
            </a:extLst>
          </p:cNvPr>
          <p:cNvGraphicFramePr>
            <a:graphicFrameLocks noGrp="1"/>
          </p:cNvGraphicFramePr>
          <p:nvPr>
            <p:ph type="tbl" sz="quarter" idx="13"/>
            <p:extLst>
              <p:ext uri="{D42A27DB-BD31-4B8C-83A1-F6EECF244321}">
                <p14:modId xmlns:p14="http://schemas.microsoft.com/office/powerpoint/2010/main" val="2558852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289913803"/>
                    </a:ext>
                  </a:extLst>
                </a:gridCol>
                <a:gridCol w="987552">
                  <a:extLst>
                    <a:ext uri="{9D8B030D-6E8A-4147-A177-3AD203B41FA5}">
                      <a16:colId xmlns:a16="http://schemas.microsoft.com/office/drawing/2014/main" val="3201516150"/>
                    </a:ext>
                  </a:extLst>
                </a:gridCol>
                <a:gridCol w="658368">
                  <a:extLst>
                    <a:ext uri="{9D8B030D-6E8A-4147-A177-3AD203B41FA5}">
                      <a16:colId xmlns:a16="http://schemas.microsoft.com/office/drawing/2014/main" val="4008493843"/>
                    </a:ext>
                  </a:extLst>
                </a:gridCol>
                <a:gridCol w="329184">
                  <a:extLst>
                    <a:ext uri="{9D8B030D-6E8A-4147-A177-3AD203B41FA5}">
                      <a16:colId xmlns:a16="http://schemas.microsoft.com/office/drawing/2014/main" val="3696813780"/>
                    </a:ext>
                  </a:extLst>
                </a:gridCol>
                <a:gridCol w="329184">
                  <a:extLst>
                    <a:ext uri="{9D8B030D-6E8A-4147-A177-3AD203B41FA5}">
                      <a16:colId xmlns:a16="http://schemas.microsoft.com/office/drawing/2014/main" val="2606475609"/>
                    </a:ext>
                  </a:extLst>
                </a:gridCol>
                <a:gridCol w="329184">
                  <a:extLst>
                    <a:ext uri="{9D8B030D-6E8A-4147-A177-3AD203B41FA5}">
                      <a16:colId xmlns:a16="http://schemas.microsoft.com/office/drawing/2014/main" val="2262715372"/>
                    </a:ext>
                  </a:extLst>
                </a:gridCol>
                <a:gridCol w="329184">
                  <a:extLst>
                    <a:ext uri="{9D8B030D-6E8A-4147-A177-3AD203B41FA5}">
                      <a16:colId xmlns:a16="http://schemas.microsoft.com/office/drawing/2014/main" val="2912740739"/>
                    </a:ext>
                  </a:extLst>
                </a:gridCol>
                <a:gridCol w="329184">
                  <a:extLst>
                    <a:ext uri="{9D8B030D-6E8A-4147-A177-3AD203B41FA5}">
                      <a16:colId xmlns:a16="http://schemas.microsoft.com/office/drawing/2014/main" val="4201129720"/>
                    </a:ext>
                  </a:extLst>
                </a:gridCol>
                <a:gridCol w="329184">
                  <a:extLst>
                    <a:ext uri="{9D8B030D-6E8A-4147-A177-3AD203B41FA5}">
                      <a16:colId xmlns:a16="http://schemas.microsoft.com/office/drawing/2014/main" val="642735979"/>
                    </a:ext>
                  </a:extLst>
                </a:gridCol>
                <a:gridCol w="329184">
                  <a:extLst>
                    <a:ext uri="{9D8B030D-6E8A-4147-A177-3AD203B41FA5}">
                      <a16:colId xmlns:a16="http://schemas.microsoft.com/office/drawing/2014/main" val="1275989932"/>
                    </a:ext>
                  </a:extLst>
                </a:gridCol>
                <a:gridCol w="329184">
                  <a:extLst>
                    <a:ext uri="{9D8B030D-6E8A-4147-A177-3AD203B41FA5}">
                      <a16:colId xmlns:a16="http://schemas.microsoft.com/office/drawing/2014/main" val="1034478029"/>
                    </a:ext>
                  </a:extLst>
                </a:gridCol>
                <a:gridCol w="329184">
                  <a:extLst>
                    <a:ext uri="{9D8B030D-6E8A-4147-A177-3AD203B41FA5}">
                      <a16:colId xmlns:a16="http://schemas.microsoft.com/office/drawing/2014/main" val="1620759275"/>
                    </a:ext>
                  </a:extLst>
                </a:gridCol>
                <a:gridCol w="329184">
                  <a:extLst>
                    <a:ext uri="{9D8B030D-6E8A-4147-A177-3AD203B41FA5}">
                      <a16:colId xmlns:a16="http://schemas.microsoft.com/office/drawing/2014/main" val="1629699458"/>
                    </a:ext>
                  </a:extLst>
                </a:gridCol>
                <a:gridCol w="329184">
                  <a:extLst>
                    <a:ext uri="{9D8B030D-6E8A-4147-A177-3AD203B41FA5}">
                      <a16:colId xmlns:a16="http://schemas.microsoft.com/office/drawing/2014/main" val="3603185087"/>
                    </a:ext>
                  </a:extLst>
                </a:gridCol>
                <a:gridCol w="329184">
                  <a:extLst>
                    <a:ext uri="{9D8B030D-6E8A-4147-A177-3AD203B41FA5}">
                      <a16:colId xmlns:a16="http://schemas.microsoft.com/office/drawing/2014/main" val="3111264727"/>
                    </a:ext>
                  </a:extLst>
                </a:gridCol>
                <a:gridCol w="329184">
                  <a:extLst>
                    <a:ext uri="{9D8B030D-6E8A-4147-A177-3AD203B41FA5}">
                      <a16:colId xmlns:a16="http://schemas.microsoft.com/office/drawing/2014/main" val="3907491621"/>
                    </a:ext>
                  </a:extLst>
                </a:gridCol>
                <a:gridCol w="329184">
                  <a:extLst>
                    <a:ext uri="{9D8B030D-6E8A-4147-A177-3AD203B41FA5}">
                      <a16:colId xmlns:a16="http://schemas.microsoft.com/office/drawing/2014/main" val="27929654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249307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Salam Bank-Bahrain B.S.C - 2020-09-15 17:56:41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انتهز الفرصة لتكون أحد الرابحين الثلاثة للحصول على 3 أضعاف الأرباح المتوقعة من خلال استثمارك في حساب وكالة بمبلغ 5,000 د.ب. كحد أدنى لمدة 3 أشهر أو أكثر.‬
‫حمّل تطبيق مصرف السلام الآن، افتح حساب وكالة واستثمر في دقائق معدودة!‬
‫يسري العرض من 6 سبتمبر حتى 6 ديسمبر 2020. 
‫تطبق الشروط والأحكام.‬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15.5256-10/p720x720/119643762_2654028234857141_7039864946913162831_n.jpg?_nc_cat=106&amp;_nc_sid=ad6a45&amp;_nc_ohc=1pwDVlr48KsAX_xXWi1&amp;_nc_oc=AQnnbzcisG2qil9wZPpAlEm8va0nuF2fJb8YxRv8mGT1peMOUshjsn0HpqNo735k02M&amp;_nc_ht=scontent-lga3-2.xx&amp;oh=a130a73eb65159cbaf5e587636c3ed33&amp;oe=5F859CF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15/09/2020 23:19:35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35767014"/>
                  </a:ext>
                </a:extLst>
              </a:tr>
            </a:tbl>
          </a:graphicData>
        </a:graphic>
      </p:graphicFrame>
      <p:sp>
        <p:nvSpPr>
          <p:cNvPr id="4" name="Text Placeholder 3">
            <a:extLst>
              <a:ext uri="{FF2B5EF4-FFF2-40B4-BE49-F238E27FC236}">
                <a16:creationId xmlns:a16="http://schemas.microsoft.com/office/drawing/2014/main" id="{28089462-D27B-44ED-8C58-056CD31E173B}"/>
              </a:ext>
            </a:extLst>
          </p:cNvPr>
          <p:cNvSpPr>
            <a:spLocks noGrp="1"/>
          </p:cNvSpPr>
          <p:nvPr>
            <p:ph type="body" sz="quarter" idx="14"/>
          </p:nvPr>
        </p:nvSpPr>
        <p:spPr/>
        <p:txBody>
          <a:bodyPr/>
          <a:lstStyle/>
          <a:p>
            <a:r>
              <a:rPr lang="en-US"/>
              <a:t>01/09/2020 - 15/09/2020</a:t>
            </a:r>
          </a:p>
        </p:txBody>
      </p:sp>
    </p:spTree>
    <p:extLst>
      <p:ext uri="{BB962C8B-B14F-4D97-AF65-F5344CB8AC3E}">
        <p14:creationId xmlns:p14="http://schemas.microsoft.com/office/powerpoint/2010/main" val="36221239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416CA-7039-4714-92BF-5D450B1462BA}"/>
              </a:ext>
            </a:extLst>
          </p:cNvPr>
          <p:cNvSpPr>
            <a:spLocks noGrp="1"/>
          </p:cNvSpPr>
          <p:nvPr>
            <p:ph type="title"/>
          </p:nvPr>
        </p:nvSpPr>
        <p:spPr/>
        <p:txBody>
          <a:bodyPr/>
          <a:lstStyle/>
          <a:p>
            <a:r>
              <a:rPr lang="en-US"/>
              <a:t>Facebook Own Posts Table | All Pages - 4 of 11</a:t>
            </a:r>
          </a:p>
        </p:txBody>
      </p:sp>
      <p:graphicFrame>
        <p:nvGraphicFramePr>
          <p:cNvPr id="5" name="Table Placeholder 4">
            <a:extLst>
              <a:ext uri="{FF2B5EF4-FFF2-40B4-BE49-F238E27FC236}">
                <a16:creationId xmlns:a16="http://schemas.microsoft.com/office/drawing/2014/main" id="{C48C03DC-E397-41C9-AE44-A484B598E6FC}"/>
              </a:ext>
            </a:extLst>
          </p:cNvPr>
          <p:cNvGraphicFramePr>
            <a:graphicFrameLocks noGrp="1"/>
          </p:cNvGraphicFramePr>
          <p:nvPr>
            <p:ph type="tbl" sz="quarter" idx="13"/>
            <p:extLst>
              <p:ext uri="{D42A27DB-BD31-4B8C-83A1-F6EECF244321}">
                <p14:modId xmlns:p14="http://schemas.microsoft.com/office/powerpoint/2010/main" val="11766238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629387658"/>
                    </a:ext>
                  </a:extLst>
                </a:gridCol>
                <a:gridCol w="987552">
                  <a:extLst>
                    <a:ext uri="{9D8B030D-6E8A-4147-A177-3AD203B41FA5}">
                      <a16:colId xmlns:a16="http://schemas.microsoft.com/office/drawing/2014/main" val="2618746403"/>
                    </a:ext>
                  </a:extLst>
                </a:gridCol>
                <a:gridCol w="658368">
                  <a:extLst>
                    <a:ext uri="{9D8B030D-6E8A-4147-A177-3AD203B41FA5}">
                      <a16:colId xmlns:a16="http://schemas.microsoft.com/office/drawing/2014/main" val="2184448127"/>
                    </a:ext>
                  </a:extLst>
                </a:gridCol>
                <a:gridCol w="329184">
                  <a:extLst>
                    <a:ext uri="{9D8B030D-6E8A-4147-A177-3AD203B41FA5}">
                      <a16:colId xmlns:a16="http://schemas.microsoft.com/office/drawing/2014/main" val="1640790998"/>
                    </a:ext>
                  </a:extLst>
                </a:gridCol>
                <a:gridCol w="329184">
                  <a:extLst>
                    <a:ext uri="{9D8B030D-6E8A-4147-A177-3AD203B41FA5}">
                      <a16:colId xmlns:a16="http://schemas.microsoft.com/office/drawing/2014/main" val="2391848403"/>
                    </a:ext>
                  </a:extLst>
                </a:gridCol>
                <a:gridCol w="329184">
                  <a:extLst>
                    <a:ext uri="{9D8B030D-6E8A-4147-A177-3AD203B41FA5}">
                      <a16:colId xmlns:a16="http://schemas.microsoft.com/office/drawing/2014/main" val="815182237"/>
                    </a:ext>
                  </a:extLst>
                </a:gridCol>
                <a:gridCol w="329184">
                  <a:extLst>
                    <a:ext uri="{9D8B030D-6E8A-4147-A177-3AD203B41FA5}">
                      <a16:colId xmlns:a16="http://schemas.microsoft.com/office/drawing/2014/main" val="2695168445"/>
                    </a:ext>
                  </a:extLst>
                </a:gridCol>
                <a:gridCol w="329184">
                  <a:extLst>
                    <a:ext uri="{9D8B030D-6E8A-4147-A177-3AD203B41FA5}">
                      <a16:colId xmlns:a16="http://schemas.microsoft.com/office/drawing/2014/main" val="4167539886"/>
                    </a:ext>
                  </a:extLst>
                </a:gridCol>
                <a:gridCol w="329184">
                  <a:extLst>
                    <a:ext uri="{9D8B030D-6E8A-4147-A177-3AD203B41FA5}">
                      <a16:colId xmlns:a16="http://schemas.microsoft.com/office/drawing/2014/main" val="1404929943"/>
                    </a:ext>
                  </a:extLst>
                </a:gridCol>
                <a:gridCol w="329184">
                  <a:extLst>
                    <a:ext uri="{9D8B030D-6E8A-4147-A177-3AD203B41FA5}">
                      <a16:colId xmlns:a16="http://schemas.microsoft.com/office/drawing/2014/main" val="2606375451"/>
                    </a:ext>
                  </a:extLst>
                </a:gridCol>
                <a:gridCol w="329184">
                  <a:extLst>
                    <a:ext uri="{9D8B030D-6E8A-4147-A177-3AD203B41FA5}">
                      <a16:colId xmlns:a16="http://schemas.microsoft.com/office/drawing/2014/main" val="3288530381"/>
                    </a:ext>
                  </a:extLst>
                </a:gridCol>
                <a:gridCol w="329184">
                  <a:extLst>
                    <a:ext uri="{9D8B030D-6E8A-4147-A177-3AD203B41FA5}">
                      <a16:colId xmlns:a16="http://schemas.microsoft.com/office/drawing/2014/main" val="3038447559"/>
                    </a:ext>
                  </a:extLst>
                </a:gridCol>
                <a:gridCol w="329184">
                  <a:extLst>
                    <a:ext uri="{9D8B030D-6E8A-4147-A177-3AD203B41FA5}">
                      <a16:colId xmlns:a16="http://schemas.microsoft.com/office/drawing/2014/main" val="3296608218"/>
                    </a:ext>
                  </a:extLst>
                </a:gridCol>
                <a:gridCol w="329184">
                  <a:extLst>
                    <a:ext uri="{9D8B030D-6E8A-4147-A177-3AD203B41FA5}">
                      <a16:colId xmlns:a16="http://schemas.microsoft.com/office/drawing/2014/main" val="3829218916"/>
                    </a:ext>
                  </a:extLst>
                </a:gridCol>
                <a:gridCol w="329184">
                  <a:extLst>
                    <a:ext uri="{9D8B030D-6E8A-4147-A177-3AD203B41FA5}">
                      <a16:colId xmlns:a16="http://schemas.microsoft.com/office/drawing/2014/main" val="3657259748"/>
                    </a:ext>
                  </a:extLst>
                </a:gridCol>
                <a:gridCol w="329184">
                  <a:extLst>
                    <a:ext uri="{9D8B030D-6E8A-4147-A177-3AD203B41FA5}">
                      <a16:colId xmlns:a16="http://schemas.microsoft.com/office/drawing/2014/main" val="1533120880"/>
                    </a:ext>
                  </a:extLst>
                </a:gridCol>
                <a:gridCol w="329184">
                  <a:extLst>
                    <a:ext uri="{9D8B030D-6E8A-4147-A177-3AD203B41FA5}">
                      <a16:colId xmlns:a16="http://schemas.microsoft.com/office/drawing/2014/main" val="3063999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077853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Salam Bank-Bahrain B.S.C - 2020-09-14 19:41:26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للدفع بشكل أسرع وأكثر أماناً، قم بتفعيل بطاقات مصرف السلام الائتمانية والمسبقة الدفع الخاصة بك لخدمة "مرر وادفع" للدفع اللاتلامسي عبر بنفت بي.
الآن متوفر على أجهزة الأندرويد فقط!
‪ ‬
للمساعدة، يرجى الاتصال بمركز خدمة العملاء أو مراسلتنا عبر الواتساب على الرقم ‪17005500‬.
‫ ‬
‫ ‬
</a:t>
                      </a:r>
                      <a:r>
                        <a:rPr kumimoji="0" lang="en-US" sz="1000" b="0" i="0" u="none" strike="noStrike" kern="1200" cap="none" spc="0" normalizeH="0" baseline="0" noProof="0">
                          <a:ln>
                            <a:noFill/>
                          </a:ln>
                          <a:solidFill>
                            <a:prstClr val="black"/>
                          </a:solidFill>
                          <a:effectLst/>
                          <a:uLnTx/>
                          <a:uFillTx/>
                          <a:latin typeface="+mn-lt"/>
                          <a:ea typeface="+mn-ea"/>
                          <a:cs typeface="+mn-cs"/>
                        </a:rPr>
                        <a:t>For faster and safer payment, activate your Al Salam Bank's credit and prepaid cards for “Tap and Go” contactless payment through BenefitPay.
Now available on Android devices only!
For assistance, please call our customer care center or text us on WhatsApp at ‪17005500‬.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https://scontent-lga3-2.xx.fbcdn.net/v/t1.0-9/p720x720/119569867_1373477892857744_1356509640074390323_n.jpg?_nc_cat=107&amp;_nc_sid=110474&amp;_nc_ohc=toP22O-PuTcAX_LMdp3&amp;_nc_ht=scontent-lga3-2.xx&amp;tp=6&amp;oh=2147cdda476db421a1cfdbe6467511fc&amp;oe=5F83CC59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14/09/2020 23:28:42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23199162"/>
                  </a:ext>
                </a:extLst>
              </a:tr>
            </a:tbl>
          </a:graphicData>
        </a:graphic>
      </p:graphicFrame>
      <p:sp>
        <p:nvSpPr>
          <p:cNvPr id="4" name="Text Placeholder 3">
            <a:extLst>
              <a:ext uri="{FF2B5EF4-FFF2-40B4-BE49-F238E27FC236}">
                <a16:creationId xmlns:a16="http://schemas.microsoft.com/office/drawing/2014/main" id="{498A9BD8-6F9F-427B-9A5C-3F0A77D16847}"/>
              </a:ext>
            </a:extLst>
          </p:cNvPr>
          <p:cNvSpPr>
            <a:spLocks noGrp="1"/>
          </p:cNvSpPr>
          <p:nvPr>
            <p:ph type="body" sz="quarter" idx="14"/>
          </p:nvPr>
        </p:nvSpPr>
        <p:spPr/>
        <p:txBody>
          <a:bodyPr/>
          <a:lstStyle/>
          <a:p>
            <a:r>
              <a:rPr lang="en-US"/>
              <a:t>01/09/2020 - 15/09/2020</a:t>
            </a:r>
          </a:p>
        </p:txBody>
      </p:sp>
    </p:spTree>
    <p:extLst>
      <p:ext uri="{BB962C8B-B14F-4D97-AF65-F5344CB8AC3E}">
        <p14:creationId xmlns:p14="http://schemas.microsoft.com/office/powerpoint/2010/main" val="6244848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022E8-9FD2-4CC4-B78B-75A2BA06DD65}"/>
              </a:ext>
            </a:extLst>
          </p:cNvPr>
          <p:cNvSpPr>
            <a:spLocks noGrp="1"/>
          </p:cNvSpPr>
          <p:nvPr>
            <p:ph type="title"/>
          </p:nvPr>
        </p:nvSpPr>
        <p:spPr/>
        <p:txBody>
          <a:bodyPr/>
          <a:lstStyle/>
          <a:p>
            <a:r>
              <a:rPr lang="en-US"/>
              <a:t>Facebook Own Posts Table | All Pages - 5 of 11</a:t>
            </a:r>
          </a:p>
        </p:txBody>
      </p:sp>
      <p:graphicFrame>
        <p:nvGraphicFramePr>
          <p:cNvPr id="5" name="Table Placeholder 4">
            <a:extLst>
              <a:ext uri="{FF2B5EF4-FFF2-40B4-BE49-F238E27FC236}">
                <a16:creationId xmlns:a16="http://schemas.microsoft.com/office/drawing/2014/main" id="{4456BF94-1066-4CCB-B65E-AAF9E43533EE}"/>
              </a:ext>
            </a:extLst>
          </p:cNvPr>
          <p:cNvGraphicFramePr>
            <a:graphicFrameLocks noGrp="1"/>
          </p:cNvGraphicFramePr>
          <p:nvPr>
            <p:ph type="tbl" sz="quarter" idx="13"/>
            <p:extLst>
              <p:ext uri="{D42A27DB-BD31-4B8C-83A1-F6EECF244321}">
                <p14:modId xmlns:p14="http://schemas.microsoft.com/office/powerpoint/2010/main" val="3991882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912803280"/>
                    </a:ext>
                  </a:extLst>
                </a:gridCol>
                <a:gridCol w="987552">
                  <a:extLst>
                    <a:ext uri="{9D8B030D-6E8A-4147-A177-3AD203B41FA5}">
                      <a16:colId xmlns:a16="http://schemas.microsoft.com/office/drawing/2014/main" val="4204044642"/>
                    </a:ext>
                  </a:extLst>
                </a:gridCol>
                <a:gridCol w="658368">
                  <a:extLst>
                    <a:ext uri="{9D8B030D-6E8A-4147-A177-3AD203B41FA5}">
                      <a16:colId xmlns:a16="http://schemas.microsoft.com/office/drawing/2014/main" val="3633939439"/>
                    </a:ext>
                  </a:extLst>
                </a:gridCol>
                <a:gridCol w="329184">
                  <a:extLst>
                    <a:ext uri="{9D8B030D-6E8A-4147-A177-3AD203B41FA5}">
                      <a16:colId xmlns:a16="http://schemas.microsoft.com/office/drawing/2014/main" val="3832282473"/>
                    </a:ext>
                  </a:extLst>
                </a:gridCol>
                <a:gridCol w="329184">
                  <a:extLst>
                    <a:ext uri="{9D8B030D-6E8A-4147-A177-3AD203B41FA5}">
                      <a16:colId xmlns:a16="http://schemas.microsoft.com/office/drawing/2014/main" val="3179028908"/>
                    </a:ext>
                  </a:extLst>
                </a:gridCol>
                <a:gridCol w="329184">
                  <a:extLst>
                    <a:ext uri="{9D8B030D-6E8A-4147-A177-3AD203B41FA5}">
                      <a16:colId xmlns:a16="http://schemas.microsoft.com/office/drawing/2014/main" val="505639972"/>
                    </a:ext>
                  </a:extLst>
                </a:gridCol>
                <a:gridCol w="329184">
                  <a:extLst>
                    <a:ext uri="{9D8B030D-6E8A-4147-A177-3AD203B41FA5}">
                      <a16:colId xmlns:a16="http://schemas.microsoft.com/office/drawing/2014/main" val="77268354"/>
                    </a:ext>
                  </a:extLst>
                </a:gridCol>
                <a:gridCol w="329184">
                  <a:extLst>
                    <a:ext uri="{9D8B030D-6E8A-4147-A177-3AD203B41FA5}">
                      <a16:colId xmlns:a16="http://schemas.microsoft.com/office/drawing/2014/main" val="4275176790"/>
                    </a:ext>
                  </a:extLst>
                </a:gridCol>
                <a:gridCol w="329184">
                  <a:extLst>
                    <a:ext uri="{9D8B030D-6E8A-4147-A177-3AD203B41FA5}">
                      <a16:colId xmlns:a16="http://schemas.microsoft.com/office/drawing/2014/main" val="1126555306"/>
                    </a:ext>
                  </a:extLst>
                </a:gridCol>
                <a:gridCol w="329184">
                  <a:extLst>
                    <a:ext uri="{9D8B030D-6E8A-4147-A177-3AD203B41FA5}">
                      <a16:colId xmlns:a16="http://schemas.microsoft.com/office/drawing/2014/main" val="3464760459"/>
                    </a:ext>
                  </a:extLst>
                </a:gridCol>
                <a:gridCol w="329184">
                  <a:extLst>
                    <a:ext uri="{9D8B030D-6E8A-4147-A177-3AD203B41FA5}">
                      <a16:colId xmlns:a16="http://schemas.microsoft.com/office/drawing/2014/main" val="3041341402"/>
                    </a:ext>
                  </a:extLst>
                </a:gridCol>
                <a:gridCol w="329184">
                  <a:extLst>
                    <a:ext uri="{9D8B030D-6E8A-4147-A177-3AD203B41FA5}">
                      <a16:colId xmlns:a16="http://schemas.microsoft.com/office/drawing/2014/main" val="2526970811"/>
                    </a:ext>
                  </a:extLst>
                </a:gridCol>
                <a:gridCol w="329184">
                  <a:extLst>
                    <a:ext uri="{9D8B030D-6E8A-4147-A177-3AD203B41FA5}">
                      <a16:colId xmlns:a16="http://schemas.microsoft.com/office/drawing/2014/main" val="243150000"/>
                    </a:ext>
                  </a:extLst>
                </a:gridCol>
                <a:gridCol w="329184">
                  <a:extLst>
                    <a:ext uri="{9D8B030D-6E8A-4147-A177-3AD203B41FA5}">
                      <a16:colId xmlns:a16="http://schemas.microsoft.com/office/drawing/2014/main" val="2081816977"/>
                    </a:ext>
                  </a:extLst>
                </a:gridCol>
                <a:gridCol w="329184">
                  <a:extLst>
                    <a:ext uri="{9D8B030D-6E8A-4147-A177-3AD203B41FA5}">
                      <a16:colId xmlns:a16="http://schemas.microsoft.com/office/drawing/2014/main" val="1199067349"/>
                    </a:ext>
                  </a:extLst>
                </a:gridCol>
                <a:gridCol w="329184">
                  <a:extLst>
                    <a:ext uri="{9D8B030D-6E8A-4147-A177-3AD203B41FA5}">
                      <a16:colId xmlns:a16="http://schemas.microsoft.com/office/drawing/2014/main" val="26675569"/>
                    </a:ext>
                  </a:extLst>
                </a:gridCol>
                <a:gridCol w="329184">
                  <a:extLst>
                    <a:ext uri="{9D8B030D-6E8A-4147-A177-3AD203B41FA5}">
                      <a16:colId xmlns:a16="http://schemas.microsoft.com/office/drawing/2014/main" val="2926915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035817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Salam Bank-Bahrain B.S.C - 2020-09-14 19:37:00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خمن عدد الجوائز في برنامج دانات للتوفير!
احصل على فرصة لتكون أحد الفائزين الخمسة بمبلغ 200 د.ب. كل ما عليك فعله:
▪︎متابعة حساب مصرف السلام في الانستغرام </a:t>
                      </a:r>
                      <a:r>
                        <a:rPr kumimoji="0" lang="en-US" sz="1000" b="0" i="0" u="none" strike="noStrike" kern="1200" cap="none" spc="0" normalizeH="0" baseline="0" noProof="0">
                          <a:ln>
                            <a:noFill/>
                          </a:ln>
                          <a:solidFill>
                            <a:prstClr val="black"/>
                          </a:solidFill>
                          <a:effectLst/>
                          <a:uLnTx/>
                          <a:uFillTx/>
                          <a:latin typeface="+mn-lt"/>
                          <a:ea typeface="+mn-ea"/>
                          <a:cs typeface="+mn-cs"/>
                        </a:rPr>
                        <a:t>https://bit.ly/3ivNUfd
▪︎</a:t>
                      </a:r>
                      <a:r>
                        <a:rPr kumimoji="0" lang="ar-AE" sz="1000" b="0" i="0" u="none" strike="noStrike" kern="1200" cap="none" spc="0" normalizeH="0" baseline="0" noProof="0">
                          <a:ln>
                            <a:noFill/>
                          </a:ln>
                          <a:solidFill>
                            <a:prstClr val="black"/>
                          </a:solidFill>
                          <a:effectLst/>
                          <a:uLnTx/>
                          <a:uFillTx/>
                          <a:latin typeface="+mn-lt"/>
                          <a:ea typeface="+mn-ea"/>
                          <a:cs typeface="+mn-cs"/>
                        </a:rPr>
                        <a:t>وضع لايك للفيديو ومنشن أصدقائك
شروط وأحكام المسابقة‪‪:‬
1. يجب على المتسابق متابعة حساب المصرف في الانستغرام
2. يجب على المتسابق ضغط لايك على الصورة في حساب المصرف على الانستغرام والقيام بعمل منشن لصديق
3. يجب ألا يكون حساب المتسابق وهمياَ في الانستغرام
4. يجب على المتسابق أن يكون مقيماَ في مملكة البحرين
5. في حال عدم رد أي من الفائزين خلال 24 ساعة سيتم اختيار فائزين آخرين
6. لا يسمح لموظفي المصرف المشاركة في هذه المسابقة
7. يحق للمصرف وفق إرادته المطلقة أن يوقف المسابقة في أي وقت وسيتم اختيار الفائزين وفقاً للشروط المذكورة أعلاه
سيتم الإعلان عن الفائز‪ين في المسابقة في تاريخ 20 سبتمبر 2020.
برنامج دانات للتوفير يقدم لك فرصة للفوز بالعديد من الجوائز التي قد تغير حياتك. استثمر اليوم عبر تطبيق مصرف السلام من خلال الضغط على الرابط في البايو.
‬
‏‪تطبق شروط وأحكام برنامج دانات للتوفير‬.
</a:t>
                      </a:r>
                      <a:r>
                        <a:rPr kumimoji="0" lang="en-US" sz="1000" b="0" i="0" u="none" strike="noStrike" kern="1200" cap="none" spc="0" normalizeH="0" baseline="0" noProof="0">
                          <a:ln>
                            <a:noFill/>
                          </a:ln>
                          <a:solidFill>
                            <a:prstClr val="black"/>
                          </a:solidFill>
                          <a:effectLst/>
                          <a:uLnTx/>
                          <a:uFillTx/>
                          <a:latin typeface="+mn-lt"/>
                          <a:ea typeface="+mn-ea"/>
                          <a:cs typeface="+mn-cs"/>
                        </a:rPr>
                        <a:t>Guess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https://scontent-iad3-1.xx.fbcdn.net/v/t15.5256-10/s720x720/119575113_357378378960609_8353363205527995414_n.jpg?_nc_cat=101&amp;_nc_sid=ad6a45&amp;_nc_ohc=FSsJV_idZ3MAX-Vl-bh&amp;_nc_ht=scontent-iad3-1.xx&amp;oh=b80eb974dcb09a2745094ca5cae07766&amp;oe=5F879CF3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16/09/2020 23:31:47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35793577"/>
                  </a:ext>
                </a:extLst>
              </a:tr>
            </a:tbl>
          </a:graphicData>
        </a:graphic>
      </p:graphicFrame>
      <p:sp>
        <p:nvSpPr>
          <p:cNvPr id="4" name="Text Placeholder 3">
            <a:extLst>
              <a:ext uri="{FF2B5EF4-FFF2-40B4-BE49-F238E27FC236}">
                <a16:creationId xmlns:a16="http://schemas.microsoft.com/office/drawing/2014/main" id="{934F7621-3823-41A3-A6D9-D975FDDD15AE}"/>
              </a:ext>
            </a:extLst>
          </p:cNvPr>
          <p:cNvSpPr>
            <a:spLocks noGrp="1"/>
          </p:cNvSpPr>
          <p:nvPr>
            <p:ph type="body" sz="quarter" idx="14"/>
          </p:nvPr>
        </p:nvSpPr>
        <p:spPr/>
        <p:txBody>
          <a:bodyPr/>
          <a:lstStyle/>
          <a:p>
            <a:r>
              <a:rPr lang="en-US"/>
              <a:t>01/09/2020 - 15/09/2020</a:t>
            </a:r>
          </a:p>
        </p:txBody>
      </p:sp>
    </p:spTree>
    <p:extLst>
      <p:ext uri="{BB962C8B-B14F-4D97-AF65-F5344CB8AC3E}">
        <p14:creationId xmlns:p14="http://schemas.microsoft.com/office/powerpoint/2010/main" val="38101164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98DF4-8F66-421D-B72E-EB3023384958}"/>
              </a:ext>
            </a:extLst>
          </p:cNvPr>
          <p:cNvSpPr>
            <a:spLocks noGrp="1"/>
          </p:cNvSpPr>
          <p:nvPr>
            <p:ph type="title"/>
          </p:nvPr>
        </p:nvSpPr>
        <p:spPr/>
        <p:txBody>
          <a:bodyPr/>
          <a:lstStyle/>
          <a:p>
            <a:r>
              <a:rPr lang="en-US"/>
              <a:t>Facebook Own Posts Table | All Pages - 6 of 11</a:t>
            </a:r>
          </a:p>
        </p:txBody>
      </p:sp>
      <p:graphicFrame>
        <p:nvGraphicFramePr>
          <p:cNvPr id="5" name="Table Placeholder 4">
            <a:extLst>
              <a:ext uri="{FF2B5EF4-FFF2-40B4-BE49-F238E27FC236}">
                <a16:creationId xmlns:a16="http://schemas.microsoft.com/office/drawing/2014/main" id="{603073BE-1D17-4C93-ADF8-A3B0B0AA93BD}"/>
              </a:ext>
            </a:extLst>
          </p:cNvPr>
          <p:cNvGraphicFramePr>
            <a:graphicFrameLocks noGrp="1"/>
          </p:cNvGraphicFramePr>
          <p:nvPr>
            <p:ph type="tbl" sz="quarter" idx="13"/>
            <p:extLst>
              <p:ext uri="{D42A27DB-BD31-4B8C-83A1-F6EECF244321}">
                <p14:modId xmlns:p14="http://schemas.microsoft.com/office/powerpoint/2010/main" val="2361520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581853617"/>
                    </a:ext>
                  </a:extLst>
                </a:gridCol>
                <a:gridCol w="987552">
                  <a:extLst>
                    <a:ext uri="{9D8B030D-6E8A-4147-A177-3AD203B41FA5}">
                      <a16:colId xmlns:a16="http://schemas.microsoft.com/office/drawing/2014/main" val="3974520027"/>
                    </a:ext>
                  </a:extLst>
                </a:gridCol>
                <a:gridCol w="658368">
                  <a:extLst>
                    <a:ext uri="{9D8B030D-6E8A-4147-A177-3AD203B41FA5}">
                      <a16:colId xmlns:a16="http://schemas.microsoft.com/office/drawing/2014/main" val="925806704"/>
                    </a:ext>
                  </a:extLst>
                </a:gridCol>
                <a:gridCol w="329184">
                  <a:extLst>
                    <a:ext uri="{9D8B030D-6E8A-4147-A177-3AD203B41FA5}">
                      <a16:colId xmlns:a16="http://schemas.microsoft.com/office/drawing/2014/main" val="4013786534"/>
                    </a:ext>
                  </a:extLst>
                </a:gridCol>
                <a:gridCol w="329184">
                  <a:extLst>
                    <a:ext uri="{9D8B030D-6E8A-4147-A177-3AD203B41FA5}">
                      <a16:colId xmlns:a16="http://schemas.microsoft.com/office/drawing/2014/main" val="2289244108"/>
                    </a:ext>
                  </a:extLst>
                </a:gridCol>
                <a:gridCol w="329184">
                  <a:extLst>
                    <a:ext uri="{9D8B030D-6E8A-4147-A177-3AD203B41FA5}">
                      <a16:colId xmlns:a16="http://schemas.microsoft.com/office/drawing/2014/main" val="2107642898"/>
                    </a:ext>
                  </a:extLst>
                </a:gridCol>
                <a:gridCol w="329184">
                  <a:extLst>
                    <a:ext uri="{9D8B030D-6E8A-4147-A177-3AD203B41FA5}">
                      <a16:colId xmlns:a16="http://schemas.microsoft.com/office/drawing/2014/main" val="2358419832"/>
                    </a:ext>
                  </a:extLst>
                </a:gridCol>
                <a:gridCol w="329184">
                  <a:extLst>
                    <a:ext uri="{9D8B030D-6E8A-4147-A177-3AD203B41FA5}">
                      <a16:colId xmlns:a16="http://schemas.microsoft.com/office/drawing/2014/main" val="3487652276"/>
                    </a:ext>
                  </a:extLst>
                </a:gridCol>
                <a:gridCol w="329184">
                  <a:extLst>
                    <a:ext uri="{9D8B030D-6E8A-4147-A177-3AD203B41FA5}">
                      <a16:colId xmlns:a16="http://schemas.microsoft.com/office/drawing/2014/main" val="4213967320"/>
                    </a:ext>
                  </a:extLst>
                </a:gridCol>
                <a:gridCol w="329184">
                  <a:extLst>
                    <a:ext uri="{9D8B030D-6E8A-4147-A177-3AD203B41FA5}">
                      <a16:colId xmlns:a16="http://schemas.microsoft.com/office/drawing/2014/main" val="3910941580"/>
                    </a:ext>
                  </a:extLst>
                </a:gridCol>
                <a:gridCol w="329184">
                  <a:extLst>
                    <a:ext uri="{9D8B030D-6E8A-4147-A177-3AD203B41FA5}">
                      <a16:colId xmlns:a16="http://schemas.microsoft.com/office/drawing/2014/main" val="1859946538"/>
                    </a:ext>
                  </a:extLst>
                </a:gridCol>
                <a:gridCol w="329184">
                  <a:extLst>
                    <a:ext uri="{9D8B030D-6E8A-4147-A177-3AD203B41FA5}">
                      <a16:colId xmlns:a16="http://schemas.microsoft.com/office/drawing/2014/main" val="3291220566"/>
                    </a:ext>
                  </a:extLst>
                </a:gridCol>
                <a:gridCol w="329184">
                  <a:extLst>
                    <a:ext uri="{9D8B030D-6E8A-4147-A177-3AD203B41FA5}">
                      <a16:colId xmlns:a16="http://schemas.microsoft.com/office/drawing/2014/main" val="1760645338"/>
                    </a:ext>
                  </a:extLst>
                </a:gridCol>
                <a:gridCol w="329184">
                  <a:extLst>
                    <a:ext uri="{9D8B030D-6E8A-4147-A177-3AD203B41FA5}">
                      <a16:colId xmlns:a16="http://schemas.microsoft.com/office/drawing/2014/main" val="3120039098"/>
                    </a:ext>
                  </a:extLst>
                </a:gridCol>
                <a:gridCol w="329184">
                  <a:extLst>
                    <a:ext uri="{9D8B030D-6E8A-4147-A177-3AD203B41FA5}">
                      <a16:colId xmlns:a16="http://schemas.microsoft.com/office/drawing/2014/main" val="1516810444"/>
                    </a:ext>
                  </a:extLst>
                </a:gridCol>
                <a:gridCol w="329184">
                  <a:extLst>
                    <a:ext uri="{9D8B030D-6E8A-4147-A177-3AD203B41FA5}">
                      <a16:colId xmlns:a16="http://schemas.microsoft.com/office/drawing/2014/main" val="3244984397"/>
                    </a:ext>
                  </a:extLst>
                </a:gridCol>
                <a:gridCol w="329184">
                  <a:extLst>
                    <a:ext uri="{9D8B030D-6E8A-4147-A177-3AD203B41FA5}">
                      <a16:colId xmlns:a16="http://schemas.microsoft.com/office/drawing/2014/main" val="2095166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288392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Salam Bank-Bahrain B.S.C - 2020-09-10 15:24:03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اجعل تسوقك أسهل مع بطاقات الدفع المسبق من مصرف السلام.‬
‫يمكنك الآن التقدم بطلبك باستخدام قنواتنا الرقمية عبر الواتساب على 17005500.‬
</a:t>
                      </a:r>
                      <a:r>
                        <a:rPr kumimoji="0" lang="en-US" sz="1000" b="0" i="0" u="none" strike="noStrike" kern="1200" cap="none" spc="0" normalizeH="0" baseline="0" noProof="0">
                          <a:ln>
                            <a:noFill/>
                          </a:ln>
                          <a:solidFill>
                            <a:prstClr val="black"/>
                          </a:solidFill>
                          <a:effectLst/>
                          <a:uLnTx/>
                          <a:uFillTx/>
                          <a:latin typeface="+mn-lt"/>
                          <a:ea typeface="+mn-ea"/>
                          <a:cs typeface="+mn-cs"/>
                        </a:rPr>
                        <a:t>Al Salam Bank's prepaid cards make shopping from home a breeze.
Apply today by using our secured digital channels via our WhatsApp on 17005500.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https://scontent-iad3-1.xx.fbcdn.net/v/t1.0-9/p720x720/119064067_1370012026537664_1948713601323410577_n.jpg?_nc_cat=108&amp;_nc_sid=110474&amp;_nc_ohc=K-QAws4bOkoAX_xNJUB&amp;_nc_ht=scontent-iad3-1.xx&amp;tp=6&amp;oh=a304ea44d9709c4c5f66de49c0e61dbb&amp;oe=5F880D78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17/09/2020 17:31:35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63804016"/>
                  </a:ext>
                </a:extLst>
              </a:tr>
            </a:tbl>
          </a:graphicData>
        </a:graphic>
      </p:graphicFrame>
      <p:sp>
        <p:nvSpPr>
          <p:cNvPr id="4" name="Text Placeholder 3">
            <a:extLst>
              <a:ext uri="{FF2B5EF4-FFF2-40B4-BE49-F238E27FC236}">
                <a16:creationId xmlns:a16="http://schemas.microsoft.com/office/drawing/2014/main" id="{A366DB41-41AC-47A5-8E3E-E105429E5711}"/>
              </a:ext>
            </a:extLst>
          </p:cNvPr>
          <p:cNvSpPr>
            <a:spLocks noGrp="1"/>
          </p:cNvSpPr>
          <p:nvPr>
            <p:ph type="body" sz="quarter" idx="14"/>
          </p:nvPr>
        </p:nvSpPr>
        <p:spPr/>
        <p:txBody>
          <a:bodyPr/>
          <a:lstStyle/>
          <a:p>
            <a:r>
              <a:rPr lang="en-US"/>
              <a:t>01/09/2020 - 15/09/2020</a:t>
            </a:r>
          </a:p>
        </p:txBody>
      </p:sp>
    </p:spTree>
    <p:extLst>
      <p:ext uri="{BB962C8B-B14F-4D97-AF65-F5344CB8AC3E}">
        <p14:creationId xmlns:p14="http://schemas.microsoft.com/office/powerpoint/2010/main" val="2605399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A496F-E1B1-4174-B4FA-C9A960BA0174}"/>
              </a:ext>
            </a:extLst>
          </p:cNvPr>
          <p:cNvSpPr>
            <a:spLocks noGrp="1"/>
          </p:cNvSpPr>
          <p:nvPr>
            <p:ph type="title"/>
          </p:nvPr>
        </p:nvSpPr>
        <p:spPr/>
        <p:txBody>
          <a:bodyPr/>
          <a:lstStyle/>
          <a:p>
            <a:r>
              <a:rPr lang="en-US"/>
              <a:t>Facebook Own Posts Table | All Pages - 7 of 11</a:t>
            </a:r>
          </a:p>
        </p:txBody>
      </p:sp>
      <p:graphicFrame>
        <p:nvGraphicFramePr>
          <p:cNvPr id="5" name="Table Placeholder 4">
            <a:extLst>
              <a:ext uri="{FF2B5EF4-FFF2-40B4-BE49-F238E27FC236}">
                <a16:creationId xmlns:a16="http://schemas.microsoft.com/office/drawing/2014/main" id="{F0AF593D-7465-4B99-AC09-A5297F9F4573}"/>
              </a:ext>
            </a:extLst>
          </p:cNvPr>
          <p:cNvGraphicFramePr>
            <a:graphicFrameLocks noGrp="1"/>
          </p:cNvGraphicFramePr>
          <p:nvPr>
            <p:ph type="tbl" sz="quarter" idx="13"/>
            <p:extLst>
              <p:ext uri="{D42A27DB-BD31-4B8C-83A1-F6EECF244321}">
                <p14:modId xmlns:p14="http://schemas.microsoft.com/office/powerpoint/2010/main" val="1795848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889025003"/>
                    </a:ext>
                  </a:extLst>
                </a:gridCol>
                <a:gridCol w="987552">
                  <a:extLst>
                    <a:ext uri="{9D8B030D-6E8A-4147-A177-3AD203B41FA5}">
                      <a16:colId xmlns:a16="http://schemas.microsoft.com/office/drawing/2014/main" val="4038713337"/>
                    </a:ext>
                  </a:extLst>
                </a:gridCol>
                <a:gridCol w="658368">
                  <a:extLst>
                    <a:ext uri="{9D8B030D-6E8A-4147-A177-3AD203B41FA5}">
                      <a16:colId xmlns:a16="http://schemas.microsoft.com/office/drawing/2014/main" val="237974871"/>
                    </a:ext>
                  </a:extLst>
                </a:gridCol>
                <a:gridCol w="329184">
                  <a:extLst>
                    <a:ext uri="{9D8B030D-6E8A-4147-A177-3AD203B41FA5}">
                      <a16:colId xmlns:a16="http://schemas.microsoft.com/office/drawing/2014/main" val="1690172437"/>
                    </a:ext>
                  </a:extLst>
                </a:gridCol>
                <a:gridCol w="329184">
                  <a:extLst>
                    <a:ext uri="{9D8B030D-6E8A-4147-A177-3AD203B41FA5}">
                      <a16:colId xmlns:a16="http://schemas.microsoft.com/office/drawing/2014/main" val="2887871410"/>
                    </a:ext>
                  </a:extLst>
                </a:gridCol>
                <a:gridCol w="329184">
                  <a:extLst>
                    <a:ext uri="{9D8B030D-6E8A-4147-A177-3AD203B41FA5}">
                      <a16:colId xmlns:a16="http://schemas.microsoft.com/office/drawing/2014/main" val="1064716503"/>
                    </a:ext>
                  </a:extLst>
                </a:gridCol>
                <a:gridCol w="329184">
                  <a:extLst>
                    <a:ext uri="{9D8B030D-6E8A-4147-A177-3AD203B41FA5}">
                      <a16:colId xmlns:a16="http://schemas.microsoft.com/office/drawing/2014/main" val="3752430063"/>
                    </a:ext>
                  </a:extLst>
                </a:gridCol>
                <a:gridCol w="329184">
                  <a:extLst>
                    <a:ext uri="{9D8B030D-6E8A-4147-A177-3AD203B41FA5}">
                      <a16:colId xmlns:a16="http://schemas.microsoft.com/office/drawing/2014/main" val="399165101"/>
                    </a:ext>
                  </a:extLst>
                </a:gridCol>
                <a:gridCol w="329184">
                  <a:extLst>
                    <a:ext uri="{9D8B030D-6E8A-4147-A177-3AD203B41FA5}">
                      <a16:colId xmlns:a16="http://schemas.microsoft.com/office/drawing/2014/main" val="3976732638"/>
                    </a:ext>
                  </a:extLst>
                </a:gridCol>
                <a:gridCol w="329184">
                  <a:extLst>
                    <a:ext uri="{9D8B030D-6E8A-4147-A177-3AD203B41FA5}">
                      <a16:colId xmlns:a16="http://schemas.microsoft.com/office/drawing/2014/main" val="554033308"/>
                    </a:ext>
                  </a:extLst>
                </a:gridCol>
                <a:gridCol w="329184">
                  <a:extLst>
                    <a:ext uri="{9D8B030D-6E8A-4147-A177-3AD203B41FA5}">
                      <a16:colId xmlns:a16="http://schemas.microsoft.com/office/drawing/2014/main" val="4069845822"/>
                    </a:ext>
                  </a:extLst>
                </a:gridCol>
                <a:gridCol w="329184">
                  <a:extLst>
                    <a:ext uri="{9D8B030D-6E8A-4147-A177-3AD203B41FA5}">
                      <a16:colId xmlns:a16="http://schemas.microsoft.com/office/drawing/2014/main" val="235026524"/>
                    </a:ext>
                  </a:extLst>
                </a:gridCol>
                <a:gridCol w="329184">
                  <a:extLst>
                    <a:ext uri="{9D8B030D-6E8A-4147-A177-3AD203B41FA5}">
                      <a16:colId xmlns:a16="http://schemas.microsoft.com/office/drawing/2014/main" val="1034309455"/>
                    </a:ext>
                  </a:extLst>
                </a:gridCol>
                <a:gridCol w="329184">
                  <a:extLst>
                    <a:ext uri="{9D8B030D-6E8A-4147-A177-3AD203B41FA5}">
                      <a16:colId xmlns:a16="http://schemas.microsoft.com/office/drawing/2014/main" val="3395707391"/>
                    </a:ext>
                  </a:extLst>
                </a:gridCol>
                <a:gridCol w="329184">
                  <a:extLst>
                    <a:ext uri="{9D8B030D-6E8A-4147-A177-3AD203B41FA5}">
                      <a16:colId xmlns:a16="http://schemas.microsoft.com/office/drawing/2014/main" val="3426767578"/>
                    </a:ext>
                  </a:extLst>
                </a:gridCol>
                <a:gridCol w="329184">
                  <a:extLst>
                    <a:ext uri="{9D8B030D-6E8A-4147-A177-3AD203B41FA5}">
                      <a16:colId xmlns:a16="http://schemas.microsoft.com/office/drawing/2014/main" val="1817198002"/>
                    </a:ext>
                  </a:extLst>
                </a:gridCol>
                <a:gridCol w="329184">
                  <a:extLst>
                    <a:ext uri="{9D8B030D-6E8A-4147-A177-3AD203B41FA5}">
                      <a16:colId xmlns:a16="http://schemas.microsoft.com/office/drawing/2014/main" val="790281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120906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Salam Bank-Bahrain B.S.C - 2020-09-08 21:57:36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مصرف السلام يقدم لك الخدمات المصرفية عبر الفرع الافتراضي لمساعدتك في تلبية احتياجاتك عبر مكالمات الفيديو من خلال تطبيق ‪</a:t>
                      </a:r>
                      <a:r>
                        <a:rPr kumimoji="0" lang="en-US" sz="1000" b="0" i="0" u="none" strike="noStrike" kern="1200" cap="none" spc="0" normalizeH="0" baseline="0" noProof="0">
                          <a:ln>
                            <a:noFill/>
                          </a:ln>
                          <a:solidFill>
                            <a:prstClr val="black"/>
                          </a:solidFill>
                          <a:effectLst/>
                          <a:uLnTx/>
                          <a:uFillTx/>
                          <a:latin typeface="+mn-lt"/>
                          <a:ea typeface="+mn-ea"/>
                          <a:cs typeface="+mn-cs"/>
                        </a:rPr>
                        <a:t>Skiplino‬.
</a:t>
                      </a:r>
                      <a:r>
                        <a:rPr kumimoji="0" lang="ar-AE" sz="1000" b="0" i="0" u="none" strike="noStrike" kern="1200" cap="none" spc="0" normalizeH="0" baseline="0" noProof="0">
                          <a:ln>
                            <a:noFill/>
                          </a:ln>
                          <a:solidFill>
                            <a:prstClr val="black"/>
                          </a:solidFill>
                          <a:effectLst/>
                          <a:uLnTx/>
                          <a:uFillTx/>
                          <a:latin typeface="+mn-lt"/>
                          <a:ea typeface="+mn-ea"/>
                          <a:cs typeface="+mn-cs"/>
                        </a:rPr>
                        <a:t>تتوفر خدمات الفرع الافتراضي ‪من الأحد إلى الخميس‬ من ‪الساعة 8:30 صباحًا‬ حتى 3:00 مساءً. وبإمكانك حجز الموعد الأنسب لك عبر تطبيق‪ </a:t>
                      </a:r>
                      <a:r>
                        <a:rPr kumimoji="0" lang="en-US" sz="1000" b="0" i="0" u="none" strike="noStrike" kern="1200" cap="none" spc="0" normalizeH="0" baseline="0" noProof="0">
                          <a:ln>
                            <a:noFill/>
                          </a:ln>
                          <a:solidFill>
                            <a:prstClr val="black"/>
                          </a:solidFill>
                          <a:effectLst/>
                          <a:uLnTx/>
                          <a:uFillTx/>
                          <a:latin typeface="+mn-lt"/>
                          <a:ea typeface="+mn-ea"/>
                          <a:cs typeface="+mn-cs"/>
                        </a:rPr>
                        <a:t>Skiplino ‬</a:t>
                      </a:r>
                      <a:r>
                        <a:rPr kumimoji="0" lang="ar-AE" sz="1000" b="0" i="0" u="none" strike="noStrike" kern="1200" cap="none" spc="0" normalizeH="0" baseline="0" noProof="0">
                          <a:ln>
                            <a:noFill/>
                          </a:ln>
                          <a:solidFill>
                            <a:prstClr val="black"/>
                          </a:solidFill>
                          <a:effectLst/>
                          <a:uLnTx/>
                          <a:uFillTx/>
                          <a:latin typeface="+mn-lt"/>
                          <a:ea typeface="+mn-ea"/>
                          <a:cs typeface="+mn-cs"/>
                        </a:rPr>
                        <a:t>المتوفر في متاجر آبل وقوقل للتطبيقات‪.
يمكنك أيضاً معرفة المزيد عن خدماتنا من خلال التواصل معنا عبر الواتساب على الرقم ‪‪17005500‬‬.
</a:t>
                      </a:r>
                      <a:r>
                        <a:rPr kumimoji="0" lang="en-US" sz="1000" b="0" i="0" u="none" strike="noStrike" kern="1200" cap="none" spc="0" normalizeH="0" baseline="0" noProof="0">
                          <a:ln>
                            <a:noFill/>
                          </a:ln>
                          <a:solidFill>
                            <a:prstClr val="black"/>
                          </a:solidFill>
                          <a:effectLst/>
                          <a:uLnTx/>
                          <a:uFillTx/>
                          <a:latin typeface="+mn-lt"/>
                          <a:ea typeface="+mn-ea"/>
                          <a:cs typeface="+mn-cs"/>
                        </a:rPr>
                        <a:t>Al Salam Bank Virtual Branch is ready to address your banking needs via video call using the Skiplino application.
The Virtual Branch is open ‪from 8:30 am to 3:00 pm Sunday‬ to Thursday. You can conveniently book your appointment using the Skiplino application (available at the Apple Store and Google Play Store).
You can also learn more about our services using our WhatsApp Banking service on ‪17005500‬.
#alsalambank #virtual #branch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https://scontent-iad3-1.xx.fbcdn.net/v/t1.0-9/p720x720/119025134_1368681760004024_2152477340176887366_n.jpg?_nc_cat=101&amp;_nc_sid=110474&amp;_nc_ohc=iLEdVdietaIAX9GENQJ&amp;_nc_ht=scontent-iad3-1.xx&amp;tp=6&amp;oh=42c769b71bf21fa58e15d359b2274865&amp;oe=5F885F5D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17/09/2020 17:31:35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88402800"/>
                  </a:ext>
                </a:extLst>
              </a:tr>
            </a:tbl>
          </a:graphicData>
        </a:graphic>
      </p:graphicFrame>
      <p:sp>
        <p:nvSpPr>
          <p:cNvPr id="4" name="Text Placeholder 3">
            <a:extLst>
              <a:ext uri="{FF2B5EF4-FFF2-40B4-BE49-F238E27FC236}">
                <a16:creationId xmlns:a16="http://schemas.microsoft.com/office/drawing/2014/main" id="{28740962-C8BC-4E5A-B324-30DA286B879A}"/>
              </a:ext>
            </a:extLst>
          </p:cNvPr>
          <p:cNvSpPr>
            <a:spLocks noGrp="1"/>
          </p:cNvSpPr>
          <p:nvPr>
            <p:ph type="body" sz="quarter" idx="14"/>
          </p:nvPr>
        </p:nvSpPr>
        <p:spPr/>
        <p:txBody>
          <a:bodyPr/>
          <a:lstStyle/>
          <a:p>
            <a:r>
              <a:rPr lang="en-US"/>
              <a:t>01/09/2020 - 15/09/2020</a:t>
            </a:r>
          </a:p>
        </p:txBody>
      </p:sp>
    </p:spTree>
    <p:extLst>
      <p:ext uri="{BB962C8B-B14F-4D97-AF65-F5344CB8AC3E}">
        <p14:creationId xmlns:p14="http://schemas.microsoft.com/office/powerpoint/2010/main" val="361431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EDAF6-5E4B-4406-A424-4733DFE3A20E}"/>
              </a:ext>
            </a:extLst>
          </p:cNvPr>
          <p:cNvSpPr>
            <a:spLocks noGrp="1"/>
          </p:cNvSpPr>
          <p:nvPr>
            <p:ph type="title"/>
          </p:nvPr>
        </p:nvSpPr>
        <p:spPr/>
        <p:txBody>
          <a:bodyPr/>
          <a:lstStyle/>
          <a:p>
            <a:r>
              <a:rPr lang="en-US"/>
              <a:t>Facebook Own Posts Table | All Pages - 8 of 11</a:t>
            </a:r>
          </a:p>
        </p:txBody>
      </p:sp>
      <p:graphicFrame>
        <p:nvGraphicFramePr>
          <p:cNvPr id="5" name="Table Placeholder 4">
            <a:extLst>
              <a:ext uri="{FF2B5EF4-FFF2-40B4-BE49-F238E27FC236}">
                <a16:creationId xmlns:a16="http://schemas.microsoft.com/office/drawing/2014/main" id="{FF2E76CC-339C-4DE1-9682-803E27A704C0}"/>
              </a:ext>
            </a:extLst>
          </p:cNvPr>
          <p:cNvGraphicFramePr>
            <a:graphicFrameLocks noGrp="1"/>
          </p:cNvGraphicFramePr>
          <p:nvPr>
            <p:ph type="tbl" sz="quarter" idx="13"/>
            <p:extLst>
              <p:ext uri="{D42A27DB-BD31-4B8C-83A1-F6EECF244321}">
                <p14:modId xmlns:p14="http://schemas.microsoft.com/office/powerpoint/2010/main" val="3139901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978291573"/>
                    </a:ext>
                  </a:extLst>
                </a:gridCol>
                <a:gridCol w="987552">
                  <a:extLst>
                    <a:ext uri="{9D8B030D-6E8A-4147-A177-3AD203B41FA5}">
                      <a16:colId xmlns:a16="http://schemas.microsoft.com/office/drawing/2014/main" val="3645877952"/>
                    </a:ext>
                  </a:extLst>
                </a:gridCol>
                <a:gridCol w="658368">
                  <a:extLst>
                    <a:ext uri="{9D8B030D-6E8A-4147-A177-3AD203B41FA5}">
                      <a16:colId xmlns:a16="http://schemas.microsoft.com/office/drawing/2014/main" val="1647328788"/>
                    </a:ext>
                  </a:extLst>
                </a:gridCol>
                <a:gridCol w="329184">
                  <a:extLst>
                    <a:ext uri="{9D8B030D-6E8A-4147-A177-3AD203B41FA5}">
                      <a16:colId xmlns:a16="http://schemas.microsoft.com/office/drawing/2014/main" val="1152694253"/>
                    </a:ext>
                  </a:extLst>
                </a:gridCol>
                <a:gridCol w="329184">
                  <a:extLst>
                    <a:ext uri="{9D8B030D-6E8A-4147-A177-3AD203B41FA5}">
                      <a16:colId xmlns:a16="http://schemas.microsoft.com/office/drawing/2014/main" val="3400752626"/>
                    </a:ext>
                  </a:extLst>
                </a:gridCol>
                <a:gridCol w="329184">
                  <a:extLst>
                    <a:ext uri="{9D8B030D-6E8A-4147-A177-3AD203B41FA5}">
                      <a16:colId xmlns:a16="http://schemas.microsoft.com/office/drawing/2014/main" val="2612996406"/>
                    </a:ext>
                  </a:extLst>
                </a:gridCol>
                <a:gridCol w="329184">
                  <a:extLst>
                    <a:ext uri="{9D8B030D-6E8A-4147-A177-3AD203B41FA5}">
                      <a16:colId xmlns:a16="http://schemas.microsoft.com/office/drawing/2014/main" val="1600074620"/>
                    </a:ext>
                  </a:extLst>
                </a:gridCol>
                <a:gridCol w="329184">
                  <a:extLst>
                    <a:ext uri="{9D8B030D-6E8A-4147-A177-3AD203B41FA5}">
                      <a16:colId xmlns:a16="http://schemas.microsoft.com/office/drawing/2014/main" val="1460463206"/>
                    </a:ext>
                  </a:extLst>
                </a:gridCol>
                <a:gridCol w="329184">
                  <a:extLst>
                    <a:ext uri="{9D8B030D-6E8A-4147-A177-3AD203B41FA5}">
                      <a16:colId xmlns:a16="http://schemas.microsoft.com/office/drawing/2014/main" val="122302261"/>
                    </a:ext>
                  </a:extLst>
                </a:gridCol>
                <a:gridCol w="329184">
                  <a:extLst>
                    <a:ext uri="{9D8B030D-6E8A-4147-A177-3AD203B41FA5}">
                      <a16:colId xmlns:a16="http://schemas.microsoft.com/office/drawing/2014/main" val="1594290453"/>
                    </a:ext>
                  </a:extLst>
                </a:gridCol>
                <a:gridCol w="329184">
                  <a:extLst>
                    <a:ext uri="{9D8B030D-6E8A-4147-A177-3AD203B41FA5}">
                      <a16:colId xmlns:a16="http://schemas.microsoft.com/office/drawing/2014/main" val="3118972437"/>
                    </a:ext>
                  </a:extLst>
                </a:gridCol>
                <a:gridCol w="329184">
                  <a:extLst>
                    <a:ext uri="{9D8B030D-6E8A-4147-A177-3AD203B41FA5}">
                      <a16:colId xmlns:a16="http://schemas.microsoft.com/office/drawing/2014/main" val="146258586"/>
                    </a:ext>
                  </a:extLst>
                </a:gridCol>
                <a:gridCol w="329184">
                  <a:extLst>
                    <a:ext uri="{9D8B030D-6E8A-4147-A177-3AD203B41FA5}">
                      <a16:colId xmlns:a16="http://schemas.microsoft.com/office/drawing/2014/main" val="1847768145"/>
                    </a:ext>
                  </a:extLst>
                </a:gridCol>
                <a:gridCol w="329184">
                  <a:extLst>
                    <a:ext uri="{9D8B030D-6E8A-4147-A177-3AD203B41FA5}">
                      <a16:colId xmlns:a16="http://schemas.microsoft.com/office/drawing/2014/main" val="2173401578"/>
                    </a:ext>
                  </a:extLst>
                </a:gridCol>
                <a:gridCol w="329184">
                  <a:extLst>
                    <a:ext uri="{9D8B030D-6E8A-4147-A177-3AD203B41FA5}">
                      <a16:colId xmlns:a16="http://schemas.microsoft.com/office/drawing/2014/main" val="411390044"/>
                    </a:ext>
                  </a:extLst>
                </a:gridCol>
                <a:gridCol w="329184">
                  <a:extLst>
                    <a:ext uri="{9D8B030D-6E8A-4147-A177-3AD203B41FA5}">
                      <a16:colId xmlns:a16="http://schemas.microsoft.com/office/drawing/2014/main" val="3131505747"/>
                    </a:ext>
                  </a:extLst>
                </a:gridCol>
                <a:gridCol w="329184">
                  <a:extLst>
                    <a:ext uri="{9D8B030D-6E8A-4147-A177-3AD203B41FA5}">
                      <a16:colId xmlns:a16="http://schemas.microsoft.com/office/drawing/2014/main" val="3600724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884322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Salam Bank-Bahrain B.S.C - 2020-09-08 21:56:58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انتهز الفرصة لتكون أحد الرابحين الثلاثة للحصول على 3 أضعاف الأرباح المتوقعة من خلال استثمارك في حساب وكالة بمبلغ 5,000 د.ب. كحد أدنى لمدة 3 أشهر أو أكثر.
‪ ‬
لماذا تستثمر في حساب وكالة؟ لأنه الحل الأمثل لاستثمار أموالك!
‪ ‬
ليس لديك حساب في مصرف السلام؟ حمّل التطبيق الآن، افتح حساب وكالة واستثمر في دقائق معدودة!
‪ ‬
يسري العرض من 6 سبتمبر حتى 6 ديسمبر 2020.
تطبق الشروط والأحكام.
‬‬
</a:t>
                      </a:r>
                      <a:r>
                        <a:rPr kumimoji="0" lang="en-US" sz="1000" b="0" i="0" u="none" strike="noStrike" kern="1200" cap="none" spc="0" normalizeH="0" baseline="0" noProof="0">
                          <a:ln>
                            <a:noFill/>
                          </a:ln>
                          <a:solidFill>
                            <a:prstClr val="black"/>
                          </a:solidFill>
                          <a:effectLst/>
                          <a:uLnTx/>
                          <a:uFillTx/>
                          <a:latin typeface="+mn-lt"/>
                          <a:ea typeface="+mn-ea"/>
                          <a:cs typeface="+mn-cs"/>
                        </a:rPr>
                        <a:t>Invest a minimum of BD 5,000 in your Wakala Account for 3 months or more &amp; get the chance to be one of 3 winners to triple their expected profit!
Why Wakala? Because it’s the smarter investment solution!
Don’t have an account? Download Al Salam Bank App to open your account and invest in minutes!
Offer is valid ‪from 6 September to 6 December 2020‬.
Terms &amp; Conditions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https://scontent-iad3-1.xx.fbcdn.net/v/t1.0-9/p720x720/119003653_1368681363337397_9203679984102089054_n.jpg?_nc_cat=103&amp;_nc_sid=110474&amp;_nc_ohc=8hRvfflJ6OEAX-CzgYJ&amp;_nc_ht=scontent-iad3-1.xx&amp;tp=6&amp;oh=59a2adbc4a28c1661b5f3662d7bca6ab&amp;oe=5F88A62A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17/09/2020 17:31:35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02584971"/>
                  </a:ext>
                </a:extLst>
              </a:tr>
            </a:tbl>
          </a:graphicData>
        </a:graphic>
      </p:graphicFrame>
      <p:sp>
        <p:nvSpPr>
          <p:cNvPr id="4" name="Text Placeholder 3">
            <a:extLst>
              <a:ext uri="{FF2B5EF4-FFF2-40B4-BE49-F238E27FC236}">
                <a16:creationId xmlns:a16="http://schemas.microsoft.com/office/drawing/2014/main" id="{ADD95D8A-B5DA-44CF-B313-1539E4F78B6B}"/>
              </a:ext>
            </a:extLst>
          </p:cNvPr>
          <p:cNvSpPr>
            <a:spLocks noGrp="1"/>
          </p:cNvSpPr>
          <p:nvPr>
            <p:ph type="body" sz="quarter" idx="14"/>
          </p:nvPr>
        </p:nvSpPr>
        <p:spPr/>
        <p:txBody>
          <a:bodyPr/>
          <a:lstStyle/>
          <a:p>
            <a:r>
              <a:rPr lang="en-US"/>
              <a:t>01/09/2020 - 15/09/2020</a:t>
            </a:r>
          </a:p>
        </p:txBody>
      </p:sp>
    </p:spTree>
    <p:extLst>
      <p:ext uri="{BB962C8B-B14F-4D97-AF65-F5344CB8AC3E}">
        <p14:creationId xmlns:p14="http://schemas.microsoft.com/office/powerpoint/2010/main" val="37476908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D5404-6628-421B-B518-B859AEC9C474}"/>
              </a:ext>
            </a:extLst>
          </p:cNvPr>
          <p:cNvSpPr>
            <a:spLocks noGrp="1"/>
          </p:cNvSpPr>
          <p:nvPr>
            <p:ph type="title"/>
          </p:nvPr>
        </p:nvSpPr>
        <p:spPr/>
        <p:txBody>
          <a:bodyPr/>
          <a:lstStyle/>
          <a:p>
            <a:r>
              <a:rPr lang="en-US"/>
              <a:t>Facebook Own Posts Table | All Pages - 9 of 11</a:t>
            </a:r>
          </a:p>
        </p:txBody>
      </p:sp>
      <p:graphicFrame>
        <p:nvGraphicFramePr>
          <p:cNvPr id="5" name="Table Placeholder 4">
            <a:extLst>
              <a:ext uri="{FF2B5EF4-FFF2-40B4-BE49-F238E27FC236}">
                <a16:creationId xmlns:a16="http://schemas.microsoft.com/office/drawing/2014/main" id="{47AB00A8-1409-47BB-A9D5-853EFDAD8AC5}"/>
              </a:ext>
            </a:extLst>
          </p:cNvPr>
          <p:cNvGraphicFramePr>
            <a:graphicFrameLocks noGrp="1"/>
          </p:cNvGraphicFramePr>
          <p:nvPr>
            <p:ph type="tbl" sz="quarter" idx="13"/>
            <p:extLst>
              <p:ext uri="{D42A27DB-BD31-4B8C-83A1-F6EECF244321}">
                <p14:modId xmlns:p14="http://schemas.microsoft.com/office/powerpoint/2010/main" val="2437905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638304476"/>
                    </a:ext>
                  </a:extLst>
                </a:gridCol>
                <a:gridCol w="987552">
                  <a:extLst>
                    <a:ext uri="{9D8B030D-6E8A-4147-A177-3AD203B41FA5}">
                      <a16:colId xmlns:a16="http://schemas.microsoft.com/office/drawing/2014/main" val="1003235340"/>
                    </a:ext>
                  </a:extLst>
                </a:gridCol>
                <a:gridCol w="658368">
                  <a:extLst>
                    <a:ext uri="{9D8B030D-6E8A-4147-A177-3AD203B41FA5}">
                      <a16:colId xmlns:a16="http://schemas.microsoft.com/office/drawing/2014/main" val="2944465487"/>
                    </a:ext>
                  </a:extLst>
                </a:gridCol>
                <a:gridCol w="329184">
                  <a:extLst>
                    <a:ext uri="{9D8B030D-6E8A-4147-A177-3AD203B41FA5}">
                      <a16:colId xmlns:a16="http://schemas.microsoft.com/office/drawing/2014/main" val="3920031638"/>
                    </a:ext>
                  </a:extLst>
                </a:gridCol>
                <a:gridCol w="329184">
                  <a:extLst>
                    <a:ext uri="{9D8B030D-6E8A-4147-A177-3AD203B41FA5}">
                      <a16:colId xmlns:a16="http://schemas.microsoft.com/office/drawing/2014/main" val="1993153822"/>
                    </a:ext>
                  </a:extLst>
                </a:gridCol>
                <a:gridCol w="329184">
                  <a:extLst>
                    <a:ext uri="{9D8B030D-6E8A-4147-A177-3AD203B41FA5}">
                      <a16:colId xmlns:a16="http://schemas.microsoft.com/office/drawing/2014/main" val="3559745123"/>
                    </a:ext>
                  </a:extLst>
                </a:gridCol>
                <a:gridCol w="329184">
                  <a:extLst>
                    <a:ext uri="{9D8B030D-6E8A-4147-A177-3AD203B41FA5}">
                      <a16:colId xmlns:a16="http://schemas.microsoft.com/office/drawing/2014/main" val="2011098468"/>
                    </a:ext>
                  </a:extLst>
                </a:gridCol>
                <a:gridCol w="329184">
                  <a:extLst>
                    <a:ext uri="{9D8B030D-6E8A-4147-A177-3AD203B41FA5}">
                      <a16:colId xmlns:a16="http://schemas.microsoft.com/office/drawing/2014/main" val="166493838"/>
                    </a:ext>
                  </a:extLst>
                </a:gridCol>
                <a:gridCol w="329184">
                  <a:extLst>
                    <a:ext uri="{9D8B030D-6E8A-4147-A177-3AD203B41FA5}">
                      <a16:colId xmlns:a16="http://schemas.microsoft.com/office/drawing/2014/main" val="794136445"/>
                    </a:ext>
                  </a:extLst>
                </a:gridCol>
                <a:gridCol w="329184">
                  <a:extLst>
                    <a:ext uri="{9D8B030D-6E8A-4147-A177-3AD203B41FA5}">
                      <a16:colId xmlns:a16="http://schemas.microsoft.com/office/drawing/2014/main" val="2183438328"/>
                    </a:ext>
                  </a:extLst>
                </a:gridCol>
                <a:gridCol w="329184">
                  <a:extLst>
                    <a:ext uri="{9D8B030D-6E8A-4147-A177-3AD203B41FA5}">
                      <a16:colId xmlns:a16="http://schemas.microsoft.com/office/drawing/2014/main" val="1874846595"/>
                    </a:ext>
                  </a:extLst>
                </a:gridCol>
                <a:gridCol w="329184">
                  <a:extLst>
                    <a:ext uri="{9D8B030D-6E8A-4147-A177-3AD203B41FA5}">
                      <a16:colId xmlns:a16="http://schemas.microsoft.com/office/drawing/2014/main" val="1663190764"/>
                    </a:ext>
                  </a:extLst>
                </a:gridCol>
                <a:gridCol w="329184">
                  <a:extLst>
                    <a:ext uri="{9D8B030D-6E8A-4147-A177-3AD203B41FA5}">
                      <a16:colId xmlns:a16="http://schemas.microsoft.com/office/drawing/2014/main" val="3135357469"/>
                    </a:ext>
                  </a:extLst>
                </a:gridCol>
                <a:gridCol w="329184">
                  <a:extLst>
                    <a:ext uri="{9D8B030D-6E8A-4147-A177-3AD203B41FA5}">
                      <a16:colId xmlns:a16="http://schemas.microsoft.com/office/drawing/2014/main" val="3386360500"/>
                    </a:ext>
                  </a:extLst>
                </a:gridCol>
                <a:gridCol w="329184">
                  <a:extLst>
                    <a:ext uri="{9D8B030D-6E8A-4147-A177-3AD203B41FA5}">
                      <a16:colId xmlns:a16="http://schemas.microsoft.com/office/drawing/2014/main" val="3825999668"/>
                    </a:ext>
                  </a:extLst>
                </a:gridCol>
                <a:gridCol w="329184">
                  <a:extLst>
                    <a:ext uri="{9D8B030D-6E8A-4147-A177-3AD203B41FA5}">
                      <a16:colId xmlns:a16="http://schemas.microsoft.com/office/drawing/2014/main" val="2599050505"/>
                    </a:ext>
                  </a:extLst>
                </a:gridCol>
                <a:gridCol w="329184">
                  <a:extLst>
                    <a:ext uri="{9D8B030D-6E8A-4147-A177-3AD203B41FA5}">
                      <a16:colId xmlns:a16="http://schemas.microsoft.com/office/drawing/2014/main" val="28936252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859403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Salam Bank-Bahrain B.S.C - 2020-09-03 14:36:20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خصم حصري بنسبة 5% من هوم سنتر في البحرين عند الدفع باستخدام بطاقات مصرف السلام‪.‬
‪ ‬
للاستفسار، يرجى مراسلتنا عبر الواتساب على 17005500. 
تطبق الشروط والأحكام‪.‬
‪ ‬
</a:t>
                      </a:r>
                      <a:r>
                        <a:rPr kumimoji="0" lang="en-US" sz="1000" b="0" i="0" u="none" strike="noStrike" kern="1200" cap="none" spc="0" normalizeH="0" baseline="0" noProof="0">
                          <a:ln>
                            <a:noFill/>
                          </a:ln>
                          <a:solidFill>
                            <a:prstClr val="black"/>
                          </a:solidFill>
                          <a:effectLst/>
                          <a:uLnTx/>
                          <a:uFillTx/>
                          <a:latin typeface="+mn-lt"/>
                          <a:ea typeface="+mn-ea"/>
                          <a:cs typeface="+mn-cs"/>
                        </a:rPr>
                        <a:t>Exclusive discount of 5% at Home Centre in Bahrain while using your Al Salam Bank cards.
For details, please text us on WhatsApp at ‪17005500‬.
Terms and conditions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https://scontent-iad3-1.xx.fbcdn.net/v/t1.0-9/s720x720/118787706_1364294430442757_8419345196281215408_n.jpg?_nc_cat=111&amp;_nc_sid=110474&amp;_nc_ohc=pBED_HHMhLEAX8aTFdD&amp;_nc_ht=scontent-iad3-1.xx&amp;tp=7&amp;oh=611d6b4143e458674699097a4b9bcc6b&amp;oe=5F87EFC9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17/09/2020 17:31:35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83481773"/>
                  </a:ext>
                </a:extLst>
              </a:tr>
            </a:tbl>
          </a:graphicData>
        </a:graphic>
      </p:graphicFrame>
      <p:sp>
        <p:nvSpPr>
          <p:cNvPr id="4" name="Text Placeholder 3">
            <a:extLst>
              <a:ext uri="{FF2B5EF4-FFF2-40B4-BE49-F238E27FC236}">
                <a16:creationId xmlns:a16="http://schemas.microsoft.com/office/drawing/2014/main" id="{E6FAA131-2371-4ECE-9D7A-C576AEF4CFF4}"/>
              </a:ext>
            </a:extLst>
          </p:cNvPr>
          <p:cNvSpPr>
            <a:spLocks noGrp="1"/>
          </p:cNvSpPr>
          <p:nvPr>
            <p:ph type="body" sz="quarter" idx="14"/>
          </p:nvPr>
        </p:nvSpPr>
        <p:spPr/>
        <p:txBody>
          <a:bodyPr/>
          <a:lstStyle/>
          <a:p>
            <a:r>
              <a:rPr lang="en-US"/>
              <a:t>01/09/2020 - 15/09/2020</a:t>
            </a:r>
          </a:p>
        </p:txBody>
      </p:sp>
    </p:spTree>
    <p:extLst>
      <p:ext uri="{BB962C8B-B14F-4D97-AF65-F5344CB8AC3E}">
        <p14:creationId xmlns:p14="http://schemas.microsoft.com/office/powerpoint/2010/main" val="23917675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CD984-E261-4978-BE39-91DDC9062593}"/>
              </a:ext>
            </a:extLst>
          </p:cNvPr>
          <p:cNvSpPr>
            <a:spLocks noGrp="1"/>
          </p:cNvSpPr>
          <p:nvPr>
            <p:ph type="title"/>
          </p:nvPr>
        </p:nvSpPr>
        <p:spPr/>
        <p:txBody>
          <a:bodyPr/>
          <a:lstStyle/>
          <a:p>
            <a:r>
              <a:rPr lang="en-US"/>
              <a:t>Facebook Own Posts Table | All Pages - 10 of 11</a:t>
            </a:r>
          </a:p>
        </p:txBody>
      </p:sp>
      <p:graphicFrame>
        <p:nvGraphicFramePr>
          <p:cNvPr id="5" name="Table Placeholder 4">
            <a:extLst>
              <a:ext uri="{FF2B5EF4-FFF2-40B4-BE49-F238E27FC236}">
                <a16:creationId xmlns:a16="http://schemas.microsoft.com/office/drawing/2014/main" id="{E7EEBB4F-185F-4199-BCDB-FCEA081BB404}"/>
              </a:ext>
            </a:extLst>
          </p:cNvPr>
          <p:cNvGraphicFramePr>
            <a:graphicFrameLocks noGrp="1"/>
          </p:cNvGraphicFramePr>
          <p:nvPr>
            <p:ph type="tbl" sz="quarter" idx="13"/>
            <p:extLst>
              <p:ext uri="{D42A27DB-BD31-4B8C-83A1-F6EECF244321}">
                <p14:modId xmlns:p14="http://schemas.microsoft.com/office/powerpoint/2010/main" val="2944549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549297326"/>
                    </a:ext>
                  </a:extLst>
                </a:gridCol>
                <a:gridCol w="987552">
                  <a:extLst>
                    <a:ext uri="{9D8B030D-6E8A-4147-A177-3AD203B41FA5}">
                      <a16:colId xmlns:a16="http://schemas.microsoft.com/office/drawing/2014/main" val="1720386757"/>
                    </a:ext>
                  </a:extLst>
                </a:gridCol>
                <a:gridCol w="658368">
                  <a:extLst>
                    <a:ext uri="{9D8B030D-6E8A-4147-A177-3AD203B41FA5}">
                      <a16:colId xmlns:a16="http://schemas.microsoft.com/office/drawing/2014/main" val="953667438"/>
                    </a:ext>
                  </a:extLst>
                </a:gridCol>
                <a:gridCol w="329184">
                  <a:extLst>
                    <a:ext uri="{9D8B030D-6E8A-4147-A177-3AD203B41FA5}">
                      <a16:colId xmlns:a16="http://schemas.microsoft.com/office/drawing/2014/main" val="2801816218"/>
                    </a:ext>
                  </a:extLst>
                </a:gridCol>
                <a:gridCol w="329184">
                  <a:extLst>
                    <a:ext uri="{9D8B030D-6E8A-4147-A177-3AD203B41FA5}">
                      <a16:colId xmlns:a16="http://schemas.microsoft.com/office/drawing/2014/main" val="2386001451"/>
                    </a:ext>
                  </a:extLst>
                </a:gridCol>
                <a:gridCol w="329184">
                  <a:extLst>
                    <a:ext uri="{9D8B030D-6E8A-4147-A177-3AD203B41FA5}">
                      <a16:colId xmlns:a16="http://schemas.microsoft.com/office/drawing/2014/main" val="3290490896"/>
                    </a:ext>
                  </a:extLst>
                </a:gridCol>
                <a:gridCol w="329184">
                  <a:extLst>
                    <a:ext uri="{9D8B030D-6E8A-4147-A177-3AD203B41FA5}">
                      <a16:colId xmlns:a16="http://schemas.microsoft.com/office/drawing/2014/main" val="2135141019"/>
                    </a:ext>
                  </a:extLst>
                </a:gridCol>
                <a:gridCol w="329184">
                  <a:extLst>
                    <a:ext uri="{9D8B030D-6E8A-4147-A177-3AD203B41FA5}">
                      <a16:colId xmlns:a16="http://schemas.microsoft.com/office/drawing/2014/main" val="1325169438"/>
                    </a:ext>
                  </a:extLst>
                </a:gridCol>
                <a:gridCol w="329184">
                  <a:extLst>
                    <a:ext uri="{9D8B030D-6E8A-4147-A177-3AD203B41FA5}">
                      <a16:colId xmlns:a16="http://schemas.microsoft.com/office/drawing/2014/main" val="2817375142"/>
                    </a:ext>
                  </a:extLst>
                </a:gridCol>
                <a:gridCol w="329184">
                  <a:extLst>
                    <a:ext uri="{9D8B030D-6E8A-4147-A177-3AD203B41FA5}">
                      <a16:colId xmlns:a16="http://schemas.microsoft.com/office/drawing/2014/main" val="2839273379"/>
                    </a:ext>
                  </a:extLst>
                </a:gridCol>
                <a:gridCol w="329184">
                  <a:extLst>
                    <a:ext uri="{9D8B030D-6E8A-4147-A177-3AD203B41FA5}">
                      <a16:colId xmlns:a16="http://schemas.microsoft.com/office/drawing/2014/main" val="184121881"/>
                    </a:ext>
                  </a:extLst>
                </a:gridCol>
                <a:gridCol w="329184">
                  <a:extLst>
                    <a:ext uri="{9D8B030D-6E8A-4147-A177-3AD203B41FA5}">
                      <a16:colId xmlns:a16="http://schemas.microsoft.com/office/drawing/2014/main" val="1693831043"/>
                    </a:ext>
                  </a:extLst>
                </a:gridCol>
                <a:gridCol w="329184">
                  <a:extLst>
                    <a:ext uri="{9D8B030D-6E8A-4147-A177-3AD203B41FA5}">
                      <a16:colId xmlns:a16="http://schemas.microsoft.com/office/drawing/2014/main" val="4265663473"/>
                    </a:ext>
                  </a:extLst>
                </a:gridCol>
                <a:gridCol w="329184">
                  <a:extLst>
                    <a:ext uri="{9D8B030D-6E8A-4147-A177-3AD203B41FA5}">
                      <a16:colId xmlns:a16="http://schemas.microsoft.com/office/drawing/2014/main" val="2339119924"/>
                    </a:ext>
                  </a:extLst>
                </a:gridCol>
                <a:gridCol w="329184">
                  <a:extLst>
                    <a:ext uri="{9D8B030D-6E8A-4147-A177-3AD203B41FA5}">
                      <a16:colId xmlns:a16="http://schemas.microsoft.com/office/drawing/2014/main" val="3984327208"/>
                    </a:ext>
                  </a:extLst>
                </a:gridCol>
                <a:gridCol w="329184">
                  <a:extLst>
                    <a:ext uri="{9D8B030D-6E8A-4147-A177-3AD203B41FA5}">
                      <a16:colId xmlns:a16="http://schemas.microsoft.com/office/drawing/2014/main" val="2129255657"/>
                    </a:ext>
                  </a:extLst>
                </a:gridCol>
                <a:gridCol w="329184">
                  <a:extLst>
                    <a:ext uri="{9D8B030D-6E8A-4147-A177-3AD203B41FA5}">
                      <a16:colId xmlns:a16="http://schemas.microsoft.com/office/drawing/2014/main" val="2713227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791929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Salam Bank-Bahrain B.S.C - 2020-09-01 17:40:00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ابق_آمنا مع بطاقات مصرف السلام اللاتلامسية لمشترياتك اليومية.‬
‫افتح حسابك في دقائق عبر تطبيق مصرف السلام الجديد من خلال الضغط على الرابط في البايو.‬
#</a:t>
                      </a:r>
                      <a:r>
                        <a:rPr kumimoji="0" lang="en-US" sz="1000" b="0" i="0" u="none" strike="noStrike" kern="1200" cap="none" spc="0" normalizeH="0" baseline="0" noProof="0">
                          <a:ln>
                            <a:noFill/>
                          </a:ln>
                          <a:solidFill>
                            <a:prstClr val="black"/>
                          </a:solidFill>
                          <a:effectLst/>
                          <a:uLnTx/>
                          <a:uFillTx/>
                          <a:latin typeface="+mn-lt"/>
                          <a:ea typeface="+mn-ea"/>
                          <a:cs typeface="+mn-cs"/>
                        </a:rPr>
                        <a:t>StaySafe with Al Salam Bank’s contactless card for your daily purchases.
Open your account in minutes through Al Salam Bank’s new digital banking app by clicking the link in our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https://scontent-atl3-1.xx.fbcdn.net/v/t15.5256-10/p720x720/118729546_960767194428607_993867635689827525_n.jpg?_nc_cat=100&amp;_nc_sid=ad6a45&amp;_nc_ohc=2yCdEzHQm-cAX_8y5Fp&amp;_nc_ht=scontent-atl3-1.xx&amp;oh=8b5526b281a705076af7962bd9cd4f91&amp;oe=5F827E42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11/09/2020 23:32:34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41686769"/>
                  </a:ext>
                </a:extLst>
              </a:tr>
            </a:tbl>
          </a:graphicData>
        </a:graphic>
      </p:graphicFrame>
      <p:sp>
        <p:nvSpPr>
          <p:cNvPr id="4" name="Text Placeholder 3">
            <a:extLst>
              <a:ext uri="{FF2B5EF4-FFF2-40B4-BE49-F238E27FC236}">
                <a16:creationId xmlns:a16="http://schemas.microsoft.com/office/drawing/2014/main" id="{EFC826CC-0504-4814-ABDB-9796652493D3}"/>
              </a:ext>
            </a:extLst>
          </p:cNvPr>
          <p:cNvSpPr>
            <a:spLocks noGrp="1"/>
          </p:cNvSpPr>
          <p:nvPr>
            <p:ph type="body" sz="quarter" idx="14"/>
          </p:nvPr>
        </p:nvSpPr>
        <p:spPr/>
        <p:txBody>
          <a:bodyPr/>
          <a:lstStyle/>
          <a:p>
            <a:r>
              <a:rPr lang="en-US"/>
              <a:t>01/09/2020 - 15/09/2020</a:t>
            </a:r>
          </a:p>
        </p:txBody>
      </p:sp>
    </p:spTree>
    <p:extLst>
      <p:ext uri="{BB962C8B-B14F-4D97-AF65-F5344CB8AC3E}">
        <p14:creationId xmlns:p14="http://schemas.microsoft.com/office/powerpoint/2010/main" val="41417570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80E4C-AA0C-4892-A3FA-4E16CFEFFE27}"/>
              </a:ext>
            </a:extLst>
          </p:cNvPr>
          <p:cNvSpPr>
            <a:spLocks noGrp="1"/>
          </p:cNvSpPr>
          <p:nvPr>
            <p:ph type="title"/>
          </p:nvPr>
        </p:nvSpPr>
        <p:spPr/>
        <p:txBody>
          <a:bodyPr/>
          <a:lstStyle/>
          <a:p>
            <a:r>
              <a:rPr lang="en-US"/>
              <a:t>Facebook Own Posts Table | All Pages - 11 of 11</a:t>
            </a:r>
          </a:p>
        </p:txBody>
      </p:sp>
      <p:graphicFrame>
        <p:nvGraphicFramePr>
          <p:cNvPr id="5" name="Table Placeholder 4">
            <a:extLst>
              <a:ext uri="{FF2B5EF4-FFF2-40B4-BE49-F238E27FC236}">
                <a16:creationId xmlns:a16="http://schemas.microsoft.com/office/drawing/2014/main" id="{0E89A3C4-D51B-43FE-9ED8-B8F20B702678}"/>
              </a:ext>
            </a:extLst>
          </p:cNvPr>
          <p:cNvGraphicFramePr>
            <a:graphicFrameLocks noGrp="1"/>
          </p:cNvGraphicFramePr>
          <p:nvPr>
            <p:ph type="tbl" sz="quarter" idx="13"/>
            <p:extLst>
              <p:ext uri="{D42A27DB-BD31-4B8C-83A1-F6EECF244321}">
                <p14:modId xmlns:p14="http://schemas.microsoft.com/office/powerpoint/2010/main" val="5286420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742922419"/>
                    </a:ext>
                  </a:extLst>
                </a:gridCol>
                <a:gridCol w="987552">
                  <a:extLst>
                    <a:ext uri="{9D8B030D-6E8A-4147-A177-3AD203B41FA5}">
                      <a16:colId xmlns:a16="http://schemas.microsoft.com/office/drawing/2014/main" val="610052727"/>
                    </a:ext>
                  </a:extLst>
                </a:gridCol>
                <a:gridCol w="658368">
                  <a:extLst>
                    <a:ext uri="{9D8B030D-6E8A-4147-A177-3AD203B41FA5}">
                      <a16:colId xmlns:a16="http://schemas.microsoft.com/office/drawing/2014/main" val="4090218241"/>
                    </a:ext>
                  </a:extLst>
                </a:gridCol>
                <a:gridCol w="329184">
                  <a:extLst>
                    <a:ext uri="{9D8B030D-6E8A-4147-A177-3AD203B41FA5}">
                      <a16:colId xmlns:a16="http://schemas.microsoft.com/office/drawing/2014/main" val="812785857"/>
                    </a:ext>
                  </a:extLst>
                </a:gridCol>
                <a:gridCol w="329184">
                  <a:extLst>
                    <a:ext uri="{9D8B030D-6E8A-4147-A177-3AD203B41FA5}">
                      <a16:colId xmlns:a16="http://schemas.microsoft.com/office/drawing/2014/main" val="1896996282"/>
                    </a:ext>
                  </a:extLst>
                </a:gridCol>
                <a:gridCol w="329184">
                  <a:extLst>
                    <a:ext uri="{9D8B030D-6E8A-4147-A177-3AD203B41FA5}">
                      <a16:colId xmlns:a16="http://schemas.microsoft.com/office/drawing/2014/main" val="3386794429"/>
                    </a:ext>
                  </a:extLst>
                </a:gridCol>
                <a:gridCol w="329184">
                  <a:extLst>
                    <a:ext uri="{9D8B030D-6E8A-4147-A177-3AD203B41FA5}">
                      <a16:colId xmlns:a16="http://schemas.microsoft.com/office/drawing/2014/main" val="2134092317"/>
                    </a:ext>
                  </a:extLst>
                </a:gridCol>
                <a:gridCol w="329184">
                  <a:extLst>
                    <a:ext uri="{9D8B030D-6E8A-4147-A177-3AD203B41FA5}">
                      <a16:colId xmlns:a16="http://schemas.microsoft.com/office/drawing/2014/main" val="3609011494"/>
                    </a:ext>
                  </a:extLst>
                </a:gridCol>
                <a:gridCol w="329184">
                  <a:extLst>
                    <a:ext uri="{9D8B030D-6E8A-4147-A177-3AD203B41FA5}">
                      <a16:colId xmlns:a16="http://schemas.microsoft.com/office/drawing/2014/main" val="1736183091"/>
                    </a:ext>
                  </a:extLst>
                </a:gridCol>
                <a:gridCol w="329184">
                  <a:extLst>
                    <a:ext uri="{9D8B030D-6E8A-4147-A177-3AD203B41FA5}">
                      <a16:colId xmlns:a16="http://schemas.microsoft.com/office/drawing/2014/main" val="305309118"/>
                    </a:ext>
                  </a:extLst>
                </a:gridCol>
                <a:gridCol w="329184">
                  <a:extLst>
                    <a:ext uri="{9D8B030D-6E8A-4147-A177-3AD203B41FA5}">
                      <a16:colId xmlns:a16="http://schemas.microsoft.com/office/drawing/2014/main" val="3107820158"/>
                    </a:ext>
                  </a:extLst>
                </a:gridCol>
                <a:gridCol w="329184">
                  <a:extLst>
                    <a:ext uri="{9D8B030D-6E8A-4147-A177-3AD203B41FA5}">
                      <a16:colId xmlns:a16="http://schemas.microsoft.com/office/drawing/2014/main" val="3610130777"/>
                    </a:ext>
                  </a:extLst>
                </a:gridCol>
                <a:gridCol w="329184">
                  <a:extLst>
                    <a:ext uri="{9D8B030D-6E8A-4147-A177-3AD203B41FA5}">
                      <a16:colId xmlns:a16="http://schemas.microsoft.com/office/drawing/2014/main" val="401557539"/>
                    </a:ext>
                  </a:extLst>
                </a:gridCol>
                <a:gridCol w="329184">
                  <a:extLst>
                    <a:ext uri="{9D8B030D-6E8A-4147-A177-3AD203B41FA5}">
                      <a16:colId xmlns:a16="http://schemas.microsoft.com/office/drawing/2014/main" val="888289567"/>
                    </a:ext>
                  </a:extLst>
                </a:gridCol>
                <a:gridCol w="329184">
                  <a:extLst>
                    <a:ext uri="{9D8B030D-6E8A-4147-A177-3AD203B41FA5}">
                      <a16:colId xmlns:a16="http://schemas.microsoft.com/office/drawing/2014/main" val="805662125"/>
                    </a:ext>
                  </a:extLst>
                </a:gridCol>
                <a:gridCol w="329184">
                  <a:extLst>
                    <a:ext uri="{9D8B030D-6E8A-4147-A177-3AD203B41FA5}">
                      <a16:colId xmlns:a16="http://schemas.microsoft.com/office/drawing/2014/main" val="1939181021"/>
                    </a:ext>
                  </a:extLst>
                </a:gridCol>
                <a:gridCol w="329184">
                  <a:extLst>
                    <a:ext uri="{9D8B030D-6E8A-4147-A177-3AD203B41FA5}">
                      <a16:colId xmlns:a16="http://schemas.microsoft.com/office/drawing/2014/main" val="1323008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343909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Salam Bank-Bahrain B.S.C - 2020-09-01 12:04:14</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https://scontent-atl3-1.xx.fbcdn.net/v/t1.0-9/s720x720/118761052_1362428583962675_8522567912043011392_n.jpg?_nc_cat=111&amp;_nc_sid=110474&amp;_nc_ohc=9SPQ82ej2YAAX8i_I4s&amp;_nc_ht=scontent-atl3-1.xx&amp;tp=7&amp;oh=d5446f1e0f2000bb9f8de21845f39641&amp;oe=5F825EBA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11/09/2020 23:32:34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26273155"/>
                  </a:ext>
                </a:extLst>
              </a:tr>
            </a:tbl>
          </a:graphicData>
        </a:graphic>
      </p:graphicFrame>
      <p:sp>
        <p:nvSpPr>
          <p:cNvPr id="4" name="Text Placeholder 3">
            <a:extLst>
              <a:ext uri="{FF2B5EF4-FFF2-40B4-BE49-F238E27FC236}">
                <a16:creationId xmlns:a16="http://schemas.microsoft.com/office/drawing/2014/main" id="{032F9C7E-6280-40CE-899D-3A4438399F99}"/>
              </a:ext>
            </a:extLst>
          </p:cNvPr>
          <p:cNvSpPr>
            <a:spLocks noGrp="1"/>
          </p:cNvSpPr>
          <p:nvPr>
            <p:ph type="body" sz="quarter" idx="14"/>
          </p:nvPr>
        </p:nvSpPr>
        <p:spPr/>
        <p:txBody>
          <a:bodyPr/>
          <a:lstStyle/>
          <a:p>
            <a:r>
              <a:rPr lang="en-US"/>
              <a:t>01/09/2020 - 15/09/2020</a:t>
            </a:r>
          </a:p>
        </p:txBody>
      </p:sp>
    </p:spTree>
    <p:extLst>
      <p:ext uri="{BB962C8B-B14F-4D97-AF65-F5344CB8AC3E}">
        <p14:creationId xmlns:p14="http://schemas.microsoft.com/office/powerpoint/2010/main" val="15531700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EB653-90DD-484D-9108-7A9D2EC00DC0}"/>
              </a:ext>
            </a:extLst>
          </p:cNvPr>
          <p:cNvSpPr>
            <a:spLocks noGrp="1"/>
          </p:cNvSpPr>
          <p:nvPr>
            <p:ph type="title"/>
          </p:nvPr>
        </p:nvSpPr>
        <p:spPr/>
        <p:txBody>
          <a:bodyPr/>
          <a:lstStyle/>
          <a:p>
            <a:r>
              <a:rPr lang="en-US"/>
              <a:t>Facebook Videos Table | All Pages - 1 of 5</a:t>
            </a:r>
          </a:p>
        </p:txBody>
      </p:sp>
      <p:graphicFrame>
        <p:nvGraphicFramePr>
          <p:cNvPr id="5" name="Table Placeholder 4">
            <a:extLst>
              <a:ext uri="{FF2B5EF4-FFF2-40B4-BE49-F238E27FC236}">
                <a16:creationId xmlns:a16="http://schemas.microsoft.com/office/drawing/2014/main" id="{5220AF98-FB04-494A-B505-5B1EE3B95041}"/>
              </a:ext>
            </a:extLst>
          </p:cNvPr>
          <p:cNvGraphicFramePr>
            <a:graphicFrameLocks noGrp="1"/>
          </p:cNvGraphicFramePr>
          <p:nvPr>
            <p:ph type="tbl" sz="quarter" idx="13"/>
            <p:extLst>
              <p:ext uri="{D42A27DB-BD31-4B8C-83A1-F6EECF244321}">
                <p14:modId xmlns:p14="http://schemas.microsoft.com/office/powerpoint/2010/main" val="1150546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512090493"/>
                    </a:ext>
                  </a:extLst>
                </a:gridCol>
                <a:gridCol w="740664">
                  <a:extLst>
                    <a:ext uri="{9D8B030D-6E8A-4147-A177-3AD203B41FA5}">
                      <a16:colId xmlns:a16="http://schemas.microsoft.com/office/drawing/2014/main" val="1146111525"/>
                    </a:ext>
                  </a:extLst>
                </a:gridCol>
                <a:gridCol w="208280">
                  <a:extLst>
                    <a:ext uri="{9D8B030D-6E8A-4147-A177-3AD203B41FA5}">
                      <a16:colId xmlns:a16="http://schemas.microsoft.com/office/drawing/2014/main" val="3530810560"/>
                    </a:ext>
                  </a:extLst>
                </a:gridCol>
                <a:gridCol w="246888">
                  <a:extLst>
                    <a:ext uri="{9D8B030D-6E8A-4147-A177-3AD203B41FA5}">
                      <a16:colId xmlns:a16="http://schemas.microsoft.com/office/drawing/2014/main" val="1611571055"/>
                    </a:ext>
                  </a:extLst>
                </a:gridCol>
                <a:gridCol w="246888">
                  <a:extLst>
                    <a:ext uri="{9D8B030D-6E8A-4147-A177-3AD203B41FA5}">
                      <a16:colId xmlns:a16="http://schemas.microsoft.com/office/drawing/2014/main" val="2464446910"/>
                    </a:ext>
                  </a:extLst>
                </a:gridCol>
                <a:gridCol w="246888">
                  <a:extLst>
                    <a:ext uri="{9D8B030D-6E8A-4147-A177-3AD203B41FA5}">
                      <a16:colId xmlns:a16="http://schemas.microsoft.com/office/drawing/2014/main" val="1948494711"/>
                    </a:ext>
                  </a:extLst>
                </a:gridCol>
                <a:gridCol w="246888">
                  <a:extLst>
                    <a:ext uri="{9D8B030D-6E8A-4147-A177-3AD203B41FA5}">
                      <a16:colId xmlns:a16="http://schemas.microsoft.com/office/drawing/2014/main" val="1413583806"/>
                    </a:ext>
                  </a:extLst>
                </a:gridCol>
                <a:gridCol w="246888">
                  <a:extLst>
                    <a:ext uri="{9D8B030D-6E8A-4147-A177-3AD203B41FA5}">
                      <a16:colId xmlns:a16="http://schemas.microsoft.com/office/drawing/2014/main" val="1043725854"/>
                    </a:ext>
                  </a:extLst>
                </a:gridCol>
                <a:gridCol w="246888">
                  <a:extLst>
                    <a:ext uri="{9D8B030D-6E8A-4147-A177-3AD203B41FA5}">
                      <a16:colId xmlns:a16="http://schemas.microsoft.com/office/drawing/2014/main" val="2606134519"/>
                    </a:ext>
                  </a:extLst>
                </a:gridCol>
                <a:gridCol w="246888">
                  <a:extLst>
                    <a:ext uri="{9D8B030D-6E8A-4147-A177-3AD203B41FA5}">
                      <a16:colId xmlns:a16="http://schemas.microsoft.com/office/drawing/2014/main" val="1365222158"/>
                    </a:ext>
                  </a:extLst>
                </a:gridCol>
                <a:gridCol w="246888">
                  <a:extLst>
                    <a:ext uri="{9D8B030D-6E8A-4147-A177-3AD203B41FA5}">
                      <a16:colId xmlns:a16="http://schemas.microsoft.com/office/drawing/2014/main" val="662883254"/>
                    </a:ext>
                  </a:extLst>
                </a:gridCol>
                <a:gridCol w="246888">
                  <a:extLst>
                    <a:ext uri="{9D8B030D-6E8A-4147-A177-3AD203B41FA5}">
                      <a16:colId xmlns:a16="http://schemas.microsoft.com/office/drawing/2014/main" val="2291304091"/>
                    </a:ext>
                  </a:extLst>
                </a:gridCol>
                <a:gridCol w="246888">
                  <a:extLst>
                    <a:ext uri="{9D8B030D-6E8A-4147-A177-3AD203B41FA5}">
                      <a16:colId xmlns:a16="http://schemas.microsoft.com/office/drawing/2014/main" val="2153900054"/>
                    </a:ext>
                  </a:extLst>
                </a:gridCol>
                <a:gridCol w="246888">
                  <a:extLst>
                    <a:ext uri="{9D8B030D-6E8A-4147-A177-3AD203B41FA5}">
                      <a16:colId xmlns:a16="http://schemas.microsoft.com/office/drawing/2014/main" val="2657272911"/>
                    </a:ext>
                  </a:extLst>
                </a:gridCol>
                <a:gridCol w="246888">
                  <a:extLst>
                    <a:ext uri="{9D8B030D-6E8A-4147-A177-3AD203B41FA5}">
                      <a16:colId xmlns:a16="http://schemas.microsoft.com/office/drawing/2014/main" val="3184233897"/>
                    </a:ext>
                  </a:extLst>
                </a:gridCol>
                <a:gridCol w="246888">
                  <a:extLst>
                    <a:ext uri="{9D8B030D-6E8A-4147-A177-3AD203B41FA5}">
                      <a16:colId xmlns:a16="http://schemas.microsoft.com/office/drawing/2014/main" val="637886113"/>
                    </a:ext>
                  </a:extLst>
                </a:gridCol>
                <a:gridCol w="246888">
                  <a:extLst>
                    <a:ext uri="{9D8B030D-6E8A-4147-A177-3AD203B41FA5}">
                      <a16:colId xmlns:a16="http://schemas.microsoft.com/office/drawing/2014/main" val="3553918504"/>
                    </a:ext>
                  </a:extLst>
                </a:gridCol>
                <a:gridCol w="246888">
                  <a:extLst>
                    <a:ext uri="{9D8B030D-6E8A-4147-A177-3AD203B41FA5}">
                      <a16:colId xmlns:a16="http://schemas.microsoft.com/office/drawing/2014/main" val="1817182485"/>
                    </a:ext>
                  </a:extLst>
                </a:gridCol>
                <a:gridCol w="246888">
                  <a:extLst>
                    <a:ext uri="{9D8B030D-6E8A-4147-A177-3AD203B41FA5}">
                      <a16:colId xmlns:a16="http://schemas.microsoft.com/office/drawing/2014/main" val="399191275"/>
                    </a:ext>
                  </a:extLst>
                </a:gridCol>
                <a:gridCol w="246888">
                  <a:extLst>
                    <a:ext uri="{9D8B030D-6E8A-4147-A177-3AD203B41FA5}">
                      <a16:colId xmlns:a16="http://schemas.microsoft.com/office/drawing/2014/main" val="3358777648"/>
                    </a:ext>
                  </a:extLst>
                </a:gridCol>
                <a:gridCol w="246888">
                  <a:extLst>
                    <a:ext uri="{9D8B030D-6E8A-4147-A177-3AD203B41FA5}">
                      <a16:colId xmlns:a16="http://schemas.microsoft.com/office/drawing/2014/main" val="4122061863"/>
                    </a:ext>
                  </a:extLst>
                </a:gridCol>
                <a:gridCol w="246888">
                  <a:extLst>
                    <a:ext uri="{9D8B030D-6E8A-4147-A177-3AD203B41FA5}">
                      <a16:colId xmlns:a16="http://schemas.microsoft.com/office/drawing/2014/main" val="3880985058"/>
                    </a:ext>
                  </a:extLst>
                </a:gridCol>
                <a:gridCol w="246888">
                  <a:extLst>
                    <a:ext uri="{9D8B030D-6E8A-4147-A177-3AD203B41FA5}">
                      <a16:colId xmlns:a16="http://schemas.microsoft.com/office/drawing/2014/main" val="4007232061"/>
                    </a:ext>
                  </a:extLst>
                </a:gridCol>
                <a:gridCol w="208280">
                  <a:extLst>
                    <a:ext uri="{9D8B030D-6E8A-4147-A177-3AD203B41FA5}">
                      <a16:colId xmlns:a16="http://schemas.microsoft.com/office/drawing/2014/main" val="2487151723"/>
                    </a:ext>
                  </a:extLst>
                </a:gridCol>
                <a:gridCol w="208280">
                  <a:extLst>
                    <a:ext uri="{9D8B030D-6E8A-4147-A177-3AD203B41FA5}">
                      <a16:colId xmlns:a16="http://schemas.microsoft.com/office/drawing/2014/main" val="2539080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641890709"/>
                  </a:ext>
                </a:extLst>
              </a:tr>
            </a:tbl>
          </a:graphicData>
        </a:graphic>
      </p:graphicFrame>
      <p:sp>
        <p:nvSpPr>
          <p:cNvPr id="4" name="Text Placeholder 3">
            <a:extLst>
              <a:ext uri="{FF2B5EF4-FFF2-40B4-BE49-F238E27FC236}">
                <a16:creationId xmlns:a16="http://schemas.microsoft.com/office/drawing/2014/main" id="{19E76637-A275-47F7-B46A-740B6DDD84BF}"/>
              </a:ext>
            </a:extLst>
          </p:cNvPr>
          <p:cNvSpPr>
            <a:spLocks noGrp="1"/>
          </p:cNvSpPr>
          <p:nvPr>
            <p:ph type="body" sz="quarter" idx="14"/>
          </p:nvPr>
        </p:nvSpPr>
        <p:spPr/>
        <p:txBody>
          <a:bodyPr/>
          <a:lstStyle/>
          <a:p>
            <a:r>
              <a:rPr lang="en-US"/>
              <a:t>01/09/2020 - 15/09/2020</a:t>
            </a:r>
          </a:p>
        </p:txBody>
      </p:sp>
    </p:spTree>
    <p:extLst>
      <p:ext uri="{BB962C8B-B14F-4D97-AF65-F5344CB8AC3E}">
        <p14:creationId xmlns:p14="http://schemas.microsoft.com/office/powerpoint/2010/main" val="20578461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C03C4-AE64-462E-A6BC-31D6DC48015F}"/>
              </a:ext>
            </a:extLst>
          </p:cNvPr>
          <p:cNvSpPr>
            <a:spLocks noGrp="1"/>
          </p:cNvSpPr>
          <p:nvPr>
            <p:ph type="title"/>
          </p:nvPr>
        </p:nvSpPr>
        <p:spPr/>
        <p:txBody>
          <a:bodyPr/>
          <a:lstStyle/>
          <a:p>
            <a:r>
              <a:rPr lang="en-US"/>
              <a:t>Facebook Videos Table | All Pages - 2 of 5</a:t>
            </a:r>
          </a:p>
        </p:txBody>
      </p:sp>
      <p:graphicFrame>
        <p:nvGraphicFramePr>
          <p:cNvPr id="5" name="Table Placeholder 4">
            <a:extLst>
              <a:ext uri="{FF2B5EF4-FFF2-40B4-BE49-F238E27FC236}">
                <a16:creationId xmlns:a16="http://schemas.microsoft.com/office/drawing/2014/main" id="{7C3ED97B-C0F9-447C-A3BB-601E91448E82}"/>
              </a:ext>
            </a:extLst>
          </p:cNvPr>
          <p:cNvGraphicFramePr>
            <a:graphicFrameLocks noGrp="1"/>
          </p:cNvGraphicFramePr>
          <p:nvPr>
            <p:ph type="tbl" sz="quarter" idx="13"/>
            <p:extLst>
              <p:ext uri="{D42A27DB-BD31-4B8C-83A1-F6EECF244321}">
                <p14:modId xmlns:p14="http://schemas.microsoft.com/office/powerpoint/2010/main" val="3015984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987622984"/>
                    </a:ext>
                  </a:extLst>
                </a:gridCol>
                <a:gridCol w="740664">
                  <a:extLst>
                    <a:ext uri="{9D8B030D-6E8A-4147-A177-3AD203B41FA5}">
                      <a16:colId xmlns:a16="http://schemas.microsoft.com/office/drawing/2014/main" val="956343196"/>
                    </a:ext>
                  </a:extLst>
                </a:gridCol>
                <a:gridCol w="208280">
                  <a:extLst>
                    <a:ext uri="{9D8B030D-6E8A-4147-A177-3AD203B41FA5}">
                      <a16:colId xmlns:a16="http://schemas.microsoft.com/office/drawing/2014/main" val="3593781387"/>
                    </a:ext>
                  </a:extLst>
                </a:gridCol>
                <a:gridCol w="246888">
                  <a:extLst>
                    <a:ext uri="{9D8B030D-6E8A-4147-A177-3AD203B41FA5}">
                      <a16:colId xmlns:a16="http://schemas.microsoft.com/office/drawing/2014/main" val="3132479686"/>
                    </a:ext>
                  </a:extLst>
                </a:gridCol>
                <a:gridCol w="246888">
                  <a:extLst>
                    <a:ext uri="{9D8B030D-6E8A-4147-A177-3AD203B41FA5}">
                      <a16:colId xmlns:a16="http://schemas.microsoft.com/office/drawing/2014/main" val="1570356360"/>
                    </a:ext>
                  </a:extLst>
                </a:gridCol>
                <a:gridCol w="246888">
                  <a:extLst>
                    <a:ext uri="{9D8B030D-6E8A-4147-A177-3AD203B41FA5}">
                      <a16:colId xmlns:a16="http://schemas.microsoft.com/office/drawing/2014/main" val="2783963976"/>
                    </a:ext>
                  </a:extLst>
                </a:gridCol>
                <a:gridCol w="246888">
                  <a:extLst>
                    <a:ext uri="{9D8B030D-6E8A-4147-A177-3AD203B41FA5}">
                      <a16:colId xmlns:a16="http://schemas.microsoft.com/office/drawing/2014/main" val="3789735610"/>
                    </a:ext>
                  </a:extLst>
                </a:gridCol>
                <a:gridCol w="246888">
                  <a:extLst>
                    <a:ext uri="{9D8B030D-6E8A-4147-A177-3AD203B41FA5}">
                      <a16:colId xmlns:a16="http://schemas.microsoft.com/office/drawing/2014/main" val="1868488724"/>
                    </a:ext>
                  </a:extLst>
                </a:gridCol>
                <a:gridCol w="246888">
                  <a:extLst>
                    <a:ext uri="{9D8B030D-6E8A-4147-A177-3AD203B41FA5}">
                      <a16:colId xmlns:a16="http://schemas.microsoft.com/office/drawing/2014/main" val="3436983082"/>
                    </a:ext>
                  </a:extLst>
                </a:gridCol>
                <a:gridCol w="246888">
                  <a:extLst>
                    <a:ext uri="{9D8B030D-6E8A-4147-A177-3AD203B41FA5}">
                      <a16:colId xmlns:a16="http://schemas.microsoft.com/office/drawing/2014/main" val="2797757376"/>
                    </a:ext>
                  </a:extLst>
                </a:gridCol>
                <a:gridCol w="246888">
                  <a:extLst>
                    <a:ext uri="{9D8B030D-6E8A-4147-A177-3AD203B41FA5}">
                      <a16:colId xmlns:a16="http://schemas.microsoft.com/office/drawing/2014/main" val="3822237118"/>
                    </a:ext>
                  </a:extLst>
                </a:gridCol>
                <a:gridCol w="246888">
                  <a:extLst>
                    <a:ext uri="{9D8B030D-6E8A-4147-A177-3AD203B41FA5}">
                      <a16:colId xmlns:a16="http://schemas.microsoft.com/office/drawing/2014/main" val="2532316719"/>
                    </a:ext>
                  </a:extLst>
                </a:gridCol>
                <a:gridCol w="246888">
                  <a:extLst>
                    <a:ext uri="{9D8B030D-6E8A-4147-A177-3AD203B41FA5}">
                      <a16:colId xmlns:a16="http://schemas.microsoft.com/office/drawing/2014/main" val="1216127580"/>
                    </a:ext>
                  </a:extLst>
                </a:gridCol>
                <a:gridCol w="246888">
                  <a:extLst>
                    <a:ext uri="{9D8B030D-6E8A-4147-A177-3AD203B41FA5}">
                      <a16:colId xmlns:a16="http://schemas.microsoft.com/office/drawing/2014/main" val="1255105555"/>
                    </a:ext>
                  </a:extLst>
                </a:gridCol>
                <a:gridCol w="246888">
                  <a:extLst>
                    <a:ext uri="{9D8B030D-6E8A-4147-A177-3AD203B41FA5}">
                      <a16:colId xmlns:a16="http://schemas.microsoft.com/office/drawing/2014/main" val="811363129"/>
                    </a:ext>
                  </a:extLst>
                </a:gridCol>
                <a:gridCol w="246888">
                  <a:extLst>
                    <a:ext uri="{9D8B030D-6E8A-4147-A177-3AD203B41FA5}">
                      <a16:colId xmlns:a16="http://schemas.microsoft.com/office/drawing/2014/main" val="1754081467"/>
                    </a:ext>
                  </a:extLst>
                </a:gridCol>
                <a:gridCol w="246888">
                  <a:extLst>
                    <a:ext uri="{9D8B030D-6E8A-4147-A177-3AD203B41FA5}">
                      <a16:colId xmlns:a16="http://schemas.microsoft.com/office/drawing/2014/main" val="2294755927"/>
                    </a:ext>
                  </a:extLst>
                </a:gridCol>
                <a:gridCol w="246888">
                  <a:extLst>
                    <a:ext uri="{9D8B030D-6E8A-4147-A177-3AD203B41FA5}">
                      <a16:colId xmlns:a16="http://schemas.microsoft.com/office/drawing/2014/main" val="3020512095"/>
                    </a:ext>
                  </a:extLst>
                </a:gridCol>
                <a:gridCol w="246888">
                  <a:extLst>
                    <a:ext uri="{9D8B030D-6E8A-4147-A177-3AD203B41FA5}">
                      <a16:colId xmlns:a16="http://schemas.microsoft.com/office/drawing/2014/main" val="2061390674"/>
                    </a:ext>
                  </a:extLst>
                </a:gridCol>
                <a:gridCol w="246888">
                  <a:extLst>
                    <a:ext uri="{9D8B030D-6E8A-4147-A177-3AD203B41FA5}">
                      <a16:colId xmlns:a16="http://schemas.microsoft.com/office/drawing/2014/main" val="1773909698"/>
                    </a:ext>
                  </a:extLst>
                </a:gridCol>
                <a:gridCol w="246888">
                  <a:extLst>
                    <a:ext uri="{9D8B030D-6E8A-4147-A177-3AD203B41FA5}">
                      <a16:colId xmlns:a16="http://schemas.microsoft.com/office/drawing/2014/main" val="2436783800"/>
                    </a:ext>
                  </a:extLst>
                </a:gridCol>
                <a:gridCol w="246888">
                  <a:extLst>
                    <a:ext uri="{9D8B030D-6E8A-4147-A177-3AD203B41FA5}">
                      <a16:colId xmlns:a16="http://schemas.microsoft.com/office/drawing/2014/main" val="2608563929"/>
                    </a:ext>
                  </a:extLst>
                </a:gridCol>
                <a:gridCol w="246888">
                  <a:extLst>
                    <a:ext uri="{9D8B030D-6E8A-4147-A177-3AD203B41FA5}">
                      <a16:colId xmlns:a16="http://schemas.microsoft.com/office/drawing/2014/main" val="4013036962"/>
                    </a:ext>
                  </a:extLst>
                </a:gridCol>
                <a:gridCol w="208280">
                  <a:extLst>
                    <a:ext uri="{9D8B030D-6E8A-4147-A177-3AD203B41FA5}">
                      <a16:colId xmlns:a16="http://schemas.microsoft.com/office/drawing/2014/main" val="810475050"/>
                    </a:ext>
                  </a:extLst>
                </a:gridCol>
                <a:gridCol w="208280">
                  <a:extLst>
                    <a:ext uri="{9D8B030D-6E8A-4147-A177-3AD203B41FA5}">
                      <a16:colId xmlns:a16="http://schemas.microsoft.com/office/drawing/2014/main" val="36179850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4207094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Salam Bank-Bahrain B.S.C - 2020-09-15 17:58:02</a:t>
                      </a:r>
                      <a:r>
                        <a:rPr kumimoji="0" lang="en-US" sz="1000" b="0" i="0" u="none" strike="noStrike" kern="1200" cap="none" spc="0" normalizeH="0" baseline="0" noProof="0">
                          <a:ln>
                            <a:noFill/>
                          </a:ln>
                          <a:solidFill>
                            <a:prstClr val="black"/>
                          </a:solidFill>
                          <a:effectLst/>
                          <a:uLnTx/>
                          <a:uFillTx/>
                          <a:latin typeface="+mn-lt"/>
                          <a:ea typeface="+mn-ea"/>
                          <a:cs typeface="+mn-cs"/>
                        </a:rPr>
                        <a:t>
 Invest a minimum of BD 5,000 in your Wakala Account for 3 months or more &amp; get the chance to be one of 3 winners to triple their expected profit!
Download Al Salam Bank App now to open an account and invest in just a few minutes!
Offer is valid ‪from 6 September to 6 December 2020‬.
Terms &amp; conditions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https://scontent-iad3-1.xx.fbcdn.net/v/t15.5256-10/p160x160/118997875_357933465361068_6700423588286543398_n.jpg?_nc_cat=107&amp;_nc_sid=08861d&amp;_nc_ohc=hWUA1tKjNIgAX-D2OfL&amp;_nc_ht=scontent-iad3-1.xx&amp;oh=60b2072af9b78ea3bd24022d11f751b5&amp;oe=5F9225B4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23/09/2020 16:18:48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67.39 %</a:t>
                      </a:r>
                    </a:p>
                  </a:txBody>
                  <a:tcPr/>
                </a:tc>
                <a:extLst>
                  <a:ext uri="{0D108BD9-81ED-4DB2-BD59-A6C34878D82A}">
                    <a16:rowId xmlns:a16="http://schemas.microsoft.com/office/drawing/2014/main" val="826001188"/>
                  </a:ext>
                </a:extLst>
              </a:tr>
            </a:tbl>
          </a:graphicData>
        </a:graphic>
      </p:graphicFrame>
      <p:sp>
        <p:nvSpPr>
          <p:cNvPr id="4" name="Text Placeholder 3">
            <a:extLst>
              <a:ext uri="{FF2B5EF4-FFF2-40B4-BE49-F238E27FC236}">
                <a16:creationId xmlns:a16="http://schemas.microsoft.com/office/drawing/2014/main" id="{C42F5C89-7F90-4013-8115-175E804C9CE3}"/>
              </a:ext>
            </a:extLst>
          </p:cNvPr>
          <p:cNvSpPr>
            <a:spLocks noGrp="1"/>
          </p:cNvSpPr>
          <p:nvPr>
            <p:ph type="body" sz="quarter" idx="14"/>
          </p:nvPr>
        </p:nvSpPr>
        <p:spPr/>
        <p:txBody>
          <a:bodyPr/>
          <a:lstStyle/>
          <a:p>
            <a:r>
              <a:rPr lang="en-US"/>
              <a:t>01/09/2020 - 15/09/2020</a:t>
            </a:r>
          </a:p>
        </p:txBody>
      </p:sp>
    </p:spTree>
    <p:extLst>
      <p:ext uri="{BB962C8B-B14F-4D97-AF65-F5344CB8AC3E}">
        <p14:creationId xmlns:p14="http://schemas.microsoft.com/office/powerpoint/2010/main" val="35602515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9B1E0-C0F0-4014-B1E0-9CB6C1010EAA}"/>
              </a:ext>
            </a:extLst>
          </p:cNvPr>
          <p:cNvSpPr>
            <a:spLocks noGrp="1"/>
          </p:cNvSpPr>
          <p:nvPr>
            <p:ph type="title"/>
          </p:nvPr>
        </p:nvSpPr>
        <p:spPr/>
        <p:txBody>
          <a:bodyPr/>
          <a:lstStyle/>
          <a:p>
            <a:r>
              <a:rPr lang="en-US"/>
              <a:t>Facebook Videos Table | All Pages - 3 of 5</a:t>
            </a:r>
          </a:p>
        </p:txBody>
      </p:sp>
      <p:graphicFrame>
        <p:nvGraphicFramePr>
          <p:cNvPr id="5" name="Table Placeholder 4">
            <a:extLst>
              <a:ext uri="{FF2B5EF4-FFF2-40B4-BE49-F238E27FC236}">
                <a16:creationId xmlns:a16="http://schemas.microsoft.com/office/drawing/2014/main" id="{4F6E0E89-8D6A-4F69-A603-E0FF6F8DBA0C}"/>
              </a:ext>
            </a:extLst>
          </p:cNvPr>
          <p:cNvGraphicFramePr>
            <a:graphicFrameLocks noGrp="1"/>
          </p:cNvGraphicFramePr>
          <p:nvPr>
            <p:ph type="tbl" sz="quarter" idx="13"/>
            <p:extLst>
              <p:ext uri="{D42A27DB-BD31-4B8C-83A1-F6EECF244321}">
                <p14:modId xmlns:p14="http://schemas.microsoft.com/office/powerpoint/2010/main" val="3530446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593561714"/>
                    </a:ext>
                  </a:extLst>
                </a:gridCol>
                <a:gridCol w="740664">
                  <a:extLst>
                    <a:ext uri="{9D8B030D-6E8A-4147-A177-3AD203B41FA5}">
                      <a16:colId xmlns:a16="http://schemas.microsoft.com/office/drawing/2014/main" val="1759840251"/>
                    </a:ext>
                  </a:extLst>
                </a:gridCol>
                <a:gridCol w="208280">
                  <a:extLst>
                    <a:ext uri="{9D8B030D-6E8A-4147-A177-3AD203B41FA5}">
                      <a16:colId xmlns:a16="http://schemas.microsoft.com/office/drawing/2014/main" val="1397678862"/>
                    </a:ext>
                  </a:extLst>
                </a:gridCol>
                <a:gridCol w="246888">
                  <a:extLst>
                    <a:ext uri="{9D8B030D-6E8A-4147-A177-3AD203B41FA5}">
                      <a16:colId xmlns:a16="http://schemas.microsoft.com/office/drawing/2014/main" val="3373416374"/>
                    </a:ext>
                  </a:extLst>
                </a:gridCol>
                <a:gridCol w="246888">
                  <a:extLst>
                    <a:ext uri="{9D8B030D-6E8A-4147-A177-3AD203B41FA5}">
                      <a16:colId xmlns:a16="http://schemas.microsoft.com/office/drawing/2014/main" val="2014087920"/>
                    </a:ext>
                  </a:extLst>
                </a:gridCol>
                <a:gridCol w="246888">
                  <a:extLst>
                    <a:ext uri="{9D8B030D-6E8A-4147-A177-3AD203B41FA5}">
                      <a16:colId xmlns:a16="http://schemas.microsoft.com/office/drawing/2014/main" val="1345104445"/>
                    </a:ext>
                  </a:extLst>
                </a:gridCol>
                <a:gridCol w="246888">
                  <a:extLst>
                    <a:ext uri="{9D8B030D-6E8A-4147-A177-3AD203B41FA5}">
                      <a16:colId xmlns:a16="http://schemas.microsoft.com/office/drawing/2014/main" val="1872312350"/>
                    </a:ext>
                  </a:extLst>
                </a:gridCol>
                <a:gridCol w="246888">
                  <a:extLst>
                    <a:ext uri="{9D8B030D-6E8A-4147-A177-3AD203B41FA5}">
                      <a16:colId xmlns:a16="http://schemas.microsoft.com/office/drawing/2014/main" val="1808143812"/>
                    </a:ext>
                  </a:extLst>
                </a:gridCol>
                <a:gridCol w="246888">
                  <a:extLst>
                    <a:ext uri="{9D8B030D-6E8A-4147-A177-3AD203B41FA5}">
                      <a16:colId xmlns:a16="http://schemas.microsoft.com/office/drawing/2014/main" val="741291512"/>
                    </a:ext>
                  </a:extLst>
                </a:gridCol>
                <a:gridCol w="246888">
                  <a:extLst>
                    <a:ext uri="{9D8B030D-6E8A-4147-A177-3AD203B41FA5}">
                      <a16:colId xmlns:a16="http://schemas.microsoft.com/office/drawing/2014/main" val="2131815614"/>
                    </a:ext>
                  </a:extLst>
                </a:gridCol>
                <a:gridCol w="246888">
                  <a:extLst>
                    <a:ext uri="{9D8B030D-6E8A-4147-A177-3AD203B41FA5}">
                      <a16:colId xmlns:a16="http://schemas.microsoft.com/office/drawing/2014/main" val="1929878634"/>
                    </a:ext>
                  </a:extLst>
                </a:gridCol>
                <a:gridCol w="246888">
                  <a:extLst>
                    <a:ext uri="{9D8B030D-6E8A-4147-A177-3AD203B41FA5}">
                      <a16:colId xmlns:a16="http://schemas.microsoft.com/office/drawing/2014/main" val="1246150668"/>
                    </a:ext>
                  </a:extLst>
                </a:gridCol>
                <a:gridCol w="246888">
                  <a:extLst>
                    <a:ext uri="{9D8B030D-6E8A-4147-A177-3AD203B41FA5}">
                      <a16:colId xmlns:a16="http://schemas.microsoft.com/office/drawing/2014/main" val="2551033507"/>
                    </a:ext>
                  </a:extLst>
                </a:gridCol>
                <a:gridCol w="246888">
                  <a:extLst>
                    <a:ext uri="{9D8B030D-6E8A-4147-A177-3AD203B41FA5}">
                      <a16:colId xmlns:a16="http://schemas.microsoft.com/office/drawing/2014/main" val="2972709091"/>
                    </a:ext>
                  </a:extLst>
                </a:gridCol>
                <a:gridCol w="246888">
                  <a:extLst>
                    <a:ext uri="{9D8B030D-6E8A-4147-A177-3AD203B41FA5}">
                      <a16:colId xmlns:a16="http://schemas.microsoft.com/office/drawing/2014/main" val="549235545"/>
                    </a:ext>
                  </a:extLst>
                </a:gridCol>
                <a:gridCol w="246888">
                  <a:extLst>
                    <a:ext uri="{9D8B030D-6E8A-4147-A177-3AD203B41FA5}">
                      <a16:colId xmlns:a16="http://schemas.microsoft.com/office/drawing/2014/main" val="3943667216"/>
                    </a:ext>
                  </a:extLst>
                </a:gridCol>
                <a:gridCol w="246888">
                  <a:extLst>
                    <a:ext uri="{9D8B030D-6E8A-4147-A177-3AD203B41FA5}">
                      <a16:colId xmlns:a16="http://schemas.microsoft.com/office/drawing/2014/main" val="4181178062"/>
                    </a:ext>
                  </a:extLst>
                </a:gridCol>
                <a:gridCol w="246888">
                  <a:extLst>
                    <a:ext uri="{9D8B030D-6E8A-4147-A177-3AD203B41FA5}">
                      <a16:colId xmlns:a16="http://schemas.microsoft.com/office/drawing/2014/main" val="369082722"/>
                    </a:ext>
                  </a:extLst>
                </a:gridCol>
                <a:gridCol w="246888">
                  <a:extLst>
                    <a:ext uri="{9D8B030D-6E8A-4147-A177-3AD203B41FA5}">
                      <a16:colId xmlns:a16="http://schemas.microsoft.com/office/drawing/2014/main" val="1731302614"/>
                    </a:ext>
                  </a:extLst>
                </a:gridCol>
                <a:gridCol w="246888">
                  <a:extLst>
                    <a:ext uri="{9D8B030D-6E8A-4147-A177-3AD203B41FA5}">
                      <a16:colId xmlns:a16="http://schemas.microsoft.com/office/drawing/2014/main" val="2656739337"/>
                    </a:ext>
                  </a:extLst>
                </a:gridCol>
                <a:gridCol w="246888">
                  <a:extLst>
                    <a:ext uri="{9D8B030D-6E8A-4147-A177-3AD203B41FA5}">
                      <a16:colId xmlns:a16="http://schemas.microsoft.com/office/drawing/2014/main" val="1996764910"/>
                    </a:ext>
                  </a:extLst>
                </a:gridCol>
                <a:gridCol w="246888">
                  <a:extLst>
                    <a:ext uri="{9D8B030D-6E8A-4147-A177-3AD203B41FA5}">
                      <a16:colId xmlns:a16="http://schemas.microsoft.com/office/drawing/2014/main" val="964688992"/>
                    </a:ext>
                  </a:extLst>
                </a:gridCol>
                <a:gridCol w="246888">
                  <a:extLst>
                    <a:ext uri="{9D8B030D-6E8A-4147-A177-3AD203B41FA5}">
                      <a16:colId xmlns:a16="http://schemas.microsoft.com/office/drawing/2014/main" val="1239102637"/>
                    </a:ext>
                  </a:extLst>
                </a:gridCol>
                <a:gridCol w="208280">
                  <a:extLst>
                    <a:ext uri="{9D8B030D-6E8A-4147-A177-3AD203B41FA5}">
                      <a16:colId xmlns:a16="http://schemas.microsoft.com/office/drawing/2014/main" val="4114060563"/>
                    </a:ext>
                  </a:extLst>
                </a:gridCol>
                <a:gridCol w="208280">
                  <a:extLst>
                    <a:ext uri="{9D8B030D-6E8A-4147-A177-3AD203B41FA5}">
                      <a16:colId xmlns:a16="http://schemas.microsoft.com/office/drawing/2014/main" val="2383977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438756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Salam Bank-Bahrain B.S.C - 2020-09-15 17:56:52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انتهز الفرصة لتكون أحد الرابحين الثلاثة للحصول على 3 أضعاف الأرباح المتوقعة من خلال استثمارك في حساب وكالة بمبلغ 5,000 د.ب. كحد أدنى لمدة 3 أشهر أو أكثر.‬
‫حمّل تطبيق مصرف السلام الآن، افتح حساب وكالة واستثمر في دقائق معدودة!‬
‫يسري العرض من 6 سبتمبر حتى 6 ديسمبر 2020. 
‫تطبق الشروط والأحكام.‬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https://scontent-iad3-1.xx.fbcdn.net/v/t15.5256-10/p160x160/119643762_2654028234857141_7039864946913162831_n.jpg?_nc_cat=106&amp;_nc_sid=08861d&amp;_nc_ohc=CClq55e8vIcAX9opmYL&amp;_nc_ht=scontent-iad3-1.xx&amp;oh=50e7151647b041ec2025e7ec6316ac93&amp;oe=5F8FBB23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22/09/2020 04:19:58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82.88 %</a:t>
                      </a:r>
                    </a:p>
                  </a:txBody>
                  <a:tcPr/>
                </a:tc>
                <a:extLst>
                  <a:ext uri="{0D108BD9-81ED-4DB2-BD59-A6C34878D82A}">
                    <a16:rowId xmlns:a16="http://schemas.microsoft.com/office/drawing/2014/main" val="798059245"/>
                  </a:ext>
                </a:extLst>
              </a:tr>
            </a:tbl>
          </a:graphicData>
        </a:graphic>
      </p:graphicFrame>
      <p:sp>
        <p:nvSpPr>
          <p:cNvPr id="4" name="Text Placeholder 3">
            <a:extLst>
              <a:ext uri="{FF2B5EF4-FFF2-40B4-BE49-F238E27FC236}">
                <a16:creationId xmlns:a16="http://schemas.microsoft.com/office/drawing/2014/main" id="{3D9A1A63-8FAF-435B-BCEF-CD9893EBD439}"/>
              </a:ext>
            </a:extLst>
          </p:cNvPr>
          <p:cNvSpPr>
            <a:spLocks noGrp="1"/>
          </p:cNvSpPr>
          <p:nvPr>
            <p:ph type="body" sz="quarter" idx="14"/>
          </p:nvPr>
        </p:nvSpPr>
        <p:spPr/>
        <p:txBody>
          <a:bodyPr/>
          <a:lstStyle/>
          <a:p>
            <a:r>
              <a:rPr lang="en-US"/>
              <a:t>01/09/2020 - 15/09/2020</a:t>
            </a:r>
          </a:p>
        </p:txBody>
      </p:sp>
    </p:spTree>
    <p:extLst>
      <p:ext uri="{BB962C8B-B14F-4D97-AF65-F5344CB8AC3E}">
        <p14:creationId xmlns:p14="http://schemas.microsoft.com/office/powerpoint/2010/main" val="21466728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D39D3-76A1-4711-938A-4EE1387A0A50}"/>
              </a:ext>
            </a:extLst>
          </p:cNvPr>
          <p:cNvSpPr>
            <a:spLocks noGrp="1"/>
          </p:cNvSpPr>
          <p:nvPr>
            <p:ph type="title"/>
          </p:nvPr>
        </p:nvSpPr>
        <p:spPr/>
        <p:txBody>
          <a:bodyPr/>
          <a:lstStyle/>
          <a:p>
            <a:r>
              <a:rPr lang="en-US"/>
              <a:t>Facebook Videos Table | All Pages - 4 of 5</a:t>
            </a:r>
          </a:p>
        </p:txBody>
      </p:sp>
      <p:graphicFrame>
        <p:nvGraphicFramePr>
          <p:cNvPr id="5" name="Table Placeholder 4">
            <a:extLst>
              <a:ext uri="{FF2B5EF4-FFF2-40B4-BE49-F238E27FC236}">
                <a16:creationId xmlns:a16="http://schemas.microsoft.com/office/drawing/2014/main" id="{736C5B6A-AF67-4EA1-BE12-273862177B60}"/>
              </a:ext>
            </a:extLst>
          </p:cNvPr>
          <p:cNvGraphicFramePr>
            <a:graphicFrameLocks noGrp="1"/>
          </p:cNvGraphicFramePr>
          <p:nvPr>
            <p:ph type="tbl" sz="quarter" idx="13"/>
            <p:extLst>
              <p:ext uri="{D42A27DB-BD31-4B8C-83A1-F6EECF244321}">
                <p14:modId xmlns:p14="http://schemas.microsoft.com/office/powerpoint/2010/main" val="4052776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277985001"/>
                    </a:ext>
                  </a:extLst>
                </a:gridCol>
                <a:gridCol w="740664">
                  <a:extLst>
                    <a:ext uri="{9D8B030D-6E8A-4147-A177-3AD203B41FA5}">
                      <a16:colId xmlns:a16="http://schemas.microsoft.com/office/drawing/2014/main" val="715786785"/>
                    </a:ext>
                  </a:extLst>
                </a:gridCol>
                <a:gridCol w="208280">
                  <a:extLst>
                    <a:ext uri="{9D8B030D-6E8A-4147-A177-3AD203B41FA5}">
                      <a16:colId xmlns:a16="http://schemas.microsoft.com/office/drawing/2014/main" val="1958771747"/>
                    </a:ext>
                  </a:extLst>
                </a:gridCol>
                <a:gridCol w="246888">
                  <a:extLst>
                    <a:ext uri="{9D8B030D-6E8A-4147-A177-3AD203B41FA5}">
                      <a16:colId xmlns:a16="http://schemas.microsoft.com/office/drawing/2014/main" val="2656392660"/>
                    </a:ext>
                  </a:extLst>
                </a:gridCol>
                <a:gridCol w="246888">
                  <a:extLst>
                    <a:ext uri="{9D8B030D-6E8A-4147-A177-3AD203B41FA5}">
                      <a16:colId xmlns:a16="http://schemas.microsoft.com/office/drawing/2014/main" val="504680372"/>
                    </a:ext>
                  </a:extLst>
                </a:gridCol>
                <a:gridCol w="246888">
                  <a:extLst>
                    <a:ext uri="{9D8B030D-6E8A-4147-A177-3AD203B41FA5}">
                      <a16:colId xmlns:a16="http://schemas.microsoft.com/office/drawing/2014/main" val="43072711"/>
                    </a:ext>
                  </a:extLst>
                </a:gridCol>
                <a:gridCol w="246888">
                  <a:extLst>
                    <a:ext uri="{9D8B030D-6E8A-4147-A177-3AD203B41FA5}">
                      <a16:colId xmlns:a16="http://schemas.microsoft.com/office/drawing/2014/main" val="2401078002"/>
                    </a:ext>
                  </a:extLst>
                </a:gridCol>
                <a:gridCol w="246888">
                  <a:extLst>
                    <a:ext uri="{9D8B030D-6E8A-4147-A177-3AD203B41FA5}">
                      <a16:colId xmlns:a16="http://schemas.microsoft.com/office/drawing/2014/main" val="3826043646"/>
                    </a:ext>
                  </a:extLst>
                </a:gridCol>
                <a:gridCol w="246888">
                  <a:extLst>
                    <a:ext uri="{9D8B030D-6E8A-4147-A177-3AD203B41FA5}">
                      <a16:colId xmlns:a16="http://schemas.microsoft.com/office/drawing/2014/main" val="1641082159"/>
                    </a:ext>
                  </a:extLst>
                </a:gridCol>
                <a:gridCol w="246888">
                  <a:extLst>
                    <a:ext uri="{9D8B030D-6E8A-4147-A177-3AD203B41FA5}">
                      <a16:colId xmlns:a16="http://schemas.microsoft.com/office/drawing/2014/main" val="1925883470"/>
                    </a:ext>
                  </a:extLst>
                </a:gridCol>
                <a:gridCol w="246888">
                  <a:extLst>
                    <a:ext uri="{9D8B030D-6E8A-4147-A177-3AD203B41FA5}">
                      <a16:colId xmlns:a16="http://schemas.microsoft.com/office/drawing/2014/main" val="2142563096"/>
                    </a:ext>
                  </a:extLst>
                </a:gridCol>
                <a:gridCol w="246888">
                  <a:extLst>
                    <a:ext uri="{9D8B030D-6E8A-4147-A177-3AD203B41FA5}">
                      <a16:colId xmlns:a16="http://schemas.microsoft.com/office/drawing/2014/main" val="3020896348"/>
                    </a:ext>
                  </a:extLst>
                </a:gridCol>
                <a:gridCol w="246888">
                  <a:extLst>
                    <a:ext uri="{9D8B030D-6E8A-4147-A177-3AD203B41FA5}">
                      <a16:colId xmlns:a16="http://schemas.microsoft.com/office/drawing/2014/main" val="3978096241"/>
                    </a:ext>
                  </a:extLst>
                </a:gridCol>
                <a:gridCol w="246888">
                  <a:extLst>
                    <a:ext uri="{9D8B030D-6E8A-4147-A177-3AD203B41FA5}">
                      <a16:colId xmlns:a16="http://schemas.microsoft.com/office/drawing/2014/main" val="569599677"/>
                    </a:ext>
                  </a:extLst>
                </a:gridCol>
                <a:gridCol w="246888">
                  <a:extLst>
                    <a:ext uri="{9D8B030D-6E8A-4147-A177-3AD203B41FA5}">
                      <a16:colId xmlns:a16="http://schemas.microsoft.com/office/drawing/2014/main" val="2630061342"/>
                    </a:ext>
                  </a:extLst>
                </a:gridCol>
                <a:gridCol w="246888">
                  <a:extLst>
                    <a:ext uri="{9D8B030D-6E8A-4147-A177-3AD203B41FA5}">
                      <a16:colId xmlns:a16="http://schemas.microsoft.com/office/drawing/2014/main" val="3541706602"/>
                    </a:ext>
                  </a:extLst>
                </a:gridCol>
                <a:gridCol w="246888">
                  <a:extLst>
                    <a:ext uri="{9D8B030D-6E8A-4147-A177-3AD203B41FA5}">
                      <a16:colId xmlns:a16="http://schemas.microsoft.com/office/drawing/2014/main" val="2730620004"/>
                    </a:ext>
                  </a:extLst>
                </a:gridCol>
                <a:gridCol w="246888">
                  <a:extLst>
                    <a:ext uri="{9D8B030D-6E8A-4147-A177-3AD203B41FA5}">
                      <a16:colId xmlns:a16="http://schemas.microsoft.com/office/drawing/2014/main" val="3521222202"/>
                    </a:ext>
                  </a:extLst>
                </a:gridCol>
                <a:gridCol w="246888">
                  <a:extLst>
                    <a:ext uri="{9D8B030D-6E8A-4147-A177-3AD203B41FA5}">
                      <a16:colId xmlns:a16="http://schemas.microsoft.com/office/drawing/2014/main" val="80477924"/>
                    </a:ext>
                  </a:extLst>
                </a:gridCol>
                <a:gridCol w="246888">
                  <a:extLst>
                    <a:ext uri="{9D8B030D-6E8A-4147-A177-3AD203B41FA5}">
                      <a16:colId xmlns:a16="http://schemas.microsoft.com/office/drawing/2014/main" val="126087683"/>
                    </a:ext>
                  </a:extLst>
                </a:gridCol>
                <a:gridCol w="246888">
                  <a:extLst>
                    <a:ext uri="{9D8B030D-6E8A-4147-A177-3AD203B41FA5}">
                      <a16:colId xmlns:a16="http://schemas.microsoft.com/office/drawing/2014/main" val="1262451316"/>
                    </a:ext>
                  </a:extLst>
                </a:gridCol>
                <a:gridCol w="246888">
                  <a:extLst>
                    <a:ext uri="{9D8B030D-6E8A-4147-A177-3AD203B41FA5}">
                      <a16:colId xmlns:a16="http://schemas.microsoft.com/office/drawing/2014/main" val="1634362487"/>
                    </a:ext>
                  </a:extLst>
                </a:gridCol>
                <a:gridCol w="246888">
                  <a:extLst>
                    <a:ext uri="{9D8B030D-6E8A-4147-A177-3AD203B41FA5}">
                      <a16:colId xmlns:a16="http://schemas.microsoft.com/office/drawing/2014/main" val="96311800"/>
                    </a:ext>
                  </a:extLst>
                </a:gridCol>
                <a:gridCol w="208280">
                  <a:extLst>
                    <a:ext uri="{9D8B030D-6E8A-4147-A177-3AD203B41FA5}">
                      <a16:colId xmlns:a16="http://schemas.microsoft.com/office/drawing/2014/main" val="878492002"/>
                    </a:ext>
                  </a:extLst>
                </a:gridCol>
                <a:gridCol w="208280">
                  <a:extLst>
                    <a:ext uri="{9D8B030D-6E8A-4147-A177-3AD203B41FA5}">
                      <a16:colId xmlns:a16="http://schemas.microsoft.com/office/drawing/2014/main" val="3184696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4046823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Salam Bank-Bahrain B.S.C - 2020-09-14 19:37:18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خمن عدد الجوائز في برنامج دانات للتوفير!
احصل على فرصة لتكون أحد الفائزين الخمسة بمبلغ 200 د.ب. كل ما عليك فعله:
▪︎متابعة حساب مصرف السلام في الانستغرام </a:t>
                      </a:r>
                      <a:r>
                        <a:rPr kumimoji="0" lang="en-US" sz="1000" b="0" i="0" u="none" strike="noStrike" kern="1200" cap="none" spc="0" normalizeH="0" baseline="0" noProof="0">
                          <a:ln>
                            <a:noFill/>
                          </a:ln>
                          <a:solidFill>
                            <a:prstClr val="black"/>
                          </a:solidFill>
                          <a:effectLst/>
                          <a:uLnTx/>
                          <a:uFillTx/>
                          <a:latin typeface="+mn-lt"/>
                          <a:ea typeface="+mn-ea"/>
                          <a:cs typeface="+mn-cs"/>
                        </a:rPr>
                        <a:t>https://bit.ly/3ivNUfd
▪︎</a:t>
                      </a:r>
                      <a:r>
                        <a:rPr kumimoji="0" lang="ar-AE" sz="1000" b="0" i="0" u="none" strike="noStrike" kern="1200" cap="none" spc="0" normalizeH="0" baseline="0" noProof="0">
                          <a:ln>
                            <a:noFill/>
                          </a:ln>
                          <a:solidFill>
                            <a:prstClr val="black"/>
                          </a:solidFill>
                          <a:effectLst/>
                          <a:uLnTx/>
                          <a:uFillTx/>
                          <a:latin typeface="+mn-lt"/>
                          <a:ea typeface="+mn-ea"/>
                          <a:cs typeface="+mn-cs"/>
                        </a:rPr>
                        <a:t>وضع لايك للفيديو ومنشن أصدقائك
شروط وأحكام المسابقة‪‪:‬
1. يجب على المتسابق متابعة حساب المصرف في الانستغرام
2. يجب على المتسابق ضغط لايك على الصورة في حساب المصرف على الانستغرام والقيام بعمل منشن لصديق
3. يجب ألا يكون حساب المتسابق وهمياَ في الانستغرام
4. يجب على المتسابق أن يكون مقيماَ في مملكة البحرين
5. في حال عدم رد أي من الفائزين خلال 24 ساعة سيتم اختيار فائزين آخرين
6. لا يسمح لموظفي المصرف المشاركة في هذه المسابقة
7. يحق للمصرف وفق إرادته المطلقة أن يوقف المسابقة في أي وقت وسيتم اختيار الفائزين وفقاً للشروط المذكورة أعلاه
سيتم الإعلان عن الفائز‪ين في المسابقة في تاريخ 20 سبتمبر 2020.
برنامج دانات للتوفير يقدم لك فرصة للفوز بالعديد من الجوائز التي قد تغير حياتك. استثمر اليوم عبر تطبيق مصرف السلام من خلال الضغط على الرابط في البايو.
‬
‏‪تطبق شروط وأحكام برنامج دانات للتوفير‬.
</a:t>
                      </a:r>
                      <a:r>
                        <a:rPr kumimoji="0" lang="en-US" sz="1000" b="0" i="0" u="none" strike="noStrike" kern="1200" cap="none" spc="0" normalizeH="0" baseline="0" noProof="0">
                          <a:ln>
                            <a:noFill/>
                          </a:ln>
                          <a:solidFill>
                            <a:prstClr val="black"/>
                          </a:solidFill>
                          <a:effectLst/>
                          <a:uLnTx/>
                          <a:uFillTx/>
                          <a:latin typeface="+mn-lt"/>
                          <a:ea typeface="+mn-ea"/>
                          <a:cs typeface="+mn-cs"/>
                        </a:rPr>
                        <a:t>Guess the number of prizes in the Danat Savings Scheme! 
Get the chance to be one of 5 lucky winners to win BD 200 by simply:
▪︎Following Al Salam Bank’s Instagram account (https://bit.ly/3ivNUfd)
▪︎Like the post and mention your friends
Contest Terms and Conditions:
1. Participants must follow the Bank’s Instagram account
2. Participants must like the post on the Bank’s Instagram account &amp; mention a friend
3. Participants must have a valid Instagram account
4. Participants must be residents of the Kingdom of Bahrain
5. If any of the winners do not respond within 24 hours, other winners will be selected
6. The Bank’s employees are not eligible to participate in this competition
7. The Bank may end the competition at any time, at its sole discretion, where participants will be selected randomly as winners
The contest winners will be announced ‪on 20 September 2020‬.
The Danat Saving Scheme gives you an opportunity to win a host of life changing prizes. Invest today through the Al Salam Bank digital banking application by clicking on the link in our bio.
Danat Savings Scheme Terms and Conditions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119575113_357378378960609_8353363205527995414_n.jpg?_nc_cat=101&amp;_nc_sid=08861d&amp;_nc_ohc=l2OpwZv86ZcAX89Y1pZ&amp;_nc_oc=AQni5EW_Ptxbey-2CHJ-o7cF9lOxuQk_bE3O-_VOuy8qdQ_eKbhc84i5dI0jFpgpzn8&amp;_nc_ht=scontent-iad3-1.xx&amp;oh=0ffad941abfdef0cc8f66ebbd34e8fbe&amp;oe=5F8F2083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22/09/2020 04:19:58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0.86 %</a:t>
                      </a:r>
                    </a:p>
                  </a:txBody>
                  <a:tcPr/>
                </a:tc>
                <a:extLst>
                  <a:ext uri="{0D108BD9-81ED-4DB2-BD59-A6C34878D82A}">
                    <a16:rowId xmlns:a16="http://schemas.microsoft.com/office/drawing/2014/main" val="1103219651"/>
                  </a:ext>
                </a:extLst>
              </a:tr>
            </a:tbl>
          </a:graphicData>
        </a:graphic>
      </p:graphicFrame>
      <p:sp>
        <p:nvSpPr>
          <p:cNvPr id="4" name="Text Placeholder 3">
            <a:extLst>
              <a:ext uri="{FF2B5EF4-FFF2-40B4-BE49-F238E27FC236}">
                <a16:creationId xmlns:a16="http://schemas.microsoft.com/office/drawing/2014/main" id="{A749ABE3-5D33-4A26-BA5D-5B8ADE9308A3}"/>
              </a:ext>
            </a:extLst>
          </p:cNvPr>
          <p:cNvSpPr>
            <a:spLocks noGrp="1"/>
          </p:cNvSpPr>
          <p:nvPr>
            <p:ph type="body" sz="quarter" idx="14"/>
          </p:nvPr>
        </p:nvSpPr>
        <p:spPr/>
        <p:txBody>
          <a:bodyPr/>
          <a:lstStyle/>
          <a:p>
            <a:r>
              <a:rPr lang="en-US"/>
              <a:t>01/09/2020 - 15/09/2020</a:t>
            </a:r>
          </a:p>
        </p:txBody>
      </p:sp>
    </p:spTree>
    <p:extLst>
      <p:ext uri="{BB962C8B-B14F-4D97-AF65-F5344CB8AC3E}">
        <p14:creationId xmlns:p14="http://schemas.microsoft.com/office/powerpoint/2010/main" val="5891900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BDEE6-7370-4FF0-8B22-E305553D6CC0}"/>
              </a:ext>
            </a:extLst>
          </p:cNvPr>
          <p:cNvSpPr>
            <a:spLocks noGrp="1"/>
          </p:cNvSpPr>
          <p:nvPr>
            <p:ph type="title"/>
          </p:nvPr>
        </p:nvSpPr>
        <p:spPr/>
        <p:txBody>
          <a:bodyPr/>
          <a:lstStyle/>
          <a:p>
            <a:r>
              <a:rPr lang="en-US"/>
              <a:t>Facebook Videos Table | All Pages - 5 of 5</a:t>
            </a:r>
          </a:p>
        </p:txBody>
      </p:sp>
      <p:graphicFrame>
        <p:nvGraphicFramePr>
          <p:cNvPr id="5" name="Table Placeholder 4">
            <a:extLst>
              <a:ext uri="{FF2B5EF4-FFF2-40B4-BE49-F238E27FC236}">
                <a16:creationId xmlns:a16="http://schemas.microsoft.com/office/drawing/2014/main" id="{44F941C5-BEA2-4D68-ADC7-E16A18A2DF76}"/>
              </a:ext>
            </a:extLst>
          </p:cNvPr>
          <p:cNvGraphicFramePr>
            <a:graphicFrameLocks noGrp="1"/>
          </p:cNvGraphicFramePr>
          <p:nvPr>
            <p:ph type="tbl" sz="quarter" idx="13"/>
            <p:extLst>
              <p:ext uri="{D42A27DB-BD31-4B8C-83A1-F6EECF244321}">
                <p14:modId xmlns:p14="http://schemas.microsoft.com/office/powerpoint/2010/main" val="2756796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115305012"/>
                    </a:ext>
                  </a:extLst>
                </a:gridCol>
                <a:gridCol w="740664">
                  <a:extLst>
                    <a:ext uri="{9D8B030D-6E8A-4147-A177-3AD203B41FA5}">
                      <a16:colId xmlns:a16="http://schemas.microsoft.com/office/drawing/2014/main" val="4123669298"/>
                    </a:ext>
                  </a:extLst>
                </a:gridCol>
                <a:gridCol w="208280">
                  <a:extLst>
                    <a:ext uri="{9D8B030D-6E8A-4147-A177-3AD203B41FA5}">
                      <a16:colId xmlns:a16="http://schemas.microsoft.com/office/drawing/2014/main" val="3762404884"/>
                    </a:ext>
                  </a:extLst>
                </a:gridCol>
                <a:gridCol w="246888">
                  <a:extLst>
                    <a:ext uri="{9D8B030D-6E8A-4147-A177-3AD203B41FA5}">
                      <a16:colId xmlns:a16="http://schemas.microsoft.com/office/drawing/2014/main" val="2575884502"/>
                    </a:ext>
                  </a:extLst>
                </a:gridCol>
                <a:gridCol w="246888">
                  <a:extLst>
                    <a:ext uri="{9D8B030D-6E8A-4147-A177-3AD203B41FA5}">
                      <a16:colId xmlns:a16="http://schemas.microsoft.com/office/drawing/2014/main" val="1917410500"/>
                    </a:ext>
                  </a:extLst>
                </a:gridCol>
                <a:gridCol w="246888">
                  <a:extLst>
                    <a:ext uri="{9D8B030D-6E8A-4147-A177-3AD203B41FA5}">
                      <a16:colId xmlns:a16="http://schemas.microsoft.com/office/drawing/2014/main" val="3272848680"/>
                    </a:ext>
                  </a:extLst>
                </a:gridCol>
                <a:gridCol w="246888">
                  <a:extLst>
                    <a:ext uri="{9D8B030D-6E8A-4147-A177-3AD203B41FA5}">
                      <a16:colId xmlns:a16="http://schemas.microsoft.com/office/drawing/2014/main" val="3080659075"/>
                    </a:ext>
                  </a:extLst>
                </a:gridCol>
                <a:gridCol w="246888">
                  <a:extLst>
                    <a:ext uri="{9D8B030D-6E8A-4147-A177-3AD203B41FA5}">
                      <a16:colId xmlns:a16="http://schemas.microsoft.com/office/drawing/2014/main" val="2966985824"/>
                    </a:ext>
                  </a:extLst>
                </a:gridCol>
                <a:gridCol w="246888">
                  <a:extLst>
                    <a:ext uri="{9D8B030D-6E8A-4147-A177-3AD203B41FA5}">
                      <a16:colId xmlns:a16="http://schemas.microsoft.com/office/drawing/2014/main" val="3519234156"/>
                    </a:ext>
                  </a:extLst>
                </a:gridCol>
                <a:gridCol w="246888">
                  <a:extLst>
                    <a:ext uri="{9D8B030D-6E8A-4147-A177-3AD203B41FA5}">
                      <a16:colId xmlns:a16="http://schemas.microsoft.com/office/drawing/2014/main" val="314942440"/>
                    </a:ext>
                  </a:extLst>
                </a:gridCol>
                <a:gridCol w="246888">
                  <a:extLst>
                    <a:ext uri="{9D8B030D-6E8A-4147-A177-3AD203B41FA5}">
                      <a16:colId xmlns:a16="http://schemas.microsoft.com/office/drawing/2014/main" val="2043581211"/>
                    </a:ext>
                  </a:extLst>
                </a:gridCol>
                <a:gridCol w="246888">
                  <a:extLst>
                    <a:ext uri="{9D8B030D-6E8A-4147-A177-3AD203B41FA5}">
                      <a16:colId xmlns:a16="http://schemas.microsoft.com/office/drawing/2014/main" val="1239567312"/>
                    </a:ext>
                  </a:extLst>
                </a:gridCol>
                <a:gridCol w="246888">
                  <a:extLst>
                    <a:ext uri="{9D8B030D-6E8A-4147-A177-3AD203B41FA5}">
                      <a16:colId xmlns:a16="http://schemas.microsoft.com/office/drawing/2014/main" val="184166353"/>
                    </a:ext>
                  </a:extLst>
                </a:gridCol>
                <a:gridCol w="246888">
                  <a:extLst>
                    <a:ext uri="{9D8B030D-6E8A-4147-A177-3AD203B41FA5}">
                      <a16:colId xmlns:a16="http://schemas.microsoft.com/office/drawing/2014/main" val="3463543781"/>
                    </a:ext>
                  </a:extLst>
                </a:gridCol>
                <a:gridCol w="246888">
                  <a:extLst>
                    <a:ext uri="{9D8B030D-6E8A-4147-A177-3AD203B41FA5}">
                      <a16:colId xmlns:a16="http://schemas.microsoft.com/office/drawing/2014/main" val="2410747298"/>
                    </a:ext>
                  </a:extLst>
                </a:gridCol>
                <a:gridCol w="246888">
                  <a:extLst>
                    <a:ext uri="{9D8B030D-6E8A-4147-A177-3AD203B41FA5}">
                      <a16:colId xmlns:a16="http://schemas.microsoft.com/office/drawing/2014/main" val="781625074"/>
                    </a:ext>
                  </a:extLst>
                </a:gridCol>
                <a:gridCol w="246888">
                  <a:extLst>
                    <a:ext uri="{9D8B030D-6E8A-4147-A177-3AD203B41FA5}">
                      <a16:colId xmlns:a16="http://schemas.microsoft.com/office/drawing/2014/main" val="4035177288"/>
                    </a:ext>
                  </a:extLst>
                </a:gridCol>
                <a:gridCol w="246888">
                  <a:extLst>
                    <a:ext uri="{9D8B030D-6E8A-4147-A177-3AD203B41FA5}">
                      <a16:colId xmlns:a16="http://schemas.microsoft.com/office/drawing/2014/main" val="1801659568"/>
                    </a:ext>
                  </a:extLst>
                </a:gridCol>
                <a:gridCol w="246888">
                  <a:extLst>
                    <a:ext uri="{9D8B030D-6E8A-4147-A177-3AD203B41FA5}">
                      <a16:colId xmlns:a16="http://schemas.microsoft.com/office/drawing/2014/main" val="3408864899"/>
                    </a:ext>
                  </a:extLst>
                </a:gridCol>
                <a:gridCol w="246888">
                  <a:extLst>
                    <a:ext uri="{9D8B030D-6E8A-4147-A177-3AD203B41FA5}">
                      <a16:colId xmlns:a16="http://schemas.microsoft.com/office/drawing/2014/main" val="3024505970"/>
                    </a:ext>
                  </a:extLst>
                </a:gridCol>
                <a:gridCol w="246888">
                  <a:extLst>
                    <a:ext uri="{9D8B030D-6E8A-4147-A177-3AD203B41FA5}">
                      <a16:colId xmlns:a16="http://schemas.microsoft.com/office/drawing/2014/main" val="3556930188"/>
                    </a:ext>
                  </a:extLst>
                </a:gridCol>
                <a:gridCol w="246888">
                  <a:extLst>
                    <a:ext uri="{9D8B030D-6E8A-4147-A177-3AD203B41FA5}">
                      <a16:colId xmlns:a16="http://schemas.microsoft.com/office/drawing/2014/main" val="2619179385"/>
                    </a:ext>
                  </a:extLst>
                </a:gridCol>
                <a:gridCol w="246888">
                  <a:extLst>
                    <a:ext uri="{9D8B030D-6E8A-4147-A177-3AD203B41FA5}">
                      <a16:colId xmlns:a16="http://schemas.microsoft.com/office/drawing/2014/main" val="3927805884"/>
                    </a:ext>
                  </a:extLst>
                </a:gridCol>
                <a:gridCol w="208280">
                  <a:extLst>
                    <a:ext uri="{9D8B030D-6E8A-4147-A177-3AD203B41FA5}">
                      <a16:colId xmlns:a16="http://schemas.microsoft.com/office/drawing/2014/main" val="1729759382"/>
                    </a:ext>
                  </a:extLst>
                </a:gridCol>
                <a:gridCol w="208280">
                  <a:extLst>
                    <a:ext uri="{9D8B030D-6E8A-4147-A177-3AD203B41FA5}">
                      <a16:colId xmlns:a16="http://schemas.microsoft.com/office/drawing/2014/main" val="1392907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589850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Salam Bank-Bahrain B.S.C - 2020-09-01 17:41:03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ابق_آمنا مع بطاقات مصرف السلام اللاتلامسية لمشترياتك اليومية.‬
‫افتح حسابك في دقائق عبر تطبيق مصرف السلام الجديد من خلال الضغط على الرابط في البايو.‬
#</a:t>
                      </a:r>
                      <a:r>
                        <a:rPr kumimoji="0" lang="en-US" sz="1000" b="0" i="0" u="none" strike="noStrike" kern="1200" cap="none" spc="0" normalizeH="0" baseline="0" noProof="0">
                          <a:ln>
                            <a:noFill/>
                          </a:ln>
                          <a:solidFill>
                            <a:prstClr val="black"/>
                          </a:solidFill>
                          <a:effectLst/>
                          <a:uLnTx/>
                          <a:uFillTx/>
                          <a:latin typeface="+mn-lt"/>
                          <a:ea typeface="+mn-ea"/>
                          <a:cs typeface="+mn-cs"/>
                        </a:rPr>
                        <a:t>StaySafe with Al Salam Bank’s contactless card for your daily purchases.
Open your account in minutes through Al Salam Bank’s new digital banking app by clicking the link in our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https://scontent-iad3-1.xx.fbcdn.net/v/t15.5256-10/p160x160/118729546_960767194428607_993867635689827525_n.jpg?_nc_cat=100&amp;_nc_sid=08861d&amp;_nc_ohc=dpCmW6-fwpEAX-setez&amp;_nc_ht=scontent-iad3-1.xx&amp;oh=1fb6a595767badb05f7d3a8db795d96b&amp;oe=5F92100C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23/09/2020 16:18:48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61.84 %</a:t>
                      </a:r>
                    </a:p>
                  </a:txBody>
                  <a:tcPr/>
                </a:tc>
                <a:extLst>
                  <a:ext uri="{0D108BD9-81ED-4DB2-BD59-A6C34878D82A}">
                    <a16:rowId xmlns:a16="http://schemas.microsoft.com/office/drawing/2014/main" val="2327385362"/>
                  </a:ext>
                </a:extLst>
              </a:tr>
            </a:tbl>
          </a:graphicData>
        </a:graphic>
      </p:graphicFrame>
      <p:sp>
        <p:nvSpPr>
          <p:cNvPr id="4" name="Text Placeholder 3">
            <a:extLst>
              <a:ext uri="{FF2B5EF4-FFF2-40B4-BE49-F238E27FC236}">
                <a16:creationId xmlns:a16="http://schemas.microsoft.com/office/drawing/2014/main" id="{4CF38374-D2EA-4EC4-BF60-9C516C13BA2D}"/>
              </a:ext>
            </a:extLst>
          </p:cNvPr>
          <p:cNvSpPr>
            <a:spLocks noGrp="1"/>
          </p:cNvSpPr>
          <p:nvPr>
            <p:ph type="body" sz="quarter" idx="14"/>
          </p:nvPr>
        </p:nvSpPr>
        <p:spPr/>
        <p:txBody>
          <a:bodyPr/>
          <a:lstStyle/>
          <a:p>
            <a:r>
              <a:rPr lang="en-US"/>
              <a:t>01/09/2020 - 15/09/2020</a:t>
            </a:r>
          </a:p>
        </p:txBody>
      </p:sp>
    </p:spTree>
    <p:extLst>
      <p:ext uri="{BB962C8B-B14F-4D97-AF65-F5344CB8AC3E}">
        <p14:creationId xmlns:p14="http://schemas.microsoft.com/office/powerpoint/2010/main" val="25591354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D92BC-64BB-4EB2-AD1B-E4143C4E7601}"/>
              </a:ext>
            </a:extLst>
          </p:cNvPr>
          <p:cNvSpPr>
            <a:spLocks noGrp="1"/>
          </p:cNvSpPr>
          <p:nvPr>
            <p:ph type="title"/>
          </p:nvPr>
        </p:nvSpPr>
        <p:spPr/>
        <p:txBody>
          <a:bodyPr/>
          <a:lstStyle/>
          <a:p>
            <a:r>
              <a:rPr lang="en-US"/>
              <a:t>Facebook Fans Change by Like/Unlike Source | All Pages</a:t>
            </a:r>
          </a:p>
        </p:txBody>
      </p:sp>
      <p:graphicFrame>
        <p:nvGraphicFramePr>
          <p:cNvPr id="6" name="Chart Placeholder 5">
            <a:extLst>
              <a:ext uri="{FF2B5EF4-FFF2-40B4-BE49-F238E27FC236}">
                <a16:creationId xmlns:a16="http://schemas.microsoft.com/office/drawing/2014/main" id="{EA318BCA-61CB-4967-A101-83CC96BC7FA1}"/>
              </a:ext>
            </a:extLst>
          </p:cNvPr>
          <p:cNvGraphicFramePr>
            <a:graphicFrameLocks noGrp="1"/>
          </p:cNvGraphicFramePr>
          <p:nvPr>
            <p:ph type="chart" sz="quarter" idx="13"/>
            <p:extLst>
              <p:ext uri="{D42A27DB-BD31-4B8C-83A1-F6EECF244321}">
                <p14:modId xmlns:p14="http://schemas.microsoft.com/office/powerpoint/2010/main" val="21812105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45A4B6-E92E-40A6-B84D-4A1A8CCE01E7}"/>
              </a:ext>
            </a:extLst>
          </p:cNvPr>
          <p:cNvSpPr>
            <a:spLocks noGrp="1"/>
          </p:cNvSpPr>
          <p:nvPr>
            <p:ph type="body" sz="quarter" idx="14"/>
          </p:nvPr>
        </p:nvSpPr>
        <p:spPr/>
        <p:txBody>
          <a:bodyPr/>
          <a:lstStyle/>
          <a:p>
            <a:r>
              <a:rPr lang="en-US"/>
              <a:t>01/09/2020 - 15/09/2020</a:t>
            </a:r>
          </a:p>
        </p:txBody>
      </p:sp>
      <p:sp>
        <p:nvSpPr>
          <p:cNvPr id="5" name="Footer Placeholder 4">
            <a:extLst>
              <a:ext uri="{FF2B5EF4-FFF2-40B4-BE49-F238E27FC236}">
                <a16:creationId xmlns:a16="http://schemas.microsoft.com/office/drawing/2014/main" id="{710A5D52-EE7C-40BB-A2BB-04C7904A3C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83850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924FD-63F5-4D35-A82B-FDE25F0737F1}"/>
              </a:ext>
            </a:extLst>
          </p:cNvPr>
          <p:cNvSpPr>
            <a:spLocks noGrp="1"/>
          </p:cNvSpPr>
          <p:nvPr>
            <p:ph type="title"/>
          </p:nvPr>
        </p:nvSpPr>
        <p:spPr/>
        <p:txBody>
          <a:bodyPr/>
          <a:lstStyle/>
          <a:p>
            <a:r>
              <a:rPr lang="en-US"/>
              <a:t>Facebook Fan Demographics | All Pages</a:t>
            </a:r>
          </a:p>
        </p:txBody>
      </p:sp>
      <p:graphicFrame>
        <p:nvGraphicFramePr>
          <p:cNvPr id="6" name="Chart Placeholder 5">
            <a:extLst>
              <a:ext uri="{FF2B5EF4-FFF2-40B4-BE49-F238E27FC236}">
                <a16:creationId xmlns:a16="http://schemas.microsoft.com/office/drawing/2014/main" id="{EA9172B2-023D-498E-97C2-5C8CB5AF988A}"/>
              </a:ext>
            </a:extLst>
          </p:cNvPr>
          <p:cNvGraphicFramePr>
            <a:graphicFrameLocks noGrp="1"/>
          </p:cNvGraphicFramePr>
          <p:nvPr>
            <p:ph type="chart" sz="quarter" idx="13"/>
            <p:extLst>
              <p:ext uri="{D42A27DB-BD31-4B8C-83A1-F6EECF244321}">
                <p14:modId xmlns:p14="http://schemas.microsoft.com/office/powerpoint/2010/main" val="35021604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1143EE-9944-4F96-BA84-54F18E9F3568}"/>
              </a:ext>
            </a:extLst>
          </p:cNvPr>
          <p:cNvSpPr>
            <a:spLocks noGrp="1"/>
          </p:cNvSpPr>
          <p:nvPr>
            <p:ph type="body" sz="quarter" idx="14"/>
          </p:nvPr>
        </p:nvSpPr>
        <p:spPr/>
        <p:txBody>
          <a:bodyPr/>
          <a:lstStyle/>
          <a:p>
            <a:r>
              <a:rPr lang="en-US"/>
              <a:t>01/09/2020 - 15/09/2020</a:t>
            </a:r>
          </a:p>
        </p:txBody>
      </p:sp>
      <p:sp>
        <p:nvSpPr>
          <p:cNvPr id="5" name="Footer Placeholder 4">
            <a:extLst>
              <a:ext uri="{FF2B5EF4-FFF2-40B4-BE49-F238E27FC236}">
                <a16:creationId xmlns:a16="http://schemas.microsoft.com/office/drawing/2014/main" id="{05F7A69E-0407-4248-A8BE-D228001DB4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619256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79D4C-B536-469C-B182-8CFAE6BEB2CF}"/>
              </a:ext>
            </a:extLst>
          </p:cNvPr>
          <p:cNvSpPr>
            <a:spLocks noGrp="1"/>
          </p:cNvSpPr>
          <p:nvPr>
            <p:ph type="title"/>
          </p:nvPr>
        </p:nvSpPr>
        <p:spPr/>
        <p:txBody>
          <a:bodyPr/>
          <a:lstStyle/>
          <a:p>
            <a:r>
              <a:rPr lang="en-US"/>
              <a:t>Facebook Conversations Key Metrics Table | All Pages</a:t>
            </a:r>
          </a:p>
        </p:txBody>
      </p:sp>
      <p:graphicFrame>
        <p:nvGraphicFramePr>
          <p:cNvPr id="5" name="Table Placeholder 4">
            <a:extLst>
              <a:ext uri="{FF2B5EF4-FFF2-40B4-BE49-F238E27FC236}">
                <a16:creationId xmlns:a16="http://schemas.microsoft.com/office/drawing/2014/main" id="{4500233D-2CCB-4CD0-978E-C6462145F893}"/>
              </a:ext>
            </a:extLst>
          </p:cNvPr>
          <p:cNvGraphicFramePr>
            <a:graphicFrameLocks noGrp="1"/>
          </p:cNvGraphicFramePr>
          <p:nvPr>
            <p:ph type="tbl" sz="quarter" idx="13"/>
            <p:extLst>
              <p:ext uri="{D42A27DB-BD31-4B8C-83A1-F6EECF244321}">
                <p14:modId xmlns:p14="http://schemas.microsoft.com/office/powerpoint/2010/main" val="3133506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344104102"/>
                    </a:ext>
                  </a:extLst>
                </a:gridCol>
                <a:gridCol w="822960">
                  <a:extLst>
                    <a:ext uri="{9D8B030D-6E8A-4147-A177-3AD203B41FA5}">
                      <a16:colId xmlns:a16="http://schemas.microsoft.com/office/drawing/2014/main" val="3503077978"/>
                    </a:ext>
                  </a:extLst>
                </a:gridCol>
                <a:gridCol w="822960">
                  <a:extLst>
                    <a:ext uri="{9D8B030D-6E8A-4147-A177-3AD203B41FA5}">
                      <a16:colId xmlns:a16="http://schemas.microsoft.com/office/drawing/2014/main" val="4277751414"/>
                    </a:ext>
                  </a:extLst>
                </a:gridCol>
                <a:gridCol w="822960">
                  <a:extLst>
                    <a:ext uri="{9D8B030D-6E8A-4147-A177-3AD203B41FA5}">
                      <a16:colId xmlns:a16="http://schemas.microsoft.com/office/drawing/2014/main" val="1247003323"/>
                    </a:ext>
                  </a:extLst>
                </a:gridCol>
                <a:gridCol w="822960">
                  <a:extLst>
                    <a:ext uri="{9D8B030D-6E8A-4147-A177-3AD203B41FA5}">
                      <a16:colId xmlns:a16="http://schemas.microsoft.com/office/drawing/2014/main" val="1044812087"/>
                    </a:ext>
                  </a:extLst>
                </a:gridCol>
                <a:gridCol w="822960">
                  <a:extLst>
                    <a:ext uri="{9D8B030D-6E8A-4147-A177-3AD203B41FA5}">
                      <a16:colId xmlns:a16="http://schemas.microsoft.com/office/drawing/2014/main" val="2421615832"/>
                    </a:ext>
                  </a:extLst>
                </a:gridCol>
                <a:gridCol w="822960">
                  <a:extLst>
                    <a:ext uri="{9D8B030D-6E8A-4147-A177-3AD203B41FA5}">
                      <a16:colId xmlns:a16="http://schemas.microsoft.com/office/drawing/2014/main" val="500322119"/>
                    </a:ext>
                  </a:extLst>
                </a:gridCol>
                <a:gridCol w="822960">
                  <a:extLst>
                    <a:ext uri="{9D8B030D-6E8A-4147-A177-3AD203B41FA5}">
                      <a16:colId xmlns:a16="http://schemas.microsoft.com/office/drawing/2014/main" val="3933970379"/>
                    </a:ext>
                  </a:extLst>
                </a:gridCol>
                <a:gridCol w="822960">
                  <a:extLst>
                    <a:ext uri="{9D8B030D-6E8A-4147-A177-3AD203B41FA5}">
                      <a16:colId xmlns:a16="http://schemas.microsoft.com/office/drawing/2014/main" val="1803795178"/>
                    </a:ext>
                  </a:extLst>
                </a:gridCol>
                <a:gridCol w="822960">
                  <a:extLst>
                    <a:ext uri="{9D8B030D-6E8A-4147-A177-3AD203B41FA5}">
                      <a16:colId xmlns:a16="http://schemas.microsoft.com/office/drawing/2014/main" val="865250394"/>
                    </a:ext>
                  </a:extLst>
                </a:gridCol>
              </a:tblGrid>
              <a:tr h="370840">
                <a:tc>
                  <a:txBody>
                    <a:bodyPr/>
                    <a:lstStyle/>
                    <a:p>
                      <a:r>
                        <a:rPr lang="en-US" sz="1000"/>
                        <a:t>Name</a:t>
                      </a:r>
                    </a:p>
                  </a:txBody>
                  <a:tcPr/>
                </a:tc>
                <a:tc>
                  <a:txBody>
                    <a:bodyPr/>
                    <a:lstStyle/>
                    <a:p>
                      <a:r>
                        <a:rPr lang="en-US" sz="1000"/>
                        <a:t>Conversations</a:t>
                      </a:r>
                    </a:p>
                  </a:txBody>
                  <a:tcPr/>
                </a:tc>
                <a:tc>
                  <a:txBody>
                    <a:bodyPr/>
                    <a:lstStyle/>
                    <a:p>
                      <a:r>
                        <a:rPr lang="en-US" sz="1000"/>
                        <a:t>Private Replies to Comments</a:t>
                      </a:r>
                    </a:p>
                  </a:txBody>
                  <a:tcPr/>
                </a:tc>
                <a:tc>
                  <a:txBody>
                    <a:bodyPr/>
                    <a:lstStyle/>
                    <a:p>
                      <a:r>
                        <a:rPr lang="en-US" sz="1000"/>
                        <a:t>Messages</a:t>
                      </a:r>
                    </a:p>
                  </a:txBody>
                  <a:tcPr/>
                </a:tc>
                <a:tc>
                  <a:txBody>
                    <a:bodyPr/>
                    <a:lstStyle/>
                    <a:p>
                      <a:r>
                        <a:rPr lang="en-US" sz="1000"/>
                        <a:t>Page Messages</a:t>
                      </a:r>
                    </a:p>
                  </a:txBody>
                  <a:tcPr/>
                </a:tc>
                <a:tc>
                  <a:txBody>
                    <a:bodyPr/>
                    <a:lstStyle/>
                    <a:p>
                      <a:r>
                        <a:rPr lang="en-US" sz="1000"/>
                        <a:t>User Messages</a:t>
                      </a:r>
                    </a:p>
                  </a:txBody>
                  <a:tcPr/>
                </a:tc>
                <a:tc>
                  <a:txBody>
                    <a:bodyPr/>
                    <a:lstStyle/>
                    <a:p>
                      <a:r>
                        <a:rPr lang="en-US" sz="1000"/>
                        <a:t>Unread Messages</a:t>
                      </a:r>
                    </a:p>
                  </a:txBody>
                  <a:tcPr/>
                </a:tc>
                <a:tc>
                  <a:txBody>
                    <a:bodyPr/>
                    <a:lstStyle/>
                    <a:p>
                      <a:r>
                        <a:rPr lang="en-US" sz="1000"/>
                        <a:t>Avg. Time to Respond in Seconds</a:t>
                      </a:r>
                    </a:p>
                  </a:txBody>
                  <a:tcPr/>
                </a:tc>
                <a:tc>
                  <a:txBody>
                    <a:bodyPr/>
                    <a:lstStyle/>
                    <a:p>
                      <a:r>
                        <a:rPr lang="en-US" sz="1000"/>
                        <a:t>Avg. Time to Respond in Minutes</a:t>
                      </a:r>
                    </a:p>
                  </a:txBody>
                  <a:tcPr/>
                </a:tc>
                <a:tc>
                  <a:txBody>
                    <a:bodyPr/>
                    <a:lstStyle/>
                    <a:p>
                      <a:r>
                        <a:rPr lang="en-US" sz="1000"/>
                        <a:t>Avg. Time to Respond in Hours</a:t>
                      </a:r>
                    </a:p>
                  </a:txBody>
                  <a:tcPr/>
                </a:tc>
                <a:extLst>
                  <a:ext uri="{0D108BD9-81ED-4DB2-BD59-A6C34878D82A}">
                    <a16:rowId xmlns:a16="http://schemas.microsoft.com/office/drawing/2014/main" val="167683309"/>
                  </a:ext>
                </a:extLst>
              </a:tr>
              <a:tr h="370840">
                <a:tc>
                  <a:txBody>
                    <a:bodyPr/>
                    <a:lstStyle/>
                    <a:p>
                      <a:r>
                        <a:rPr lang="en-US" sz="1000"/>
                        <a:t>Al Salam Bank-Bahrain B.S.C</a:t>
                      </a:r>
                    </a:p>
                  </a:txBody>
                  <a:tcPr/>
                </a:tc>
                <a:tc>
                  <a:txBody>
                    <a:bodyPr/>
                    <a:lstStyle/>
                    <a:p>
                      <a:r>
                        <a:rPr lang="en-US" sz="1000"/>
                        <a:t>2</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tc>
                  <a:txBody>
                    <a:bodyPr/>
                    <a:lstStyle/>
                    <a:p>
                      <a:r>
                        <a:rPr lang="en-US" sz="1000"/>
                        <a:t>4</a:t>
                      </a:r>
                    </a:p>
                  </a:txBody>
                  <a:tcPr/>
                </a:tc>
                <a:tc>
                  <a:txBody>
                    <a:bodyPr/>
                    <a:lstStyle/>
                    <a:p>
                      <a:r>
                        <a:rPr lang="en-US" sz="1000"/>
                        <a:t>4</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731809438"/>
                  </a:ext>
                </a:extLst>
              </a:tr>
            </a:tbl>
          </a:graphicData>
        </a:graphic>
      </p:graphicFrame>
      <p:sp>
        <p:nvSpPr>
          <p:cNvPr id="4" name="Text Placeholder 3">
            <a:extLst>
              <a:ext uri="{FF2B5EF4-FFF2-40B4-BE49-F238E27FC236}">
                <a16:creationId xmlns:a16="http://schemas.microsoft.com/office/drawing/2014/main" id="{35F15F51-B6AE-439F-BC1C-504897D74CD7}"/>
              </a:ext>
            </a:extLst>
          </p:cNvPr>
          <p:cNvSpPr>
            <a:spLocks noGrp="1"/>
          </p:cNvSpPr>
          <p:nvPr>
            <p:ph type="body" sz="quarter" idx="14"/>
          </p:nvPr>
        </p:nvSpPr>
        <p:spPr/>
        <p:txBody>
          <a:bodyPr/>
          <a:lstStyle/>
          <a:p>
            <a:r>
              <a:rPr lang="en-US"/>
              <a:t>01/09/2020 - 15/09/2020</a:t>
            </a:r>
          </a:p>
        </p:txBody>
      </p:sp>
    </p:spTree>
    <p:extLst>
      <p:ext uri="{BB962C8B-B14F-4D97-AF65-F5344CB8AC3E}">
        <p14:creationId xmlns:p14="http://schemas.microsoft.com/office/powerpoint/2010/main" val="33337903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0A157-128C-4B64-9DEB-D5E6E7CA0379}"/>
              </a:ext>
            </a:extLst>
          </p:cNvPr>
          <p:cNvSpPr>
            <a:spLocks noGrp="1"/>
          </p:cNvSpPr>
          <p:nvPr>
            <p:ph type="title"/>
          </p:nvPr>
        </p:nvSpPr>
        <p:spPr/>
        <p:txBody>
          <a:bodyPr/>
          <a:lstStyle/>
          <a:p>
            <a:r>
              <a:rPr lang="en-US"/>
              <a:t>Facebook Private Conversations Response Times Distribution | All Pages</a:t>
            </a:r>
          </a:p>
        </p:txBody>
      </p:sp>
      <p:graphicFrame>
        <p:nvGraphicFramePr>
          <p:cNvPr id="6" name="Chart Placeholder 5">
            <a:extLst>
              <a:ext uri="{FF2B5EF4-FFF2-40B4-BE49-F238E27FC236}">
                <a16:creationId xmlns:a16="http://schemas.microsoft.com/office/drawing/2014/main" id="{90F5CA0F-4854-4ECB-8942-08492546FD76}"/>
              </a:ext>
            </a:extLst>
          </p:cNvPr>
          <p:cNvGraphicFramePr>
            <a:graphicFrameLocks noGrp="1"/>
          </p:cNvGraphicFramePr>
          <p:nvPr>
            <p:ph type="chart" sz="quarter" idx="13"/>
            <p:extLst>
              <p:ext uri="{D42A27DB-BD31-4B8C-83A1-F6EECF244321}">
                <p14:modId xmlns:p14="http://schemas.microsoft.com/office/powerpoint/2010/main" val="38538510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C730DE-64B0-4BD9-B768-5E66F00425E0}"/>
              </a:ext>
            </a:extLst>
          </p:cNvPr>
          <p:cNvSpPr>
            <a:spLocks noGrp="1"/>
          </p:cNvSpPr>
          <p:nvPr>
            <p:ph type="body" sz="quarter" idx="14"/>
          </p:nvPr>
        </p:nvSpPr>
        <p:spPr/>
        <p:txBody>
          <a:bodyPr/>
          <a:lstStyle/>
          <a:p>
            <a:r>
              <a:rPr lang="en-US"/>
              <a:t>01/09/2020 - 15/09/2020</a:t>
            </a:r>
          </a:p>
        </p:txBody>
      </p:sp>
      <p:sp>
        <p:nvSpPr>
          <p:cNvPr id="5" name="Footer Placeholder 4">
            <a:extLst>
              <a:ext uri="{FF2B5EF4-FFF2-40B4-BE49-F238E27FC236}">
                <a16:creationId xmlns:a16="http://schemas.microsoft.com/office/drawing/2014/main" id="{B3277445-2F4F-461E-8FAF-0BEDC4A5E9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35110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FB72B-2ECE-4614-AF54-2970604A631F}"/>
              </a:ext>
            </a:extLst>
          </p:cNvPr>
          <p:cNvSpPr>
            <a:spLocks noGrp="1"/>
          </p:cNvSpPr>
          <p:nvPr>
            <p:ph type="title"/>
          </p:nvPr>
        </p:nvSpPr>
        <p:spPr/>
        <p:txBody>
          <a:bodyPr/>
          <a:lstStyle/>
          <a:p>
            <a:r>
              <a:rPr lang="en-US"/>
              <a:t>Facebook Page Views By External Referral | All Pages</a:t>
            </a:r>
          </a:p>
        </p:txBody>
      </p:sp>
      <p:graphicFrame>
        <p:nvGraphicFramePr>
          <p:cNvPr id="5" name="Table Placeholder 4">
            <a:extLst>
              <a:ext uri="{FF2B5EF4-FFF2-40B4-BE49-F238E27FC236}">
                <a16:creationId xmlns:a16="http://schemas.microsoft.com/office/drawing/2014/main" id="{253C0223-60EA-4844-A3FD-CD6B7B9D3868}"/>
              </a:ext>
            </a:extLst>
          </p:cNvPr>
          <p:cNvGraphicFramePr>
            <a:graphicFrameLocks noGrp="1"/>
          </p:cNvGraphicFramePr>
          <p:nvPr>
            <p:ph type="tbl" sz="quarter" idx="13"/>
            <p:extLst>
              <p:ext uri="{D42A27DB-BD31-4B8C-83A1-F6EECF244321}">
                <p14:modId xmlns:p14="http://schemas.microsoft.com/office/powerpoint/2010/main" val="461738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10260365"/>
                    </a:ext>
                  </a:extLst>
                </a:gridCol>
                <a:gridCol w="3209544">
                  <a:extLst>
                    <a:ext uri="{9D8B030D-6E8A-4147-A177-3AD203B41FA5}">
                      <a16:colId xmlns:a16="http://schemas.microsoft.com/office/drawing/2014/main" val="704155279"/>
                    </a:ext>
                  </a:extLst>
                </a:gridCol>
                <a:gridCol w="2468880">
                  <a:extLst>
                    <a:ext uri="{9D8B030D-6E8A-4147-A177-3AD203B41FA5}">
                      <a16:colId xmlns:a16="http://schemas.microsoft.com/office/drawing/2014/main" val="2316061948"/>
                    </a:ext>
                  </a:extLst>
                </a:gridCol>
              </a:tblGrid>
              <a:tr h="370840">
                <a:tc>
                  <a:txBody>
                    <a:bodyPr/>
                    <a:lstStyle/>
                    <a:p>
                      <a:r>
                        <a:rPr lang="en-US" sz="1000"/>
                        <a:t>Name</a:t>
                      </a:r>
                    </a:p>
                  </a:txBody>
                  <a:tcPr/>
                </a:tc>
                <a:tc>
                  <a:txBody>
                    <a:bodyPr/>
                    <a:lstStyle/>
                    <a:p>
                      <a:r>
                        <a:rPr lang="en-US" sz="1000"/>
                        <a:t>Referral</a:t>
                      </a:r>
                    </a:p>
                  </a:txBody>
                  <a:tcPr/>
                </a:tc>
                <a:tc>
                  <a:txBody>
                    <a:bodyPr/>
                    <a:lstStyle/>
                    <a:p>
                      <a:r>
                        <a:rPr lang="en-US" sz="1000"/>
                        <a:t>Views</a:t>
                      </a:r>
                    </a:p>
                  </a:txBody>
                  <a:tcPr/>
                </a:tc>
                <a:extLst>
                  <a:ext uri="{0D108BD9-81ED-4DB2-BD59-A6C34878D82A}">
                    <a16:rowId xmlns:a16="http://schemas.microsoft.com/office/drawing/2014/main" val="2345722383"/>
                  </a:ext>
                </a:extLst>
              </a:tr>
              <a:tr h="370840">
                <a:tc>
                  <a:txBody>
                    <a:bodyPr/>
                    <a:lstStyle/>
                    <a:p>
                      <a:r>
                        <a:rPr lang="en-US" sz="1000"/>
                        <a:t>Al Salam Bank-Bahrain B.S.C</a:t>
                      </a:r>
                    </a:p>
                  </a:txBody>
                  <a:tcPr/>
                </a:tc>
                <a:tc>
                  <a:txBody>
                    <a:bodyPr/>
                    <a:lstStyle/>
                    <a:p>
                      <a:r>
                        <a:rPr lang="en-US" sz="1000"/>
                        <a:t>https://www.google.com/</a:t>
                      </a:r>
                    </a:p>
                  </a:txBody>
                  <a:tcPr/>
                </a:tc>
                <a:tc>
                  <a:txBody>
                    <a:bodyPr/>
                    <a:lstStyle/>
                    <a:p>
                      <a:r>
                        <a:rPr lang="en-US" sz="1000"/>
                        <a:t>4</a:t>
                      </a:r>
                    </a:p>
                  </a:txBody>
                  <a:tcPr/>
                </a:tc>
                <a:extLst>
                  <a:ext uri="{0D108BD9-81ED-4DB2-BD59-A6C34878D82A}">
                    <a16:rowId xmlns:a16="http://schemas.microsoft.com/office/drawing/2014/main" val="244278686"/>
                  </a:ext>
                </a:extLst>
              </a:tr>
              <a:tr h="370840">
                <a:tc>
                  <a:txBody>
                    <a:bodyPr/>
                    <a:lstStyle/>
                    <a:p>
                      <a:r>
                        <a:rPr lang="en-US" sz="1000"/>
                        <a:t>Al Salam Bank-Bahrain B.S.C</a:t>
                      </a:r>
                    </a:p>
                  </a:txBody>
                  <a:tcPr/>
                </a:tc>
                <a:tc>
                  <a:txBody>
                    <a:bodyPr/>
                    <a:lstStyle/>
                    <a:p>
                      <a:r>
                        <a:rPr lang="en-US" sz="1000"/>
                        <a:t>https://www.alsalambahrain.com/branch-atm-locator/</a:t>
                      </a:r>
                    </a:p>
                  </a:txBody>
                  <a:tcPr/>
                </a:tc>
                <a:tc>
                  <a:txBody>
                    <a:bodyPr/>
                    <a:lstStyle/>
                    <a:p>
                      <a:r>
                        <a:rPr lang="en-US" sz="1000"/>
                        <a:t>2</a:t>
                      </a:r>
                    </a:p>
                  </a:txBody>
                  <a:tcPr/>
                </a:tc>
                <a:extLst>
                  <a:ext uri="{0D108BD9-81ED-4DB2-BD59-A6C34878D82A}">
                    <a16:rowId xmlns:a16="http://schemas.microsoft.com/office/drawing/2014/main" val="260096933"/>
                  </a:ext>
                </a:extLst>
              </a:tr>
              <a:tr h="370840">
                <a:tc>
                  <a:txBody>
                    <a:bodyPr/>
                    <a:lstStyle/>
                    <a:p>
                      <a:r>
                        <a:rPr lang="en-US" sz="1000"/>
                        <a:t>Al Salam Bank-Bahrain B.S.C</a:t>
                      </a:r>
                    </a:p>
                  </a:txBody>
                  <a:tcPr/>
                </a:tc>
                <a:tc>
                  <a:txBody>
                    <a:bodyPr/>
                    <a:lstStyle/>
                    <a:p>
                      <a:r>
                        <a:rPr lang="en-US" sz="1000"/>
                        <a:t>https://www.alsalambahrain.com/</a:t>
                      </a:r>
                    </a:p>
                  </a:txBody>
                  <a:tcPr/>
                </a:tc>
                <a:tc>
                  <a:txBody>
                    <a:bodyPr/>
                    <a:lstStyle/>
                    <a:p>
                      <a:r>
                        <a:rPr lang="en-US" sz="1000"/>
                        <a:t>2</a:t>
                      </a:r>
                    </a:p>
                  </a:txBody>
                  <a:tcPr/>
                </a:tc>
                <a:extLst>
                  <a:ext uri="{0D108BD9-81ED-4DB2-BD59-A6C34878D82A}">
                    <a16:rowId xmlns:a16="http://schemas.microsoft.com/office/drawing/2014/main" val="1928283523"/>
                  </a:ext>
                </a:extLst>
              </a:tr>
              <a:tr h="370840">
                <a:tc>
                  <a:txBody>
                    <a:bodyPr/>
                    <a:lstStyle/>
                    <a:p>
                      <a:r>
                        <a:rPr lang="en-US" sz="1000"/>
                        <a:t>Al Salam Bank-Bahrain B.S.C</a:t>
                      </a:r>
                    </a:p>
                  </a:txBody>
                  <a:tcPr/>
                </a:tc>
                <a:tc>
                  <a:txBody>
                    <a:bodyPr/>
                    <a:lstStyle/>
                    <a:p>
                      <a:r>
                        <a:rPr lang="en-US" sz="1000"/>
                        <a:t>https://www.alsalambahrain.com/ar/credit-cards/prepaid-multi-currency-card/</a:t>
                      </a:r>
                    </a:p>
                  </a:txBody>
                  <a:tcPr/>
                </a:tc>
                <a:tc>
                  <a:txBody>
                    <a:bodyPr/>
                    <a:lstStyle/>
                    <a:p>
                      <a:r>
                        <a:rPr lang="en-US" sz="1000"/>
                        <a:t>1</a:t>
                      </a:r>
                    </a:p>
                  </a:txBody>
                  <a:tcPr/>
                </a:tc>
                <a:extLst>
                  <a:ext uri="{0D108BD9-81ED-4DB2-BD59-A6C34878D82A}">
                    <a16:rowId xmlns:a16="http://schemas.microsoft.com/office/drawing/2014/main" val="680662908"/>
                  </a:ext>
                </a:extLst>
              </a:tr>
            </a:tbl>
          </a:graphicData>
        </a:graphic>
      </p:graphicFrame>
      <p:sp>
        <p:nvSpPr>
          <p:cNvPr id="4" name="Text Placeholder 3">
            <a:extLst>
              <a:ext uri="{FF2B5EF4-FFF2-40B4-BE49-F238E27FC236}">
                <a16:creationId xmlns:a16="http://schemas.microsoft.com/office/drawing/2014/main" id="{9954F052-A3DC-457A-A7A6-E10612DF33A9}"/>
              </a:ext>
            </a:extLst>
          </p:cNvPr>
          <p:cNvSpPr>
            <a:spLocks noGrp="1"/>
          </p:cNvSpPr>
          <p:nvPr>
            <p:ph type="body" sz="quarter" idx="14"/>
          </p:nvPr>
        </p:nvSpPr>
        <p:spPr/>
        <p:txBody>
          <a:bodyPr/>
          <a:lstStyle/>
          <a:p>
            <a:r>
              <a:rPr lang="en-US"/>
              <a:t>01/09/2020 - 15/09/2020</a:t>
            </a:r>
          </a:p>
        </p:txBody>
      </p:sp>
    </p:spTree>
    <p:extLst>
      <p:ext uri="{BB962C8B-B14F-4D97-AF65-F5344CB8AC3E}">
        <p14:creationId xmlns:p14="http://schemas.microsoft.com/office/powerpoint/2010/main" val="252168745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2481</Words>
  <Application>Microsoft Office PowerPoint</Application>
  <PresentationFormat>On-screen Show (4:3)</PresentationFormat>
  <Paragraphs>783</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quintly_template</vt:lpstr>
      <vt:lpstr>Test</vt:lpstr>
      <vt:lpstr>Facebook Key Metrics Table | All Pages</vt:lpstr>
      <vt:lpstr>Facebook Key Metrics by Month | All Pages</vt:lpstr>
      <vt:lpstr>Facebook Engagement Rate | All Pages</vt:lpstr>
      <vt:lpstr>Facebook Engagement Rate By Post Type | All Pages</vt:lpstr>
      <vt:lpstr>Facebook Reach | All Pages</vt:lpstr>
      <vt:lpstr>Facebook Own Posts Table | All Pages - 1 of 11</vt:lpstr>
      <vt:lpstr>Facebook Own Posts Table | All Pages - 2 of 11</vt:lpstr>
      <vt:lpstr>Facebook Own Posts Table | All Pages - 3 of 11</vt:lpstr>
      <vt:lpstr>Facebook Own Posts Table | All Pages - 4 of 11</vt:lpstr>
      <vt:lpstr>Facebook Own Posts Table | All Pages - 5 of 11</vt:lpstr>
      <vt:lpstr>Facebook Own Posts Table | All Pages - 6 of 11</vt:lpstr>
      <vt:lpstr>Facebook Own Posts Table | All Pages - 7 of 11</vt:lpstr>
      <vt:lpstr>Facebook Own Posts Table | All Pages - 8 of 11</vt:lpstr>
      <vt:lpstr>Facebook Own Posts Table | All Pages - 9 of 11</vt:lpstr>
      <vt:lpstr>Facebook Own Posts Table | All Pages - 10 of 11</vt:lpstr>
      <vt:lpstr>Facebook Own Posts Table | All Pages - 11 of 11</vt:lpstr>
      <vt:lpstr>Facebook Videos Table | All Pages - 1 of 5</vt:lpstr>
      <vt:lpstr>Facebook Videos Table | All Pages - 2 of 5</vt:lpstr>
      <vt:lpstr>Facebook Videos Table | All Pages - 3 of 5</vt:lpstr>
      <vt:lpstr>Facebook Videos Table | All Pages - 4 of 5</vt:lpstr>
      <vt:lpstr>Facebook Videos Table | All Pages - 5 of 5</vt:lpstr>
      <vt:lpstr>Facebook Fans Change by Like/Unlike Source | All Pages</vt:lpstr>
      <vt:lpstr>Facebook Fan Demographics | All Pages</vt:lpstr>
      <vt:lpstr>Facebook Conversations Key Metrics Table | All Pages</vt:lpstr>
      <vt:lpstr>Facebook Private Conversations Response Times Distribution | All Pages</vt:lpstr>
      <vt:lpstr>Facebook Page Views By External Referral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Test</dc:title>
  <dc:creator>Frederik Peiniger</dc:creator>
  <cp:lastModifiedBy>Frederik Peiniger</cp:lastModifiedBy>
  <cp:revision>1</cp:revision>
  <dcterms:created xsi:type="dcterms:W3CDTF">2020-09-24T10:14:50Z</dcterms:created>
  <dcterms:modified xsi:type="dcterms:W3CDTF">2020-09-24T10:16:20Z</dcterms:modified>
</cp:coreProperties>
</file>