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strRef>
              <c:f>Sheet1!$A$2:$A$16</c:f>
              <c:strCache>
                <c:ptCount val="15"/>
                <c:pt idx="0">
                  <c:v>1/9/2020</c:v>
                </c:pt>
                <c:pt idx="1">
                  <c:v>2/9/2020</c:v>
                </c:pt>
                <c:pt idx="2">
                  <c:v>3/9/2020</c:v>
                </c:pt>
                <c:pt idx="3">
                  <c:v>4/9/2020</c:v>
                </c:pt>
                <c:pt idx="4">
                  <c:v>5/9/2020</c:v>
                </c:pt>
                <c:pt idx="5">
                  <c:v>6/9/2020</c:v>
                </c:pt>
                <c:pt idx="6">
                  <c:v>7/9/2020</c:v>
                </c:pt>
                <c:pt idx="7">
                  <c:v>8/9/2020</c:v>
                </c:pt>
                <c:pt idx="8">
                  <c:v>9/9/2020</c:v>
                </c:pt>
                <c:pt idx="9">
                  <c:v>10/9/2020</c:v>
                </c:pt>
                <c:pt idx="10">
                  <c:v>11/9/2020</c:v>
                </c:pt>
                <c:pt idx="11">
                  <c:v>12/9/2020</c:v>
                </c:pt>
                <c:pt idx="12">
                  <c:v>13/09/2020</c:v>
                </c:pt>
                <c:pt idx="13">
                  <c:v>14/09/2020</c:v>
                </c:pt>
                <c:pt idx="14">
                  <c:v>15/09/2020</c:v>
                </c:pt>
              </c:strCache>
            </c:strRef>
          </c:cat>
          <c:val>
            <c:numRef>
              <c:f>Sheet1!$B$2:$B$16</c:f>
              <c:numCache>
                <c:formatCode>General</c:formatCode>
                <c:ptCount val="15"/>
                <c:pt idx="0">
                  <c:v>0.42543134010872102</c:v>
                </c:pt>
                <c:pt idx="1">
                  <c:v>0.51393600595083799</c:v>
                </c:pt>
                <c:pt idx="2">
                  <c:v>0.55930594034937098</c:v>
                </c:pt>
                <c:pt idx="3">
                  <c:v>0.51070797380185096</c:v>
                </c:pt>
                <c:pt idx="4">
                  <c:v>0.46546546546546502</c:v>
                </c:pt>
                <c:pt idx="5">
                  <c:v>0.49217107349676398</c:v>
                </c:pt>
                <c:pt idx="6">
                  <c:v>0.49952933793536197</c:v>
                </c:pt>
                <c:pt idx="7">
                  <c:v>0.55728441035924003</c:v>
                </c:pt>
                <c:pt idx="8">
                  <c:v>0.494005919553691</c:v>
                </c:pt>
                <c:pt idx="9">
                  <c:v>0.53772806986980703</c:v>
                </c:pt>
                <c:pt idx="10">
                  <c:v>0.50991318566649102</c:v>
                </c:pt>
                <c:pt idx="11">
                  <c:v>0.436852422290675</c:v>
                </c:pt>
                <c:pt idx="12">
                  <c:v>0.66166832695433297</c:v>
                </c:pt>
                <c:pt idx="13">
                  <c:v>0.71824815051101198</c:v>
                </c:pt>
                <c:pt idx="14">
                  <c:v>0.60170931007796102</c:v>
                </c:pt>
              </c:numCache>
            </c:numRef>
          </c:val>
          <c:smooth val="0"/>
          <c:extLst>
            <c:ext xmlns:c16="http://schemas.microsoft.com/office/drawing/2014/chart" uri="{C3380CC4-5D6E-409C-BE32-E72D297353CC}">
              <c16:uniqueId val="{00000000-1219-4A85-988F-4BD03502A16C}"/>
            </c:ext>
          </c:extLst>
        </c:ser>
        <c:dLbls>
          <c:showLegendKey val="0"/>
          <c:showVal val="0"/>
          <c:showCatName val="0"/>
          <c:showSerName val="0"/>
          <c:showPercent val="0"/>
          <c:showBubbleSize val="0"/>
        </c:dLbls>
        <c:smooth val="0"/>
        <c:axId val="357253792"/>
        <c:axId val="304754712"/>
      </c:lineChart>
      <c:catAx>
        <c:axId val="357253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54712"/>
        <c:crosses val="autoZero"/>
        <c:auto val="1"/>
        <c:lblAlgn val="ctr"/>
        <c:lblOffset val="100"/>
        <c:noMultiLvlLbl val="0"/>
      </c:catAx>
      <c:valAx>
        <c:axId val="30475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25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3.3919521180285801</c:v>
                </c:pt>
                <c:pt idx="1">
                  <c:v>3.5087719298245599</c:v>
                </c:pt>
                <c:pt idx="2">
                  <c:v>2.3235793796061599</c:v>
                </c:pt>
              </c:numCache>
            </c:numRef>
          </c:val>
          <c:extLst>
            <c:ext xmlns:c16="http://schemas.microsoft.com/office/drawing/2014/chart" uri="{C3380CC4-5D6E-409C-BE32-E72D297353CC}">
              <c16:uniqueId val="{00000000-75DB-43F3-A772-4C389272637C}"/>
            </c:ext>
          </c:extLst>
        </c:ser>
        <c:dLbls>
          <c:showLegendKey val="0"/>
          <c:showVal val="0"/>
          <c:showCatName val="0"/>
          <c:showSerName val="0"/>
          <c:showPercent val="0"/>
          <c:showBubbleSize val="0"/>
        </c:dLbls>
        <c:gapWidth val="219"/>
        <c:overlap val="-27"/>
        <c:axId val="369449448"/>
        <c:axId val="369448792"/>
      </c:barChart>
      <c:catAx>
        <c:axId val="369449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48792"/>
        <c:crosses val="autoZero"/>
        <c:auto val="1"/>
        <c:lblAlgn val="ctr"/>
        <c:lblOffset val="100"/>
        <c:noMultiLvlLbl val="0"/>
      </c:catAx>
      <c:valAx>
        <c:axId val="36944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4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strRef>
              <c:f>Sheet1!$A$2:$A$16</c:f>
              <c:strCache>
                <c:ptCount val="15"/>
                <c:pt idx="0">
                  <c:v>1/9/2020</c:v>
                </c:pt>
                <c:pt idx="1">
                  <c:v>2/9/2020</c:v>
                </c:pt>
                <c:pt idx="2">
                  <c:v>3/9/2020</c:v>
                </c:pt>
                <c:pt idx="3">
                  <c:v>4/9/2020</c:v>
                </c:pt>
                <c:pt idx="4">
                  <c:v>5/9/2020</c:v>
                </c:pt>
                <c:pt idx="5">
                  <c:v>6/9/2020</c:v>
                </c:pt>
                <c:pt idx="6">
                  <c:v>7/9/2020</c:v>
                </c:pt>
                <c:pt idx="7">
                  <c:v>8/9/2020</c:v>
                </c:pt>
                <c:pt idx="8">
                  <c:v>9/9/2020</c:v>
                </c:pt>
                <c:pt idx="9">
                  <c:v>10/9/2020</c:v>
                </c:pt>
                <c:pt idx="10">
                  <c:v>11/9/2020</c:v>
                </c:pt>
                <c:pt idx="11">
                  <c:v>12/9/2020</c:v>
                </c:pt>
                <c:pt idx="12">
                  <c:v>13/09/2020</c:v>
                </c:pt>
                <c:pt idx="13">
                  <c:v>14/09/2020</c:v>
                </c:pt>
                <c:pt idx="14">
                  <c:v>15/09/2020</c:v>
                </c:pt>
              </c:strCache>
            </c:strRef>
          </c:cat>
          <c:val>
            <c:numRef>
              <c:f>Sheet1!$B$2:$B$16</c:f>
              <c:numCache>
                <c:formatCode>General</c:formatCode>
                <c:ptCount val="15"/>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numCache>
            </c:numRef>
          </c:val>
          <c:smooth val="0"/>
          <c:extLst>
            <c:ext xmlns:c16="http://schemas.microsoft.com/office/drawing/2014/chart" uri="{C3380CC4-5D6E-409C-BE32-E72D297353CC}">
              <c16:uniqueId val="{00000000-8C38-44D5-8C36-40F836FF72C2}"/>
            </c:ext>
          </c:extLst>
        </c:ser>
        <c:dLbls>
          <c:showLegendKey val="0"/>
          <c:showVal val="0"/>
          <c:showCatName val="0"/>
          <c:showSerName val="0"/>
          <c:showPercent val="0"/>
          <c:showBubbleSize val="0"/>
        </c:dLbls>
        <c:smooth val="0"/>
        <c:axId val="369445512"/>
        <c:axId val="369446168"/>
      </c:lineChart>
      <c:catAx>
        <c:axId val="369445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46168"/>
        <c:crosses val="autoZero"/>
        <c:auto val="1"/>
        <c:lblAlgn val="ctr"/>
        <c:lblOffset val="100"/>
        <c:noMultiLvlLbl val="0"/>
      </c:catAx>
      <c:valAx>
        <c:axId val="36944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4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Sheet1!$A$2:$A$6</c:f>
              <c:strCache>
                <c:ptCount val="5"/>
                <c:pt idx="0">
                  <c:v>Your Page</c:v>
                </c:pt>
                <c:pt idx="1">
                  <c:v>Search</c:v>
                </c:pt>
                <c:pt idx="2">
                  <c:v>Restored Likes from Reactivated Accounts</c:v>
                </c:pt>
                <c:pt idx="3">
                  <c:v>Deactivated or Memorialized Account Removals</c:v>
                </c:pt>
                <c:pt idx="4">
                  <c:v>Suspicious Account Removals</c:v>
                </c:pt>
              </c:strCache>
            </c:strRef>
          </c:cat>
          <c:val>
            <c:numRef>
              <c:f>Sheet1!$B$2:$B$6</c:f>
              <c:numCache>
                <c:formatCode>General</c:formatCode>
                <c:ptCount val="5"/>
                <c:pt idx="0">
                  <c:v>6</c:v>
                </c:pt>
                <c:pt idx="1">
                  <c:v>5</c:v>
                </c:pt>
                <c:pt idx="2">
                  <c:v>2</c:v>
                </c:pt>
                <c:pt idx="3">
                  <c:v>-1</c:v>
                </c:pt>
                <c:pt idx="4">
                  <c:v>-2</c:v>
                </c:pt>
              </c:numCache>
            </c:numRef>
          </c:val>
          <c:extLst>
            <c:ext xmlns:c16="http://schemas.microsoft.com/office/drawing/2014/chart" uri="{C3380CC4-5D6E-409C-BE32-E72D297353CC}">
              <c16:uniqueId val="{00000000-4D55-497F-8C19-DC74A3380A12}"/>
            </c:ext>
          </c:extLst>
        </c:ser>
        <c:dLbls>
          <c:showLegendKey val="0"/>
          <c:showVal val="0"/>
          <c:showCatName val="0"/>
          <c:showSerName val="0"/>
          <c:showPercent val="0"/>
          <c:showBubbleSize val="0"/>
        </c:dLbls>
        <c:gapWidth val="219"/>
        <c:overlap val="-27"/>
        <c:axId val="480255464"/>
        <c:axId val="480248248"/>
      </c:barChart>
      <c:catAx>
        <c:axId val="480255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48248"/>
        <c:crosses val="autoZero"/>
        <c:auto val="1"/>
        <c:lblAlgn val="ctr"/>
        <c:lblOffset val="100"/>
        <c:noMultiLvlLbl val="0"/>
      </c:catAx>
      <c:valAx>
        <c:axId val="48024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5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c:v>
                </c:pt>
                <c:pt idx="1">
                  <c:v>146</c:v>
                </c:pt>
                <c:pt idx="2">
                  <c:v>1743</c:v>
                </c:pt>
                <c:pt idx="3">
                  <c:v>936</c:v>
                </c:pt>
                <c:pt idx="4">
                  <c:v>307</c:v>
                </c:pt>
                <c:pt idx="5">
                  <c:v>133</c:v>
                </c:pt>
                <c:pt idx="6">
                  <c:v>37</c:v>
                </c:pt>
              </c:numCache>
            </c:numRef>
          </c:val>
          <c:extLst>
            <c:ext xmlns:c16="http://schemas.microsoft.com/office/drawing/2014/chart" uri="{C3380CC4-5D6E-409C-BE32-E72D297353CC}">
              <c16:uniqueId val="{00000000-84F5-4E40-BB76-4936EC108DA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c:v>
                </c:pt>
                <c:pt idx="1">
                  <c:v>33</c:v>
                </c:pt>
                <c:pt idx="2">
                  <c:v>388</c:v>
                </c:pt>
                <c:pt idx="3">
                  <c:v>288</c:v>
                </c:pt>
                <c:pt idx="4">
                  <c:v>127</c:v>
                </c:pt>
                <c:pt idx="5">
                  <c:v>37</c:v>
                </c:pt>
                <c:pt idx="6">
                  <c:v>17</c:v>
                </c:pt>
              </c:numCache>
            </c:numRef>
          </c:val>
          <c:extLst>
            <c:ext xmlns:c16="http://schemas.microsoft.com/office/drawing/2014/chart" uri="{C3380CC4-5D6E-409C-BE32-E72D297353CC}">
              <c16:uniqueId val="{00000001-84F5-4E40-BB76-4936EC108DA2}"/>
            </c:ext>
          </c:extLst>
        </c:ser>
        <c:dLbls>
          <c:showLegendKey val="0"/>
          <c:showVal val="0"/>
          <c:showCatName val="0"/>
          <c:showSerName val="0"/>
          <c:showPercent val="0"/>
          <c:showBubbleSize val="0"/>
        </c:dLbls>
        <c:gapWidth val="219"/>
        <c:overlap val="-27"/>
        <c:axId val="480214464"/>
        <c:axId val="480215120"/>
      </c:barChart>
      <c:catAx>
        <c:axId val="480214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15120"/>
        <c:crosses val="autoZero"/>
        <c:auto val="1"/>
        <c:lblAlgn val="ctr"/>
        <c:lblOffset val="100"/>
        <c:noMultiLvlLbl val="0"/>
      </c:catAx>
      <c:valAx>
        <c:axId val="48021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21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3C64-4D1F-871C-9D948938015E}"/>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3C64-4D1F-871C-9D948938015E}"/>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3C64-4D1F-871C-9D948938015E}"/>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3C64-4D1F-871C-9D948938015E}"/>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3C64-4D1F-871C-9D948938015E}"/>
            </c:ext>
          </c:extLst>
        </c:ser>
        <c:dLbls>
          <c:showLegendKey val="0"/>
          <c:showVal val="0"/>
          <c:showCatName val="0"/>
          <c:showSerName val="0"/>
          <c:showPercent val="0"/>
          <c:showBubbleSize val="0"/>
        </c:dLbls>
        <c:gapWidth val="150"/>
        <c:overlap val="100"/>
        <c:axId val="498404728"/>
        <c:axId val="498413912"/>
      </c:barChart>
      <c:catAx>
        <c:axId val="49840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13912"/>
        <c:crosses val="autoZero"/>
        <c:auto val="1"/>
        <c:lblAlgn val="ctr"/>
        <c:lblOffset val="100"/>
        <c:noMultiLvlLbl val="0"/>
      </c:catAx>
      <c:valAx>
        <c:axId val="498413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0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113C3-02B5-44DB-9E87-980A2E3A6D6F}"/>
              </a:ext>
            </a:extLst>
          </p:cNvPr>
          <p:cNvSpPr>
            <a:spLocks noGrp="1"/>
          </p:cNvSpPr>
          <p:nvPr>
            <p:ph type="ctrTitle"/>
          </p:nvPr>
        </p:nvSpPr>
        <p:spPr/>
        <p:txBody>
          <a:bodyPr/>
          <a:lstStyle/>
          <a:p>
            <a:r>
              <a:rPr lang="en-US"/>
              <a:t>Test</a:t>
            </a:r>
          </a:p>
        </p:txBody>
      </p:sp>
      <p:sp>
        <p:nvSpPr>
          <p:cNvPr id="3" name="Subtitle 2">
            <a:extLst>
              <a:ext uri="{FF2B5EF4-FFF2-40B4-BE49-F238E27FC236}">
                <a16:creationId xmlns:a16="http://schemas.microsoft.com/office/drawing/2014/main" id="{7141BBD8-F0A4-4CEB-9860-84437EB6538C}"/>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2429461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91D14-5686-4077-8C1C-E046357C04F3}"/>
              </a:ext>
            </a:extLst>
          </p:cNvPr>
          <p:cNvSpPr>
            <a:spLocks noGrp="1"/>
          </p:cNvSpPr>
          <p:nvPr>
            <p:ph type="title"/>
          </p:nvPr>
        </p:nvSpPr>
        <p:spPr/>
        <p:txBody>
          <a:bodyPr/>
          <a:lstStyle/>
          <a:p>
            <a:r>
              <a:rPr lang="en-US"/>
              <a:t>Facebook Key Metrics Table | All Pages</a:t>
            </a:r>
          </a:p>
        </p:txBody>
      </p:sp>
      <p:graphicFrame>
        <p:nvGraphicFramePr>
          <p:cNvPr id="5" name="Table Placeholder 4">
            <a:extLst>
              <a:ext uri="{FF2B5EF4-FFF2-40B4-BE49-F238E27FC236}">
                <a16:creationId xmlns:a16="http://schemas.microsoft.com/office/drawing/2014/main" id="{5F63A04A-D76E-4A5F-96F1-35B96EC44E57}"/>
              </a:ext>
            </a:extLst>
          </p:cNvPr>
          <p:cNvGraphicFramePr>
            <a:graphicFrameLocks noGrp="1"/>
          </p:cNvGraphicFramePr>
          <p:nvPr>
            <p:ph type="tbl" sz="quarter" idx="13"/>
            <p:extLst>
              <p:ext uri="{D42A27DB-BD31-4B8C-83A1-F6EECF244321}">
                <p14:modId xmlns:p14="http://schemas.microsoft.com/office/powerpoint/2010/main" val="1954588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385517464"/>
                    </a:ext>
                  </a:extLst>
                </a:gridCol>
                <a:gridCol w="208280">
                  <a:extLst>
                    <a:ext uri="{9D8B030D-6E8A-4147-A177-3AD203B41FA5}">
                      <a16:colId xmlns:a16="http://schemas.microsoft.com/office/drawing/2014/main" val="3773608556"/>
                    </a:ext>
                  </a:extLst>
                </a:gridCol>
                <a:gridCol w="208280">
                  <a:extLst>
                    <a:ext uri="{9D8B030D-6E8A-4147-A177-3AD203B41FA5}">
                      <a16:colId xmlns:a16="http://schemas.microsoft.com/office/drawing/2014/main" val="3757371552"/>
                    </a:ext>
                  </a:extLst>
                </a:gridCol>
                <a:gridCol w="208280">
                  <a:extLst>
                    <a:ext uri="{9D8B030D-6E8A-4147-A177-3AD203B41FA5}">
                      <a16:colId xmlns:a16="http://schemas.microsoft.com/office/drawing/2014/main" val="4232430679"/>
                    </a:ext>
                  </a:extLst>
                </a:gridCol>
                <a:gridCol w="208280">
                  <a:extLst>
                    <a:ext uri="{9D8B030D-6E8A-4147-A177-3AD203B41FA5}">
                      <a16:colId xmlns:a16="http://schemas.microsoft.com/office/drawing/2014/main" val="3467064905"/>
                    </a:ext>
                  </a:extLst>
                </a:gridCol>
                <a:gridCol w="208280">
                  <a:extLst>
                    <a:ext uri="{9D8B030D-6E8A-4147-A177-3AD203B41FA5}">
                      <a16:colId xmlns:a16="http://schemas.microsoft.com/office/drawing/2014/main" val="3917478295"/>
                    </a:ext>
                  </a:extLst>
                </a:gridCol>
                <a:gridCol w="208280">
                  <a:extLst>
                    <a:ext uri="{9D8B030D-6E8A-4147-A177-3AD203B41FA5}">
                      <a16:colId xmlns:a16="http://schemas.microsoft.com/office/drawing/2014/main" val="241482193"/>
                    </a:ext>
                  </a:extLst>
                </a:gridCol>
                <a:gridCol w="208280">
                  <a:extLst>
                    <a:ext uri="{9D8B030D-6E8A-4147-A177-3AD203B41FA5}">
                      <a16:colId xmlns:a16="http://schemas.microsoft.com/office/drawing/2014/main" val="73993017"/>
                    </a:ext>
                  </a:extLst>
                </a:gridCol>
                <a:gridCol w="208280">
                  <a:extLst>
                    <a:ext uri="{9D8B030D-6E8A-4147-A177-3AD203B41FA5}">
                      <a16:colId xmlns:a16="http://schemas.microsoft.com/office/drawing/2014/main" val="1258540383"/>
                    </a:ext>
                  </a:extLst>
                </a:gridCol>
                <a:gridCol w="208280">
                  <a:extLst>
                    <a:ext uri="{9D8B030D-6E8A-4147-A177-3AD203B41FA5}">
                      <a16:colId xmlns:a16="http://schemas.microsoft.com/office/drawing/2014/main" val="116980522"/>
                    </a:ext>
                  </a:extLst>
                </a:gridCol>
                <a:gridCol w="208280">
                  <a:extLst>
                    <a:ext uri="{9D8B030D-6E8A-4147-A177-3AD203B41FA5}">
                      <a16:colId xmlns:a16="http://schemas.microsoft.com/office/drawing/2014/main" val="3123083897"/>
                    </a:ext>
                  </a:extLst>
                </a:gridCol>
                <a:gridCol w="208280">
                  <a:extLst>
                    <a:ext uri="{9D8B030D-6E8A-4147-A177-3AD203B41FA5}">
                      <a16:colId xmlns:a16="http://schemas.microsoft.com/office/drawing/2014/main" val="2525568125"/>
                    </a:ext>
                  </a:extLst>
                </a:gridCol>
                <a:gridCol w="208280">
                  <a:extLst>
                    <a:ext uri="{9D8B030D-6E8A-4147-A177-3AD203B41FA5}">
                      <a16:colId xmlns:a16="http://schemas.microsoft.com/office/drawing/2014/main" val="2926450121"/>
                    </a:ext>
                  </a:extLst>
                </a:gridCol>
                <a:gridCol w="208280">
                  <a:extLst>
                    <a:ext uri="{9D8B030D-6E8A-4147-A177-3AD203B41FA5}">
                      <a16:colId xmlns:a16="http://schemas.microsoft.com/office/drawing/2014/main" val="2055551027"/>
                    </a:ext>
                  </a:extLst>
                </a:gridCol>
                <a:gridCol w="208280">
                  <a:extLst>
                    <a:ext uri="{9D8B030D-6E8A-4147-A177-3AD203B41FA5}">
                      <a16:colId xmlns:a16="http://schemas.microsoft.com/office/drawing/2014/main" val="1343353359"/>
                    </a:ext>
                  </a:extLst>
                </a:gridCol>
                <a:gridCol w="208280">
                  <a:extLst>
                    <a:ext uri="{9D8B030D-6E8A-4147-A177-3AD203B41FA5}">
                      <a16:colId xmlns:a16="http://schemas.microsoft.com/office/drawing/2014/main" val="3238528082"/>
                    </a:ext>
                  </a:extLst>
                </a:gridCol>
                <a:gridCol w="208280">
                  <a:extLst>
                    <a:ext uri="{9D8B030D-6E8A-4147-A177-3AD203B41FA5}">
                      <a16:colId xmlns:a16="http://schemas.microsoft.com/office/drawing/2014/main" val="272347709"/>
                    </a:ext>
                  </a:extLst>
                </a:gridCol>
                <a:gridCol w="249936">
                  <a:extLst>
                    <a:ext uri="{9D8B030D-6E8A-4147-A177-3AD203B41FA5}">
                      <a16:colId xmlns:a16="http://schemas.microsoft.com/office/drawing/2014/main" val="287387672"/>
                    </a:ext>
                  </a:extLst>
                </a:gridCol>
                <a:gridCol w="208280">
                  <a:extLst>
                    <a:ext uri="{9D8B030D-6E8A-4147-A177-3AD203B41FA5}">
                      <a16:colId xmlns:a16="http://schemas.microsoft.com/office/drawing/2014/main" val="2632862893"/>
                    </a:ext>
                  </a:extLst>
                </a:gridCol>
                <a:gridCol w="208280">
                  <a:extLst>
                    <a:ext uri="{9D8B030D-6E8A-4147-A177-3AD203B41FA5}">
                      <a16:colId xmlns:a16="http://schemas.microsoft.com/office/drawing/2014/main" val="3068361851"/>
                    </a:ext>
                  </a:extLst>
                </a:gridCol>
                <a:gridCol w="208280">
                  <a:extLst>
                    <a:ext uri="{9D8B030D-6E8A-4147-A177-3AD203B41FA5}">
                      <a16:colId xmlns:a16="http://schemas.microsoft.com/office/drawing/2014/main" val="3650126439"/>
                    </a:ext>
                  </a:extLst>
                </a:gridCol>
                <a:gridCol w="208280">
                  <a:extLst>
                    <a:ext uri="{9D8B030D-6E8A-4147-A177-3AD203B41FA5}">
                      <a16:colId xmlns:a16="http://schemas.microsoft.com/office/drawing/2014/main" val="871120834"/>
                    </a:ext>
                  </a:extLst>
                </a:gridCol>
                <a:gridCol w="208280">
                  <a:extLst>
                    <a:ext uri="{9D8B030D-6E8A-4147-A177-3AD203B41FA5}">
                      <a16:colId xmlns:a16="http://schemas.microsoft.com/office/drawing/2014/main" val="3735125078"/>
                    </a:ext>
                  </a:extLst>
                </a:gridCol>
                <a:gridCol w="208280">
                  <a:extLst>
                    <a:ext uri="{9D8B030D-6E8A-4147-A177-3AD203B41FA5}">
                      <a16:colId xmlns:a16="http://schemas.microsoft.com/office/drawing/2014/main" val="1944328836"/>
                    </a:ext>
                  </a:extLst>
                </a:gridCol>
                <a:gridCol w="208280">
                  <a:extLst>
                    <a:ext uri="{9D8B030D-6E8A-4147-A177-3AD203B41FA5}">
                      <a16:colId xmlns:a16="http://schemas.microsoft.com/office/drawing/2014/main" val="527479243"/>
                    </a:ext>
                  </a:extLst>
                </a:gridCol>
                <a:gridCol w="208280">
                  <a:extLst>
                    <a:ext uri="{9D8B030D-6E8A-4147-A177-3AD203B41FA5}">
                      <a16:colId xmlns:a16="http://schemas.microsoft.com/office/drawing/2014/main" val="4012424236"/>
                    </a:ext>
                  </a:extLst>
                </a:gridCol>
                <a:gridCol w="208280">
                  <a:extLst>
                    <a:ext uri="{9D8B030D-6E8A-4147-A177-3AD203B41FA5}">
                      <a16:colId xmlns:a16="http://schemas.microsoft.com/office/drawing/2014/main" val="534750809"/>
                    </a:ext>
                  </a:extLst>
                </a:gridCol>
                <a:gridCol w="208280">
                  <a:extLst>
                    <a:ext uri="{9D8B030D-6E8A-4147-A177-3AD203B41FA5}">
                      <a16:colId xmlns:a16="http://schemas.microsoft.com/office/drawing/2014/main" val="816316555"/>
                    </a:ext>
                  </a:extLst>
                </a:gridCol>
                <a:gridCol w="208280">
                  <a:extLst>
                    <a:ext uri="{9D8B030D-6E8A-4147-A177-3AD203B41FA5}">
                      <a16:colId xmlns:a16="http://schemas.microsoft.com/office/drawing/2014/main" val="531351833"/>
                    </a:ext>
                  </a:extLst>
                </a:gridCol>
                <a:gridCol w="208280">
                  <a:extLst>
                    <a:ext uri="{9D8B030D-6E8A-4147-A177-3AD203B41FA5}">
                      <a16:colId xmlns:a16="http://schemas.microsoft.com/office/drawing/2014/main" val="1403278368"/>
                    </a:ext>
                  </a:extLst>
                </a:gridCol>
                <a:gridCol w="208280">
                  <a:extLst>
                    <a:ext uri="{9D8B030D-6E8A-4147-A177-3AD203B41FA5}">
                      <a16:colId xmlns:a16="http://schemas.microsoft.com/office/drawing/2014/main" val="3576512205"/>
                    </a:ext>
                  </a:extLst>
                </a:gridCol>
                <a:gridCol w="208280">
                  <a:extLst>
                    <a:ext uri="{9D8B030D-6E8A-4147-A177-3AD203B41FA5}">
                      <a16:colId xmlns:a16="http://schemas.microsoft.com/office/drawing/2014/main" val="3136164688"/>
                    </a:ext>
                  </a:extLst>
                </a:gridCol>
                <a:gridCol w="208280">
                  <a:extLst>
                    <a:ext uri="{9D8B030D-6E8A-4147-A177-3AD203B41FA5}">
                      <a16:colId xmlns:a16="http://schemas.microsoft.com/office/drawing/2014/main" val="757111999"/>
                    </a:ext>
                  </a:extLst>
                </a:gridCol>
                <a:gridCol w="208280">
                  <a:extLst>
                    <a:ext uri="{9D8B030D-6E8A-4147-A177-3AD203B41FA5}">
                      <a16:colId xmlns:a16="http://schemas.microsoft.com/office/drawing/2014/main" val="3512267395"/>
                    </a:ext>
                  </a:extLst>
                </a:gridCol>
                <a:gridCol w="208280">
                  <a:extLst>
                    <a:ext uri="{9D8B030D-6E8A-4147-A177-3AD203B41FA5}">
                      <a16:colId xmlns:a16="http://schemas.microsoft.com/office/drawing/2014/main" val="1591561535"/>
                    </a:ext>
                  </a:extLst>
                </a:gridCol>
                <a:gridCol w="208280">
                  <a:extLst>
                    <a:ext uri="{9D8B030D-6E8A-4147-A177-3AD203B41FA5}">
                      <a16:colId xmlns:a16="http://schemas.microsoft.com/office/drawing/2014/main" val="2523278560"/>
                    </a:ext>
                  </a:extLst>
                </a:gridCol>
                <a:gridCol w="208280">
                  <a:extLst>
                    <a:ext uri="{9D8B030D-6E8A-4147-A177-3AD203B41FA5}">
                      <a16:colId xmlns:a16="http://schemas.microsoft.com/office/drawing/2014/main" val="4043258449"/>
                    </a:ext>
                  </a:extLst>
                </a:gridCol>
                <a:gridCol w="208280">
                  <a:extLst>
                    <a:ext uri="{9D8B030D-6E8A-4147-A177-3AD203B41FA5}">
                      <a16:colId xmlns:a16="http://schemas.microsoft.com/office/drawing/2014/main" val="2910532455"/>
                    </a:ext>
                  </a:extLst>
                </a:gridCol>
                <a:gridCol w="208280">
                  <a:extLst>
                    <a:ext uri="{9D8B030D-6E8A-4147-A177-3AD203B41FA5}">
                      <a16:colId xmlns:a16="http://schemas.microsoft.com/office/drawing/2014/main" val="729032030"/>
                    </a:ext>
                  </a:extLst>
                </a:gridCol>
                <a:gridCol w="208280">
                  <a:extLst>
                    <a:ext uri="{9D8B030D-6E8A-4147-A177-3AD203B41FA5}">
                      <a16:colId xmlns:a16="http://schemas.microsoft.com/office/drawing/2014/main" val="7138598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Sorry</a:t>
                      </a:r>
                    </a:p>
                  </a:txBody>
                  <a:tcPr/>
                </a:tc>
                <a:tc>
                  <a:txBody>
                    <a:bodyPr/>
                    <a:lstStyle/>
                    <a:p>
                      <a:r>
                        <a:rPr lang="en-US" sz="1000"/>
                        <a:t>Angry</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tc>
                  <a:txBody>
                    <a:bodyPr/>
                    <a:lstStyle/>
                    <a:p>
                      <a:r>
                        <a:rPr lang="en-US" sz="1000"/>
                        <a:t>Avg. Daily E-Rate</a:t>
                      </a:r>
                    </a:p>
                  </a:txBody>
                  <a:tcPr/>
                </a:tc>
                <a:extLst>
                  <a:ext uri="{0D108BD9-81ED-4DB2-BD59-A6C34878D82A}">
                    <a16:rowId xmlns:a16="http://schemas.microsoft.com/office/drawing/2014/main" val="2495275570"/>
                  </a:ext>
                </a:extLst>
              </a:tr>
              <a:tr h="370840">
                <a:tc>
                  <a:txBody>
                    <a:bodyPr/>
                    <a:lstStyle/>
                    <a:p>
                      <a:r>
                        <a:rPr lang="en-US" sz="1000"/>
                        <a:t>Al Salam Bank-Bahrain B.S.C</a:t>
                      </a:r>
                    </a:p>
                  </a:txBody>
                  <a:tcPr/>
                </a:tc>
                <a:tc>
                  <a:txBody>
                    <a:bodyPr/>
                    <a:lstStyle/>
                    <a:p>
                      <a:r>
                        <a:rPr lang="en-US" sz="1000"/>
                        <a:t>4216</a:t>
                      </a:r>
                    </a:p>
                  </a:txBody>
                  <a:tcPr/>
                </a:tc>
                <a:tc>
                  <a:txBody>
                    <a:bodyPr/>
                    <a:lstStyle/>
                    <a:p>
                      <a:r>
                        <a:rPr lang="en-US" sz="1000"/>
                        <a:t>9</a:t>
                      </a:r>
                    </a:p>
                  </a:txBody>
                  <a:tcPr/>
                </a:tc>
                <a:tc>
                  <a:txBody>
                    <a:bodyPr/>
                    <a:lstStyle/>
                    <a:p>
                      <a:r>
                        <a:rPr lang="en-US" sz="1000"/>
                        <a:t>13</a:t>
                      </a:r>
                    </a:p>
                  </a:txBody>
                  <a:tcPr/>
                </a:tc>
                <a:tc>
                  <a:txBody>
                    <a:bodyPr/>
                    <a:lstStyle/>
                    <a:p>
                      <a:r>
                        <a:rPr lang="en-US" sz="1000"/>
                        <a:t>3</a:t>
                      </a:r>
                    </a:p>
                  </a:txBody>
                  <a:tcPr/>
                </a:tc>
                <a:tc>
                  <a:txBody>
                    <a:bodyPr/>
                    <a:lstStyle/>
                    <a:p>
                      <a:r>
                        <a:rPr lang="en-US" sz="1000"/>
                        <a:t>3053.6428571429</a:t>
                      </a:r>
                    </a:p>
                  </a:txBody>
                  <a:tcPr/>
                </a:tc>
                <a:tc>
                  <a:txBody>
                    <a:bodyPr/>
                    <a:lstStyle/>
                    <a:p>
                      <a:r>
                        <a:rPr lang="en-US" sz="1000"/>
                        <a:t>10</a:t>
                      </a:r>
                    </a:p>
                  </a:txBody>
                  <a:tcPr/>
                </a:tc>
                <a:tc>
                  <a:txBody>
                    <a:bodyPr/>
                    <a:lstStyle/>
                    <a:p>
                      <a:r>
                        <a:rPr lang="en-US" sz="1000"/>
                        <a:t>1997010</a:t>
                      </a:r>
                    </a:p>
                  </a:txBody>
                  <a:tcPr/>
                </a:tc>
                <a:tc>
                  <a:txBody>
                    <a:bodyPr/>
                    <a:lstStyle/>
                    <a:p>
                      <a:r>
                        <a:rPr lang="en-US" sz="1000"/>
                        <a:t>109031.46666667</a:t>
                      </a:r>
                    </a:p>
                  </a:txBody>
                  <a:tcPr/>
                </a:tc>
                <a:tc>
                  <a:txBody>
                    <a:bodyPr/>
                    <a:lstStyle/>
                    <a:p>
                      <a:r>
                        <a:rPr lang="en-US" sz="1000"/>
                        <a:t>1992937</a:t>
                      </a:r>
                    </a:p>
                  </a:txBody>
                  <a:tcPr/>
                </a:tc>
                <a:tc>
                  <a:txBody>
                    <a:bodyPr/>
                    <a:lstStyle/>
                    <a:p>
                      <a:r>
                        <a:rPr lang="en-US" sz="1000"/>
                        <a:t>9661</a:t>
                      </a:r>
                    </a:p>
                  </a:txBody>
                  <a:tcPr/>
                </a:tc>
                <a:tc>
                  <a:txBody>
                    <a:bodyPr/>
                    <a:lstStyle/>
                    <a:p>
                      <a:r>
                        <a:rPr lang="en-US" sz="1000"/>
                        <a:t>4073</a:t>
                      </a:r>
                    </a:p>
                  </a:txBody>
                  <a:tcPr/>
                </a:tc>
                <a:tc>
                  <a:txBody>
                    <a:bodyPr/>
                    <a:lstStyle/>
                    <a:p>
                      <a:r>
                        <a:rPr lang="en-US" sz="1000"/>
                        <a:t>0.07 %</a:t>
                      </a:r>
                    </a:p>
                  </a:txBody>
                  <a:tcPr/>
                </a:tc>
                <a:tc>
                  <a:txBody>
                    <a:bodyPr/>
                    <a:lstStyle/>
                    <a:p>
                      <a:r>
                        <a:rPr lang="en-US" sz="1000"/>
                        <a:t>162204</a:t>
                      </a:r>
                    </a:p>
                  </a:txBody>
                  <a:tcPr/>
                </a:tc>
                <a:tc>
                  <a:txBody>
                    <a:bodyPr/>
                    <a:lstStyle/>
                    <a:p>
                      <a:r>
                        <a:rPr lang="en-US" sz="1000"/>
                        <a:t>51551</a:t>
                      </a:r>
                    </a:p>
                  </a:txBody>
                  <a:tcPr/>
                </a:tc>
                <a:tc>
                  <a:txBody>
                    <a:bodyPr/>
                    <a:lstStyle/>
                    <a:p>
                      <a:r>
                        <a:rPr lang="en-US" sz="1000"/>
                        <a:t>0</a:t>
                      </a:r>
                    </a:p>
                  </a:txBody>
                  <a:tcPr/>
                </a:tc>
                <a:tc>
                  <a:txBody>
                    <a:bodyPr/>
                    <a:lstStyle/>
                    <a:p>
                      <a:r>
                        <a:rPr lang="en-US" sz="1000"/>
                        <a:t>9456</a:t>
                      </a:r>
                    </a:p>
                  </a:txBody>
                  <a:tcPr/>
                </a:tc>
                <a:tc>
                  <a:txBody>
                    <a:bodyPr/>
                    <a:lstStyle/>
                    <a:p>
                      <a:r>
                        <a:rPr lang="en-US" sz="1000"/>
                        <a:t>6570</a:t>
                      </a:r>
                    </a:p>
                  </a:txBody>
                  <a:tcPr/>
                </a:tc>
                <a:tc>
                  <a:txBody>
                    <a:bodyPr/>
                    <a:lstStyle/>
                    <a:p>
                      <a:r>
                        <a:rPr lang="en-US" sz="1000"/>
                        <a:t>14</a:t>
                      </a:r>
                    </a:p>
                  </a:txBody>
                  <a:tcPr/>
                </a:tc>
                <a:tc>
                  <a:txBody>
                    <a:bodyPr/>
                    <a:lstStyle/>
                    <a:p>
                      <a:r>
                        <a:rPr lang="en-US" sz="1000"/>
                        <a:t>161</a:t>
                      </a:r>
                    </a:p>
                  </a:txBody>
                  <a:tcPr/>
                </a:tc>
                <a:tc>
                  <a:txBody>
                    <a:bodyPr/>
                    <a:lstStyle/>
                    <a:p>
                      <a:r>
                        <a:rPr lang="en-US" sz="1000"/>
                        <a:t>2711</a:t>
                      </a:r>
                    </a:p>
                  </a:txBody>
                  <a:tcPr/>
                </a:tc>
                <a:tc>
                  <a:txBody>
                    <a:bodyPr/>
                    <a:lstStyle/>
                    <a:p>
                      <a:r>
                        <a:rPr lang="en-US" sz="1000"/>
                        <a:t>0</a:t>
                      </a:r>
                    </a:p>
                  </a:txBody>
                  <a:tcPr/>
                </a:tc>
                <a:tc>
                  <a:txBody>
                    <a:bodyPr/>
                    <a:lstStyle/>
                    <a:p>
                      <a:r>
                        <a:rPr lang="en-US" sz="1000"/>
                        <a:t>205</a:t>
                      </a:r>
                    </a:p>
                  </a:txBody>
                  <a:tcPr/>
                </a:tc>
                <a:tc>
                  <a:txBody>
                    <a:bodyPr/>
                    <a:lstStyle/>
                    <a:p>
                      <a:r>
                        <a:rPr lang="en-US" sz="1000"/>
                        <a:t>186</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193</a:t>
                      </a:r>
                    </a:p>
                  </a:txBody>
                  <a:tcPr/>
                </a:tc>
                <a:tc>
                  <a:txBody>
                    <a:bodyPr/>
                    <a:lstStyle/>
                    <a:p>
                      <a:r>
                        <a:rPr lang="en-US" sz="1000"/>
                        <a:t>3</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0.53226379549277 %</a:t>
                      </a:r>
                    </a:p>
                  </a:txBody>
                  <a:tcPr/>
                </a:tc>
                <a:extLst>
                  <a:ext uri="{0D108BD9-81ED-4DB2-BD59-A6C34878D82A}">
                    <a16:rowId xmlns:a16="http://schemas.microsoft.com/office/drawing/2014/main" val="1909655344"/>
                  </a:ext>
                </a:extLst>
              </a:tr>
            </a:tbl>
          </a:graphicData>
        </a:graphic>
      </p:graphicFrame>
      <p:sp>
        <p:nvSpPr>
          <p:cNvPr id="4" name="Text Placeholder 3">
            <a:extLst>
              <a:ext uri="{FF2B5EF4-FFF2-40B4-BE49-F238E27FC236}">
                <a16:creationId xmlns:a16="http://schemas.microsoft.com/office/drawing/2014/main" id="{D20B31E4-3076-4F5B-960A-119B5DE2E6A5}"/>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3939767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431E0-164F-4BFC-BB55-B8D9174DCEAF}"/>
              </a:ext>
            </a:extLst>
          </p:cNvPr>
          <p:cNvSpPr>
            <a:spLocks noGrp="1"/>
          </p:cNvSpPr>
          <p:nvPr>
            <p:ph type="title"/>
          </p:nvPr>
        </p:nvSpPr>
        <p:spPr/>
        <p:txBody>
          <a:bodyPr/>
          <a:lstStyle/>
          <a:p>
            <a:r>
              <a:rPr lang="en-US"/>
              <a:t>Facebook Key Metrics by Month | All Pages</a:t>
            </a:r>
          </a:p>
        </p:txBody>
      </p:sp>
      <p:graphicFrame>
        <p:nvGraphicFramePr>
          <p:cNvPr id="5" name="Table Placeholder 4">
            <a:extLst>
              <a:ext uri="{FF2B5EF4-FFF2-40B4-BE49-F238E27FC236}">
                <a16:creationId xmlns:a16="http://schemas.microsoft.com/office/drawing/2014/main" id="{7F70DCA9-A29A-475F-847A-C774E17D9F8A}"/>
              </a:ext>
            </a:extLst>
          </p:cNvPr>
          <p:cNvGraphicFramePr>
            <a:graphicFrameLocks noGrp="1"/>
          </p:cNvGraphicFramePr>
          <p:nvPr>
            <p:ph type="tbl" sz="quarter" idx="13"/>
            <p:extLst>
              <p:ext uri="{D42A27DB-BD31-4B8C-83A1-F6EECF244321}">
                <p14:modId xmlns:p14="http://schemas.microsoft.com/office/powerpoint/2010/main" val="737734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818803495"/>
                    </a:ext>
                  </a:extLst>
                </a:gridCol>
                <a:gridCol w="905256">
                  <a:extLst>
                    <a:ext uri="{9D8B030D-6E8A-4147-A177-3AD203B41FA5}">
                      <a16:colId xmlns:a16="http://schemas.microsoft.com/office/drawing/2014/main" val="1582042335"/>
                    </a:ext>
                  </a:extLst>
                </a:gridCol>
                <a:gridCol w="576072">
                  <a:extLst>
                    <a:ext uri="{9D8B030D-6E8A-4147-A177-3AD203B41FA5}">
                      <a16:colId xmlns:a16="http://schemas.microsoft.com/office/drawing/2014/main" val="2942035745"/>
                    </a:ext>
                  </a:extLst>
                </a:gridCol>
                <a:gridCol w="576072">
                  <a:extLst>
                    <a:ext uri="{9D8B030D-6E8A-4147-A177-3AD203B41FA5}">
                      <a16:colId xmlns:a16="http://schemas.microsoft.com/office/drawing/2014/main" val="3996736007"/>
                    </a:ext>
                  </a:extLst>
                </a:gridCol>
                <a:gridCol w="576072">
                  <a:extLst>
                    <a:ext uri="{9D8B030D-6E8A-4147-A177-3AD203B41FA5}">
                      <a16:colId xmlns:a16="http://schemas.microsoft.com/office/drawing/2014/main" val="2864112077"/>
                    </a:ext>
                  </a:extLst>
                </a:gridCol>
                <a:gridCol w="576072">
                  <a:extLst>
                    <a:ext uri="{9D8B030D-6E8A-4147-A177-3AD203B41FA5}">
                      <a16:colId xmlns:a16="http://schemas.microsoft.com/office/drawing/2014/main" val="947587825"/>
                    </a:ext>
                  </a:extLst>
                </a:gridCol>
                <a:gridCol w="576072">
                  <a:extLst>
                    <a:ext uri="{9D8B030D-6E8A-4147-A177-3AD203B41FA5}">
                      <a16:colId xmlns:a16="http://schemas.microsoft.com/office/drawing/2014/main" val="3545155919"/>
                    </a:ext>
                  </a:extLst>
                </a:gridCol>
                <a:gridCol w="576072">
                  <a:extLst>
                    <a:ext uri="{9D8B030D-6E8A-4147-A177-3AD203B41FA5}">
                      <a16:colId xmlns:a16="http://schemas.microsoft.com/office/drawing/2014/main" val="2186569956"/>
                    </a:ext>
                  </a:extLst>
                </a:gridCol>
                <a:gridCol w="576072">
                  <a:extLst>
                    <a:ext uri="{9D8B030D-6E8A-4147-A177-3AD203B41FA5}">
                      <a16:colId xmlns:a16="http://schemas.microsoft.com/office/drawing/2014/main" val="2110069829"/>
                    </a:ext>
                  </a:extLst>
                </a:gridCol>
                <a:gridCol w="576072">
                  <a:extLst>
                    <a:ext uri="{9D8B030D-6E8A-4147-A177-3AD203B41FA5}">
                      <a16:colId xmlns:a16="http://schemas.microsoft.com/office/drawing/2014/main" val="3559345131"/>
                    </a:ext>
                  </a:extLst>
                </a:gridCol>
                <a:gridCol w="576072">
                  <a:extLst>
                    <a:ext uri="{9D8B030D-6E8A-4147-A177-3AD203B41FA5}">
                      <a16:colId xmlns:a16="http://schemas.microsoft.com/office/drawing/2014/main" val="4113117741"/>
                    </a:ext>
                  </a:extLst>
                </a:gridCol>
                <a:gridCol w="576072">
                  <a:extLst>
                    <a:ext uri="{9D8B030D-6E8A-4147-A177-3AD203B41FA5}">
                      <a16:colId xmlns:a16="http://schemas.microsoft.com/office/drawing/2014/main" val="1638825763"/>
                    </a:ext>
                  </a:extLst>
                </a:gridCol>
                <a:gridCol w="576072">
                  <a:extLst>
                    <a:ext uri="{9D8B030D-6E8A-4147-A177-3AD203B41FA5}">
                      <a16:colId xmlns:a16="http://schemas.microsoft.com/office/drawing/2014/main" val="2979312873"/>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3804936055"/>
                  </a:ext>
                </a:extLst>
              </a:tr>
              <a:tr h="370840">
                <a:tc>
                  <a:txBody>
                    <a:bodyPr/>
                    <a:lstStyle/>
                    <a:p>
                      <a:r>
                        <a:rPr lang="en-US" sz="1000"/>
                        <a:t>Al Salam Bank-Bahrain B.S.C</a:t>
                      </a:r>
                    </a:p>
                  </a:txBody>
                  <a:tcPr/>
                </a:tc>
                <a:tc>
                  <a:txBody>
                    <a:bodyPr/>
                    <a:lstStyle/>
                    <a:p>
                      <a:r>
                        <a:rPr lang="en-US" sz="1000"/>
                        <a:t>2020 - 09</a:t>
                      </a:r>
                    </a:p>
                  </a:txBody>
                  <a:tcPr/>
                </a:tc>
                <a:tc>
                  <a:txBody>
                    <a:bodyPr/>
                    <a:lstStyle/>
                    <a:p>
                      <a:r>
                        <a:rPr lang="en-US" sz="1000"/>
                        <a:t>693146</a:t>
                      </a:r>
                    </a:p>
                  </a:txBody>
                  <a:tcPr/>
                </a:tc>
                <a:tc>
                  <a:txBody>
                    <a:bodyPr/>
                    <a:lstStyle/>
                    <a:p>
                      <a:r>
                        <a:rPr lang="en-US" sz="1000"/>
                        <a:t>689461</a:t>
                      </a:r>
                    </a:p>
                  </a:txBody>
                  <a:tcPr/>
                </a:tc>
                <a:tc>
                  <a:txBody>
                    <a:bodyPr/>
                    <a:lstStyle/>
                    <a:p>
                      <a:r>
                        <a:rPr lang="en-US" sz="1000"/>
                        <a:t>2066</a:t>
                      </a:r>
                    </a:p>
                  </a:txBody>
                  <a:tcPr/>
                </a:tc>
                <a:tc>
                  <a:txBody>
                    <a:bodyPr/>
                    <a:lstStyle/>
                    <a:p>
                      <a:r>
                        <a:rPr lang="en-US" sz="1000"/>
                        <a:t>0.3 %</a:t>
                      </a:r>
                    </a:p>
                  </a:txBody>
                  <a:tcPr/>
                </a:tc>
                <a:tc>
                  <a:txBody>
                    <a:bodyPr/>
                    <a:lstStyle/>
                    <a:p>
                      <a:r>
                        <a:rPr lang="en-US" sz="1000"/>
                        <a:t>693146</a:t>
                      </a:r>
                    </a:p>
                  </a:txBody>
                  <a:tcPr/>
                </a:tc>
                <a:tc>
                  <a:txBody>
                    <a:bodyPr/>
                    <a:lstStyle/>
                    <a:p>
                      <a:r>
                        <a:rPr lang="en-US" sz="1000"/>
                        <a:t>689461</a:t>
                      </a:r>
                    </a:p>
                  </a:txBody>
                  <a:tcPr/>
                </a:tc>
                <a:tc>
                  <a:txBody>
                    <a:bodyPr/>
                    <a:lstStyle/>
                    <a:p>
                      <a:r>
                        <a:rPr lang="en-US" sz="1000"/>
                        <a:t>1885</a:t>
                      </a:r>
                    </a:p>
                  </a:txBody>
                  <a:tcPr/>
                </a:tc>
                <a:tc>
                  <a:txBody>
                    <a:bodyPr/>
                    <a:lstStyle/>
                    <a:p>
                      <a:r>
                        <a:rPr lang="en-US" sz="1000"/>
                        <a:t>0.5 %</a:t>
                      </a:r>
                    </a:p>
                  </a:txBody>
                  <a:tcPr/>
                </a:tc>
                <a:tc>
                  <a:txBody>
                    <a:bodyPr/>
                    <a:lstStyle/>
                    <a:p>
                      <a:r>
                        <a:rPr lang="en-US" sz="1000"/>
                        <a:t>14014</a:t>
                      </a:r>
                    </a:p>
                  </a:txBody>
                  <a:tcPr/>
                </a:tc>
                <a:tc>
                  <a:txBody>
                    <a:bodyPr/>
                    <a:lstStyle/>
                    <a:p>
                      <a:r>
                        <a:rPr lang="en-US" sz="1000"/>
                        <a:t>14327</a:t>
                      </a:r>
                    </a:p>
                  </a:txBody>
                  <a:tcPr/>
                </a:tc>
                <a:tc>
                  <a:txBody>
                    <a:bodyPr/>
                    <a:lstStyle/>
                    <a:p>
                      <a:r>
                        <a:rPr lang="en-US" sz="1000"/>
                        <a:t>2.0670 %</a:t>
                      </a:r>
                    </a:p>
                  </a:txBody>
                  <a:tcPr/>
                </a:tc>
                <a:extLst>
                  <a:ext uri="{0D108BD9-81ED-4DB2-BD59-A6C34878D82A}">
                    <a16:rowId xmlns:a16="http://schemas.microsoft.com/office/drawing/2014/main" val="1453926077"/>
                  </a:ext>
                </a:extLst>
              </a:tr>
            </a:tbl>
          </a:graphicData>
        </a:graphic>
      </p:graphicFrame>
      <p:sp>
        <p:nvSpPr>
          <p:cNvPr id="4" name="Text Placeholder 3">
            <a:extLst>
              <a:ext uri="{FF2B5EF4-FFF2-40B4-BE49-F238E27FC236}">
                <a16:creationId xmlns:a16="http://schemas.microsoft.com/office/drawing/2014/main" id="{7B17D6D6-EDCF-450A-869E-FA70C99D60E9}"/>
              </a:ext>
            </a:extLst>
          </p:cNvPr>
          <p:cNvSpPr>
            <a:spLocks noGrp="1"/>
          </p:cNvSpPr>
          <p:nvPr>
            <p:ph type="body" sz="quarter" idx="14"/>
          </p:nvPr>
        </p:nvSpPr>
        <p:spPr/>
        <p:txBody>
          <a:bodyPr/>
          <a:lstStyle/>
          <a:p>
            <a:r>
              <a:rPr lang="en-US"/>
              <a:t>01/09/2020 - 30/09/2020</a:t>
            </a:r>
          </a:p>
        </p:txBody>
      </p:sp>
    </p:spTree>
    <p:extLst>
      <p:ext uri="{BB962C8B-B14F-4D97-AF65-F5344CB8AC3E}">
        <p14:creationId xmlns:p14="http://schemas.microsoft.com/office/powerpoint/2010/main" val="1875000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8B476-AC64-42C6-A3CC-4DD9B57968E5}"/>
              </a:ext>
            </a:extLst>
          </p:cNvPr>
          <p:cNvSpPr>
            <a:spLocks noGrp="1"/>
          </p:cNvSpPr>
          <p:nvPr>
            <p:ph type="title"/>
          </p:nvPr>
        </p:nvSpPr>
        <p:spPr/>
        <p:txBody>
          <a:bodyPr/>
          <a:lstStyle/>
          <a:p>
            <a:r>
              <a:rPr lang="en-US"/>
              <a:t>Facebook Engagement Rate | All Pages</a:t>
            </a:r>
          </a:p>
        </p:txBody>
      </p:sp>
      <p:graphicFrame>
        <p:nvGraphicFramePr>
          <p:cNvPr id="6" name="Chart Placeholder 5">
            <a:extLst>
              <a:ext uri="{FF2B5EF4-FFF2-40B4-BE49-F238E27FC236}">
                <a16:creationId xmlns:a16="http://schemas.microsoft.com/office/drawing/2014/main" id="{74E1FF53-8172-4ECD-9BDB-4B63E9EB283C}"/>
              </a:ext>
            </a:extLst>
          </p:cNvPr>
          <p:cNvGraphicFramePr>
            <a:graphicFrameLocks noGrp="1"/>
          </p:cNvGraphicFramePr>
          <p:nvPr>
            <p:ph type="chart" sz="quarter" idx="13"/>
            <p:extLst>
              <p:ext uri="{D42A27DB-BD31-4B8C-83A1-F6EECF244321}">
                <p14:modId xmlns:p14="http://schemas.microsoft.com/office/powerpoint/2010/main" val="4269097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43E466-CC30-4B66-94EB-4F5FD837FDDD}"/>
              </a:ext>
            </a:extLst>
          </p:cNvPr>
          <p:cNvSpPr>
            <a:spLocks noGrp="1"/>
          </p:cNvSpPr>
          <p:nvPr>
            <p:ph type="body" sz="quarter" idx="14"/>
          </p:nvPr>
        </p:nvSpPr>
        <p:spPr/>
        <p:txBody>
          <a:bodyPr/>
          <a:lstStyle/>
          <a:p>
            <a:r>
              <a:rPr lang="en-US"/>
              <a:t>01/09/2020 - 15/09/2020</a:t>
            </a:r>
          </a:p>
        </p:txBody>
      </p:sp>
      <p:sp>
        <p:nvSpPr>
          <p:cNvPr id="5" name="Footer Placeholder 4">
            <a:extLst>
              <a:ext uri="{FF2B5EF4-FFF2-40B4-BE49-F238E27FC236}">
                <a16:creationId xmlns:a16="http://schemas.microsoft.com/office/drawing/2014/main" id="{052B6D2E-1948-4D5A-ACE6-024056406B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1271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9BF3F-79CE-4111-B202-B596347882D3}"/>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097D41FA-7EAD-4C04-8605-FDD35DBFFCE1}"/>
              </a:ext>
            </a:extLst>
          </p:cNvPr>
          <p:cNvGraphicFramePr>
            <a:graphicFrameLocks noGrp="1"/>
          </p:cNvGraphicFramePr>
          <p:nvPr>
            <p:ph type="chart" sz="quarter" idx="13"/>
            <p:extLst>
              <p:ext uri="{D42A27DB-BD31-4B8C-83A1-F6EECF244321}">
                <p14:modId xmlns:p14="http://schemas.microsoft.com/office/powerpoint/2010/main" val="1444074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D4D41E-9F42-4BE8-BF0E-9FDBD5FD4986}"/>
              </a:ext>
            </a:extLst>
          </p:cNvPr>
          <p:cNvSpPr>
            <a:spLocks noGrp="1"/>
          </p:cNvSpPr>
          <p:nvPr>
            <p:ph type="body" sz="quarter" idx="14"/>
          </p:nvPr>
        </p:nvSpPr>
        <p:spPr/>
        <p:txBody>
          <a:bodyPr/>
          <a:lstStyle/>
          <a:p>
            <a:r>
              <a:rPr lang="en-US"/>
              <a:t>01/09/2020 - 15/09/2020</a:t>
            </a:r>
          </a:p>
        </p:txBody>
      </p:sp>
      <p:sp>
        <p:nvSpPr>
          <p:cNvPr id="5" name="Footer Placeholder 4">
            <a:extLst>
              <a:ext uri="{FF2B5EF4-FFF2-40B4-BE49-F238E27FC236}">
                <a16:creationId xmlns:a16="http://schemas.microsoft.com/office/drawing/2014/main" id="{A7DEE004-A6A8-4541-B7BA-8BDF9134DD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7373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C41CC-DB48-456F-8414-F0721A43554F}"/>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92C6B39B-8A3A-40E7-90C6-9D7D5E1E4F7D}"/>
              </a:ext>
            </a:extLst>
          </p:cNvPr>
          <p:cNvGraphicFramePr>
            <a:graphicFrameLocks noGrp="1"/>
          </p:cNvGraphicFramePr>
          <p:nvPr>
            <p:ph type="chart" sz="quarter" idx="13"/>
            <p:extLst>
              <p:ext uri="{D42A27DB-BD31-4B8C-83A1-F6EECF244321}">
                <p14:modId xmlns:p14="http://schemas.microsoft.com/office/powerpoint/2010/main" val="678954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F3AAEB-8E9D-493E-B110-C994C3D15AD1}"/>
              </a:ext>
            </a:extLst>
          </p:cNvPr>
          <p:cNvSpPr>
            <a:spLocks noGrp="1"/>
          </p:cNvSpPr>
          <p:nvPr>
            <p:ph type="body" sz="quarter" idx="14"/>
          </p:nvPr>
        </p:nvSpPr>
        <p:spPr/>
        <p:txBody>
          <a:bodyPr/>
          <a:lstStyle/>
          <a:p>
            <a:r>
              <a:rPr lang="en-US"/>
              <a:t>01/09/2020 - 15/09/2020</a:t>
            </a:r>
          </a:p>
        </p:txBody>
      </p:sp>
      <p:sp>
        <p:nvSpPr>
          <p:cNvPr id="5" name="Footer Placeholder 4">
            <a:extLst>
              <a:ext uri="{FF2B5EF4-FFF2-40B4-BE49-F238E27FC236}">
                <a16:creationId xmlns:a16="http://schemas.microsoft.com/office/drawing/2014/main" id="{514E25C7-A8F5-47B2-ADED-D59B4D6F66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6516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EB595-6DAD-46D6-B50E-493C3BCA6C6B}"/>
              </a:ext>
            </a:extLst>
          </p:cNvPr>
          <p:cNvSpPr>
            <a:spLocks noGrp="1"/>
          </p:cNvSpPr>
          <p:nvPr>
            <p:ph type="title"/>
          </p:nvPr>
        </p:nvSpPr>
        <p:spPr/>
        <p:txBody>
          <a:bodyPr/>
          <a:lstStyle/>
          <a:p>
            <a:r>
              <a:rPr lang="en-US"/>
              <a:t>Facebook Own Posts Table | All Pages - 1 of 11</a:t>
            </a:r>
          </a:p>
        </p:txBody>
      </p:sp>
      <p:graphicFrame>
        <p:nvGraphicFramePr>
          <p:cNvPr id="5" name="Table Placeholder 4">
            <a:extLst>
              <a:ext uri="{FF2B5EF4-FFF2-40B4-BE49-F238E27FC236}">
                <a16:creationId xmlns:a16="http://schemas.microsoft.com/office/drawing/2014/main" id="{0618DFD3-EDC3-41DC-9032-5CD43B52508B}"/>
              </a:ext>
            </a:extLst>
          </p:cNvPr>
          <p:cNvGraphicFramePr>
            <a:graphicFrameLocks noGrp="1"/>
          </p:cNvGraphicFramePr>
          <p:nvPr>
            <p:ph type="tbl" sz="quarter" idx="13"/>
            <p:extLst>
              <p:ext uri="{D42A27DB-BD31-4B8C-83A1-F6EECF244321}">
                <p14:modId xmlns:p14="http://schemas.microsoft.com/office/powerpoint/2010/main" val="3753286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87202477"/>
                    </a:ext>
                  </a:extLst>
                </a:gridCol>
                <a:gridCol w="987552">
                  <a:extLst>
                    <a:ext uri="{9D8B030D-6E8A-4147-A177-3AD203B41FA5}">
                      <a16:colId xmlns:a16="http://schemas.microsoft.com/office/drawing/2014/main" val="2584800611"/>
                    </a:ext>
                  </a:extLst>
                </a:gridCol>
                <a:gridCol w="658368">
                  <a:extLst>
                    <a:ext uri="{9D8B030D-6E8A-4147-A177-3AD203B41FA5}">
                      <a16:colId xmlns:a16="http://schemas.microsoft.com/office/drawing/2014/main" val="3822378818"/>
                    </a:ext>
                  </a:extLst>
                </a:gridCol>
                <a:gridCol w="329184">
                  <a:extLst>
                    <a:ext uri="{9D8B030D-6E8A-4147-A177-3AD203B41FA5}">
                      <a16:colId xmlns:a16="http://schemas.microsoft.com/office/drawing/2014/main" val="2850788340"/>
                    </a:ext>
                  </a:extLst>
                </a:gridCol>
                <a:gridCol w="329184">
                  <a:extLst>
                    <a:ext uri="{9D8B030D-6E8A-4147-A177-3AD203B41FA5}">
                      <a16:colId xmlns:a16="http://schemas.microsoft.com/office/drawing/2014/main" val="3615111871"/>
                    </a:ext>
                  </a:extLst>
                </a:gridCol>
                <a:gridCol w="329184">
                  <a:extLst>
                    <a:ext uri="{9D8B030D-6E8A-4147-A177-3AD203B41FA5}">
                      <a16:colId xmlns:a16="http://schemas.microsoft.com/office/drawing/2014/main" val="4180760712"/>
                    </a:ext>
                  </a:extLst>
                </a:gridCol>
                <a:gridCol w="329184">
                  <a:extLst>
                    <a:ext uri="{9D8B030D-6E8A-4147-A177-3AD203B41FA5}">
                      <a16:colId xmlns:a16="http://schemas.microsoft.com/office/drawing/2014/main" val="2662403338"/>
                    </a:ext>
                  </a:extLst>
                </a:gridCol>
                <a:gridCol w="329184">
                  <a:extLst>
                    <a:ext uri="{9D8B030D-6E8A-4147-A177-3AD203B41FA5}">
                      <a16:colId xmlns:a16="http://schemas.microsoft.com/office/drawing/2014/main" val="1023446780"/>
                    </a:ext>
                  </a:extLst>
                </a:gridCol>
                <a:gridCol w="329184">
                  <a:extLst>
                    <a:ext uri="{9D8B030D-6E8A-4147-A177-3AD203B41FA5}">
                      <a16:colId xmlns:a16="http://schemas.microsoft.com/office/drawing/2014/main" val="143132549"/>
                    </a:ext>
                  </a:extLst>
                </a:gridCol>
                <a:gridCol w="329184">
                  <a:extLst>
                    <a:ext uri="{9D8B030D-6E8A-4147-A177-3AD203B41FA5}">
                      <a16:colId xmlns:a16="http://schemas.microsoft.com/office/drawing/2014/main" val="3995846838"/>
                    </a:ext>
                  </a:extLst>
                </a:gridCol>
                <a:gridCol w="329184">
                  <a:extLst>
                    <a:ext uri="{9D8B030D-6E8A-4147-A177-3AD203B41FA5}">
                      <a16:colId xmlns:a16="http://schemas.microsoft.com/office/drawing/2014/main" val="2127024498"/>
                    </a:ext>
                  </a:extLst>
                </a:gridCol>
                <a:gridCol w="329184">
                  <a:extLst>
                    <a:ext uri="{9D8B030D-6E8A-4147-A177-3AD203B41FA5}">
                      <a16:colId xmlns:a16="http://schemas.microsoft.com/office/drawing/2014/main" val="1774337988"/>
                    </a:ext>
                  </a:extLst>
                </a:gridCol>
                <a:gridCol w="329184">
                  <a:extLst>
                    <a:ext uri="{9D8B030D-6E8A-4147-A177-3AD203B41FA5}">
                      <a16:colId xmlns:a16="http://schemas.microsoft.com/office/drawing/2014/main" val="2154746453"/>
                    </a:ext>
                  </a:extLst>
                </a:gridCol>
                <a:gridCol w="329184">
                  <a:extLst>
                    <a:ext uri="{9D8B030D-6E8A-4147-A177-3AD203B41FA5}">
                      <a16:colId xmlns:a16="http://schemas.microsoft.com/office/drawing/2014/main" val="3089219739"/>
                    </a:ext>
                  </a:extLst>
                </a:gridCol>
                <a:gridCol w="329184">
                  <a:extLst>
                    <a:ext uri="{9D8B030D-6E8A-4147-A177-3AD203B41FA5}">
                      <a16:colId xmlns:a16="http://schemas.microsoft.com/office/drawing/2014/main" val="2096711245"/>
                    </a:ext>
                  </a:extLst>
                </a:gridCol>
                <a:gridCol w="329184">
                  <a:extLst>
                    <a:ext uri="{9D8B030D-6E8A-4147-A177-3AD203B41FA5}">
                      <a16:colId xmlns:a16="http://schemas.microsoft.com/office/drawing/2014/main" val="133763291"/>
                    </a:ext>
                  </a:extLst>
                </a:gridCol>
                <a:gridCol w="329184">
                  <a:extLst>
                    <a:ext uri="{9D8B030D-6E8A-4147-A177-3AD203B41FA5}">
                      <a16:colId xmlns:a16="http://schemas.microsoft.com/office/drawing/2014/main" val="3807578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89983682"/>
                  </a:ext>
                </a:extLst>
              </a:tr>
            </a:tbl>
          </a:graphicData>
        </a:graphic>
      </p:graphicFrame>
      <p:sp>
        <p:nvSpPr>
          <p:cNvPr id="4" name="Text Placeholder 3">
            <a:extLst>
              <a:ext uri="{FF2B5EF4-FFF2-40B4-BE49-F238E27FC236}">
                <a16:creationId xmlns:a16="http://schemas.microsoft.com/office/drawing/2014/main" id="{CA55EE6C-63CC-46CF-9A1E-79D4368715A4}"/>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592552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8A51D-A7C6-41A1-A9C5-170D4859F813}"/>
              </a:ext>
            </a:extLst>
          </p:cNvPr>
          <p:cNvSpPr>
            <a:spLocks noGrp="1"/>
          </p:cNvSpPr>
          <p:nvPr>
            <p:ph type="title"/>
          </p:nvPr>
        </p:nvSpPr>
        <p:spPr/>
        <p:txBody>
          <a:bodyPr/>
          <a:lstStyle/>
          <a:p>
            <a:r>
              <a:rPr lang="en-US"/>
              <a:t>Facebook Own Posts Table | All Pages - 2 of 11</a:t>
            </a:r>
          </a:p>
        </p:txBody>
      </p:sp>
      <p:graphicFrame>
        <p:nvGraphicFramePr>
          <p:cNvPr id="5" name="Table Placeholder 4">
            <a:extLst>
              <a:ext uri="{FF2B5EF4-FFF2-40B4-BE49-F238E27FC236}">
                <a16:creationId xmlns:a16="http://schemas.microsoft.com/office/drawing/2014/main" id="{8581AE55-53BB-4B76-A666-879CA103A41B}"/>
              </a:ext>
            </a:extLst>
          </p:cNvPr>
          <p:cNvGraphicFramePr>
            <a:graphicFrameLocks noGrp="1"/>
          </p:cNvGraphicFramePr>
          <p:nvPr>
            <p:ph type="tbl" sz="quarter" idx="13"/>
            <p:extLst>
              <p:ext uri="{D42A27DB-BD31-4B8C-83A1-F6EECF244321}">
                <p14:modId xmlns:p14="http://schemas.microsoft.com/office/powerpoint/2010/main" val="1558227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72053604"/>
                    </a:ext>
                  </a:extLst>
                </a:gridCol>
                <a:gridCol w="987552">
                  <a:extLst>
                    <a:ext uri="{9D8B030D-6E8A-4147-A177-3AD203B41FA5}">
                      <a16:colId xmlns:a16="http://schemas.microsoft.com/office/drawing/2014/main" val="3405219448"/>
                    </a:ext>
                  </a:extLst>
                </a:gridCol>
                <a:gridCol w="658368">
                  <a:extLst>
                    <a:ext uri="{9D8B030D-6E8A-4147-A177-3AD203B41FA5}">
                      <a16:colId xmlns:a16="http://schemas.microsoft.com/office/drawing/2014/main" val="2971279069"/>
                    </a:ext>
                  </a:extLst>
                </a:gridCol>
                <a:gridCol w="329184">
                  <a:extLst>
                    <a:ext uri="{9D8B030D-6E8A-4147-A177-3AD203B41FA5}">
                      <a16:colId xmlns:a16="http://schemas.microsoft.com/office/drawing/2014/main" val="2838186532"/>
                    </a:ext>
                  </a:extLst>
                </a:gridCol>
                <a:gridCol w="329184">
                  <a:extLst>
                    <a:ext uri="{9D8B030D-6E8A-4147-A177-3AD203B41FA5}">
                      <a16:colId xmlns:a16="http://schemas.microsoft.com/office/drawing/2014/main" val="3610503301"/>
                    </a:ext>
                  </a:extLst>
                </a:gridCol>
                <a:gridCol w="329184">
                  <a:extLst>
                    <a:ext uri="{9D8B030D-6E8A-4147-A177-3AD203B41FA5}">
                      <a16:colId xmlns:a16="http://schemas.microsoft.com/office/drawing/2014/main" val="343014487"/>
                    </a:ext>
                  </a:extLst>
                </a:gridCol>
                <a:gridCol w="329184">
                  <a:extLst>
                    <a:ext uri="{9D8B030D-6E8A-4147-A177-3AD203B41FA5}">
                      <a16:colId xmlns:a16="http://schemas.microsoft.com/office/drawing/2014/main" val="1522951001"/>
                    </a:ext>
                  </a:extLst>
                </a:gridCol>
                <a:gridCol w="329184">
                  <a:extLst>
                    <a:ext uri="{9D8B030D-6E8A-4147-A177-3AD203B41FA5}">
                      <a16:colId xmlns:a16="http://schemas.microsoft.com/office/drawing/2014/main" val="1248135351"/>
                    </a:ext>
                  </a:extLst>
                </a:gridCol>
                <a:gridCol w="329184">
                  <a:extLst>
                    <a:ext uri="{9D8B030D-6E8A-4147-A177-3AD203B41FA5}">
                      <a16:colId xmlns:a16="http://schemas.microsoft.com/office/drawing/2014/main" val="600336614"/>
                    </a:ext>
                  </a:extLst>
                </a:gridCol>
                <a:gridCol w="329184">
                  <a:extLst>
                    <a:ext uri="{9D8B030D-6E8A-4147-A177-3AD203B41FA5}">
                      <a16:colId xmlns:a16="http://schemas.microsoft.com/office/drawing/2014/main" val="324565706"/>
                    </a:ext>
                  </a:extLst>
                </a:gridCol>
                <a:gridCol w="329184">
                  <a:extLst>
                    <a:ext uri="{9D8B030D-6E8A-4147-A177-3AD203B41FA5}">
                      <a16:colId xmlns:a16="http://schemas.microsoft.com/office/drawing/2014/main" val="2220374661"/>
                    </a:ext>
                  </a:extLst>
                </a:gridCol>
                <a:gridCol w="329184">
                  <a:extLst>
                    <a:ext uri="{9D8B030D-6E8A-4147-A177-3AD203B41FA5}">
                      <a16:colId xmlns:a16="http://schemas.microsoft.com/office/drawing/2014/main" val="833803446"/>
                    </a:ext>
                  </a:extLst>
                </a:gridCol>
                <a:gridCol w="329184">
                  <a:extLst>
                    <a:ext uri="{9D8B030D-6E8A-4147-A177-3AD203B41FA5}">
                      <a16:colId xmlns:a16="http://schemas.microsoft.com/office/drawing/2014/main" val="547268059"/>
                    </a:ext>
                  </a:extLst>
                </a:gridCol>
                <a:gridCol w="329184">
                  <a:extLst>
                    <a:ext uri="{9D8B030D-6E8A-4147-A177-3AD203B41FA5}">
                      <a16:colId xmlns:a16="http://schemas.microsoft.com/office/drawing/2014/main" val="2381604788"/>
                    </a:ext>
                  </a:extLst>
                </a:gridCol>
                <a:gridCol w="329184">
                  <a:extLst>
                    <a:ext uri="{9D8B030D-6E8A-4147-A177-3AD203B41FA5}">
                      <a16:colId xmlns:a16="http://schemas.microsoft.com/office/drawing/2014/main" val="34430650"/>
                    </a:ext>
                  </a:extLst>
                </a:gridCol>
                <a:gridCol w="329184">
                  <a:extLst>
                    <a:ext uri="{9D8B030D-6E8A-4147-A177-3AD203B41FA5}">
                      <a16:colId xmlns:a16="http://schemas.microsoft.com/office/drawing/2014/main" val="633757246"/>
                    </a:ext>
                  </a:extLst>
                </a:gridCol>
                <a:gridCol w="329184">
                  <a:extLst>
                    <a:ext uri="{9D8B030D-6E8A-4147-A177-3AD203B41FA5}">
                      <a16:colId xmlns:a16="http://schemas.microsoft.com/office/drawing/2014/main" val="2601339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70883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- 2020-09-15 17:57:49</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 get the chance to be one of 3 winners to triple their expected profit!
Download Al Salam Bank App now to open an account and invest in just a few minutes!
Offer is valid ‪from 6 September to 6 December 2020‬.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https://scontent-bos3-1.xx.fbcdn.net/v/t15.5256-10/p720x720/118997875_357933465361068_6700423588286543398_n.jpg?_nc_cat=107&amp;_nc_sid=ad6a45&amp;_nc_ohc=hWUA1tKjNIgAX-zXi_D&amp;_nc_ht=scontent-bos3-1.xx&amp;oh=b3c1622d652d935f92237e53a292a286&amp;oe=5F924062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24/09/2020 05:51:07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14475925"/>
                  </a:ext>
                </a:extLst>
              </a:tr>
            </a:tbl>
          </a:graphicData>
        </a:graphic>
      </p:graphicFrame>
      <p:sp>
        <p:nvSpPr>
          <p:cNvPr id="4" name="Text Placeholder 3">
            <a:extLst>
              <a:ext uri="{FF2B5EF4-FFF2-40B4-BE49-F238E27FC236}">
                <a16:creationId xmlns:a16="http://schemas.microsoft.com/office/drawing/2014/main" id="{F6A34A53-D17F-42D9-B3EE-1D1B395C731D}"/>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2277891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B4914-31E5-42FE-BE1C-C1FC09BE2A25}"/>
              </a:ext>
            </a:extLst>
          </p:cNvPr>
          <p:cNvSpPr>
            <a:spLocks noGrp="1"/>
          </p:cNvSpPr>
          <p:nvPr>
            <p:ph type="title"/>
          </p:nvPr>
        </p:nvSpPr>
        <p:spPr/>
        <p:txBody>
          <a:bodyPr/>
          <a:lstStyle/>
          <a:p>
            <a:r>
              <a:rPr lang="en-US"/>
              <a:t>Facebook Own Posts Table | All Pages - 3 of 11</a:t>
            </a:r>
          </a:p>
        </p:txBody>
      </p:sp>
      <p:graphicFrame>
        <p:nvGraphicFramePr>
          <p:cNvPr id="5" name="Table Placeholder 4">
            <a:extLst>
              <a:ext uri="{FF2B5EF4-FFF2-40B4-BE49-F238E27FC236}">
                <a16:creationId xmlns:a16="http://schemas.microsoft.com/office/drawing/2014/main" id="{9F3022A9-1B9A-488D-8430-2B2349651F07}"/>
              </a:ext>
            </a:extLst>
          </p:cNvPr>
          <p:cNvGraphicFramePr>
            <a:graphicFrameLocks noGrp="1"/>
          </p:cNvGraphicFramePr>
          <p:nvPr>
            <p:ph type="tbl" sz="quarter" idx="13"/>
            <p:extLst>
              <p:ext uri="{D42A27DB-BD31-4B8C-83A1-F6EECF244321}">
                <p14:modId xmlns:p14="http://schemas.microsoft.com/office/powerpoint/2010/main" val="2443751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96719897"/>
                    </a:ext>
                  </a:extLst>
                </a:gridCol>
                <a:gridCol w="987552">
                  <a:extLst>
                    <a:ext uri="{9D8B030D-6E8A-4147-A177-3AD203B41FA5}">
                      <a16:colId xmlns:a16="http://schemas.microsoft.com/office/drawing/2014/main" val="2683551234"/>
                    </a:ext>
                  </a:extLst>
                </a:gridCol>
                <a:gridCol w="658368">
                  <a:extLst>
                    <a:ext uri="{9D8B030D-6E8A-4147-A177-3AD203B41FA5}">
                      <a16:colId xmlns:a16="http://schemas.microsoft.com/office/drawing/2014/main" val="250054114"/>
                    </a:ext>
                  </a:extLst>
                </a:gridCol>
                <a:gridCol w="329184">
                  <a:extLst>
                    <a:ext uri="{9D8B030D-6E8A-4147-A177-3AD203B41FA5}">
                      <a16:colId xmlns:a16="http://schemas.microsoft.com/office/drawing/2014/main" val="961839509"/>
                    </a:ext>
                  </a:extLst>
                </a:gridCol>
                <a:gridCol w="329184">
                  <a:extLst>
                    <a:ext uri="{9D8B030D-6E8A-4147-A177-3AD203B41FA5}">
                      <a16:colId xmlns:a16="http://schemas.microsoft.com/office/drawing/2014/main" val="2681078654"/>
                    </a:ext>
                  </a:extLst>
                </a:gridCol>
                <a:gridCol w="329184">
                  <a:extLst>
                    <a:ext uri="{9D8B030D-6E8A-4147-A177-3AD203B41FA5}">
                      <a16:colId xmlns:a16="http://schemas.microsoft.com/office/drawing/2014/main" val="2331256233"/>
                    </a:ext>
                  </a:extLst>
                </a:gridCol>
                <a:gridCol w="329184">
                  <a:extLst>
                    <a:ext uri="{9D8B030D-6E8A-4147-A177-3AD203B41FA5}">
                      <a16:colId xmlns:a16="http://schemas.microsoft.com/office/drawing/2014/main" val="3561661129"/>
                    </a:ext>
                  </a:extLst>
                </a:gridCol>
                <a:gridCol w="329184">
                  <a:extLst>
                    <a:ext uri="{9D8B030D-6E8A-4147-A177-3AD203B41FA5}">
                      <a16:colId xmlns:a16="http://schemas.microsoft.com/office/drawing/2014/main" val="3522844447"/>
                    </a:ext>
                  </a:extLst>
                </a:gridCol>
                <a:gridCol w="329184">
                  <a:extLst>
                    <a:ext uri="{9D8B030D-6E8A-4147-A177-3AD203B41FA5}">
                      <a16:colId xmlns:a16="http://schemas.microsoft.com/office/drawing/2014/main" val="560496742"/>
                    </a:ext>
                  </a:extLst>
                </a:gridCol>
                <a:gridCol w="329184">
                  <a:extLst>
                    <a:ext uri="{9D8B030D-6E8A-4147-A177-3AD203B41FA5}">
                      <a16:colId xmlns:a16="http://schemas.microsoft.com/office/drawing/2014/main" val="86583704"/>
                    </a:ext>
                  </a:extLst>
                </a:gridCol>
                <a:gridCol w="329184">
                  <a:extLst>
                    <a:ext uri="{9D8B030D-6E8A-4147-A177-3AD203B41FA5}">
                      <a16:colId xmlns:a16="http://schemas.microsoft.com/office/drawing/2014/main" val="2208747501"/>
                    </a:ext>
                  </a:extLst>
                </a:gridCol>
                <a:gridCol w="329184">
                  <a:extLst>
                    <a:ext uri="{9D8B030D-6E8A-4147-A177-3AD203B41FA5}">
                      <a16:colId xmlns:a16="http://schemas.microsoft.com/office/drawing/2014/main" val="313798376"/>
                    </a:ext>
                  </a:extLst>
                </a:gridCol>
                <a:gridCol w="329184">
                  <a:extLst>
                    <a:ext uri="{9D8B030D-6E8A-4147-A177-3AD203B41FA5}">
                      <a16:colId xmlns:a16="http://schemas.microsoft.com/office/drawing/2014/main" val="746200021"/>
                    </a:ext>
                  </a:extLst>
                </a:gridCol>
                <a:gridCol w="329184">
                  <a:extLst>
                    <a:ext uri="{9D8B030D-6E8A-4147-A177-3AD203B41FA5}">
                      <a16:colId xmlns:a16="http://schemas.microsoft.com/office/drawing/2014/main" val="1438106405"/>
                    </a:ext>
                  </a:extLst>
                </a:gridCol>
                <a:gridCol w="329184">
                  <a:extLst>
                    <a:ext uri="{9D8B030D-6E8A-4147-A177-3AD203B41FA5}">
                      <a16:colId xmlns:a16="http://schemas.microsoft.com/office/drawing/2014/main" val="1501667159"/>
                    </a:ext>
                  </a:extLst>
                </a:gridCol>
                <a:gridCol w="329184">
                  <a:extLst>
                    <a:ext uri="{9D8B030D-6E8A-4147-A177-3AD203B41FA5}">
                      <a16:colId xmlns:a16="http://schemas.microsoft.com/office/drawing/2014/main" val="2285507201"/>
                    </a:ext>
                  </a:extLst>
                </a:gridCol>
                <a:gridCol w="329184">
                  <a:extLst>
                    <a:ext uri="{9D8B030D-6E8A-4147-A177-3AD203B41FA5}">
                      <a16:colId xmlns:a16="http://schemas.microsoft.com/office/drawing/2014/main" val="1540792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6534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- 2020-09-15 17:56:41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أحد الرابحين الثلاثة للحصول على 3 أضعاف الأرباح المتوقعة من خلال استثمارك في حساب وكالة بمبلغ 5,000 د.ب. كحد أدنى لمدة 3 أشهر أو أكثر.‬
‫حمّل تطبيق مصرف السلام الآن، افتح حساب وكالة واستثمر في دقائق معدودة!‬
‫يسري العرض من 6 سبتمبر حتى 6 ديسمبر 2020. 
‫تطبق الشروط والأحكام.‬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720x720/119643762_2654028234857141_7039864946913162831_n.jpg?_nc_cat=106&amp;_nc_sid=ad6a45&amp;_nc_ohc=1pwDVlr48KsAX_xXWi1&amp;_nc_oc=AQnnbzcisG2qil9wZPpAlEm8va0nuF2fJb8YxRv8mGT1peMOUshjsn0HpqNo735k02M&amp;_nc_ht=scontent-lga3-2.xx&amp;oh=a130a73eb65159cbaf5e587636c3ed33&amp;oe=5F859C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15/09/2020 23:19:35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36374051"/>
                  </a:ext>
                </a:extLst>
              </a:tr>
            </a:tbl>
          </a:graphicData>
        </a:graphic>
      </p:graphicFrame>
      <p:sp>
        <p:nvSpPr>
          <p:cNvPr id="4" name="Text Placeholder 3">
            <a:extLst>
              <a:ext uri="{FF2B5EF4-FFF2-40B4-BE49-F238E27FC236}">
                <a16:creationId xmlns:a16="http://schemas.microsoft.com/office/drawing/2014/main" id="{26D634BF-CAE2-4072-A937-182A74290E15}"/>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512593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7EACC-2121-45DC-9031-A4D6DA3EFAED}"/>
              </a:ext>
            </a:extLst>
          </p:cNvPr>
          <p:cNvSpPr>
            <a:spLocks noGrp="1"/>
          </p:cNvSpPr>
          <p:nvPr>
            <p:ph type="title"/>
          </p:nvPr>
        </p:nvSpPr>
        <p:spPr/>
        <p:txBody>
          <a:bodyPr/>
          <a:lstStyle/>
          <a:p>
            <a:r>
              <a:rPr lang="en-US"/>
              <a:t>Facebook Own Posts Table | All Pages - 4 of 11</a:t>
            </a:r>
          </a:p>
        </p:txBody>
      </p:sp>
      <p:graphicFrame>
        <p:nvGraphicFramePr>
          <p:cNvPr id="5" name="Table Placeholder 4">
            <a:extLst>
              <a:ext uri="{FF2B5EF4-FFF2-40B4-BE49-F238E27FC236}">
                <a16:creationId xmlns:a16="http://schemas.microsoft.com/office/drawing/2014/main" id="{330CFFC3-6025-4406-90C9-2381BD28236B}"/>
              </a:ext>
            </a:extLst>
          </p:cNvPr>
          <p:cNvGraphicFramePr>
            <a:graphicFrameLocks noGrp="1"/>
          </p:cNvGraphicFramePr>
          <p:nvPr>
            <p:ph type="tbl" sz="quarter" idx="13"/>
            <p:extLst>
              <p:ext uri="{D42A27DB-BD31-4B8C-83A1-F6EECF244321}">
                <p14:modId xmlns:p14="http://schemas.microsoft.com/office/powerpoint/2010/main" val="2945758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1576978"/>
                    </a:ext>
                  </a:extLst>
                </a:gridCol>
                <a:gridCol w="987552">
                  <a:extLst>
                    <a:ext uri="{9D8B030D-6E8A-4147-A177-3AD203B41FA5}">
                      <a16:colId xmlns:a16="http://schemas.microsoft.com/office/drawing/2014/main" val="89112136"/>
                    </a:ext>
                  </a:extLst>
                </a:gridCol>
                <a:gridCol w="658368">
                  <a:extLst>
                    <a:ext uri="{9D8B030D-6E8A-4147-A177-3AD203B41FA5}">
                      <a16:colId xmlns:a16="http://schemas.microsoft.com/office/drawing/2014/main" val="2605512340"/>
                    </a:ext>
                  </a:extLst>
                </a:gridCol>
                <a:gridCol w="329184">
                  <a:extLst>
                    <a:ext uri="{9D8B030D-6E8A-4147-A177-3AD203B41FA5}">
                      <a16:colId xmlns:a16="http://schemas.microsoft.com/office/drawing/2014/main" val="2682432958"/>
                    </a:ext>
                  </a:extLst>
                </a:gridCol>
                <a:gridCol w="329184">
                  <a:extLst>
                    <a:ext uri="{9D8B030D-6E8A-4147-A177-3AD203B41FA5}">
                      <a16:colId xmlns:a16="http://schemas.microsoft.com/office/drawing/2014/main" val="2195301344"/>
                    </a:ext>
                  </a:extLst>
                </a:gridCol>
                <a:gridCol w="329184">
                  <a:extLst>
                    <a:ext uri="{9D8B030D-6E8A-4147-A177-3AD203B41FA5}">
                      <a16:colId xmlns:a16="http://schemas.microsoft.com/office/drawing/2014/main" val="2108410881"/>
                    </a:ext>
                  </a:extLst>
                </a:gridCol>
                <a:gridCol w="329184">
                  <a:extLst>
                    <a:ext uri="{9D8B030D-6E8A-4147-A177-3AD203B41FA5}">
                      <a16:colId xmlns:a16="http://schemas.microsoft.com/office/drawing/2014/main" val="6300024"/>
                    </a:ext>
                  </a:extLst>
                </a:gridCol>
                <a:gridCol w="329184">
                  <a:extLst>
                    <a:ext uri="{9D8B030D-6E8A-4147-A177-3AD203B41FA5}">
                      <a16:colId xmlns:a16="http://schemas.microsoft.com/office/drawing/2014/main" val="2389542202"/>
                    </a:ext>
                  </a:extLst>
                </a:gridCol>
                <a:gridCol w="329184">
                  <a:extLst>
                    <a:ext uri="{9D8B030D-6E8A-4147-A177-3AD203B41FA5}">
                      <a16:colId xmlns:a16="http://schemas.microsoft.com/office/drawing/2014/main" val="1969993777"/>
                    </a:ext>
                  </a:extLst>
                </a:gridCol>
                <a:gridCol w="329184">
                  <a:extLst>
                    <a:ext uri="{9D8B030D-6E8A-4147-A177-3AD203B41FA5}">
                      <a16:colId xmlns:a16="http://schemas.microsoft.com/office/drawing/2014/main" val="1477182658"/>
                    </a:ext>
                  </a:extLst>
                </a:gridCol>
                <a:gridCol w="329184">
                  <a:extLst>
                    <a:ext uri="{9D8B030D-6E8A-4147-A177-3AD203B41FA5}">
                      <a16:colId xmlns:a16="http://schemas.microsoft.com/office/drawing/2014/main" val="1791097740"/>
                    </a:ext>
                  </a:extLst>
                </a:gridCol>
                <a:gridCol w="329184">
                  <a:extLst>
                    <a:ext uri="{9D8B030D-6E8A-4147-A177-3AD203B41FA5}">
                      <a16:colId xmlns:a16="http://schemas.microsoft.com/office/drawing/2014/main" val="1850165285"/>
                    </a:ext>
                  </a:extLst>
                </a:gridCol>
                <a:gridCol w="329184">
                  <a:extLst>
                    <a:ext uri="{9D8B030D-6E8A-4147-A177-3AD203B41FA5}">
                      <a16:colId xmlns:a16="http://schemas.microsoft.com/office/drawing/2014/main" val="4129696829"/>
                    </a:ext>
                  </a:extLst>
                </a:gridCol>
                <a:gridCol w="329184">
                  <a:extLst>
                    <a:ext uri="{9D8B030D-6E8A-4147-A177-3AD203B41FA5}">
                      <a16:colId xmlns:a16="http://schemas.microsoft.com/office/drawing/2014/main" val="1728125567"/>
                    </a:ext>
                  </a:extLst>
                </a:gridCol>
                <a:gridCol w="329184">
                  <a:extLst>
                    <a:ext uri="{9D8B030D-6E8A-4147-A177-3AD203B41FA5}">
                      <a16:colId xmlns:a16="http://schemas.microsoft.com/office/drawing/2014/main" val="2162357396"/>
                    </a:ext>
                  </a:extLst>
                </a:gridCol>
                <a:gridCol w="329184">
                  <a:extLst>
                    <a:ext uri="{9D8B030D-6E8A-4147-A177-3AD203B41FA5}">
                      <a16:colId xmlns:a16="http://schemas.microsoft.com/office/drawing/2014/main" val="2611280134"/>
                    </a:ext>
                  </a:extLst>
                </a:gridCol>
                <a:gridCol w="329184">
                  <a:extLst>
                    <a:ext uri="{9D8B030D-6E8A-4147-A177-3AD203B41FA5}">
                      <a16:colId xmlns:a16="http://schemas.microsoft.com/office/drawing/2014/main" val="2413483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06811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- 2020-09-14 19:41:26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أسرع وأكثر أماناً، قم بتفعيل بطاقات مصرف السلام الائتمانية والمسبقة الدفع الخاصة بك لخدمة "مرر وادفع" للدفع اللاتلامسي عبر بنفت بي.
الآن متوفر على أجهزة الأندرويد فقط!
‪ ‬
للمساعدة، يرجى الاتصال بمركز خدمة العملاء أو مراسلتنا عبر الواتساب على الرقم ‪17005500‬.
‫ ‬
‫ ‬
</a:t>
                      </a:r>
                      <a:r>
                        <a:rPr kumimoji="0" lang="en-US" sz="1000" b="0" i="0" u="none" strike="noStrike" kern="1200" cap="none" spc="0" normalizeH="0" baseline="0" noProof="0">
                          <a:ln>
                            <a:noFill/>
                          </a:ln>
                          <a:solidFill>
                            <a:prstClr val="black"/>
                          </a:solidFill>
                          <a:effectLst/>
                          <a:uLnTx/>
                          <a:uFillTx/>
                          <a:latin typeface="+mn-lt"/>
                          <a:ea typeface="+mn-ea"/>
                          <a:cs typeface="+mn-cs"/>
                        </a:rPr>
                        <a:t>For faster and safer payment, activate your Al Salam Bank's credit and prepaid cards for “Tap and Go” contactless payment through BenefitPay.
Now available on Android devices only!
For assistance, please call our customer care center or text us on WhatsApp at ‪17005500‬.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https://scontent-lga3-2.xx.fbcdn.net/v/t1.0-9/p720x720/119569867_1373477892857744_1356509640074390323_n.jpg?_nc_cat=107&amp;_nc_sid=110474&amp;_nc_ohc=toP22O-PuTcAX_LMdp3&amp;_nc_ht=scontent-lga3-2.xx&amp;tp=6&amp;oh=2147cdda476db421a1cfdbe6467511fc&amp;oe=5F83CC59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14/09/2020 23:28:42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25076241"/>
                  </a:ext>
                </a:extLst>
              </a:tr>
            </a:tbl>
          </a:graphicData>
        </a:graphic>
      </p:graphicFrame>
      <p:sp>
        <p:nvSpPr>
          <p:cNvPr id="4" name="Text Placeholder 3">
            <a:extLst>
              <a:ext uri="{FF2B5EF4-FFF2-40B4-BE49-F238E27FC236}">
                <a16:creationId xmlns:a16="http://schemas.microsoft.com/office/drawing/2014/main" id="{1EF787D0-3AD6-4DA8-8980-8B64FD97ADF0}"/>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3422870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1D8F6-FD49-4EB5-92DC-3E8134D31800}"/>
              </a:ext>
            </a:extLst>
          </p:cNvPr>
          <p:cNvSpPr>
            <a:spLocks noGrp="1"/>
          </p:cNvSpPr>
          <p:nvPr>
            <p:ph type="title"/>
          </p:nvPr>
        </p:nvSpPr>
        <p:spPr/>
        <p:txBody>
          <a:bodyPr/>
          <a:lstStyle/>
          <a:p>
            <a:r>
              <a:rPr lang="en-US"/>
              <a:t>Facebook Own Posts Table | All Pages - 5 of 11</a:t>
            </a:r>
          </a:p>
        </p:txBody>
      </p:sp>
      <p:graphicFrame>
        <p:nvGraphicFramePr>
          <p:cNvPr id="5" name="Table Placeholder 4">
            <a:extLst>
              <a:ext uri="{FF2B5EF4-FFF2-40B4-BE49-F238E27FC236}">
                <a16:creationId xmlns:a16="http://schemas.microsoft.com/office/drawing/2014/main" id="{89CA4982-4F93-412B-AD3A-3F13C74F8F1F}"/>
              </a:ext>
            </a:extLst>
          </p:cNvPr>
          <p:cNvGraphicFramePr>
            <a:graphicFrameLocks noGrp="1"/>
          </p:cNvGraphicFramePr>
          <p:nvPr>
            <p:ph type="tbl" sz="quarter" idx="13"/>
            <p:extLst>
              <p:ext uri="{D42A27DB-BD31-4B8C-83A1-F6EECF244321}">
                <p14:modId xmlns:p14="http://schemas.microsoft.com/office/powerpoint/2010/main" val="3319688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23389077"/>
                    </a:ext>
                  </a:extLst>
                </a:gridCol>
                <a:gridCol w="987552">
                  <a:extLst>
                    <a:ext uri="{9D8B030D-6E8A-4147-A177-3AD203B41FA5}">
                      <a16:colId xmlns:a16="http://schemas.microsoft.com/office/drawing/2014/main" val="1532930758"/>
                    </a:ext>
                  </a:extLst>
                </a:gridCol>
                <a:gridCol w="658368">
                  <a:extLst>
                    <a:ext uri="{9D8B030D-6E8A-4147-A177-3AD203B41FA5}">
                      <a16:colId xmlns:a16="http://schemas.microsoft.com/office/drawing/2014/main" val="2585700215"/>
                    </a:ext>
                  </a:extLst>
                </a:gridCol>
                <a:gridCol w="329184">
                  <a:extLst>
                    <a:ext uri="{9D8B030D-6E8A-4147-A177-3AD203B41FA5}">
                      <a16:colId xmlns:a16="http://schemas.microsoft.com/office/drawing/2014/main" val="3040871974"/>
                    </a:ext>
                  </a:extLst>
                </a:gridCol>
                <a:gridCol w="329184">
                  <a:extLst>
                    <a:ext uri="{9D8B030D-6E8A-4147-A177-3AD203B41FA5}">
                      <a16:colId xmlns:a16="http://schemas.microsoft.com/office/drawing/2014/main" val="3091859010"/>
                    </a:ext>
                  </a:extLst>
                </a:gridCol>
                <a:gridCol w="329184">
                  <a:extLst>
                    <a:ext uri="{9D8B030D-6E8A-4147-A177-3AD203B41FA5}">
                      <a16:colId xmlns:a16="http://schemas.microsoft.com/office/drawing/2014/main" val="3951605623"/>
                    </a:ext>
                  </a:extLst>
                </a:gridCol>
                <a:gridCol w="329184">
                  <a:extLst>
                    <a:ext uri="{9D8B030D-6E8A-4147-A177-3AD203B41FA5}">
                      <a16:colId xmlns:a16="http://schemas.microsoft.com/office/drawing/2014/main" val="1009658773"/>
                    </a:ext>
                  </a:extLst>
                </a:gridCol>
                <a:gridCol w="329184">
                  <a:extLst>
                    <a:ext uri="{9D8B030D-6E8A-4147-A177-3AD203B41FA5}">
                      <a16:colId xmlns:a16="http://schemas.microsoft.com/office/drawing/2014/main" val="853003824"/>
                    </a:ext>
                  </a:extLst>
                </a:gridCol>
                <a:gridCol w="329184">
                  <a:extLst>
                    <a:ext uri="{9D8B030D-6E8A-4147-A177-3AD203B41FA5}">
                      <a16:colId xmlns:a16="http://schemas.microsoft.com/office/drawing/2014/main" val="1617580113"/>
                    </a:ext>
                  </a:extLst>
                </a:gridCol>
                <a:gridCol w="329184">
                  <a:extLst>
                    <a:ext uri="{9D8B030D-6E8A-4147-A177-3AD203B41FA5}">
                      <a16:colId xmlns:a16="http://schemas.microsoft.com/office/drawing/2014/main" val="2074310181"/>
                    </a:ext>
                  </a:extLst>
                </a:gridCol>
                <a:gridCol w="329184">
                  <a:extLst>
                    <a:ext uri="{9D8B030D-6E8A-4147-A177-3AD203B41FA5}">
                      <a16:colId xmlns:a16="http://schemas.microsoft.com/office/drawing/2014/main" val="1666717531"/>
                    </a:ext>
                  </a:extLst>
                </a:gridCol>
                <a:gridCol w="329184">
                  <a:extLst>
                    <a:ext uri="{9D8B030D-6E8A-4147-A177-3AD203B41FA5}">
                      <a16:colId xmlns:a16="http://schemas.microsoft.com/office/drawing/2014/main" val="4200085642"/>
                    </a:ext>
                  </a:extLst>
                </a:gridCol>
                <a:gridCol w="329184">
                  <a:extLst>
                    <a:ext uri="{9D8B030D-6E8A-4147-A177-3AD203B41FA5}">
                      <a16:colId xmlns:a16="http://schemas.microsoft.com/office/drawing/2014/main" val="470280523"/>
                    </a:ext>
                  </a:extLst>
                </a:gridCol>
                <a:gridCol w="329184">
                  <a:extLst>
                    <a:ext uri="{9D8B030D-6E8A-4147-A177-3AD203B41FA5}">
                      <a16:colId xmlns:a16="http://schemas.microsoft.com/office/drawing/2014/main" val="96581917"/>
                    </a:ext>
                  </a:extLst>
                </a:gridCol>
                <a:gridCol w="329184">
                  <a:extLst>
                    <a:ext uri="{9D8B030D-6E8A-4147-A177-3AD203B41FA5}">
                      <a16:colId xmlns:a16="http://schemas.microsoft.com/office/drawing/2014/main" val="2160217977"/>
                    </a:ext>
                  </a:extLst>
                </a:gridCol>
                <a:gridCol w="329184">
                  <a:extLst>
                    <a:ext uri="{9D8B030D-6E8A-4147-A177-3AD203B41FA5}">
                      <a16:colId xmlns:a16="http://schemas.microsoft.com/office/drawing/2014/main" val="3408587423"/>
                    </a:ext>
                  </a:extLst>
                </a:gridCol>
                <a:gridCol w="329184">
                  <a:extLst>
                    <a:ext uri="{9D8B030D-6E8A-4147-A177-3AD203B41FA5}">
                      <a16:colId xmlns:a16="http://schemas.microsoft.com/office/drawing/2014/main" val="1300053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52105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- 2020-09-14 19:37:00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الجوائز في برنامج دانات للتوفير!
احصل على فرصة لتكون أحد الفائزين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https://bit.ly/3ivNUfd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أصدقائك
شروط وأحكام المسابقة‪‪:‬
1. يجب على المتسابق متابعة حساب المصرف في الانستغرام
2. يجب على المتسابق ضغط لايك على الصورة في حساب المصرف على الانستغرام والقيام بعمل منشن لصديق
3. يجب ألا يكون حساب المتسابق وهمياَ في الانستغرام
4. يجب على المتسابق أن يكون مقيماَ في مملكة البحرين
5. في حال عدم رد أي من الفائزين خلال 24 ساعة سيتم اختيار فائزين آخرين
6. لا يسمح لموظفي المصرف المشاركة في هذه المسابقة
7. يحق للمصرف وفق إرادته المطلقة أن يوقف المسابقة في أي وقت وسيتم اختيار الفائزين وفقاً للشروط المذكورة أعلاه
سيتم الإعلان عن الفائز‪ين في المسابقة في تاريخ 20 سبتمبر 2020.
برنامج دانات للتوفير يقدم لك فرصة للفوز بالعديد من الجوائز التي قد تغير حياتك. استثمر اليوم عبر تطبيق مصرف السلام من خلال الضغط على الرابط في البايو.
‬
‏‪تطبق شروط وأحكام برنامج دانات للتوفير‬.
</a:t>
                      </a:r>
                      <a:r>
                        <a:rPr kumimoji="0" lang="en-US" sz="1000" b="0" i="0" u="none" strike="noStrike" kern="1200" cap="none" spc="0" normalizeH="0" baseline="0" noProof="0">
                          <a:ln>
                            <a:noFill/>
                          </a:ln>
                          <a:solidFill>
                            <a:prstClr val="black"/>
                          </a:solidFill>
                          <a:effectLst/>
                          <a:uLnTx/>
                          <a:uFillTx/>
                          <a:latin typeface="+mn-lt"/>
                          <a:ea typeface="+mn-ea"/>
                          <a:cs typeface="+mn-cs"/>
                        </a:rPr>
                        <a:t>Guess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https://scontent-iad3-1.xx.fbcdn.net/v/t15.5256-10/s720x720/119575113_357378378960609_8353363205527995414_n.jpg?_nc_cat=101&amp;_nc_sid=ad6a45&amp;_nc_ohc=FSsJV_idZ3MAX-Vl-bh&amp;_nc_ht=scontent-iad3-1.xx&amp;oh=b80eb974dcb09a2745094ca5cae07766&amp;oe=5F879CF3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16/09/2020 23:31:47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63195397"/>
                  </a:ext>
                </a:extLst>
              </a:tr>
            </a:tbl>
          </a:graphicData>
        </a:graphic>
      </p:graphicFrame>
      <p:sp>
        <p:nvSpPr>
          <p:cNvPr id="4" name="Text Placeholder 3">
            <a:extLst>
              <a:ext uri="{FF2B5EF4-FFF2-40B4-BE49-F238E27FC236}">
                <a16:creationId xmlns:a16="http://schemas.microsoft.com/office/drawing/2014/main" id="{DCBAFA5F-D80F-4A9C-AE7C-C1FBCD1C6C1B}"/>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2043949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80F4D-5E7C-49CD-9881-4E71F728BA39}"/>
              </a:ext>
            </a:extLst>
          </p:cNvPr>
          <p:cNvSpPr>
            <a:spLocks noGrp="1"/>
          </p:cNvSpPr>
          <p:nvPr>
            <p:ph type="title"/>
          </p:nvPr>
        </p:nvSpPr>
        <p:spPr/>
        <p:txBody>
          <a:bodyPr/>
          <a:lstStyle/>
          <a:p>
            <a:r>
              <a:rPr lang="en-US"/>
              <a:t>Facebook Own Posts Table | All Pages - 6 of 11</a:t>
            </a:r>
          </a:p>
        </p:txBody>
      </p:sp>
      <p:graphicFrame>
        <p:nvGraphicFramePr>
          <p:cNvPr id="5" name="Table Placeholder 4">
            <a:extLst>
              <a:ext uri="{FF2B5EF4-FFF2-40B4-BE49-F238E27FC236}">
                <a16:creationId xmlns:a16="http://schemas.microsoft.com/office/drawing/2014/main" id="{2414D67E-C30B-4332-B6D7-8E9F0D060F9A}"/>
              </a:ext>
            </a:extLst>
          </p:cNvPr>
          <p:cNvGraphicFramePr>
            <a:graphicFrameLocks noGrp="1"/>
          </p:cNvGraphicFramePr>
          <p:nvPr>
            <p:ph type="tbl" sz="quarter" idx="13"/>
            <p:extLst>
              <p:ext uri="{D42A27DB-BD31-4B8C-83A1-F6EECF244321}">
                <p14:modId xmlns:p14="http://schemas.microsoft.com/office/powerpoint/2010/main" val="741618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81804749"/>
                    </a:ext>
                  </a:extLst>
                </a:gridCol>
                <a:gridCol w="987552">
                  <a:extLst>
                    <a:ext uri="{9D8B030D-6E8A-4147-A177-3AD203B41FA5}">
                      <a16:colId xmlns:a16="http://schemas.microsoft.com/office/drawing/2014/main" val="1127761491"/>
                    </a:ext>
                  </a:extLst>
                </a:gridCol>
                <a:gridCol w="658368">
                  <a:extLst>
                    <a:ext uri="{9D8B030D-6E8A-4147-A177-3AD203B41FA5}">
                      <a16:colId xmlns:a16="http://schemas.microsoft.com/office/drawing/2014/main" val="3463387023"/>
                    </a:ext>
                  </a:extLst>
                </a:gridCol>
                <a:gridCol w="329184">
                  <a:extLst>
                    <a:ext uri="{9D8B030D-6E8A-4147-A177-3AD203B41FA5}">
                      <a16:colId xmlns:a16="http://schemas.microsoft.com/office/drawing/2014/main" val="335752567"/>
                    </a:ext>
                  </a:extLst>
                </a:gridCol>
                <a:gridCol w="329184">
                  <a:extLst>
                    <a:ext uri="{9D8B030D-6E8A-4147-A177-3AD203B41FA5}">
                      <a16:colId xmlns:a16="http://schemas.microsoft.com/office/drawing/2014/main" val="785787320"/>
                    </a:ext>
                  </a:extLst>
                </a:gridCol>
                <a:gridCol w="329184">
                  <a:extLst>
                    <a:ext uri="{9D8B030D-6E8A-4147-A177-3AD203B41FA5}">
                      <a16:colId xmlns:a16="http://schemas.microsoft.com/office/drawing/2014/main" val="2288938468"/>
                    </a:ext>
                  </a:extLst>
                </a:gridCol>
                <a:gridCol w="329184">
                  <a:extLst>
                    <a:ext uri="{9D8B030D-6E8A-4147-A177-3AD203B41FA5}">
                      <a16:colId xmlns:a16="http://schemas.microsoft.com/office/drawing/2014/main" val="787886912"/>
                    </a:ext>
                  </a:extLst>
                </a:gridCol>
                <a:gridCol w="329184">
                  <a:extLst>
                    <a:ext uri="{9D8B030D-6E8A-4147-A177-3AD203B41FA5}">
                      <a16:colId xmlns:a16="http://schemas.microsoft.com/office/drawing/2014/main" val="579286877"/>
                    </a:ext>
                  </a:extLst>
                </a:gridCol>
                <a:gridCol w="329184">
                  <a:extLst>
                    <a:ext uri="{9D8B030D-6E8A-4147-A177-3AD203B41FA5}">
                      <a16:colId xmlns:a16="http://schemas.microsoft.com/office/drawing/2014/main" val="4282877639"/>
                    </a:ext>
                  </a:extLst>
                </a:gridCol>
                <a:gridCol w="329184">
                  <a:extLst>
                    <a:ext uri="{9D8B030D-6E8A-4147-A177-3AD203B41FA5}">
                      <a16:colId xmlns:a16="http://schemas.microsoft.com/office/drawing/2014/main" val="2432562736"/>
                    </a:ext>
                  </a:extLst>
                </a:gridCol>
                <a:gridCol w="329184">
                  <a:extLst>
                    <a:ext uri="{9D8B030D-6E8A-4147-A177-3AD203B41FA5}">
                      <a16:colId xmlns:a16="http://schemas.microsoft.com/office/drawing/2014/main" val="3523521783"/>
                    </a:ext>
                  </a:extLst>
                </a:gridCol>
                <a:gridCol w="329184">
                  <a:extLst>
                    <a:ext uri="{9D8B030D-6E8A-4147-A177-3AD203B41FA5}">
                      <a16:colId xmlns:a16="http://schemas.microsoft.com/office/drawing/2014/main" val="1982813810"/>
                    </a:ext>
                  </a:extLst>
                </a:gridCol>
                <a:gridCol w="329184">
                  <a:extLst>
                    <a:ext uri="{9D8B030D-6E8A-4147-A177-3AD203B41FA5}">
                      <a16:colId xmlns:a16="http://schemas.microsoft.com/office/drawing/2014/main" val="2607655756"/>
                    </a:ext>
                  </a:extLst>
                </a:gridCol>
                <a:gridCol w="329184">
                  <a:extLst>
                    <a:ext uri="{9D8B030D-6E8A-4147-A177-3AD203B41FA5}">
                      <a16:colId xmlns:a16="http://schemas.microsoft.com/office/drawing/2014/main" val="128091219"/>
                    </a:ext>
                  </a:extLst>
                </a:gridCol>
                <a:gridCol w="329184">
                  <a:extLst>
                    <a:ext uri="{9D8B030D-6E8A-4147-A177-3AD203B41FA5}">
                      <a16:colId xmlns:a16="http://schemas.microsoft.com/office/drawing/2014/main" val="3800681257"/>
                    </a:ext>
                  </a:extLst>
                </a:gridCol>
                <a:gridCol w="329184">
                  <a:extLst>
                    <a:ext uri="{9D8B030D-6E8A-4147-A177-3AD203B41FA5}">
                      <a16:colId xmlns:a16="http://schemas.microsoft.com/office/drawing/2014/main" val="3908839843"/>
                    </a:ext>
                  </a:extLst>
                </a:gridCol>
                <a:gridCol w="329184">
                  <a:extLst>
                    <a:ext uri="{9D8B030D-6E8A-4147-A177-3AD203B41FA5}">
                      <a16:colId xmlns:a16="http://schemas.microsoft.com/office/drawing/2014/main" val="2975242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90252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- 2020-09-10 15:24:03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أسهل مع بطاقات الدفع المسبق من مصرف السلام.‬
‫يمكنك الآن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https://scontent-iad3-1.xx.fbcdn.net/v/t1.0-9/p720x720/119064067_1370012026537664_1948713601323410577_n.jpg?_nc_cat=108&amp;_nc_sid=110474&amp;_nc_ohc=K-QAws4bOkoAX_xNJUB&amp;_nc_ht=scontent-iad3-1.xx&amp;tp=6&amp;oh=a304ea44d9709c4c5f66de49c0e61dbb&amp;oe=5F880D78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17/09/2020 17:31:35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33226292"/>
                  </a:ext>
                </a:extLst>
              </a:tr>
            </a:tbl>
          </a:graphicData>
        </a:graphic>
      </p:graphicFrame>
      <p:sp>
        <p:nvSpPr>
          <p:cNvPr id="4" name="Text Placeholder 3">
            <a:extLst>
              <a:ext uri="{FF2B5EF4-FFF2-40B4-BE49-F238E27FC236}">
                <a16:creationId xmlns:a16="http://schemas.microsoft.com/office/drawing/2014/main" id="{8964207E-07C6-4D33-82F1-119FE6984D8D}"/>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1498327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7CB65-D528-4A96-98CB-60133410D678}"/>
              </a:ext>
            </a:extLst>
          </p:cNvPr>
          <p:cNvSpPr>
            <a:spLocks noGrp="1"/>
          </p:cNvSpPr>
          <p:nvPr>
            <p:ph type="title"/>
          </p:nvPr>
        </p:nvSpPr>
        <p:spPr/>
        <p:txBody>
          <a:bodyPr/>
          <a:lstStyle/>
          <a:p>
            <a:r>
              <a:rPr lang="en-US"/>
              <a:t>Facebook Own Posts Table | All Pages - 7 of 11</a:t>
            </a:r>
          </a:p>
        </p:txBody>
      </p:sp>
      <p:graphicFrame>
        <p:nvGraphicFramePr>
          <p:cNvPr id="5" name="Table Placeholder 4">
            <a:extLst>
              <a:ext uri="{FF2B5EF4-FFF2-40B4-BE49-F238E27FC236}">
                <a16:creationId xmlns:a16="http://schemas.microsoft.com/office/drawing/2014/main" id="{C0DAEF0F-E803-4B8A-86D8-2F682B6C0954}"/>
              </a:ext>
            </a:extLst>
          </p:cNvPr>
          <p:cNvGraphicFramePr>
            <a:graphicFrameLocks noGrp="1"/>
          </p:cNvGraphicFramePr>
          <p:nvPr>
            <p:ph type="tbl" sz="quarter" idx="13"/>
            <p:extLst>
              <p:ext uri="{D42A27DB-BD31-4B8C-83A1-F6EECF244321}">
                <p14:modId xmlns:p14="http://schemas.microsoft.com/office/powerpoint/2010/main" val="3119039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37405138"/>
                    </a:ext>
                  </a:extLst>
                </a:gridCol>
                <a:gridCol w="987552">
                  <a:extLst>
                    <a:ext uri="{9D8B030D-6E8A-4147-A177-3AD203B41FA5}">
                      <a16:colId xmlns:a16="http://schemas.microsoft.com/office/drawing/2014/main" val="1998431864"/>
                    </a:ext>
                  </a:extLst>
                </a:gridCol>
                <a:gridCol w="658368">
                  <a:extLst>
                    <a:ext uri="{9D8B030D-6E8A-4147-A177-3AD203B41FA5}">
                      <a16:colId xmlns:a16="http://schemas.microsoft.com/office/drawing/2014/main" val="1163014360"/>
                    </a:ext>
                  </a:extLst>
                </a:gridCol>
                <a:gridCol w="329184">
                  <a:extLst>
                    <a:ext uri="{9D8B030D-6E8A-4147-A177-3AD203B41FA5}">
                      <a16:colId xmlns:a16="http://schemas.microsoft.com/office/drawing/2014/main" val="2706364588"/>
                    </a:ext>
                  </a:extLst>
                </a:gridCol>
                <a:gridCol w="329184">
                  <a:extLst>
                    <a:ext uri="{9D8B030D-6E8A-4147-A177-3AD203B41FA5}">
                      <a16:colId xmlns:a16="http://schemas.microsoft.com/office/drawing/2014/main" val="3857552611"/>
                    </a:ext>
                  </a:extLst>
                </a:gridCol>
                <a:gridCol w="329184">
                  <a:extLst>
                    <a:ext uri="{9D8B030D-6E8A-4147-A177-3AD203B41FA5}">
                      <a16:colId xmlns:a16="http://schemas.microsoft.com/office/drawing/2014/main" val="1239538923"/>
                    </a:ext>
                  </a:extLst>
                </a:gridCol>
                <a:gridCol w="329184">
                  <a:extLst>
                    <a:ext uri="{9D8B030D-6E8A-4147-A177-3AD203B41FA5}">
                      <a16:colId xmlns:a16="http://schemas.microsoft.com/office/drawing/2014/main" val="3677536956"/>
                    </a:ext>
                  </a:extLst>
                </a:gridCol>
                <a:gridCol w="329184">
                  <a:extLst>
                    <a:ext uri="{9D8B030D-6E8A-4147-A177-3AD203B41FA5}">
                      <a16:colId xmlns:a16="http://schemas.microsoft.com/office/drawing/2014/main" val="2249441548"/>
                    </a:ext>
                  </a:extLst>
                </a:gridCol>
                <a:gridCol w="329184">
                  <a:extLst>
                    <a:ext uri="{9D8B030D-6E8A-4147-A177-3AD203B41FA5}">
                      <a16:colId xmlns:a16="http://schemas.microsoft.com/office/drawing/2014/main" val="4278781476"/>
                    </a:ext>
                  </a:extLst>
                </a:gridCol>
                <a:gridCol w="329184">
                  <a:extLst>
                    <a:ext uri="{9D8B030D-6E8A-4147-A177-3AD203B41FA5}">
                      <a16:colId xmlns:a16="http://schemas.microsoft.com/office/drawing/2014/main" val="4074162950"/>
                    </a:ext>
                  </a:extLst>
                </a:gridCol>
                <a:gridCol w="329184">
                  <a:extLst>
                    <a:ext uri="{9D8B030D-6E8A-4147-A177-3AD203B41FA5}">
                      <a16:colId xmlns:a16="http://schemas.microsoft.com/office/drawing/2014/main" val="2106691887"/>
                    </a:ext>
                  </a:extLst>
                </a:gridCol>
                <a:gridCol w="329184">
                  <a:extLst>
                    <a:ext uri="{9D8B030D-6E8A-4147-A177-3AD203B41FA5}">
                      <a16:colId xmlns:a16="http://schemas.microsoft.com/office/drawing/2014/main" val="3092075742"/>
                    </a:ext>
                  </a:extLst>
                </a:gridCol>
                <a:gridCol w="329184">
                  <a:extLst>
                    <a:ext uri="{9D8B030D-6E8A-4147-A177-3AD203B41FA5}">
                      <a16:colId xmlns:a16="http://schemas.microsoft.com/office/drawing/2014/main" val="3762255374"/>
                    </a:ext>
                  </a:extLst>
                </a:gridCol>
                <a:gridCol w="329184">
                  <a:extLst>
                    <a:ext uri="{9D8B030D-6E8A-4147-A177-3AD203B41FA5}">
                      <a16:colId xmlns:a16="http://schemas.microsoft.com/office/drawing/2014/main" val="1295192966"/>
                    </a:ext>
                  </a:extLst>
                </a:gridCol>
                <a:gridCol w="329184">
                  <a:extLst>
                    <a:ext uri="{9D8B030D-6E8A-4147-A177-3AD203B41FA5}">
                      <a16:colId xmlns:a16="http://schemas.microsoft.com/office/drawing/2014/main" val="3659954466"/>
                    </a:ext>
                  </a:extLst>
                </a:gridCol>
                <a:gridCol w="329184">
                  <a:extLst>
                    <a:ext uri="{9D8B030D-6E8A-4147-A177-3AD203B41FA5}">
                      <a16:colId xmlns:a16="http://schemas.microsoft.com/office/drawing/2014/main" val="3259980867"/>
                    </a:ext>
                  </a:extLst>
                </a:gridCol>
                <a:gridCol w="329184">
                  <a:extLst>
                    <a:ext uri="{9D8B030D-6E8A-4147-A177-3AD203B41FA5}">
                      <a16:colId xmlns:a16="http://schemas.microsoft.com/office/drawing/2014/main" val="901600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83663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- 2020-09-08 21:57:36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a:t>
                      </a:r>
                      <a:r>
                        <a:rPr kumimoji="0" lang="ar-AE" sz="1000" b="0" i="0" u="none" strike="noStrike" kern="1200" cap="none" spc="0" normalizeH="0" baseline="0" noProof="0">
                          <a:ln>
                            <a:noFill/>
                          </a:ln>
                          <a:solidFill>
                            <a:prstClr val="black"/>
                          </a:solidFill>
                          <a:effectLst/>
                          <a:uLnTx/>
                          <a:uFillTx/>
                          <a:latin typeface="+mn-lt"/>
                          <a:ea typeface="+mn-ea"/>
                          <a:cs typeface="+mn-cs"/>
                        </a:rPr>
                        <a:t>تتوفر خدمات الفرع الافتراضي ‪من الأحد إلى الخميس‬ من ‪الساعة 8:30 صباحًا‬ حتى 3:00 مساءً. وبإمكانك حجز الموعد الأنسب لك عبر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a:t>
                      </a:r>
                      <a:r>
                        <a:rPr kumimoji="0" lang="ar-AE" sz="1000" b="0" i="0" u="none" strike="noStrike" kern="1200" cap="none" spc="0" normalizeH="0" baseline="0" noProof="0">
                          <a:ln>
                            <a:noFill/>
                          </a:ln>
                          <a:solidFill>
                            <a:prstClr val="black"/>
                          </a:solidFill>
                          <a:effectLst/>
                          <a:uLnTx/>
                          <a:uFillTx/>
                          <a:latin typeface="+mn-lt"/>
                          <a:ea typeface="+mn-ea"/>
                          <a:cs typeface="+mn-cs"/>
                        </a:rPr>
                        <a:t>المتوفر في متاجر آبل وقوقل للتطبيقات‪.
يمكنك أيضاً معرفة المزيد عن خدماتنا من خلال التواصل معنا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 Virtual Branch is ready to address your banking needs via video call using the Skiplino application.
The Virtual Branch is open ‪from 8:30 am to 3:00 pm Sunday‬ to Thursday. You can conveniently book your appointment using the Skiplino application (available at the Apple Store and Google Play Store).
You can also learn more about our services using our WhatsApp Banking service on ‪17005500‬.
#alsalambank #virtual #branch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https://scontent-iad3-1.xx.fbcdn.net/v/t1.0-9/p720x720/119025134_1368681760004024_2152477340176887366_n.jpg?_nc_cat=101&amp;_nc_sid=110474&amp;_nc_ohc=iLEdVdietaIAX9GENQJ&amp;_nc_ht=scontent-iad3-1.xx&amp;tp=6&amp;oh=42c769b71bf21fa58e15d359b2274865&amp;oe=5F885F5D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17/09/2020 17:31:35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78672058"/>
                  </a:ext>
                </a:extLst>
              </a:tr>
            </a:tbl>
          </a:graphicData>
        </a:graphic>
      </p:graphicFrame>
      <p:sp>
        <p:nvSpPr>
          <p:cNvPr id="4" name="Text Placeholder 3">
            <a:extLst>
              <a:ext uri="{FF2B5EF4-FFF2-40B4-BE49-F238E27FC236}">
                <a16:creationId xmlns:a16="http://schemas.microsoft.com/office/drawing/2014/main" id="{A7841763-CAA1-46C7-842D-CCE48691F4D6}"/>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3445376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72CF8-222D-4129-96F9-45A78BC14C1D}"/>
              </a:ext>
            </a:extLst>
          </p:cNvPr>
          <p:cNvSpPr>
            <a:spLocks noGrp="1"/>
          </p:cNvSpPr>
          <p:nvPr>
            <p:ph type="title"/>
          </p:nvPr>
        </p:nvSpPr>
        <p:spPr/>
        <p:txBody>
          <a:bodyPr/>
          <a:lstStyle/>
          <a:p>
            <a:r>
              <a:rPr lang="en-US"/>
              <a:t>Facebook Own Posts Table | All Pages - 8 of 11</a:t>
            </a:r>
          </a:p>
        </p:txBody>
      </p:sp>
      <p:graphicFrame>
        <p:nvGraphicFramePr>
          <p:cNvPr id="5" name="Table Placeholder 4">
            <a:extLst>
              <a:ext uri="{FF2B5EF4-FFF2-40B4-BE49-F238E27FC236}">
                <a16:creationId xmlns:a16="http://schemas.microsoft.com/office/drawing/2014/main" id="{37E026D9-87FA-4D52-B06D-E5F71C8C38F6}"/>
              </a:ext>
            </a:extLst>
          </p:cNvPr>
          <p:cNvGraphicFramePr>
            <a:graphicFrameLocks noGrp="1"/>
          </p:cNvGraphicFramePr>
          <p:nvPr>
            <p:ph type="tbl" sz="quarter" idx="13"/>
            <p:extLst>
              <p:ext uri="{D42A27DB-BD31-4B8C-83A1-F6EECF244321}">
                <p14:modId xmlns:p14="http://schemas.microsoft.com/office/powerpoint/2010/main" val="811820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2108492"/>
                    </a:ext>
                  </a:extLst>
                </a:gridCol>
                <a:gridCol w="987552">
                  <a:extLst>
                    <a:ext uri="{9D8B030D-6E8A-4147-A177-3AD203B41FA5}">
                      <a16:colId xmlns:a16="http://schemas.microsoft.com/office/drawing/2014/main" val="3063562562"/>
                    </a:ext>
                  </a:extLst>
                </a:gridCol>
                <a:gridCol w="658368">
                  <a:extLst>
                    <a:ext uri="{9D8B030D-6E8A-4147-A177-3AD203B41FA5}">
                      <a16:colId xmlns:a16="http://schemas.microsoft.com/office/drawing/2014/main" val="105832304"/>
                    </a:ext>
                  </a:extLst>
                </a:gridCol>
                <a:gridCol w="329184">
                  <a:extLst>
                    <a:ext uri="{9D8B030D-6E8A-4147-A177-3AD203B41FA5}">
                      <a16:colId xmlns:a16="http://schemas.microsoft.com/office/drawing/2014/main" val="1987300346"/>
                    </a:ext>
                  </a:extLst>
                </a:gridCol>
                <a:gridCol w="329184">
                  <a:extLst>
                    <a:ext uri="{9D8B030D-6E8A-4147-A177-3AD203B41FA5}">
                      <a16:colId xmlns:a16="http://schemas.microsoft.com/office/drawing/2014/main" val="1856819541"/>
                    </a:ext>
                  </a:extLst>
                </a:gridCol>
                <a:gridCol w="329184">
                  <a:extLst>
                    <a:ext uri="{9D8B030D-6E8A-4147-A177-3AD203B41FA5}">
                      <a16:colId xmlns:a16="http://schemas.microsoft.com/office/drawing/2014/main" val="2773929943"/>
                    </a:ext>
                  </a:extLst>
                </a:gridCol>
                <a:gridCol w="329184">
                  <a:extLst>
                    <a:ext uri="{9D8B030D-6E8A-4147-A177-3AD203B41FA5}">
                      <a16:colId xmlns:a16="http://schemas.microsoft.com/office/drawing/2014/main" val="3344453915"/>
                    </a:ext>
                  </a:extLst>
                </a:gridCol>
                <a:gridCol w="329184">
                  <a:extLst>
                    <a:ext uri="{9D8B030D-6E8A-4147-A177-3AD203B41FA5}">
                      <a16:colId xmlns:a16="http://schemas.microsoft.com/office/drawing/2014/main" val="1777706549"/>
                    </a:ext>
                  </a:extLst>
                </a:gridCol>
                <a:gridCol w="329184">
                  <a:extLst>
                    <a:ext uri="{9D8B030D-6E8A-4147-A177-3AD203B41FA5}">
                      <a16:colId xmlns:a16="http://schemas.microsoft.com/office/drawing/2014/main" val="1325868826"/>
                    </a:ext>
                  </a:extLst>
                </a:gridCol>
                <a:gridCol w="329184">
                  <a:extLst>
                    <a:ext uri="{9D8B030D-6E8A-4147-A177-3AD203B41FA5}">
                      <a16:colId xmlns:a16="http://schemas.microsoft.com/office/drawing/2014/main" val="1767067574"/>
                    </a:ext>
                  </a:extLst>
                </a:gridCol>
                <a:gridCol w="329184">
                  <a:extLst>
                    <a:ext uri="{9D8B030D-6E8A-4147-A177-3AD203B41FA5}">
                      <a16:colId xmlns:a16="http://schemas.microsoft.com/office/drawing/2014/main" val="2529184121"/>
                    </a:ext>
                  </a:extLst>
                </a:gridCol>
                <a:gridCol w="329184">
                  <a:extLst>
                    <a:ext uri="{9D8B030D-6E8A-4147-A177-3AD203B41FA5}">
                      <a16:colId xmlns:a16="http://schemas.microsoft.com/office/drawing/2014/main" val="3286534252"/>
                    </a:ext>
                  </a:extLst>
                </a:gridCol>
                <a:gridCol w="329184">
                  <a:extLst>
                    <a:ext uri="{9D8B030D-6E8A-4147-A177-3AD203B41FA5}">
                      <a16:colId xmlns:a16="http://schemas.microsoft.com/office/drawing/2014/main" val="3902231010"/>
                    </a:ext>
                  </a:extLst>
                </a:gridCol>
                <a:gridCol w="329184">
                  <a:extLst>
                    <a:ext uri="{9D8B030D-6E8A-4147-A177-3AD203B41FA5}">
                      <a16:colId xmlns:a16="http://schemas.microsoft.com/office/drawing/2014/main" val="133220375"/>
                    </a:ext>
                  </a:extLst>
                </a:gridCol>
                <a:gridCol w="329184">
                  <a:extLst>
                    <a:ext uri="{9D8B030D-6E8A-4147-A177-3AD203B41FA5}">
                      <a16:colId xmlns:a16="http://schemas.microsoft.com/office/drawing/2014/main" val="4054215987"/>
                    </a:ext>
                  </a:extLst>
                </a:gridCol>
                <a:gridCol w="329184">
                  <a:extLst>
                    <a:ext uri="{9D8B030D-6E8A-4147-A177-3AD203B41FA5}">
                      <a16:colId xmlns:a16="http://schemas.microsoft.com/office/drawing/2014/main" val="3556004390"/>
                    </a:ext>
                  </a:extLst>
                </a:gridCol>
                <a:gridCol w="329184">
                  <a:extLst>
                    <a:ext uri="{9D8B030D-6E8A-4147-A177-3AD203B41FA5}">
                      <a16:colId xmlns:a16="http://schemas.microsoft.com/office/drawing/2014/main" val="1422074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01543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- 2020-09-08 21:56:58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أحد الرابحين الثلاثة للحصول على 3 أضعاف الأرباح المتوقعة من خلال استثمارك في حساب وكالة بمبلغ 5,000 د.ب. كحد أدنى لمدة 3 أشهر أو أكثر.
‪ ‬
لماذا تستثمر في حساب وكالة؟ لأنه الحل الأمثل لاستثمار أموالك!
‪ ‬
ليس لديك حساب في مصرف السلام؟ حمّل التطبيق الآن، افتح حساب وكالة واستثمر في دقائق معدودة!
‪ ‬
يسري العرض من 6 سبتمبر حتى 6 ديسمبر 2020.
تطبق الشروط والأحكام.
‬‬
</a:t>
                      </a:r>
                      <a:r>
                        <a:rPr kumimoji="0" lang="en-US" sz="1000" b="0" i="0" u="none" strike="noStrike" kern="1200" cap="none" spc="0" normalizeH="0" baseline="0" noProof="0">
                          <a:ln>
                            <a:noFill/>
                          </a:ln>
                          <a:solidFill>
                            <a:prstClr val="black"/>
                          </a:solidFill>
                          <a:effectLst/>
                          <a:uLnTx/>
                          <a:uFillTx/>
                          <a:latin typeface="+mn-lt"/>
                          <a:ea typeface="+mn-ea"/>
                          <a:cs typeface="+mn-cs"/>
                        </a:rPr>
                        <a:t>Invest a minimum of BD 5,000 in your Wakala Account for 3 months or more &amp; get the chance to be one of 3 winners to triple their expected profit!
Why Wakala? Because it’s the smarter investment solution!
Don’t have an account? Download Al Salam Bank App to open your account and invest in minutes!
Offer is valid ‪from 6 September to 6 December 2020‬.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https://scontent-iad3-1.xx.fbcdn.net/v/t1.0-9/p720x720/119003653_1368681363337397_9203679984102089054_n.jpg?_nc_cat=103&amp;_nc_sid=110474&amp;_nc_ohc=8hRvfflJ6OEAX-CzgYJ&amp;_nc_ht=scontent-iad3-1.xx&amp;tp=6&amp;oh=59a2adbc4a28c1661b5f3662d7bca6ab&amp;oe=5F88A62A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17/09/2020 17:31:35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97793192"/>
                  </a:ext>
                </a:extLst>
              </a:tr>
            </a:tbl>
          </a:graphicData>
        </a:graphic>
      </p:graphicFrame>
      <p:sp>
        <p:nvSpPr>
          <p:cNvPr id="4" name="Text Placeholder 3">
            <a:extLst>
              <a:ext uri="{FF2B5EF4-FFF2-40B4-BE49-F238E27FC236}">
                <a16:creationId xmlns:a16="http://schemas.microsoft.com/office/drawing/2014/main" id="{D8086529-9E9D-415E-ACE3-A34D999A1A10}"/>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1524707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AB9C2-4CFC-4A2E-8DD9-C77A9FAAB489}"/>
              </a:ext>
            </a:extLst>
          </p:cNvPr>
          <p:cNvSpPr>
            <a:spLocks noGrp="1"/>
          </p:cNvSpPr>
          <p:nvPr>
            <p:ph type="title"/>
          </p:nvPr>
        </p:nvSpPr>
        <p:spPr/>
        <p:txBody>
          <a:bodyPr/>
          <a:lstStyle/>
          <a:p>
            <a:r>
              <a:rPr lang="en-US"/>
              <a:t>Facebook Own Posts Table | All Pages - 9 of 11</a:t>
            </a:r>
          </a:p>
        </p:txBody>
      </p:sp>
      <p:graphicFrame>
        <p:nvGraphicFramePr>
          <p:cNvPr id="5" name="Table Placeholder 4">
            <a:extLst>
              <a:ext uri="{FF2B5EF4-FFF2-40B4-BE49-F238E27FC236}">
                <a16:creationId xmlns:a16="http://schemas.microsoft.com/office/drawing/2014/main" id="{662A1DFD-F8AB-4C83-9373-F7D9433BD6C8}"/>
              </a:ext>
            </a:extLst>
          </p:cNvPr>
          <p:cNvGraphicFramePr>
            <a:graphicFrameLocks noGrp="1"/>
          </p:cNvGraphicFramePr>
          <p:nvPr>
            <p:ph type="tbl" sz="quarter" idx="13"/>
            <p:extLst>
              <p:ext uri="{D42A27DB-BD31-4B8C-83A1-F6EECF244321}">
                <p14:modId xmlns:p14="http://schemas.microsoft.com/office/powerpoint/2010/main" val="2844781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4552817"/>
                    </a:ext>
                  </a:extLst>
                </a:gridCol>
                <a:gridCol w="987552">
                  <a:extLst>
                    <a:ext uri="{9D8B030D-6E8A-4147-A177-3AD203B41FA5}">
                      <a16:colId xmlns:a16="http://schemas.microsoft.com/office/drawing/2014/main" val="1575653260"/>
                    </a:ext>
                  </a:extLst>
                </a:gridCol>
                <a:gridCol w="658368">
                  <a:extLst>
                    <a:ext uri="{9D8B030D-6E8A-4147-A177-3AD203B41FA5}">
                      <a16:colId xmlns:a16="http://schemas.microsoft.com/office/drawing/2014/main" val="3642182323"/>
                    </a:ext>
                  </a:extLst>
                </a:gridCol>
                <a:gridCol w="329184">
                  <a:extLst>
                    <a:ext uri="{9D8B030D-6E8A-4147-A177-3AD203B41FA5}">
                      <a16:colId xmlns:a16="http://schemas.microsoft.com/office/drawing/2014/main" val="2984985230"/>
                    </a:ext>
                  </a:extLst>
                </a:gridCol>
                <a:gridCol w="329184">
                  <a:extLst>
                    <a:ext uri="{9D8B030D-6E8A-4147-A177-3AD203B41FA5}">
                      <a16:colId xmlns:a16="http://schemas.microsoft.com/office/drawing/2014/main" val="3236279401"/>
                    </a:ext>
                  </a:extLst>
                </a:gridCol>
                <a:gridCol w="329184">
                  <a:extLst>
                    <a:ext uri="{9D8B030D-6E8A-4147-A177-3AD203B41FA5}">
                      <a16:colId xmlns:a16="http://schemas.microsoft.com/office/drawing/2014/main" val="1197111818"/>
                    </a:ext>
                  </a:extLst>
                </a:gridCol>
                <a:gridCol w="329184">
                  <a:extLst>
                    <a:ext uri="{9D8B030D-6E8A-4147-A177-3AD203B41FA5}">
                      <a16:colId xmlns:a16="http://schemas.microsoft.com/office/drawing/2014/main" val="3819209152"/>
                    </a:ext>
                  </a:extLst>
                </a:gridCol>
                <a:gridCol w="329184">
                  <a:extLst>
                    <a:ext uri="{9D8B030D-6E8A-4147-A177-3AD203B41FA5}">
                      <a16:colId xmlns:a16="http://schemas.microsoft.com/office/drawing/2014/main" val="2534526783"/>
                    </a:ext>
                  </a:extLst>
                </a:gridCol>
                <a:gridCol w="329184">
                  <a:extLst>
                    <a:ext uri="{9D8B030D-6E8A-4147-A177-3AD203B41FA5}">
                      <a16:colId xmlns:a16="http://schemas.microsoft.com/office/drawing/2014/main" val="3451974958"/>
                    </a:ext>
                  </a:extLst>
                </a:gridCol>
                <a:gridCol w="329184">
                  <a:extLst>
                    <a:ext uri="{9D8B030D-6E8A-4147-A177-3AD203B41FA5}">
                      <a16:colId xmlns:a16="http://schemas.microsoft.com/office/drawing/2014/main" val="297311739"/>
                    </a:ext>
                  </a:extLst>
                </a:gridCol>
                <a:gridCol w="329184">
                  <a:extLst>
                    <a:ext uri="{9D8B030D-6E8A-4147-A177-3AD203B41FA5}">
                      <a16:colId xmlns:a16="http://schemas.microsoft.com/office/drawing/2014/main" val="964525154"/>
                    </a:ext>
                  </a:extLst>
                </a:gridCol>
                <a:gridCol w="329184">
                  <a:extLst>
                    <a:ext uri="{9D8B030D-6E8A-4147-A177-3AD203B41FA5}">
                      <a16:colId xmlns:a16="http://schemas.microsoft.com/office/drawing/2014/main" val="1692130803"/>
                    </a:ext>
                  </a:extLst>
                </a:gridCol>
                <a:gridCol w="329184">
                  <a:extLst>
                    <a:ext uri="{9D8B030D-6E8A-4147-A177-3AD203B41FA5}">
                      <a16:colId xmlns:a16="http://schemas.microsoft.com/office/drawing/2014/main" val="539499245"/>
                    </a:ext>
                  </a:extLst>
                </a:gridCol>
                <a:gridCol w="329184">
                  <a:extLst>
                    <a:ext uri="{9D8B030D-6E8A-4147-A177-3AD203B41FA5}">
                      <a16:colId xmlns:a16="http://schemas.microsoft.com/office/drawing/2014/main" val="449008570"/>
                    </a:ext>
                  </a:extLst>
                </a:gridCol>
                <a:gridCol w="329184">
                  <a:extLst>
                    <a:ext uri="{9D8B030D-6E8A-4147-A177-3AD203B41FA5}">
                      <a16:colId xmlns:a16="http://schemas.microsoft.com/office/drawing/2014/main" val="3365740216"/>
                    </a:ext>
                  </a:extLst>
                </a:gridCol>
                <a:gridCol w="329184">
                  <a:extLst>
                    <a:ext uri="{9D8B030D-6E8A-4147-A177-3AD203B41FA5}">
                      <a16:colId xmlns:a16="http://schemas.microsoft.com/office/drawing/2014/main" val="2120193854"/>
                    </a:ext>
                  </a:extLst>
                </a:gridCol>
                <a:gridCol w="329184">
                  <a:extLst>
                    <a:ext uri="{9D8B030D-6E8A-4147-A177-3AD203B41FA5}">
                      <a16:colId xmlns:a16="http://schemas.microsoft.com/office/drawing/2014/main" val="1455593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41162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- 2020-09-03 14:36:20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 ‬
للاستفسار، يرجى مراسلتنا عبر الواتساب على 17005500. 
تطبق الشروط والأحكام‪.‬
‪ ‬
</a:t>
                      </a:r>
                      <a:r>
                        <a:rPr kumimoji="0" lang="en-US" sz="1000" b="0" i="0" u="none" strike="noStrike" kern="1200" cap="none" spc="0" normalizeH="0" baseline="0" noProof="0">
                          <a:ln>
                            <a:noFill/>
                          </a:ln>
                          <a:solidFill>
                            <a:prstClr val="black"/>
                          </a:solidFill>
                          <a:effectLst/>
                          <a:uLnTx/>
                          <a:uFillTx/>
                          <a:latin typeface="+mn-lt"/>
                          <a:ea typeface="+mn-ea"/>
                          <a:cs typeface="+mn-cs"/>
                        </a:rPr>
                        <a:t>Exclusive discount of 5% at Home Centre in Bahrain while using your Al Salam Bank cards.
For details, please text us on WhatsApp at ‪17005500‬.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https://scontent-iad3-1.xx.fbcdn.net/v/t1.0-9/s720x720/118787706_1364294430442757_8419345196281215408_n.jpg?_nc_cat=111&amp;_nc_sid=110474&amp;_nc_ohc=pBED_HHMhLEAX8aTFdD&amp;_nc_ht=scontent-iad3-1.xx&amp;tp=7&amp;oh=611d6b4143e458674699097a4b9bcc6b&amp;oe=5F87EFC9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17/09/2020 17:31:35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66531057"/>
                  </a:ext>
                </a:extLst>
              </a:tr>
            </a:tbl>
          </a:graphicData>
        </a:graphic>
      </p:graphicFrame>
      <p:sp>
        <p:nvSpPr>
          <p:cNvPr id="4" name="Text Placeholder 3">
            <a:extLst>
              <a:ext uri="{FF2B5EF4-FFF2-40B4-BE49-F238E27FC236}">
                <a16:creationId xmlns:a16="http://schemas.microsoft.com/office/drawing/2014/main" id="{599EA7EB-4084-4B5B-9246-CCAFAEA9B330}"/>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1716512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13CDD-5166-44F7-8613-E884C9F29208}"/>
              </a:ext>
            </a:extLst>
          </p:cNvPr>
          <p:cNvSpPr>
            <a:spLocks noGrp="1"/>
          </p:cNvSpPr>
          <p:nvPr>
            <p:ph type="title"/>
          </p:nvPr>
        </p:nvSpPr>
        <p:spPr/>
        <p:txBody>
          <a:bodyPr/>
          <a:lstStyle/>
          <a:p>
            <a:r>
              <a:rPr lang="en-US"/>
              <a:t>Facebook Own Posts Table | All Pages - 10 of 11</a:t>
            </a:r>
          </a:p>
        </p:txBody>
      </p:sp>
      <p:graphicFrame>
        <p:nvGraphicFramePr>
          <p:cNvPr id="5" name="Table Placeholder 4">
            <a:extLst>
              <a:ext uri="{FF2B5EF4-FFF2-40B4-BE49-F238E27FC236}">
                <a16:creationId xmlns:a16="http://schemas.microsoft.com/office/drawing/2014/main" id="{30A65F2C-60F2-4E23-AF57-7D410B74383B}"/>
              </a:ext>
            </a:extLst>
          </p:cNvPr>
          <p:cNvGraphicFramePr>
            <a:graphicFrameLocks noGrp="1"/>
          </p:cNvGraphicFramePr>
          <p:nvPr>
            <p:ph type="tbl" sz="quarter" idx="13"/>
            <p:extLst>
              <p:ext uri="{D42A27DB-BD31-4B8C-83A1-F6EECF244321}">
                <p14:modId xmlns:p14="http://schemas.microsoft.com/office/powerpoint/2010/main" val="2688985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34147431"/>
                    </a:ext>
                  </a:extLst>
                </a:gridCol>
                <a:gridCol w="987552">
                  <a:extLst>
                    <a:ext uri="{9D8B030D-6E8A-4147-A177-3AD203B41FA5}">
                      <a16:colId xmlns:a16="http://schemas.microsoft.com/office/drawing/2014/main" val="2024333740"/>
                    </a:ext>
                  </a:extLst>
                </a:gridCol>
                <a:gridCol w="658368">
                  <a:extLst>
                    <a:ext uri="{9D8B030D-6E8A-4147-A177-3AD203B41FA5}">
                      <a16:colId xmlns:a16="http://schemas.microsoft.com/office/drawing/2014/main" val="2673988926"/>
                    </a:ext>
                  </a:extLst>
                </a:gridCol>
                <a:gridCol w="329184">
                  <a:extLst>
                    <a:ext uri="{9D8B030D-6E8A-4147-A177-3AD203B41FA5}">
                      <a16:colId xmlns:a16="http://schemas.microsoft.com/office/drawing/2014/main" val="257406911"/>
                    </a:ext>
                  </a:extLst>
                </a:gridCol>
                <a:gridCol w="329184">
                  <a:extLst>
                    <a:ext uri="{9D8B030D-6E8A-4147-A177-3AD203B41FA5}">
                      <a16:colId xmlns:a16="http://schemas.microsoft.com/office/drawing/2014/main" val="574961258"/>
                    </a:ext>
                  </a:extLst>
                </a:gridCol>
                <a:gridCol w="329184">
                  <a:extLst>
                    <a:ext uri="{9D8B030D-6E8A-4147-A177-3AD203B41FA5}">
                      <a16:colId xmlns:a16="http://schemas.microsoft.com/office/drawing/2014/main" val="2699473859"/>
                    </a:ext>
                  </a:extLst>
                </a:gridCol>
                <a:gridCol w="329184">
                  <a:extLst>
                    <a:ext uri="{9D8B030D-6E8A-4147-A177-3AD203B41FA5}">
                      <a16:colId xmlns:a16="http://schemas.microsoft.com/office/drawing/2014/main" val="164491585"/>
                    </a:ext>
                  </a:extLst>
                </a:gridCol>
                <a:gridCol w="329184">
                  <a:extLst>
                    <a:ext uri="{9D8B030D-6E8A-4147-A177-3AD203B41FA5}">
                      <a16:colId xmlns:a16="http://schemas.microsoft.com/office/drawing/2014/main" val="586275761"/>
                    </a:ext>
                  </a:extLst>
                </a:gridCol>
                <a:gridCol w="329184">
                  <a:extLst>
                    <a:ext uri="{9D8B030D-6E8A-4147-A177-3AD203B41FA5}">
                      <a16:colId xmlns:a16="http://schemas.microsoft.com/office/drawing/2014/main" val="2511940563"/>
                    </a:ext>
                  </a:extLst>
                </a:gridCol>
                <a:gridCol w="329184">
                  <a:extLst>
                    <a:ext uri="{9D8B030D-6E8A-4147-A177-3AD203B41FA5}">
                      <a16:colId xmlns:a16="http://schemas.microsoft.com/office/drawing/2014/main" val="335360147"/>
                    </a:ext>
                  </a:extLst>
                </a:gridCol>
                <a:gridCol w="329184">
                  <a:extLst>
                    <a:ext uri="{9D8B030D-6E8A-4147-A177-3AD203B41FA5}">
                      <a16:colId xmlns:a16="http://schemas.microsoft.com/office/drawing/2014/main" val="3787463880"/>
                    </a:ext>
                  </a:extLst>
                </a:gridCol>
                <a:gridCol w="329184">
                  <a:extLst>
                    <a:ext uri="{9D8B030D-6E8A-4147-A177-3AD203B41FA5}">
                      <a16:colId xmlns:a16="http://schemas.microsoft.com/office/drawing/2014/main" val="90924407"/>
                    </a:ext>
                  </a:extLst>
                </a:gridCol>
                <a:gridCol w="329184">
                  <a:extLst>
                    <a:ext uri="{9D8B030D-6E8A-4147-A177-3AD203B41FA5}">
                      <a16:colId xmlns:a16="http://schemas.microsoft.com/office/drawing/2014/main" val="335801454"/>
                    </a:ext>
                  </a:extLst>
                </a:gridCol>
                <a:gridCol w="329184">
                  <a:extLst>
                    <a:ext uri="{9D8B030D-6E8A-4147-A177-3AD203B41FA5}">
                      <a16:colId xmlns:a16="http://schemas.microsoft.com/office/drawing/2014/main" val="2765866587"/>
                    </a:ext>
                  </a:extLst>
                </a:gridCol>
                <a:gridCol w="329184">
                  <a:extLst>
                    <a:ext uri="{9D8B030D-6E8A-4147-A177-3AD203B41FA5}">
                      <a16:colId xmlns:a16="http://schemas.microsoft.com/office/drawing/2014/main" val="3284475445"/>
                    </a:ext>
                  </a:extLst>
                </a:gridCol>
                <a:gridCol w="329184">
                  <a:extLst>
                    <a:ext uri="{9D8B030D-6E8A-4147-A177-3AD203B41FA5}">
                      <a16:colId xmlns:a16="http://schemas.microsoft.com/office/drawing/2014/main" val="3296332299"/>
                    </a:ext>
                  </a:extLst>
                </a:gridCol>
                <a:gridCol w="329184">
                  <a:extLst>
                    <a:ext uri="{9D8B030D-6E8A-4147-A177-3AD203B41FA5}">
                      <a16:colId xmlns:a16="http://schemas.microsoft.com/office/drawing/2014/main" val="720308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44217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- 2020-09-01 17:40:00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your daily purchases.
Open your account in minutes through Al Salam Bank’s new digital banking app by clicking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https://scontent-atl3-1.xx.fbcdn.net/v/t15.5256-10/p720x720/118729546_960767194428607_993867635689827525_n.jpg?_nc_cat=100&amp;_nc_sid=ad6a45&amp;_nc_ohc=2yCdEzHQm-cAX_8y5Fp&amp;_nc_ht=scontent-atl3-1.xx&amp;oh=8b5526b281a705076af7962bd9cd4f91&amp;oe=5F827E42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23:32:34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30135334"/>
                  </a:ext>
                </a:extLst>
              </a:tr>
            </a:tbl>
          </a:graphicData>
        </a:graphic>
      </p:graphicFrame>
      <p:sp>
        <p:nvSpPr>
          <p:cNvPr id="4" name="Text Placeholder 3">
            <a:extLst>
              <a:ext uri="{FF2B5EF4-FFF2-40B4-BE49-F238E27FC236}">
                <a16:creationId xmlns:a16="http://schemas.microsoft.com/office/drawing/2014/main" id="{2B826F4E-3479-4F3A-AAC0-FF2866DAC94A}"/>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1300671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59313-9841-47E3-9606-C7DE18072067}"/>
              </a:ext>
            </a:extLst>
          </p:cNvPr>
          <p:cNvSpPr>
            <a:spLocks noGrp="1"/>
          </p:cNvSpPr>
          <p:nvPr>
            <p:ph type="title"/>
          </p:nvPr>
        </p:nvSpPr>
        <p:spPr/>
        <p:txBody>
          <a:bodyPr/>
          <a:lstStyle/>
          <a:p>
            <a:r>
              <a:rPr lang="en-US"/>
              <a:t>Facebook Own Posts Table | All Pages - 11 of 11</a:t>
            </a:r>
          </a:p>
        </p:txBody>
      </p:sp>
      <p:graphicFrame>
        <p:nvGraphicFramePr>
          <p:cNvPr id="5" name="Table Placeholder 4">
            <a:extLst>
              <a:ext uri="{FF2B5EF4-FFF2-40B4-BE49-F238E27FC236}">
                <a16:creationId xmlns:a16="http://schemas.microsoft.com/office/drawing/2014/main" id="{BA665DF0-52B3-4232-A487-DB19A4E5BA36}"/>
              </a:ext>
            </a:extLst>
          </p:cNvPr>
          <p:cNvGraphicFramePr>
            <a:graphicFrameLocks noGrp="1"/>
          </p:cNvGraphicFramePr>
          <p:nvPr>
            <p:ph type="tbl" sz="quarter" idx="13"/>
            <p:extLst>
              <p:ext uri="{D42A27DB-BD31-4B8C-83A1-F6EECF244321}">
                <p14:modId xmlns:p14="http://schemas.microsoft.com/office/powerpoint/2010/main" val="2831349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14458171"/>
                    </a:ext>
                  </a:extLst>
                </a:gridCol>
                <a:gridCol w="987552">
                  <a:extLst>
                    <a:ext uri="{9D8B030D-6E8A-4147-A177-3AD203B41FA5}">
                      <a16:colId xmlns:a16="http://schemas.microsoft.com/office/drawing/2014/main" val="1164246170"/>
                    </a:ext>
                  </a:extLst>
                </a:gridCol>
                <a:gridCol w="658368">
                  <a:extLst>
                    <a:ext uri="{9D8B030D-6E8A-4147-A177-3AD203B41FA5}">
                      <a16:colId xmlns:a16="http://schemas.microsoft.com/office/drawing/2014/main" val="3669581278"/>
                    </a:ext>
                  </a:extLst>
                </a:gridCol>
                <a:gridCol w="329184">
                  <a:extLst>
                    <a:ext uri="{9D8B030D-6E8A-4147-A177-3AD203B41FA5}">
                      <a16:colId xmlns:a16="http://schemas.microsoft.com/office/drawing/2014/main" val="4154774101"/>
                    </a:ext>
                  </a:extLst>
                </a:gridCol>
                <a:gridCol w="329184">
                  <a:extLst>
                    <a:ext uri="{9D8B030D-6E8A-4147-A177-3AD203B41FA5}">
                      <a16:colId xmlns:a16="http://schemas.microsoft.com/office/drawing/2014/main" val="3401604364"/>
                    </a:ext>
                  </a:extLst>
                </a:gridCol>
                <a:gridCol w="329184">
                  <a:extLst>
                    <a:ext uri="{9D8B030D-6E8A-4147-A177-3AD203B41FA5}">
                      <a16:colId xmlns:a16="http://schemas.microsoft.com/office/drawing/2014/main" val="3497474948"/>
                    </a:ext>
                  </a:extLst>
                </a:gridCol>
                <a:gridCol w="329184">
                  <a:extLst>
                    <a:ext uri="{9D8B030D-6E8A-4147-A177-3AD203B41FA5}">
                      <a16:colId xmlns:a16="http://schemas.microsoft.com/office/drawing/2014/main" val="1208701648"/>
                    </a:ext>
                  </a:extLst>
                </a:gridCol>
                <a:gridCol w="329184">
                  <a:extLst>
                    <a:ext uri="{9D8B030D-6E8A-4147-A177-3AD203B41FA5}">
                      <a16:colId xmlns:a16="http://schemas.microsoft.com/office/drawing/2014/main" val="2602212062"/>
                    </a:ext>
                  </a:extLst>
                </a:gridCol>
                <a:gridCol w="329184">
                  <a:extLst>
                    <a:ext uri="{9D8B030D-6E8A-4147-A177-3AD203B41FA5}">
                      <a16:colId xmlns:a16="http://schemas.microsoft.com/office/drawing/2014/main" val="1359218489"/>
                    </a:ext>
                  </a:extLst>
                </a:gridCol>
                <a:gridCol w="329184">
                  <a:extLst>
                    <a:ext uri="{9D8B030D-6E8A-4147-A177-3AD203B41FA5}">
                      <a16:colId xmlns:a16="http://schemas.microsoft.com/office/drawing/2014/main" val="1071917546"/>
                    </a:ext>
                  </a:extLst>
                </a:gridCol>
                <a:gridCol w="329184">
                  <a:extLst>
                    <a:ext uri="{9D8B030D-6E8A-4147-A177-3AD203B41FA5}">
                      <a16:colId xmlns:a16="http://schemas.microsoft.com/office/drawing/2014/main" val="519954293"/>
                    </a:ext>
                  </a:extLst>
                </a:gridCol>
                <a:gridCol w="329184">
                  <a:extLst>
                    <a:ext uri="{9D8B030D-6E8A-4147-A177-3AD203B41FA5}">
                      <a16:colId xmlns:a16="http://schemas.microsoft.com/office/drawing/2014/main" val="1040489092"/>
                    </a:ext>
                  </a:extLst>
                </a:gridCol>
                <a:gridCol w="329184">
                  <a:extLst>
                    <a:ext uri="{9D8B030D-6E8A-4147-A177-3AD203B41FA5}">
                      <a16:colId xmlns:a16="http://schemas.microsoft.com/office/drawing/2014/main" val="299132330"/>
                    </a:ext>
                  </a:extLst>
                </a:gridCol>
                <a:gridCol w="329184">
                  <a:extLst>
                    <a:ext uri="{9D8B030D-6E8A-4147-A177-3AD203B41FA5}">
                      <a16:colId xmlns:a16="http://schemas.microsoft.com/office/drawing/2014/main" val="3161500877"/>
                    </a:ext>
                  </a:extLst>
                </a:gridCol>
                <a:gridCol w="329184">
                  <a:extLst>
                    <a:ext uri="{9D8B030D-6E8A-4147-A177-3AD203B41FA5}">
                      <a16:colId xmlns:a16="http://schemas.microsoft.com/office/drawing/2014/main" val="573000495"/>
                    </a:ext>
                  </a:extLst>
                </a:gridCol>
                <a:gridCol w="329184">
                  <a:extLst>
                    <a:ext uri="{9D8B030D-6E8A-4147-A177-3AD203B41FA5}">
                      <a16:colId xmlns:a16="http://schemas.microsoft.com/office/drawing/2014/main" val="4159063656"/>
                    </a:ext>
                  </a:extLst>
                </a:gridCol>
                <a:gridCol w="329184">
                  <a:extLst>
                    <a:ext uri="{9D8B030D-6E8A-4147-A177-3AD203B41FA5}">
                      <a16:colId xmlns:a16="http://schemas.microsoft.com/office/drawing/2014/main" val="1481886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9841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- 2020-09-01 12:04:14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https://scontent-atl3-1.xx.fbcdn.net/v/t1.0-9/s720x720/118761052_1362428583962675_8522567912043011392_n.jpg?_nc_cat=111&amp;_nc_sid=110474&amp;_nc_ohc=9SPQ82ej2YAAX8i_I4s&amp;_nc_ht=scontent-atl3-1.xx&amp;tp=7&amp;oh=d5446f1e0f2000bb9f8de21845f39641&amp;oe=5F825EBA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23:32:34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68954768"/>
                  </a:ext>
                </a:extLst>
              </a:tr>
            </a:tbl>
          </a:graphicData>
        </a:graphic>
      </p:graphicFrame>
      <p:sp>
        <p:nvSpPr>
          <p:cNvPr id="4" name="Text Placeholder 3">
            <a:extLst>
              <a:ext uri="{FF2B5EF4-FFF2-40B4-BE49-F238E27FC236}">
                <a16:creationId xmlns:a16="http://schemas.microsoft.com/office/drawing/2014/main" id="{70DC9616-9353-450C-BA07-BEEFFBDF26D0}"/>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2360104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D7FED-B81D-415D-8FC3-77149B571E51}"/>
              </a:ext>
            </a:extLst>
          </p:cNvPr>
          <p:cNvSpPr>
            <a:spLocks noGrp="1"/>
          </p:cNvSpPr>
          <p:nvPr>
            <p:ph type="title"/>
          </p:nvPr>
        </p:nvSpPr>
        <p:spPr/>
        <p:txBody>
          <a:bodyPr/>
          <a:lstStyle/>
          <a:p>
            <a:r>
              <a:rPr lang="en-US"/>
              <a:t>Facebook Videos Table | All Pages - 1 of 5</a:t>
            </a:r>
          </a:p>
        </p:txBody>
      </p:sp>
      <p:graphicFrame>
        <p:nvGraphicFramePr>
          <p:cNvPr id="5" name="Table Placeholder 4">
            <a:extLst>
              <a:ext uri="{FF2B5EF4-FFF2-40B4-BE49-F238E27FC236}">
                <a16:creationId xmlns:a16="http://schemas.microsoft.com/office/drawing/2014/main" id="{50039576-6342-4D0C-8EE4-F09826DFB5D5}"/>
              </a:ext>
            </a:extLst>
          </p:cNvPr>
          <p:cNvGraphicFramePr>
            <a:graphicFrameLocks noGrp="1"/>
          </p:cNvGraphicFramePr>
          <p:nvPr>
            <p:ph type="tbl" sz="quarter" idx="13"/>
            <p:extLst>
              <p:ext uri="{D42A27DB-BD31-4B8C-83A1-F6EECF244321}">
                <p14:modId xmlns:p14="http://schemas.microsoft.com/office/powerpoint/2010/main" val="4191672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844933855"/>
                    </a:ext>
                  </a:extLst>
                </a:gridCol>
                <a:gridCol w="740664">
                  <a:extLst>
                    <a:ext uri="{9D8B030D-6E8A-4147-A177-3AD203B41FA5}">
                      <a16:colId xmlns:a16="http://schemas.microsoft.com/office/drawing/2014/main" val="1318461371"/>
                    </a:ext>
                  </a:extLst>
                </a:gridCol>
                <a:gridCol w="208280">
                  <a:extLst>
                    <a:ext uri="{9D8B030D-6E8A-4147-A177-3AD203B41FA5}">
                      <a16:colId xmlns:a16="http://schemas.microsoft.com/office/drawing/2014/main" val="1722296001"/>
                    </a:ext>
                  </a:extLst>
                </a:gridCol>
                <a:gridCol w="246888">
                  <a:extLst>
                    <a:ext uri="{9D8B030D-6E8A-4147-A177-3AD203B41FA5}">
                      <a16:colId xmlns:a16="http://schemas.microsoft.com/office/drawing/2014/main" val="3019631808"/>
                    </a:ext>
                  </a:extLst>
                </a:gridCol>
                <a:gridCol w="246888">
                  <a:extLst>
                    <a:ext uri="{9D8B030D-6E8A-4147-A177-3AD203B41FA5}">
                      <a16:colId xmlns:a16="http://schemas.microsoft.com/office/drawing/2014/main" val="2989221447"/>
                    </a:ext>
                  </a:extLst>
                </a:gridCol>
                <a:gridCol w="246888">
                  <a:extLst>
                    <a:ext uri="{9D8B030D-6E8A-4147-A177-3AD203B41FA5}">
                      <a16:colId xmlns:a16="http://schemas.microsoft.com/office/drawing/2014/main" val="2894811941"/>
                    </a:ext>
                  </a:extLst>
                </a:gridCol>
                <a:gridCol w="246888">
                  <a:extLst>
                    <a:ext uri="{9D8B030D-6E8A-4147-A177-3AD203B41FA5}">
                      <a16:colId xmlns:a16="http://schemas.microsoft.com/office/drawing/2014/main" val="3613130532"/>
                    </a:ext>
                  </a:extLst>
                </a:gridCol>
                <a:gridCol w="246888">
                  <a:extLst>
                    <a:ext uri="{9D8B030D-6E8A-4147-A177-3AD203B41FA5}">
                      <a16:colId xmlns:a16="http://schemas.microsoft.com/office/drawing/2014/main" val="238657761"/>
                    </a:ext>
                  </a:extLst>
                </a:gridCol>
                <a:gridCol w="246888">
                  <a:extLst>
                    <a:ext uri="{9D8B030D-6E8A-4147-A177-3AD203B41FA5}">
                      <a16:colId xmlns:a16="http://schemas.microsoft.com/office/drawing/2014/main" val="159799395"/>
                    </a:ext>
                  </a:extLst>
                </a:gridCol>
                <a:gridCol w="246888">
                  <a:extLst>
                    <a:ext uri="{9D8B030D-6E8A-4147-A177-3AD203B41FA5}">
                      <a16:colId xmlns:a16="http://schemas.microsoft.com/office/drawing/2014/main" val="355038659"/>
                    </a:ext>
                  </a:extLst>
                </a:gridCol>
                <a:gridCol w="246888">
                  <a:extLst>
                    <a:ext uri="{9D8B030D-6E8A-4147-A177-3AD203B41FA5}">
                      <a16:colId xmlns:a16="http://schemas.microsoft.com/office/drawing/2014/main" val="2068039335"/>
                    </a:ext>
                  </a:extLst>
                </a:gridCol>
                <a:gridCol w="246888">
                  <a:extLst>
                    <a:ext uri="{9D8B030D-6E8A-4147-A177-3AD203B41FA5}">
                      <a16:colId xmlns:a16="http://schemas.microsoft.com/office/drawing/2014/main" val="1602592629"/>
                    </a:ext>
                  </a:extLst>
                </a:gridCol>
                <a:gridCol w="246888">
                  <a:extLst>
                    <a:ext uri="{9D8B030D-6E8A-4147-A177-3AD203B41FA5}">
                      <a16:colId xmlns:a16="http://schemas.microsoft.com/office/drawing/2014/main" val="60026476"/>
                    </a:ext>
                  </a:extLst>
                </a:gridCol>
                <a:gridCol w="246888">
                  <a:extLst>
                    <a:ext uri="{9D8B030D-6E8A-4147-A177-3AD203B41FA5}">
                      <a16:colId xmlns:a16="http://schemas.microsoft.com/office/drawing/2014/main" val="1472963451"/>
                    </a:ext>
                  </a:extLst>
                </a:gridCol>
                <a:gridCol w="246888">
                  <a:extLst>
                    <a:ext uri="{9D8B030D-6E8A-4147-A177-3AD203B41FA5}">
                      <a16:colId xmlns:a16="http://schemas.microsoft.com/office/drawing/2014/main" val="553067612"/>
                    </a:ext>
                  </a:extLst>
                </a:gridCol>
                <a:gridCol w="246888">
                  <a:extLst>
                    <a:ext uri="{9D8B030D-6E8A-4147-A177-3AD203B41FA5}">
                      <a16:colId xmlns:a16="http://schemas.microsoft.com/office/drawing/2014/main" val="2322906768"/>
                    </a:ext>
                  </a:extLst>
                </a:gridCol>
                <a:gridCol w="246888">
                  <a:extLst>
                    <a:ext uri="{9D8B030D-6E8A-4147-A177-3AD203B41FA5}">
                      <a16:colId xmlns:a16="http://schemas.microsoft.com/office/drawing/2014/main" val="3323553768"/>
                    </a:ext>
                  </a:extLst>
                </a:gridCol>
                <a:gridCol w="246888">
                  <a:extLst>
                    <a:ext uri="{9D8B030D-6E8A-4147-A177-3AD203B41FA5}">
                      <a16:colId xmlns:a16="http://schemas.microsoft.com/office/drawing/2014/main" val="4251987251"/>
                    </a:ext>
                  </a:extLst>
                </a:gridCol>
                <a:gridCol w="246888">
                  <a:extLst>
                    <a:ext uri="{9D8B030D-6E8A-4147-A177-3AD203B41FA5}">
                      <a16:colId xmlns:a16="http://schemas.microsoft.com/office/drawing/2014/main" val="2645334137"/>
                    </a:ext>
                  </a:extLst>
                </a:gridCol>
                <a:gridCol w="246888">
                  <a:extLst>
                    <a:ext uri="{9D8B030D-6E8A-4147-A177-3AD203B41FA5}">
                      <a16:colId xmlns:a16="http://schemas.microsoft.com/office/drawing/2014/main" val="3133885819"/>
                    </a:ext>
                  </a:extLst>
                </a:gridCol>
                <a:gridCol w="246888">
                  <a:extLst>
                    <a:ext uri="{9D8B030D-6E8A-4147-A177-3AD203B41FA5}">
                      <a16:colId xmlns:a16="http://schemas.microsoft.com/office/drawing/2014/main" val="2769788952"/>
                    </a:ext>
                  </a:extLst>
                </a:gridCol>
                <a:gridCol w="246888">
                  <a:extLst>
                    <a:ext uri="{9D8B030D-6E8A-4147-A177-3AD203B41FA5}">
                      <a16:colId xmlns:a16="http://schemas.microsoft.com/office/drawing/2014/main" val="966402244"/>
                    </a:ext>
                  </a:extLst>
                </a:gridCol>
                <a:gridCol w="246888">
                  <a:extLst>
                    <a:ext uri="{9D8B030D-6E8A-4147-A177-3AD203B41FA5}">
                      <a16:colId xmlns:a16="http://schemas.microsoft.com/office/drawing/2014/main" val="2332585915"/>
                    </a:ext>
                  </a:extLst>
                </a:gridCol>
                <a:gridCol w="208280">
                  <a:extLst>
                    <a:ext uri="{9D8B030D-6E8A-4147-A177-3AD203B41FA5}">
                      <a16:colId xmlns:a16="http://schemas.microsoft.com/office/drawing/2014/main" val="3111778033"/>
                    </a:ext>
                  </a:extLst>
                </a:gridCol>
                <a:gridCol w="208280">
                  <a:extLst>
                    <a:ext uri="{9D8B030D-6E8A-4147-A177-3AD203B41FA5}">
                      <a16:colId xmlns:a16="http://schemas.microsoft.com/office/drawing/2014/main" val="4091892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610478106"/>
                  </a:ext>
                </a:extLst>
              </a:tr>
            </a:tbl>
          </a:graphicData>
        </a:graphic>
      </p:graphicFrame>
      <p:sp>
        <p:nvSpPr>
          <p:cNvPr id="4" name="Text Placeholder 3">
            <a:extLst>
              <a:ext uri="{FF2B5EF4-FFF2-40B4-BE49-F238E27FC236}">
                <a16:creationId xmlns:a16="http://schemas.microsoft.com/office/drawing/2014/main" id="{8EB85E37-00AE-4433-8EDF-ABAB7E42B301}"/>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521601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2300A-65E1-4A63-8CEF-E94713B56951}"/>
              </a:ext>
            </a:extLst>
          </p:cNvPr>
          <p:cNvSpPr>
            <a:spLocks noGrp="1"/>
          </p:cNvSpPr>
          <p:nvPr>
            <p:ph type="title"/>
          </p:nvPr>
        </p:nvSpPr>
        <p:spPr/>
        <p:txBody>
          <a:bodyPr/>
          <a:lstStyle/>
          <a:p>
            <a:r>
              <a:rPr lang="en-US"/>
              <a:t>Facebook Videos Table | All Pages - 2 of 5</a:t>
            </a:r>
          </a:p>
        </p:txBody>
      </p:sp>
      <p:graphicFrame>
        <p:nvGraphicFramePr>
          <p:cNvPr id="5" name="Table Placeholder 4">
            <a:extLst>
              <a:ext uri="{FF2B5EF4-FFF2-40B4-BE49-F238E27FC236}">
                <a16:creationId xmlns:a16="http://schemas.microsoft.com/office/drawing/2014/main" id="{43B21C7D-434D-4E27-9D0D-1FE7A52A5064}"/>
              </a:ext>
            </a:extLst>
          </p:cNvPr>
          <p:cNvGraphicFramePr>
            <a:graphicFrameLocks noGrp="1"/>
          </p:cNvGraphicFramePr>
          <p:nvPr>
            <p:ph type="tbl" sz="quarter" idx="13"/>
            <p:extLst>
              <p:ext uri="{D42A27DB-BD31-4B8C-83A1-F6EECF244321}">
                <p14:modId xmlns:p14="http://schemas.microsoft.com/office/powerpoint/2010/main" val="2941726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249706254"/>
                    </a:ext>
                  </a:extLst>
                </a:gridCol>
                <a:gridCol w="740664">
                  <a:extLst>
                    <a:ext uri="{9D8B030D-6E8A-4147-A177-3AD203B41FA5}">
                      <a16:colId xmlns:a16="http://schemas.microsoft.com/office/drawing/2014/main" val="2388334195"/>
                    </a:ext>
                  </a:extLst>
                </a:gridCol>
                <a:gridCol w="208280">
                  <a:extLst>
                    <a:ext uri="{9D8B030D-6E8A-4147-A177-3AD203B41FA5}">
                      <a16:colId xmlns:a16="http://schemas.microsoft.com/office/drawing/2014/main" val="3272150103"/>
                    </a:ext>
                  </a:extLst>
                </a:gridCol>
                <a:gridCol w="246888">
                  <a:extLst>
                    <a:ext uri="{9D8B030D-6E8A-4147-A177-3AD203B41FA5}">
                      <a16:colId xmlns:a16="http://schemas.microsoft.com/office/drawing/2014/main" val="3427148034"/>
                    </a:ext>
                  </a:extLst>
                </a:gridCol>
                <a:gridCol w="246888">
                  <a:extLst>
                    <a:ext uri="{9D8B030D-6E8A-4147-A177-3AD203B41FA5}">
                      <a16:colId xmlns:a16="http://schemas.microsoft.com/office/drawing/2014/main" val="3215657885"/>
                    </a:ext>
                  </a:extLst>
                </a:gridCol>
                <a:gridCol w="246888">
                  <a:extLst>
                    <a:ext uri="{9D8B030D-6E8A-4147-A177-3AD203B41FA5}">
                      <a16:colId xmlns:a16="http://schemas.microsoft.com/office/drawing/2014/main" val="2037368711"/>
                    </a:ext>
                  </a:extLst>
                </a:gridCol>
                <a:gridCol w="246888">
                  <a:extLst>
                    <a:ext uri="{9D8B030D-6E8A-4147-A177-3AD203B41FA5}">
                      <a16:colId xmlns:a16="http://schemas.microsoft.com/office/drawing/2014/main" val="1133815069"/>
                    </a:ext>
                  </a:extLst>
                </a:gridCol>
                <a:gridCol w="246888">
                  <a:extLst>
                    <a:ext uri="{9D8B030D-6E8A-4147-A177-3AD203B41FA5}">
                      <a16:colId xmlns:a16="http://schemas.microsoft.com/office/drawing/2014/main" val="3457867451"/>
                    </a:ext>
                  </a:extLst>
                </a:gridCol>
                <a:gridCol w="246888">
                  <a:extLst>
                    <a:ext uri="{9D8B030D-6E8A-4147-A177-3AD203B41FA5}">
                      <a16:colId xmlns:a16="http://schemas.microsoft.com/office/drawing/2014/main" val="3631508519"/>
                    </a:ext>
                  </a:extLst>
                </a:gridCol>
                <a:gridCol w="246888">
                  <a:extLst>
                    <a:ext uri="{9D8B030D-6E8A-4147-A177-3AD203B41FA5}">
                      <a16:colId xmlns:a16="http://schemas.microsoft.com/office/drawing/2014/main" val="397931513"/>
                    </a:ext>
                  </a:extLst>
                </a:gridCol>
                <a:gridCol w="246888">
                  <a:extLst>
                    <a:ext uri="{9D8B030D-6E8A-4147-A177-3AD203B41FA5}">
                      <a16:colId xmlns:a16="http://schemas.microsoft.com/office/drawing/2014/main" val="1651452066"/>
                    </a:ext>
                  </a:extLst>
                </a:gridCol>
                <a:gridCol w="246888">
                  <a:extLst>
                    <a:ext uri="{9D8B030D-6E8A-4147-A177-3AD203B41FA5}">
                      <a16:colId xmlns:a16="http://schemas.microsoft.com/office/drawing/2014/main" val="3406469453"/>
                    </a:ext>
                  </a:extLst>
                </a:gridCol>
                <a:gridCol w="246888">
                  <a:extLst>
                    <a:ext uri="{9D8B030D-6E8A-4147-A177-3AD203B41FA5}">
                      <a16:colId xmlns:a16="http://schemas.microsoft.com/office/drawing/2014/main" val="2739734019"/>
                    </a:ext>
                  </a:extLst>
                </a:gridCol>
                <a:gridCol w="246888">
                  <a:extLst>
                    <a:ext uri="{9D8B030D-6E8A-4147-A177-3AD203B41FA5}">
                      <a16:colId xmlns:a16="http://schemas.microsoft.com/office/drawing/2014/main" val="4011297061"/>
                    </a:ext>
                  </a:extLst>
                </a:gridCol>
                <a:gridCol w="246888">
                  <a:extLst>
                    <a:ext uri="{9D8B030D-6E8A-4147-A177-3AD203B41FA5}">
                      <a16:colId xmlns:a16="http://schemas.microsoft.com/office/drawing/2014/main" val="3977029626"/>
                    </a:ext>
                  </a:extLst>
                </a:gridCol>
                <a:gridCol w="246888">
                  <a:extLst>
                    <a:ext uri="{9D8B030D-6E8A-4147-A177-3AD203B41FA5}">
                      <a16:colId xmlns:a16="http://schemas.microsoft.com/office/drawing/2014/main" val="1728569919"/>
                    </a:ext>
                  </a:extLst>
                </a:gridCol>
                <a:gridCol w="246888">
                  <a:extLst>
                    <a:ext uri="{9D8B030D-6E8A-4147-A177-3AD203B41FA5}">
                      <a16:colId xmlns:a16="http://schemas.microsoft.com/office/drawing/2014/main" val="3098499272"/>
                    </a:ext>
                  </a:extLst>
                </a:gridCol>
                <a:gridCol w="246888">
                  <a:extLst>
                    <a:ext uri="{9D8B030D-6E8A-4147-A177-3AD203B41FA5}">
                      <a16:colId xmlns:a16="http://schemas.microsoft.com/office/drawing/2014/main" val="3121227560"/>
                    </a:ext>
                  </a:extLst>
                </a:gridCol>
                <a:gridCol w="246888">
                  <a:extLst>
                    <a:ext uri="{9D8B030D-6E8A-4147-A177-3AD203B41FA5}">
                      <a16:colId xmlns:a16="http://schemas.microsoft.com/office/drawing/2014/main" val="4145652268"/>
                    </a:ext>
                  </a:extLst>
                </a:gridCol>
                <a:gridCol w="246888">
                  <a:extLst>
                    <a:ext uri="{9D8B030D-6E8A-4147-A177-3AD203B41FA5}">
                      <a16:colId xmlns:a16="http://schemas.microsoft.com/office/drawing/2014/main" val="2043306671"/>
                    </a:ext>
                  </a:extLst>
                </a:gridCol>
                <a:gridCol w="246888">
                  <a:extLst>
                    <a:ext uri="{9D8B030D-6E8A-4147-A177-3AD203B41FA5}">
                      <a16:colId xmlns:a16="http://schemas.microsoft.com/office/drawing/2014/main" val="392289050"/>
                    </a:ext>
                  </a:extLst>
                </a:gridCol>
                <a:gridCol w="246888">
                  <a:extLst>
                    <a:ext uri="{9D8B030D-6E8A-4147-A177-3AD203B41FA5}">
                      <a16:colId xmlns:a16="http://schemas.microsoft.com/office/drawing/2014/main" val="4215662277"/>
                    </a:ext>
                  </a:extLst>
                </a:gridCol>
                <a:gridCol w="246888">
                  <a:extLst>
                    <a:ext uri="{9D8B030D-6E8A-4147-A177-3AD203B41FA5}">
                      <a16:colId xmlns:a16="http://schemas.microsoft.com/office/drawing/2014/main" val="2957004269"/>
                    </a:ext>
                  </a:extLst>
                </a:gridCol>
                <a:gridCol w="208280">
                  <a:extLst>
                    <a:ext uri="{9D8B030D-6E8A-4147-A177-3AD203B41FA5}">
                      <a16:colId xmlns:a16="http://schemas.microsoft.com/office/drawing/2014/main" val="1377368217"/>
                    </a:ext>
                  </a:extLst>
                </a:gridCol>
                <a:gridCol w="208280">
                  <a:extLst>
                    <a:ext uri="{9D8B030D-6E8A-4147-A177-3AD203B41FA5}">
                      <a16:colId xmlns:a16="http://schemas.microsoft.com/office/drawing/2014/main" val="2445367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63570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- 2020-09-15 17:58:02</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 get the chance to be one of 3 winners to triple their expected profit!
Download Al Salam Bank App now to open an account and invest in just a few minutes!
Offer is valid ‪from 6 September to 6 December 2020‬.
Terms &amp;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https://scontent-iad3-1.xx.fbcdn.net/v/t15.5256-10/p160x160/118997875_357933465361068_6700423588286543398_n.jpg?_nc_cat=107&amp;_nc_sid=08861d&amp;_nc_ohc=hWUA1tKjNIgAX-D2OfL&amp;_nc_ht=scontent-iad3-1.xx&amp;oh=60b2072af9b78ea3bd24022d11f751b5&amp;oe=5F9225B4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23/09/2020 16:18:48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67.39 %</a:t>
                      </a:r>
                    </a:p>
                  </a:txBody>
                  <a:tcPr/>
                </a:tc>
                <a:extLst>
                  <a:ext uri="{0D108BD9-81ED-4DB2-BD59-A6C34878D82A}">
                    <a16:rowId xmlns:a16="http://schemas.microsoft.com/office/drawing/2014/main" val="2696777433"/>
                  </a:ext>
                </a:extLst>
              </a:tr>
            </a:tbl>
          </a:graphicData>
        </a:graphic>
      </p:graphicFrame>
      <p:sp>
        <p:nvSpPr>
          <p:cNvPr id="4" name="Text Placeholder 3">
            <a:extLst>
              <a:ext uri="{FF2B5EF4-FFF2-40B4-BE49-F238E27FC236}">
                <a16:creationId xmlns:a16="http://schemas.microsoft.com/office/drawing/2014/main" id="{EDE24CFA-4EB8-419A-8840-EF4E5B3A45A7}"/>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1361216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3F8B5-7D2A-4466-94A1-70EAE9407A8B}"/>
              </a:ext>
            </a:extLst>
          </p:cNvPr>
          <p:cNvSpPr>
            <a:spLocks noGrp="1"/>
          </p:cNvSpPr>
          <p:nvPr>
            <p:ph type="title"/>
          </p:nvPr>
        </p:nvSpPr>
        <p:spPr/>
        <p:txBody>
          <a:bodyPr/>
          <a:lstStyle/>
          <a:p>
            <a:r>
              <a:rPr lang="en-US"/>
              <a:t>Facebook Videos Table | All Pages - 3 of 5</a:t>
            </a:r>
          </a:p>
        </p:txBody>
      </p:sp>
      <p:graphicFrame>
        <p:nvGraphicFramePr>
          <p:cNvPr id="5" name="Table Placeholder 4">
            <a:extLst>
              <a:ext uri="{FF2B5EF4-FFF2-40B4-BE49-F238E27FC236}">
                <a16:creationId xmlns:a16="http://schemas.microsoft.com/office/drawing/2014/main" id="{11CDB848-61CD-468B-AA40-3DFC563A3E49}"/>
              </a:ext>
            </a:extLst>
          </p:cNvPr>
          <p:cNvGraphicFramePr>
            <a:graphicFrameLocks noGrp="1"/>
          </p:cNvGraphicFramePr>
          <p:nvPr>
            <p:ph type="tbl" sz="quarter" idx="13"/>
            <p:extLst>
              <p:ext uri="{D42A27DB-BD31-4B8C-83A1-F6EECF244321}">
                <p14:modId xmlns:p14="http://schemas.microsoft.com/office/powerpoint/2010/main" val="3236494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929356000"/>
                    </a:ext>
                  </a:extLst>
                </a:gridCol>
                <a:gridCol w="740664">
                  <a:extLst>
                    <a:ext uri="{9D8B030D-6E8A-4147-A177-3AD203B41FA5}">
                      <a16:colId xmlns:a16="http://schemas.microsoft.com/office/drawing/2014/main" val="87922727"/>
                    </a:ext>
                  </a:extLst>
                </a:gridCol>
                <a:gridCol w="208280">
                  <a:extLst>
                    <a:ext uri="{9D8B030D-6E8A-4147-A177-3AD203B41FA5}">
                      <a16:colId xmlns:a16="http://schemas.microsoft.com/office/drawing/2014/main" val="2409530198"/>
                    </a:ext>
                  </a:extLst>
                </a:gridCol>
                <a:gridCol w="246888">
                  <a:extLst>
                    <a:ext uri="{9D8B030D-6E8A-4147-A177-3AD203B41FA5}">
                      <a16:colId xmlns:a16="http://schemas.microsoft.com/office/drawing/2014/main" val="2307279512"/>
                    </a:ext>
                  </a:extLst>
                </a:gridCol>
                <a:gridCol w="246888">
                  <a:extLst>
                    <a:ext uri="{9D8B030D-6E8A-4147-A177-3AD203B41FA5}">
                      <a16:colId xmlns:a16="http://schemas.microsoft.com/office/drawing/2014/main" val="1024327778"/>
                    </a:ext>
                  </a:extLst>
                </a:gridCol>
                <a:gridCol w="246888">
                  <a:extLst>
                    <a:ext uri="{9D8B030D-6E8A-4147-A177-3AD203B41FA5}">
                      <a16:colId xmlns:a16="http://schemas.microsoft.com/office/drawing/2014/main" val="961321335"/>
                    </a:ext>
                  </a:extLst>
                </a:gridCol>
                <a:gridCol w="246888">
                  <a:extLst>
                    <a:ext uri="{9D8B030D-6E8A-4147-A177-3AD203B41FA5}">
                      <a16:colId xmlns:a16="http://schemas.microsoft.com/office/drawing/2014/main" val="2934691605"/>
                    </a:ext>
                  </a:extLst>
                </a:gridCol>
                <a:gridCol w="246888">
                  <a:extLst>
                    <a:ext uri="{9D8B030D-6E8A-4147-A177-3AD203B41FA5}">
                      <a16:colId xmlns:a16="http://schemas.microsoft.com/office/drawing/2014/main" val="1805294966"/>
                    </a:ext>
                  </a:extLst>
                </a:gridCol>
                <a:gridCol w="246888">
                  <a:extLst>
                    <a:ext uri="{9D8B030D-6E8A-4147-A177-3AD203B41FA5}">
                      <a16:colId xmlns:a16="http://schemas.microsoft.com/office/drawing/2014/main" val="4008911328"/>
                    </a:ext>
                  </a:extLst>
                </a:gridCol>
                <a:gridCol w="246888">
                  <a:extLst>
                    <a:ext uri="{9D8B030D-6E8A-4147-A177-3AD203B41FA5}">
                      <a16:colId xmlns:a16="http://schemas.microsoft.com/office/drawing/2014/main" val="613604128"/>
                    </a:ext>
                  </a:extLst>
                </a:gridCol>
                <a:gridCol w="246888">
                  <a:extLst>
                    <a:ext uri="{9D8B030D-6E8A-4147-A177-3AD203B41FA5}">
                      <a16:colId xmlns:a16="http://schemas.microsoft.com/office/drawing/2014/main" val="4048230923"/>
                    </a:ext>
                  </a:extLst>
                </a:gridCol>
                <a:gridCol w="246888">
                  <a:extLst>
                    <a:ext uri="{9D8B030D-6E8A-4147-A177-3AD203B41FA5}">
                      <a16:colId xmlns:a16="http://schemas.microsoft.com/office/drawing/2014/main" val="2849936629"/>
                    </a:ext>
                  </a:extLst>
                </a:gridCol>
                <a:gridCol w="246888">
                  <a:extLst>
                    <a:ext uri="{9D8B030D-6E8A-4147-A177-3AD203B41FA5}">
                      <a16:colId xmlns:a16="http://schemas.microsoft.com/office/drawing/2014/main" val="1016533385"/>
                    </a:ext>
                  </a:extLst>
                </a:gridCol>
                <a:gridCol w="246888">
                  <a:extLst>
                    <a:ext uri="{9D8B030D-6E8A-4147-A177-3AD203B41FA5}">
                      <a16:colId xmlns:a16="http://schemas.microsoft.com/office/drawing/2014/main" val="3262894931"/>
                    </a:ext>
                  </a:extLst>
                </a:gridCol>
                <a:gridCol w="246888">
                  <a:extLst>
                    <a:ext uri="{9D8B030D-6E8A-4147-A177-3AD203B41FA5}">
                      <a16:colId xmlns:a16="http://schemas.microsoft.com/office/drawing/2014/main" val="2711717079"/>
                    </a:ext>
                  </a:extLst>
                </a:gridCol>
                <a:gridCol w="246888">
                  <a:extLst>
                    <a:ext uri="{9D8B030D-6E8A-4147-A177-3AD203B41FA5}">
                      <a16:colId xmlns:a16="http://schemas.microsoft.com/office/drawing/2014/main" val="1751803479"/>
                    </a:ext>
                  </a:extLst>
                </a:gridCol>
                <a:gridCol w="246888">
                  <a:extLst>
                    <a:ext uri="{9D8B030D-6E8A-4147-A177-3AD203B41FA5}">
                      <a16:colId xmlns:a16="http://schemas.microsoft.com/office/drawing/2014/main" val="170777953"/>
                    </a:ext>
                  </a:extLst>
                </a:gridCol>
                <a:gridCol w="246888">
                  <a:extLst>
                    <a:ext uri="{9D8B030D-6E8A-4147-A177-3AD203B41FA5}">
                      <a16:colId xmlns:a16="http://schemas.microsoft.com/office/drawing/2014/main" val="438869722"/>
                    </a:ext>
                  </a:extLst>
                </a:gridCol>
                <a:gridCol w="246888">
                  <a:extLst>
                    <a:ext uri="{9D8B030D-6E8A-4147-A177-3AD203B41FA5}">
                      <a16:colId xmlns:a16="http://schemas.microsoft.com/office/drawing/2014/main" val="1311740851"/>
                    </a:ext>
                  </a:extLst>
                </a:gridCol>
                <a:gridCol w="246888">
                  <a:extLst>
                    <a:ext uri="{9D8B030D-6E8A-4147-A177-3AD203B41FA5}">
                      <a16:colId xmlns:a16="http://schemas.microsoft.com/office/drawing/2014/main" val="3498994309"/>
                    </a:ext>
                  </a:extLst>
                </a:gridCol>
                <a:gridCol w="246888">
                  <a:extLst>
                    <a:ext uri="{9D8B030D-6E8A-4147-A177-3AD203B41FA5}">
                      <a16:colId xmlns:a16="http://schemas.microsoft.com/office/drawing/2014/main" val="246236341"/>
                    </a:ext>
                  </a:extLst>
                </a:gridCol>
                <a:gridCol w="246888">
                  <a:extLst>
                    <a:ext uri="{9D8B030D-6E8A-4147-A177-3AD203B41FA5}">
                      <a16:colId xmlns:a16="http://schemas.microsoft.com/office/drawing/2014/main" val="2777762874"/>
                    </a:ext>
                  </a:extLst>
                </a:gridCol>
                <a:gridCol w="246888">
                  <a:extLst>
                    <a:ext uri="{9D8B030D-6E8A-4147-A177-3AD203B41FA5}">
                      <a16:colId xmlns:a16="http://schemas.microsoft.com/office/drawing/2014/main" val="3386127093"/>
                    </a:ext>
                  </a:extLst>
                </a:gridCol>
                <a:gridCol w="208280">
                  <a:extLst>
                    <a:ext uri="{9D8B030D-6E8A-4147-A177-3AD203B41FA5}">
                      <a16:colId xmlns:a16="http://schemas.microsoft.com/office/drawing/2014/main" val="3141028135"/>
                    </a:ext>
                  </a:extLst>
                </a:gridCol>
                <a:gridCol w="208280">
                  <a:extLst>
                    <a:ext uri="{9D8B030D-6E8A-4147-A177-3AD203B41FA5}">
                      <a16:colId xmlns:a16="http://schemas.microsoft.com/office/drawing/2014/main" val="106989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28742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- 2020-09-15 17:56:52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أحد الرابحين الثلاثة للحصول على 3 أضعاف الأرباح المتوقعة من خلال استثمارك في حساب وكالة بمبلغ 5,000 د.ب. كحد أدنى لمدة 3 أشهر أو أكثر.‬
‫حمّل تطبيق مصرف السلام الآن، افتح حساب وكالة واستثمر في دقائق معدودة!‬
‫يسري العرض من 6 سبتمبر حتى 6 ديسمبر 2020. 
‫تطبق الشروط والأحكام.‬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82.88 %</a:t>
                      </a:r>
                    </a:p>
                  </a:txBody>
                  <a:tcPr/>
                </a:tc>
                <a:extLst>
                  <a:ext uri="{0D108BD9-81ED-4DB2-BD59-A6C34878D82A}">
                    <a16:rowId xmlns:a16="http://schemas.microsoft.com/office/drawing/2014/main" val="3094116741"/>
                  </a:ext>
                </a:extLst>
              </a:tr>
            </a:tbl>
          </a:graphicData>
        </a:graphic>
      </p:graphicFrame>
      <p:sp>
        <p:nvSpPr>
          <p:cNvPr id="4" name="Text Placeholder 3">
            <a:extLst>
              <a:ext uri="{FF2B5EF4-FFF2-40B4-BE49-F238E27FC236}">
                <a16:creationId xmlns:a16="http://schemas.microsoft.com/office/drawing/2014/main" id="{D0D1010F-0151-42D9-A360-C1885253C7AB}"/>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1517511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750D0-73C5-433D-AB64-3E77F9D0B02F}"/>
              </a:ext>
            </a:extLst>
          </p:cNvPr>
          <p:cNvSpPr>
            <a:spLocks noGrp="1"/>
          </p:cNvSpPr>
          <p:nvPr>
            <p:ph type="title"/>
          </p:nvPr>
        </p:nvSpPr>
        <p:spPr/>
        <p:txBody>
          <a:bodyPr/>
          <a:lstStyle/>
          <a:p>
            <a:r>
              <a:rPr lang="en-US"/>
              <a:t>Facebook Videos Table | All Pages - 4 of 5</a:t>
            </a:r>
          </a:p>
        </p:txBody>
      </p:sp>
      <p:graphicFrame>
        <p:nvGraphicFramePr>
          <p:cNvPr id="5" name="Table Placeholder 4">
            <a:extLst>
              <a:ext uri="{FF2B5EF4-FFF2-40B4-BE49-F238E27FC236}">
                <a16:creationId xmlns:a16="http://schemas.microsoft.com/office/drawing/2014/main" id="{956648BC-77C8-4C3D-9DCF-148E79FF9BD3}"/>
              </a:ext>
            </a:extLst>
          </p:cNvPr>
          <p:cNvGraphicFramePr>
            <a:graphicFrameLocks noGrp="1"/>
          </p:cNvGraphicFramePr>
          <p:nvPr>
            <p:ph type="tbl" sz="quarter" idx="13"/>
            <p:extLst>
              <p:ext uri="{D42A27DB-BD31-4B8C-83A1-F6EECF244321}">
                <p14:modId xmlns:p14="http://schemas.microsoft.com/office/powerpoint/2010/main" val="4267025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296968407"/>
                    </a:ext>
                  </a:extLst>
                </a:gridCol>
                <a:gridCol w="740664">
                  <a:extLst>
                    <a:ext uri="{9D8B030D-6E8A-4147-A177-3AD203B41FA5}">
                      <a16:colId xmlns:a16="http://schemas.microsoft.com/office/drawing/2014/main" val="3712729128"/>
                    </a:ext>
                  </a:extLst>
                </a:gridCol>
                <a:gridCol w="208280">
                  <a:extLst>
                    <a:ext uri="{9D8B030D-6E8A-4147-A177-3AD203B41FA5}">
                      <a16:colId xmlns:a16="http://schemas.microsoft.com/office/drawing/2014/main" val="283782184"/>
                    </a:ext>
                  </a:extLst>
                </a:gridCol>
                <a:gridCol w="246888">
                  <a:extLst>
                    <a:ext uri="{9D8B030D-6E8A-4147-A177-3AD203B41FA5}">
                      <a16:colId xmlns:a16="http://schemas.microsoft.com/office/drawing/2014/main" val="1143809237"/>
                    </a:ext>
                  </a:extLst>
                </a:gridCol>
                <a:gridCol w="246888">
                  <a:extLst>
                    <a:ext uri="{9D8B030D-6E8A-4147-A177-3AD203B41FA5}">
                      <a16:colId xmlns:a16="http://schemas.microsoft.com/office/drawing/2014/main" val="358243067"/>
                    </a:ext>
                  </a:extLst>
                </a:gridCol>
                <a:gridCol w="246888">
                  <a:extLst>
                    <a:ext uri="{9D8B030D-6E8A-4147-A177-3AD203B41FA5}">
                      <a16:colId xmlns:a16="http://schemas.microsoft.com/office/drawing/2014/main" val="3139202822"/>
                    </a:ext>
                  </a:extLst>
                </a:gridCol>
                <a:gridCol w="246888">
                  <a:extLst>
                    <a:ext uri="{9D8B030D-6E8A-4147-A177-3AD203B41FA5}">
                      <a16:colId xmlns:a16="http://schemas.microsoft.com/office/drawing/2014/main" val="3665705146"/>
                    </a:ext>
                  </a:extLst>
                </a:gridCol>
                <a:gridCol w="246888">
                  <a:extLst>
                    <a:ext uri="{9D8B030D-6E8A-4147-A177-3AD203B41FA5}">
                      <a16:colId xmlns:a16="http://schemas.microsoft.com/office/drawing/2014/main" val="1769477845"/>
                    </a:ext>
                  </a:extLst>
                </a:gridCol>
                <a:gridCol w="246888">
                  <a:extLst>
                    <a:ext uri="{9D8B030D-6E8A-4147-A177-3AD203B41FA5}">
                      <a16:colId xmlns:a16="http://schemas.microsoft.com/office/drawing/2014/main" val="3529760515"/>
                    </a:ext>
                  </a:extLst>
                </a:gridCol>
                <a:gridCol w="246888">
                  <a:extLst>
                    <a:ext uri="{9D8B030D-6E8A-4147-A177-3AD203B41FA5}">
                      <a16:colId xmlns:a16="http://schemas.microsoft.com/office/drawing/2014/main" val="1875584935"/>
                    </a:ext>
                  </a:extLst>
                </a:gridCol>
                <a:gridCol w="246888">
                  <a:extLst>
                    <a:ext uri="{9D8B030D-6E8A-4147-A177-3AD203B41FA5}">
                      <a16:colId xmlns:a16="http://schemas.microsoft.com/office/drawing/2014/main" val="4116351854"/>
                    </a:ext>
                  </a:extLst>
                </a:gridCol>
                <a:gridCol w="246888">
                  <a:extLst>
                    <a:ext uri="{9D8B030D-6E8A-4147-A177-3AD203B41FA5}">
                      <a16:colId xmlns:a16="http://schemas.microsoft.com/office/drawing/2014/main" val="1501186464"/>
                    </a:ext>
                  </a:extLst>
                </a:gridCol>
                <a:gridCol w="246888">
                  <a:extLst>
                    <a:ext uri="{9D8B030D-6E8A-4147-A177-3AD203B41FA5}">
                      <a16:colId xmlns:a16="http://schemas.microsoft.com/office/drawing/2014/main" val="1754522830"/>
                    </a:ext>
                  </a:extLst>
                </a:gridCol>
                <a:gridCol w="246888">
                  <a:extLst>
                    <a:ext uri="{9D8B030D-6E8A-4147-A177-3AD203B41FA5}">
                      <a16:colId xmlns:a16="http://schemas.microsoft.com/office/drawing/2014/main" val="727425968"/>
                    </a:ext>
                  </a:extLst>
                </a:gridCol>
                <a:gridCol w="246888">
                  <a:extLst>
                    <a:ext uri="{9D8B030D-6E8A-4147-A177-3AD203B41FA5}">
                      <a16:colId xmlns:a16="http://schemas.microsoft.com/office/drawing/2014/main" val="4024417817"/>
                    </a:ext>
                  </a:extLst>
                </a:gridCol>
                <a:gridCol w="246888">
                  <a:extLst>
                    <a:ext uri="{9D8B030D-6E8A-4147-A177-3AD203B41FA5}">
                      <a16:colId xmlns:a16="http://schemas.microsoft.com/office/drawing/2014/main" val="3203464409"/>
                    </a:ext>
                  </a:extLst>
                </a:gridCol>
                <a:gridCol w="246888">
                  <a:extLst>
                    <a:ext uri="{9D8B030D-6E8A-4147-A177-3AD203B41FA5}">
                      <a16:colId xmlns:a16="http://schemas.microsoft.com/office/drawing/2014/main" val="2511987687"/>
                    </a:ext>
                  </a:extLst>
                </a:gridCol>
                <a:gridCol w="246888">
                  <a:extLst>
                    <a:ext uri="{9D8B030D-6E8A-4147-A177-3AD203B41FA5}">
                      <a16:colId xmlns:a16="http://schemas.microsoft.com/office/drawing/2014/main" val="1425359787"/>
                    </a:ext>
                  </a:extLst>
                </a:gridCol>
                <a:gridCol w="246888">
                  <a:extLst>
                    <a:ext uri="{9D8B030D-6E8A-4147-A177-3AD203B41FA5}">
                      <a16:colId xmlns:a16="http://schemas.microsoft.com/office/drawing/2014/main" val="3612570995"/>
                    </a:ext>
                  </a:extLst>
                </a:gridCol>
                <a:gridCol w="246888">
                  <a:extLst>
                    <a:ext uri="{9D8B030D-6E8A-4147-A177-3AD203B41FA5}">
                      <a16:colId xmlns:a16="http://schemas.microsoft.com/office/drawing/2014/main" val="4132323145"/>
                    </a:ext>
                  </a:extLst>
                </a:gridCol>
                <a:gridCol w="246888">
                  <a:extLst>
                    <a:ext uri="{9D8B030D-6E8A-4147-A177-3AD203B41FA5}">
                      <a16:colId xmlns:a16="http://schemas.microsoft.com/office/drawing/2014/main" val="2429432003"/>
                    </a:ext>
                  </a:extLst>
                </a:gridCol>
                <a:gridCol w="246888">
                  <a:extLst>
                    <a:ext uri="{9D8B030D-6E8A-4147-A177-3AD203B41FA5}">
                      <a16:colId xmlns:a16="http://schemas.microsoft.com/office/drawing/2014/main" val="3244195586"/>
                    </a:ext>
                  </a:extLst>
                </a:gridCol>
                <a:gridCol w="246888">
                  <a:extLst>
                    <a:ext uri="{9D8B030D-6E8A-4147-A177-3AD203B41FA5}">
                      <a16:colId xmlns:a16="http://schemas.microsoft.com/office/drawing/2014/main" val="1858369306"/>
                    </a:ext>
                  </a:extLst>
                </a:gridCol>
                <a:gridCol w="208280">
                  <a:extLst>
                    <a:ext uri="{9D8B030D-6E8A-4147-A177-3AD203B41FA5}">
                      <a16:colId xmlns:a16="http://schemas.microsoft.com/office/drawing/2014/main" val="1061113384"/>
                    </a:ext>
                  </a:extLst>
                </a:gridCol>
                <a:gridCol w="208280">
                  <a:extLst>
                    <a:ext uri="{9D8B030D-6E8A-4147-A177-3AD203B41FA5}">
                      <a16:colId xmlns:a16="http://schemas.microsoft.com/office/drawing/2014/main" val="1360654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3775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- 2020-09-14 19:37:18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الجوائز في برنامج دانات للتوفير!
احصل على فرصة لتكون أحد الفائزين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https://bit.ly/3ivNUfd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أصدقائك
شروط وأحكام المسابقة‪‪:‬
1. يجب على المتسابق متابعة حساب المصرف في الانستغرام
2. يجب على المتسابق ضغط لايك على الصورة في حساب المصرف على الانستغرام والقيام بعمل منشن لصديق
3. يجب ألا يكون حساب المتسابق وهمياَ في الانستغرام
4. يجب على المتسابق أن يكون مقيماَ في مملكة البحرين
5. في حال عدم رد أي من الفائزين خلال 24 ساعة سيتم اختيار فائزين آخرين
6. لا يسمح لموظفي المصرف المشاركة في هذه المسابقة
7. يحق للمصرف وفق إرادته المطلقة أن يوقف المسابقة في أي وقت وسيتم اختيار الفائزين وفقاً للشروط المذكورة أعلاه
سيتم الإعلان عن الفائز‪ين في المسابقة في تاريخ 20 سبتمبر 2020.
برنامج دانات للتوفير يقدم لك فرصة للفوز بالعديد من الجوائز التي قد تغير حياتك. استثمر اليوم عبر تطبيق مصرف السلام من خلال الضغط على الرابط في البايو.
‬
‏‪تطبق شروط وأحكام برنامج دانات للتوفير‬.
</a:t>
                      </a:r>
                      <a:r>
                        <a:rPr kumimoji="0" lang="en-US" sz="1000" b="0" i="0" u="none" strike="noStrike" kern="1200" cap="none" spc="0" normalizeH="0" baseline="0" noProof="0">
                          <a:ln>
                            <a:noFill/>
                          </a:ln>
                          <a:solidFill>
                            <a:prstClr val="black"/>
                          </a:solidFill>
                          <a:effectLst/>
                          <a:uLnTx/>
                          <a:uFillTx/>
                          <a:latin typeface="+mn-lt"/>
                          <a:ea typeface="+mn-ea"/>
                          <a:cs typeface="+mn-cs"/>
                        </a:rPr>
                        <a:t>Guess the number of prizes in the Danat Savings Scheme! 
Get the chance to be one of 5 lucky winners to win BD 200 by simply:
▪︎Following Al Salam Bank’s Instagram account (https://bit.ly/3ivNUfd)
▪︎Like the post and mention your friends
Contest Terms and Conditions:
1. Participants must follow the Bank’s Instagram account
2. Participants must like the post on the Bank’s Instagram account &amp; mention a friend
3. Participants must have a valid Instagram account
4. Participants must be residents of the Kingdom of Bahrain
5. If any of the winners do not respond within 24 hours, other winners will be selected
6. The Bank’s employees are not eligible to participate in this competition
7. The Bank may end the competition at any time, at its sole discretion, where participants will be selected randomly as winners
The contest winners will be announced ‪on 20 September 2020‬.
The Danat Saving Scheme gives you an opportunity to win a host of life changing prizes. Invest today through the Al Salam Bank digital banking application by clicking on the link in our bio.
Danat Savings Scheme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22/09/2020 04:19:58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extLst>
                  <a:ext uri="{0D108BD9-81ED-4DB2-BD59-A6C34878D82A}">
                    <a16:rowId xmlns:a16="http://schemas.microsoft.com/office/drawing/2014/main" val="2849278381"/>
                  </a:ext>
                </a:extLst>
              </a:tr>
            </a:tbl>
          </a:graphicData>
        </a:graphic>
      </p:graphicFrame>
      <p:sp>
        <p:nvSpPr>
          <p:cNvPr id="4" name="Text Placeholder 3">
            <a:extLst>
              <a:ext uri="{FF2B5EF4-FFF2-40B4-BE49-F238E27FC236}">
                <a16:creationId xmlns:a16="http://schemas.microsoft.com/office/drawing/2014/main" id="{8BC8FEB8-2882-488F-81F0-CBF6E725904D}"/>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27823927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E3B4-32A8-46F1-995A-5E68D4666F2D}"/>
              </a:ext>
            </a:extLst>
          </p:cNvPr>
          <p:cNvSpPr>
            <a:spLocks noGrp="1"/>
          </p:cNvSpPr>
          <p:nvPr>
            <p:ph type="title"/>
          </p:nvPr>
        </p:nvSpPr>
        <p:spPr/>
        <p:txBody>
          <a:bodyPr/>
          <a:lstStyle/>
          <a:p>
            <a:r>
              <a:rPr lang="en-US"/>
              <a:t>Facebook Videos Table | All Pages - 5 of 5</a:t>
            </a:r>
          </a:p>
        </p:txBody>
      </p:sp>
      <p:graphicFrame>
        <p:nvGraphicFramePr>
          <p:cNvPr id="5" name="Table Placeholder 4">
            <a:extLst>
              <a:ext uri="{FF2B5EF4-FFF2-40B4-BE49-F238E27FC236}">
                <a16:creationId xmlns:a16="http://schemas.microsoft.com/office/drawing/2014/main" id="{A78B854D-FA0F-4C92-863E-74989E1654B6}"/>
              </a:ext>
            </a:extLst>
          </p:cNvPr>
          <p:cNvGraphicFramePr>
            <a:graphicFrameLocks noGrp="1"/>
          </p:cNvGraphicFramePr>
          <p:nvPr>
            <p:ph type="tbl" sz="quarter" idx="13"/>
            <p:extLst>
              <p:ext uri="{D42A27DB-BD31-4B8C-83A1-F6EECF244321}">
                <p14:modId xmlns:p14="http://schemas.microsoft.com/office/powerpoint/2010/main" val="2192394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19537521"/>
                    </a:ext>
                  </a:extLst>
                </a:gridCol>
                <a:gridCol w="740664">
                  <a:extLst>
                    <a:ext uri="{9D8B030D-6E8A-4147-A177-3AD203B41FA5}">
                      <a16:colId xmlns:a16="http://schemas.microsoft.com/office/drawing/2014/main" val="1510098848"/>
                    </a:ext>
                  </a:extLst>
                </a:gridCol>
                <a:gridCol w="208280">
                  <a:extLst>
                    <a:ext uri="{9D8B030D-6E8A-4147-A177-3AD203B41FA5}">
                      <a16:colId xmlns:a16="http://schemas.microsoft.com/office/drawing/2014/main" val="879062492"/>
                    </a:ext>
                  </a:extLst>
                </a:gridCol>
                <a:gridCol w="246888">
                  <a:extLst>
                    <a:ext uri="{9D8B030D-6E8A-4147-A177-3AD203B41FA5}">
                      <a16:colId xmlns:a16="http://schemas.microsoft.com/office/drawing/2014/main" val="3284211192"/>
                    </a:ext>
                  </a:extLst>
                </a:gridCol>
                <a:gridCol w="246888">
                  <a:extLst>
                    <a:ext uri="{9D8B030D-6E8A-4147-A177-3AD203B41FA5}">
                      <a16:colId xmlns:a16="http://schemas.microsoft.com/office/drawing/2014/main" val="670879337"/>
                    </a:ext>
                  </a:extLst>
                </a:gridCol>
                <a:gridCol w="246888">
                  <a:extLst>
                    <a:ext uri="{9D8B030D-6E8A-4147-A177-3AD203B41FA5}">
                      <a16:colId xmlns:a16="http://schemas.microsoft.com/office/drawing/2014/main" val="572670000"/>
                    </a:ext>
                  </a:extLst>
                </a:gridCol>
                <a:gridCol w="246888">
                  <a:extLst>
                    <a:ext uri="{9D8B030D-6E8A-4147-A177-3AD203B41FA5}">
                      <a16:colId xmlns:a16="http://schemas.microsoft.com/office/drawing/2014/main" val="3433236511"/>
                    </a:ext>
                  </a:extLst>
                </a:gridCol>
                <a:gridCol w="246888">
                  <a:extLst>
                    <a:ext uri="{9D8B030D-6E8A-4147-A177-3AD203B41FA5}">
                      <a16:colId xmlns:a16="http://schemas.microsoft.com/office/drawing/2014/main" val="3296849435"/>
                    </a:ext>
                  </a:extLst>
                </a:gridCol>
                <a:gridCol w="246888">
                  <a:extLst>
                    <a:ext uri="{9D8B030D-6E8A-4147-A177-3AD203B41FA5}">
                      <a16:colId xmlns:a16="http://schemas.microsoft.com/office/drawing/2014/main" val="1113975490"/>
                    </a:ext>
                  </a:extLst>
                </a:gridCol>
                <a:gridCol w="246888">
                  <a:extLst>
                    <a:ext uri="{9D8B030D-6E8A-4147-A177-3AD203B41FA5}">
                      <a16:colId xmlns:a16="http://schemas.microsoft.com/office/drawing/2014/main" val="2470343276"/>
                    </a:ext>
                  </a:extLst>
                </a:gridCol>
                <a:gridCol w="246888">
                  <a:extLst>
                    <a:ext uri="{9D8B030D-6E8A-4147-A177-3AD203B41FA5}">
                      <a16:colId xmlns:a16="http://schemas.microsoft.com/office/drawing/2014/main" val="3392581855"/>
                    </a:ext>
                  </a:extLst>
                </a:gridCol>
                <a:gridCol w="246888">
                  <a:extLst>
                    <a:ext uri="{9D8B030D-6E8A-4147-A177-3AD203B41FA5}">
                      <a16:colId xmlns:a16="http://schemas.microsoft.com/office/drawing/2014/main" val="3435682425"/>
                    </a:ext>
                  </a:extLst>
                </a:gridCol>
                <a:gridCol w="246888">
                  <a:extLst>
                    <a:ext uri="{9D8B030D-6E8A-4147-A177-3AD203B41FA5}">
                      <a16:colId xmlns:a16="http://schemas.microsoft.com/office/drawing/2014/main" val="3653780696"/>
                    </a:ext>
                  </a:extLst>
                </a:gridCol>
                <a:gridCol w="246888">
                  <a:extLst>
                    <a:ext uri="{9D8B030D-6E8A-4147-A177-3AD203B41FA5}">
                      <a16:colId xmlns:a16="http://schemas.microsoft.com/office/drawing/2014/main" val="451460269"/>
                    </a:ext>
                  </a:extLst>
                </a:gridCol>
                <a:gridCol w="246888">
                  <a:extLst>
                    <a:ext uri="{9D8B030D-6E8A-4147-A177-3AD203B41FA5}">
                      <a16:colId xmlns:a16="http://schemas.microsoft.com/office/drawing/2014/main" val="1862022808"/>
                    </a:ext>
                  </a:extLst>
                </a:gridCol>
                <a:gridCol w="246888">
                  <a:extLst>
                    <a:ext uri="{9D8B030D-6E8A-4147-A177-3AD203B41FA5}">
                      <a16:colId xmlns:a16="http://schemas.microsoft.com/office/drawing/2014/main" val="4138449180"/>
                    </a:ext>
                  </a:extLst>
                </a:gridCol>
                <a:gridCol w="246888">
                  <a:extLst>
                    <a:ext uri="{9D8B030D-6E8A-4147-A177-3AD203B41FA5}">
                      <a16:colId xmlns:a16="http://schemas.microsoft.com/office/drawing/2014/main" val="2225978600"/>
                    </a:ext>
                  </a:extLst>
                </a:gridCol>
                <a:gridCol w="246888">
                  <a:extLst>
                    <a:ext uri="{9D8B030D-6E8A-4147-A177-3AD203B41FA5}">
                      <a16:colId xmlns:a16="http://schemas.microsoft.com/office/drawing/2014/main" val="1429365632"/>
                    </a:ext>
                  </a:extLst>
                </a:gridCol>
                <a:gridCol w="246888">
                  <a:extLst>
                    <a:ext uri="{9D8B030D-6E8A-4147-A177-3AD203B41FA5}">
                      <a16:colId xmlns:a16="http://schemas.microsoft.com/office/drawing/2014/main" val="1602237623"/>
                    </a:ext>
                  </a:extLst>
                </a:gridCol>
                <a:gridCol w="246888">
                  <a:extLst>
                    <a:ext uri="{9D8B030D-6E8A-4147-A177-3AD203B41FA5}">
                      <a16:colId xmlns:a16="http://schemas.microsoft.com/office/drawing/2014/main" val="1445918675"/>
                    </a:ext>
                  </a:extLst>
                </a:gridCol>
                <a:gridCol w="246888">
                  <a:extLst>
                    <a:ext uri="{9D8B030D-6E8A-4147-A177-3AD203B41FA5}">
                      <a16:colId xmlns:a16="http://schemas.microsoft.com/office/drawing/2014/main" val="647966479"/>
                    </a:ext>
                  </a:extLst>
                </a:gridCol>
                <a:gridCol w="246888">
                  <a:extLst>
                    <a:ext uri="{9D8B030D-6E8A-4147-A177-3AD203B41FA5}">
                      <a16:colId xmlns:a16="http://schemas.microsoft.com/office/drawing/2014/main" val="2437368688"/>
                    </a:ext>
                  </a:extLst>
                </a:gridCol>
                <a:gridCol w="246888">
                  <a:extLst>
                    <a:ext uri="{9D8B030D-6E8A-4147-A177-3AD203B41FA5}">
                      <a16:colId xmlns:a16="http://schemas.microsoft.com/office/drawing/2014/main" val="1266533390"/>
                    </a:ext>
                  </a:extLst>
                </a:gridCol>
                <a:gridCol w="208280">
                  <a:extLst>
                    <a:ext uri="{9D8B030D-6E8A-4147-A177-3AD203B41FA5}">
                      <a16:colId xmlns:a16="http://schemas.microsoft.com/office/drawing/2014/main" val="3939811246"/>
                    </a:ext>
                  </a:extLst>
                </a:gridCol>
                <a:gridCol w="208280">
                  <a:extLst>
                    <a:ext uri="{9D8B030D-6E8A-4147-A177-3AD203B41FA5}">
                      <a16:colId xmlns:a16="http://schemas.microsoft.com/office/drawing/2014/main" val="2921988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259969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 Salam Bank-Bahrain B.S.C - 2020-09-01 17:41:03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your daily purchases.
Open your account in minutes through Al Salam Bank’s new digital banking app by clicking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https://scontent-iad3-1.xx.fbcdn.net/v/t15.5256-10/p160x160/118729546_960767194428607_993867635689827525_n.jpg?_nc_cat=100&amp;_nc_sid=08861d&amp;_nc_ohc=dpCmW6-fwpEAX-setez&amp;_nc_ht=scontent-iad3-1.xx&amp;oh=1fb6a595767badb05f7d3a8db795d96b&amp;oe=5F92100C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23/09/2020 16:18:48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61.84 %</a:t>
                      </a:r>
                    </a:p>
                  </a:txBody>
                  <a:tcPr/>
                </a:tc>
                <a:extLst>
                  <a:ext uri="{0D108BD9-81ED-4DB2-BD59-A6C34878D82A}">
                    <a16:rowId xmlns:a16="http://schemas.microsoft.com/office/drawing/2014/main" val="69186908"/>
                  </a:ext>
                </a:extLst>
              </a:tr>
            </a:tbl>
          </a:graphicData>
        </a:graphic>
      </p:graphicFrame>
      <p:sp>
        <p:nvSpPr>
          <p:cNvPr id="4" name="Text Placeholder 3">
            <a:extLst>
              <a:ext uri="{FF2B5EF4-FFF2-40B4-BE49-F238E27FC236}">
                <a16:creationId xmlns:a16="http://schemas.microsoft.com/office/drawing/2014/main" id="{1C469A86-841F-4260-BAA4-9C15FC210945}"/>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3640134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D1C7-5B62-47EE-9C47-2DC8F750B918}"/>
              </a:ext>
            </a:extLst>
          </p:cNvPr>
          <p:cNvSpPr>
            <a:spLocks noGrp="1"/>
          </p:cNvSpPr>
          <p:nvPr>
            <p:ph type="title"/>
          </p:nvPr>
        </p:nvSpPr>
        <p:spPr/>
        <p:txBody>
          <a:bodyPr/>
          <a:lstStyle/>
          <a:p>
            <a:r>
              <a:rPr lang="en-US"/>
              <a:t>Facebook Fans Change by Like/Unlike Source | All Pages</a:t>
            </a:r>
          </a:p>
        </p:txBody>
      </p:sp>
      <p:graphicFrame>
        <p:nvGraphicFramePr>
          <p:cNvPr id="6" name="Chart Placeholder 5">
            <a:extLst>
              <a:ext uri="{FF2B5EF4-FFF2-40B4-BE49-F238E27FC236}">
                <a16:creationId xmlns:a16="http://schemas.microsoft.com/office/drawing/2014/main" id="{89E58B7C-450F-46F0-B623-CDCBECC1ADA6}"/>
              </a:ext>
            </a:extLst>
          </p:cNvPr>
          <p:cNvGraphicFramePr>
            <a:graphicFrameLocks noGrp="1"/>
          </p:cNvGraphicFramePr>
          <p:nvPr>
            <p:ph type="chart" sz="quarter" idx="13"/>
            <p:extLst>
              <p:ext uri="{D42A27DB-BD31-4B8C-83A1-F6EECF244321}">
                <p14:modId xmlns:p14="http://schemas.microsoft.com/office/powerpoint/2010/main" val="2929994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058EB4-EFD1-4D51-A3C1-92A6236DCEF8}"/>
              </a:ext>
            </a:extLst>
          </p:cNvPr>
          <p:cNvSpPr>
            <a:spLocks noGrp="1"/>
          </p:cNvSpPr>
          <p:nvPr>
            <p:ph type="body" sz="quarter" idx="14"/>
          </p:nvPr>
        </p:nvSpPr>
        <p:spPr/>
        <p:txBody>
          <a:bodyPr/>
          <a:lstStyle/>
          <a:p>
            <a:r>
              <a:rPr lang="en-US"/>
              <a:t>01/09/2020 - 15/09/2020</a:t>
            </a:r>
          </a:p>
        </p:txBody>
      </p:sp>
      <p:sp>
        <p:nvSpPr>
          <p:cNvPr id="5" name="Footer Placeholder 4">
            <a:extLst>
              <a:ext uri="{FF2B5EF4-FFF2-40B4-BE49-F238E27FC236}">
                <a16:creationId xmlns:a16="http://schemas.microsoft.com/office/drawing/2014/main" id="{95047047-C329-4652-B29F-4494AB680E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1364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867FE-0F75-4DC0-A307-89A565039A1C}"/>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FF9A7AD4-3019-4FA4-8F02-7EDFADC7A90B}"/>
              </a:ext>
            </a:extLst>
          </p:cNvPr>
          <p:cNvGraphicFramePr>
            <a:graphicFrameLocks noGrp="1"/>
          </p:cNvGraphicFramePr>
          <p:nvPr>
            <p:ph type="chart" sz="quarter" idx="13"/>
            <p:extLst>
              <p:ext uri="{D42A27DB-BD31-4B8C-83A1-F6EECF244321}">
                <p14:modId xmlns:p14="http://schemas.microsoft.com/office/powerpoint/2010/main" val="4212797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794F32-27E8-441C-B7BD-2CA14D89081C}"/>
              </a:ext>
            </a:extLst>
          </p:cNvPr>
          <p:cNvSpPr>
            <a:spLocks noGrp="1"/>
          </p:cNvSpPr>
          <p:nvPr>
            <p:ph type="body" sz="quarter" idx="14"/>
          </p:nvPr>
        </p:nvSpPr>
        <p:spPr/>
        <p:txBody>
          <a:bodyPr/>
          <a:lstStyle/>
          <a:p>
            <a:r>
              <a:rPr lang="en-US"/>
              <a:t>01/09/2020 - 15/09/2020</a:t>
            </a:r>
          </a:p>
        </p:txBody>
      </p:sp>
      <p:sp>
        <p:nvSpPr>
          <p:cNvPr id="5" name="Footer Placeholder 4">
            <a:extLst>
              <a:ext uri="{FF2B5EF4-FFF2-40B4-BE49-F238E27FC236}">
                <a16:creationId xmlns:a16="http://schemas.microsoft.com/office/drawing/2014/main" id="{90587B2D-0034-49C3-83DE-85E67AEF94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3067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B5327-0738-42E2-81FC-51942598DBD6}"/>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36D5291E-F1C2-4E9A-BD5A-DE10A65B73AC}"/>
              </a:ext>
            </a:extLst>
          </p:cNvPr>
          <p:cNvGraphicFramePr>
            <a:graphicFrameLocks noGrp="1"/>
          </p:cNvGraphicFramePr>
          <p:nvPr>
            <p:ph type="tbl" sz="quarter" idx="13"/>
            <p:extLst>
              <p:ext uri="{D42A27DB-BD31-4B8C-83A1-F6EECF244321}">
                <p14:modId xmlns:p14="http://schemas.microsoft.com/office/powerpoint/2010/main" val="2901642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82036910"/>
                    </a:ext>
                  </a:extLst>
                </a:gridCol>
                <a:gridCol w="822960">
                  <a:extLst>
                    <a:ext uri="{9D8B030D-6E8A-4147-A177-3AD203B41FA5}">
                      <a16:colId xmlns:a16="http://schemas.microsoft.com/office/drawing/2014/main" val="3208628780"/>
                    </a:ext>
                  </a:extLst>
                </a:gridCol>
                <a:gridCol w="822960">
                  <a:extLst>
                    <a:ext uri="{9D8B030D-6E8A-4147-A177-3AD203B41FA5}">
                      <a16:colId xmlns:a16="http://schemas.microsoft.com/office/drawing/2014/main" val="2037827919"/>
                    </a:ext>
                  </a:extLst>
                </a:gridCol>
                <a:gridCol w="822960">
                  <a:extLst>
                    <a:ext uri="{9D8B030D-6E8A-4147-A177-3AD203B41FA5}">
                      <a16:colId xmlns:a16="http://schemas.microsoft.com/office/drawing/2014/main" val="927796358"/>
                    </a:ext>
                  </a:extLst>
                </a:gridCol>
                <a:gridCol w="822960">
                  <a:extLst>
                    <a:ext uri="{9D8B030D-6E8A-4147-A177-3AD203B41FA5}">
                      <a16:colId xmlns:a16="http://schemas.microsoft.com/office/drawing/2014/main" val="3509099792"/>
                    </a:ext>
                  </a:extLst>
                </a:gridCol>
                <a:gridCol w="822960">
                  <a:extLst>
                    <a:ext uri="{9D8B030D-6E8A-4147-A177-3AD203B41FA5}">
                      <a16:colId xmlns:a16="http://schemas.microsoft.com/office/drawing/2014/main" val="958746420"/>
                    </a:ext>
                  </a:extLst>
                </a:gridCol>
                <a:gridCol w="822960">
                  <a:extLst>
                    <a:ext uri="{9D8B030D-6E8A-4147-A177-3AD203B41FA5}">
                      <a16:colId xmlns:a16="http://schemas.microsoft.com/office/drawing/2014/main" val="3928928721"/>
                    </a:ext>
                  </a:extLst>
                </a:gridCol>
                <a:gridCol w="822960">
                  <a:extLst>
                    <a:ext uri="{9D8B030D-6E8A-4147-A177-3AD203B41FA5}">
                      <a16:colId xmlns:a16="http://schemas.microsoft.com/office/drawing/2014/main" val="1572034600"/>
                    </a:ext>
                  </a:extLst>
                </a:gridCol>
                <a:gridCol w="822960">
                  <a:extLst>
                    <a:ext uri="{9D8B030D-6E8A-4147-A177-3AD203B41FA5}">
                      <a16:colId xmlns:a16="http://schemas.microsoft.com/office/drawing/2014/main" val="2758739344"/>
                    </a:ext>
                  </a:extLst>
                </a:gridCol>
                <a:gridCol w="822960">
                  <a:extLst>
                    <a:ext uri="{9D8B030D-6E8A-4147-A177-3AD203B41FA5}">
                      <a16:colId xmlns:a16="http://schemas.microsoft.com/office/drawing/2014/main" val="823983080"/>
                    </a:ext>
                  </a:extLst>
                </a:gridCol>
              </a:tblGrid>
              <a:tr h="370840">
                <a:tc>
                  <a:txBody>
                    <a:bodyPr/>
                    <a:lstStyle/>
                    <a:p>
                      <a:r>
                        <a:rPr lang="en-US" sz="1000"/>
                        <a:t>Name</a:t>
                      </a:r>
                    </a:p>
                  </a:txBody>
                  <a:tcPr/>
                </a:tc>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1720035973"/>
                  </a:ext>
                </a:extLst>
              </a:tr>
              <a:tr h="370840">
                <a:tc>
                  <a:txBody>
                    <a:bodyPr/>
                    <a:lstStyle/>
                    <a:p>
                      <a:r>
                        <a:rPr lang="en-US" sz="1000"/>
                        <a:t>Al Salam Bank-Bahrain B.S.C</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757806757"/>
                  </a:ext>
                </a:extLst>
              </a:tr>
            </a:tbl>
          </a:graphicData>
        </a:graphic>
      </p:graphicFrame>
      <p:sp>
        <p:nvSpPr>
          <p:cNvPr id="4" name="Text Placeholder 3">
            <a:extLst>
              <a:ext uri="{FF2B5EF4-FFF2-40B4-BE49-F238E27FC236}">
                <a16:creationId xmlns:a16="http://schemas.microsoft.com/office/drawing/2014/main" id="{A5E43822-4ADC-427C-8149-E5540237A24F}"/>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55218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BF6E2-DF3A-41B1-B250-7DD14116FC4A}"/>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3C44EF2D-8D40-44CC-BE63-88D1BD047FE2}"/>
              </a:ext>
            </a:extLst>
          </p:cNvPr>
          <p:cNvGraphicFramePr>
            <a:graphicFrameLocks noGrp="1"/>
          </p:cNvGraphicFramePr>
          <p:nvPr>
            <p:ph type="chart" sz="quarter" idx="13"/>
            <p:extLst>
              <p:ext uri="{D42A27DB-BD31-4B8C-83A1-F6EECF244321}">
                <p14:modId xmlns:p14="http://schemas.microsoft.com/office/powerpoint/2010/main" val="4205742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AB2FF7-D878-4E51-917B-6062AAC495D2}"/>
              </a:ext>
            </a:extLst>
          </p:cNvPr>
          <p:cNvSpPr>
            <a:spLocks noGrp="1"/>
          </p:cNvSpPr>
          <p:nvPr>
            <p:ph type="body" sz="quarter" idx="14"/>
          </p:nvPr>
        </p:nvSpPr>
        <p:spPr/>
        <p:txBody>
          <a:bodyPr/>
          <a:lstStyle/>
          <a:p>
            <a:r>
              <a:rPr lang="en-US"/>
              <a:t>01/09/2020 - 15/09/2020</a:t>
            </a:r>
          </a:p>
        </p:txBody>
      </p:sp>
      <p:sp>
        <p:nvSpPr>
          <p:cNvPr id="5" name="Footer Placeholder 4">
            <a:extLst>
              <a:ext uri="{FF2B5EF4-FFF2-40B4-BE49-F238E27FC236}">
                <a16:creationId xmlns:a16="http://schemas.microsoft.com/office/drawing/2014/main" id="{1ABAF37D-50F3-4B18-A931-4E79995693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4862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1968E-E5F2-4B04-AF2F-EBDA910B92D8}"/>
              </a:ext>
            </a:extLst>
          </p:cNvPr>
          <p:cNvSpPr>
            <a:spLocks noGrp="1"/>
          </p:cNvSpPr>
          <p:nvPr>
            <p:ph type="title"/>
          </p:nvPr>
        </p:nvSpPr>
        <p:spPr/>
        <p:txBody>
          <a:bodyPr/>
          <a:lstStyle/>
          <a:p>
            <a:r>
              <a:rPr lang="en-US"/>
              <a:t>Facebook Page Views By External Referral | All Pages</a:t>
            </a:r>
          </a:p>
        </p:txBody>
      </p:sp>
      <p:graphicFrame>
        <p:nvGraphicFramePr>
          <p:cNvPr id="5" name="Table Placeholder 4">
            <a:extLst>
              <a:ext uri="{FF2B5EF4-FFF2-40B4-BE49-F238E27FC236}">
                <a16:creationId xmlns:a16="http://schemas.microsoft.com/office/drawing/2014/main" id="{B04CD9CC-89CB-48C3-BA6B-BAB8A1592B2B}"/>
              </a:ext>
            </a:extLst>
          </p:cNvPr>
          <p:cNvGraphicFramePr>
            <a:graphicFrameLocks noGrp="1"/>
          </p:cNvGraphicFramePr>
          <p:nvPr>
            <p:ph type="tbl" sz="quarter" idx="13"/>
            <p:extLst>
              <p:ext uri="{D42A27DB-BD31-4B8C-83A1-F6EECF244321}">
                <p14:modId xmlns:p14="http://schemas.microsoft.com/office/powerpoint/2010/main" val="3649585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00075263"/>
                    </a:ext>
                  </a:extLst>
                </a:gridCol>
                <a:gridCol w="3209544">
                  <a:extLst>
                    <a:ext uri="{9D8B030D-6E8A-4147-A177-3AD203B41FA5}">
                      <a16:colId xmlns:a16="http://schemas.microsoft.com/office/drawing/2014/main" val="3398275522"/>
                    </a:ext>
                  </a:extLst>
                </a:gridCol>
                <a:gridCol w="2468880">
                  <a:extLst>
                    <a:ext uri="{9D8B030D-6E8A-4147-A177-3AD203B41FA5}">
                      <a16:colId xmlns:a16="http://schemas.microsoft.com/office/drawing/2014/main" val="1405527707"/>
                    </a:ext>
                  </a:extLst>
                </a:gridCol>
              </a:tblGrid>
              <a:tr h="370840">
                <a:tc>
                  <a:txBody>
                    <a:bodyPr/>
                    <a:lstStyle/>
                    <a:p>
                      <a:r>
                        <a:rPr lang="en-US" sz="1000"/>
                        <a:t>Name</a:t>
                      </a:r>
                    </a:p>
                  </a:txBody>
                  <a:tcPr/>
                </a:tc>
                <a:tc>
                  <a:txBody>
                    <a:bodyPr/>
                    <a:lstStyle/>
                    <a:p>
                      <a:r>
                        <a:rPr lang="en-US" sz="1000"/>
                        <a:t>Referral</a:t>
                      </a:r>
                    </a:p>
                  </a:txBody>
                  <a:tcPr/>
                </a:tc>
                <a:tc>
                  <a:txBody>
                    <a:bodyPr/>
                    <a:lstStyle/>
                    <a:p>
                      <a:r>
                        <a:rPr lang="en-US" sz="1000"/>
                        <a:t>Views</a:t>
                      </a:r>
                    </a:p>
                  </a:txBody>
                  <a:tcPr/>
                </a:tc>
                <a:extLst>
                  <a:ext uri="{0D108BD9-81ED-4DB2-BD59-A6C34878D82A}">
                    <a16:rowId xmlns:a16="http://schemas.microsoft.com/office/drawing/2014/main" val="355137751"/>
                  </a:ext>
                </a:extLst>
              </a:tr>
              <a:tr h="370840">
                <a:tc>
                  <a:txBody>
                    <a:bodyPr/>
                    <a:lstStyle/>
                    <a:p>
                      <a:r>
                        <a:rPr lang="en-US" sz="1000"/>
                        <a:t>Al Salam Bank-Bahrain B.S.C</a:t>
                      </a:r>
                    </a:p>
                  </a:txBody>
                  <a:tcPr/>
                </a:tc>
                <a:tc>
                  <a:txBody>
                    <a:bodyPr/>
                    <a:lstStyle/>
                    <a:p>
                      <a:r>
                        <a:rPr lang="en-US" sz="1000"/>
                        <a:t>https://www.google.com/</a:t>
                      </a:r>
                    </a:p>
                  </a:txBody>
                  <a:tcPr/>
                </a:tc>
                <a:tc>
                  <a:txBody>
                    <a:bodyPr/>
                    <a:lstStyle/>
                    <a:p>
                      <a:r>
                        <a:rPr lang="en-US" sz="1000"/>
                        <a:t>4</a:t>
                      </a:r>
                    </a:p>
                  </a:txBody>
                  <a:tcPr/>
                </a:tc>
                <a:extLst>
                  <a:ext uri="{0D108BD9-81ED-4DB2-BD59-A6C34878D82A}">
                    <a16:rowId xmlns:a16="http://schemas.microsoft.com/office/drawing/2014/main" val="16731770"/>
                  </a:ext>
                </a:extLst>
              </a:tr>
              <a:tr h="370840">
                <a:tc>
                  <a:txBody>
                    <a:bodyPr/>
                    <a:lstStyle/>
                    <a:p>
                      <a:r>
                        <a:rPr lang="en-US" sz="1000"/>
                        <a:t>Al Salam Bank-Bahrain B.S.C</a:t>
                      </a:r>
                    </a:p>
                  </a:txBody>
                  <a:tcPr/>
                </a:tc>
                <a:tc>
                  <a:txBody>
                    <a:bodyPr/>
                    <a:lstStyle/>
                    <a:p>
                      <a:r>
                        <a:rPr lang="en-US" sz="1000"/>
                        <a:t>https://www.alsalambahrain.com/branch-atm-locator/</a:t>
                      </a:r>
                    </a:p>
                  </a:txBody>
                  <a:tcPr/>
                </a:tc>
                <a:tc>
                  <a:txBody>
                    <a:bodyPr/>
                    <a:lstStyle/>
                    <a:p>
                      <a:r>
                        <a:rPr lang="en-US" sz="1000"/>
                        <a:t>2</a:t>
                      </a:r>
                    </a:p>
                  </a:txBody>
                  <a:tcPr/>
                </a:tc>
                <a:extLst>
                  <a:ext uri="{0D108BD9-81ED-4DB2-BD59-A6C34878D82A}">
                    <a16:rowId xmlns:a16="http://schemas.microsoft.com/office/drawing/2014/main" val="2480972715"/>
                  </a:ext>
                </a:extLst>
              </a:tr>
              <a:tr h="370840">
                <a:tc>
                  <a:txBody>
                    <a:bodyPr/>
                    <a:lstStyle/>
                    <a:p>
                      <a:r>
                        <a:rPr lang="en-US" sz="1000"/>
                        <a:t>Al Salam Bank-Bahrain B.S.C</a:t>
                      </a:r>
                    </a:p>
                  </a:txBody>
                  <a:tcPr/>
                </a:tc>
                <a:tc>
                  <a:txBody>
                    <a:bodyPr/>
                    <a:lstStyle/>
                    <a:p>
                      <a:r>
                        <a:rPr lang="en-US" sz="1000"/>
                        <a:t>https://www.alsalambahrain.com/</a:t>
                      </a:r>
                    </a:p>
                  </a:txBody>
                  <a:tcPr/>
                </a:tc>
                <a:tc>
                  <a:txBody>
                    <a:bodyPr/>
                    <a:lstStyle/>
                    <a:p>
                      <a:r>
                        <a:rPr lang="en-US" sz="1000"/>
                        <a:t>2</a:t>
                      </a:r>
                    </a:p>
                  </a:txBody>
                  <a:tcPr/>
                </a:tc>
                <a:extLst>
                  <a:ext uri="{0D108BD9-81ED-4DB2-BD59-A6C34878D82A}">
                    <a16:rowId xmlns:a16="http://schemas.microsoft.com/office/drawing/2014/main" val="2999129262"/>
                  </a:ext>
                </a:extLst>
              </a:tr>
              <a:tr h="370840">
                <a:tc>
                  <a:txBody>
                    <a:bodyPr/>
                    <a:lstStyle/>
                    <a:p>
                      <a:r>
                        <a:rPr lang="en-US" sz="1000"/>
                        <a:t>Al Salam Bank-Bahrain B.S.C</a:t>
                      </a:r>
                    </a:p>
                  </a:txBody>
                  <a:tcPr/>
                </a:tc>
                <a:tc>
                  <a:txBody>
                    <a:bodyPr/>
                    <a:lstStyle/>
                    <a:p>
                      <a:r>
                        <a:rPr lang="en-US" sz="1000"/>
                        <a:t>https://www.alsalambahrain.com/ar/credit-cards/prepaid-multi-currency-card/</a:t>
                      </a:r>
                    </a:p>
                  </a:txBody>
                  <a:tcPr/>
                </a:tc>
                <a:tc>
                  <a:txBody>
                    <a:bodyPr/>
                    <a:lstStyle/>
                    <a:p>
                      <a:r>
                        <a:rPr lang="en-US" sz="1000"/>
                        <a:t>1</a:t>
                      </a:r>
                    </a:p>
                  </a:txBody>
                  <a:tcPr/>
                </a:tc>
                <a:extLst>
                  <a:ext uri="{0D108BD9-81ED-4DB2-BD59-A6C34878D82A}">
                    <a16:rowId xmlns:a16="http://schemas.microsoft.com/office/drawing/2014/main" val="3186242542"/>
                  </a:ext>
                </a:extLst>
              </a:tr>
            </a:tbl>
          </a:graphicData>
        </a:graphic>
      </p:graphicFrame>
      <p:sp>
        <p:nvSpPr>
          <p:cNvPr id="4" name="Text Placeholder 3">
            <a:extLst>
              <a:ext uri="{FF2B5EF4-FFF2-40B4-BE49-F238E27FC236}">
                <a16:creationId xmlns:a16="http://schemas.microsoft.com/office/drawing/2014/main" id="{6B480284-0445-46C7-898E-AC67DE0CFA62}"/>
              </a:ext>
            </a:extLst>
          </p:cNvPr>
          <p:cNvSpPr>
            <a:spLocks noGrp="1"/>
          </p:cNvSpPr>
          <p:nvPr>
            <p:ph type="body" sz="quarter" idx="14"/>
          </p:nvPr>
        </p:nvSpPr>
        <p:spPr/>
        <p:txBody>
          <a:bodyPr/>
          <a:lstStyle/>
          <a:p>
            <a:r>
              <a:rPr lang="en-US"/>
              <a:t>01/09/2020 - 15/09/2020</a:t>
            </a:r>
          </a:p>
        </p:txBody>
      </p:sp>
    </p:spTree>
    <p:extLst>
      <p:ext uri="{BB962C8B-B14F-4D97-AF65-F5344CB8AC3E}">
        <p14:creationId xmlns:p14="http://schemas.microsoft.com/office/powerpoint/2010/main" val="15489082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2481</Words>
  <Application>Microsoft Office PowerPoint</Application>
  <PresentationFormat>On-screen Show (4:3)</PresentationFormat>
  <Paragraphs>783</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Test</vt:lpstr>
      <vt:lpstr>Facebook Key Metrics Table | All Pages</vt:lpstr>
      <vt:lpstr>Facebook Key Metrics by Month | All Pages</vt:lpstr>
      <vt:lpstr>Facebook Engagement Rate | All Pages</vt:lpstr>
      <vt:lpstr>Facebook Engagement Rate By Post Type | All Pages</vt:lpstr>
      <vt:lpstr>Facebook Reach | All Pages</vt:lpstr>
      <vt:lpstr>Facebook Own Posts Table | All Pages - 1 of 11</vt:lpstr>
      <vt:lpstr>Facebook Own Posts Table | All Pages - 2 of 11</vt:lpstr>
      <vt:lpstr>Facebook Own Posts Table | All Pages - 3 of 11</vt:lpstr>
      <vt:lpstr>Facebook Own Posts Table | All Pages - 4 of 11</vt:lpstr>
      <vt:lpstr>Facebook Own Posts Table | All Pages - 5 of 11</vt:lpstr>
      <vt:lpstr>Facebook Own Posts Table | All Pages - 6 of 11</vt:lpstr>
      <vt:lpstr>Facebook Own Posts Table | All Pages - 7 of 11</vt:lpstr>
      <vt:lpstr>Facebook Own Posts Table | All Pages - 8 of 11</vt:lpstr>
      <vt:lpstr>Facebook Own Posts Table | All Pages - 9 of 11</vt:lpstr>
      <vt:lpstr>Facebook Own Posts Table | All Pages - 10 of 11</vt:lpstr>
      <vt:lpstr>Facebook Own Posts Table | All Pages - 11 of 11</vt:lpstr>
      <vt:lpstr>Facebook Videos Table | All Pages - 1 of 5</vt:lpstr>
      <vt:lpstr>Facebook Videos Table | All Pages - 2 of 5</vt:lpstr>
      <vt:lpstr>Facebook Videos Table | All Pages - 3 of 5</vt:lpstr>
      <vt:lpstr>Facebook Videos Table | All Pages - 4 of 5</vt:lpstr>
      <vt:lpstr>Facebook Videos Table | All Pages - 5 of 5</vt:lpstr>
      <vt:lpstr>Facebook Fans Change by Like/Unlike Source | All Pages</vt:lpstr>
      <vt:lpstr>Facebook Fan Demographics | All Pages</vt:lpstr>
      <vt:lpstr>Facebook Conversations Key Metrics Table | All Pages</vt:lpstr>
      <vt:lpstr>Facebook Private Conversations Response Times Distribution | All Pages</vt:lpstr>
      <vt:lpstr>Facebook Page Views By External Referral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dc:title>
  <dc:creator>Frederik Peiniger</dc:creator>
  <cp:lastModifiedBy>Frederik Peiniger</cp:lastModifiedBy>
  <cp:revision>1</cp:revision>
  <dcterms:created xsi:type="dcterms:W3CDTF">2020-09-24T10:10:37Z</dcterms:created>
  <dcterms:modified xsi:type="dcterms:W3CDTF">2020-09-24T10:12:08Z</dcterms:modified>
</cp:coreProperties>
</file>