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49D4D-C029-4392-AF0F-55340F320E82}"/>
              </a:ext>
            </a:extLst>
          </p:cNvPr>
          <p:cNvSpPr>
            <a:spLocks noGrp="1"/>
          </p:cNvSpPr>
          <p:nvPr>
            <p:ph type="title"/>
          </p:nvPr>
        </p:nvSpPr>
        <p:spPr/>
        <p:txBody>
          <a:bodyPr/>
          <a:lstStyle/>
          <a:p>
            <a:r>
              <a:rPr lang="en-US"/>
              <a:t>Instagram Posts Table | All Pages - 1 of 9</a:t>
            </a:r>
          </a:p>
        </p:txBody>
      </p:sp>
      <p:graphicFrame>
        <p:nvGraphicFramePr>
          <p:cNvPr id="5" name="Table Placeholder 4">
            <a:extLst>
              <a:ext uri="{FF2B5EF4-FFF2-40B4-BE49-F238E27FC236}">
                <a16:creationId xmlns:a16="http://schemas.microsoft.com/office/drawing/2014/main" id="{83F88F9B-F4DE-4630-A87B-BA3570E26A45}"/>
              </a:ext>
            </a:extLst>
          </p:cNvPr>
          <p:cNvGraphicFramePr>
            <a:graphicFrameLocks noGrp="1"/>
          </p:cNvGraphicFramePr>
          <p:nvPr>
            <p:ph type="tbl" sz="quarter" idx="13"/>
            <p:extLst>
              <p:ext uri="{D42A27DB-BD31-4B8C-83A1-F6EECF244321}">
                <p14:modId xmlns:p14="http://schemas.microsoft.com/office/powerpoint/2010/main" val="935724295"/>
              </p:ext>
            </p:extLst>
          </p:nvPr>
        </p:nvGraphicFramePr>
        <p:xfrm>
          <a:off x="457200" y="1731963"/>
          <a:ext cx="8065006" cy="853440"/>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63150823"/>
                    </a:ext>
                  </a:extLst>
                </a:gridCol>
                <a:gridCol w="1152143">
                  <a:extLst>
                    <a:ext uri="{9D8B030D-6E8A-4147-A177-3AD203B41FA5}">
                      <a16:colId xmlns:a16="http://schemas.microsoft.com/office/drawing/2014/main" val="1927777551"/>
                    </a:ext>
                  </a:extLst>
                </a:gridCol>
                <a:gridCol w="576072">
                  <a:extLst>
                    <a:ext uri="{9D8B030D-6E8A-4147-A177-3AD203B41FA5}">
                      <a16:colId xmlns:a16="http://schemas.microsoft.com/office/drawing/2014/main" val="2371025707"/>
                    </a:ext>
                  </a:extLst>
                </a:gridCol>
                <a:gridCol w="576072">
                  <a:extLst>
                    <a:ext uri="{9D8B030D-6E8A-4147-A177-3AD203B41FA5}">
                      <a16:colId xmlns:a16="http://schemas.microsoft.com/office/drawing/2014/main" val="382568599"/>
                    </a:ext>
                  </a:extLst>
                </a:gridCol>
                <a:gridCol w="576072">
                  <a:extLst>
                    <a:ext uri="{9D8B030D-6E8A-4147-A177-3AD203B41FA5}">
                      <a16:colId xmlns:a16="http://schemas.microsoft.com/office/drawing/2014/main" val="1265599433"/>
                    </a:ext>
                  </a:extLst>
                </a:gridCol>
                <a:gridCol w="576072">
                  <a:extLst>
                    <a:ext uri="{9D8B030D-6E8A-4147-A177-3AD203B41FA5}">
                      <a16:colId xmlns:a16="http://schemas.microsoft.com/office/drawing/2014/main" val="858647705"/>
                    </a:ext>
                  </a:extLst>
                </a:gridCol>
                <a:gridCol w="576072">
                  <a:extLst>
                    <a:ext uri="{9D8B030D-6E8A-4147-A177-3AD203B41FA5}">
                      <a16:colId xmlns:a16="http://schemas.microsoft.com/office/drawing/2014/main" val="892316413"/>
                    </a:ext>
                  </a:extLst>
                </a:gridCol>
                <a:gridCol w="576072">
                  <a:extLst>
                    <a:ext uri="{9D8B030D-6E8A-4147-A177-3AD203B41FA5}">
                      <a16:colId xmlns:a16="http://schemas.microsoft.com/office/drawing/2014/main" val="2033935306"/>
                    </a:ext>
                  </a:extLst>
                </a:gridCol>
                <a:gridCol w="576072">
                  <a:extLst>
                    <a:ext uri="{9D8B030D-6E8A-4147-A177-3AD203B41FA5}">
                      <a16:colId xmlns:a16="http://schemas.microsoft.com/office/drawing/2014/main" val="417870341"/>
                    </a:ext>
                  </a:extLst>
                </a:gridCol>
                <a:gridCol w="576072">
                  <a:extLst>
                    <a:ext uri="{9D8B030D-6E8A-4147-A177-3AD203B41FA5}">
                      <a16:colId xmlns:a16="http://schemas.microsoft.com/office/drawing/2014/main" val="753203084"/>
                    </a:ext>
                  </a:extLst>
                </a:gridCol>
                <a:gridCol w="576072">
                  <a:extLst>
                    <a:ext uri="{9D8B030D-6E8A-4147-A177-3AD203B41FA5}">
                      <a16:colId xmlns:a16="http://schemas.microsoft.com/office/drawing/2014/main" val="2578691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26100454"/>
                  </a:ext>
                </a:extLst>
              </a:tr>
            </a:tbl>
          </a:graphicData>
        </a:graphic>
      </p:graphicFrame>
      <p:sp>
        <p:nvSpPr>
          <p:cNvPr id="4" name="Text Placeholder 3">
            <a:extLst>
              <a:ext uri="{FF2B5EF4-FFF2-40B4-BE49-F238E27FC236}">
                <a16:creationId xmlns:a16="http://schemas.microsoft.com/office/drawing/2014/main" id="{884DBB50-2EFB-41FA-9EA8-33B590E85FC3}"/>
              </a:ext>
            </a:extLst>
          </p:cNvPr>
          <p:cNvSpPr>
            <a:spLocks noGrp="1"/>
          </p:cNvSpPr>
          <p:nvPr>
            <p:ph type="body" sz="quarter" idx="14"/>
          </p:nvPr>
        </p:nvSpPr>
        <p:spPr/>
        <p:txBody>
          <a:bodyPr/>
          <a:lstStyle/>
          <a:p>
            <a:r>
              <a:rPr lang="en-US"/>
              <a:t>09/01/2020 - 09/15/2020</a:t>
            </a:r>
          </a:p>
        </p:txBody>
      </p:sp>
    </p:spTree>
    <p:extLst>
      <p:ext uri="{BB962C8B-B14F-4D97-AF65-F5344CB8AC3E}">
        <p14:creationId xmlns:p14="http://schemas.microsoft.com/office/powerpoint/2010/main" val="702620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C47BE-9FCF-4F16-AD39-35E23C42E768}"/>
              </a:ext>
            </a:extLst>
          </p:cNvPr>
          <p:cNvSpPr>
            <a:spLocks noGrp="1"/>
          </p:cNvSpPr>
          <p:nvPr>
            <p:ph type="title"/>
          </p:nvPr>
        </p:nvSpPr>
        <p:spPr/>
        <p:txBody>
          <a:bodyPr/>
          <a:lstStyle/>
          <a:p>
            <a:r>
              <a:rPr lang="en-US"/>
              <a:t>Instagram Posts Table | All Pages - 2 of 9</a:t>
            </a:r>
          </a:p>
        </p:txBody>
      </p:sp>
      <p:graphicFrame>
        <p:nvGraphicFramePr>
          <p:cNvPr id="5" name="Table Placeholder 4">
            <a:extLst>
              <a:ext uri="{FF2B5EF4-FFF2-40B4-BE49-F238E27FC236}">
                <a16:creationId xmlns:a16="http://schemas.microsoft.com/office/drawing/2014/main" id="{F3E61709-D6F1-4B40-AB7A-5CB4E9D918B0}"/>
              </a:ext>
            </a:extLst>
          </p:cNvPr>
          <p:cNvGraphicFramePr>
            <a:graphicFrameLocks noGrp="1"/>
          </p:cNvGraphicFramePr>
          <p:nvPr>
            <p:ph type="tbl" sz="quarter" idx="13"/>
            <p:extLst>
              <p:ext uri="{D42A27DB-BD31-4B8C-83A1-F6EECF244321}">
                <p14:modId xmlns:p14="http://schemas.microsoft.com/office/powerpoint/2010/main" val="3116738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972428907"/>
                    </a:ext>
                  </a:extLst>
                </a:gridCol>
                <a:gridCol w="1152143">
                  <a:extLst>
                    <a:ext uri="{9D8B030D-6E8A-4147-A177-3AD203B41FA5}">
                      <a16:colId xmlns:a16="http://schemas.microsoft.com/office/drawing/2014/main" val="2747137862"/>
                    </a:ext>
                  </a:extLst>
                </a:gridCol>
                <a:gridCol w="576072">
                  <a:extLst>
                    <a:ext uri="{9D8B030D-6E8A-4147-A177-3AD203B41FA5}">
                      <a16:colId xmlns:a16="http://schemas.microsoft.com/office/drawing/2014/main" val="1691308800"/>
                    </a:ext>
                  </a:extLst>
                </a:gridCol>
                <a:gridCol w="576072">
                  <a:extLst>
                    <a:ext uri="{9D8B030D-6E8A-4147-A177-3AD203B41FA5}">
                      <a16:colId xmlns:a16="http://schemas.microsoft.com/office/drawing/2014/main" val="3227523498"/>
                    </a:ext>
                  </a:extLst>
                </a:gridCol>
                <a:gridCol w="576072">
                  <a:extLst>
                    <a:ext uri="{9D8B030D-6E8A-4147-A177-3AD203B41FA5}">
                      <a16:colId xmlns:a16="http://schemas.microsoft.com/office/drawing/2014/main" val="558429905"/>
                    </a:ext>
                  </a:extLst>
                </a:gridCol>
                <a:gridCol w="576072">
                  <a:extLst>
                    <a:ext uri="{9D8B030D-6E8A-4147-A177-3AD203B41FA5}">
                      <a16:colId xmlns:a16="http://schemas.microsoft.com/office/drawing/2014/main" val="320998281"/>
                    </a:ext>
                  </a:extLst>
                </a:gridCol>
                <a:gridCol w="576072">
                  <a:extLst>
                    <a:ext uri="{9D8B030D-6E8A-4147-A177-3AD203B41FA5}">
                      <a16:colId xmlns:a16="http://schemas.microsoft.com/office/drawing/2014/main" val="3055829650"/>
                    </a:ext>
                  </a:extLst>
                </a:gridCol>
                <a:gridCol w="576072">
                  <a:extLst>
                    <a:ext uri="{9D8B030D-6E8A-4147-A177-3AD203B41FA5}">
                      <a16:colId xmlns:a16="http://schemas.microsoft.com/office/drawing/2014/main" val="3569770772"/>
                    </a:ext>
                  </a:extLst>
                </a:gridCol>
                <a:gridCol w="576072">
                  <a:extLst>
                    <a:ext uri="{9D8B030D-6E8A-4147-A177-3AD203B41FA5}">
                      <a16:colId xmlns:a16="http://schemas.microsoft.com/office/drawing/2014/main" val="3152521617"/>
                    </a:ext>
                  </a:extLst>
                </a:gridCol>
                <a:gridCol w="576072">
                  <a:extLst>
                    <a:ext uri="{9D8B030D-6E8A-4147-A177-3AD203B41FA5}">
                      <a16:colId xmlns:a16="http://schemas.microsoft.com/office/drawing/2014/main" val="2899209069"/>
                    </a:ext>
                  </a:extLst>
                </a:gridCol>
                <a:gridCol w="576072">
                  <a:extLst>
                    <a:ext uri="{9D8B030D-6E8A-4147-A177-3AD203B41FA5}">
                      <a16:colId xmlns:a16="http://schemas.microsoft.com/office/drawing/2014/main" val="4285789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885316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alsalambank_bh - 2020-09-13 14:35:21</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خمن عدد الجوائز في برنامج دانات للتوفير!
احصل على فرصة لتكون أحد الفائزين الخمسة بمبلغ 200 د.ب. كل ما عليك فعله:
▪︎متابعة حساب مصرف السلام في الانستغرام
▪︎وضع لايك للفيديو ومنشن أصدقائك
شروط وأحكام المسابقة‪‪:‬
1. يجب على المتسابق متابعة حساب المصرف في الانستغرام
2. يجب على المتسابق ضغط لايك على هذه الصورة والقيام بعمل منشن لصديق
3. يجب ألا يكون حساب المتسابق وهمياَ في الانستغرام
4. يجب على المتسابق أن يكون مقيماَ في مملكة البحرين
5. في حال عدم رد أي من الفائزين خلال 24 ساعة سيتم اختيار فائزين آخرين
6. لا يسمح لموظفي المصرف المشاركة في هذه المسابقة
7. يحق للمصرف وفق إرادته المطلقة أن يوقف المسابقة في أي وقت وسيتم اختيار الفائزين وفقاً للشروط المذكورة أعلاه
سيتم الإعلان عن الفائز‪ين في المسابقة في تاريخ 20 سبتمبر 2020.
برنامج دانات للتوفير يقدم لك فرصة للفوز بالعديد من الجوائز التي قد تغير حياتك. استثمر اليوم عبر تطبيق مصرف السلام من خلال الضغط على الرابط في البايو.
‬
‪تطبق شروط وأحكام برنامج دانات للتوفير‬.
</a:t>
                      </a:r>
                      <a:r>
                        <a:rPr kumimoji="0" lang="en-US" sz="1000" b="0" i="0" u="none" strike="noStrike" kern="1200" cap="none" spc="0" normalizeH="0" baseline="0" noProof="0">
                          <a:ln>
                            <a:noFill/>
                          </a:ln>
                          <a:solidFill>
                            <a:prstClr val="black"/>
                          </a:solidFill>
                          <a:effectLst/>
                          <a:uLnTx/>
                          <a:uFillTx/>
                          <a:latin typeface="+mn-lt"/>
                          <a:ea typeface="+mn-ea"/>
                          <a:cs typeface="+mn-cs"/>
                        </a:rPr>
                        <a:t>Guess the number of prizes in the Danat Savings Scheme! 
Get the chance to be one of 5 lucky winners to win BD 200 by simply:
▪︎Following Al Salam Bank’s Instagram account
▪︎Like the post and mention your friends
Contest Terms and Conditions:
1. Participants must follow the Bank’s Instagram account
2. Participants must like this post &amp; mention a friend
3. Participants must have a valid Instagram account
4. Participants must be residents of the Kingdom of Bahrain
5. If any of the winners do not respond within 24 hours, other winners will be selected
6. The Bank’s employees are not eligible to participate in this competition
7. The Bank may end the competition at any time, at its sole discretion, where participants will be selected randomly as winners
The contest winners will be announced ‪on 20 September 2020‬.
The Danat Saving Scheme gives you an opportunity to win a host of life changing prizes. Invest today through the Al Salam Bank digital banking application by clicking on the link in our bio.
Danat Savings Scheme Terms and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https://www.instagram.com/p/CFFFUHRnWc4/media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09/19/2020 06:13:11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16405</a:t>
                      </a:r>
                    </a:p>
                  </a:txBody>
                  <a:tcPr/>
                </a:tc>
                <a:extLst>
                  <a:ext uri="{0D108BD9-81ED-4DB2-BD59-A6C34878D82A}">
                    <a16:rowId xmlns:a16="http://schemas.microsoft.com/office/drawing/2014/main" val="65068720"/>
                  </a:ext>
                </a:extLst>
              </a:tr>
            </a:tbl>
          </a:graphicData>
        </a:graphic>
      </p:graphicFrame>
      <p:sp>
        <p:nvSpPr>
          <p:cNvPr id="4" name="Text Placeholder 3">
            <a:extLst>
              <a:ext uri="{FF2B5EF4-FFF2-40B4-BE49-F238E27FC236}">
                <a16:creationId xmlns:a16="http://schemas.microsoft.com/office/drawing/2014/main" id="{8B25B916-29F0-4A45-AABC-67120D1A3A0A}"/>
              </a:ext>
            </a:extLst>
          </p:cNvPr>
          <p:cNvSpPr>
            <a:spLocks noGrp="1"/>
          </p:cNvSpPr>
          <p:nvPr>
            <p:ph type="body" sz="quarter" idx="14"/>
          </p:nvPr>
        </p:nvSpPr>
        <p:spPr/>
        <p:txBody>
          <a:bodyPr/>
          <a:lstStyle/>
          <a:p>
            <a:r>
              <a:rPr lang="en-US"/>
              <a:t>09/01/2020 - 09/15/2020</a:t>
            </a:r>
          </a:p>
        </p:txBody>
      </p:sp>
    </p:spTree>
    <p:extLst>
      <p:ext uri="{BB962C8B-B14F-4D97-AF65-F5344CB8AC3E}">
        <p14:creationId xmlns:p14="http://schemas.microsoft.com/office/powerpoint/2010/main" val="3251354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6EB47-2EB4-44DF-BEA2-9566CBAAFD87}"/>
              </a:ext>
            </a:extLst>
          </p:cNvPr>
          <p:cNvSpPr>
            <a:spLocks noGrp="1"/>
          </p:cNvSpPr>
          <p:nvPr>
            <p:ph type="title"/>
          </p:nvPr>
        </p:nvSpPr>
        <p:spPr/>
        <p:txBody>
          <a:bodyPr/>
          <a:lstStyle/>
          <a:p>
            <a:r>
              <a:rPr lang="en-US"/>
              <a:t>Instagram Posts Table | All Pages - 3 of 9</a:t>
            </a:r>
          </a:p>
        </p:txBody>
      </p:sp>
      <p:graphicFrame>
        <p:nvGraphicFramePr>
          <p:cNvPr id="5" name="Table Placeholder 4">
            <a:extLst>
              <a:ext uri="{FF2B5EF4-FFF2-40B4-BE49-F238E27FC236}">
                <a16:creationId xmlns:a16="http://schemas.microsoft.com/office/drawing/2014/main" id="{71F55739-430E-4357-A3A0-4BF3EE692057}"/>
              </a:ext>
            </a:extLst>
          </p:cNvPr>
          <p:cNvGraphicFramePr>
            <a:graphicFrameLocks noGrp="1"/>
          </p:cNvGraphicFramePr>
          <p:nvPr>
            <p:ph type="tbl" sz="quarter" idx="13"/>
            <p:extLst>
              <p:ext uri="{D42A27DB-BD31-4B8C-83A1-F6EECF244321}">
                <p14:modId xmlns:p14="http://schemas.microsoft.com/office/powerpoint/2010/main" val="3966655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858275285"/>
                    </a:ext>
                  </a:extLst>
                </a:gridCol>
                <a:gridCol w="1152143">
                  <a:extLst>
                    <a:ext uri="{9D8B030D-6E8A-4147-A177-3AD203B41FA5}">
                      <a16:colId xmlns:a16="http://schemas.microsoft.com/office/drawing/2014/main" val="612847309"/>
                    </a:ext>
                  </a:extLst>
                </a:gridCol>
                <a:gridCol w="576072">
                  <a:extLst>
                    <a:ext uri="{9D8B030D-6E8A-4147-A177-3AD203B41FA5}">
                      <a16:colId xmlns:a16="http://schemas.microsoft.com/office/drawing/2014/main" val="2445524779"/>
                    </a:ext>
                  </a:extLst>
                </a:gridCol>
                <a:gridCol w="576072">
                  <a:extLst>
                    <a:ext uri="{9D8B030D-6E8A-4147-A177-3AD203B41FA5}">
                      <a16:colId xmlns:a16="http://schemas.microsoft.com/office/drawing/2014/main" val="1258949832"/>
                    </a:ext>
                  </a:extLst>
                </a:gridCol>
                <a:gridCol w="576072">
                  <a:extLst>
                    <a:ext uri="{9D8B030D-6E8A-4147-A177-3AD203B41FA5}">
                      <a16:colId xmlns:a16="http://schemas.microsoft.com/office/drawing/2014/main" val="2856343288"/>
                    </a:ext>
                  </a:extLst>
                </a:gridCol>
                <a:gridCol w="576072">
                  <a:extLst>
                    <a:ext uri="{9D8B030D-6E8A-4147-A177-3AD203B41FA5}">
                      <a16:colId xmlns:a16="http://schemas.microsoft.com/office/drawing/2014/main" val="4243556462"/>
                    </a:ext>
                  </a:extLst>
                </a:gridCol>
                <a:gridCol w="576072">
                  <a:extLst>
                    <a:ext uri="{9D8B030D-6E8A-4147-A177-3AD203B41FA5}">
                      <a16:colId xmlns:a16="http://schemas.microsoft.com/office/drawing/2014/main" val="3746136454"/>
                    </a:ext>
                  </a:extLst>
                </a:gridCol>
                <a:gridCol w="576072">
                  <a:extLst>
                    <a:ext uri="{9D8B030D-6E8A-4147-A177-3AD203B41FA5}">
                      <a16:colId xmlns:a16="http://schemas.microsoft.com/office/drawing/2014/main" val="4176733495"/>
                    </a:ext>
                  </a:extLst>
                </a:gridCol>
                <a:gridCol w="576072">
                  <a:extLst>
                    <a:ext uri="{9D8B030D-6E8A-4147-A177-3AD203B41FA5}">
                      <a16:colId xmlns:a16="http://schemas.microsoft.com/office/drawing/2014/main" val="1918928187"/>
                    </a:ext>
                  </a:extLst>
                </a:gridCol>
                <a:gridCol w="576072">
                  <a:extLst>
                    <a:ext uri="{9D8B030D-6E8A-4147-A177-3AD203B41FA5}">
                      <a16:colId xmlns:a16="http://schemas.microsoft.com/office/drawing/2014/main" val="1592541559"/>
                    </a:ext>
                  </a:extLst>
                </a:gridCol>
                <a:gridCol w="576072">
                  <a:extLst>
                    <a:ext uri="{9D8B030D-6E8A-4147-A177-3AD203B41FA5}">
                      <a16:colId xmlns:a16="http://schemas.microsoft.com/office/drawing/2014/main" val="1929402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19300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alsalambank_bh - 2020-09-07 07:19:32</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أحد الرابحين الثلاثة للحصول على 3 أضعاف الأرباح المتوقعة من خلال استثمارك في حساب وكالة بمبلغ 5,000 د.ب. كحد أدنى لمدة 3 أشهر أو أكثر.
‪ ‬
لماذا تستثمر في حساب وكالة؟ لأنه الحل الأمثل لاستثمار أموالك!
‪ ‬
ليس لديك حساب في مصرف السلام؟ حمّل التطبيق الآن، افتح حساب وكالة واستثمر في دقائق معدودة!
‪ ‬
يسري العرض من 6 سبتمبر حتى 6 ديسمبر 2020.
تطبق الشروط والأحكام.
‬‬
</a:t>
                      </a:r>
                      <a:r>
                        <a:rPr kumimoji="0" lang="en-US" sz="1000" b="0" i="0" u="none" strike="noStrike" kern="1200" cap="none" spc="0" normalizeH="0" baseline="0" noProof="0">
                          <a:ln>
                            <a:noFill/>
                          </a:ln>
                          <a:solidFill>
                            <a:prstClr val="black"/>
                          </a:solidFill>
                          <a:effectLst/>
                          <a:uLnTx/>
                          <a:uFillTx/>
                          <a:latin typeface="+mn-lt"/>
                          <a:ea typeface="+mn-ea"/>
                          <a:cs typeface="+mn-cs"/>
                        </a:rPr>
                        <a:t>Invest a minimum of BD 5,000 in your Wakala Account for 3 months or more &amp; get the chance to be one of 3 winners to triple their expected profit!
Why Wakala? Because it’s the smarter investment solution!
Don’t have an account? Download Al Salam Bank App to open your account and invest in minutes!
Offer is valid ‪from 6 September to 6 December 2020‬.
Terms &amp;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https://www.instagram.com/p/CE06InCHnYb/media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09/19/2020 06:13:11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10717</a:t>
                      </a:r>
                    </a:p>
                  </a:txBody>
                  <a:tcPr/>
                </a:tc>
                <a:extLst>
                  <a:ext uri="{0D108BD9-81ED-4DB2-BD59-A6C34878D82A}">
                    <a16:rowId xmlns:a16="http://schemas.microsoft.com/office/drawing/2014/main" val="1542319968"/>
                  </a:ext>
                </a:extLst>
              </a:tr>
            </a:tbl>
          </a:graphicData>
        </a:graphic>
      </p:graphicFrame>
      <p:sp>
        <p:nvSpPr>
          <p:cNvPr id="4" name="Text Placeholder 3">
            <a:extLst>
              <a:ext uri="{FF2B5EF4-FFF2-40B4-BE49-F238E27FC236}">
                <a16:creationId xmlns:a16="http://schemas.microsoft.com/office/drawing/2014/main" id="{D5DE874F-DCD7-4A18-8883-00F077C5B30C}"/>
              </a:ext>
            </a:extLst>
          </p:cNvPr>
          <p:cNvSpPr>
            <a:spLocks noGrp="1"/>
          </p:cNvSpPr>
          <p:nvPr>
            <p:ph type="body" sz="quarter" idx="14"/>
          </p:nvPr>
        </p:nvSpPr>
        <p:spPr/>
        <p:txBody>
          <a:bodyPr/>
          <a:lstStyle/>
          <a:p>
            <a:r>
              <a:rPr lang="en-US"/>
              <a:t>09/01/2020 - 09/15/2020</a:t>
            </a:r>
          </a:p>
        </p:txBody>
      </p:sp>
    </p:spTree>
    <p:extLst>
      <p:ext uri="{BB962C8B-B14F-4D97-AF65-F5344CB8AC3E}">
        <p14:creationId xmlns:p14="http://schemas.microsoft.com/office/powerpoint/2010/main" val="2308149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475E4-5B6F-44F5-8B9D-D4CAAC25FBD0}"/>
              </a:ext>
            </a:extLst>
          </p:cNvPr>
          <p:cNvSpPr>
            <a:spLocks noGrp="1"/>
          </p:cNvSpPr>
          <p:nvPr>
            <p:ph type="title"/>
          </p:nvPr>
        </p:nvSpPr>
        <p:spPr/>
        <p:txBody>
          <a:bodyPr/>
          <a:lstStyle/>
          <a:p>
            <a:r>
              <a:rPr lang="en-US"/>
              <a:t>Instagram Posts Table | All Pages - 4 of 9</a:t>
            </a:r>
          </a:p>
        </p:txBody>
      </p:sp>
      <p:graphicFrame>
        <p:nvGraphicFramePr>
          <p:cNvPr id="5" name="Table Placeholder 4">
            <a:extLst>
              <a:ext uri="{FF2B5EF4-FFF2-40B4-BE49-F238E27FC236}">
                <a16:creationId xmlns:a16="http://schemas.microsoft.com/office/drawing/2014/main" id="{97E48477-FF5F-4289-8A94-FE4A0ECF1420}"/>
              </a:ext>
            </a:extLst>
          </p:cNvPr>
          <p:cNvGraphicFramePr>
            <a:graphicFrameLocks noGrp="1"/>
          </p:cNvGraphicFramePr>
          <p:nvPr>
            <p:ph type="tbl" sz="quarter" idx="13"/>
            <p:extLst>
              <p:ext uri="{D42A27DB-BD31-4B8C-83A1-F6EECF244321}">
                <p14:modId xmlns:p14="http://schemas.microsoft.com/office/powerpoint/2010/main" val="619375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89955282"/>
                    </a:ext>
                  </a:extLst>
                </a:gridCol>
                <a:gridCol w="1152143">
                  <a:extLst>
                    <a:ext uri="{9D8B030D-6E8A-4147-A177-3AD203B41FA5}">
                      <a16:colId xmlns:a16="http://schemas.microsoft.com/office/drawing/2014/main" val="1337329157"/>
                    </a:ext>
                  </a:extLst>
                </a:gridCol>
                <a:gridCol w="576072">
                  <a:extLst>
                    <a:ext uri="{9D8B030D-6E8A-4147-A177-3AD203B41FA5}">
                      <a16:colId xmlns:a16="http://schemas.microsoft.com/office/drawing/2014/main" val="1426396358"/>
                    </a:ext>
                  </a:extLst>
                </a:gridCol>
                <a:gridCol w="576072">
                  <a:extLst>
                    <a:ext uri="{9D8B030D-6E8A-4147-A177-3AD203B41FA5}">
                      <a16:colId xmlns:a16="http://schemas.microsoft.com/office/drawing/2014/main" val="1520545138"/>
                    </a:ext>
                  </a:extLst>
                </a:gridCol>
                <a:gridCol w="576072">
                  <a:extLst>
                    <a:ext uri="{9D8B030D-6E8A-4147-A177-3AD203B41FA5}">
                      <a16:colId xmlns:a16="http://schemas.microsoft.com/office/drawing/2014/main" val="188302852"/>
                    </a:ext>
                  </a:extLst>
                </a:gridCol>
                <a:gridCol w="576072">
                  <a:extLst>
                    <a:ext uri="{9D8B030D-6E8A-4147-A177-3AD203B41FA5}">
                      <a16:colId xmlns:a16="http://schemas.microsoft.com/office/drawing/2014/main" val="2128810443"/>
                    </a:ext>
                  </a:extLst>
                </a:gridCol>
                <a:gridCol w="576072">
                  <a:extLst>
                    <a:ext uri="{9D8B030D-6E8A-4147-A177-3AD203B41FA5}">
                      <a16:colId xmlns:a16="http://schemas.microsoft.com/office/drawing/2014/main" val="592460687"/>
                    </a:ext>
                  </a:extLst>
                </a:gridCol>
                <a:gridCol w="576072">
                  <a:extLst>
                    <a:ext uri="{9D8B030D-6E8A-4147-A177-3AD203B41FA5}">
                      <a16:colId xmlns:a16="http://schemas.microsoft.com/office/drawing/2014/main" val="23236659"/>
                    </a:ext>
                  </a:extLst>
                </a:gridCol>
                <a:gridCol w="576072">
                  <a:extLst>
                    <a:ext uri="{9D8B030D-6E8A-4147-A177-3AD203B41FA5}">
                      <a16:colId xmlns:a16="http://schemas.microsoft.com/office/drawing/2014/main" val="3404109622"/>
                    </a:ext>
                  </a:extLst>
                </a:gridCol>
                <a:gridCol w="576072">
                  <a:extLst>
                    <a:ext uri="{9D8B030D-6E8A-4147-A177-3AD203B41FA5}">
                      <a16:colId xmlns:a16="http://schemas.microsoft.com/office/drawing/2014/main" val="2600379687"/>
                    </a:ext>
                  </a:extLst>
                </a:gridCol>
                <a:gridCol w="576072">
                  <a:extLst>
                    <a:ext uri="{9D8B030D-6E8A-4147-A177-3AD203B41FA5}">
                      <a16:colId xmlns:a16="http://schemas.microsoft.com/office/drawing/2014/main" val="1405235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624562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alsalambank_bh - 2020-09-14 15:31:16</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للدفع بشكل أسرع وأكثر أماناً، قم بتفعيل بطاقات مصرف السلام الائتمانية والمسبقة الدفع الخاصة بك لخدمة "مرر وادفع" للدفع اللاتلامسي عبر بنفت بي.
الآن متوفر على أجهزة الأندرويد فقط!
‪ ‬
للمساعدة، يرجى الاتصال بمركز خدمة العملاء أو مراسلتنا عبر الواتساب على الرقم ‪17005500‬.
‫ ‬
‫ ‬
</a:t>
                      </a:r>
                      <a:r>
                        <a:rPr kumimoji="0" lang="en-US" sz="1000" b="0" i="0" u="none" strike="noStrike" kern="1200" cap="none" spc="0" normalizeH="0" baseline="0" noProof="0">
                          <a:ln>
                            <a:noFill/>
                          </a:ln>
                          <a:solidFill>
                            <a:prstClr val="black"/>
                          </a:solidFill>
                          <a:effectLst/>
                          <a:uLnTx/>
                          <a:uFillTx/>
                          <a:latin typeface="+mn-lt"/>
                          <a:ea typeface="+mn-ea"/>
                          <a:cs typeface="+mn-cs"/>
                        </a:rPr>
                        <a:t>For faster and safer payment, activate your Al Salam Bank's credit and prepaid cards for “Tap and Go” contactless payment through BenefitPay.
Now available on Android devices only!
For assistance, please call our customer care center or text us on WhatsApp at ‪17005500‬.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https://www.instagram.com/p/CFHz-Q9HTKS/media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09/19/2020 06:13:11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10128</a:t>
                      </a:r>
                    </a:p>
                  </a:txBody>
                  <a:tcPr/>
                </a:tc>
                <a:extLst>
                  <a:ext uri="{0D108BD9-81ED-4DB2-BD59-A6C34878D82A}">
                    <a16:rowId xmlns:a16="http://schemas.microsoft.com/office/drawing/2014/main" val="2084704489"/>
                  </a:ext>
                </a:extLst>
              </a:tr>
            </a:tbl>
          </a:graphicData>
        </a:graphic>
      </p:graphicFrame>
      <p:sp>
        <p:nvSpPr>
          <p:cNvPr id="4" name="Text Placeholder 3">
            <a:extLst>
              <a:ext uri="{FF2B5EF4-FFF2-40B4-BE49-F238E27FC236}">
                <a16:creationId xmlns:a16="http://schemas.microsoft.com/office/drawing/2014/main" id="{0AB66924-D856-4E36-B39B-28FBADED3E20}"/>
              </a:ext>
            </a:extLst>
          </p:cNvPr>
          <p:cNvSpPr>
            <a:spLocks noGrp="1"/>
          </p:cNvSpPr>
          <p:nvPr>
            <p:ph type="body" sz="quarter" idx="14"/>
          </p:nvPr>
        </p:nvSpPr>
        <p:spPr/>
        <p:txBody>
          <a:bodyPr/>
          <a:lstStyle/>
          <a:p>
            <a:r>
              <a:rPr lang="en-US"/>
              <a:t>09/01/2020 - 09/15/2020</a:t>
            </a:r>
          </a:p>
        </p:txBody>
      </p:sp>
    </p:spTree>
    <p:extLst>
      <p:ext uri="{BB962C8B-B14F-4D97-AF65-F5344CB8AC3E}">
        <p14:creationId xmlns:p14="http://schemas.microsoft.com/office/powerpoint/2010/main" val="2057612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ECAA0-06B9-4FBE-BBA7-0CB60A92B379}"/>
              </a:ext>
            </a:extLst>
          </p:cNvPr>
          <p:cNvSpPr>
            <a:spLocks noGrp="1"/>
          </p:cNvSpPr>
          <p:nvPr>
            <p:ph type="title"/>
          </p:nvPr>
        </p:nvSpPr>
        <p:spPr/>
        <p:txBody>
          <a:bodyPr/>
          <a:lstStyle/>
          <a:p>
            <a:r>
              <a:rPr lang="en-US"/>
              <a:t>Instagram Posts Table | All Pages - 5 of 9</a:t>
            </a:r>
          </a:p>
        </p:txBody>
      </p:sp>
      <p:graphicFrame>
        <p:nvGraphicFramePr>
          <p:cNvPr id="5" name="Table Placeholder 4">
            <a:extLst>
              <a:ext uri="{FF2B5EF4-FFF2-40B4-BE49-F238E27FC236}">
                <a16:creationId xmlns:a16="http://schemas.microsoft.com/office/drawing/2014/main" id="{73579552-F001-458F-AA53-BD5A5E259EB4}"/>
              </a:ext>
            </a:extLst>
          </p:cNvPr>
          <p:cNvGraphicFramePr>
            <a:graphicFrameLocks noGrp="1"/>
          </p:cNvGraphicFramePr>
          <p:nvPr>
            <p:ph type="tbl" sz="quarter" idx="13"/>
            <p:extLst>
              <p:ext uri="{D42A27DB-BD31-4B8C-83A1-F6EECF244321}">
                <p14:modId xmlns:p14="http://schemas.microsoft.com/office/powerpoint/2010/main" val="460417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97523595"/>
                    </a:ext>
                  </a:extLst>
                </a:gridCol>
                <a:gridCol w="1152143">
                  <a:extLst>
                    <a:ext uri="{9D8B030D-6E8A-4147-A177-3AD203B41FA5}">
                      <a16:colId xmlns:a16="http://schemas.microsoft.com/office/drawing/2014/main" val="619690270"/>
                    </a:ext>
                  </a:extLst>
                </a:gridCol>
                <a:gridCol w="576072">
                  <a:extLst>
                    <a:ext uri="{9D8B030D-6E8A-4147-A177-3AD203B41FA5}">
                      <a16:colId xmlns:a16="http://schemas.microsoft.com/office/drawing/2014/main" val="1998407769"/>
                    </a:ext>
                  </a:extLst>
                </a:gridCol>
                <a:gridCol w="576072">
                  <a:extLst>
                    <a:ext uri="{9D8B030D-6E8A-4147-A177-3AD203B41FA5}">
                      <a16:colId xmlns:a16="http://schemas.microsoft.com/office/drawing/2014/main" val="3664106352"/>
                    </a:ext>
                  </a:extLst>
                </a:gridCol>
                <a:gridCol w="576072">
                  <a:extLst>
                    <a:ext uri="{9D8B030D-6E8A-4147-A177-3AD203B41FA5}">
                      <a16:colId xmlns:a16="http://schemas.microsoft.com/office/drawing/2014/main" val="2993691578"/>
                    </a:ext>
                  </a:extLst>
                </a:gridCol>
                <a:gridCol w="576072">
                  <a:extLst>
                    <a:ext uri="{9D8B030D-6E8A-4147-A177-3AD203B41FA5}">
                      <a16:colId xmlns:a16="http://schemas.microsoft.com/office/drawing/2014/main" val="1353583361"/>
                    </a:ext>
                  </a:extLst>
                </a:gridCol>
                <a:gridCol w="576072">
                  <a:extLst>
                    <a:ext uri="{9D8B030D-6E8A-4147-A177-3AD203B41FA5}">
                      <a16:colId xmlns:a16="http://schemas.microsoft.com/office/drawing/2014/main" val="3863848502"/>
                    </a:ext>
                  </a:extLst>
                </a:gridCol>
                <a:gridCol w="576072">
                  <a:extLst>
                    <a:ext uri="{9D8B030D-6E8A-4147-A177-3AD203B41FA5}">
                      <a16:colId xmlns:a16="http://schemas.microsoft.com/office/drawing/2014/main" val="3325325405"/>
                    </a:ext>
                  </a:extLst>
                </a:gridCol>
                <a:gridCol w="576072">
                  <a:extLst>
                    <a:ext uri="{9D8B030D-6E8A-4147-A177-3AD203B41FA5}">
                      <a16:colId xmlns:a16="http://schemas.microsoft.com/office/drawing/2014/main" val="913451062"/>
                    </a:ext>
                  </a:extLst>
                </a:gridCol>
                <a:gridCol w="576072">
                  <a:extLst>
                    <a:ext uri="{9D8B030D-6E8A-4147-A177-3AD203B41FA5}">
                      <a16:colId xmlns:a16="http://schemas.microsoft.com/office/drawing/2014/main" val="3854175641"/>
                    </a:ext>
                  </a:extLst>
                </a:gridCol>
                <a:gridCol w="576072">
                  <a:extLst>
                    <a:ext uri="{9D8B030D-6E8A-4147-A177-3AD203B41FA5}">
                      <a16:colId xmlns:a16="http://schemas.microsoft.com/office/drawing/2014/main" val="1761407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500693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alsalambank_bh - 2020-09-10 11:20:23</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اجعل تسوقك أسهل مع بطاقات الدفع المسبق من مصرف السلام.‬
‫يمكنك الآن التقدم بطلبك باستخدام قنواتنا الرقمية عبر الواتساب على 17005500.‬
</a:t>
                      </a:r>
                      <a:r>
                        <a:rPr kumimoji="0" lang="en-US" sz="1000" b="0" i="0" u="none" strike="noStrike" kern="1200" cap="none" spc="0" normalizeH="0" baseline="0" noProof="0">
                          <a:ln>
                            <a:noFill/>
                          </a:ln>
                          <a:solidFill>
                            <a:prstClr val="black"/>
                          </a:solidFill>
                          <a:effectLst/>
                          <a:uLnTx/>
                          <a:uFillTx/>
                          <a:latin typeface="+mn-lt"/>
                          <a:ea typeface="+mn-ea"/>
                          <a:cs typeface="+mn-cs"/>
                        </a:rPr>
                        <a:t>Al Salam Bank's prepaid cards make shopping from home a breeze.
Apply today by using our secured digital channels via our WhatsApp on 17005500.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https://www.instagram.com/p/CE9EFM2DZrV/media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09/19/2020 06:13:11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9162</a:t>
                      </a:r>
                    </a:p>
                  </a:txBody>
                  <a:tcPr/>
                </a:tc>
                <a:extLst>
                  <a:ext uri="{0D108BD9-81ED-4DB2-BD59-A6C34878D82A}">
                    <a16:rowId xmlns:a16="http://schemas.microsoft.com/office/drawing/2014/main" val="4239661935"/>
                  </a:ext>
                </a:extLst>
              </a:tr>
            </a:tbl>
          </a:graphicData>
        </a:graphic>
      </p:graphicFrame>
      <p:sp>
        <p:nvSpPr>
          <p:cNvPr id="4" name="Text Placeholder 3">
            <a:extLst>
              <a:ext uri="{FF2B5EF4-FFF2-40B4-BE49-F238E27FC236}">
                <a16:creationId xmlns:a16="http://schemas.microsoft.com/office/drawing/2014/main" id="{E4B73E2D-225F-489B-8968-0604277E9BE3}"/>
              </a:ext>
            </a:extLst>
          </p:cNvPr>
          <p:cNvSpPr>
            <a:spLocks noGrp="1"/>
          </p:cNvSpPr>
          <p:nvPr>
            <p:ph type="body" sz="quarter" idx="14"/>
          </p:nvPr>
        </p:nvSpPr>
        <p:spPr/>
        <p:txBody>
          <a:bodyPr/>
          <a:lstStyle/>
          <a:p>
            <a:r>
              <a:rPr lang="en-US"/>
              <a:t>09/01/2020 - 09/15/2020</a:t>
            </a:r>
          </a:p>
        </p:txBody>
      </p:sp>
    </p:spTree>
    <p:extLst>
      <p:ext uri="{BB962C8B-B14F-4D97-AF65-F5344CB8AC3E}">
        <p14:creationId xmlns:p14="http://schemas.microsoft.com/office/powerpoint/2010/main" val="1890508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0C6FF-52B7-45CE-88FB-D837FF70BFC2}"/>
              </a:ext>
            </a:extLst>
          </p:cNvPr>
          <p:cNvSpPr>
            <a:spLocks noGrp="1"/>
          </p:cNvSpPr>
          <p:nvPr>
            <p:ph type="title"/>
          </p:nvPr>
        </p:nvSpPr>
        <p:spPr/>
        <p:txBody>
          <a:bodyPr/>
          <a:lstStyle/>
          <a:p>
            <a:r>
              <a:rPr lang="en-US"/>
              <a:t>Instagram Posts Table | All Pages - 6 of 9</a:t>
            </a:r>
          </a:p>
        </p:txBody>
      </p:sp>
      <p:graphicFrame>
        <p:nvGraphicFramePr>
          <p:cNvPr id="5" name="Table Placeholder 4">
            <a:extLst>
              <a:ext uri="{FF2B5EF4-FFF2-40B4-BE49-F238E27FC236}">
                <a16:creationId xmlns:a16="http://schemas.microsoft.com/office/drawing/2014/main" id="{99C89863-C2AE-4347-9073-9F377EED6B9F}"/>
              </a:ext>
            </a:extLst>
          </p:cNvPr>
          <p:cNvGraphicFramePr>
            <a:graphicFrameLocks noGrp="1"/>
          </p:cNvGraphicFramePr>
          <p:nvPr>
            <p:ph type="tbl" sz="quarter" idx="13"/>
            <p:extLst>
              <p:ext uri="{D42A27DB-BD31-4B8C-83A1-F6EECF244321}">
                <p14:modId xmlns:p14="http://schemas.microsoft.com/office/powerpoint/2010/main" val="440564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067032564"/>
                    </a:ext>
                  </a:extLst>
                </a:gridCol>
                <a:gridCol w="1152143">
                  <a:extLst>
                    <a:ext uri="{9D8B030D-6E8A-4147-A177-3AD203B41FA5}">
                      <a16:colId xmlns:a16="http://schemas.microsoft.com/office/drawing/2014/main" val="4061715558"/>
                    </a:ext>
                  </a:extLst>
                </a:gridCol>
                <a:gridCol w="576072">
                  <a:extLst>
                    <a:ext uri="{9D8B030D-6E8A-4147-A177-3AD203B41FA5}">
                      <a16:colId xmlns:a16="http://schemas.microsoft.com/office/drawing/2014/main" val="1121411228"/>
                    </a:ext>
                  </a:extLst>
                </a:gridCol>
                <a:gridCol w="576072">
                  <a:extLst>
                    <a:ext uri="{9D8B030D-6E8A-4147-A177-3AD203B41FA5}">
                      <a16:colId xmlns:a16="http://schemas.microsoft.com/office/drawing/2014/main" val="1244564386"/>
                    </a:ext>
                  </a:extLst>
                </a:gridCol>
                <a:gridCol w="576072">
                  <a:extLst>
                    <a:ext uri="{9D8B030D-6E8A-4147-A177-3AD203B41FA5}">
                      <a16:colId xmlns:a16="http://schemas.microsoft.com/office/drawing/2014/main" val="1262006393"/>
                    </a:ext>
                  </a:extLst>
                </a:gridCol>
                <a:gridCol w="576072">
                  <a:extLst>
                    <a:ext uri="{9D8B030D-6E8A-4147-A177-3AD203B41FA5}">
                      <a16:colId xmlns:a16="http://schemas.microsoft.com/office/drawing/2014/main" val="1820610965"/>
                    </a:ext>
                  </a:extLst>
                </a:gridCol>
                <a:gridCol w="576072">
                  <a:extLst>
                    <a:ext uri="{9D8B030D-6E8A-4147-A177-3AD203B41FA5}">
                      <a16:colId xmlns:a16="http://schemas.microsoft.com/office/drawing/2014/main" val="727074033"/>
                    </a:ext>
                  </a:extLst>
                </a:gridCol>
                <a:gridCol w="576072">
                  <a:extLst>
                    <a:ext uri="{9D8B030D-6E8A-4147-A177-3AD203B41FA5}">
                      <a16:colId xmlns:a16="http://schemas.microsoft.com/office/drawing/2014/main" val="1130728254"/>
                    </a:ext>
                  </a:extLst>
                </a:gridCol>
                <a:gridCol w="576072">
                  <a:extLst>
                    <a:ext uri="{9D8B030D-6E8A-4147-A177-3AD203B41FA5}">
                      <a16:colId xmlns:a16="http://schemas.microsoft.com/office/drawing/2014/main" val="522004126"/>
                    </a:ext>
                  </a:extLst>
                </a:gridCol>
                <a:gridCol w="576072">
                  <a:extLst>
                    <a:ext uri="{9D8B030D-6E8A-4147-A177-3AD203B41FA5}">
                      <a16:colId xmlns:a16="http://schemas.microsoft.com/office/drawing/2014/main" val="3853765157"/>
                    </a:ext>
                  </a:extLst>
                </a:gridCol>
                <a:gridCol w="576072">
                  <a:extLst>
                    <a:ext uri="{9D8B030D-6E8A-4147-A177-3AD203B41FA5}">
                      <a16:colId xmlns:a16="http://schemas.microsoft.com/office/drawing/2014/main" val="3621946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106119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alsalambank_bh - 2020-09-15 14:03:29</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أحد الرابحين الثلاثة للحصول على 3 أضعاف الأرباح المتوقعة من خلال استثمارك في حساب وكالة بمبلغ 5,000 د.ب. كحد أدنى لمدة 3 أشهر أو أكثر.‬
‫حمّل تطبيق مصرف السلام الآن، افتح حساب وكالة واستثمر في دقائق معدودة!‬
‫يسري العرض من 6 سبتمبر حتى 6 ديسمبر 2020. 
‫تطبق الشروط والأحكام.‬
‫ ‬
</a:t>
                      </a:r>
                      <a:r>
                        <a:rPr kumimoji="0" lang="en-US" sz="1000" b="0" i="0" u="none" strike="noStrike" kern="1200" cap="none" spc="0" normalizeH="0" baseline="0" noProof="0">
                          <a:ln>
                            <a:noFill/>
                          </a:ln>
                          <a:solidFill>
                            <a:prstClr val="black"/>
                          </a:solidFill>
                          <a:effectLst/>
                          <a:uLnTx/>
                          <a:uFillTx/>
                          <a:latin typeface="+mn-lt"/>
                          <a:ea typeface="+mn-ea"/>
                          <a:cs typeface="+mn-cs"/>
                        </a:rPr>
                        <a:t>Invest a minimum of BD 5,000 in your Wakala Account for 3 months or more &amp; get the chance to be one of 3 winners to triple their expected profit!
Download Al Salam Bank App now to open an account and invest in just a few minutes!
Offer is valid ‪from 6 September to 6 December 2020‬.
Terms &amp;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https://www.instagram.com/p/CFKOuObHBfE/media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09/19/2020 06:13:11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9137</a:t>
                      </a:r>
                    </a:p>
                  </a:txBody>
                  <a:tcPr/>
                </a:tc>
                <a:extLst>
                  <a:ext uri="{0D108BD9-81ED-4DB2-BD59-A6C34878D82A}">
                    <a16:rowId xmlns:a16="http://schemas.microsoft.com/office/drawing/2014/main" val="3104895842"/>
                  </a:ext>
                </a:extLst>
              </a:tr>
            </a:tbl>
          </a:graphicData>
        </a:graphic>
      </p:graphicFrame>
      <p:sp>
        <p:nvSpPr>
          <p:cNvPr id="4" name="Text Placeholder 3">
            <a:extLst>
              <a:ext uri="{FF2B5EF4-FFF2-40B4-BE49-F238E27FC236}">
                <a16:creationId xmlns:a16="http://schemas.microsoft.com/office/drawing/2014/main" id="{BF139CD6-1E8B-46B4-A0E1-1E4EF3D4315D}"/>
              </a:ext>
            </a:extLst>
          </p:cNvPr>
          <p:cNvSpPr>
            <a:spLocks noGrp="1"/>
          </p:cNvSpPr>
          <p:nvPr>
            <p:ph type="body" sz="quarter" idx="14"/>
          </p:nvPr>
        </p:nvSpPr>
        <p:spPr/>
        <p:txBody>
          <a:bodyPr/>
          <a:lstStyle/>
          <a:p>
            <a:r>
              <a:rPr lang="en-US"/>
              <a:t>09/01/2020 - 09/15/2020</a:t>
            </a:r>
          </a:p>
        </p:txBody>
      </p:sp>
    </p:spTree>
    <p:extLst>
      <p:ext uri="{BB962C8B-B14F-4D97-AF65-F5344CB8AC3E}">
        <p14:creationId xmlns:p14="http://schemas.microsoft.com/office/powerpoint/2010/main" val="1624137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47631-1D20-4805-B5DB-A432F7BA3F52}"/>
              </a:ext>
            </a:extLst>
          </p:cNvPr>
          <p:cNvSpPr>
            <a:spLocks noGrp="1"/>
          </p:cNvSpPr>
          <p:nvPr>
            <p:ph type="title"/>
          </p:nvPr>
        </p:nvSpPr>
        <p:spPr/>
        <p:txBody>
          <a:bodyPr/>
          <a:lstStyle/>
          <a:p>
            <a:r>
              <a:rPr lang="en-US"/>
              <a:t>Instagram Posts Table | All Pages - 7 of 9</a:t>
            </a:r>
          </a:p>
        </p:txBody>
      </p:sp>
      <p:graphicFrame>
        <p:nvGraphicFramePr>
          <p:cNvPr id="5" name="Table Placeholder 4">
            <a:extLst>
              <a:ext uri="{FF2B5EF4-FFF2-40B4-BE49-F238E27FC236}">
                <a16:creationId xmlns:a16="http://schemas.microsoft.com/office/drawing/2014/main" id="{5399A36D-97DD-4D31-ADA1-90677F735B84}"/>
              </a:ext>
            </a:extLst>
          </p:cNvPr>
          <p:cNvGraphicFramePr>
            <a:graphicFrameLocks noGrp="1"/>
          </p:cNvGraphicFramePr>
          <p:nvPr>
            <p:ph type="tbl" sz="quarter" idx="13"/>
            <p:extLst>
              <p:ext uri="{D42A27DB-BD31-4B8C-83A1-F6EECF244321}">
                <p14:modId xmlns:p14="http://schemas.microsoft.com/office/powerpoint/2010/main" val="2233135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803313781"/>
                    </a:ext>
                  </a:extLst>
                </a:gridCol>
                <a:gridCol w="1152143">
                  <a:extLst>
                    <a:ext uri="{9D8B030D-6E8A-4147-A177-3AD203B41FA5}">
                      <a16:colId xmlns:a16="http://schemas.microsoft.com/office/drawing/2014/main" val="3806808399"/>
                    </a:ext>
                  </a:extLst>
                </a:gridCol>
                <a:gridCol w="576072">
                  <a:extLst>
                    <a:ext uri="{9D8B030D-6E8A-4147-A177-3AD203B41FA5}">
                      <a16:colId xmlns:a16="http://schemas.microsoft.com/office/drawing/2014/main" val="4019257346"/>
                    </a:ext>
                  </a:extLst>
                </a:gridCol>
                <a:gridCol w="576072">
                  <a:extLst>
                    <a:ext uri="{9D8B030D-6E8A-4147-A177-3AD203B41FA5}">
                      <a16:colId xmlns:a16="http://schemas.microsoft.com/office/drawing/2014/main" val="926983297"/>
                    </a:ext>
                  </a:extLst>
                </a:gridCol>
                <a:gridCol w="576072">
                  <a:extLst>
                    <a:ext uri="{9D8B030D-6E8A-4147-A177-3AD203B41FA5}">
                      <a16:colId xmlns:a16="http://schemas.microsoft.com/office/drawing/2014/main" val="2893878996"/>
                    </a:ext>
                  </a:extLst>
                </a:gridCol>
                <a:gridCol w="576072">
                  <a:extLst>
                    <a:ext uri="{9D8B030D-6E8A-4147-A177-3AD203B41FA5}">
                      <a16:colId xmlns:a16="http://schemas.microsoft.com/office/drawing/2014/main" val="3696954469"/>
                    </a:ext>
                  </a:extLst>
                </a:gridCol>
                <a:gridCol w="576072">
                  <a:extLst>
                    <a:ext uri="{9D8B030D-6E8A-4147-A177-3AD203B41FA5}">
                      <a16:colId xmlns:a16="http://schemas.microsoft.com/office/drawing/2014/main" val="4150089050"/>
                    </a:ext>
                  </a:extLst>
                </a:gridCol>
                <a:gridCol w="576072">
                  <a:extLst>
                    <a:ext uri="{9D8B030D-6E8A-4147-A177-3AD203B41FA5}">
                      <a16:colId xmlns:a16="http://schemas.microsoft.com/office/drawing/2014/main" val="411100167"/>
                    </a:ext>
                  </a:extLst>
                </a:gridCol>
                <a:gridCol w="576072">
                  <a:extLst>
                    <a:ext uri="{9D8B030D-6E8A-4147-A177-3AD203B41FA5}">
                      <a16:colId xmlns:a16="http://schemas.microsoft.com/office/drawing/2014/main" val="35203137"/>
                    </a:ext>
                  </a:extLst>
                </a:gridCol>
                <a:gridCol w="576072">
                  <a:extLst>
                    <a:ext uri="{9D8B030D-6E8A-4147-A177-3AD203B41FA5}">
                      <a16:colId xmlns:a16="http://schemas.microsoft.com/office/drawing/2014/main" val="2940230549"/>
                    </a:ext>
                  </a:extLst>
                </a:gridCol>
                <a:gridCol w="576072">
                  <a:extLst>
                    <a:ext uri="{9D8B030D-6E8A-4147-A177-3AD203B41FA5}">
                      <a16:colId xmlns:a16="http://schemas.microsoft.com/office/drawing/2014/main" val="2930603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622763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alsalambank_bh - 2020-09-03 10:33:26</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خصم حصري بنسبة 5% من هوم سنتر في البحرين عند الدفع باستخدام بطاقات مصرف السلام‪.‬
‪ ‬
للاستفسار، يرجى مراسلتنا عبر الواتساب على 17005500. 
تطبق الشروط والأحكام‪.‬
‪ ‬
</a:t>
                      </a:r>
                      <a:r>
                        <a:rPr kumimoji="0" lang="en-US" sz="1000" b="0" i="0" u="none" strike="noStrike" kern="1200" cap="none" spc="0" normalizeH="0" baseline="0" noProof="0">
                          <a:ln>
                            <a:noFill/>
                          </a:ln>
                          <a:solidFill>
                            <a:prstClr val="black"/>
                          </a:solidFill>
                          <a:effectLst/>
                          <a:uLnTx/>
                          <a:uFillTx/>
                          <a:latin typeface="+mn-lt"/>
                          <a:ea typeface="+mn-ea"/>
                          <a:cs typeface="+mn-cs"/>
                        </a:rPr>
                        <a:t>Exclusive discount of 5% at Home Centre in Bahrain while using your Al Salam Bank cards.
For details, please text us on WhatsApp at ‪17005500‬.
Terms and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https://www.instagram.com/p/CEq9JN_D5QT/media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09/19/2020 06:13:11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8389</a:t>
                      </a:r>
                    </a:p>
                  </a:txBody>
                  <a:tcPr/>
                </a:tc>
                <a:extLst>
                  <a:ext uri="{0D108BD9-81ED-4DB2-BD59-A6C34878D82A}">
                    <a16:rowId xmlns:a16="http://schemas.microsoft.com/office/drawing/2014/main" val="2613507756"/>
                  </a:ext>
                </a:extLst>
              </a:tr>
            </a:tbl>
          </a:graphicData>
        </a:graphic>
      </p:graphicFrame>
      <p:sp>
        <p:nvSpPr>
          <p:cNvPr id="4" name="Text Placeholder 3">
            <a:extLst>
              <a:ext uri="{FF2B5EF4-FFF2-40B4-BE49-F238E27FC236}">
                <a16:creationId xmlns:a16="http://schemas.microsoft.com/office/drawing/2014/main" id="{C233A138-4452-4511-917D-E46C1DB0AAAE}"/>
              </a:ext>
            </a:extLst>
          </p:cNvPr>
          <p:cNvSpPr>
            <a:spLocks noGrp="1"/>
          </p:cNvSpPr>
          <p:nvPr>
            <p:ph type="body" sz="quarter" idx="14"/>
          </p:nvPr>
        </p:nvSpPr>
        <p:spPr/>
        <p:txBody>
          <a:bodyPr/>
          <a:lstStyle/>
          <a:p>
            <a:r>
              <a:rPr lang="en-US"/>
              <a:t>09/01/2020 - 09/15/2020</a:t>
            </a:r>
          </a:p>
        </p:txBody>
      </p:sp>
    </p:spTree>
    <p:extLst>
      <p:ext uri="{BB962C8B-B14F-4D97-AF65-F5344CB8AC3E}">
        <p14:creationId xmlns:p14="http://schemas.microsoft.com/office/powerpoint/2010/main" val="3230823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27FE3-0E94-4B83-86A4-E1000E62ACF0}"/>
              </a:ext>
            </a:extLst>
          </p:cNvPr>
          <p:cNvSpPr>
            <a:spLocks noGrp="1"/>
          </p:cNvSpPr>
          <p:nvPr>
            <p:ph type="title"/>
          </p:nvPr>
        </p:nvSpPr>
        <p:spPr/>
        <p:txBody>
          <a:bodyPr/>
          <a:lstStyle/>
          <a:p>
            <a:r>
              <a:rPr lang="en-US"/>
              <a:t>Instagram Posts Table | All Pages - 8 of 9</a:t>
            </a:r>
          </a:p>
        </p:txBody>
      </p:sp>
      <p:graphicFrame>
        <p:nvGraphicFramePr>
          <p:cNvPr id="5" name="Table Placeholder 4">
            <a:extLst>
              <a:ext uri="{FF2B5EF4-FFF2-40B4-BE49-F238E27FC236}">
                <a16:creationId xmlns:a16="http://schemas.microsoft.com/office/drawing/2014/main" id="{AF374DFB-90D5-47F6-8D7B-F51766AB41A5}"/>
              </a:ext>
            </a:extLst>
          </p:cNvPr>
          <p:cNvGraphicFramePr>
            <a:graphicFrameLocks noGrp="1"/>
          </p:cNvGraphicFramePr>
          <p:nvPr>
            <p:ph type="tbl" sz="quarter" idx="13"/>
            <p:extLst>
              <p:ext uri="{D42A27DB-BD31-4B8C-83A1-F6EECF244321}">
                <p14:modId xmlns:p14="http://schemas.microsoft.com/office/powerpoint/2010/main" val="283541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264706206"/>
                    </a:ext>
                  </a:extLst>
                </a:gridCol>
                <a:gridCol w="1152143">
                  <a:extLst>
                    <a:ext uri="{9D8B030D-6E8A-4147-A177-3AD203B41FA5}">
                      <a16:colId xmlns:a16="http://schemas.microsoft.com/office/drawing/2014/main" val="1998650934"/>
                    </a:ext>
                  </a:extLst>
                </a:gridCol>
                <a:gridCol w="576072">
                  <a:extLst>
                    <a:ext uri="{9D8B030D-6E8A-4147-A177-3AD203B41FA5}">
                      <a16:colId xmlns:a16="http://schemas.microsoft.com/office/drawing/2014/main" val="1688190520"/>
                    </a:ext>
                  </a:extLst>
                </a:gridCol>
                <a:gridCol w="576072">
                  <a:extLst>
                    <a:ext uri="{9D8B030D-6E8A-4147-A177-3AD203B41FA5}">
                      <a16:colId xmlns:a16="http://schemas.microsoft.com/office/drawing/2014/main" val="4276389000"/>
                    </a:ext>
                  </a:extLst>
                </a:gridCol>
                <a:gridCol w="576072">
                  <a:extLst>
                    <a:ext uri="{9D8B030D-6E8A-4147-A177-3AD203B41FA5}">
                      <a16:colId xmlns:a16="http://schemas.microsoft.com/office/drawing/2014/main" val="32473296"/>
                    </a:ext>
                  </a:extLst>
                </a:gridCol>
                <a:gridCol w="576072">
                  <a:extLst>
                    <a:ext uri="{9D8B030D-6E8A-4147-A177-3AD203B41FA5}">
                      <a16:colId xmlns:a16="http://schemas.microsoft.com/office/drawing/2014/main" val="1777692697"/>
                    </a:ext>
                  </a:extLst>
                </a:gridCol>
                <a:gridCol w="576072">
                  <a:extLst>
                    <a:ext uri="{9D8B030D-6E8A-4147-A177-3AD203B41FA5}">
                      <a16:colId xmlns:a16="http://schemas.microsoft.com/office/drawing/2014/main" val="2769559169"/>
                    </a:ext>
                  </a:extLst>
                </a:gridCol>
                <a:gridCol w="576072">
                  <a:extLst>
                    <a:ext uri="{9D8B030D-6E8A-4147-A177-3AD203B41FA5}">
                      <a16:colId xmlns:a16="http://schemas.microsoft.com/office/drawing/2014/main" val="2751085732"/>
                    </a:ext>
                  </a:extLst>
                </a:gridCol>
                <a:gridCol w="576072">
                  <a:extLst>
                    <a:ext uri="{9D8B030D-6E8A-4147-A177-3AD203B41FA5}">
                      <a16:colId xmlns:a16="http://schemas.microsoft.com/office/drawing/2014/main" val="2603508029"/>
                    </a:ext>
                  </a:extLst>
                </a:gridCol>
                <a:gridCol w="576072">
                  <a:extLst>
                    <a:ext uri="{9D8B030D-6E8A-4147-A177-3AD203B41FA5}">
                      <a16:colId xmlns:a16="http://schemas.microsoft.com/office/drawing/2014/main" val="3650812306"/>
                    </a:ext>
                  </a:extLst>
                </a:gridCol>
                <a:gridCol w="576072">
                  <a:extLst>
                    <a:ext uri="{9D8B030D-6E8A-4147-A177-3AD203B41FA5}">
                      <a16:colId xmlns:a16="http://schemas.microsoft.com/office/drawing/2014/main" val="1992108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824767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alsalambank_bh - 2020-09-01 13:38:02</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ابق_آمنا مع بطاقات مصرف السلام اللاتلامسية لمشترياتك اليومية.‬
‫افتح حسابك في دقائق عبر تطبيق مصرف السلام الجديد من خلال الضغط على الرابط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StaySafe with Al Salam Bank’s contactless card for your daily purchases.
Open your account in minutes through Al Salam Bank’s new digital banking app by clicking the link in our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https://www.instagram.com/p/CEmIpvrH1dC/media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09/19/2020 06:13:11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7925</a:t>
                      </a:r>
                    </a:p>
                  </a:txBody>
                  <a:tcPr/>
                </a:tc>
                <a:extLst>
                  <a:ext uri="{0D108BD9-81ED-4DB2-BD59-A6C34878D82A}">
                    <a16:rowId xmlns:a16="http://schemas.microsoft.com/office/drawing/2014/main" val="1235270634"/>
                  </a:ext>
                </a:extLst>
              </a:tr>
            </a:tbl>
          </a:graphicData>
        </a:graphic>
      </p:graphicFrame>
      <p:sp>
        <p:nvSpPr>
          <p:cNvPr id="4" name="Text Placeholder 3">
            <a:extLst>
              <a:ext uri="{FF2B5EF4-FFF2-40B4-BE49-F238E27FC236}">
                <a16:creationId xmlns:a16="http://schemas.microsoft.com/office/drawing/2014/main" id="{7A8B244B-20AA-47A9-BA59-C89ADDA0DE86}"/>
              </a:ext>
            </a:extLst>
          </p:cNvPr>
          <p:cNvSpPr>
            <a:spLocks noGrp="1"/>
          </p:cNvSpPr>
          <p:nvPr>
            <p:ph type="body" sz="quarter" idx="14"/>
          </p:nvPr>
        </p:nvSpPr>
        <p:spPr/>
        <p:txBody>
          <a:bodyPr/>
          <a:lstStyle/>
          <a:p>
            <a:r>
              <a:rPr lang="en-US"/>
              <a:t>09/01/2020 - 09/15/2020</a:t>
            </a:r>
          </a:p>
        </p:txBody>
      </p:sp>
    </p:spTree>
    <p:extLst>
      <p:ext uri="{BB962C8B-B14F-4D97-AF65-F5344CB8AC3E}">
        <p14:creationId xmlns:p14="http://schemas.microsoft.com/office/powerpoint/2010/main" val="4190529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06C61-5587-44D4-8571-073A22E43FA2}"/>
              </a:ext>
            </a:extLst>
          </p:cNvPr>
          <p:cNvSpPr>
            <a:spLocks noGrp="1"/>
          </p:cNvSpPr>
          <p:nvPr>
            <p:ph type="title"/>
          </p:nvPr>
        </p:nvSpPr>
        <p:spPr/>
        <p:txBody>
          <a:bodyPr/>
          <a:lstStyle/>
          <a:p>
            <a:r>
              <a:rPr lang="en-US"/>
              <a:t>Instagram Posts Table | All Pages - 9 of 9</a:t>
            </a:r>
          </a:p>
        </p:txBody>
      </p:sp>
      <p:graphicFrame>
        <p:nvGraphicFramePr>
          <p:cNvPr id="5" name="Table Placeholder 4">
            <a:extLst>
              <a:ext uri="{FF2B5EF4-FFF2-40B4-BE49-F238E27FC236}">
                <a16:creationId xmlns:a16="http://schemas.microsoft.com/office/drawing/2014/main" id="{99682D84-A7EB-43CE-A09A-A9AC0B928FAB}"/>
              </a:ext>
            </a:extLst>
          </p:cNvPr>
          <p:cNvGraphicFramePr>
            <a:graphicFrameLocks noGrp="1"/>
          </p:cNvGraphicFramePr>
          <p:nvPr>
            <p:ph type="tbl" sz="quarter" idx="13"/>
            <p:extLst>
              <p:ext uri="{D42A27DB-BD31-4B8C-83A1-F6EECF244321}">
                <p14:modId xmlns:p14="http://schemas.microsoft.com/office/powerpoint/2010/main" val="1621356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64885607"/>
                    </a:ext>
                  </a:extLst>
                </a:gridCol>
                <a:gridCol w="1152143">
                  <a:extLst>
                    <a:ext uri="{9D8B030D-6E8A-4147-A177-3AD203B41FA5}">
                      <a16:colId xmlns:a16="http://schemas.microsoft.com/office/drawing/2014/main" val="506777201"/>
                    </a:ext>
                  </a:extLst>
                </a:gridCol>
                <a:gridCol w="576072">
                  <a:extLst>
                    <a:ext uri="{9D8B030D-6E8A-4147-A177-3AD203B41FA5}">
                      <a16:colId xmlns:a16="http://schemas.microsoft.com/office/drawing/2014/main" val="3708807283"/>
                    </a:ext>
                  </a:extLst>
                </a:gridCol>
                <a:gridCol w="576072">
                  <a:extLst>
                    <a:ext uri="{9D8B030D-6E8A-4147-A177-3AD203B41FA5}">
                      <a16:colId xmlns:a16="http://schemas.microsoft.com/office/drawing/2014/main" val="1752551253"/>
                    </a:ext>
                  </a:extLst>
                </a:gridCol>
                <a:gridCol w="576072">
                  <a:extLst>
                    <a:ext uri="{9D8B030D-6E8A-4147-A177-3AD203B41FA5}">
                      <a16:colId xmlns:a16="http://schemas.microsoft.com/office/drawing/2014/main" val="579016968"/>
                    </a:ext>
                  </a:extLst>
                </a:gridCol>
                <a:gridCol w="576072">
                  <a:extLst>
                    <a:ext uri="{9D8B030D-6E8A-4147-A177-3AD203B41FA5}">
                      <a16:colId xmlns:a16="http://schemas.microsoft.com/office/drawing/2014/main" val="3882808144"/>
                    </a:ext>
                  </a:extLst>
                </a:gridCol>
                <a:gridCol w="576072">
                  <a:extLst>
                    <a:ext uri="{9D8B030D-6E8A-4147-A177-3AD203B41FA5}">
                      <a16:colId xmlns:a16="http://schemas.microsoft.com/office/drawing/2014/main" val="2487984637"/>
                    </a:ext>
                  </a:extLst>
                </a:gridCol>
                <a:gridCol w="576072">
                  <a:extLst>
                    <a:ext uri="{9D8B030D-6E8A-4147-A177-3AD203B41FA5}">
                      <a16:colId xmlns:a16="http://schemas.microsoft.com/office/drawing/2014/main" val="697095418"/>
                    </a:ext>
                  </a:extLst>
                </a:gridCol>
                <a:gridCol w="576072">
                  <a:extLst>
                    <a:ext uri="{9D8B030D-6E8A-4147-A177-3AD203B41FA5}">
                      <a16:colId xmlns:a16="http://schemas.microsoft.com/office/drawing/2014/main" val="374426150"/>
                    </a:ext>
                  </a:extLst>
                </a:gridCol>
                <a:gridCol w="576072">
                  <a:extLst>
                    <a:ext uri="{9D8B030D-6E8A-4147-A177-3AD203B41FA5}">
                      <a16:colId xmlns:a16="http://schemas.microsoft.com/office/drawing/2014/main" val="1083619"/>
                    </a:ext>
                  </a:extLst>
                </a:gridCol>
                <a:gridCol w="576072">
                  <a:extLst>
                    <a:ext uri="{9D8B030D-6E8A-4147-A177-3AD203B41FA5}">
                      <a16:colId xmlns:a16="http://schemas.microsoft.com/office/drawing/2014/main" val="2432509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1694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alsalambank_bh - 2020-09-08 10:22:48</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مصرف السلام يقدم لك الخدمات المصرفية عبر الفرع الافتراضي لمساعدتك في تلبية احتياجاتك عبر مكالمات الفيديو من خلال تطبيق ‪</a:t>
                      </a:r>
                      <a:r>
                        <a:rPr kumimoji="0" lang="en-US" sz="1000" b="0" i="0" u="none" strike="noStrike" kern="1200" cap="none" spc="0" normalizeH="0" baseline="0" noProof="0">
                          <a:ln>
                            <a:noFill/>
                          </a:ln>
                          <a:solidFill>
                            <a:prstClr val="black"/>
                          </a:solidFill>
                          <a:effectLst/>
                          <a:uLnTx/>
                          <a:uFillTx/>
                          <a:latin typeface="+mn-lt"/>
                          <a:ea typeface="+mn-ea"/>
                          <a:cs typeface="+mn-cs"/>
                        </a:rPr>
                        <a:t>Skiplino‬.
</a:t>
                      </a:r>
                      <a:r>
                        <a:rPr kumimoji="0" lang="ar-AE" sz="1000" b="0" i="0" u="none" strike="noStrike" kern="1200" cap="none" spc="0" normalizeH="0" baseline="0" noProof="0">
                          <a:ln>
                            <a:noFill/>
                          </a:ln>
                          <a:solidFill>
                            <a:prstClr val="black"/>
                          </a:solidFill>
                          <a:effectLst/>
                          <a:uLnTx/>
                          <a:uFillTx/>
                          <a:latin typeface="+mn-lt"/>
                          <a:ea typeface="+mn-ea"/>
                          <a:cs typeface="+mn-cs"/>
                        </a:rPr>
                        <a:t>تتوفر خدمات الفرع الافتراضي ‪من الأحد إلى الخميس‬ من ‪الساعة 8:30 صباحًا‬ حتى 3:00 مساءً. وبإمكانك حجز الموعد الأنسب لك عبر تطبيق‪ </a:t>
                      </a:r>
                      <a:r>
                        <a:rPr kumimoji="0" lang="en-US" sz="1000" b="0" i="0" u="none" strike="noStrike" kern="1200" cap="none" spc="0" normalizeH="0" baseline="0" noProof="0">
                          <a:ln>
                            <a:noFill/>
                          </a:ln>
                          <a:solidFill>
                            <a:prstClr val="black"/>
                          </a:solidFill>
                          <a:effectLst/>
                          <a:uLnTx/>
                          <a:uFillTx/>
                          <a:latin typeface="+mn-lt"/>
                          <a:ea typeface="+mn-ea"/>
                          <a:cs typeface="+mn-cs"/>
                        </a:rPr>
                        <a:t>Skiplino ‬</a:t>
                      </a:r>
                      <a:r>
                        <a:rPr kumimoji="0" lang="ar-AE" sz="1000" b="0" i="0" u="none" strike="noStrike" kern="1200" cap="none" spc="0" normalizeH="0" baseline="0" noProof="0">
                          <a:ln>
                            <a:noFill/>
                          </a:ln>
                          <a:solidFill>
                            <a:prstClr val="black"/>
                          </a:solidFill>
                          <a:effectLst/>
                          <a:uLnTx/>
                          <a:uFillTx/>
                          <a:latin typeface="+mn-lt"/>
                          <a:ea typeface="+mn-ea"/>
                          <a:cs typeface="+mn-cs"/>
                        </a:rPr>
                        <a:t>المتوفر في متاجر آبل وقوقل للتطبيقات‪.  ‬يمكنك أيضاً معرفة المزيد عن خدماتنا من خلال التواصل معنا عبر الواتساب على الرقم ‪‪17005500‬‬.
</a:t>
                      </a:r>
                      <a:r>
                        <a:rPr kumimoji="0" lang="en-US" sz="1000" b="0" i="0" u="none" strike="noStrike" kern="1200" cap="none" spc="0" normalizeH="0" baseline="0" noProof="0">
                          <a:ln>
                            <a:noFill/>
                          </a:ln>
                          <a:solidFill>
                            <a:prstClr val="black"/>
                          </a:solidFill>
                          <a:effectLst/>
                          <a:uLnTx/>
                          <a:uFillTx/>
                          <a:latin typeface="+mn-lt"/>
                          <a:ea typeface="+mn-ea"/>
                          <a:cs typeface="+mn-cs"/>
                        </a:rPr>
                        <a:t>Al Salam Bank Virtual Branch is ready to address your banking needs via video call using the Skiplino application.
The Virtual Branch is open ‪from 8:30 am to 3:00 pm Sunday‬ to Thursday. You can conveniently book your appointment using the Skiplino application (available at the Apple Store and Google Play Store).
You can also learn more about our services using our WhatsApp Banking service on ‪17005500‬.
#alsalambank #virtual #branch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https://www.instagram.com/p/CE3z5qon21h/media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09/19/2020 06:13:11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7432</a:t>
                      </a:r>
                    </a:p>
                  </a:txBody>
                  <a:tcPr/>
                </a:tc>
                <a:extLst>
                  <a:ext uri="{0D108BD9-81ED-4DB2-BD59-A6C34878D82A}">
                    <a16:rowId xmlns:a16="http://schemas.microsoft.com/office/drawing/2014/main" val="3330184420"/>
                  </a:ext>
                </a:extLst>
              </a:tr>
            </a:tbl>
          </a:graphicData>
        </a:graphic>
      </p:graphicFrame>
      <p:sp>
        <p:nvSpPr>
          <p:cNvPr id="4" name="Text Placeholder 3">
            <a:extLst>
              <a:ext uri="{FF2B5EF4-FFF2-40B4-BE49-F238E27FC236}">
                <a16:creationId xmlns:a16="http://schemas.microsoft.com/office/drawing/2014/main" id="{BA144A63-AF2A-4E9B-AD78-5EE683E6633D}"/>
              </a:ext>
            </a:extLst>
          </p:cNvPr>
          <p:cNvSpPr>
            <a:spLocks noGrp="1"/>
          </p:cNvSpPr>
          <p:nvPr>
            <p:ph type="body" sz="quarter" idx="14"/>
          </p:nvPr>
        </p:nvSpPr>
        <p:spPr/>
        <p:txBody>
          <a:bodyPr/>
          <a:lstStyle/>
          <a:p>
            <a:r>
              <a:rPr lang="en-US"/>
              <a:t>09/01/2020 - 09/15/2020</a:t>
            </a:r>
          </a:p>
        </p:txBody>
      </p:sp>
    </p:spTree>
    <p:extLst>
      <p:ext uri="{BB962C8B-B14F-4D97-AF65-F5344CB8AC3E}">
        <p14:creationId xmlns:p14="http://schemas.microsoft.com/office/powerpoint/2010/main" val="319974060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37</TotalTime>
  <Words>665</Words>
  <Application>Microsoft Office PowerPoint</Application>
  <PresentationFormat>On-screen Show (4:3)</PresentationFormat>
  <Paragraphs>205</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quintly_template</vt:lpstr>
      <vt:lpstr>Instagram Posts Table | All Pages - 1 of 9</vt:lpstr>
      <vt:lpstr>Instagram Posts Table | All Pages - 2 of 9</vt:lpstr>
      <vt:lpstr>Instagram Posts Table | All Pages - 3 of 9</vt:lpstr>
      <vt:lpstr>Instagram Posts Table | All Pages - 4 of 9</vt:lpstr>
      <vt:lpstr>Instagram Posts Table | All Pages - 5 of 9</vt:lpstr>
      <vt:lpstr>Instagram Posts Table | All Pages - 6 of 9</vt:lpstr>
      <vt:lpstr>Instagram Posts Table | All Pages - 7 of 9</vt:lpstr>
      <vt:lpstr>Instagram Posts Table | All Pages - 8 of 9</vt:lpstr>
      <vt:lpstr>Instagram Posts Table | All Pages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5</cp:revision>
  <dcterms:created xsi:type="dcterms:W3CDTF">2020-09-19T06:17:29Z</dcterms:created>
  <dcterms:modified xsi:type="dcterms:W3CDTF">2020-09-19T06:55:10Z</dcterms:modified>
</cp:coreProperties>
</file>