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9CD8-1A45-4A6A-A9E9-D5E5A85B3E81}"/>
              </a:ext>
            </a:extLst>
          </p:cNvPr>
          <p:cNvSpPr>
            <a:spLocks noGrp="1"/>
          </p:cNvSpPr>
          <p:nvPr>
            <p:ph type="title"/>
          </p:nvPr>
        </p:nvSpPr>
        <p:spPr/>
        <p:txBody>
          <a:bodyPr/>
          <a:lstStyle/>
          <a:p>
            <a:r>
              <a:rPr lang="en-US"/>
              <a:t>Facebook Own Posts Table | Dubai Properties - 1 of 7</a:t>
            </a:r>
          </a:p>
        </p:txBody>
      </p:sp>
      <p:graphicFrame>
        <p:nvGraphicFramePr>
          <p:cNvPr id="5" name="Table Placeholder 4">
            <a:extLst>
              <a:ext uri="{FF2B5EF4-FFF2-40B4-BE49-F238E27FC236}">
                <a16:creationId xmlns:a16="http://schemas.microsoft.com/office/drawing/2014/main" id="{44CCEC60-E9CC-4B20-99CE-D7B1F5C8CB2D}"/>
              </a:ext>
            </a:extLst>
          </p:cNvPr>
          <p:cNvGraphicFramePr>
            <a:graphicFrameLocks noGrp="1"/>
          </p:cNvGraphicFramePr>
          <p:nvPr>
            <p:ph type="tbl" sz="quarter" idx="13"/>
            <p:extLst>
              <p:ext uri="{D42A27DB-BD31-4B8C-83A1-F6EECF244321}">
                <p14:modId xmlns:p14="http://schemas.microsoft.com/office/powerpoint/2010/main" val="3654809416"/>
              </p:ext>
            </p:extLst>
          </p:nvPr>
        </p:nvGraphicFramePr>
        <p:xfrm>
          <a:off x="457200" y="1731963"/>
          <a:ext cx="7242048" cy="438912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25493799"/>
                    </a:ext>
                  </a:extLst>
                </a:gridCol>
                <a:gridCol w="493776">
                  <a:extLst>
                    <a:ext uri="{9D8B030D-6E8A-4147-A177-3AD203B41FA5}">
                      <a16:colId xmlns:a16="http://schemas.microsoft.com/office/drawing/2014/main" val="1898651786"/>
                    </a:ext>
                  </a:extLst>
                </a:gridCol>
                <a:gridCol w="329184">
                  <a:extLst>
                    <a:ext uri="{9D8B030D-6E8A-4147-A177-3AD203B41FA5}">
                      <a16:colId xmlns:a16="http://schemas.microsoft.com/office/drawing/2014/main" val="2632434827"/>
                    </a:ext>
                  </a:extLst>
                </a:gridCol>
                <a:gridCol w="329184">
                  <a:extLst>
                    <a:ext uri="{9D8B030D-6E8A-4147-A177-3AD203B41FA5}">
                      <a16:colId xmlns:a16="http://schemas.microsoft.com/office/drawing/2014/main" val="563155669"/>
                    </a:ext>
                  </a:extLst>
                </a:gridCol>
                <a:gridCol w="329184">
                  <a:extLst>
                    <a:ext uri="{9D8B030D-6E8A-4147-A177-3AD203B41FA5}">
                      <a16:colId xmlns:a16="http://schemas.microsoft.com/office/drawing/2014/main" val="417319523"/>
                    </a:ext>
                  </a:extLst>
                </a:gridCol>
                <a:gridCol w="329184">
                  <a:extLst>
                    <a:ext uri="{9D8B030D-6E8A-4147-A177-3AD203B41FA5}">
                      <a16:colId xmlns:a16="http://schemas.microsoft.com/office/drawing/2014/main" val="2308918918"/>
                    </a:ext>
                  </a:extLst>
                </a:gridCol>
                <a:gridCol w="329184">
                  <a:extLst>
                    <a:ext uri="{9D8B030D-6E8A-4147-A177-3AD203B41FA5}">
                      <a16:colId xmlns:a16="http://schemas.microsoft.com/office/drawing/2014/main" val="3206693873"/>
                    </a:ext>
                  </a:extLst>
                </a:gridCol>
                <a:gridCol w="329184">
                  <a:extLst>
                    <a:ext uri="{9D8B030D-6E8A-4147-A177-3AD203B41FA5}">
                      <a16:colId xmlns:a16="http://schemas.microsoft.com/office/drawing/2014/main" val="3056155022"/>
                    </a:ext>
                  </a:extLst>
                </a:gridCol>
                <a:gridCol w="329184">
                  <a:extLst>
                    <a:ext uri="{9D8B030D-6E8A-4147-A177-3AD203B41FA5}">
                      <a16:colId xmlns:a16="http://schemas.microsoft.com/office/drawing/2014/main" val="3570454648"/>
                    </a:ext>
                  </a:extLst>
                </a:gridCol>
                <a:gridCol w="329184">
                  <a:extLst>
                    <a:ext uri="{9D8B030D-6E8A-4147-A177-3AD203B41FA5}">
                      <a16:colId xmlns:a16="http://schemas.microsoft.com/office/drawing/2014/main" val="2669047964"/>
                    </a:ext>
                  </a:extLst>
                </a:gridCol>
                <a:gridCol w="329184">
                  <a:extLst>
                    <a:ext uri="{9D8B030D-6E8A-4147-A177-3AD203B41FA5}">
                      <a16:colId xmlns:a16="http://schemas.microsoft.com/office/drawing/2014/main" val="4199268430"/>
                    </a:ext>
                  </a:extLst>
                </a:gridCol>
                <a:gridCol w="329184">
                  <a:extLst>
                    <a:ext uri="{9D8B030D-6E8A-4147-A177-3AD203B41FA5}">
                      <a16:colId xmlns:a16="http://schemas.microsoft.com/office/drawing/2014/main" val="2741114928"/>
                    </a:ext>
                  </a:extLst>
                </a:gridCol>
                <a:gridCol w="329184">
                  <a:extLst>
                    <a:ext uri="{9D8B030D-6E8A-4147-A177-3AD203B41FA5}">
                      <a16:colId xmlns:a16="http://schemas.microsoft.com/office/drawing/2014/main" val="1150587672"/>
                    </a:ext>
                  </a:extLst>
                </a:gridCol>
                <a:gridCol w="329184">
                  <a:extLst>
                    <a:ext uri="{9D8B030D-6E8A-4147-A177-3AD203B41FA5}">
                      <a16:colId xmlns:a16="http://schemas.microsoft.com/office/drawing/2014/main" val="158340991"/>
                    </a:ext>
                  </a:extLst>
                </a:gridCol>
                <a:gridCol w="329184">
                  <a:extLst>
                    <a:ext uri="{9D8B030D-6E8A-4147-A177-3AD203B41FA5}">
                      <a16:colId xmlns:a16="http://schemas.microsoft.com/office/drawing/2014/main" val="2863848276"/>
                    </a:ext>
                  </a:extLst>
                </a:gridCol>
                <a:gridCol w="329184">
                  <a:extLst>
                    <a:ext uri="{9D8B030D-6E8A-4147-A177-3AD203B41FA5}">
                      <a16:colId xmlns:a16="http://schemas.microsoft.com/office/drawing/2014/main" val="141168386"/>
                    </a:ext>
                  </a:extLst>
                </a:gridCol>
                <a:gridCol w="329184">
                  <a:extLst>
                    <a:ext uri="{9D8B030D-6E8A-4147-A177-3AD203B41FA5}">
                      <a16:colId xmlns:a16="http://schemas.microsoft.com/office/drawing/2014/main" val="3530632960"/>
                    </a:ext>
                  </a:extLst>
                </a:gridCol>
                <a:gridCol w="329184">
                  <a:extLst>
                    <a:ext uri="{9D8B030D-6E8A-4147-A177-3AD203B41FA5}">
                      <a16:colId xmlns:a16="http://schemas.microsoft.com/office/drawing/2014/main" val="9742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377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- 2020-07-30 17:03:45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رغم أن هذا العيد مختلف بكثير من النواحي، إلا أننا نرسل لكم أمنياتنا ونرجو أن تمتلئ بيوتكم بالسلام والسعادة والرخاء، مهما كانت طريقة احتفالكم. #عيد_مبارك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955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- 2020-07-30 16:59:19</a:t>
                      </a:r>
                      <a:r>
                        <a:rPr kumimoji="0" lang="en-US" sz="1000" b="0" i="0" u="none" strike="noStrike" kern="1200" cap="none" spc="0" normalizeH="0" baseline="0" noProof="0">
                          <a:ln>
                            <a:noFill/>
                          </a:ln>
                          <a:solidFill>
                            <a:prstClr val="black"/>
                          </a:solidFill>
                          <a:effectLst/>
                          <a:uLnTx/>
                          <a:uFillTx/>
                          <a:latin typeface="+mn-lt"/>
                          <a:ea typeface="+mn-ea"/>
                          <a:cs typeface="+mn-cs"/>
                        </a:rPr>
                        <a:t>
 This Eid is special in many ways. However unique the happiness or different the celebration may be, we wish you an abundance of peace, good health and prosperity. #EidMubarak!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4857243"/>
                  </a:ext>
                </a:extLst>
              </a:tr>
            </a:tbl>
          </a:graphicData>
        </a:graphic>
      </p:graphicFrame>
      <p:sp>
        <p:nvSpPr>
          <p:cNvPr id="4" name="Text Placeholder 3">
            <a:extLst>
              <a:ext uri="{FF2B5EF4-FFF2-40B4-BE49-F238E27FC236}">
                <a16:creationId xmlns:a16="http://schemas.microsoft.com/office/drawing/2014/main" id="{6CFDA430-7FAE-4B76-9E72-191DCEE7562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26647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F2E3-C2EB-4CDF-BAC9-613EB4628A0A}"/>
              </a:ext>
            </a:extLst>
          </p:cNvPr>
          <p:cNvSpPr>
            <a:spLocks noGrp="1"/>
          </p:cNvSpPr>
          <p:nvPr>
            <p:ph type="title"/>
          </p:nvPr>
        </p:nvSpPr>
        <p:spPr/>
        <p:txBody>
          <a:bodyPr/>
          <a:lstStyle/>
          <a:p>
            <a:r>
              <a:rPr lang="en-US"/>
              <a:t>Facebook Own Posts Table | Dubai Properties - 2 of 7</a:t>
            </a:r>
          </a:p>
        </p:txBody>
      </p:sp>
      <p:graphicFrame>
        <p:nvGraphicFramePr>
          <p:cNvPr id="5" name="Table Placeholder 4">
            <a:extLst>
              <a:ext uri="{FF2B5EF4-FFF2-40B4-BE49-F238E27FC236}">
                <a16:creationId xmlns:a16="http://schemas.microsoft.com/office/drawing/2014/main" id="{DFED7CAA-CC74-4D8C-A9C1-F31C29D8CA41}"/>
              </a:ext>
            </a:extLst>
          </p:cNvPr>
          <p:cNvGraphicFramePr>
            <a:graphicFrameLocks noGrp="1"/>
          </p:cNvGraphicFramePr>
          <p:nvPr>
            <p:ph type="tbl" sz="quarter" idx="13"/>
            <p:extLst>
              <p:ext uri="{D42A27DB-BD31-4B8C-83A1-F6EECF244321}">
                <p14:modId xmlns:p14="http://schemas.microsoft.com/office/powerpoint/2010/main" val="114671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4679398"/>
                    </a:ext>
                  </a:extLst>
                </a:gridCol>
                <a:gridCol w="493776">
                  <a:extLst>
                    <a:ext uri="{9D8B030D-6E8A-4147-A177-3AD203B41FA5}">
                      <a16:colId xmlns:a16="http://schemas.microsoft.com/office/drawing/2014/main" val="253753196"/>
                    </a:ext>
                  </a:extLst>
                </a:gridCol>
                <a:gridCol w="329184">
                  <a:extLst>
                    <a:ext uri="{9D8B030D-6E8A-4147-A177-3AD203B41FA5}">
                      <a16:colId xmlns:a16="http://schemas.microsoft.com/office/drawing/2014/main" val="2291716170"/>
                    </a:ext>
                  </a:extLst>
                </a:gridCol>
                <a:gridCol w="329184">
                  <a:extLst>
                    <a:ext uri="{9D8B030D-6E8A-4147-A177-3AD203B41FA5}">
                      <a16:colId xmlns:a16="http://schemas.microsoft.com/office/drawing/2014/main" val="2736129125"/>
                    </a:ext>
                  </a:extLst>
                </a:gridCol>
                <a:gridCol w="329184">
                  <a:extLst>
                    <a:ext uri="{9D8B030D-6E8A-4147-A177-3AD203B41FA5}">
                      <a16:colId xmlns:a16="http://schemas.microsoft.com/office/drawing/2014/main" val="1934750243"/>
                    </a:ext>
                  </a:extLst>
                </a:gridCol>
                <a:gridCol w="329184">
                  <a:extLst>
                    <a:ext uri="{9D8B030D-6E8A-4147-A177-3AD203B41FA5}">
                      <a16:colId xmlns:a16="http://schemas.microsoft.com/office/drawing/2014/main" val="2546045468"/>
                    </a:ext>
                  </a:extLst>
                </a:gridCol>
                <a:gridCol w="329184">
                  <a:extLst>
                    <a:ext uri="{9D8B030D-6E8A-4147-A177-3AD203B41FA5}">
                      <a16:colId xmlns:a16="http://schemas.microsoft.com/office/drawing/2014/main" val="2922832893"/>
                    </a:ext>
                  </a:extLst>
                </a:gridCol>
                <a:gridCol w="329184">
                  <a:extLst>
                    <a:ext uri="{9D8B030D-6E8A-4147-A177-3AD203B41FA5}">
                      <a16:colId xmlns:a16="http://schemas.microsoft.com/office/drawing/2014/main" val="179959502"/>
                    </a:ext>
                  </a:extLst>
                </a:gridCol>
                <a:gridCol w="329184">
                  <a:extLst>
                    <a:ext uri="{9D8B030D-6E8A-4147-A177-3AD203B41FA5}">
                      <a16:colId xmlns:a16="http://schemas.microsoft.com/office/drawing/2014/main" val="115339187"/>
                    </a:ext>
                  </a:extLst>
                </a:gridCol>
                <a:gridCol w="329184">
                  <a:extLst>
                    <a:ext uri="{9D8B030D-6E8A-4147-A177-3AD203B41FA5}">
                      <a16:colId xmlns:a16="http://schemas.microsoft.com/office/drawing/2014/main" val="3451475603"/>
                    </a:ext>
                  </a:extLst>
                </a:gridCol>
                <a:gridCol w="329184">
                  <a:extLst>
                    <a:ext uri="{9D8B030D-6E8A-4147-A177-3AD203B41FA5}">
                      <a16:colId xmlns:a16="http://schemas.microsoft.com/office/drawing/2014/main" val="4225314541"/>
                    </a:ext>
                  </a:extLst>
                </a:gridCol>
                <a:gridCol w="329184">
                  <a:extLst>
                    <a:ext uri="{9D8B030D-6E8A-4147-A177-3AD203B41FA5}">
                      <a16:colId xmlns:a16="http://schemas.microsoft.com/office/drawing/2014/main" val="3034099002"/>
                    </a:ext>
                  </a:extLst>
                </a:gridCol>
                <a:gridCol w="329184">
                  <a:extLst>
                    <a:ext uri="{9D8B030D-6E8A-4147-A177-3AD203B41FA5}">
                      <a16:colId xmlns:a16="http://schemas.microsoft.com/office/drawing/2014/main" val="768194109"/>
                    </a:ext>
                  </a:extLst>
                </a:gridCol>
                <a:gridCol w="329184">
                  <a:extLst>
                    <a:ext uri="{9D8B030D-6E8A-4147-A177-3AD203B41FA5}">
                      <a16:colId xmlns:a16="http://schemas.microsoft.com/office/drawing/2014/main" val="2891236934"/>
                    </a:ext>
                  </a:extLst>
                </a:gridCol>
                <a:gridCol w="329184">
                  <a:extLst>
                    <a:ext uri="{9D8B030D-6E8A-4147-A177-3AD203B41FA5}">
                      <a16:colId xmlns:a16="http://schemas.microsoft.com/office/drawing/2014/main" val="2138962249"/>
                    </a:ext>
                  </a:extLst>
                </a:gridCol>
                <a:gridCol w="329184">
                  <a:extLst>
                    <a:ext uri="{9D8B030D-6E8A-4147-A177-3AD203B41FA5}">
                      <a16:colId xmlns:a16="http://schemas.microsoft.com/office/drawing/2014/main" val="3177479050"/>
                    </a:ext>
                  </a:extLst>
                </a:gridCol>
                <a:gridCol w="329184">
                  <a:extLst>
                    <a:ext uri="{9D8B030D-6E8A-4147-A177-3AD203B41FA5}">
                      <a16:colId xmlns:a16="http://schemas.microsoft.com/office/drawing/2014/main" val="1884463568"/>
                    </a:ext>
                  </a:extLst>
                </a:gridCol>
                <a:gridCol w="329184">
                  <a:extLst>
                    <a:ext uri="{9D8B030D-6E8A-4147-A177-3AD203B41FA5}">
                      <a16:colId xmlns:a16="http://schemas.microsoft.com/office/drawing/2014/main" val="2233292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9992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- 2020-07-22 13:23:07</a:t>
                      </a:r>
                      <a:r>
                        <a:rPr kumimoji="0" lang="en-US" sz="1000" b="0" i="0" u="none" strike="noStrike" kern="1200" cap="none" spc="0" normalizeH="0" baseline="0" noProof="0">
                          <a:ln>
                            <a:noFill/>
                          </a:ln>
                          <a:solidFill>
                            <a:prstClr val="black"/>
                          </a:solidFill>
                          <a:effectLst/>
                          <a:uLnTx/>
                          <a:uFillTx/>
                          <a:latin typeface="+mn-lt"/>
                          <a:ea typeface="+mn-ea"/>
                          <a:cs typeface="+mn-cs"/>
                        </a:rPr>
                        <a:t>
 Connect with the new DP Chatbot. Integrated into our website and also available on WhatsApp +971 800 37823, the chatbot service enables our customers to communicate with us in a simple and secure manner.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370800"/>
                  </a:ext>
                </a:extLst>
              </a:tr>
            </a:tbl>
          </a:graphicData>
        </a:graphic>
      </p:graphicFrame>
      <p:sp>
        <p:nvSpPr>
          <p:cNvPr id="4" name="Text Placeholder 3">
            <a:extLst>
              <a:ext uri="{FF2B5EF4-FFF2-40B4-BE49-F238E27FC236}">
                <a16:creationId xmlns:a16="http://schemas.microsoft.com/office/drawing/2014/main" id="{F6D87AF6-B1AF-4616-B76F-AE1FE941867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132475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E1C0-9D85-43B6-BE27-CCD4C8B1B4E1}"/>
              </a:ext>
            </a:extLst>
          </p:cNvPr>
          <p:cNvSpPr>
            <a:spLocks noGrp="1"/>
          </p:cNvSpPr>
          <p:nvPr>
            <p:ph type="title"/>
          </p:nvPr>
        </p:nvSpPr>
        <p:spPr/>
        <p:txBody>
          <a:bodyPr/>
          <a:lstStyle/>
          <a:p>
            <a:r>
              <a:rPr lang="en-US"/>
              <a:t>Facebook Own Posts Table | Dubai Properties - 3 of 7</a:t>
            </a:r>
          </a:p>
        </p:txBody>
      </p:sp>
      <p:graphicFrame>
        <p:nvGraphicFramePr>
          <p:cNvPr id="5" name="Table Placeholder 4">
            <a:extLst>
              <a:ext uri="{FF2B5EF4-FFF2-40B4-BE49-F238E27FC236}">
                <a16:creationId xmlns:a16="http://schemas.microsoft.com/office/drawing/2014/main" id="{BA8EDFC7-7381-4BB5-BC5F-080DB50E8E97}"/>
              </a:ext>
            </a:extLst>
          </p:cNvPr>
          <p:cNvGraphicFramePr>
            <a:graphicFrameLocks noGrp="1"/>
          </p:cNvGraphicFramePr>
          <p:nvPr>
            <p:ph type="tbl" sz="quarter" idx="13"/>
            <p:extLst>
              <p:ext uri="{D42A27DB-BD31-4B8C-83A1-F6EECF244321}">
                <p14:modId xmlns:p14="http://schemas.microsoft.com/office/powerpoint/2010/main" val="200105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5711528"/>
                    </a:ext>
                  </a:extLst>
                </a:gridCol>
                <a:gridCol w="493776">
                  <a:extLst>
                    <a:ext uri="{9D8B030D-6E8A-4147-A177-3AD203B41FA5}">
                      <a16:colId xmlns:a16="http://schemas.microsoft.com/office/drawing/2014/main" val="797697582"/>
                    </a:ext>
                  </a:extLst>
                </a:gridCol>
                <a:gridCol w="329184">
                  <a:extLst>
                    <a:ext uri="{9D8B030D-6E8A-4147-A177-3AD203B41FA5}">
                      <a16:colId xmlns:a16="http://schemas.microsoft.com/office/drawing/2014/main" val="1426706393"/>
                    </a:ext>
                  </a:extLst>
                </a:gridCol>
                <a:gridCol w="329184">
                  <a:extLst>
                    <a:ext uri="{9D8B030D-6E8A-4147-A177-3AD203B41FA5}">
                      <a16:colId xmlns:a16="http://schemas.microsoft.com/office/drawing/2014/main" val="952406968"/>
                    </a:ext>
                  </a:extLst>
                </a:gridCol>
                <a:gridCol w="329184">
                  <a:extLst>
                    <a:ext uri="{9D8B030D-6E8A-4147-A177-3AD203B41FA5}">
                      <a16:colId xmlns:a16="http://schemas.microsoft.com/office/drawing/2014/main" val="2737671010"/>
                    </a:ext>
                  </a:extLst>
                </a:gridCol>
                <a:gridCol w="329184">
                  <a:extLst>
                    <a:ext uri="{9D8B030D-6E8A-4147-A177-3AD203B41FA5}">
                      <a16:colId xmlns:a16="http://schemas.microsoft.com/office/drawing/2014/main" val="3914220670"/>
                    </a:ext>
                  </a:extLst>
                </a:gridCol>
                <a:gridCol w="329184">
                  <a:extLst>
                    <a:ext uri="{9D8B030D-6E8A-4147-A177-3AD203B41FA5}">
                      <a16:colId xmlns:a16="http://schemas.microsoft.com/office/drawing/2014/main" val="3333455078"/>
                    </a:ext>
                  </a:extLst>
                </a:gridCol>
                <a:gridCol w="329184">
                  <a:extLst>
                    <a:ext uri="{9D8B030D-6E8A-4147-A177-3AD203B41FA5}">
                      <a16:colId xmlns:a16="http://schemas.microsoft.com/office/drawing/2014/main" val="2572902971"/>
                    </a:ext>
                  </a:extLst>
                </a:gridCol>
                <a:gridCol w="329184">
                  <a:extLst>
                    <a:ext uri="{9D8B030D-6E8A-4147-A177-3AD203B41FA5}">
                      <a16:colId xmlns:a16="http://schemas.microsoft.com/office/drawing/2014/main" val="1055485139"/>
                    </a:ext>
                  </a:extLst>
                </a:gridCol>
                <a:gridCol w="329184">
                  <a:extLst>
                    <a:ext uri="{9D8B030D-6E8A-4147-A177-3AD203B41FA5}">
                      <a16:colId xmlns:a16="http://schemas.microsoft.com/office/drawing/2014/main" val="1370488010"/>
                    </a:ext>
                  </a:extLst>
                </a:gridCol>
                <a:gridCol w="329184">
                  <a:extLst>
                    <a:ext uri="{9D8B030D-6E8A-4147-A177-3AD203B41FA5}">
                      <a16:colId xmlns:a16="http://schemas.microsoft.com/office/drawing/2014/main" val="4178546669"/>
                    </a:ext>
                  </a:extLst>
                </a:gridCol>
                <a:gridCol w="329184">
                  <a:extLst>
                    <a:ext uri="{9D8B030D-6E8A-4147-A177-3AD203B41FA5}">
                      <a16:colId xmlns:a16="http://schemas.microsoft.com/office/drawing/2014/main" val="1608502295"/>
                    </a:ext>
                  </a:extLst>
                </a:gridCol>
                <a:gridCol w="329184">
                  <a:extLst>
                    <a:ext uri="{9D8B030D-6E8A-4147-A177-3AD203B41FA5}">
                      <a16:colId xmlns:a16="http://schemas.microsoft.com/office/drawing/2014/main" val="105454022"/>
                    </a:ext>
                  </a:extLst>
                </a:gridCol>
                <a:gridCol w="329184">
                  <a:extLst>
                    <a:ext uri="{9D8B030D-6E8A-4147-A177-3AD203B41FA5}">
                      <a16:colId xmlns:a16="http://schemas.microsoft.com/office/drawing/2014/main" val="1395148177"/>
                    </a:ext>
                  </a:extLst>
                </a:gridCol>
                <a:gridCol w="329184">
                  <a:extLst>
                    <a:ext uri="{9D8B030D-6E8A-4147-A177-3AD203B41FA5}">
                      <a16:colId xmlns:a16="http://schemas.microsoft.com/office/drawing/2014/main" val="2643124559"/>
                    </a:ext>
                  </a:extLst>
                </a:gridCol>
                <a:gridCol w="329184">
                  <a:extLst>
                    <a:ext uri="{9D8B030D-6E8A-4147-A177-3AD203B41FA5}">
                      <a16:colId xmlns:a16="http://schemas.microsoft.com/office/drawing/2014/main" val="931283201"/>
                    </a:ext>
                  </a:extLst>
                </a:gridCol>
                <a:gridCol w="329184">
                  <a:extLst>
                    <a:ext uri="{9D8B030D-6E8A-4147-A177-3AD203B41FA5}">
                      <a16:colId xmlns:a16="http://schemas.microsoft.com/office/drawing/2014/main" val="743115165"/>
                    </a:ext>
                  </a:extLst>
                </a:gridCol>
                <a:gridCol w="329184">
                  <a:extLst>
                    <a:ext uri="{9D8B030D-6E8A-4147-A177-3AD203B41FA5}">
                      <a16:colId xmlns:a16="http://schemas.microsoft.com/office/drawing/2014/main" val="3756669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8887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- 2020-07-15 15:18:52</a:t>
                      </a:r>
                      <a:r>
                        <a:rPr kumimoji="0" lang="en-US" sz="1000" b="0" i="0" u="none" strike="noStrike" kern="1200" cap="none" spc="0" normalizeH="0" baseline="0" noProof="0">
                          <a:ln>
                            <a:noFill/>
                          </a:ln>
                          <a:solidFill>
                            <a:prstClr val="black"/>
                          </a:solidFill>
                          <a:effectLst/>
                          <a:uLnTx/>
                          <a:uFillTx/>
                          <a:latin typeface="+mn-lt"/>
                          <a:ea typeface="+mn-ea"/>
                          <a:cs typeface="+mn-cs"/>
                        </a:rPr>
                        <a:t>
 Discover resort style living inspired by Miami modernist architecture in JBR. Wake up to views synonymous with opulence and refinement. Delight in designer fittings, spacious bedrooms with en-suite bathrooms and wide sundecks. All in the extraordinary La 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4427137"/>
                  </a:ext>
                </a:extLst>
              </a:tr>
            </a:tbl>
          </a:graphicData>
        </a:graphic>
      </p:graphicFrame>
      <p:sp>
        <p:nvSpPr>
          <p:cNvPr id="4" name="Text Placeholder 3">
            <a:extLst>
              <a:ext uri="{FF2B5EF4-FFF2-40B4-BE49-F238E27FC236}">
                <a16:creationId xmlns:a16="http://schemas.microsoft.com/office/drawing/2014/main" id="{CD2C5AD4-DF0F-4AD7-81E5-19F7B0445AB8}"/>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71956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E1FE2-62EC-43F9-B2AA-8620DFD5D788}"/>
              </a:ext>
            </a:extLst>
          </p:cNvPr>
          <p:cNvSpPr>
            <a:spLocks noGrp="1"/>
          </p:cNvSpPr>
          <p:nvPr>
            <p:ph type="title"/>
          </p:nvPr>
        </p:nvSpPr>
        <p:spPr/>
        <p:txBody>
          <a:bodyPr/>
          <a:lstStyle/>
          <a:p>
            <a:r>
              <a:rPr lang="en-US"/>
              <a:t>Facebook Own Posts Table | Dubai Properties - 4 of 7</a:t>
            </a:r>
          </a:p>
        </p:txBody>
      </p:sp>
      <p:graphicFrame>
        <p:nvGraphicFramePr>
          <p:cNvPr id="5" name="Table Placeholder 4">
            <a:extLst>
              <a:ext uri="{FF2B5EF4-FFF2-40B4-BE49-F238E27FC236}">
                <a16:creationId xmlns:a16="http://schemas.microsoft.com/office/drawing/2014/main" id="{F44F95F3-6044-4C69-8AED-695393415523}"/>
              </a:ext>
            </a:extLst>
          </p:cNvPr>
          <p:cNvGraphicFramePr>
            <a:graphicFrameLocks noGrp="1"/>
          </p:cNvGraphicFramePr>
          <p:nvPr>
            <p:ph type="tbl" sz="quarter" idx="13"/>
            <p:extLst>
              <p:ext uri="{D42A27DB-BD31-4B8C-83A1-F6EECF244321}">
                <p14:modId xmlns:p14="http://schemas.microsoft.com/office/powerpoint/2010/main" val="170462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5465757"/>
                    </a:ext>
                  </a:extLst>
                </a:gridCol>
                <a:gridCol w="493776">
                  <a:extLst>
                    <a:ext uri="{9D8B030D-6E8A-4147-A177-3AD203B41FA5}">
                      <a16:colId xmlns:a16="http://schemas.microsoft.com/office/drawing/2014/main" val="1439621295"/>
                    </a:ext>
                  </a:extLst>
                </a:gridCol>
                <a:gridCol w="329184">
                  <a:extLst>
                    <a:ext uri="{9D8B030D-6E8A-4147-A177-3AD203B41FA5}">
                      <a16:colId xmlns:a16="http://schemas.microsoft.com/office/drawing/2014/main" val="301524226"/>
                    </a:ext>
                  </a:extLst>
                </a:gridCol>
                <a:gridCol w="329184">
                  <a:extLst>
                    <a:ext uri="{9D8B030D-6E8A-4147-A177-3AD203B41FA5}">
                      <a16:colId xmlns:a16="http://schemas.microsoft.com/office/drawing/2014/main" val="3529960703"/>
                    </a:ext>
                  </a:extLst>
                </a:gridCol>
                <a:gridCol w="329184">
                  <a:extLst>
                    <a:ext uri="{9D8B030D-6E8A-4147-A177-3AD203B41FA5}">
                      <a16:colId xmlns:a16="http://schemas.microsoft.com/office/drawing/2014/main" val="2095232616"/>
                    </a:ext>
                  </a:extLst>
                </a:gridCol>
                <a:gridCol w="329184">
                  <a:extLst>
                    <a:ext uri="{9D8B030D-6E8A-4147-A177-3AD203B41FA5}">
                      <a16:colId xmlns:a16="http://schemas.microsoft.com/office/drawing/2014/main" val="312626105"/>
                    </a:ext>
                  </a:extLst>
                </a:gridCol>
                <a:gridCol w="329184">
                  <a:extLst>
                    <a:ext uri="{9D8B030D-6E8A-4147-A177-3AD203B41FA5}">
                      <a16:colId xmlns:a16="http://schemas.microsoft.com/office/drawing/2014/main" val="1102400136"/>
                    </a:ext>
                  </a:extLst>
                </a:gridCol>
                <a:gridCol w="329184">
                  <a:extLst>
                    <a:ext uri="{9D8B030D-6E8A-4147-A177-3AD203B41FA5}">
                      <a16:colId xmlns:a16="http://schemas.microsoft.com/office/drawing/2014/main" val="2771191214"/>
                    </a:ext>
                  </a:extLst>
                </a:gridCol>
                <a:gridCol w="329184">
                  <a:extLst>
                    <a:ext uri="{9D8B030D-6E8A-4147-A177-3AD203B41FA5}">
                      <a16:colId xmlns:a16="http://schemas.microsoft.com/office/drawing/2014/main" val="970183474"/>
                    </a:ext>
                  </a:extLst>
                </a:gridCol>
                <a:gridCol w="329184">
                  <a:extLst>
                    <a:ext uri="{9D8B030D-6E8A-4147-A177-3AD203B41FA5}">
                      <a16:colId xmlns:a16="http://schemas.microsoft.com/office/drawing/2014/main" val="2782643357"/>
                    </a:ext>
                  </a:extLst>
                </a:gridCol>
                <a:gridCol w="329184">
                  <a:extLst>
                    <a:ext uri="{9D8B030D-6E8A-4147-A177-3AD203B41FA5}">
                      <a16:colId xmlns:a16="http://schemas.microsoft.com/office/drawing/2014/main" val="1810466224"/>
                    </a:ext>
                  </a:extLst>
                </a:gridCol>
                <a:gridCol w="329184">
                  <a:extLst>
                    <a:ext uri="{9D8B030D-6E8A-4147-A177-3AD203B41FA5}">
                      <a16:colId xmlns:a16="http://schemas.microsoft.com/office/drawing/2014/main" val="3911181727"/>
                    </a:ext>
                  </a:extLst>
                </a:gridCol>
                <a:gridCol w="329184">
                  <a:extLst>
                    <a:ext uri="{9D8B030D-6E8A-4147-A177-3AD203B41FA5}">
                      <a16:colId xmlns:a16="http://schemas.microsoft.com/office/drawing/2014/main" val="814796395"/>
                    </a:ext>
                  </a:extLst>
                </a:gridCol>
                <a:gridCol w="329184">
                  <a:extLst>
                    <a:ext uri="{9D8B030D-6E8A-4147-A177-3AD203B41FA5}">
                      <a16:colId xmlns:a16="http://schemas.microsoft.com/office/drawing/2014/main" val="2726048399"/>
                    </a:ext>
                  </a:extLst>
                </a:gridCol>
                <a:gridCol w="329184">
                  <a:extLst>
                    <a:ext uri="{9D8B030D-6E8A-4147-A177-3AD203B41FA5}">
                      <a16:colId xmlns:a16="http://schemas.microsoft.com/office/drawing/2014/main" val="1980787447"/>
                    </a:ext>
                  </a:extLst>
                </a:gridCol>
                <a:gridCol w="329184">
                  <a:extLst>
                    <a:ext uri="{9D8B030D-6E8A-4147-A177-3AD203B41FA5}">
                      <a16:colId xmlns:a16="http://schemas.microsoft.com/office/drawing/2014/main" val="615101955"/>
                    </a:ext>
                  </a:extLst>
                </a:gridCol>
                <a:gridCol w="329184">
                  <a:extLst>
                    <a:ext uri="{9D8B030D-6E8A-4147-A177-3AD203B41FA5}">
                      <a16:colId xmlns:a16="http://schemas.microsoft.com/office/drawing/2014/main" val="1145850127"/>
                    </a:ext>
                  </a:extLst>
                </a:gridCol>
                <a:gridCol w="329184">
                  <a:extLst>
                    <a:ext uri="{9D8B030D-6E8A-4147-A177-3AD203B41FA5}">
                      <a16:colId xmlns:a16="http://schemas.microsoft.com/office/drawing/2014/main" val="3008323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78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- 2020-07-11 11:14:22</a:t>
                      </a:r>
                      <a:r>
                        <a:rPr kumimoji="0" lang="en-US" sz="1000" b="0" i="0" u="none" strike="noStrike" kern="1200" cap="none" spc="0" normalizeH="0" baseline="0" noProof="0">
                          <a:ln>
                            <a:noFill/>
                          </a:ln>
                          <a:solidFill>
                            <a:prstClr val="black"/>
                          </a:solidFill>
                          <a:effectLst/>
                          <a:uLnTx/>
                          <a:uFillTx/>
                          <a:latin typeface="+mn-lt"/>
                          <a:ea typeface="+mn-ea"/>
                          <a:cs typeface="+mn-cs"/>
                        </a:rPr>
                        <a:t>
 Life is better when you live amidst nature. Move in to a modern 2-bedroom apartment that overlooks the Mudon Central Park and offers a dynamic living experience that supports a healthy and active lifestyle. Life is better at Mudon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107286"/>
                  </a:ext>
                </a:extLst>
              </a:tr>
            </a:tbl>
          </a:graphicData>
        </a:graphic>
      </p:graphicFrame>
      <p:sp>
        <p:nvSpPr>
          <p:cNvPr id="4" name="Text Placeholder 3">
            <a:extLst>
              <a:ext uri="{FF2B5EF4-FFF2-40B4-BE49-F238E27FC236}">
                <a16:creationId xmlns:a16="http://schemas.microsoft.com/office/drawing/2014/main" id="{0C43AE42-96C0-4B2D-950A-D8F74180F33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75193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8F97-2DBA-44D5-BE90-04913A7F7908}"/>
              </a:ext>
            </a:extLst>
          </p:cNvPr>
          <p:cNvSpPr>
            <a:spLocks noGrp="1"/>
          </p:cNvSpPr>
          <p:nvPr>
            <p:ph type="title"/>
          </p:nvPr>
        </p:nvSpPr>
        <p:spPr/>
        <p:txBody>
          <a:bodyPr/>
          <a:lstStyle/>
          <a:p>
            <a:r>
              <a:rPr lang="en-US"/>
              <a:t>Facebook Own Posts Table | Dubai Properties - 5 of 7</a:t>
            </a:r>
          </a:p>
        </p:txBody>
      </p:sp>
      <p:graphicFrame>
        <p:nvGraphicFramePr>
          <p:cNvPr id="5" name="Table Placeholder 4">
            <a:extLst>
              <a:ext uri="{FF2B5EF4-FFF2-40B4-BE49-F238E27FC236}">
                <a16:creationId xmlns:a16="http://schemas.microsoft.com/office/drawing/2014/main" id="{9733DC08-41F4-4DE1-A9F1-90D237E7BA2B}"/>
              </a:ext>
            </a:extLst>
          </p:cNvPr>
          <p:cNvGraphicFramePr>
            <a:graphicFrameLocks noGrp="1"/>
          </p:cNvGraphicFramePr>
          <p:nvPr>
            <p:ph type="tbl" sz="quarter" idx="13"/>
            <p:extLst>
              <p:ext uri="{D42A27DB-BD31-4B8C-83A1-F6EECF244321}">
                <p14:modId xmlns:p14="http://schemas.microsoft.com/office/powerpoint/2010/main" val="3500284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3501940"/>
                    </a:ext>
                  </a:extLst>
                </a:gridCol>
                <a:gridCol w="493776">
                  <a:extLst>
                    <a:ext uri="{9D8B030D-6E8A-4147-A177-3AD203B41FA5}">
                      <a16:colId xmlns:a16="http://schemas.microsoft.com/office/drawing/2014/main" val="975946401"/>
                    </a:ext>
                  </a:extLst>
                </a:gridCol>
                <a:gridCol w="329184">
                  <a:extLst>
                    <a:ext uri="{9D8B030D-6E8A-4147-A177-3AD203B41FA5}">
                      <a16:colId xmlns:a16="http://schemas.microsoft.com/office/drawing/2014/main" val="4049715541"/>
                    </a:ext>
                  </a:extLst>
                </a:gridCol>
                <a:gridCol w="329184">
                  <a:extLst>
                    <a:ext uri="{9D8B030D-6E8A-4147-A177-3AD203B41FA5}">
                      <a16:colId xmlns:a16="http://schemas.microsoft.com/office/drawing/2014/main" val="359181406"/>
                    </a:ext>
                  </a:extLst>
                </a:gridCol>
                <a:gridCol w="329184">
                  <a:extLst>
                    <a:ext uri="{9D8B030D-6E8A-4147-A177-3AD203B41FA5}">
                      <a16:colId xmlns:a16="http://schemas.microsoft.com/office/drawing/2014/main" val="4164517614"/>
                    </a:ext>
                  </a:extLst>
                </a:gridCol>
                <a:gridCol w="329184">
                  <a:extLst>
                    <a:ext uri="{9D8B030D-6E8A-4147-A177-3AD203B41FA5}">
                      <a16:colId xmlns:a16="http://schemas.microsoft.com/office/drawing/2014/main" val="115128638"/>
                    </a:ext>
                  </a:extLst>
                </a:gridCol>
                <a:gridCol w="329184">
                  <a:extLst>
                    <a:ext uri="{9D8B030D-6E8A-4147-A177-3AD203B41FA5}">
                      <a16:colId xmlns:a16="http://schemas.microsoft.com/office/drawing/2014/main" val="755090512"/>
                    </a:ext>
                  </a:extLst>
                </a:gridCol>
                <a:gridCol w="329184">
                  <a:extLst>
                    <a:ext uri="{9D8B030D-6E8A-4147-A177-3AD203B41FA5}">
                      <a16:colId xmlns:a16="http://schemas.microsoft.com/office/drawing/2014/main" val="1355902917"/>
                    </a:ext>
                  </a:extLst>
                </a:gridCol>
                <a:gridCol w="329184">
                  <a:extLst>
                    <a:ext uri="{9D8B030D-6E8A-4147-A177-3AD203B41FA5}">
                      <a16:colId xmlns:a16="http://schemas.microsoft.com/office/drawing/2014/main" val="1762043923"/>
                    </a:ext>
                  </a:extLst>
                </a:gridCol>
                <a:gridCol w="329184">
                  <a:extLst>
                    <a:ext uri="{9D8B030D-6E8A-4147-A177-3AD203B41FA5}">
                      <a16:colId xmlns:a16="http://schemas.microsoft.com/office/drawing/2014/main" val="3915256688"/>
                    </a:ext>
                  </a:extLst>
                </a:gridCol>
                <a:gridCol w="329184">
                  <a:extLst>
                    <a:ext uri="{9D8B030D-6E8A-4147-A177-3AD203B41FA5}">
                      <a16:colId xmlns:a16="http://schemas.microsoft.com/office/drawing/2014/main" val="1144703463"/>
                    </a:ext>
                  </a:extLst>
                </a:gridCol>
                <a:gridCol w="329184">
                  <a:extLst>
                    <a:ext uri="{9D8B030D-6E8A-4147-A177-3AD203B41FA5}">
                      <a16:colId xmlns:a16="http://schemas.microsoft.com/office/drawing/2014/main" val="3144923392"/>
                    </a:ext>
                  </a:extLst>
                </a:gridCol>
                <a:gridCol w="329184">
                  <a:extLst>
                    <a:ext uri="{9D8B030D-6E8A-4147-A177-3AD203B41FA5}">
                      <a16:colId xmlns:a16="http://schemas.microsoft.com/office/drawing/2014/main" val="180032626"/>
                    </a:ext>
                  </a:extLst>
                </a:gridCol>
                <a:gridCol w="329184">
                  <a:extLst>
                    <a:ext uri="{9D8B030D-6E8A-4147-A177-3AD203B41FA5}">
                      <a16:colId xmlns:a16="http://schemas.microsoft.com/office/drawing/2014/main" val="1033582307"/>
                    </a:ext>
                  </a:extLst>
                </a:gridCol>
                <a:gridCol w="329184">
                  <a:extLst>
                    <a:ext uri="{9D8B030D-6E8A-4147-A177-3AD203B41FA5}">
                      <a16:colId xmlns:a16="http://schemas.microsoft.com/office/drawing/2014/main" val="3718771836"/>
                    </a:ext>
                  </a:extLst>
                </a:gridCol>
                <a:gridCol w="329184">
                  <a:extLst>
                    <a:ext uri="{9D8B030D-6E8A-4147-A177-3AD203B41FA5}">
                      <a16:colId xmlns:a16="http://schemas.microsoft.com/office/drawing/2014/main" val="191665410"/>
                    </a:ext>
                  </a:extLst>
                </a:gridCol>
                <a:gridCol w="329184">
                  <a:extLst>
                    <a:ext uri="{9D8B030D-6E8A-4147-A177-3AD203B41FA5}">
                      <a16:colId xmlns:a16="http://schemas.microsoft.com/office/drawing/2014/main" val="1274765668"/>
                    </a:ext>
                  </a:extLst>
                </a:gridCol>
                <a:gridCol w="329184">
                  <a:extLst>
                    <a:ext uri="{9D8B030D-6E8A-4147-A177-3AD203B41FA5}">
                      <a16:colId xmlns:a16="http://schemas.microsoft.com/office/drawing/2014/main" val="293273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048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- 2020-07-08 09:12:38</a:t>
                      </a:r>
                      <a:r>
                        <a:rPr kumimoji="0" lang="en-US" sz="1000" b="0" i="0" u="none" strike="noStrike" kern="1200" cap="none" spc="0" normalizeH="0" baseline="0" noProof="0">
                          <a:ln>
                            <a:noFill/>
                          </a:ln>
                          <a:solidFill>
                            <a:prstClr val="black"/>
                          </a:solidFill>
                          <a:effectLst/>
                          <a:uLnTx/>
                          <a:uFillTx/>
                          <a:latin typeface="+mn-lt"/>
                          <a:ea typeface="+mn-ea"/>
                          <a:cs typeface="+mn-cs"/>
                        </a:rPr>
                        <a:t>
 It’s here! We’re proud to introduce a leap forward in customer experience – the DP Chatbot. Check it out on our website and on WhatsApp +971 800 37823.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469915"/>
                  </a:ext>
                </a:extLst>
              </a:tr>
            </a:tbl>
          </a:graphicData>
        </a:graphic>
      </p:graphicFrame>
      <p:sp>
        <p:nvSpPr>
          <p:cNvPr id="4" name="Text Placeholder 3">
            <a:extLst>
              <a:ext uri="{FF2B5EF4-FFF2-40B4-BE49-F238E27FC236}">
                <a16:creationId xmlns:a16="http://schemas.microsoft.com/office/drawing/2014/main" id="{112AF8F5-7E5D-4C92-9CA9-64F8C1FAFFC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5651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B919B-605D-462E-8E8D-CCDFE168B391}"/>
              </a:ext>
            </a:extLst>
          </p:cNvPr>
          <p:cNvSpPr>
            <a:spLocks noGrp="1"/>
          </p:cNvSpPr>
          <p:nvPr>
            <p:ph type="title"/>
          </p:nvPr>
        </p:nvSpPr>
        <p:spPr/>
        <p:txBody>
          <a:bodyPr/>
          <a:lstStyle/>
          <a:p>
            <a:r>
              <a:rPr lang="en-US"/>
              <a:t>Facebook Own Posts Table | Dubai Properties - 6 of 7</a:t>
            </a:r>
          </a:p>
        </p:txBody>
      </p:sp>
      <p:graphicFrame>
        <p:nvGraphicFramePr>
          <p:cNvPr id="5" name="Table Placeholder 4">
            <a:extLst>
              <a:ext uri="{FF2B5EF4-FFF2-40B4-BE49-F238E27FC236}">
                <a16:creationId xmlns:a16="http://schemas.microsoft.com/office/drawing/2014/main" id="{5B25C48D-3894-4C99-A7CE-CDEB17F83315}"/>
              </a:ext>
            </a:extLst>
          </p:cNvPr>
          <p:cNvGraphicFramePr>
            <a:graphicFrameLocks noGrp="1"/>
          </p:cNvGraphicFramePr>
          <p:nvPr>
            <p:ph type="tbl" sz="quarter" idx="13"/>
            <p:extLst>
              <p:ext uri="{D42A27DB-BD31-4B8C-83A1-F6EECF244321}">
                <p14:modId xmlns:p14="http://schemas.microsoft.com/office/powerpoint/2010/main" val="472987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98353955"/>
                    </a:ext>
                  </a:extLst>
                </a:gridCol>
                <a:gridCol w="493776">
                  <a:extLst>
                    <a:ext uri="{9D8B030D-6E8A-4147-A177-3AD203B41FA5}">
                      <a16:colId xmlns:a16="http://schemas.microsoft.com/office/drawing/2014/main" val="650749844"/>
                    </a:ext>
                  </a:extLst>
                </a:gridCol>
                <a:gridCol w="329184">
                  <a:extLst>
                    <a:ext uri="{9D8B030D-6E8A-4147-A177-3AD203B41FA5}">
                      <a16:colId xmlns:a16="http://schemas.microsoft.com/office/drawing/2014/main" val="566157842"/>
                    </a:ext>
                  </a:extLst>
                </a:gridCol>
                <a:gridCol w="329184">
                  <a:extLst>
                    <a:ext uri="{9D8B030D-6E8A-4147-A177-3AD203B41FA5}">
                      <a16:colId xmlns:a16="http://schemas.microsoft.com/office/drawing/2014/main" val="1204757147"/>
                    </a:ext>
                  </a:extLst>
                </a:gridCol>
                <a:gridCol w="329184">
                  <a:extLst>
                    <a:ext uri="{9D8B030D-6E8A-4147-A177-3AD203B41FA5}">
                      <a16:colId xmlns:a16="http://schemas.microsoft.com/office/drawing/2014/main" val="2580838374"/>
                    </a:ext>
                  </a:extLst>
                </a:gridCol>
                <a:gridCol w="329184">
                  <a:extLst>
                    <a:ext uri="{9D8B030D-6E8A-4147-A177-3AD203B41FA5}">
                      <a16:colId xmlns:a16="http://schemas.microsoft.com/office/drawing/2014/main" val="1945358803"/>
                    </a:ext>
                  </a:extLst>
                </a:gridCol>
                <a:gridCol w="329184">
                  <a:extLst>
                    <a:ext uri="{9D8B030D-6E8A-4147-A177-3AD203B41FA5}">
                      <a16:colId xmlns:a16="http://schemas.microsoft.com/office/drawing/2014/main" val="1595924247"/>
                    </a:ext>
                  </a:extLst>
                </a:gridCol>
                <a:gridCol w="329184">
                  <a:extLst>
                    <a:ext uri="{9D8B030D-6E8A-4147-A177-3AD203B41FA5}">
                      <a16:colId xmlns:a16="http://schemas.microsoft.com/office/drawing/2014/main" val="3042981247"/>
                    </a:ext>
                  </a:extLst>
                </a:gridCol>
                <a:gridCol w="329184">
                  <a:extLst>
                    <a:ext uri="{9D8B030D-6E8A-4147-A177-3AD203B41FA5}">
                      <a16:colId xmlns:a16="http://schemas.microsoft.com/office/drawing/2014/main" val="3495113877"/>
                    </a:ext>
                  </a:extLst>
                </a:gridCol>
                <a:gridCol w="329184">
                  <a:extLst>
                    <a:ext uri="{9D8B030D-6E8A-4147-A177-3AD203B41FA5}">
                      <a16:colId xmlns:a16="http://schemas.microsoft.com/office/drawing/2014/main" val="2301967341"/>
                    </a:ext>
                  </a:extLst>
                </a:gridCol>
                <a:gridCol w="329184">
                  <a:extLst>
                    <a:ext uri="{9D8B030D-6E8A-4147-A177-3AD203B41FA5}">
                      <a16:colId xmlns:a16="http://schemas.microsoft.com/office/drawing/2014/main" val="2851789625"/>
                    </a:ext>
                  </a:extLst>
                </a:gridCol>
                <a:gridCol w="329184">
                  <a:extLst>
                    <a:ext uri="{9D8B030D-6E8A-4147-A177-3AD203B41FA5}">
                      <a16:colId xmlns:a16="http://schemas.microsoft.com/office/drawing/2014/main" val="533814849"/>
                    </a:ext>
                  </a:extLst>
                </a:gridCol>
                <a:gridCol w="329184">
                  <a:extLst>
                    <a:ext uri="{9D8B030D-6E8A-4147-A177-3AD203B41FA5}">
                      <a16:colId xmlns:a16="http://schemas.microsoft.com/office/drawing/2014/main" val="2084605364"/>
                    </a:ext>
                  </a:extLst>
                </a:gridCol>
                <a:gridCol w="329184">
                  <a:extLst>
                    <a:ext uri="{9D8B030D-6E8A-4147-A177-3AD203B41FA5}">
                      <a16:colId xmlns:a16="http://schemas.microsoft.com/office/drawing/2014/main" val="3830592106"/>
                    </a:ext>
                  </a:extLst>
                </a:gridCol>
                <a:gridCol w="329184">
                  <a:extLst>
                    <a:ext uri="{9D8B030D-6E8A-4147-A177-3AD203B41FA5}">
                      <a16:colId xmlns:a16="http://schemas.microsoft.com/office/drawing/2014/main" val="1600981539"/>
                    </a:ext>
                  </a:extLst>
                </a:gridCol>
                <a:gridCol w="329184">
                  <a:extLst>
                    <a:ext uri="{9D8B030D-6E8A-4147-A177-3AD203B41FA5}">
                      <a16:colId xmlns:a16="http://schemas.microsoft.com/office/drawing/2014/main" val="2627208097"/>
                    </a:ext>
                  </a:extLst>
                </a:gridCol>
                <a:gridCol w="329184">
                  <a:extLst>
                    <a:ext uri="{9D8B030D-6E8A-4147-A177-3AD203B41FA5}">
                      <a16:colId xmlns:a16="http://schemas.microsoft.com/office/drawing/2014/main" val="51728064"/>
                    </a:ext>
                  </a:extLst>
                </a:gridCol>
                <a:gridCol w="329184">
                  <a:extLst>
                    <a:ext uri="{9D8B030D-6E8A-4147-A177-3AD203B41FA5}">
                      <a16:colId xmlns:a16="http://schemas.microsoft.com/office/drawing/2014/main" val="413535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955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- 2020-07-05 15:03:45</a:t>
                      </a:r>
                      <a:r>
                        <a:rPr kumimoji="0" lang="en-US" sz="1000" b="0" i="0" u="none" strike="noStrike" kern="1200" cap="none" spc="0" normalizeH="0" baseline="0" noProof="0">
                          <a:ln>
                            <a:noFill/>
                          </a:ln>
                          <a:solidFill>
                            <a:prstClr val="black"/>
                          </a:solidFill>
                          <a:effectLst/>
                          <a:uLnTx/>
                          <a:uFillTx/>
                          <a:latin typeface="+mn-lt"/>
                          <a:ea typeface="+mn-ea"/>
                          <a:cs typeface="+mn-cs"/>
                        </a:rPr>
                        <a:t>
 If you like to live a modern and active lifestyle that’s close to everything, yet far from the everyday, then Remraam is your perfect choice. Here you will find spacious 2 bedroom apartments that spoil you with state-of-the-art facilities and vast leisure 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669451"/>
                  </a:ext>
                </a:extLst>
              </a:tr>
            </a:tbl>
          </a:graphicData>
        </a:graphic>
      </p:graphicFrame>
      <p:sp>
        <p:nvSpPr>
          <p:cNvPr id="4" name="Text Placeholder 3">
            <a:extLst>
              <a:ext uri="{FF2B5EF4-FFF2-40B4-BE49-F238E27FC236}">
                <a16:creationId xmlns:a16="http://schemas.microsoft.com/office/drawing/2014/main" id="{D5BA402E-86C9-4777-900D-0EB332C295A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3277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D6512-D861-423F-92D3-2CE03F344076}"/>
              </a:ext>
            </a:extLst>
          </p:cNvPr>
          <p:cNvSpPr>
            <a:spLocks noGrp="1"/>
          </p:cNvSpPr>
          <p:nvPr>
            <p:ph type="title"/>
          </p:nvPr>
        </p:nvSpPr>
        <p:spPr/>
        <p:txBody>
          <a:bodyPr/>
          <a:lstStyle/>
          <a:p>
            <a:r>
              <a:rPr lang="en-US"/>
              <a:t>Facebook Own Posts Table | Dubai Properties - 7 of 7</a:t>
            </a:r>
          </a:p>
        </p:txBody>
      </p:sp>
      <p:graphicFrame>
        <p:nvGraphicFramePr>
          <p:cNvPr id="5" name="Table Placeholder 4">
            <a:extLst>
              <a:ext uri="{FF2B5EF4-FFF2-40B4-BE49-F238E27FC236}">
                <a16:creationId xmlns:a16="http://schemas.microsoft.com/office/drawing/2014/main" id="{187C4EF1-09B7-4E81-A0C3-A97DA5638339}"/>
              </a:ext>
            </a:extLst>
          </p:cNvPr>
          <p:cNvGraphicFramePr>
            <a:graphicFrameLocks noGrp="1"/>
          </p:cNvGraphicFramePr>
          <p:nvPr>
            <p:ph type="tbl" sz="quarter" idx="13"/>
            <p:extLst>
              <p:ext uri="{D42A27DB-BD31-4B8C-83A1-F6EECF244321}">
                <p14:modId xmlns:p14="http://schemas.microsoft.com/office/powerpoint/2010/main" val="19266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2752580"/>
                    </a:ext>
                  </a:extLst>
                </a:gridCol>
                <a:gridCol w="493776">
                  <a:extLst>
                    <a:ext uri="{9D8B030D-6E8A-4147-A177-3AD203B41FA5}">
                      <a16:colId xmlns:a16="http://schemas.microsoft.com/office/drawing/2014/main" val="3096250592"/>
                    </a:ext>
                  </a:extLst>
                </a:gridCol>
                <a:gridCol w="329184">
                  <a:extLst>
                    <a:ext uri="{9D8B030D-6E8A-4147-A177-3AD203B41FA5}">
                      <a16:colId xmlns:a16="http://schemas.microsoft.com/office/drawing/2014/main" val="48113023"/>
                    </a:ext>
                  </a:extLst>
                </a:gridCol>
                <a:gridCol w="329184">
                  <a:extLst>
                    <a:ext uri="{9D8B030D-6E8A-4147-A177-3AD203B41FA5}">
                      <a16:colId xmlns:a16="http://schemas.microsoft.com/office/drawing/2014/main" val="3267113845"/>
                    </a:ext>
                  </a:extLst>
                </a:gridCol>
                <a:gridCol w="329184">
                  <a:extLst>
                    <a:ext uri="{9D8B030D-6E8A-4147-A177-3AD203B41FA5}">
                      <a16:colId xmlns:a16="http://schemas.microsoft.com/office/drawing/2014/main" val="3203008943"/>
                    </a:ext>
                  </a:extLst>
                </a:gridCol>
                <a:gridCol w="329184">
                  <a:extLst>
                    <a:ext uri="{9D8B030D-6E8A-4147-A177-3AD203B41FA5}">
                      <a16:colId xmlns:a16="http://schemas.microsoft.com/office/drawing/2014/main" val="463546519"/>
                    </a:ext>
                  </a:extLst>
                </a:gridCol>
                <a:gridCol w="329184">
                  <a:extLst>
                    <a:ext uri="{9D8B030D-6E8A-4147-A177-3AD203B41FA5}">
                      <a16:colId xmlns:a16="http://schemas.microsoft.com/office/drawing/2014/main" val="3926258192"/>
                    </a:ext>
                  </a:extLst>
                </a:gridCol>
                <a:gridCol w="329184">
                  <a:extLst>
                    <a:ext uri="{9D8B030D-6E8A-4147-A177-3AD203B41FA5}">
                      <a16:colId xmlns:a16="http://schemas.microsoft.com/office/drawing/2014/main" val="1072208106"/>
                    </a:ext>
                  </a:extLst>
                </a:gridCol>
                <a:gridCol w="329184">
                  <a:extLst>
                    <a:ext uri="{9D8B030D-6E8A-4147-A177-3AD203B41FA5}">
                      <a16:colId xmlns:a16="http://schemas.microsoft.com/office/drawing/2014/main" val="1677606448"/>
                    </a:ext>
                  </a:extLst>
                </a:gridCol>
                <a:gridCol w="329184">
                  <a:extLst>
                    <a:ext uri="{9D8B030D-6E8A-4147-A177-3AD203B41FA5}">
                      <a16:colId xmlns:a16="http://schemas.microsoft.com/office/drawing/2014/main" val="964026410"/>
                    </a:ext>
                  </a:extLst>
                </a:gridCol>
                <a:gridCol w="329184">
                  <a:extLst>
                    <a:ext uri="{9D8B030D-6E8A-4147-A177-3AD203B41FA5}">
                      <a16:colId xmlns:a16="http://schemas.microsoft.com/office/drawing/2014/main" val="1202552101"/>
                    </a:ext>
                  </a:extLst>
                </a:gridCol>
                <a:gridCol w="329184">
                  <a:extLst>
                    <a:ext uri="{9D8B030D-6E8A-4147-A177-3AD203B41FA5}">
                      <a16:colId xmlns:a16="http://schemas.microsoft.com/office/drawing/2014/main" val="3723369954"/>
                    </a:ext>
                  </a:extLst>
                </a:gridCol>
                <a:gridCol w="329184">
                  <a:extLst>
                    <a:ext uri="{9D8B030D-6E8A-4147-A177-3AD203B41FA5}">
                      <a16:colId xmlns:a16="http://schemas.microsoft.com/office/drawing/2014/main" val="1955744548"/>
                    </a:ext>
                  </a:extLst>
                </a:gridCol>
                <a:gridCol w="329184">
                  <a:extLst>
                    <a:ext uri="{9D8B030D-6E8A-4147-A177-3AD203B41FA5}">
                      <a16:colId xmlns:a16="http://schemas.microsoft.com/office/drawing/2014/main" val="338266721"/>
                    </a:ext>
                  </a:extLst>
                </a:gridCol>
                <a:gridCol w="329184">
                  <a:extLst>
                    <a:ext uri="{9D8B030D-6E8A-4147-A177-3AD203B41FA5}">
                      <a16:colId xmlns:a16="http://schemas.microsoft.com/office/drawing/2014/main" val="2606308586"/>
                    </a:ext>
                  </a:extLst>
                </a:gridCol>
                <a:gridCol w="329184">
                  <a:extLst>
                    <a:ext uri="{9D8B030D-6E8A-4147-A177-3AD203B41FA5}">
                      <a16:colId xmlns:a16="http://schemas.microsoft.com/office/drawing/2014/main" val="276445001"/>
                    </a:ext>
                  </a:extLst>
                </a:gridCol>
                <a:gridCol w="329184">
                  <a:extLst>
                    <a:ext uri="{9D8B030D-6E8A-4147-A177-3AD203B41FA5}">
                      <a16:colId xmlns:a16="http://schemas.microsoft.com/office/drawing/2014/main" val="993984036"/>
                    </a:ext>
                  </a:extLst>
                </a:gridCol>
                <a:gridCol w="329184">
                  <a:extLst>
                    <a:ext uri="{9D8B030D-6E8A-4147-A177-3AD203B41FA5}">
                      <a16:colId xmlns:a16="http://schemas.microsoft.com/office/drawing/2014/main" val="2812614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481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Properties - 2020-07-02 11:38:13</a:t>
                      </a:r>
                      <a:r>
                        <a:rPr kumimoji="0" lang="en-US" sz="1000" b="0" i="0" u="none" strike="noStrike" kern="1200" cap="none" spc="0" normalizeH="0" baseline="0" noProof="0">
                          <a:ln>
                            <a:noFill/>
                          </a:ln>
                          <a:solidFill>
                            <a:prstClr val="black"/>
                          </a:solidFill>
                          <a:effectLst/>
                          <a:uLnTx/>
                          <a:uFillTx/>
                          <a:latin typeface="+mn-lt"/>
                          <a:ea typeface="+mn-ea"/>
                          <a:cs typeface="+mn-cs"/>
                        </a:rPr>
                        <a:t>
 Fraudster Alert! We like to caution our customers against emails that inform you about changes in bank account details where you make payments. Please reconfirm the sender’s address and contact us if you find anything suspicious. Stay vigilant. Stay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0531783"/>
                  </a:ext>
                </a:extLst>
              </a:tr>
            </a:tbl>
          </a:graphicData>
        </a:graphic>
      </p:graphicFrame>
      <p:sp>
        <p:nvSpPr>
          <p:cNvPr id="4" name="Text Placeholder 3">
            <a:extLst>
              <a:ext uri="{FF2B5EF4-FFF2-40B4-BE49-F238E27FC236}">
                <a16:creationId xmlns:a16="http://schemas.microsoft.com/office/drawing/2014/main" id="{B37C8A1B-6844-41E1-964C-5A606236B72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8895776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473</Words>
  <Application>Microsoft Office PowerPoint</Application>
  <PresentationFormat>On-screen Show (4:3)</PresentationFormat>
  <Paragraphs>284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Dubai Properties - 1 of 7</vt:lpstr>
      <vt:lpstr>Facebook Own Posts Table | Dubai Properties - 2 of 7</vt:lpstr>
      <vt:lpstr>Facebook Own Posts Table | Dubai Properties - 3 of 7</vt:lpstr>
      <vt:lpstr>Facebook Own Posts Table | Dubai Properties - 4 of 7</vt:lpstr>
      <vt:lpstr>Facebook Own Posts Table | Dubai Properties - 5 of 7</vt:lpstr>
      <vt:lpstr>Facebook Own Posts Table | Dubai Properties - 6 of 7</vt:lpstr>
      <vt:lpstr>Facebook Own Posts Table | Dubai Properties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Dubai Properties - 1 of 7</dc:title>
  <dc:creator>Frederik Peiniger</dc:creator>
  <cp:lastModifiedBy>Frederik Peiniger</cp:lastModifiedBy>
  <cp:revision>1</cp:revision>
  <dcterms:created xsi:type="dcterms:W3CDTF">2020-08-09T10:15:39Z</dcterms:created>
  <dcterms:modified xsi:type="dcterms:W3CDTF">2020-08-09T10:17:07Z</dcterms:modified>
</cp:coreProperties>
</file>