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C6D3-6E80-4E91-B3D1-A4A7529BD52F}"/>
              </a:ext>
            </a:extLst>
          </p:cNvPr>
          <p:cNvSpPr>
            <a:spLocks noGrp="1"/>
          </p:cNvSpPr>
          <p:nvPr>
            <p:ph type="title"/>
          </p:nvPr>
        </p:nvSpPr>
        <p:spPr/>
        <p:txBody>
          <a:bodyPr/>
          <a:lstStyle/>
          <a:p>
            <a:r>
              <a:rPr lang="en-US"/>
              <a:t>Instagram IG Posts Table with Views and updated ER | dubaiproperties - 1 of 19</a:t>
            </a:r>
          </a:p>
        </p:txBody>
      </p:sp>
      <p:graphicFrame>
        <p:nvGraphicFramePr>
          <p:cNvPr id="5" name="Table Placeholder 4">
            <a:extLst>
              <a:ext uri="{FF2B5EF4-FFF2-40B4-BE49-F238E27FC236}">
                <a16:creationId xmlns:a16="http://schemas.microsoft.com/office/drawing/2014/main" id="{4860235C-E305-418A-97DB-3B3D0EA8C2C5}"/>
              </a:ext>
            </a:extLst>
          </p:cNvPr>
          <p:cNvGraphicFramePr>
            <a:graphicFrameLocks noGrp="1"/>
          </p:cNvGraphicFramePr>
          <p:nvPr>
            <p:ph type="tbl" sz="quarter" idx="13"/>
            <p:extLst>
              <p:ext uri="{D42A27DB-BD31-4B8C-83A1-F6EECF244321}">
                <p14:modId xmlns:p14="http://schemas.microsoft.com/office/powerpoint/2010/main" val="4193926134"/>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2615106"/>
                    </a:ext>
                  </a:extLst>
                </a:gridCol>
                <a:gridCol w="658368">
                  <a:extLst>
                    <a:ext uri="{9D8B030D-6E8A-4147-A177-3AD203B41FA5}">
                      <a16:colId xmlns:a16="http://schemas.microsoft.com/office/drawing/2014/main" val="3633492703"/>
                    </a:ext>
                  </a:extLst>
                </a:gridCol>
                <a:gridCol w="658368">
                  <a:extLst>
                    <a:ext uri="{9D8B030D-6E8A-4147-A177-3AD203B41FA5}">
                      <a16:colId xmlns:a16="http://schemas.microsoft.com/office/drawing/2014/main" val="1254051114"/>
                    </a:ext>
                  </a:extLst>
                </a:gridCol>
                <a:gridCol w="658368">
                  <a:extLst>
                    <a:ext uri="{9D8B030D-6E8A-4147-A177-3AD203B41FA5}">
                      <a16:colId xmlns:a16="http://schemas.microsoft.com/office/drawing/2014/main" val="348669443"/>
                    </a:ext>
                  </a:extLst>
                </a:gridCol>
                <a:gridCol w="658368">
                  <a:extLst>
                    <a:ext uri="{9D8B030D-6E8A-4147-A177-3AD203B41FA5}">
                      <a16:colId xmlns:a16="http://schemas.microsoft.com/office/drawing/2014/main" val="2455395343"/>
                    </a:ext>
                  </a:extLst>
                </a:gridCol>
                <a:gridCol w="658368">
                  <a:extLst>
                    <a:ext uri="{9D8B030D-6E8A-4147-A177-3AD203B41FA5}">
                      <a16:colId xmlns:a16="http://schemas.microsoft.com/office/drawing/2014/main" val="3230416080"/>
                    </a:ext>
                  </a:extLst>
                </a:gridCol>
                <a:gridCol w="658368">
                  <a:extLst>
                    <a:ext uri="{9D8B030D-6E8A-4147-A177-3AD203B41FA5}">
                      <a16:colId xmlns:a16="http://schemas.microsoft.com/office/drawing/2014/main" val="3303881841"/>
                    </a:ext>
                  </a:extLst>
                </a:gridCol>
                <a:gridCol w="658368">
                  <a:extLst>
                    <a:ext uri="{9D8B030D-6E8A-4147-A177-3AD203B41FA5}">
                      <a16:colId xmlns:a16="http://schemas.microsoft.com/office/drawing/2014/main" val="3578212077"/>
                    </a:ext>
                  </a:extLst>
                </a:gridCol>
                <a:gridCol w="658368">
                  <a:extLst>
                    <a:ext uri="{9D8B030D-6E8A-4147-A177-3AD203B41FA5}">
                      <a16:colId xmlns:a16="http://schemas.microsoft.com/office/drawing/2014/main" val="3265341246"/>
                    </a:ext>
                  </a:extLst>
                </a:gridCol>
                <a:gridCol w="658368">
                  <a:extLst>
                    <a:ext uri="{9D8B030D-6E8A-4147-A177-3AD203B41FA5}">
                      <a16:colId xmlns:a16="http://schemas.microsoft.com/office/drawing/2014/main" val="354177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96792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- 2020-06-30 13:32:42</a:t>
                      </a:r>
                      <a:r>
                        <a:rPr kumimoji="0" lang="en-US" sz="1000" b="0" i="0" u="none" strike="noStrike" kern="1200" cap="none" spc="0" normalizeH="0" baseline="0" noProof="0">
                          <a:ln>
                            <a:noFill/>
                          </a:ln>
                          <a:solidFill>
                            <a:prstClr val="black"/>
                          </a:solidFill>
                          <a:effectLst/>
                          <a:uLnTx/>
                          <a:uFillTx/>
                          <a:latin typeface="+mn-lt"/>
                          <a:ea typeface="+mn-ea"/>
                          <a:cs typeface="+mn-cs"/>
                        </a:rPr>
                        <a:t>
 La Vie brings resort style living to an urban setting at one of Dubai's most iconic destinations, JBR. The apartments offer an exclusive waterfront lifestyle complemented with leisure experiences and private beach access.
.
.
</a:t>
                      </a:r>
                      <a:r>
                        <a:rPr kumimoji="0" lang="ar-AE" sz="1000" b="0" i="0" u="none" strike="noStrike" kern="1200" cap="none" spc="0" normalizeH="0" baseline="0" noProof="0">
                          <a:ln>
                            <a:noFill/>
                          </a:ln>
                          <a:solidFill>
                            <a:prstClr val="black"/>
                          </a:solidFill>
                          <a:effectLst/>
                          <a:uLnTx/>
                          <a:uFillTx/>
                          <a:latin typeface="+mn-lt"/>
                          <a:ea typeface="+mn-ea"/>
                          <a:cs typeface="+mn-cs"/>
                        </a:rPr>
                        <a:t>في لاڤي تشعر وكأنك تعيش في منتجع وسط المدينة، حيث يقع في واحدة من أروع وجهات دبي وهي جي بي آر. توفر الشقق أسلوب حياة حصري في واجهة بحرية مع إمكانية الوصول إلى المرافق الترفيهية والشاطئ الخاص.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#LaVie #JBR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3506751"/>
                  </a:ext>
                </a:extLst>
              </a:tr>
            </a:tbl>
          </a:graphicData>
        </a:graphic>
      </p:graphicFrame>
      <p:sp>
        <p:nvSpPr>
          <p:cNvPr id="4" name="Text Placeholder 3">
            <a:extLst>
              <a:ext uri="{FF2B5EF4-FFF2-40B4-BE49-F238E27FC236}">
                <a16:creationId xmlns:a16="http://schemas.microsoft.com/office/drawing/2014/main" id="{7286B34D-DB33-4B90-8019-A056FBB72DDF}"/>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3874120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51B62-3822-46F2-8020-67A56088CBB6}"/>
              </a:ext>
            </a:extLst>
          </p:cNvPr>
          <p:cNvSpPr>
            <a:spLocks noGrp="1"/>
          </p:cNvSpPr>
          <p:nvPr>
            <p:ph type="title"/>
          </p:nvPr>
        </p:nvSpPr>
        <p:spPr/>
        <p:txBody>
          <a:bodyPr/>
          <a:lstStyle/>
          <a:p>
            <a:r>
              <a:rPr lang="en-US"/>
              <a:t>Instagram IG Posts Table with Views and updated ER | dubaiproperties - 2 of 19</a:t>
            </a:r>
          </a:p>
        </p:txBody>
      </p:sp>
      <p:graphicFrame>
        <p:nvGraphicFramePr>
          <p:cNvPr id="5" name="Table Placeholder 4">
            <a:extLst>
              <a:ext uri="{FF2B5EF4-FFF2-40B4-BE49-F238E27FC236}">
                <a16:creationId xmlns:a16="http://schemas.microsoft.com/office/drawing/2014/main" id="{E2FFEB2C-0BFC-4C83-9066-FAB83F5A5105}"/>
              </a:ext>
            </a:extLst>
          </p:cNvPr>
          <p:cNvGraphicFramePr>
            <a:graphicFrameLocks noGrp="1"/>
          </p:cNvGraphicFramePr>
          <p:nvPr>
            <p:ph type="tbl" sz="quarter" idx="13"/>
            <p:extLst>
              <p:ext uri="{D42A27DB-BD31-4B8C-83A1-F6EECF244321}">
                <p14:modId xmlns:p14="http://schemas.microsoft.com/office/powerpoint/2010/main" val="185524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945601"/>
                    </a:ext>
                  </a:extLst>
                </a:gridCol>
                <a:gridCol w="658368">
                  <a:extLst>
                    <a:ext uri="{9D8B030D-6E8A-4147-A177-3AD203B41FA5}">
                      <a16:colId xmlns:a16="http://schemas.microsoft.com/office/drawing/2014/main" val="891246462"/>
                    </a:ext>
                  </a:extLst>
                </a:gridCol>
                <a:gridCol w="658368">
                  <a:extLst>
                    <a:ext uri="{9D8B030D-6E8A-4147-A177-3AD203B41FA5}">
                      <a16:colId xmlns:a16="http://schemas.microsoft.com/office/drawing/2014/main" val="3332354119"/>
                    </a:ext>
                  </a:extLst>
                </a:gridCol>
                <a:gridCol w="658368">
                  <a:extLst>
                    <a:ext uri="{9D8B030D-6E8A-4147-A177-3AD203B41FA5}">
                      <a16:colId xmlns:a16="http://schemas.microsoft.com/office/drawing/2014/main" val="1196888205"/>
                    </a:ext>
                  </a:extLst>
                </a:gridCol>
                <a:gridCol w="658368">
                  <a:extLst>
                    <a:ext uri="{9D8B030D-6E8A-4147-A177-3AD203B41FA5}">
                      <a16:colId xmlns:a16="http://schemas.microsoft.com/office/drawing/2014/main" val="1815031956"/>
                    </a:ext>
                  </a:extLst>
                </a:gridCol>
                <a:gridCol w="658368">
                  <a:extLst>
                    <a:ext uri="{9D8B030D-6E8A-4147-A177-3AD203B41FA5}">
                      <a16:colId xmlns:a16="http://schemas.microsoft.com/office/drawing/2014/main" val="691761202"/>
                    </a:ext>
                  </a:extLst>
                </a:gridCol>
                <a:gridCol w="658368">
                  <a:extLst>
                    <a:ext uri="{9D8B030D-6E8A-4147-A177-3AD203B41FA5}">
                      <a16:colId xmlns:a16="http://schemas.microsoft.com/office/drawing/2014/main" val="2690522311"/>
                    </a:ext>
                  </a:extLst>
                </a:gridCol>
                <a:gridCol w="658368">
                  <a:extLst>
                    <a:ext uri="{9D8B030D-6E8A-4147-A177-3AD203B41FA5}">
                      <a16:colId xmlns:a16="http://schemas.microsoft.com/office/drawing/2014/main" val="917433813"/>
                    </a:ext>
                  </a:extLst>
                </a:gridCol>
                <a:gridCol w="658368">
                  <a:extLst>
                    <a:ext uri="{9D8B030D-6E8A-4147-A177-3AD203B41FA5}">
                      <a16:colId xmlns:a16="http://schemas.microsoft.com/office/drawing/2014/main" val="556153061"/>
                    </a:ext>
                  </a:extLst>
                </a:gridCol>
                <a:gridCol w="658368">
                  <a:extLst>
                    <a:ext uri="{9D8B030D-6E8A-4147-A177-3AD203B41FA5}">
                      <a16:colId xmlns:a16="http://schemas.microsoft.com/office/drawing/2014/main" val="266185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62625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- 2020-06-28 11:57:56</a:t>
                      </a:r>
                      <a:r>
                        <a:rPr kumimoji="0" lang="en-US" sz="1000" b="0" i="0" u="none" strike="noStrike" kern="1200" cap="none" spc="0" normalizeH="0" baseline="0" noProof="0">
                          <a:ln>
                            <a:noFill/>
                          </a:ln>
                          <a:solidFill>
                            <a:prstClr val="black"/>
                          </a:solidFill>
                          <a:effectLst/>
                          <a:uLnTx/>
                          <a:uFillTx/>
                          <a:latin typeface="+mn-lt"/>
                          <a:ea typeface="+mn-ea"/>
                          <a:cs typeface="+mn-cs"/>
                        </a:rPr>
                        <a:t>
 Welcome to La Rosa, modern townhouses nestled at the heart of Villanova. Bring back the joy of family reunions in spacious 3, &amp; 4 bedroom townhouses surrounded by green spaces, swimming pools and parks accessible from every corner.
.
.
</a:t>
                      </a:r>
                      <a:r>
                        <a:rPr kumimoji="0" lang="ar-AE" sz="1000" b="0" i="0" u="none" strike="noStrike" kern="1200" cap="none" spc="0" normalizeH="0" baseline="0" noProof="0">
                          <a:ln>
                            <a:noFill/>
                          </a:ln>
                          <a:solidFill>
                            <a:prstClr val="black"/>
                          </a:solidFill>
                          <a:effectLst/>
                          <a:uLnTx/>
                          <a:uFillTx/>
                          <a:latin typeface="+mn-lt"/>
                          <a:ea typeface="+mn-ea"/>
                          <a:cs typeface="+mn-cs"/>
                        </a:rPr>
                        <a:t>مرحباً بك في لاروزا حيث منازل التاونهاوس العصرية الواقعة في قلب مجمّع ڤيلانوڤا. استرجع روعة الجَمعات العائلية في منازل تاونهاوس فسيحة مؤلفة من 3 و4 غرف نوم، تحيط بها المساحات الخضراء والمسابح والحدائق من كل مكان.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extLst>
                  <a:ext uri="{0D108BD9-81ED-4DB2-BD59-A6C34878D82A}">
                    <a16:rowId xmlns:a16="http://schemas.microsoft.com/office/drawing/2014/main" val="1736911548"/>
                  </a:ext>
                </a:extLst>
              </a:tr>
            </a:tbl>
          </a:graphicData>
        </a:graphic>
      </p:graphicFrame>
      <p:sp>
        <p:nvSpPr>
          <p:cNvPr id="4" name="Text Placeholder 3">
            <a:extLst>
              <a:ext uri="{FF2B5EF4-FFF2-40B4-BE49-F238E27FC236}">
                <a16:creationId xmlns:a16="http://schemas.microsoft.com/office/drawing/2014/main" id="{E9E4B6B5-7C2A-4F3F-966D-D3102854BAFD}"/>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3871593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CD583-86FB-4C77-8683-4D53DB4C8656}"/>
              </a:ext>
            </a:extLst>
          </p:cNvPr>
          <p:cNvSpPr>
            <a:spLocks noGrp="1"/>
          </p:cNvSpPr>
          <p:nvPr>
            <p:ph type="title"/>
          </p:nvPr>
        </p:nvSpPr>
        <p:spPr/>
        <p:txBody>
          <a:bodyPr/>
          <a:lstStyle/>
          <a:p>
            <a:r>
              <a:rPr lang="en-US"/>
              <a:t>Instagram IG Posts Table with Views and updated ER | dubaiproperties - 3 of 19</a:t>
            </a:r>
          </a:p>
        </p:txBody>
      </p:sp>
      <p:graphicFrame>
        <p:nvGraphicFramePr>
          <p:cNvPr id="5" name="Table Placeholder 4">
            <a:extLst>
              <a:ext uri="{FF2B5EF4-FFF2-40B4-BE49-F238E27FC236}">
                <a16:creationId xmlns:a16="http://schemas.microsoft.com/office/drawing/2014/main" id="{B498AD9A-7705-4060-AC21-6635547C698E}"/>
              </a:ext>
            </a:extLst>
          </p:cNvPr>
          <p:cNvGraphicFramePr>
            <a:graphicFrameLocks noGrp="1"/>
          </p:cNvGraphicFramePr>
          <p:nvPr>
            <p:ph type="tbl" sz="quarter" idx="13"/>
            <p:extLst>
              <p:ext uri="{D42A27DB-BD31-4B8C-83A1-F6EECF244321}">
                <p14:modId xmlns:p14="http://schemas.microsoft.com/office/powerpoint/2010/main" val="141585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0456115"/>
                    </a:ext>
                  </a:extLst>
                </a:gridCol>
                <a:gridCol w="658368">
                  <a:extLst>
                    <a:ext uri="{9D8B030D-6E8A-4147-A177-3AD203B41FA5}">
                      <a16:colId xmlns:a16="http://schemas.microsoft.com/office/drawing/2014/main" val="2501017370"/>
                    </a:ext>
                  </a:extLst>
                </a:gridCol>
                <a:gridCol w="658368">
                  <a:extLst>
                    <a:ext uri="{9D8B030D-6E8A-4147-A177-3AD203B41FA5}">
                      <a16:colId xmlns:a16="http://schemas.microsoft.com/office/drawing/2014/main" val="3657836318"/>
                    </a:ext>
                  </a:extLst>
                </a:gridCol>
                <a:gridCol w="658368">
                  <a:extLst>
                    <a:ext uri="{9D8B030D-6E8A-4147-A177-3AD203B41FA5}">
                      <a16:colId xmlns:a16="http://schemas.microsoft.com/office/drawing/2014/main" val="3415975967"/>
                    </a:ext>
                  </a:extLst>
                </a:gridCol>
                <a:gridCol w="658368">
                  <a:extLst>
                    <a:ext uri="{9D8B030D-6E8A-4147-A177-3AD203B41FA5}">
                      <a16:colId xmlns:a16="http://schemas.microsoft.com/office/drawing/2014/main" val="275854749"/>
                    </a:ext>
                  </a:extLst>
                </a:gridCol>
                <a:gridCol w="658368">
                  <a:extLst>
                    <a:ext uri="{9D8B030D-6E8A-4147-A177-3AD203B41FA5}">
                      <a16:colId xmlns:a16="http://schemas.microsoft.com/office/drawing/2014/main" val="3494566564"/>
                    </a:ext>
                  </a:extLst>
                </a:gridCol>
                <a:gridCol w="658368">
                  <a:extLst>
                    <a:ext uri="{9D8B030D-6E8A-4147-A177-3AD203B41FA5}">
                      <a16:colId xmlns:a16="http://schemas.microsoft.com/office/drawing/2014/main" val="2097164048"/>
                    </a:ext>
                  </a:extLst>
                </a:gridCol>
                <a:gridCol w="658368">
                  <a:extLst>
                    <a:ext uri="{9D8B030D-6E8A-4147-A177-3AD203B41FA5}">
                      <a16:colId xmlns:a16="http://schemas.microsoft.com/office/drawing/2014/main" val="3557027229"/>
                    </a:ext>
                  </a:extLst>
                </a:gridCol>
                <a:gridCol w="658368">
                  <a:extLst>
                    <a:ext uri="{9D8B030D-6E8A-4147-A177-3AD203B41FA5}">
                      <a16:colId xmlns:a16="http://schemas.microsoft.com/office/drawing/2014/main" val="3325435661"/>
                    </a:ext>
                  </a:extLst>
                </a:gridCol>
                <a:gridCol w="658368">
                  <a:extLst>
                    <a:ext uri="{9D8B030D-6E8A-4147-A177-3AD203B41FA5}">
                      <a16:colId xmlns:a16="http://schemas.microsoft.com/office/drawing/2014/main" val="221368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82938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- 2020-06-23 11:31:33</a:t>
                      </a:r>
                      <a:r>
                        <a:rPr kumimoji="0" lang="en-US" sz="1000" b="0" i="0" u="none" strike="noStrike" kern="1200" cap="none" spc="0" normalizeH="0" baseline="0" noProof="0">
                          <a:ln>
                            <a:noFill/>
                          </a:ln>
                          <a:solidFill>
                            <a:prstClr val="black"/>
                          </a:solidFill>
                          <a:effectLst/>
                          <a:uLnTx/>
                          <a:uFillTx/>
                          <a:latin typeface="+mn-lt"/>
                          <a:ea typeface="+mn-ea"/>
                          <a:cs typeface="+mn-cs"/>
                        </a:rPr>
                        <a:t>
 Live amidst nature along with all modern-day lifestyle facilities and amenities. With state-of-the-art facilities and vast leisure activities, Remraam offers you spacious 2-bedroom apartments you can call home and take pride in.
.
.
</a:t>
                      </a:r>
                      <a:r>
                        <a:rPr kumimoji="0" lang="ar-AE" sz="1000" b="0" i="0" u="none" strike="noStrike" kern="1200" cap="none" spc="0" normalizeH="0" baseline="0" noProof="0">
                          <a:ln>
                            <a:noFill/>
                          </a:ln>
                          <a:solidFill>
                            <a:prstClr val="black"/>
                          </a:solidFill>
                          <a:effectLst/>
                          <a:uLnTx/>
                          <a:uFillTx/>
                          <a:latin typeface="+mn-lt"/>
                          <a:ea typeface="+mn-ea"/>
                          <a:cs typeface="+mn-cs"/>
                        </a:rPr>
                        <a:t>انعم بالحياة وسط الطبيعة مع مرافق ترفيهية وتجهيزات عصرية متطورة في رمرام الذي يضم شققاً واسعة من غرفتين، لتعيش في بيتك الذي تحلم به وتفخر به.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#Remraam #DubaiLand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extLst>
                  <a:ext uri="{0D108BD9-81ED-4DB2-BD59-A6C34878D82A}">
                    <a16:rowId xmlns:a16="http://schemas.microsoft.com/office/drawing/2014/main" val="1844707604"/>
                  </a:ext>
                </a:extLst>
              </a:tr>
            </a:tbl>
          </a:graphicData>
        </a:graphic>
      </p:graphicFrame>
      <p:sp>
        <p:nvSpPr>
          <p:cNvPr id="4" name="Text Placeholder 3">
            <a:extLst>
              <a:ext uri="{FF2B5EF4-FFF2-40B4-BE49-F238E27FC236}">
                <a16:creationId xmlns:a16="http://schemas.microsoft.com/office/drawing/2014/main" id="{F9277D33-E221-4F03-9EB3-0A83BDC4EF86}"/>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63182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8E425-CBA8-4417-8DFF-7A1B6130E1B5}"/>
              </a:ext>
            </a:extLst>
          </p:cNvPr>
          <p:cNvSpPr>
            <a:spLocks noGrp="1"/>
          </p:cNvSpPr>
          <p:nvPr>
            <p:ph type="title"/>
          </p:nvPr>
        </p:nvSpPr>
        <p:spPr/>
        <p:txBody>
          <a:bodyPr/>
          <a:lstStyle/>
          <a:p>
            <a:r>
              <a:rPr lang="en-US"/>
              <a:t>Instagram IG Posts Table with Views and updated ER | dubaiproperties - 4 of 19</a:t>
            </a:r>
          </a:p>
        </p:txBody>
      </p:sp>
      <p:graphicFrame>
        <p:nvGraphicFramePr>
          <p:cNvPr id="5" name="Table Placeholder 4">
            <a:extLst>
              <a:ext uri="{FF2B5EF4-FFF2-40B4-BE49-F238E27FC236}">
                <a16:creationId xmlns:a16="http://schemas.microsoft.com/office/drawing/2014/main" id="{2143F293-4283-44B4-A637-420E0994E5FE}"/>
              </a:ext>
            </a:extLst>
          </p:cNvPr>
          <p:cNvGraphicFramePr>
            <a:graphicFrameLocks noGrp="1"/>
          </p:cNvGraphicFramePr>
          <p:nvPr>
            <p:ph type="tbl" sz="quarter" idx="13"/>
            <p:extLst>
              <p:ext uri="{D42A27DB-BD31-4B8C-83A1-F6EECF244321}">
                <p14:modId xmlns:p14="http://schemas.microsoft.com/office/powerpoint/2010/main" val="20799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8056421"/>
                    </a:ext>
                  </a:extLst>
                </a:gridCol>
                <a:gridCol w="658368">
                  <a:extLst>
                    <a:ext uri="{9D8B030D-6E8A-4147-A177-3AD203B41FA5}">
                      <a16:colId xmlns:a16="http://schemas.microsoft.com/office/drawing/2014/main" val="1445126459"/>
                    </a:ext>
                  </a:extLst>
                </a:gridCol>
                <a:gridCol w="658368">
                  <a:extLst>
                    <a:ext uri="{9D8B030D-6E8A-4147-A177-3AD203B41FA5}">
                      <a16:colId xmlns:a16="http://schemas.microsoft.com/office/drawing/2014/main" val="1131445177"/>
                    </a:ext>
                  </a:extLst>
                </a:gridCol>
                <a:gridCol w="658368">
                  <a:extLst>
                    <a:ext uri="{9D8B030D-6E8A-4147-A177-3AD203B41FA5}">
                      <a16:colId xmlns:a16="http://schemas.microsoft.com/office/drawing/2014/main" val="1080363751"/>
                    </a:ext>
                  </a:extLst>
                </a:gridCol>
                <a:gridCol w="658368">
                  <a:extLst>
                    <a:ext uri="{9D8B030D-6E8A-4147-A177-3AD203B41FA5}">
                      <a16:colId xmlns:a16="http://schemas.microsoft.com/office/drawing/2014/main" val="2560614102"/>
                    </a:ext>
                  </a:extLst>
                </a:gridCol>
                <a:gridCol w="658368">
                  <a:extLst>
                    <a:ext uri="{9D8B030D-6E8A-4147-A177-3AD203B41FA5}">
                      <a16:colId xmlns:a16="http://schemas.microsoft.com/office/drawing/2014/main" val="2808362699"/>
                    </a:ext>
                  </a:extLst>
                </a:gridCol>
                <a:gridCol w="658368">
                  <a:extLst>
                    <a:ext uri="{9D8B030D-6E8A-4147-A177-3AD203B41FA5}">
                      <a16:colId xmlns:a16="http://schemas.microsoft.com/office/drawing/2014/main" val="3140552801"/>
                    </a:ext>
                  </a:extLst>
                </a:gridCol>
                <a:gridCol w="658368">
                  <a:extLst>
                    <a:ext uri="{9D8B030D-6E8A-4147-A177-3AD203B41FA5}">
                      <a16:colId xmlns:a16="http://schemas.microsoft.com/office/drawing/2014/main" val="1480936030"/>
                    </a:ext>
                  </a:extLst>
                </a:gridCol>
                <a:gridCol w="658368">
                  <a:extLst>
                    <a:ext uri="{9D8B030D-6E8A-4147-A177-3AD203B41FA5}">
                      <a16:colId xmlns:a16="http://schemas.microsoft.com/office/drawing/2014/main" val="2331205037"/>
                    </a:ext>
                  </a:extLst>
                </a:gridCol>
                <a:gridCol w="658368">
                  <a:extLst>
                    <a:ext uri="{9D8B030D-6E8A-4147-A177-3AD203B41FA5}">
                      <a16:colId xmlns:a16="http://schemas.microsoft.com/office/drawing/2014/main" val="290305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02778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- 2020-06-21 06:54:29</a:t>
                      </a:r>
                      <a:r>
                        <a:rPr kumimoji="0" lang="en-US" sz="1000" b="0" i="0" u="none" strike="noStrike" kern="1200" cap="none" spc="0" normalizeH="0" baseline="0" noProof="0">
                          <a:ln>
                            <a:noFill/>
                          </a:ln>
                          <a:solidFill>
                            <a:prstClr val="black"/>
                          </a:solidFill>
                          <a:effectLst/>
                          <a:uLnTx/>
                          <a:uFillTx/>
                          <a:latin typeface="+mn-lt"/>
                          <a:ea typeface="+mn-ea"/>
                          <a:cs typeface="+mn-cs"/>
                        </a:rPr>
                        <a:t>
 Funny, brave, strong and the giver of unconditional love. On this special day, we’re celebrating every child’s biggest hero. Happy Father’s Day! #FathersDay
.
.
</a:t>
                      </a:r>
                      <a:r>
                        <a:rPr kumimoji="0" lang="ar-AE" sz="1000" b="0" i="0" u="none" strike="noStrike" kern="1200" cap="none" spc="0" normalizeH="0" baseline="0" noProof="0">
                          <a:ln>
                            <a:noFill/>
                          </a:ln>
                          <a:solidFill>
                            <a:prstClr val="black"/>
                          </a:solidFill>
                          <a:effectLst/>
                          <a:uLnTx/>
                          <a:uFillTx/>
                          <a:latin typeface="+mn-lt"/>
                          <a:ea typeface="+mn-ea"/>
                          <a:cs typeface="+mn-cs"/>
                        </a:rPr>
                        <a:t>خفيف الظل، شجاع، قوي ويعطي من قلبه دون أي مقابل. دعونا نحتفل معاً بهذا البطل المميز في هذا اليوم المميز. كل عام وجميع آبائنا بكل خير. 
#عيد_أب_سعيد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932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- 2020-06-19 10:32:59</a:t>
                      </a:r>
                      <a:r>
                        <a:rPr kumimoji="0" lang="en-US" sz="1000" b="0" i="0" u="none" strike="noStrike" kern="1200" cap="none" spc="0" normalizeH="0" baseline="0" noProof="0">
                          <a:ln>
                            <a:noFill/>
                          </a:ln>
                          <a:solidFill>
                            <a:prstClr val="black"/>
                          </a:solidFill>
                          <a:effectLst/>
                          <a:uLnTx/>
                          <a:uFillTx/>
                          <a:latin typeface="+mn-lt"/>
                          <a:ea typeface="+mn-ea"/>
                          <a:cs typeface="+mn-cs"/>
                        </a:rPr>
                        <a:t>
 Live amidst nature along with all modern-day lifestyle facilities and amenities. With state-of-the-art facilities and vast leisure activities, Remraam offers you spacious 2-bedroom apartments you can call home and take pride in.
.
</a:t>
                      </a:r>
                      <a:r>
                        <a:rPr kumimoji="0" lang="ar-AE" sz="1000" b="0" i="0" u="none" strike="noStrike" kern="1200" cap="none" spc="0" normalizeH="0" baseline="0" noProof="0">
                          <a:ln>
                            <a:noFill/>
                          </a:ln>
                          <a:solidFill>
                            <a:prstClr val="black"/>
                          </a:solidFill>
                          <a:effectLst/>
                          <a:uLnTx/>
                          <a:uFillTx/>
                          <a:latin typeface="+mn-lt"/>
                          <a:ea typeface="+mn-ea"/>
                          <a:cs typeface="+mn-cs"/>
                        </a:rPr>
                        <a:t>انعم بالحياة وسط الطبيعة مع مرافق ترفيهية وتجهيزات عصرية متطورة في رمرام الذي يضم شققاً واسعة من غرفتين، لتعيش في بيتك الذي تحلم به وتفخر به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4196329787"/>
                  </a:ext>
                </a:extLst>
              </a:tr>
            </a:tbl>
          </a:graphicData>
        </a:graphic>
      </p:graphicFrame>
      <p:sp>
        <p:nvSpPr>
          <p:cNvPr id="4" name="Text Placeholder 3">
            <a:extLst>
              <a:ext uri="{FF2B5EF4-FFF2-40B4-BE49-F238E27FC236}">
                <a16:creationId xmlns:a16="http://schemas.microsoft.com/office/drawing/2014/main" id="{E13B7419-D943-4A40-BFCA-6BBFCE61E090}"/>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232224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6136-2163-4539-8950-EA3BA6F58420}"/>
              </a:ext>
            </a:extLst>
          </p:cNvPr>
          <p:cNvSpPr>
            <a:spLocks noGrp="1"/>
          </p:cNvSpPr>
          <p:nvPr>
            <p:ph type="title"/>
          </p:nvPr>
        </p:nvSpPr>
        <p:spPr/>
        <p:txBody>
          <a:bodyPr/>
          <a:lstStyle/>
          <a:p>
            <a:r>
              <a:rPr lang="en-US"/>
              <a:t>Instagram IG Posts Table with Views and updated ER | dubaiproperties - 5 of 19</a:t>
            </a:r>
          </a:p>
        </p:txBody>
      </p:sp>
      <p:graphicFrame>
        <p:nvGraphicFramePr>
          <p:cNvPr id="5" name="Table Placeholder 4">
            <a:extLst>
              <a:ext uri="{FF2B5EF4-FFF2-40B4-BE49-F238E27FC236}">
                <a16:creationId xmlns:a16="http://schemas.microsoft.com/office/drawing/2014/main" id="{BF74C0D5-9DD4-433E-8046-EFFDAFA070AB}"/>
              </a:ext>
            </a:extLst>
          </p:cNvPr>
          <p:cNvGraphicFramePr>
            <a:graphicFrameLocks noGrp="1"/>
          </p:cNvGraphicFramePr>
          <p:nvPr>
            <p:ph type="tbl" sz="quarter" idx="13"/>
            <p:extLst>
              <p:ext uri="{D42A27DB-BD31-4B8C-83A1-F6EECF244321}">
                <p14:modId xmlns:p14="http://schemas.microsoft.com/office/powerpoint/2010/main" val="278692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9830754"/>
                    </a:ext>
                  </a:extLst>
                </a:gridCol>
                <a:gridCol w="658368">
                  <a:extLst>
                    <a:ext uri="{9D8B030D-6E8A-4147-A177-3AD203B41FA5}">
                      <a16:colId xmlns:a16="http://schemas.microsoft.com/office/drawing/2014/main" val="967692357"/>
                    </a:ext>
                  </a:extLst>
                </a:gridCol>
                <a:gridCol w="658368">
                  <a:extLst>
                    <a:ext uri="{9D8B030D-6E8A-4147-A177-3AD203B41FA5}">
                      <a16:colId xmlns:a16="http://schemas.microsoft.com/office/drawing/2014/main" val="562095289"/>
                    </a:ext>
                  </a:extLst>
                </a:gridCol>
                <a:gridCol w="658368">
                  <a:extLst>
                    <a:ext uri="{9D8B030D-6E8A-4147-A177-3AD203B41FA5}">
                      <a16:colId xmlns:a16="http://schemas.microsoft.com/office/drawing/2014/main" val="43030713"/>
                    </a:ext>
                  </a:extLst>
                </a:gridCol>
                <a:gridCol w="658368">
                  <a:extLst>
                    <a:ext uri="{9D8B030D-6E8A-4147-A177-3AD203B41FA5}">
                      <a16:colId xmlns:a16="http://schemas.microsoft.com/office/drawing/2014/main" val="418059535"/>
                    </a:ext>
                  </a:extLst>
                </a:gridCol>
                <a:gridCol w="658368">
                  <a:extLst>
                    <a:ext uri="{9D8B030D-6E8A-4147-A177-3AD203B41FA5}">
                      <a16:colId xmlns:a16="http://schemas.microsoft.com/office/drawing/2014/main" val="1967508940"/>
                    </a:ext>
                  </a:extLst>
                </a:gridCol>
                <a:gridCol w="658368">
                  <a:extLst>
                    <a:ext uri="{9D8B030D-6E8A-4147-A177-3AD203B41FA5}">
                      <a16:colId xmlns:a16="http://schemas.microsoft.com/office/drawing/2014/main" val="2389447562"/>
                    </a:ext>
                  </a:extLst>
                </a:gridCol>
                <a:gridCol w="658368">
                  <a:extLst>
                    <a:ext uri="{9D8B030D-6E8A-4147-A177-3AD203B41FA5}">
                      <a16:colId xmlns:a16="http://schemas.microsoft.com/office/drawing/2014/main" val="1463573313"/>
                    </a:ext>
                  </a:extLst>
                </a:gridCol>
                <a:gridCol w="658368">
                  <a:extLst>
                    <a:ext uri="{9D8B030D-6E8A-4147-A177-3AD203B41FA5}">
                      <a16:colId xmlns:a16="http://schemas.microsoft.com/office/drawing/2014/main" val="1027611897"/>
                    </a:ext>
                  </a:extLst>
                </a:gridCol>
                <a:gridCol w="658368">
                  <a:extLst>
                    <a:ext uri="{9D8B030D-6E8A-4147-A177-3AD203B41FA5}">
                      <a16:colId xmlns:a16="http://schemas.microsoft.com/office/drawing/2014/main" val="81328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69368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- 2020-06-17 13:27:17</a:t>
                      </a:r>
                      <a:r>
                        <a:rPr kumimoji="0" lang="en-US" sz="1000" b="0" i="0" u="none" strike="noStrike" kern="1200" cap="none" spc="0" normalizeH="0" baseline="0" noProof="0">
                          <a:ln>
                            <a:noFill/>
                          </a:ln>
                          <a:solidFill>
                            <a:prstClr val="black"/>
                          </a:solidFill>
                          <a:effectLst/>
                          <a:uLnTx/>
                          <a:uFillTx/>
                          <a:latin typeface="+mn-lt"/>
                          <a:ea typeface="+mn-ea"/>
                          <a:cs typeface="+mn-cs"/>
                        </a:rPr>
                        <a:t>
 Find your home in an active vibrant community. Soak in the beautiful views of the lush green Mudon Central Park from your 1, 2, 3-bedroom or 2-storey duplex home that combines contemporary living with a sense of community.
.
.
</a:t>
                      </a:r>
                      <a:r>
                        <a:rPr kumimoji="0" lang="ar-AE" sz="1000" b="0" i="0" u="none" strike="noStrike" kern="1200" cap="none" spc="0" normalizeH="0" baseline="0" noProof="0">
                          <a:ln>
                            <a:noFill/>
                          </a:ln>
                          <a:solidFill>
                            <a:prstClr val="black"/>
                          </a:solidFill>
                          <a:effectLst/>
                          <a:uLnTx/>
                          <a:uFillTx/>
                          <a:latin typeface="+mn-lt"/>
                          <a:ea typeface="+mn-ea"/>
                          <a:cs typeface="+mn-cs"/>
                        </a:rPr>
                        <a:t>اختر منزلك في مجمّع ينبض بالحياة، واستمتع بأروع الإطلالات على المساحات الخضراء في حديقة مدن المركزية. تتوفر منازل من 1 أو 2 أو 3 غرف نوم ومنازل دوبلكس من طابقين تجمع بين أسلوب الحياة العصرية والأجواء المجتمعية.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7660681"/>
                  </a:ext>
                </a:extLst>
              </a:tr>
            </a:tbl>
          </a:graphicData>
        </a:graphic>
      </p:graphicFrame>
      <p:sp>
        <p:nvSpPr>
          <p:cNvPr id="4" name="Text Placeholder 3">
            <a:extLst>
              <a:ext uri="{FF2B5EF4-FFF2-40B4-BE49-F238E27FC236}">
                <a16:creationId xmlns:a16="http://schemas.microsoft.com/office/drawing/2014/main" id="{5ABF52BA-2985-4215-B45F-E1AAD73E89F5}"/>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2416020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33291-A899-454E-9E6B-F62B878D8D35}"/>
              </a:ext>
            </a:extLst>
          </p:cNvPr>
          <p:cNvSpPr>
            <a:spLocks noGrp="1"/>
          </p:cNvSpPr>
          <p:nvPr>
            <p:ph type="title"/>
          </p:nvPr>
        </p:nvSpPr>
        <p:spPr/>
        <p:txBody>
          <a:bodyPr/>
          <a:lstStyle/>
          <a:p>
            <a:r>
              <a:rPr lang="en-US"/>
              <a:t>Instagram IG Posts Table with Views and updated ER | dubaiproperties - 6 of 19</a:t>
            </a:r>
          </a:p>
        </p:txBody>
      </p:sp>
      <p:graphicFrame>
        <p:nvGraphicFramePr>
          <p:cNvPr id="5" name="Table Placeholder 4">
            <a:extLst>
              <a:ext uri="{FF2B5EF4-FFF2-40B4-BE49-F238E27FC236}">
                <a16:creationId xmlns:a16="http://schemas.microsoft.com/office/drawing/2014/main" id="{88CD096A-DC1B-4112-9ECE-060E0E4AC2C0}"/>
              </a:ext>
            </a:extLst>
          </p:cNvPr>
          <p:cNvGraphicFramePr>
            <a:graphicFrameLocks noGrp="1"/>
          </p:cNvGraphicFramePr>
          <p:nvPr>
            <p:ph type="tbl" sz="quarter" idx="13"/>
            <p:extLst>
              <p:ext uri="{D42A27DB-BD31-4B8C-83A1-F6EECF244321}">
                <p14:modId xmlns:p14="http://schemas.microsoft.com/office/powerpoint/2010/main" val="400105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0474889"/>
                    </a:ext>
                  </a:extLst>
                </a:gridCol>
                <a:gridCol w="658368">
                  <a:extLst>
                    <a:ext uri="{9D8B030D-6E8A-4147-A177-3AD203B41FA5}">
                      <a16:colId xmlns:a16="http://schemas.microsoft.com/office/drawing/2014/main" val="77823911"/>
                    </a:ext>
                  </a:extLst>
                </a:gridCol>
                <a:gridCol w="658368">
                  <a:extLst>
                    <a:ext uri="{9D8B030D-6E8A-4147-A177-3AD203B41FA5}">
                      <a16:colId xmlns:a16="http://schemas.microsoft.com/office/drawing/2014/main" val="1836483931"/>
                    </a:ext>
                  </a:extLst>
                </a:gridCol>
                <a:gridCol w="658368">
                  <a:extLst>
                    <a:ext uri="{9D8B030D-6E8A-4147-A177-3AD203B41FA5}">
                      <a16:colId xmlns:a16="http://schemas.microsoft.com/office/drawing/2014/main" val="1301114941"/>
                    </a:ext>
                  </a:extLst>
                </a:gridCol>
                <a:gridCol w="658368">
                  <a:extLst>
                    <a:ext uri="{9D8B030D-6E8A-4147-A177-3AD203B41FA5}">
                      <a16:colId xmlns:a16="http://schemas.microsoft.com/office/drawing/2014/main" val="2152049152"/>
                    </a:ext>
                  </a:extLst>
                </a:gridCol>
                <a:gridCol w="658368">
                  <a:extLst>
                    <a:ext uri="{9D8B030D-6E8A-4147-A177-3AD203B41FA5}">
                      <a16:colId xmlns:a16="http://schemas.microsoft.com/office/drawing/2014/main" val="2540202952"/>
                    </a:ext>
                  </a:extLst>
                </a:gridCol>
                <a:gridCol w="658368">
                  <a:extLst>
                    <a:ext uri="{9D8B030D-6E8A-4147-A177-3AD203B41FA5}">
                      <a16:colId xmlns:a16="http://schemas.microsoft.com/office/drawing/2014/main" val="885523407"/>
                    </a:ext>
                  </a:extLst>
                </a:gridCol>
                <a:gridCol w="658368">
                  <a:extLst>
                    <a:ext uri="{9D8B030D-6E8A-4147-A177-3AD203B41FA5}">
                      <a16:colId xmlns:a16="http://schemas.microsoft.com/office/drawing/2014/main" val="1810463556"/>
                    </a:ext>
                  </a:extLst>
                </a:gridCol>
                <a:gridCol w="658368">
                  <a:extLst>
                    <a:ext uri="{9D8B030D-6E8A-4147-A177-3AD203B41FA5}">
                      <a16:colId xmlns:a16="http://schemas.microsoft.com/office/drawing/2014/main" val="1710126739"/>
                    </a:ext>
                  </a:extLst>
                </a:gridCol>
                <a:gridCol w="658368">
                  <a:extLst>
                    <a:ext uri="{9D8B030D-6E8A-4147-A177-3AD203B41FA5}">
                      <a16:colId xmlns:a16="http://schemas.microsoft.com/office/drawing/2014/main" val="421384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401307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- 2020-06-11 06:53:59</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updated MyDP app and web portal. Log-in or register to make payments, request for account statements or NOC, apply for move-in and move-out permits, update owner information and much more… anytime, anywhere. It’s that simple!
.
.
</a:t>
                      </a:r>
                      <a:r>
                        <a:rPr kumimoji="0" lang="ar-AE" sz="1000" b="0" i="0" u="none" strike="noStrike" kern="1200" cap="none" spc="0" normalizeH="0" baseline="0" noProof="0">
                          <a:ln>
                            <a:noFill/>
                          </a:ln>
                          <a:solidFill>
                            <a:prstClr val="black"/>
                          </a:solidFill>
                          <a:effectLst/>
                          <a:uLnTx/>
                          <a:uFillTx/>
                          <a:latin typeface="+mn-lt"/>
                          <a:ea typeface="+mn-ea"/>
                          <a:cs typeface="+mn-cs"/>
                        </a:rPr>
                        <a:t>نقدم لكم تطبيق </a:t>
                      </a:r>
                      <a:r>
                        <a:rPr kumimoji="0" lang="en-US" sz="1000" b="0" i="0" u="none" strike="noStrike" kern="1200" cap="none" spc="0" normalizeH="0" baseline="0" noProof="0">
                          <a:ln>
                            <a:noFill/>
                          </a:ln>
                          <a:solidFill>
                            <a:prstClr val="black"/>
                          </a:solidFill>
                          <a:effectLst/>
                          <a:uLnTx/>
                          <a:uFillTx/>
                          <a:latin typeface="+mn-lt"/>
                          <a:ea typeface="+mn-ea"/>
                          <a:cs typeface="+mn-cs"/>
                        </a:rPr>
                        <a:t>MyDP </a:t>
                      </a:r>
                      <a:r>
                        <a:rPr kumimoji="0" lang="ar-AE" sz="1000" b="0" i="0" u="none" strike="noStrike" kern="1200" cap="none" spc="0" normalizeH="0" baseline="0" noProof="0">
                          <a:ln>
                            <a:noFill/>
                          </a:ln>
                          <a:solidFill>
                            <a:prstClr val="black"/>
                          </a:solidFill>
                          <a:effectLst/>
                          <a:uLnTx/>
                          <a:uFillTx/>
                          <a:latin typeface="+mn-lt"/>
                          <a:ea typeface="+mn-ea"/>
                          <a:cs typeface="+mn-cs"/>
                        </a:rPr>
                        <a:t>والموقع الإلكتروني بنسختهما الأحدث. سجلوا الدخول لإجراء عمليات الدفع، وطلب كشوف الحسابات أو شهادات عدم الممانعة أو تصاريح الانتقال، وتحديث معلومات المالك وغير ذلك الكثير، وذلك أينما كنتم وفي أي وقت. هكذا بكل بساطة!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755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- 2020-06-08 11:38:36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تفتح عينك بابتسامة على إيقاع الهدوء المريح. أن تتعمق روابطك مع من حولك، وتعيش قصصاً لا تنتهي وذكريات لا تنسى مع من تحب. هذا بلا شك كل ما تحتاجه وتبحث عنه. لأن كل ما تحتاجه هو البيت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9749051"/>
                  </a:ext>
                </a:extLst>
              </a:tr>
            </a:tbl>
          </a:graphicData>
        </a:graphic>
      </p:graphicFrame>
      <p:sp>
        <p:nvSpPr>
          <p:cNvPr id="4" name="Text Placeholder 3">
            <a:extLst>
              <a:ext uri="{FF2B5EF4-FFF2-40B4-BE49-F238E27FC236}">
                <a16:creationId xmlns:a16="http://schemas.microsoft.com/office/drawing/2014/main" id="{EB29D46F-B0E3-418F-B032-006EC9114B6F}"/>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3765625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F6706-0FD6-46B0-8FDD-6382BC5E0875}"/>
              </a:ext>
            </a:extLst>
          </p:cNvPr>
          <p:cNvSpPr>
            <a:spLocks noGrp="1"/>
          </p:cNvSpPr>
          <p:nvPr>
            <p:ph type="title"/>
          </p:nvPr>
        </p:nvSpPr>
        <p:spPr/>
        <p:txBody>
          <a:bodyPr/>
          <a:lstStyle/>
          <a:p>
            <a:r>
              <a:rPr lang="en-US"/>
              <a:t>Instagram IG Posts Table with Views and updated ER | dubaiproperties - 7 of 19</a:t>
            </a:r>
          </a:p>
        </p:txBody>
      </p:sp>
      <p:graphicFrame>
        <p:nvGraphicFramePr>
          <p:cNvPr id="5" name="Table Placeholder 4">
            <a:extLst>
              <a:ext uri="{FF2B5EF4-FFF2-40B4-BE49-F238E27FC236}">
                <a16:creationId xmlns:a16="http://schemas.microsoft.com/office/drawing/2014/main" id="{BEB4FB4E-295F-4684-A841-FEF614BC64E3}"/>
              </a:ext>
            </a:extLst>
          </p:cNvPr>
          <p:cNvGraphicFramePr>
            <a:graphicFrameLocks noGrp="1"/>
          </p:cNvGraphicFramePr>
          <p:nvPr>
            <p:ph type="tbl" sz="quarter" idx="13"/>
            <p:extLst>
              <p:ext uri="{D42A27DB-BD31-4B8C-83A1-F6EECF244321}">
                <p14:modId xmlns:p14="http://schemas.microsoft.com/office/powerpoint/2010/main" val="519721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60174853"/>
                    </a:ext>
                  </a:extLst>
                </a:gridCol>
                <a:gridCol w="658368">
                  <a:extLst>
                    <a:ext uri="{9D8B030D-6E8A-4147-A177-3AD203B41FA5}">
                      <a16:colId xmlns:a16="http://schemas.microsoft.com/office/drawing/2014/main" val="3279715315"/>
                    </a:ext>
                  </a:extLst>
                </a:gridCol>
                <a:gridCol w="658368">
                  <a:extLst>
                    <a:ext uri="{9D8B030D-6E8A-4147-A177-3AD203B41FA5}">
                      <a16:colId xmlns:a16="http://schemas.microsoft.com/office/drawing/2014/main" val="4162821792"/>
                    </a:ext>
                  </a:extLst>
                </a:gridCol>
                <a:gridCol w="658368">
                  <a:extLst>
                    <a:ext uri="{9D8B030D-6E8A-4147-A177-3AD203B41FA5}">
                      <a16:colId xmlns:a16="http://schemas.microsoft.com/office/drawing/2014/main" val="2088636358"/>
                    </a:ext>
                  </a:extLst>
                </a:gridCol>
                <a:gridCol w="658368">
                  <a:extLst>
                    <a:ext uri="{9D8B030D-6E8A-4147-A177-3AD203B41FA5}">
                      <a16:colId xmlns:a16="http://schemas.microsoft.com/office/drawing/2014/main" val="3772374112"/>
                    </a:ext>
                  </a:extLst>
                </a:gridCol>
                <a:gridCol w="658368">
                  <a:extLst>
                    <a:ext uri="{9D8B030D-6E8A-4147-A177-3AD203B41FA5}">
                      <a16:colId xmlns:a16="http://schemas.microsoft.com/office/drawing/2014/main" val="1025683244"/>
                    </a:ext>
                  </a:extLst>
                </a:gridCol>
                <a:gridCol w="658368">
                  <a:extLst>
                    <a:ext uri="{9D8B030D-6E8A-4147-A177-3AD203B41FA5}">
                      <a16:colId xmlns:a16="http://schemas.microsoft.com/office/drawing/2014/main" val="3674307026"/>
                    </a:ext>
                  </a:extLst>
                </a:gridCol>
                <a:gridCol w="658368">
                  <a:extLst>
                    <a:ext uri="{9D8B030D-6E8A-4147-A177-3AD203B41FA5}">
                      <a16:colId xmlns:a16="http://schemas.microsoft.com/office/drawing/2014/main" val="2140333734"/>
                    </a:ext>
                  </a:extLst>
                </a:gridCol>
                <a:gridCol w="658368">
                  <a:extLst>
                    <a:ext uri="{9D8B030D-6E8A-4147-A177-3AD203B41FA5}">
                      <a16:colId xmlns:a16="http://schemas.microsoft.com/office/drawing/2014/main" val="156998345"/>
                    </a:ext>
                  </a:extLst>
                </a:gridCol>
                <a:gridCol w="658368">
                  <a:extLst>
                    <a:ext uri="{9D8B030D-6E8A-4147-A177-3AD203B41FA5}">
                      <a16:colId xmlns:a16="http://schemas.microsoft.com/office/drawing/2014/main" val="338948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78864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- 2020-05-29 08:49:57</a:t>
                      </a:r>
                      <a:r>
                        <a:rPr kumimoji="0" lang="en-US" sz="1000" b="0" i="0" u="none" strike="noStrike" kern="1200" cap="none" spc="0" normalizeH="0" baseline="0" noProof="0">
                          <a:ln>
                            <a:noFill/>
                          </a:ln>
                          <a:solidFill>
                            <a:prstClr val="black"/>
                          </a:solidFill>
                          <a:effectLst/>
                          <a:uLnTx/>
                          <a:uFillTx/>
                          <a:latin typeface="+mn-lt"/>
                          <a:ea typeface="+mn-ea"/>
                          <a:cs typeface="+mn-cs"/>
                        </a:rPr>
                        <a:t>
 Be ready to be mesmerized by the magic of Mediterranean living. Elevate your lifestyle with spacious 3-bedroom townhouses in one of Dubai’s most desirable communities. Move in to a home in Serena and create lasting memories.
.
</a:t>
                      </a:r>
                      <a:r>
                        <a:rPr kumimoji="0" lang="ar-AE" sz="1000" b="0" i="0" u="none" strike="noStrike" kern="1200" cap="none" spc="0" normalizeH="0" baseline="0" noProof="0">
                          <a:ln>
                            <a:noFill/>
                          </a:ln>
                          <a:solidFill>
                            <a:prstClr val="black"/>
                          </a:solidFill>
                          <a:effectLst/>
                          <a:uLnTx/>
                          <a:uFillTx/>
                          <a:latin typeface="+mn-lt"/>
                          <a:ea typeface="+mn-ea"/>
                          <a:cs typeface="+mn-cs"/>
                        </a:rPr>
                        <a:t>استعد للاستمتاع بروعة الحياة المستوحاة من أجواء منطقة البحر الأبيض المتوسط، وارتقِ بأسلوب حياتك في منازل تاون هاوس فسيحة من 3 غرف نوم في أحد أشهر المجمعات في دبي. انتقل إلى منزلك في سيرينا وافتح الباب لذكريات لا تنسى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#Serena #Dubailand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extLst>
                  <a:ext uri="{0D108BD9-81ED-4DB2-BD59-A6C34878D82A}">
                    <a16:rowId xmlns:a16="http://schemas.microsoft.com/office/drawing/2014/main" val="3282756193"/>
                  </a:ext>
                </a:extLst>
              </a:tr>
            </a:tbl>
          </a:graphicData>
        </a:graphic>
      </p:graphicFrame>
      <p:sp>
        <p:nvSpPr>
          <p:cNvPr id="4" name="Text Placeholder 3">
            <a:extLst>
              <a:ext uri="{FF2B5EF4-FFF2-40B4-BE49-F238E27FC236}">
                <a16:creationId xmlns:a16="http://schemas.microsoft.com/office/drawing/2014/main" id="{7DA3939A-D3DF-4B63-899B-6AB0E40CBD89}"/>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68612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50B0E-7952-47A4-A40C-C28CA29D51F6}"/>
              </a:ext>
            </a:extLst>
          </p:cNvPr>
          <p:cNvSpPr>
            <a:spLocks noGrp="1"/>
          </p:cNvSpPr>
          <p:nvPr>
            <p:ph type="title"/>
          </p:nvPr>
        </p:nvSpPr>
        <p:spPr/>
        <p:txBody>
          <a:bodyPr/>
          <a:lstStyle/>
          <a:p>
            <a:r>
              <a:rPr lang="en-US"/>
              <a:t>Instagram IG Posts Table with Views and updated ER | dubaiproperties - 8 of 19</a:t>
            </a:r>
          </a:p>
        </p:txBody>
      </p:sp>
      <p:graphicFrame>
        <p:nvGraphicFramePr>
          <p:cNvPr id="5" name="Table Placeholder 4">
            <a:extLst>
              <a:ext uri="{FF2B5EF4-FFF2-40B4-BE49-F238E27FC236}">
                <a16:creationId xmlns:a16="http://schemas.microsoft.com/office/drawing/2014/main" id="{B3D8E143-34B8-4069-B08C-BE43376D4D7C}"/>
              </a:ext>
            </a:extLst>
          </p:cNvPr>
          <p:cNvGraphicFramePr>
            <a:graphicFrameLocks noGrp="1"/>
          </p:cNvGraphicFramePr>
          <p:nvPr>
            <p:ph type="tbl" sz="quarter" idx="13"/>
            <p:extLst>
              <p:ext uri="{D42A27DB-BD31-4B8C-83A1-F6EECF244321}">
                <p14:modId xmlns:p14="http://schemas.microsoft.com/office/powerpoint/2010/main" val="248617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6169987"/>
                    </a:ext>
                  </a:extLst>
                </a:gridCol>
                <a:gridCol w="658368">
                  <a:extLst>
                    <a:ext uri="{9D8B030D-6E8A-4147-A177-3AD203B41FA5}">
                      <a16:colId xmlns:a16="http://schemas.microsoft.com/office/drawing/2014/main" val="2639786148"/>
                    </a:ext>
                  </a:extLst>
                </a:gridCol>
                <a:gridCol w="658368">
                  <a:extLst>
                    <a:ext uri="{9D8B030D-6E8A-4147-A177-3AD203B41FA5}">
                      <a16:colId xmlns:a16="http://schemas.microsoft.com/office/drawing/2014/main" val="2077459491"/>
                    </a:ext>
                  </a:extLst>
                </a:gridCol>
                <a:gridCol w="658368">
                  <a:extLst>
                    <a:ext uri="{9D8B030D-6E8A-4147-A177-3AD203B41FA5}">
                      <a16:colId xmlns:a16="http://schemas.microsoft.com/office/drawing/2014/main" val="1013338667"/>
                    </a:ext>
                  </a:extLst>
                </a:gridCol>
                <a:gridCol w="658368">
                  <a:extLst>
                    <a:ext uri="{9D8B030D-6E8A-4147-A177-3AD203B41FA5}">
                      <a16:colId xmlns:a16="http://schemas.microsoft.com/office/drawing/2014/main" val="2596492128"/>
                    </a:ext>
                  </a:extLst>
                </a:gridCol>
                <a:gridCol w="658368">
                  <a:extLst>
                    <a:ext uri="{9D8B030D-6E8A-4147-A177-3AD203B41FA5}">
                      <a16:colId xmlns:a16="http://schemas.microsoft.com/office/drawing/2014/main" val="1552202969"/>
                    </a:ext>
                  </a:extLst>
                </a:gridCol>
                <a:gridCol w="658368">
                  <a:extLst>
                    <a:ext uri="{9D8B030D-6E8A-4147-A177-3AD203B41FA5}">
                      <a16:colId xmlns:a16="http://schemas.microsoft.com/office/drawing/2014/main" val="2011148537"/>
                    </a:ext>
                  </a:extLst>
                </a:gridCol>
                <a:gridCol w="658368">
                  <a:extLst>
                    <a:ext uri="{9D8B030D-6E8A-4147-A177-3AD203B41FA5}">
                      <a16:colId xmlns:a16="http://schemas.microsoft.com/office/drawing/2014/main" val="4193017977"/>
                    </a:ext>
                  </a:extLst>
                </a:gridCol>
                <a:gridCol w="658368">
                  <a:extLst>
                    <a:ext uri="{9D8B030D-6E8A-4147-A177-3AD203B41FA5}">
                      <a16:colId xmlns:a16="http://schemas.microsoft.com/office/drawing/2014/main" val="1324691410"/>
                    </a:ext>
                  </a:extLst>
                </a:gridCol>
                <a:gridCol w="658368">
                  <a:extLst>
                    <a:ext uri="{9D8B030D-6E8A-4147-A177-3AD203B41FA5}">
                      <a16:colId xmlns:a16="http://schemas.microsoft.com/office/drawing/2014/main" val="36905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909073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- 2020-05-25 12:13:10</a:t>
                      </a:r>
                      <a:r>
                        <a:rPr kumimoji="0" lang="en-US" sz="1000" b="0" i="0" u="none" strike="noStrike" kern="1200" cap="none" spc="0" normalizeH="0" baseline="0" noProof="0">
                          <a:ln>
                            <a:noFill/>
                          </a:ln>
                          <a:solidFill>
                            <a:prstClr val="black"/>
                          </a:solidFill>
                          <a:effectLst/>
                          <a:uLnTx/>
                          <a:uFillTx/>
                          <a:latin typeface="+mn-lt"/>
                          <a:ea typeface="+mn-ea"/>
                          <a:cs typeface="+mn-cs"/>
                        </a:rPr>
                        <a:t>
 All you need is the morning smiles and heartwarming peace. All you need is a lasting bond, never-ending stories and fond memories with the ones you love. All you need is everything that you’re looking for. Because all you need is home.
#DubaiProperties #LaRosa #Dubailand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090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- 2020-05-23 16:49:20</a:t>
                      </a:r>
                      <a:r>
                        <a:rPr kumimoji="0" lang="en-US" sz="1000" b="0" i="0" u="none" strike="noStrike" kern="1200" cap="none" spc="0" normalizeH="0" baseline="0" noProof="0">
                          <a:ln>
                            <a:noFill/>
                          </a:ln>
                          <a:solidFill>
                            <a:prstClr val="black"/>
                          </a:solidFill>
                          <a:effectLst/>
                          <a:uLnTx/>
                          <a:uFillTx/>
                          <a:latin typeface="+mn-lt"/>
                          <a:ea typeface="+mn-ea"/>
                          <a:cs typeface="+mn-cs"/>
                        </a:rPr>
                        <a:t>
 This Eid is very special as we got more time to spend with our loved ones.
We wish you a blessed #EidMubarak
.
</a:t>
                      </a:r>
                      <a:r>
                        <a:rPr kumimoji="0" lang="ar-AE" sz="1000" b="0" i="0" u="none" strike="noStrike" kern="1200" cap="none" spc="0" normalizeH="0" baseline="0" noProof="0">
                          <a:ln>
                            <a:noFill/>
                          </a:ln>
                          <a:solidFill>
                            <a:prstClr val="black"/>
                          </a:solidFill>
                          <a:effectLst/>
                          <a:uLnTx/>
                          <a:uFillTx/>
                          <a:latin typeface="+mn-lt"/>
                          <a:ea typeface="+mn-ea"/>
                          <a:cs typeface="+mn-cs"/>
                        </a:rPr>
                        <a:t>هذا العيد ليس كأي عيد سبقه، فلدينا وقت أكثر لنقضيه مع أحبابنا. كل عام وأنتم بخير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3815475"/>
                  </a:ext>
                </a:extLst>
              </a:tr>
            </a:tbl>
          </a:graphicData>
        </a:graphic>
      </p:graphicFrame>
      <p:sp>
        <p:nvSpPr>
          <p:cNvPr id="4" name="Text Placeholder 3">
            <a:extLst>
              <a:ext uri="{FF2B5EF4-FFF2-40B4-BE49-F238E27FC236}">
                <a16:creationId xmlns:a16="http://schemas.microsoft.com/office/drawing/2014/main" id="{6E63C7D3-89C4-48E8-BEA4-0FCF8862797C}"/>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224361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DA1A-A87F-44B3-A6B1-ED9F9ADD8F4D}"/>
              </a:ext>
            </a:extLst>
          </p:cNvPr>
          <p:cNvSpPr>
            <a:spLocks noGrp="1"/>
          </p:cNvSpPr>
          <p:nvPr>
            <p:ph type="title"/>
          </p:nvPr>
        </p:nvSpPr>
        <p:spPr/>
        <p:txBody>
          <a:bodyPr/>
          <a:lstStyle/>
          <a:p>
            <a:r>
              <a:rPr lang="en-US"/>
              <a:t>Instagram IG Posts Table with Views and updated ER | dubaiproperties - 9 of 19</a:t>
            </a:r>
          </a:p>
        </p:txBody>
      </p:sp>
      <p:graphicFrame>
        <p:nvGraphicFramePr>
          <p:cNvPr id="5" name="Table Placeholder 4">
            <a:extLst>
              <a:ext uri="{FF2B5EF4-FFF2-40B4-BE49-F238E27FC236}">
                <a16:creationId xmlns:a16="http://schemas.microsoft.com/office/drawing/2014/main" id="{6A55BFE2-692A-4E5A-B524-A0664F24E97F}"/>
              </a:ext>
            </a:extLst>
          </p:cNvPr>
          <p:cNvGraphicFramePr>
            <a:graphicFrameLocks noGrp="1"/>
          </p:cNvGraphicFramePr>
          <p:nvPr>
            <p:ph type="tbl" sz="quarter" idx="13"/>
            <p:extLst>
              <p:ext uri="{D42A27DB-BD31-4B8C-83A1-F6EECF244321}">
                <p14:modId xmlns:p14="http://schemas.microsoft.com/office/powerpoint/2010/main" val="149449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5116901"/>
                    </a:ext>
                  </a:extLst>
                </a:gridCol>
                <a:gridCol w="658368">
                  <a:extLst>
                    <a:ext uri="{9D8B030D-6E8A-4147-A177-3AD203B41FA5}">
                      <a16:colId xmlns:a16="http://schemas.microsoft.com/office/drawing/2014/main" val="570199501"/>
                    </a:ext>
                  </a:extLst>
                </a:gridCol>
                <a:gridCol w="658368">
                  <a:extLst>
                    <a:ext uri="{9D8B030D-6E8A-4147-A177-3AD203B41FA5}">
                      <a16:colId xmlns:a16="http://schemas.microsoft.com/office/drawing/2014/main" val="2688990170"/>
                    </a:ext>
                  </a:extLst>
                </a:gridCol>
                <a:gridCol w="658368">
                  <a:extLst>
                    <a:ext uri="{9D8B030D-6E8A-4147-A177-3AD203B41FA5}">
                      <a16:colId xmlns:a16="http://schemas.microsoft.com/office/drawing/2014/main" val="9166182"/>
                    </a:ext>
                  </a:extLst>
                </a:gridCol>
                <a:gridCol w="658368">
                  <a:extLst>
                    <a:ext uri="{9D8B030D-6E8A-4147-A177-3AD203B41FA5}">
                      <a16:colId xmlns:a16="http://schemas.microsoft.com/office/drawing/2014/main" val="2709946498"/>
                    </a:ext>
                  </a:extLst>
                </a:gridCol>
                <a:gridCol w="658368">
                  <a:extLst>
                    <a:ext uri="{9D8B030D-6E8A-4147-A177-3AD203B41FA5}">
                      <a16:colId xmlns:a16="http://schemas.microsoft.com/office/drawing/2014/main" val="2328112567"/>
                    </a:ext>
                  </a:extLst>
                </a:gridCol>
                <a:gridCol w="658368">
                  <a:extLst>
                    <a:ext uri="{9D8B030D-6E8A-4147-A177-3AD203B41FA5}">
                      <a16:colId xmlns:a16="http://schemas.microsoft.com/office/drawing/2014/main" val="843111542"/>
                    </a:ext>
                  </a:extLst>
                </a:gridCol>
                <a:gridCol w="658368">
                  <a:extLst>
                    <a:ext uri="{9D8B030D-6E8A-4147-A177-3AD203B41FA5}">
                      <a16:colId xmlns:a16="http://schemas.microsoft.com/office/drawing/2014/main" val="3265890199"/>
                    </a:ext>
                  </a:extLst>
                </a:gridCol>
                <a:gridCol w="658368">
                  <a:extLst>
                    <a:ext uri="{9D8B030D-6E8A-4147-A177-3AD203B41FA5}">
                      <a16:colId xmlns:a16="http://schemas.microsoft.com/office/drawing/2014/main" val="484178358"/>
                    </a:ext>
                  </a:extLst>
                </a:gridCol>
                <a:gridCol w="658368">
                  <a:extLst>
                    <a:ext uri="{9D8B030D-6E8A-4147-A177-3AD203B41FA5}">
                      <a16:colId xmlns:a16="http://schemas.microsoft.com/office/drawing/2014/main" val="947654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87861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- 2020-05-21 14:05:21</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home of many wonderful moments. A home where there is care to be shared, memories made to last a lifetime and a whole lot of excitement that brings a heartwarming peace. Welcome home to La Rosa at Villanova.
.
.
</a:t>
                      </a:r>
                      <a:r>
                        <a:rPr kumimoji="0" lang="ar-AE" sz="1000" b="0" i="0" u="none" strike="noStrike" kern="1200" cap="none" spc="0" normalizeH="0" baseline="0" noProof="0">
                          <a:ln>
                            <a:noFill/>
                          </a:ln>
                          <a:solidFill>
                            <a:prstClr val="black"/>
                          </a:solidFill>
                          <a:effectLst/>
                          <a:uLnTx/>
                          <a:uFillTx/>
                          <a:latin typeface="+mn-lt"/>
                          <a:ea typeface="+mn-ea"/>
                          <a:cs typeface="+mn-cs"/>
                        </a:rPr>
                        <a:t>مرحباً بك في بيت تعيش فيه أسعد اللحظات، بيت يعتني فيه كل شخص بالآخر، وتبدأ فيه ذكريات تدوم إلى ما لا نهاية، وتسود فيه المتعة والسكينة. مرحباً بك في بيتك في لاروزا في ڤيلانوڤا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#RealEstate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9969976"/>
                  </a:ext>
                </a:extLst>
              </a:tr>
            </a:tbl>
          </a:graphicData>
        </a:graphic>
      </p:graphicFrame>
      <p:sp>
        <p:nvSpPr>
          <p:cNvPr id="4" name="Text Placeholder 3">
            <a:extLst>
              <a:ext uri="{FF2B5EF4-FFF2-40B4-BE49-F238E27FC236}">
                <a16:creationId xmlns:a16="http://schemas.microsoft.com/office/drawing/2014/main" id="{970FEF72-A096-42E9-B0A0-A61494375D70}"/>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3353122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AEA22-B290-4236-BD6A-AFED8D79695B}"/>
              </a:ext>
            </a:extLst>
          </p:cNvPr>
          <p:cNvSpPr>
            <a:spLocks noGrp="1"/>
          </p:cNvSpPr>
          <p:nvPr>
            <p:ph type="title"/>
          </p:nvPr>
        </p:nvSpPr>
        <p:spPr/>
        <p:txBody>
          <a:bodyPr/>
          <a:lstStyle/>
          <a:p>
            <a:r>
              <a:rPr lang="en-US"/>
              <a:t>Instagram IG Posts Table with Views and updated ER | dubaiproperties - 10 of 19</a:t>
            </a:r>
          </a:p>
        </p:txBody>
      </p:sp>
      <p:graphicFrame>
        <p:nvGraphicFramePr>
          <p:cNvPr id="5" name="Table Placeholder 4">
            <a:extLst>
              <a:ext uri="{FF2B5EF4-FFF2-40B4-BE49-F238E27FC236}">
                <a16:creationId xmlns:a16="http://schemas.microsoft.com/office/drawing/2014/main" id="{375D6AC2-4A5C-4CF5-9680-2FC8AB26A052}"/>
              </a:ext>
            </a:extLst>
          </p:cNvPr>
          <p:cNvGraphicFramePr>
            <a:graphicFrameLocks noGrp="1"/>
          </p:cNvGraphicFramePr>
          <p:nvPr>
            <p:ph type="tbl" sz="quarter" idx="13"/>
            <p:extLst>
              <p:ext uri="{D42A27DB-BD31-4B8C-83A1-F6EECF244321}">
                <p14:modId xmlns:p14="http://schemas.microsoft.com/office/powerpoint/2010/main" val="273133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3412797"/>
                    </a:ext>
                  </a:extLst>
                </a:gridCol>
                <a:gridCol w="658368">
                  <a:extLst>
                    <a:ext uri="{9D8B030D-6E8A-4147-A177-3AD203B41FA5}">
                      <a16:colId xmlns:a16="http://schemas.microsoft.com/office/drawing/2014/main" val="3259363336"/>
                    </a:ext>
                  </a:extLst>
                </a:gridCol>
                <a:gridCol w="658368">
                  <a:extLst>
                    <a:ext uri="{9D8B030D-6E8A-4147-A177-3AD203B41FA5}">
                      <a16:colId xmlns:a16="http://schemas.microsoft.com/office/drawing/2014/main" val="191503840"/>
                    </a:ext>
                  </a:extLst>
                </a:gridCol>
                <a:gridCol w="658368">
                  <a:extLst>
                    <a:ext uri="{9D8B030D-6E8A-4147-A177-3AD203B41FA5}">
                      <a16:colId xmlns:a16="http://schemas.microsoft.com/office/drawing/2014/main" val="1719982587"/>
                    </a:ext>
                  </a:extLst>
                </a:gridCol>
                <a:gridCol w="658368">
                  <a:extLst>
                    <a:ext uri="{9D8B030D-6E8A-4147-A177-3AD203B41FA5}">
                      <a16:colId xmlns:a16="http://schemas.microsoft.com/office/drawing/2014/main" val="2605083624"/>
                    </a:ext>
                  </a:extLst>
                </a:gridCol>
                <a:gridCol w="658368">
                  <a:extLst>
                    <a:ext uri="{9D8B030D-6E8A-4147-A177-3AD203B41FA5}">
                      <a16:colId xmlns:a16="http://schemas.microsoft.com/office/drawing/2014/main" val="4008341577"/>
                    </a:ext>
                  </a:extLst>
                </a:gridCol>
                <a:gridCol w="658368">
                  <a:extLst>
                    <a:ext uri="{9D8B030D-6E8A-4147-A177-3AD203B41FA5}">
                      <a16:colId xmlns:a16="http://schemas.microsoft.com/office/drawing/2014/main" val="2674117147"/>
                    </a:ext>
                  </a:extLst>
                </a:gridCol>
                <a:gridCol w="658368">
                  <a:extLst>
                    <a:ext uri="{9D8B030D-6E8A-4147-A177-3AD203B41FA5}">
                      <a16:colId xmlns:a16="http://schemas.microsoft.com/office/drawing/2014/main" val="1197923905"/>
                    </a:ext>
                  </a:extLst>
                </a:gridCol>
                <a:gridCol w="658368">
                  <a:extLst>
                    <a:ext uri="{9D8B030D-6E8A-4147-A177-3AD203B41FA5}">
                      <a16:colId xmlns:a16="http://schemas.microsoft.com/office/drawing/2014/main" val="4153812914"/>
                    </a:ext>
                  </a:extLst>
                </a:gridCol>
                <a:gridCol w="658368">
                  <a:extLst>
                    <a:ext uri="{9D8B030D-6E8A-4147-A177-3AD203B41FA5}">
                      <a16:colId xmlns:a16="http://schemas.microsoft.com/office/drawing/2014/main" val="309989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3148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- 2020-05-18 11:33:22</a:t>
                      </a:r>
                      <a:r>
                        <a:rPr kumimoji="0" lang="en-US" sz="1000" b="0" i="0" u="none" strike="noStrike" kern="1200" cap="none" spc="0" normalizeH="0" baseline="0" noProof="0">
                          <a:ln>
                            <a:noFill/>
                          </a:ln>
                          <a:solidFill>
                            <a:prstClr val="black"/>
                          </a:solidFill>
                          <a:effectLst/>
                          <a:uLnTx/>
                          <a:uFillTx/>
                          <a:latin typeface="+mn-lt"/>
                          <a:ea typeface="+mn-ea"/>
                          <a:cs typeface="+mn-cs"/>
                        </a:rPr>
                        <a:t>
 The current situation is shaping a dynamic, technology-driven environment. As our lives become more digital than ever before, we want to remind you that Dubai Properties is committed to protecting customer information. We take information security very seriously and we ask that you also be vigilant to prevent fraud. .
</a:t>
                      </a:r>
                      <a:r>
                        <a:rPr kumimoji="0" lang="ar-AE" sz="1000" b="0" i="0" u="none" strike="noStrike" kern="1200" cap="none" spc="0" normalizeH="0" baseline="0" noProof="0">
                          <a:ln>
                            <a:noFill/>
                          </a:ln>
                          <a:solidFill>
                            <a:prstClr val="black"/>
                          </a:solidFill>
                          <a:effectLst/>
                          <a:uLnTx/>
                          <a:uFillTx/>
                          <a:latin typeface="+mn-lt"/>
                          <a:ea typeface="+mn-ea"/>
                          <a:cs typeface="+mn-cs"/>
                        </a:rPr>
                        <a:t>يرسم الوضع الحالي معالم بيئة تكنولوجية حيوية. ونظراً لدخول التكنولوجيا إلى حياتنا بشكل أكبر، نودّ أن نذكّركم بأن دبي للعقارات ملتزمة بحماية معلومات العملاء، إذ أننا نأخذ أمن المعلومات على محمل الجد ونرجو منكم أن تبقوا متيقظين لمنع عمليات الاحتيال.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3405661"/>
                  </a:ext>
                </a:extLst>
              </a:tr>
            </a:tbl>
          </a:graphicData>
        </a:graphic>
      </p:graphicFrame>
      <p:sp>
        <p:nvSpPr>
          <p:cNvPr id="4" name="Text Placeholder 3">
            <a:extLst>
              <a:ext uri="{FF2B5EF4-FFF2-40B4-BE49-F238E27FC236}">
                <a16:creationId xmlns:a16="http://schemas.microsoft.com/office/drawing/2014/main" id="{2E97C17C-1256-473F-8B67-2C6D93080349}"/>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182096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2D93A-2DE1-479C-88B0-2835D10AB5CD}"/>
              </a:ext>
            </a:extLst>
          </p:cNvPr>
          <p:cNvSpPr>
            <a:spLocks noGrp="1"/>
          </p:cNvSpPr>
          <p:nvPr>
            <p:ph type="title"/>
          </p:nvPr>
        </p:nvSpPr>
        <p:spPr/>
        <p:txBody>
          <a:bodyPr/>
          <a:lstStyle/>
          <a:p>
            <a:r>
              <a:rPr lang="en-US"/>
              <a:t>Instagram IG Posts Table with Views and updated ER | dubaiproperties - 11 of 19</a:t>
            </a:r>
          </a:p>
        </p:txBody>
      </p:sp>
      <p:graphicFrame>
        <p:nvGraphicFramePr>
          <p:cNvPr id="5" name="Table Placeholder 4">
            <a:extLst>
              <a:ext uri="{FF2B5EF4-FFF2-40B4-BE49-F238E27FC236}">
                <a16:creationId xmlns:a16="http://schemas.microsoft.com/office/drawing/2014/main" id="{5D52236C-161F-4C3C-A485-C09836BCC836}"/>
              </a:ext>
            </a:extLst>
          </p:cNvPr>
          <p:cNvGraphicFramePr>
            <a:graphicFrameLocks noGrp="1"/>
          </p:cNvGraphicFramePr>
          <p:nvPr>
            <p:ph type="tbl" sz="quarter" idx="13"/>
            <p:extLst>
              <p:ext uri="{D42A27DB-BD31-4B8C-83A1-F6EECF244321}">
                <p14:modId xmlns:p14="http://schemas.microsoft.com/office/powerpoint/2010/main" val="167054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1464115"/>
                    </a:ext>
                  </a:extLst>
                </a:gridCol>
                <a:gridCol w="658368">
                  <a:extLst>
                    <a:ext uri="{9D8B030D-6E8A-4147-A177-3AD203B41FA5}">
                      <a16:colId xmlns:a16="http://schemas.microsoft.com/office/drawing/2014/main" val="331459320"/>
                    </a:ext>
                  </a:extLst>
                </a:gridCol>
                <a:gridCol w="658368">
                  <a:extLst>
                    <a:ext uri="{9D8B030D-6E8A-4147-A177-3AD203B41FA5}">
                      <a16:colId xmlns:a16="http://schemas.microsoft.com/office/drawing/2014/main" val="580125565"/>
                    </a:ext>
                  </a:extLst>
                </a:gridCol>
                <a:gridCol w="658368">
                  <a:extLst>
                    <a:ext uri="{9D8B030D-6E8A-4147-A177-3AD203B41FA5}">
                      <a16:colId xmlns:a16="http://schemas.microsoft.com/office/drawing/2014/main" val="461350283"/>
                    </a:ext>
                  </a:extLst>
                </a:gridCol>
                <a:gridCol w="658368">
                  <a:extLst>
                    <a:ext uri="{9D8B030D-6E8A-4147-A177-3AD203B41FA5}">
                      <a16:colId xmlns:a16="http://schemas.microsoft.com/office/drawing/2014/main" val="1864274985"/>
                    </a:ext>
                  </a:extLst>
                </a:gridCol>
                <a:gridCol w="658368">
                  <a:extLst>
                    <a:ext uri="{9D8B030D-6E8A-4147-A177-3AD203B41FA5}">
                      <a16:colId xmlns:a16="http://schemas.microsoft.com/office/drawing/2014/main" val="345876407"/>
                    </a:ext>
                  </a:extLst>
                </a:gridCol>
                <a:gridCol w="658368">
                  <a:extLst>
                    <a:ext uri="{9D8B030D-6E8A-4147-A177-3AD203B41FA5}">
                      <a16:colId xmlns:a16="http://schemas.microsoft.com/office/drawing/2014/main" val="2500958432"/>
                    </a:ext>
                  </a:extLst>
                </a:gridCol>
                <a:gridCol w="658368">
                  <a:extLst>
                    <a:ext uri="{9D8B030D-6E8A-4147-A177-3AD203B41FA5}">
                      <a16:colId xmlns:a16="http://schemas.microsoft.com/office/drawing/2014/main" val="1370057233"/>
                    </a:ext>
                  </a:extLst>
                </a:gridCol>
                <a:gridCol w="658368">
                  <a:extLst>
                    <a:ext uri="{9D8B030D-6E8A-4147-A177-3AD203B41FA5}">
                      <a16:colId xmlns:a16="http://schemas.microsoft.com/office/drawing/2014/main" val="1923340339"/>
                    </a:ext>
                  </a:extLst>
                </a:gridCol>
                <a:gridCol w="658368">
                  <a:extLst>
                    <a:ext uri="{9D8B030D-6E8A-4147-A177-3AD203B41FA5}">
                      <a16:colId xmlns:a16="http://schemas.microsoft.com/office/drawing/2014/main" val="28380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98163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- 2020-05-15 13:24:09</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warmth of home. This is where modern urban living meets lush green spaces. This is where you find tranquility even in the city. This is where modern community living is embellished with Mediterranean luxury. This is a home from Dubai Properties. .
.
</a:t>
                      </a:r>
                      <a:r>
                        <a:rPr kumimoji="0" lang="ar-AE" sz="1000" b="0" i="0" u="none" strike="noStrike" kern="1200" cap="none" spc="0" normalizeH="0" baseline="0" noProof="0">
                          <a:ln>
                            <a:noFill/>
                          </a:ln>
                          <a:solidFill>
                            <a:prstClr val="black"/>
                          </a:solidFill>
                          <a:effectLst/>
                          <a:uLnTx/>
                          <a:uFillTx/>
                          <a:latin typeface="+mn-lt"/>
                          <a:ea typeface="+mn-ea"/>
                          <a:cs typeface="+mn-cs"/>
                        </a:rPr>
                        <a:t>مرحباً بك في دفء المنزل. هنا تكتمل روعة الحياة العصرية بالمساحات الخضراء. هنا تجد السكينة في قلب المدينة، وتعيش في منازل يتداخل فيها أسلوب الحياة المعاصر مع فخامة التصميم المتوسطي. هنا دبي للعقارات.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#RealEstate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2181602592"/>
                  </a:ext>
                </a:extLst>
              </a:tr>
            </a:tbl>
          </a:graphicData>
        </a:graphic>
      </p:graphicFrame>
      <p:sp>
        <p:nvSpPr>
          <p:cNvPr id="4" name="Text Placeholder 3">
            <a:extLst>
              <a:ext uri="{FF2B5EF4-FFF2-40B4-BE49-F238E27FC236}">
                <a16:creationId xmlns:a16="http://schemas.microsoft.com/office/drawing/2014/main" id="{F79F0492-2831-40A7-8CA2-C55AE8B27E4F}"/>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0840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D74D-E973-4C15-811C-3C6E26AD6BBB}"/>
              </a:ext>
            </a:extLst>
          </p:cNvPr>
          <p:cNvSpPr>
            <a:spLocks noGrp="1"/>
          </p:cNvSpPr>
          <p:nvPr>
            <p:ph type="title"/>
          </p:nvPr>
        </p:nvSpPr>
        <p:spPr/>
        <p:txBody>
          <a:bodyPr/>
          <a:lstStyle/>
          <a:p>
            <a:r>
              <a:rPr lang="en-US"/>
              <a:t>Instagram IG Posts Table with Views and updated ER | dubaiproperties - 12 of 19</a:t>
            </a:r>
          </a:p>
        </p:txBody>
      </p:sp>
      <p:graphicFrame>
        <p:nvGraphicFramePr>
          <p:cNvPr id="5" name="Table Placeholder 4">
            <a:extLst>
              <a:ext uri="{FF2B5EF4-FFF2-40B4-BE49-F238E27FC236}">
                <a16:creationId xmlns:a16="http://schemas.microsoft.com/office/drawing/2014/main" id="{0503DBE2-2ED6-48B0-A8CA-E4D708E2158C}"/>
              </a:ext>
            </a:extLst>
          </p:cNvPr>
          <p:cNvGraphicFramePr>
            <a:graphicFrameLocks noGrp="1"/>
          </p:cNvGraphicFramePr>
          <p:nvPr>
            <p:ph type="tbl" sz="quarter" idx="13"/>
            <p:extLst>
              <p:ext uri="{D42A27DB-BD31-4B8C-83A1-F6EECF244321}">
                <p14:modId xmlns:p14="http://schemas.microsoft.com/office/powerpoint/2010/main" val="335024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4144707"/>
                    </a:ext>
                  </a:extLst>
                </a:gridCol>
                <a:gridCol w="658368">
                  <a:extLst>
                    <a:ext uri="{9D8B030D-6E8A-4147-A177-3AD203B41FA5}">
                      <a16:colId xmlns:a16="http://schemas.microsoft.com/office/drawing/2014/main" val="211217012"/>
                    </a:ext>
                  </a:extLst>
                </a:gridCol>
                <a:gridCol w="658368">
                  <a:extLst>
                    <a:ext uri="{9D8B030D-6E8A-4147-A177-3AD203B41FA5}">
                      <a16:colId xmlns:a16="http://schemas.microsoft.com/office/drawing/2014/main" val="2759805956"/>
                    </a:ext>
                  </a:extLst>
                </a:gridCol>
                <a:gridCol w="658368">
                  <a:extLst>
                    <a:ext uri="{9D8B030D-6E8A-4147-A177-3AD203B41FA5}">
                      <a16:colId xmlns:a16="http://schemas.microsoft.com/office/drawing/2014/main" val="3893058001"/>
                    </a:ext>
                  </a:extLst>
                </a:gridCol>
                <a:gridCol w="658368">
                  <a:extLst>
                    <a:ext uri="{9D8B030D-6E8A-4147-A177-3AD203B41FA5}">
                      <a16:colId xmlns:a16="http://schemas.microsoft.com/office/drawing/2014/main" val="4025399381"/>
                    </a:ext>
                  </a:extLst>
                </a:gridCol>
                <a:gridCol w="658368">
                  <a:extLst>
                    <a:ext uri="{9D8B030D-6E8A-4147-A177-3AD203B41FA5}">
                      <a16:colId xmlns:a16="http://schemas.microsoft.com/office/drawing/2014/main" val="3382218400"/>
                    </a:ext>
                  </a:extLst>
                </a:gridCol>
                <a:gridCol w="658368">
                  <a:extLst>
                    <a:ext uri="{9D8B030D-6E8A-4147-A177-3AD203B41FA5}">
                      <a16:colId xmlns:a16="http://schemas.microsoft.com/office/drawing/2014/main" val="3461882101"/>
                    </a:ext>
                  </a:extLst>
                </a:gridCol>
                <a:gridCol w="658368">
                  <a:extLst>
                    <a:ext uri="{9D8B030D-6E8A-4147-A177-3AD203B41FA5}">
                      <a16:colId xmlns:a16="http://schemas.microsoft.com/office/drawing/2014/main" val="3433638468"/>
                    </a:ext>
                  </a:extLst>
                </a:gridCol>
                <a:gridCol w="658368">
                  <a:extLst>
                    <a:ext uri="{9D8B030D-6E8A-4147-A177-3AD203B41FA5}">
                      <a16:colId xmlns:a16="http://schemas.microsoft.com/office/drawing/2014/main" val="862560441"/>
                    </a:ext>
                  </a:extLst>
                </a:gridCol>
                <a:gridCol w="658368">
                  <a:extLst>
                    <a:ext uri="{9D8B030D-6E8A-4147-A177-3AD203B41FA5}">
                      <a16:colId xmlns:a16="http://schemas.microsoft.com/office/drawing/2014/main" val="192064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23084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- 2020-05-13 11:38:24</a:t>
                      </a:r>
                      <a:r>
                        <a:rPr kumimoji="0" lang="en-US" sz="1000" b="0" i="0" u="none" strike="noStrike" kern="1200" cap="none" spc="0" normalizeH="0" baseline="0" noProof="0">
                          <a:ln>
                            <a:noFill/>
                          </a:ln>
                          <a:solidFill>
                            <a:prstClr val="black"/>
                          </a:solidFill>
                          <a:effectLst/>
                          <a:uLnTx/>
                          <a:uFillTx/>
                          <a:latin typeface="+mn-lt"/>
                          <a:ea typeface="+mn-ea"/>
                          <a:cs typeface="+mn-cs"/>
                        </a:rPr>
                        <a:t>
 Dive right in to the best of city living with 1,2 and 3-bedroom apartments in the Bellevue Towers. Aside from stylishly designed sleek luxury apartments and world-class amenities, you also get to move into a vibrant community in the heart of Dubai. .
.
</a:t>
                      </a:r>
                      <a:r>
                        <a:rPr kumimoji="0" lang="ar-AE" sz="1000" b="0" i="0" u="none" strike="noStrike" kern="1200" cap="none" spc="0" normalizeH="0" baseline="0" noProof="0">
                          <a:ln>
                            <a:noFill/>
                          </a:ln>
                          <a:solidFill>
                            <a:prstClr val="black"/>
                          </a:solidFill>
                          <a:effectLst/>
                          <a:uLnTx/>
                          <a:uFillTx/>
                          <a:latin typeface="+mn-lt"/>
                          <a:ea typeface="+mn-ea"/>
                          <a:cs typeface="+mn-cs"/>
                        </a:rPr>
                        <a:t>انعم بالحياة وسط المدينة مع شقق مؤلفة من 1، 2 أو 3 غرف نوم في أبراج بلفيو. وبالإضافة إلى الشقق الفاخرة ذات التصميم الأنيق والمرافق عالمية المستوى، ستشعر بنبض الحياة في مجتمع يقع في قلب دبي.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#BellevueTowers #Downtown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extLst>
                  <a:ext uri="{0D108BD9-81ED-4DB2-BD59-A6C34878D82A}">
                    <a16:rowId xmlns:a16="http://schemas.microsoft.com/office/drawing/2014/main" val="4026602953"/>
                  </a:ext>
                </a:extLst>
              </a:tr>
            </a:tbl>
          </a:graphicData>
        </a:graphic>
      </p:graphicFrame>
      <p:sp>
        <p:nvSpPr>
          <p:cNvPr id="4" name="Text Placeholder 3">
            <a:extLst>
              <a:ext uri="{FF2B5EF4-FFF2-40B4-BE49-F238E27FC236}">
                <a16:creationId xmlns:a16="http://schemas.microsoft.com/office/drawing/2014/main" id="{0881BB91-5571-4490-9747-2A0340E4DD63}"/>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6293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93A7-9C70-463B-BE21-887D66EF0014}"/>
              </a:ext>
            </a:extLst>
          </p:cNvPr>
          <p:cNvSpPr>
            <a:spLocks noGrp="1"/>
          </p:cNvSpPr>
          <p:nvPr>
            <p:ph type="title"/>
          </p:nvPr>
        </p:nvSpPr>
        <p:spPr/>
        <p:txBody>
          <a:bodyPr/>
          <a:lstStyle/>
          <a:p>
            <a:r>
              <a:rPr lang="en-US"/>
              <a:t>Instagram IG Posts Table with Views and updated ER | dubaiproperties - 13 of 19</a:t>
            </a:r>
          </a:p>
        </p:txBody>
      </p:sp>
      <p:graphicFrame>
        <p:nvGraphicFramePr>
          <p:cNvPr id="5" name="Table Placeholder 4">
            <a:extLst>
              <a:ext uri="{FF2B5EF4-FFF2-40B4-BE49-F238E27FC236}">
                <a16:creationId xmlns:a16="http://schemas.microsoft.com/office/drawing/2014/main" id="{1AA289C4-EAE0-4251-9343-960C32CB18DB}"/>
              </a:ext>
            </a:extLst>
          </p:cNvPr>
          <p:cNvGraphicFramePr>
            <a:graphicFrameLocks noGrp="1"/>
          </p:cNvGraphicFramePr>
          <p:nvPr>
            <p:ph type="tbl" sz="quarter" idx="13"/>
            <p:extLst>
              <p:ext uri="{D42A27DB-BD31-4B8C-83A1-F6EECF244321}">
                <p14:modId xmlns:p14="http://schemas.microsoft.com/office/powerpoint/2010/main" val="220632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5929924"/>
                    </a:ext>
                  </a:extLst>
                </a:gridCol>
                <a:gridCol w="658368">
                  <a:extLst>
                    <a:ext uri="{9D8B030D-6E8A-4147-A177-3AD203B41FA5}">
                      <a16:colId xmlns:a16="http://schemas.microsoft.com/office/drawing/2014/main" val="2389215895"/>
                    </a:ext>
                  </a:extLst>
                </a:gridCol>
                <a:gridCol w="658368">
                  <a:extLst>
                    <a:ext uri="{9D8B030D-6E8A-4147-A177-3AD203B41FA5}">
                      <a16:colId xmlns:a16="http://schemas.microsoft.com/office/drawing/2014/main" val="2988945046"/>
                    </a:ext>
                  </a:extLst>
                </a:gridCol>
                <a:gridCol w="658368">
                  <a:extLst>
                    <a:ext uri="{9D8B030D-6E8A-4147-A177-3AD203B41FA5}">
                      <a16:colId xmlns:a16="http://schemas.microsoft.com/office/drawing/2014/main" val="71691775"/>
                    </a:ext>
                  </a:extLst>
                </a:gridCol>
                <a:gridCol w="658368">
                  <a:extLst>
                    <a:ext uri="{9D8B030D-6E8A-4147-A177-3AD203B41FA5}">
                      <a16:colId xmlns:a16="http://schemas.microsoft.com/office/drawing/2014/main" val="101940024"/>
                    </a:ext>
                  </a:extLst>
                </a:gridCol>
                <a:gridCol w="658368">
                  <a:extLst>
                    <a:ext uri="{9D8B030D-6E8A-4147-A177-3AD203B41FA5}">
                      <a16:colId xmlns:a16="http://schemas.microsoft.com/office/drawing/2014/main" val="300458972"/>
                    </a:ext>
                  </a:extLst>
                </a:gridCol>
                <a:gridCol w="658368">
                  <a:extLst>
                    <a:ext uri="{9D8B030D-6E8A-4147-A177-3AD203B41FA5}">
                      <a16:colId xmlns:a16="http://schemas.microsoft.com/office/drawing/2014/main" val="3193087601"/>
                    </a:ext>
                  </a:extLst>
                </a:gridCol>
                <a:gridCol w="658368">
                  <a:extLst>
                    <a:ext uri="{9D8B030D-6E8A-4147-A177-3AD203B41FA5}">
                      <a16:colId xmlns:a16="http://schemas.microsoft.com/office/drawing/2014/main" val="1029409296"/>
                    </a:ext>
                  </a:extLst>
                </a:gridCol>
                <a:gridCol w="658368">
                  <a:extLst>
                    <a:ext uri="{9D8B030D-6E8A-4147-A177-3AD203B41FA5}">
                      <a16:colId xmlns:a16="http://schemas.microsoft.com/office/drawing/2014/main" val="2151223530"/>
                    </a:ext>
                  </a:extLst>
                </a:gridCol>
                <a:gridCol w="658368">
                  <a:extLst>
                    <a:ext uri="{9D8B030D-6E8A-4147-A177-3AD203B41FA5}">
                      <a16:colId xmlns:a16="http://schemas.microsoft.com/office/drawing/2014/main" val="86738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22488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- 2020-05-08 12:07:30</a:t>
                      </a:r>
                      <a:r>
                        <a:rPr kumimoji="0" lang="en-US" sz="1000" b="0" i="0" u="none" strike="noStrike" kern="1200" cap="none" spc="0" normalizeH="0" baseline="0" noProof="0">
                          <a:ln>
                            <a:noFill/>
                          </a:ln>
                          <a:solidFill>
                            <a:prstClr val="black"/>
                          </a:solidFill>
                          <a:effectLst/>
                          <a:uLnTx/>
                          <a:uFillTx/>
                          <a:latin typeface="+mn-lt"/>
                          <a:ea typeface="+mn-ea"/>
                          <a:cs typeface="+mn-cs"/>
                        </a:rPr>
                        <a:t>
 With lush green spaces and ample amenities for you to stay active, Mudon Views offer contemporary living with a sense of community. So, whether you’re looking for beautiful views, the perfect location or an active lifestyle, there are many ways to live in Mudon Views.
.
</a:t>
                      </a:r>
                      <a:r>
                        <a:rPr kumimoji="0" lang="ar-AE" sz="1000" b="0" i="0" u="none" strike="noStrike" kern="1200" cap="none" spc="0" normalizeH="0" baseline="0" noProof="0">
                          <a:ln>
                            <a:noFill/>
                          </a:ln>
                          <a:solidFill>
                            <a:prstClr val="black"/>
                          </a:solidFill>
                          <a:effectLst/>
                          <a:uLnTx/>
                          <a:uFillTx/>
                          <a:latin typeface="+mn-lt"/>
                          <a:ea typeface="+mn-ea"/>
                          <a:cs typeface="+mn-cs"/>
                        </a:rPr>
                        <a:t>مساحات خضراء مورقة ومرافق متعددة لتحافظ على نشاطك، كل هذا في مدن فيوز حيث أسلوب الحياة العصرية والأجواء المجتمعية. لذلك، إن كنت تبحث عن إطلالات خلابة أو مومثالي أو أسلوب حياة نشط، فستجد ما يلبي تطلعاتك في مدن فيوز.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extLst>
                  <a:ext uri="{0D108BD9-81ED-4DB2-BD59-A6C34878D82A}">
                    <a16:rowId xmlns:a16="http://schemas.microsoft.com/office/drawing/2014/main" val="2912926375"/>
                  </a:ext>
                </a:extLst>
              </a:tr>
            </a:tbl>
          </a:graphicData>
        </a:graphic>
      </p:graphicFrame>
      <p:sp>
        <p:nvSpPr>
          <p:cNvPr id="4" name="Text Placeholder 3">
            <a:extLst>
              <a:ext uri="{FF2B5EF4-FFF2-40B4-BE49-F238E27FC236}">
                <a16:creationId xmlns:a16="http://schemas.microsoft.com/office/drawing/2014/main" id="{4644C508-78DC-46AA-B9FA-A9081B5DD7D0}"/>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941833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5006C-739C-4CB5-A661-FE5313334AE2}"/>
              </a:ext>
            </a:extLst>
          </p:cNvPr>
          <p:cNvSpPr>
            <a:spLocks noGrp="1"/>
          </p:cNvSpPr>
          <p:nvPr>
            <p:ph type="title"/>
          </p:nvPr>
        </p:nvSpPr>
        <p:spPr/>
        <p:txBody>
          <a:bodyPr/>
          <a:lstStyle/>
          <a:p>
            <a:r>
              <a:rPr lang="en-US"/>
              <a:t>Instagram IG Posts Table with Views and updated ER | dubaiproperties - 14 of 19</a:t>
            </a:r>
          </a:p>
        </p:txBody>
      </p:sp>
      <p:graphicFrame>
        <p:nvGraphicFramePr>
          <p:cNvPr id="5" name="Table Placeholder 4">
            <a:extLst>
              <a:ext uri="{FF2B5EF4-FFF2-40B4-BE49-F238E27FC236}">
                <a16:creationId xmlns:a16="http://schemas.microsoft.com/office/drawing/2014/main" id="{59237ABC-57FF-4254-8D2C-5FEE7AEC6BD7}"/>
              </a:ext>
            </a:extLst>
          </p:cNvPr>
          <p:cNvGraphicFramePr>
            <a:graphicFrameLocks noGrp="1"/>
          </p:cNvGraphicFramePr>
          <p:nvPr>
            <p:ph type="tbl" sz="quarter" idx="13"/>
            <p:extLst>
              <p:ext uri="{D42A27DB-BD31-4B8C-83A1-F6EECF244321}">
                <p14:modId xmlns:p14="http://schemas.microsoft.com/office/powerpoint/2010/main" val="127437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2212736"/>
                    </a:ext>
                  </a:extLst>
                </a:gridCol>
                <a:gridCol w="658368">
                  <a:extLst>
                    <a:ext uri="{9D8B030D-6E8A-4147-A177-3AD203B41FA5}">
                      <a16:colId xmlns:a16="http://schemas.microsoft.com/office/drawing/2014/main" val="4177719790"/>
                    </a:ext>
                  </a:extLst>
                </a:gridCol>
                <a:gridCol w="658368">
                  <a:extLst>
                    <a:ext uri="{9D8B030D-6E8A-4147-A177-3AD203B41FA5}">
                      <a16:colId xmlns:a16="http://schemas.microsoft.com/office/drawing/2014/main" val="932217372"/>
                    </a:ext>
                  </a:extLst>
                </a:gridCol>
                <a:gridCol w="658368">
                  <a:extLst>
                    <a:ext uri="{9D8B030D-6E8A-4147-A177-3AD203B41FA5}">
                      <a16:colId xmlns:a16="http://schemas.microsoft.com/office/drawing/2014/main" val="4010287510"/>
                    </a:ext>
                  </a:extLst>
                </a:gridCol>
                <a:gridCol w="658368">
                  <a:extLst>
                    <a:ext uri="{9D8B030D-6E8A-4147-A177-3AD203B41FA5}">
                      <a16:colId xmlns:a16="http://schemas.microsoft.com/office/drawing/2014/main" val="134790164"/>
                    </a:ext>
                  </a:extLst>
                </a:gridCol>
                <a:gridCol w="658368">
                  <a:extLst>
                    <a:ext uri="{9D8B030D-6E8A-4147-A177-3AD203B41FA5}">
                      <a16:colId xmlns:a16="http://schemas.microsoft.com/office/drawing/2014/main" val="336622439"/>
                    </a:ext>
                  </a:extLst>
                </a:gridCol>
                <a:gridCol w="658368">
                  <a:extLst>
                    <a:ext uri="{9D8B030D-6E8A-4147-A177-3AD203B41FA5}">
                      <a16:colId xmlns:a16="http://schemas.microsoft.com/office/drawing/2014/main" val="94893674"/>
                    </a:ext>
                  </a:extLst>
                </a:gridCol>
                <a:gridCol w="658368">
                  <a:extLst>
                    <a:ext uri="{9D8B030D-6E8A-4147-A177-3AD203B41FA5}">
                      <a16:colId xmlns:a16="http://schemas.microsoft.com/office/drawing/2014/main" val="1679616999"/>
                    </a:ext>
                  </a:extLst>
                </a:gridCol>
                <a:gridCol w="658368">
                  <a:extLst>
                    <a:ext uri="{9D8B030D-6E8A-4147-A177-3AD203B41FA5}">
                      <a16:colId xmlns:a16="http://schemas.microsoft.com/office/drawing/2014/main" val="3959160395"/>
                    </a:ext>
                  </a:extLst>
                </a:gridCol>
                <a:gridCol w="658368">
                  <a:extLst>
                    <a:ext uri="{9D8B030D-6E8A-4147-A177-3AD203B41FA5}">
                      <a16:colId xmlns:a16="http://schemas.microsoft.com/office/drawing/2014/main" val="2160034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90485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- 2020-05-05 14:38:33</a:t>
                      </a:r>
                      <a:r>
                        <a:rPr kumimoji="0" lang="en-US" sz="1000" b="0" i="0" u="none" strike="noStrike" kern="1200" cap="none" spc="0" normalizeH="0" baseline="0" noProof="0">
                          <a:ln>
                            <a:noFill/>
                          </a:ln>
                          <a:solidFill>
                            <a:prstClr val="black"/>
                          </a:solidFill>
                          <a:effectLst/>
                          <a:uLnTx/>
                          <a:uFillTx/>
                          <a:latin typeface="+mn-lt"/>
                          <a:ea typeface="+mn-ea"/>
                          <a:cs typeface="+mn-cs"/>
                        </a:rPr>
                        <a:t>
 La Rosa 2 is a place that’s got something for everyone. From spacious 3 &amp; 4-bedroom townhouses to impressive amenities like swimming pools, pay and recreational areas, this is the place where families grow and live together.
.
</a:t>
                      </a:r>
                      <a:r>
                        <a:rPr kumimoji="0" lang="ar-AE" sz="1000" b="0" i="0" u="none" strike="noStrike" kern="1200" cap="none" spc="0" normalizeH="0" baseline="0" noProof="0">
                          <a:ln>
                            <a:noFill/>
                          </a:ln>
                          <a:solidFill>
                            <a:prstClr val="black"/>
                          </a:solidFill>
                          <a:effectLst/>
                          <a:uLnTx/>
                          <a:uFillTx/>
                          <a:latin typeface="+mn-lt"/>
                          <a:ea typeface="+mn-ea"/>
                          <a:cs typeface="+mn-cs"/>
                        </a:rPr>
                        <a:t>في لاروزا 2 سيجد كل شخص ما يتمناه، من وحدات التاون هاوس الواسعة والمؤلفة من 3 و4 غرف نوم إلى المرافق المذهلة مثل المسابح ومناطق اللعب والاستجمام، ليكون المكان المثالي لحياة العائلات.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extLst>
                  <a:ext uri="{0D108BD9-81ED-4DB2-BD59-A6C34878D82A}">
                    <a16:rowId xmlns:a16="http://schemas.microsoft.com/office/drawing/2014/main" val="75021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- 2020-05-04 12:10:16</a:t>
                      </a:r>
                      <a:r>
                        <a:rPr kumimoji="0" lang="en-US" sz="1000" b="0" i="0" u="none" strike="noStrike" kern="1200" cap="none" spc="0" normalizeH="0" baseline="0" noProof="0">
                          <a:ln>
                            <a:noFill/>
                          </a:ln>
                          <a:solidFill>
                            <a:prstClr val="black"/>
                          </a:solidFill>
                          <a:effectLst/>
                          <a:uLnTx/>
                          <a:uFillTx/>
                          <a:latin typeface="+mn-lt"/>
                          <a:ea typeface="+mn-ea"/>
                          <a:cs typeface="+mn-cs"/>
                        </a:rPr>
                        <a:t>
 Homes are more important to us now than ever before.
This Ramadan #StaySafe. #StayHome. #Ramadan Kareem
.
.
</a:t>
                      </a:r>
                      <a:r>
                        <a:rPr kumimoji="0" lang="ar-AE" sz="1000" b="0" i="0" u="none" strike="noStrike" kern="1200" cap="none" spc="0" normalizeH="0" baseline="0" noProof="0">
                          <a:ln>
                            <a:noFill/>
                          </a:ln>
                          <a:solidFill>
                            <a:prstClr val="black"/>
                          </a:solidFill>
                          <a:effectLst/>
                          <a:uLnTx/>
                          <a:uFillTx/>
                          <a:latin typeface="+mn-lt"/>
                          <a:ea typeface="+mn-ea"/>
                          <a:cs typeface="+mn-cs"/>
                        </a:rPr>
                        <a:t>بيوتنا تعني لنا الآن أكثر مما كان. في رمضان، ابقوا في بيوتكم، لتحافظوا على سلامتكم. رمضان كريم!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5934655"/>
                  </a:ext>
                </a:extLst>
              </a:tr>
            </a:tbl>
          </a:graphicData>
        </a:graphic>
      </p:graphicFrame>
      <p:sp>
        <p:nvSpPr>
          <p:cNvPr id="4" name="Text Placeholder 3">
            <a:extLst>
              <a:ext uri="{FF2B5EF4-FFF2-40B4-BE49-F238E27FC236}">
                <a16:creationId xmlns:a16="http://schemas.microsoft.com/office/drawing/2014/main" id="{33A1D11F-8C94-4632-9A00-5D3C71290555}"/>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904336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F2873-AD7D-4098-8D7F-E1352ED297A5}"/>
              </a:ext>
            </a:extLst>
          </p:cNvPr>
          <p:cNvSpPr>
            <a:spLocks noGrp="1"/>
          </p:cNvSpPr>
          <p:nvPr>
            <p:ph type="title"/>
          </p:nvPr>
        </p:nvSpPr>
        <p:spPr/>
        <p:txBody>
          <a:bodyPr/>
          <a:lstStyle/>
          <a:p>
            <a:r>
              <a:rPr lang="en-US"/>
              <a:t>Instagram IG Posts Table with Views and updated ER | dubaiproperties - 15 of 19</a:t>
            </a:r>
          </a:p>
        </p:txBody>
      </p:sp>
      <p:graphicFrame>
        <p:nvGraphicFramePr>
          <p:cNvPr id="5" name="Table Placeholder 4">
            <a:extLst>
              <a:ext uri="{FF2B5EF4-FFF2-40B4-BE49-F238E27FC236}">
                <a16:creationId xmlns:a16="http://schemas.microsoft.com/office/drawing/2014/main" id="{50AFE3AA-B467-4FFC-BFE1-F1CD122434E8}"/>
              </a:ext>
            </a:extLst>
          </p:cNvPr>
          <p:cNvGraphicFramePr>
            <a:graphicFrameLocks noGrp="1"/>
          </p:cNvGraphicFramePr>
          <p:nvPr>
            <p:ph type="tbl" sz="quarter" idx="13"/>
            <p:extLst>
              <p:ext uri="{D42A27DB-BD31-4B8C-83A1-F6EECF244321}">
                <p14:modId xmlns:p14="http://schemas.microsoft.com/office/powerpoint/2010/main" val="181421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1492730"/>
                    </a:ext>
                  </a:extLst>
                </a:gridCol>
                <a:gridCol w="658368">
                  <a:extLst>
                    <a:ext uri="{9D8B030D-6E8A-4147-A177-3AD203B41FA5}">
                      <a16:colId xmlns:a16="http://schemas.microsoft.com/office/drawing/2014/main" val="2565091523"/>
                    </a:ext>
                  </a:extLst>
                </a:gridCol>
                <a:gridCol w="658368">
                  <a:extLst>
                    <a:ext uri="{9D8B030D-6E8A-4147-A177-3AD203B41FA5}">
                      <a16:colId xmlns:a16="http://schemas.microsoft.com/office/drawing/2014/main" val="1475695259"/>
                    </a:ext>
                  </a:extLst>
                </a:gridCol>
                <a:gridCol w="658368">
                  <a:extLst>
                    <a:ext uri="{9D8B030D-6E8A-4147-A177-3AD203B41FA5}">
                      <a16:colId xmlns:a16="http://schemas.microsoft.com/office/drawing/2014/main" val="1447647487"/>
                    </a:ext>
                  </a:extLst>
                </a:gridCol>
                <a:gridCol w="658368">
                  <a:extLst>
                    <a:ext uri="{9D8B030D-6E8A-4147-A177-3AD203B41FA5}">
                      <a16:colId xmlns:a16="http://schemas.microsoft.com/office/drawing/2014/main" val="145784868"/>
                    </a:ext>
                  </a:extLst>
                </a:gridCol>
                <a:gridCol w="658368">
                  <a:extLst>
                    <a:ext uri="{9D8B030D-6E8A-4147-A177-3AD203B41FA5}">
                      <a16:colId xmlns:a16="http://schemas.microsoft.com/office/drawing/2014/main" val="1070548495"/>
                    </a:ext>
                  </a:extLst>
                </a:gridCol>
                <a:gridCol w="658368">
                  <a:extLst>
                    <a:ext uri="{9D8B030D-6E8A-4147-A177-3AD203B41FA5}">
                      <a16:colId xmlns:a16="http://schemas.microsoft.com/office/drawing/2014/main" val="3676513299"/>
                    </a:ext>
                  </a:extLst>
                </a:gridCol>
                <a:gridCol w="658368">
                  <a:extLst>
                    <a:ext uri="{9D8B030D-6E8A-4147-A177-3AD203B41FA5}">
                      <a16:colId xmlns:a16="http://schemas.microsoft.com/office/drawing/2014/main" val="1701495745"/>
                    </a:ext>
                  </a:extLst>
                </a:gridCol>
                <a:gridCol w="658368">
                  <a:extLst>
                    <a:ext uri="{9D8B030D-6E8A-4147-A177-3AD203B41FA5}">
                      <a16:colId xmlns:a16="http://schemas.microsoft.com/office/drawing/2014/main" val="2967661348"/>
                    </a:ext>
                  </a:extLst>
                </a:gridCol>
                <a:gridCol w="658368">
                  <a:extLst>
                    <a:ext uri="{9D8B030D-6E8A-4147-A177-3AD203B41FA5}">
                      <a16:colId xmlns:a16="http://schemas.microsoft.com/office/drawing/2014/main" val="392114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83250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- 2020-04-23 17:47:01</a:t>
                      </a:r>
                      <a:r>
                        <a:rPr kumimoji="0" lang="en-US" sz="1000" b="0" i="0" u="none" strike="noStrike" kern="1200" cap="none" spc="0" normalizeH="0" baseline="0" noProof="0">
                          <a:ln>
                            <a:noFill/>
                          </a:ln>
                          <a:solidFill>
                            <a:prstClr val="black"/>
                          </a:solidFill>
                          <a:effectLst/>
                          <a:uLnTx/>
                          <a:uFillTx/>
                          <a:latin typeface="+mn-lt"/>
                          <a:ea typeface="+mn-ea"/>
                          <a:cs typeface="+mn-cs"/>
                        </a:rPr>
                        <a:t>
 This Ramadan, make the most of the occasion by living unforgettable moments with your loved ones at home. #RamadanKareem #StayHome #StaySafe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639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- 2020-03-31 14:24:10</a:t>
                      </a:r>
                      <a:r>
                        <a:rPr kumimoji="0" lang="en-US" sz="1000" b="0" i="0" u="none" strike="noStrike" kern="1200" cap="none" spc="0" normalizeH="0" baseline="0" noProof="0">
                          <a:ln>
                            <a:noFill/>
                          </a:ln>
                          <a:solidFill>
                            <a:prstClr val="black"/>
                          </a:solidFill>
                          <a:effectLst/>
                          <a:uLnTx/>
                          <a:uFillTx/>
                          <a:latin typeface="+mn-lt"/>
                          <a:ea typeface="+mn-ea"/>
                          <a:cs typeface="+mn-cs"/>
                        </a:rPr>
                        <a:t>
 We’re online! Get on a video call with our sales team to know more about our properties and the latest investment opportunities. Book your appointment for a virtual meeting today.
.
.
</a:t>
                      </a:r>
                      <a:r>
                        <a:rPr kumimoji="0" lang="ar-AE" sz="1000" b="0" i="0" u="none" strike="noStrike" kern="1200" cap="none" spc="0" normalizeH="0" baseline="0" noProof="0">
                          <a:ln>
                            <a:noFill/>
                          </a:ln>
                          <a:solidFill>
                            <a:prstClr val="black"/>
                          </a:solidFill>
                          <a:effectLst/>
                          <a:uLnTx/>
                          <a:uFillTx/>
                          <a:latin typeface="+mn-lt"/>
                          <a:ea typeface="+mn-ea"/>
                          <a:cs typeface="+mn-cs"/>
                        </a:rPr>
                        <a:t>نحن في خدمتكم الآن عبر الإنترنت! تواصلوا مع موظفي مبيعاتنا بالصوت والصورة لتكتشفوا المزيد عن عقاراتنا والفرص الاستثمارية المتاحة. احجزوا موعدكم لاجتماع عبر الإنترنت اليوم.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6119584"/>
                  </a:ext>
                </a:extLst>
              </a:tr>
            </a:tbl>
          </a:graphicData>
        </a:graphic>
      </p:graphicFrame>
      <p:sp>
        <p:nvSpPr>
          <p:cNvPr id="4" name="Text Placeholder 3">
            <a:extLst>
              <a:ext uri="{FF2B5EF4-FFF2-40B4-BE49-F238E27FC236}">
                <a16:creationId xmlns:a16="http://schemas.microsoft.com/office/drawing/2014/main" id="{0BA60004-F4D6-46A0-9724-ADBDE862581C}"/>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069692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FEAA-36DC-4A1F-84AF-8DBD1F73D80D}"/>
              </a:ext>
            </a:extLst>
          </p:cNvPr>
          <p:cNvSpPr>
            <a:spLocks noGrp="1"/>
          </p:cNvSpPr>
          <p:nvPr>
            <p:ph type="title"/>
          </p:nvPr>
        </p:nvSpPr>
        <p:spPr/>
        <p:txBody>
          <a:bodyPr/>
          <a:lstStyle/>
          <a:p>
            <a:r>
              <a:rPr lang="en-US"/>
              <a:t>Instagram IG Posts Table with Views and updated ER | dubaiproperties - 16 of 19</a:t>
            </a:r>
          </a:p>
        </p:txBody>
      </p:sp>
      <p:graphicFrame>
        <p:nvGraphicFramePr>
          <p:cNvPr id="5" name="Table Placeholder 4">
            <a:extLst>
              <a:ext uri="{FF2B5EF4-FFF2-40B4-BE49-F238E27FC236}">
                <a16:creationId xmlns:a16="http://schemas.microsoft.com/office/drawing/2014/main" id="{E196BCF6-8B65-4148-AB9C-925EAE7B4BEC}"/>
              </a:ext>
            </a:extLst>
          </p:cNvPr>
          <p:cNvGraphicFramePr>
            <a:graphicFrameLocks noGrp="1"/>
          </p:cNvGraphicFramePr>
          <p:nvPr>
            <p:ph type="tbl" sz="quarter" idx="13"/>
            <p:extLst>
              <p:ext uri="{D42A27DB-BD31-4B8C-83A1-F6EECF244321}">
                <p14:modId xmlns:p14="http://schemas.microsoft.com/office/powerpoint/2010/main" val="1084344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0386887"/>
                    </a:ext>
                  </a:extLst>
                </a:gridCol>
                <a:gridCol w="658368">
                  <a:extLst>
                    <a:ext uri="{9D8B030D-6E8A-4147-A177-3AD203B41FA5}">
                      <a16:colId xmlns:a16="http://schemas.microsoft.com/office/drawing/2014/main" val="2503844951"/>
                    </a:ext>
                  </a:extLst>
                </a:gridCol>
                <a:gridCol w="658368">
                  <a:extLst>
                    <a:ext uri="{9D8B030D-6E8A-4147-A177-3AD203B41FA5}">
                      <a16:colId xmlns:a16="http://schemas.microsoft.com/office/drawing/2014/main" val="3214077860"/>
                    </a:ext>
                  </a:extLst>
                </a:gridCol>
                <a:gridCol w="658368">
                  <a:extLst>
                    <a:ext uri="{9D8B030D-6E8A-4147-A177-3AD203B41FA5}">
                      <a16:colId xmlns:a16="http://schemas.microsoft.com/office/drawing/2014/main" val="2840025525"/>
                    </a:ext>
                  </a:extLst>
                </a:gridCol>
                <a:gridCol w="658368">
                  <a:extLst>
                    <a:ext uri="{9D8B030D-6E8A-4147-A177-3AD203B41FA5}">
                      <a16:colId xmlns:a16="http://schemas.microsoft.com/office/drawing/2014/main" val="1915343908"/>
                    </a:ext>
                  </a:extLst>
                </a:gridCol>
                <a:gridCol w="658368">
                  <a:extLst>
                    <a:ext uri="{9D8B030D-6E8A-4147-A177-3AD203B41FA5}">
                      <a16:colId xmlns:a16="http://schemas.microsoft.com/office/drawing/2014/main" val="1926977883"/>
                    </a:ext>
                  </a:extLst>
                </a:gridCol>
                <a:gridCol w="658368">
                  <a:extLst>
                    <a:ext uri="{9D8B030D-6E8A-4147-A177-3AD203B41FA5}">
                      <a16:colId xmlns:a16="http://schemas.microsoft.com/office/drawing/2014/main" val="473300131"/>
                    </a:ext>
                  </a:extLst>
                </a:gridCol>
                <a:gridCol w="658368">
                  <a:extLst>
                    <a:ext uri="{9D8B030D-6E8A-4147-A177-3AD203B41FA5}">
                      <a16:colId xmlns:a16="http://schemas.microsoft.com/office/drawing/2014/main" val="1090271439"/>
                    </a:ext>
                  </a:extLst>
                </a:gridCol>
                <a:gridCol w="658368">
                  <a:extLst>
                    <a:ext uri="{9D8B030D-6E8A-4147-A177-3AD203B41FA5}">
                      <a16:colId xmlns:a16="http://schemas.microsoft.com/office/drawing/2014/main" val="3655765813"/>
                    </a:ext>
                  </a:extLst>
                </a:gridCol>
                <a:gridCol w="658368">
                  <a:extLst>
                    <a:ext uri="{9D8B030D-6E8A-4147-A177-3AD203B41FA5}">
                      <a16:colId xmlns:a16="http://schemas.microsoft.com/office/drawing/2014/main" val="107688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55567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- 2020-03-28 07:01:31</a:t>
                      </a:r>
                      <a:r>
                        <a:rPr kumimoji="0" lang="en-US" sz="1000" b="0" i="0" u="none" strike="noStrike" kern="1200" cap="none" spc="0" normalizeH="0" baseline="0" noProof="0">
                          <a:ln>
                            <a:noFill/>
                          </a:ln>
                          <a:solidFill>
                            <a:prstClr val="black"/>
                          </a:solidFill>
                          <a:effectLst/>
                          <a:uLnTx/>
                          <a:uFillTx/>
                          <a:latin typeface="+mn-lt"/>
                          <a:ea typeface="+mn-ea"/>
                          <a:cs typeface="+mn-cs"/>
                        </a:rPr>
                        <a:t>
 With everyone being home, it’s even more important that we play our part for the planet. Participate in #EarthHour #EarthHour2020 #StaySafe #StayHome
.
</a:t>
                      </a:r>
                      <a:r>
                        <a:rPr kumimoji="0" lang="ar-AE" sz="1000" b="0" i="0" u="none" strike="noStrike" kern="1200" cap="none" spc="0" normalizeH="0" baseline="0" noProof="0">
                          <a:ln>
                            <a:noFill/>
                          </a:ln>
                          <a:solidFill>
                            <a:prstClr val="black"/>
                          </a:solidFill>
                          <a:effectLst/>
                          <a:uLnTx/>
                          <a:uFillTx/>
                          <a:latin typeface="+mn-lt"/>
                          <a:ea typeface="+mn-ea"/>
                          <a:cs typeface="+mn-cs"/>
                        </a:rPr>
                        <a:t>مع بقاء الجميع في منزله، تزداد أهمية قيام كل شخص بدوره تجاه كوكبنا. شارك في مبادرة ساعة الأرض. #ساعة_الأرض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extLst>
                  <a:ext uri="{0D108BD9-81ED-4DB2-BD59-A6C34878D82A}">
                    <a16:rowId xmlns:a16="http://schemas.microsoft.com/office/drawing/2014/main" val="80054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- 2020-03-26 08:03:58</a:t>
                      </a:r>
                      <a:r>
                        <a:rPr kumimoji="0" lang="en-US" sz="1000" b="0" i="0" u="none" strike="noStrike" kern="1200" cap="none" spc="0" normalizeH="0" baseline="0" noProof="0">
                          <a:ln>
                            <a:noFill/>
                          </a:ln>
                          <a:solidFill>
                            <a:prstClr val="black"/>
                          </a:solidFill>
                          <a:effectLst/>
                          <a:uLnTx/>
                          <a:uFillTx/>
                          <a:latin typeface="+mn-lt"/>
                          <a:ea typeface="+mn-ea"/>
                          <a:cs typeface="+mn-cs"/>
                        </a:rPr>
                        <a:t>
 Connect with our sales team over a video call. Learn more about our properties. Get information on the latest investment opportunities. All with a click of a button. It’s that simple! .
</a:t>
                      </a:r>
                      <a:r>
                        <a:rPr kumimoji="0" lang="ar-AE" sz="1000" b="0" i="0" u="none" strike="noStrike" kern="1200" cap="none" spc="0" normalizeH="0" baseline="0" noProof="0">
                          <a:ln>
                            <a:noFill/>
                          </a:ln>
                          <a:solidFill>
                            <a:prstClr val="black"/>
                          </a:solidFill>
                          <a:effectLst/>
                          <a:uLnTx/>
                          <a:uFillTx/>
                          <a:latin typeface="+mn-lt"/>
                          <a:ea typeface="+mn-ea"/>
                          <a:cs typeface="+mn-cs"/>
                        </a:rPr>
                        <a:t>تواصل مع موظفي المبيعات لدينا عبر محادثة فيديو. احصل على معلومات عن أحدث الفرص الاستثمارية بلمسة زر واحدة. هكذا بكل بساطة.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9169725"/>
                  </a:ext>
                </a:extLst>
              </a:tr>
            </a:tbl>
          </a:graphicData>
        </a:graphic>
      </p:graphicFrame>
      <p:sp>
        <p:nvSpPr>
          <p:cNvPr id="4" name="Text Placeholder 3">
            <a:extLst>
              <a:ext uri="{FF2B5EF4-FFF2-40B4-BE49-F238E27FC236}">
                <a16:creationId xmlns:a16="http://schemas.microsoft.com/office/drawing/2014/main" id="{3BDEAAB1-F108-4710-90B9-E176B925A888}"/>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2135023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5994-3903-467A-839B-8CFEA3627D97}"/>
              </a:ext>
            </a:extLst>
          </p:cNvPr>
          <p:cNvSpPr>
            <a:spLocks noGrp="1"/>
          </p:cNvSpPr>
          <p:nvPr>
            <p:ph type="title"/>
          </p:nvPr>
        </p:nvSpPr>
        <p:spPr/>
        <p:txBody>
          <a:bodyPr/>
          <a:lstStyle/>
          <a:p>
            <a:r>
              <a:rPr lang="en-US"/>
              <a:t>Instagram IG Posts Table with Views and updated ER | dubaiproperties - 17 of 19</a:t>
            </a:r>
          </a:p>
        </p:txBody>
      </p:sp>
      <p:graphicFrame>
        <p:nvGraphicFramePr>
          <p:cNvPr id="5" name="Table Placeholder 4">
            <a:extLst>
              <a:ext uri="{FF2B5EF4-FFF2-40B4-BE49-F238E27FC236}">
                <a16:creationId xmlns:a16="http://schemas.microsoft.com/office/drawing/2014/main" id="{88370D06-7ABF-4603-8DA6-932B9CCE836C}"/>
              </a:ext>
            </a:extLst>
          </p:cNvPr>
          <p:cNvGraphicFramePr>
            <a:graphicFrameLocks noGrp="1"/>
          </p:cNvGraphicFramePr>
          <p:nvPr>
            <p:ph type="tbl" sz="quarter" idx="13"/>
            <p:extLst>
              <p:ext uri="{D42A27DB-BD31-4B8C-83A1-F6EECF244321}">
                <p14:modId xmlns:p14="http://schemas.microsoft.com/office/powerpoint/2010/main" val="417176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3158714"/>
                    </a:ext>
                  </a:extLst>
                </a:gridCol>
                <a:gridCol w="658368">
                  <a:extLst>
                    <a:ext uri="{9D8B030D-6E8A-4147-A177-3AD203B41FA5}">
                      <a16:colId xmlns:a16="http://schemas.microsoft.com/office/drawing/2014/main" val="254785297"/>
                    </a:ext>
                  </a:extLst>
                </a:gridCol>
                <a:gridCol w="658368">
                  <a:extLst>
                    <a:ext uri="{9D8B030D-6E8A-4147-A177-3AD203B41FA5}">
                      <a16:colId xmlns:a16="http://schemas.microsoft.com/office/drawing/2014/main" val="3160050247"/>
                    </a:ext>
                  </a:extLst>
                </a:gridCol>
                <a:gridCol w="658368">
                  <a:extLst>
                    <a:ext uri="{9D8B030D-6E8A-4147-A177-3AD203B41FA5}">
                      <a16:colId xmlns:a16="http://schemas.microsoft.com/office/drawing/2014/main" val="3925589204"/>
                    </a:ext>
                  </a:extLst>
                </a:gridCol>
                <a:gridCol w="658368">
                  <a:extLst>
                    <a:ext uri="{9D8B030D-6E8A-4147-A177-3AD203B41FA5}">
                      <a16:colId xmlns:a16="http://schemas.microsoft.com/office/drawing/2014/main" val="3488819996"/>
                    </a:ext>
                  </a:extLst>
                </a:gridCol>
                <a:gridCol w="658368">
                  <a:extLst>
                    <a:ext uri="{9D8B030D-6E8A-4147-A177-3AD203B41FA5}">
                      <a16:colId xmlns:a16="http://schemas.microsoft.com/office/drawing/2014/main" val="2566694354"/>
                    </a:ext>
                  </a:extLst>
                </a:gridCol>
                <a:gridCol w="658368">
                  <a:extLst>
                    <a:ext uri="{9D8B030D-6E8A-4147-A177-3AD203B41FA5}">
                      <a16:colId xmlns:a16="http://schemas.microsoft.com/office/drawing/2014/main" val="3917378193"/>
                    </a:ext>
                  </a:extLst>
                </a:gridCol>
                <a:gridCol w="658368">
                  <a:extLst>
                    <a:ext uri="{9D8B030D-6E8A-4147-A177-3AD203B41FA5}">
                      <a16:colId xmlns:a16="http://schemas.microsoft.com/office/drawing/2014/main" val="3315879243"/>
                    </a:ext>
                  </a:extLst>
                </a:gridCol>
                <a:gridCol w="658368">
                  <a:extLst>
                    <a:ext uri="{9D8B030D-6E8A-4147-A177-3AD203B41FA5}">
                      <a16:colId xmlns:a16="http://schemas.microsoft.com/office/drawing/2014/main" val="2951576686"/>
                    </a:ext>
                  </a:extLst>
                </a:gridCol>
                <a:gridCol w="658368">
                  <a:extLst>
                    <a:ext uri="{9D8B030D-6E8A-4147-A177-3AD203B41FA5}">
                      <a16:colId xmlns:a16="http://schemas.microsoft.com/office/drawing/2014/main" val="1314562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74435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- 2020-03-21 07:24:07</a:t>
                      </a:r>
                      <a:r>
                        <a:rPr kumimoji="0" lang="en-US" sz="1000" b="0" i="0" u="none" strike="noStrike" kern="1200" cap="none" spc="0" normalizeH="0" baseline="0" noProof="0">
                          <a:ln>
                            <a:noFill/>
                          </a:ln>
                          <a:solidFill>
                            <a:prstClr val="black"/>
                          </a:solidFill>
                          <a:effectLst/>
                          <a:uLnTx/>
                          <a:uFillTx/>
                          <a:latin typeface="+mn-lt"/>
                          <a:ea typeface="+mn-ea"/>
                          <a:cs typeface="+mn-cs"/>
                        </a:rPr>
                        <a:t>
 Dubai Properties celebrates the woman who gave you a lifetime of wonderful memories.
#HappyMothersDay!
.
</a:t>
                      </a:r>
                      <a:r>
                        <a:rPr kumimoji="0" lang="ar-AE" sz="1000" b="0" i="0" u="none" strike="noStrike" kern="1200" cap="none" spc="0" normalizeH="0" baseline="0" noProof="0">
                          <a:ln>
                            <a:noFill/>
                          </a:ln>
                          <a:solidFill>
                            <a:prstClr val="black"/>
                          </a:solidFill>
                          <a:effectLst/>
                          <a:uLnTx/>
                          <a:uFillTx/>
                          <a:latin typeface="+mn-lt"/>
                          <a:ea typeface="+mn-ea"/>
                          <a:cs typeface="+mn-cs"/>
                        </a:rPr>
                        <a:t>تحتفل دبي للعقارات بالمرأة التي بدأت معها أولى ذكرياتكم وأروعها. كل عام وأمهاتنا بكل 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extLst>
                  <a:ext uri="{0D108BD9-81ED-4DB2-BD59-A6C34878D82A}">
                    <a16:rowId xmlns:a16="http://schemas.microsoft.com/office/drawing/2014/main" val="4143924312"/>
                  </a:ext>
                </a:extLst>
              </a:tr>
            </a:tbl>
          </a:graphicData>
        </a:graphic>
      </p:graphicFrame>
      <p:sp>
        <p:nvSpPr>
          <p:cNvPr id="4" name="Text Placeholder 3">
            <a:extLst>
              <a:ext uri="{FF2B5EF4-FFF2-40B4-BE49-F238E27FC236}">
                <a16:creationId xmlns:a16="http://schemas.microsoft.com/office/drawing/2014/main" id="{AA4C65C2-EA35-485B-B898-800035D0E7A4}"/>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2271651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91B1-7246-4244-BF44-852C68A1135A}"/>
              </a:ext>
            </a:extLst>
          </p:cNvPr>
          <p:cNvSpPr>
            <a:spLocks noGrp="1"/>
          </p:cNvSpPr>
          <p:nvPr>
            <p:ph type="title"/>
          </p:nvPr>
        </p:nvSpPr>
        <p:spPr/>
        <p:txBody>
          <a:bodyPr/>
          <a:lstStyle/>
          <a:p>
            <a:r>
              <a:rPr lang="en-US"/>
              <a:t>Instagram IG Posts Table with Views and updated ER | dubaiproperties - 18 of 19</a:t>
            </a:r>
          </a:p>
        </p:txBody>
      </p:sp>
      <p:graphicFrame>
        <p:nvGraphicFramePr>
          <p:cNvPr id="5" name="Table Placeholder 4">
            <a:extLst>
              <a:ext uri="{FF2B5EF4-FFF2-40B4-BE49-F238E27FC236}">
                <a16:creationId xmlns:a16="http://schemas.microsoft.com/office/drawing/2014/main" id="{B6B0DBE7-1BA8-42AB-AE4E-ACEFD23BB8F7}"/>
              </a:ext>
            </a:extLst>
          </p:cNvPr>
          <p:cNvGraphicFramePr>
            <a:graphicFrameLocks noGrp="1"/>
          </p:cNvGraphicFramePr>
          <p:nvPr>
            <p:ph type="tbl" sz="quarter" idx="13"/>
            <p:extLst>
              <p:ext uri="{D42A27DB-BD31-4B8C-83A1-F6EECF244321}">
                <p14:modId xmlns:p14="http://schemas.microsoft.com/office/powerpoint/2010/main" val="135133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0629692"/>
                    </a:ext>
                  </a:extLst>
                </a:gridCol>
                <a:gridCol w="658368">
                  <a:extLst>
                    <a:ext uri="{9D8B030D-6E8A-4147-A177-3AD203B41FA5}">
                      <a16:colId xmlns:a16="http://schemas.microsoft.com/office/drawing/2014/main" val="2881438238"/>
                    </a:ext>
                  </a:extLst>
                </a:gridCol>
                <a:gridCol w="658368">
                  <a:extLst>
                    <a:ext uri="{9D8B030D-6E8A-4147-A177-3AD203B41FA5}">
                      <a16:colId xmlns:a16="http://schemas.microsoft.com/office/drawing/2014/main" val="485178423"/>
                    </a:ext>
                  </a:extLst>
                </a:gridCol>
                <a:gridCol w="658368">
                  <a:extLst>
                    <a:ext uri="{9D8B030D-6E8A-4147-A177-3AD203B41FA5}">
                      <a16:colId xmlns:a16="http://schemas.microsoft.com/office/drawing/2014/main" val="1073995339"/>
                    </a:ext>
                  </a:extLst>
                </a:gridCol>
                <a:gridCol w="658368">
                  <a:extLst>
                    <a:ext uri="{9D8B030D-6E8A-4147-A177-3AD203B41FA5}">
                      <a16:colId xmlns:a16="http://schemas.microsoft.com/office/drawing/2014/main" val="1515897426"/>
                    </a:ext>
                  </a:extLst>
                </a:gridCol>
                <a:gridCol w="658368">
                  <a:extLst>
                    <a:ext uri="{9D8B030D-6E8A-4147-A177-3AD203B41FA5}">
                      <a16:colId xmlns:a16="http://schemas.microsoft.com/office/drawing/2014/main" val="1660540091"/>
                    </a:ext>
                  </a:extLst>
                </a:gridCol>
                <a:gridCol w="658368">
                  <a:extLst>
                    <a:ext uri="{9D8B030D-6E8A-4147-A177-3AD203B41FA5}">
                      <a16:colId xmlns:a16="http://schemas.microsoft.com/office/drawing/2014/main" val="4127887551"/>
                    </a:ext>
                  </a:extLst>
                </a:gridCol>
                <a:gridCol w="658368">
                  <a:extLst>
                    <a:ext uri="{9D8B030D-6E8A-4147-A177-3AD203B41FA5}">
                      <a16:colId xmlns:a16="http://schemas.microsoft.com/office/drawing/2014/main" val="2994438673"/>
                    </a:ext>
                  </a:extLst>
                </a:gridCol>
                <a:gridCol w="658368">
                  <a:extLst>
                    <a:ext uri="{9D8B030D-6E8A-4147-A177-3AD203B41FA5}">
                      <a16:colId xmlns:a16="http://schemas.microsoft.com/office/drawing/2014/main" val="971061796"/>
                    </a:ext>
                  </a:extLst>
                </a:gridCol>
                <a:gridCol w="658368">
                  <a:extLst>
                    <a:ext uri="{9D8B030D-6E8A-4147-A177-3AD203B41FA5}">
                      <a16:colId xmlns:a16="http://schemas.microsoft.com/office/drawing/2014/main" val="3729178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94345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- 2020-03-18 15:16:16</a:t>
                      </a:r>
                      <a:r>
                        <a:rPr kumimoji="0" lang="en-US" sz="1000" b="0" i="0" u="none" strike="noStrike" kern="1200" cap="none" spc="0" normalizeH="0" baseline="0" noProof="0">
                          <a:ln>
                            <a:noFill/>
                          </a:ln>
                          <a:solidFill>
                            <a:prstClr val="black"/>
                          </a:solidFill>
                          <a:effectLst/>
                          <a:uLnTx/>
                          <a:uFillTx/>
                          <a:latin typeface="+mn-lt"/>
                          <a:ea typeface="+mn-ea"/>
                          <a:cs typeface="+mn-cs"/>
                        </a:rPr>
                        <a:t>
 The joys of family reunions come alive at the spacious 3 &amp; 4-bedroom townhouses at La Rosa II. Inspired by modern Mediterranean architecture and appointed with relaxing green spaces, vibrant community walkways and amenities, this is a place you would love to call home.
.
.
</a:t>
                      </a:r>
                      <a:r>
                        <a:rPr kumimoji="0" lang="ar-AE" sz="1000" b="0" i="0" u="none" strike="noStrike" kern="1200" cap="none" spc="0" normalizeH="0" baseline="0" noProof="0">
                          <a:ln>
                            <a:noFill/>
                          </a:ln>
                          <a:solidFill>
                            <a:prstClr val="black"/>
                          </a:solidFill>
                          <a:effectLst/>
                          <a:uLnTx/>
                          <a:uFillTx/>
                          <a:latin typeface="+mn-lt"/>
                          <a:ea typeface="+mn-ea"/>
                          <a:cs typeface="+mn-cs"/>
                        </a:rPr>
                        <a:t>يأخذ اجتماع العائلة بعداً آخر من السعادة في منازل التاون هاوس الفسيحة المؤلفة من 3 و4 غرف نوم في لاروزا 2. وقد استوحى المجمع تصميمه من فن العمارة المتوسطية المعاصرة، ويضم مساحات خضراء مريحة وممرات مشي نابضة بالحياة والعديد من المرافق، ليكون المكان الذي تتمنى العيش فيه.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#LaRosa #Dubailand #Villanova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extLst>
                  <a:ext uri="{0D108BD9-81ED-4DB2-BD59-A6C34878D82A}">
                    <a16:rowId xmlns:a16="http://schemas.microsoft.com/office/drawing/2014/main" val="4147648380"/>
                  </a:ext>
                </a:extLst>
              </a:tr>
            </a:tbl>
          </a:graphicData>
        </a:graphic>
      </p:graphicFrame>
      <p:sp>
        <p:nvSpPr>
          <p:cNvPr id="4" name="Text Placeholder 3">
            <a:extLst>
              <a:ext uri="{FF2B5EF4-FFF2-40B4-BE49-F238E27FC236}">
                <a16:creationId xmlns:a16="http://schemas.microsoft.com/office/drawing/2014/main" id="{69357F12-5FE4-400A-A124-F7A04C5EA5D5}"/>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1065961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130E5-8A1A-4877-89E4-9A8475331597}"/>
              </a:ext>
            </a:extLst>
          </p:cNvPr>
          <p:cNvSpPr>
            <a:spLocks noGrp="1"/>
          </p:cNvSpPr>
          <p:nvPr>
            <p:ph type="title"/>
          </p:nvPr>
        </p:nvSpPr>
        <p:spPr/>
        <p:txBody>
          <a:bodyPr/>
          <a:lstStyle/>
          <a:p>
            <a:r>
              <a:rPr lang="en-US"/>
              <a:t>Instagram IG Posts Table with Views and updated ER | dubaiproperties - 19 of 19</a:t>
            </a:r>
          </a:p>
        </p:txBody>
      </p:sp>
      <p:graphicFrame>
        <p:nvGraphicFramePr>
          <p:cNvPr id="5" name="Table Placeholder 4">
            <a:extLst>
              <a:ext uri="{FF2B5EF4-FFF2-40B4-BE49-F238E27FC236}">
                <a16:creationId xmlns:a16="http://schemas.microsoft.com/office/drawing/2014/main" id="{9F961590-FED2-4AC6-9547-E357F2771BE8}"/>
              </a:ext>
            </a:extLst>
          </p:cNvPr>
          <p:cNvGraphicFramePr>
            <a:graphicFrameLocks noGrp="1"/>
          </p:cNvGraphicFramePr>
          <p:nvPr>
            <p:ph type="tbl" sz="quarter" idx="13"/>
            <p:extLst>
              <p:ext uri="{D42A27DB-BD31-4B8C-83A1-F6EECF244321}">
                <p14:modId xmlns:p14="http://schemas.microsoft.com/office/powerpoint/2010/main" val="2783631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8223917"/>
                    </a:ext>
                  </a:extLst>
                </a:gridCol>
                <a:gridCol w="658368">
                  <a:extLst>
                    <a:ext uri="{9D8B030D-6E8A-4147-A177-3AD203B41FA5}">
                      <a16:colId xmlns:a16="http://schemas.microsoft.com/office/drawing/2014/main" val="1444070037"/>
                    </a:ext>
                  </a:extLst>
                </a:gridCol>
                <a:gridCol w="658368">
                  <a:extLst>
                    <a:ext uri="{9D8B030D-6E8A-4147-A177-3AD203B41FA5}">
                      <a16:colId xmlns:a16="http://schemas.microsoft.com/office/drawing/2014/main" val="2498116861"/>
                    </a:ext>
                  </a:extLst>
                </a:gridCol>
                <a:gridCol w="658368">
                  <a:extLst>
                    <a:ext uri="{9D8B030D-6E8A-4147-A177-3AD203B41FA5}">
                      <a16:colId xmlns:a16="http://schemas.microsoft.com/office/drawing/2014/main" val="1909988033"/>
                    </a:ext>
                  </a:extLst>
                </a:gridCol>
                <a:gridCol w="658368">
                  <a:extLst>
                    <a:ext uri="{9D8B030D-6E8A-4147-A177-3AD203B41FA5}">
                      <a16:colId xmlns:a16="http://schemas.microsoft.com/office/drawing/2014/main" val="2281815827"/>
                    </a:ext>
                  </a:extLst>
                </a:gridCol>
                <a:gridCol w="658368">
                  <a:extLst>
                    <a:ext uri="{9D8B030D-6E8A-4147-A177-3AD203B41FA5}">
                      <a16:colId xmlns:a16="http://schemas.microsoft.com/office/drawing/2014/main" val="2033868409"/>
                    </a:ext>
                  </a:extLst>
                </a:gridCol>
                <a:gridCol w="658368">
                  <a:extLst>
                    <a:ext uri="{9D8B030D-6E8A-4147-A177-3AD203B41FA5}">
                      <a16:colId xmlns:a16="http://schemas.microsoft.com/office/drawing/2014/main" val="3369748608"/>
                    </a:ext>
                  </a:extLst>
                </a:gridCol>
                <a:gridCol w="658368">
                  <a:extLst>
                    <a:ext uri="{9D8B030D-6E8A-4147-A177-3AD203B41FA5}">
                      <a16:colId xmlns:a16="http://schemas.microsoft.com/office/drawing/2014/main" val="1848471423"/>
                    </a:ext>
                  </a:extLst>
                </a:gridCol>
                <a:gridCol w="658368">
                  <a:extLst>
                    <a:ext uri="{9D8B030D-6E8A-4147-A177-3AD203B41FA5}">
                      <a16:colId xmlns:a16="http://schemas.microsoft.com/office/drawing/2014/main" val="2946139847"/>
                    </a:ext>
                  </a:extLst>
                </a:gridCol>
                <a:gridCol w="658368">
                  <a:extLst>
                    <a:ext uri="{9D8B030D-6E8A-4147-A177-3AD203B41FA5}">
                      <a16:colId xmlns:a16="http://schemas.microsoft.com/office/drawing/2014/main" val="14807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49476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- 2020-03-16 16:05:26</a:t>
                      </a:r>
                      <a:r>
                        <a:rPr kumimoji="0" lang="en-US" sz="1000" b="0" i="0" u="none" strike="noStrike" kern="1200" cap="none" spc="0" normalizeH="0" baseline="0" noProof="0">
                          <a:ln>
                            <a:noFill/>
                          </a:ln>
                          <a:solidFill>
                            <a:prstClr val="black"/>
                          </a:solidFill>
                          <a:effectLst/>
                          <a:uLnTx/>
                          <a:uFillTx/>
                          <a:latin typeface="+mn-lt"/>
                          <a:ea typeface="+mn-ea"/>
                          <a:cs typeface="+mn-cs"/>
                        </a:rPr>
                        <a:t>
 Welcome to resort style living in an urban setting at one of Dubai’s most iconic destinations. The exclusive waterfront lifestyle at La Vie JBR is brimming with chic shopping outlets, refined dining spaces, casual cafes and plenty leisure experiences all in close proximity.
.
.
</a:t>
                      </a:r>
                      <a:r>
                        <a:rPr kumimoji="0" lang="ar-AE" sz="1000" b="0" i="0" u="none" strike="noStrike" kern="1200" cap="none" spc="0" normalizeH="0" baseline="0" noProof="0">
                          <a:ln>
                            <a:noFill/>
                          </a:ln>
                          <a:solidFill>
                            <a:prstClr val="black"/>
                          </a:solidFill>
                          <a:effectLst/>
                          <a:uLnTx/>
                          <a:uFillTx/>
                          <a:latin typeface="+mn-lt"/>
                          <a:ea typeface="+mn-ea"/>
                          <a:cs typeface="+mn-cs"/>
                        </a:rPr>
                        <a:t>مرحباً بك في حياة المنتجعات وسط واحدة من أكثر الوجهات شهرة في دبي. تكتمل الحياة الحصرية قرب شاطئ البحر في "لاڤي" جي بي آر بوجود المتاجر الراقية والمطاعم الفاخرة والمقاهي العصرية والكثير من التجارب الترفيهية على بعد خطوات منك.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#LaVie #JBR #TheBeach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304803267"/>
                  </a:ext>
                </a:extLst>
              </a:tr>
            </a:tbl>
          </a:graphicData>
        </a:graphic>
      </p:graphicFrame>
      <p:sp>
        <p:nvSpPr>
          <p:cNvPr id="4" name="Text Placeholder 3">
            <a:extLst>
              <a:ext uri="{FF2B5EF4-FFF2-40B4-BE49-F238E27FC236}">
                <a16:creationId xmlns:a16="http://schemas.microsoft.com/office/drawing/2014/main" id="{72114365-BB31-4CB1-A070-62A1A85AB5E4}"/>
              </a:ext>
            </a:extLst>
          </p:cNvPr>
          <p:cNvSpPr>
            <a:spLocks noGrp="1"/>
          </p:cNvSpPr>
          <p:nvPr>
            <p:ph type="body" sz="quarter" idx="14"/>
          </p:nvPr>
        </p:nvSpPr>
        <p:spPr/>
        <p:txBody>
          <a:bodyPr/>
          <a:lstStyle/>
          <a:p>
            <a:r>
              <a:rPr lang="en-US"/>
              <a:t>01/01/2020 - 06/30/2020</a:t>
            </a:r>
          </a:p>
        </p:txBody>
      </p:sp>
    </p:spTree>
    <p:extLst>
      <p:ext uri="{BB962C8B-B14F-4D97-AF65-F5344CB8AC3E}">
        <p14:creationId xmlns:p14="http://schemas.microsoft.com/office/powerpoint/2010/main" val="26480227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927</Words>
  <Application>Microsoft Office PowerPoint</Application>
  <PresentationFormat>On-screen Show (4:3)</PresentationFormat>
  <Paragraphs>478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Instagram IG Posts Table with Views and updated ER | dubaiproperties - 1 of 19</vt:lpstr>
      <vt:lpstr>Instagram IG Posts Table with Views and updated ER | dubaiproperties - 2 of 19</vt:lpstr>
      <vt:lpstr>Instagram IG Posts Table with Views and updated ER | dubaiproperties - 3 of 19</vt:lpstr>
      <vt:lpstr>Instagram IG Posts Table with Views and updated ER | dubaiproperties - 4 of 19</vt:lpstr>
      <vt:lpstr>Instagram IG Posts Table with Views and updated ER | dubaiproperties - 5 of 19</vt:lpstr>
      <vt:lpstr>Instagram IG Posts Table with Views and updated ER | dubaiproperties - 6 of 19</vt:lpstr>
      <vt:lpstr>Instagram IG Posts Table with Views and updated ER | dubaiproperties - 7 of 19</vt:lpstr>
      <vt:lpstr>Instagram IG Posts Table with Views and updated ER | dubaiproperties - 8 of 19</vt:lpstr>
      <vt:lpstr>Instagram IG Posts Table with Views and updated ER | dubaiproperties - 9 of 19</vt:lpstr>
      <vt:lpstr>Instagram IG Posts Table with Views and updated ER | dubaiproperties - 10 of 19</vt:lpstr>
      <vt:lpstr>Instagram IG Posts Table with Views and updated ER | dubaiproperties - 11 of 19</vt:lpstr>
      <vt:lpstr>Instagram IG Posts Table with Views and updated ER | dubaiproperties - 12 of 19</vt:lpstr>
      <vt:lpstr>Instagram IG Posts Table with Views and updated ER | dubaiproperties - 13 of 19</vt:lpstr>
      <vt:lpstr>Instagram IG Posts Table with Views and updated ER | dubaiproperties - 14 of 19</vt:lpstr>
      <vt:lpstr>Instagram IG Posts Table with Views and updated ER | dubaiproperties - 15 of 19</vt:lpstr>
      <vt:lpstr>Instagram IG Posts Table with Views and updated ER | dubaiproperties - 16 of 19</vt:lpstr>
      <vt:lpstr>Instagram IG Posts Table with Views and updated ER | dubaiproperties - 17 of 19</vt:lpstr>
      <vt:lpstr>Instagram IG Posts Table with Views and updated ER | dubaiproperties - 18 of 19</vt:lpstr>
      <vt:lpstr>Instagram IG Posts Table with Views and updated ER | dubaiproperties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IG Posts Table with Views and updated ER | dubaiproperties - 1 of 19</dc:title>
  <dc:creator>Frederik Peiniger</dc:creator>
  <cp:lastModifiedBy>Frederik Peiniger</cp:lastModifiedBy>
  <cp:revision>1</cp:revision>
  <dcterms:created xsi:type="dcterms:W3CDTF">2020-08-04T09:22:29Z</dcterms:created>
  <dcterms:modified xsi:type="dcterms:W3CDTF">2020-08-04T09:27:03Z</dcterms:modified>
</cp:coreProperties>
</file>