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9EDBB-22FB-4B43-80F4-59D00EB72E00}"/>
              </a:ext>
            </a:extLst>
          </p:cNvPr>
          <p:cNvSpPr>
            <a:spLocks noGrp="1"/>
          </p:cNvSpPr>
          <p:nvPr>
            <p:ph type="title"/>
          </p:nvPr>
        </p:nvSpPr>
        <p:spPr/>
        <p:txBody>
          <a:bodyPr/>
          <a:lstStyle/>
          <a:p>
            <a:r>
              <a:rPr lang="en-US"/>
              <a:t>Twitter Own and Retweeted Tweets Table | Dubai Properties - 1 of 6</a:t>
            </a:r>
          </a:p>
        </p:txBody>
      </p:sp>
      <p:graphicFrame>
        <p:nvGraphicFramePr>
          <p:cNvPr id="5" name="Table Placeholder 4">
            <a:extLst>
              <a:ext uri="{FF2B5EF4-FFF2-40B4-BE49-F238E27FC236}">
                <a16:creationId xmlns:a16="http://schemas.microsoft.com/office/drawing/2014/main" id="{B91217A2-24AF-4569-A142-FBAD09BE5DA1}"/>
              </a:ext>
            </a:extLst>
          </p:cNvPr>
          <p:cNvGraphicFramePr>
            <a:graphicFrameLocks noGrp="1"/>
          </p:cNvGraphicFramePr>
          <p:nvPr>
            <p:ph type="tbl" sz="quarter" idx="13"/>
            <p:extLst>
              <p:ext uri="{D42A27DB-BD31-4B8C-83A1-F6EECF244321}">
                <p14:modId xmlns:p14="http://schemas.microsoft.com/office/powerpoint/2010/main" val="2702955502"/>
              </p:ext>
            </p:extLst>
          </p:nvPr>
        </p:nvGraphicFramePr>
        <p:xfrm>
          <a:off x="457200" y="1731963"/>
          <a:ext cx="7982712" cy="37795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08511656"/>
                    </a:ext>
                  </a:extLst>
                </a:gridCol>
                <a:gridCol w="493776">
                  <a:extLst>
                    <a:ext uri="{9D8B030D-6E8A-4147-A177-3AD203B41FA5}">
                      <a16:colId xmlns:a16="http://schemas.microsoft.com/office/drawing/2014/main" val="2859799270"/>
                    </a:ext>
                  </a:extLst>
                </a:gridCol>
                <a:gridCol w="1069848">
                  <a:extLst>
                    <a:ext uri="{9D8B030D-6E8A-4147-A177-3AD203B41FA5}">
                      <a16:colId xmlns:a16="http://schemas.microsoft.com/office/drawing/2014/main" val="2648032276"/>
                    </a:ext>
                  </a:extLst>
                </a:gridCol>
                <a:gridCol w="1069848">
                  <a:extLst>
                    <a:ext uri="{9D8B030D-6E8A-4147-A177-3AD203B41FA5}">
                      <a16:colId xmlns:a16="http://schemas.microsoft.com/office/drawing/2014/main" val="3575579119"/>
                    </a:ext>
                  </a:extLst>
                </a:gridCol>
                <a:gridCol w="1069848">
                  <a:extLst>
                    <a:ext uri="{9D8B030D-6E8A-4147-A177-3AD203B41FA5}">
                      <a16:colId xmlns:a16="http://schemas.microsoft.com/office/drawing/2014/main" val="2223687584"/>
                    </a:ext>
                  </a:extLst>
                </a:gridCol>
                <a:gridCol w="1069848">
                  <a:extLst>
                    <a:ext uri="{9D8B030D-6E8A-4147-A177-3AD203B41FA5}">
                      <a16:colId xmlns:a16="http://schemas.microsoft.com/office/drawing/2014/main" val="3211929659"/>
                    </a:ext>
                  </a:extLst>
                </a:gridCol>
                <a:gridCol w="1069848">
                  <a:extLst>
                    <a:ext uri="{9D8B030D-6E8A-4147-A177-3AD203B41FA5}">
                      <a16:colId xmlns:a16="http://schemas.microsoft.com/office/drawing/2014/main" val="3839900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5423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- 2020-06-30 13:25:08</a:t>
                      </a:r>
                      <a:r>
                        <a:rPr kumimoji="0" lang="en-US" sz="1000" b="0" i="0" u="none" strike="noStrike" kern="1200" cap="none" spc="0" normalizeH="0" baseline="0" noProof="0">
                          <a:ln>
                            <a:noFill/>
                          </a:ln>
                          <a:solidFill>
                            <a:prstClr val="black"/>
                          </a:solidFill>
                          <a:effectLst/>
                          <a:uLnTx/>
                          <a:uFillTx/>
                          <a:latin typeface="+mn-lt"/>
                          <a:ea typeface="+mn-ea"/>
                          <a:cs typeface="+mn-cs"/>
                        </a:rPr>
                        <a:t>
 La Vie brings resort style living to an urban setting at one of Dubai's most iconic destinations, JBR. The apartments offer an exclusive waterfront lifestyle complemented with leisure experiences and private beach access. https://t.co/ZGYKbPMJLC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18:09:39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extLst>
                  <a:ext uri="{0D108BD9-81ED-4DB2-BD59-A6C34878D82A}">
                    <a16:rowId xmlns:a16="http://schemas.microsoft.com/office/drawing/2014/main" val="101269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- 2020-06-28 12:01:45</a:t>
                      </a:r>
                      <a:r>
                        <a:rPr kumimoji="0" lang="en-US" sz="1000" b="0" i="0" u="none" strike="noStrike" kern="1200" cap="none" spc="0" normalizeH="0" baseline="0" noProof="0">
                          <a:ln>
                            <a:noFill/>
                          </a:ln>
                          <a:solidFill>
                            <a:prstClr val="black"/>
                          </a:solidFill>
                          <a:effectLst/>
                          <a:uLnTx/>
                          <a:uFillTx/>
                          <a:latin typeface="+mn-lt"/>
                          <a:ea typeface="+mn-ea"/>
                          <a:cs typeface="+mn-cs"/>
                        </a:rPr>
                        <a:t>
 Welcome to La Rosa, modern townhouses nestled at the heart of Villanova. Bring back the joy of family reunions in spacious 3, &amp;amp; 4 bedroom townhouses surrounded by green spaces, swimming pools and parks accessible from every corner. https://t.co/Nr0eXHSkga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07/01/2020 00:09:31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696153182"/>
                  </a:ext>
                </a:extLst>
              </a:tr>
            </a:tbl>
          </a:graphicData>
        </a:graphic>
      </p:graphicFrame>
      <p:sp>
        <p:nvSpPr>
          <p:cNvPr id="4" name="Text Placeholder 3">
            <a:extLst>
              <a:ext uri="{FF2B5EF4-FFF2-40B4-BE49-F238E27FC236}">
                <a16:creationId xmlns:a16="http://schemas.microsoft.com/office/drawing/2014/main" id="{BB321E83-CE24-4012-97A2-93137D1116F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7737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CFC6E-B78A-4AA1-9BA0-FF3688A03991}"/>
              </a:ext>
            </a:extLst>
          </p:cNvPr>
          <p:cNvSpPr>
            <a:spLocks noGrp="1"/>
          </p:cNvSpPr>
          <p:nvPr>
            <p:ph type="title"/>
          </p:nvPr>
        </p:nvSpPr>
        <p:spPr/>
        <p:txBody>
          <a:bodyPr/>
          <a:lstStyle/>
          <a:p>
            <a:r>
              <a:rPr lang="en-US"/>
              <a:t>Twitter Own and Retweeted Tweets Table | Dubai Properties - 2 of 6</a:t>
            </a:r>
          </a:p>
        </p:txBody>
      </p:sp>
      <p:graphicFrame>
        <p:nvGraphicFramePr>
          <p:cNvPr id="5" name="Table Placeholder 4">
            <a:extLst>
              <a:ext uri="{FF2B5EF4-FFF2-40B4-BE49-F238E27FC236}">
                <a16:creationId xmlns:a16="http://schemas.microsoft.com/office/drawing/2014/main" id="{43D0BE81-8402-4C28-96D3-27147021E4A6}"/>
              </a:ext>
            </a:extLst>
          </p:cNvPr>
          <p:cNvGraphicFramePr>
            <a:graphicFrameLocks noGrp="1"/>
          </p:cNvGraphicFramePr>
          <p:nvPr>
            <p:ph type="tbl" sz="quarter" idx="13"/>
            <p:extLst>
              <p:ext uri="{D42A27DB-BD31-4B8C-83A1-F6EECF244321}">
                <p14:modId xmlns:p14="http://schemas.microsoft.com/office/powerpoint/2010/main" val="173358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696819"/>
                    </a:ext>
                  </a:extLst>
                </a:gridCol>
                <a:gridCol w="493776">
                  <a:extLst>
                    <a:ext uri="{9D8B030D-6E8A-4147-A177-3AD203B41FA5}">
                      <a16:colId xmlns:a16="http://schemas.microsoft.com/office/drawing/2014/main" val="1813739060"/>
                    </a:ext>
                  </a:extLst>
                </a:gridCol>
                <a:gridCol w="1069848">
                  <a:extLst>
                    <a:ext uri="{9D8B030D-6E8A-4147-A177-3AD203B41FA5}">
                      <a16:colId xmlns:a16="http://schemas.microsoft.com/office/drawing/2014/main" val="3249506089"/>
                    </a:ext>
                  </a:extLst>
                </a:gridCol>
                <a:gridCol w="1069848">
                  <a:extLst>
                    <a:ext uri="{9D8B030D-6E8A-4147-A177-3AD203B41FA5}">
                      <a16:colId xmlns:a16="http://schemas.microsoft.com/office/drawing/2014/main" val="179973466"/>
                    </a:ext>
                  </a:extLst>
                </a:gridCol>
                <a:gridCol w="1069848">
                  <a:extLst>
                    <a:ext uri="{9D8B030D-6E8A-4147-A177-3AD203B41FA5}">
                      <a16:colId xmlns:a16="http://schemas.microsoft.com/office/drawing/2014/main" val="2815869584"/>
                    </a:ext>
                  </a:extLst>
                </a:gridCol>
                <a:gridCol w="1069848">
                  <a:extLst>
                    <a:ext uri="{9D8B030D-6E8A-4147-A177-3AD203B41FA5}">
                      <a16:colId xmlns:a16="http://schemas.microsoft.com/office/drawing/2014/main" val="3785968804"/>
                    </a:ext>
                  </a:extLst>
                </a:gridCol>
                <a:gridCol w="1069848">
                  <a:extLst>
                    <a:ext uri="{9D8B030D-6E8A-4147-A177-3AD203B41FA5}">
                      <a16:colId xmlns:a16="http://schemas.microsoft.com/office/drawing/2014/main" val="721188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7191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- 2020-06-23 11:34:57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انعم بالحياة وسط الطبيعة مع مرافق ترفيهية وتجهيزات عصرية متطورة في رمرام الذي يضم شققاً واسعة من غرفتين، لتعيش في بيتك الذي تحلم به وتفخر به. </a:t>
                      </a:r>
                      <a:r>
                        <a:rPr kumimoji="0" lang="en-US" sz="1000" b="0" i="0" u="none" strike="noStrike" kern="1200" cap="none" spc="0" normalizeH="0" baseline="0" noProof="0">
                          <a:ln>
                            <a:noFill/>
                          </a:ln>
                          <a:solidFill>
                            <a:prstClr val="black"/>
                          </a:solidFill>
                          <a:effectLst/>
                          <a:uLnTx/>
                          <a:uFillTx/>
                          <a:latin typeface="+mn-lt"/>
                          <a:ea typeface="+mn-ea"/>
                          <a:cs typeface="+mn-cs"/>
                        </a:rPr>
                        <a:t>https://t.co/hqzo7l9CyR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06/28/2020 12:09:57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193727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- 2020-06-23 11:34:35</a:t>
                      </a:r>
                      <a:r>
                        <a:rPr kumimoji="0" lang="en-US" sz="1000" b="0" i="0" u="none" strike="noStrike" kern="1200" cap="none" spc="0" normalizeH="0" baseline="0" noProof="0">
                          <a:ln>
                            <a:noFill/>
                          </a:ln>
                          <a:solidFill>
                            <a:prstClr val="black"/>
                          </a:solidFill>
                          <a:effectLst/>
                          <a:uLnTx/>
                          <a:uFillTx/>
                          <a:latin typeface="+mn-lt"/>
                          <a:ea typeface="+mn-ea"/>
                          <a:cs typeface="+mn-cs"/>
                        </a:rPr>
                        <a:t>
 Live amidst nature along with all modern-day lifestyle facilities and amenities. With state-of-the-art facilities and vast leisure activities, Remraam offers you spacious 2-bedroom apartments you can call home and take pride in. https://t.co/QkhRyWstTN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06/28/2020 12:09:57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2382526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- 2020-06-21 06:17:59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خفيف الظل، شجاع، قوي ويعطي من قلبه دون أي مقابل. دعونا نحتفل معاً بهذا البطل المميز في هذا اليوم المميز. كل عام وجميع آبائنا بكل خير. 
#عيد_أب_سعيد </a:t>
                      </a:r>
                      <a:r>
                        <a:rPr kumimoji="0" lang="en-US" sz="1000" b="0" i="0" u="none" strike="noStrike" kern="1200" cap="none" spc="0" normalizeH="0" baseline="0" noProof="0">
                          <a:ln>
                            <a:noFill/>
                          </a:ln>
                          <a:solidFill>
                            <a:prstClr val="black"/>
                          </a:solidFill>
                          <a:effectLst/>
                          <a:uLnTx/>
                          <a:uFillTx/>
                          <a:latin typeface="+mn-lt"/>
                          <a:ea typeface="+mn-ea"/>
                          <a:cs typeface="+mn-cs"/>
                        </a:rPr>
                        <a:t>https://t.co/OhthJ0YJo1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06/21/2020 12:09:51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653074619"/>
                  </a:ext>
                </a:extLst>
              </a:tr>
            </a:tbl>
          </a:graphicData>
        </a:graphic>
      </p:graphicFrame>
      <p:sp>
        <p:nvSpPr>
          <p:cNvPr id="4" name="Text Placeholder 3">
            <a:extLst>
              <a:ext uri="{FF2B5EF4-FFF2-40B4-BE49-F238E27FC236}">
                <a16:creationId xmlns:a16="http://schemas.microsoft.com/office/drawing/2014/main" id="{263B3665-C72C-40AD-9820-F12C05294EC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212583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BFA50-4329-4964-BA8E-485292FB61CD}"/>
              </a:ext>
            </a:extLst>
          </p:cNvPr>
          <p:cNvSpPr>
            <a:spLocks noGrp="1"/>
          </p:cNvSpPr>
          <p:nvPr>
            <p:ph type="title"/>
          </p:nvPr>
        </p:nvSpPr>
        <p:spPr/>
        <p:txBody>
          <a:bodyPr/>
          <a:lstStyle/>
          <a:p>
            <a:r>
              <a:rPr lang="en-US"/>
              <a:t>Twitter Own and Retweeted Tweets Table | Dubai Properties - 3 of 6</a:t>
            </a:r>
          </a:p>
        </p:txBody>
      </p:sp>
      <p:graphicFrame>
        <p:nvGraphicFramePr>
          <p:cNvPr id="5" name="Table Placeholder 4">
            <a:extLst>
              <a:ext uri="{FF2B5EF4-FFF2-40B4-BE49-F238E27FC236}">
                <a16:creationId xmlns:a16="http://schemas.microsoft.com/office/drawing/2014/main" id="{1989AB53-C420-4D34-AD25-52382773B68E}"/>
              </a:ext>
            </a:extLst>
          </p:cNvPr>
          <p:cNvGraphicFramePr>
            <a:graphicFrameLocks noGrp="1"/>
          </p:cNvGraphicFramePr>
          <p:nvPr>
            <p:ph type="tbl" sz="quarter" idx="13"/>
            <p:extLst>
              <p:ext uri="{D42A27DB-BD31-4B8C-83A1-F6EECF244321}">
                <p14:modId xmlns:p14="http://schemas.microsoft.com/office/powerpoint/2010/main" val="77936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60326017"/>
                    </a:ext>
                  </a:extLst>
                </a:gridCol>
                <a:gridCol w="493776">
                  <a:extLst>
                    <a:ext uri="{9D8B030D-6E8A-4147-A177-3AD203B41FA5}">
                      <a16:colId xmlns:a16="http://schemas.microsoft.com/office/drawing/2014/main" val="3271784584"/>
                    </a:ext>
                  </a:extLst>
                </a:gridCol>
                <a:gridCol w="1069848">
                  <a:extLst>
                    <a:ext uri="{9D8B030D-6E8A-4147-A177-3AD203B41FA5}">
                      <a16:colId xmlns:a16="http://schemas.microsoft.com/office/drawing/2014/main" val="220462454"/>
                    </a:ext>
                  </a:extLst>
                </a:gridCol>
                <a:gridCol w="1069848">
                  <a:extLst>
                    <a:ext uri="{9D8B030D-6E8A-4147-A177-3AD203B41FA5}">
                      <a16:colId xmlns:a16="http://schemas.microsoft.com/office/drawing/2014/main" val="3853841268"/>
                    </a:ext>
                  </a:extLst>
                </a:gridCol>
                <a:gridCol w="1069848">
                  <a:extLst>
                    <a:ext uri="{9D8B030D-6E8A-4147-A177-3AD203B41FA5}">
                      <a16:colId xmlns:a16="http://schemas.microsoft.com/office/drawing/2014/main" val="1826954240"/>
                    </a:ext>
                  </a:extLst>
                </a:gridCol>
                <a:gridCol w="1069848">
                  <a:extLst>
                    <a:ext uri="{9D8B030D-6E8A-4147-A177-3AD203B41FA5}">
                      <a16:colId xmlns:a16="http://schemas.microsoft.com/office/drawing/2014/main" val="3255499464"/>
                    </a:ext>
                  </a:extLst>
                </a:gridCol>
                <a:gridCol w="1069848">
                  <a:extLst>
                    <a:ext uri="{9D8B030D-6E8A-4147-A177-3AD203B41FA5}">
                      <a16:colId xmlns:a16="http://schemas.microsoft.com/office/drawing/2014/main" val="3551583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866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- 2020-06-21 06:15:59</a:t>
                      </a:r>
                      <a:r>
                        <a:rPr kumimoji="0" lang="en-US" sz="1000" b="0" i="0" u="none" strike="noStrike" kern="1200" cap="none" spc="0" normalizeH="0" baseline="0" noProof="0">
                          <a:ln>
                            <a:noFill/>
                          </a:ln>
                          <a:solidFill>
                            <a:prstClr val="black"/>
                          </a:solidFill>
                          <a:effectLst/>
                          <a:uLnTx/>
                          <a:uFillTx/>
                          <a:latin typeface="+mn-lt"/>
                          <a:ea typeface="+mn-ea"/>
                          <a:cs typeface="+mn-cs"/>
                        </a:rPr>
                        <a:t>
 Funny, brave, strong and the giver of unconditional love. On this special day, we’re celebrating every child’s biggest hero. Happy Father’s Day! #HappyFathersDay2020 https://t.co/gV0S0FgO2e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06/21/2020 12:09:51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extLst>
                  <a:ext uri="{0D108BD9-81ED-4DB2-BD59-A6C34878D82A}">
                    <a16:rowId xmlns:a16="http://schemas.microsoft.com/office/drawing/2014/main" val="76122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- 2020-06-19 10:34:24</a:t>
                      </a:r>
                      <a:r>
                        <a:rPr kumimoji="0" lang="en-US" sz="1000" b="0" i="0" u="none" strike="noStrike" kern="1200" cap="none" spc="0" normalizeH="0" baseline="0" noProof="0">
                          <a:ln>
                            <a:noFill/>
                          </a:ln>
                          <a:solidFill>
                            <a:prstClr val="black"/>
                          </a:solidFill>
                          <a:effectLst/>
                          <a:uLnTx/>
                          <a:uFillTx/>
                          <a:latin typeface="+mn-lt"/>
                          <a:ea typeface="+mn-ea"/>
                          <a:cs typeface="+mn-cs"/>
                        </a:rPr>
                        <a:t>
 Live amidst nature along with all modern-day lifestyle facilities and amenities. With state-of-the-art facilities and vast leisure activities, Remraam offers you spacious 2-bedroom apartments you can call home and take pride in. https://t.co/YRvc910cnA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06/20/2020 06:09:26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1519026973"/>
                  </a:ext>
                </a:extLst>
              </a:tr>
            </a:tbl>
          </a:graphicData>
        </a:graphic>
      </p:graphicFrame>
      <p:sp>
        <p:nvSpPr>
          <p:cNvPr id="4" name="Text Placeholder 3">
            <a:extLst>
              <a:ext uri="{FF2B5EF4-FFF2-40B4-BE49-F238E27FC236}">
                <a16:creationId xmlns:a16="http://schemas.microsoft.com/office/drawing/2014/main" id="{9EDA2A41-22E6-48FC-A7DF-06F848BA1E2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806289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7E426-A5F6-4DCC-A3DD-7A9DF11A21E4}"/>
              </a:ext>
            </a:extLst>
          </p:cNvPr>
          <p:cNvSpPr>
            <a:spLocks noGrp="1"/>
          </p:cNvSpPr>
          <p:nvPr>
            <p:ph type="title"/>
          </p:nvPr>
        </p:nvSpPr>
        <p:spPr/>
        <p:txBody>
          <a:bodyPr/>
          <a:lstStyle/>
          <a:p>
            <a:r>
              <a:rPr lang="en-US"/>
              <a:t>Twitter Own and Retweeted Tweets Table | Dubai Properties - 4 of 6</a:t>
            </a:r>
          </a:p>
        </p:txBody>
      </p:sp>
      <p:graphicFrame>
        <p:nvGraphicFramePr>
          <p:cNvPr id="5" name="Table Placeholder 4">
            <a:extLst>
              <a:ext uri="{FF2B5EF4-FFF2-40B4-BE49-F238E27FC236}">
                <a16:creationId xmlns:a16="http://schemas.microsoft.com/office/drawing/2014/main" id="{7F05A229-1349-451A-878E-767288DA147D}"/>
              </a:ext>
            </a:extLst>
          </p:cNvPr>
          <p:cNvGraphicFramePr>
            <a:graphicFrameLocks noGrp="1"/>
          </p:cNvGraphicFramePr>
          <p:nvPr>
            <p:ph type="tbl" sz="quarter" idx="13"/>
            <p:extLst>
              <p:ext uri="{D42A27DB-BD31-4B8C-83A1-F6EECF244321}">
                <p14:modId xmlns:p14="http://schemas.microsoft.com/office/powerpoint/2010/main" val="2635195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60761748"/>
                    </a:ext>
                  </a:extLst>
                </a:gridCol>
                <a:gridCol w="493776">
                  <a:extLst>
                    <a:ext uri="{9D8B030D-6E8A-4147-A177-3AD203B41FA5}">
                      <a16:colId xmlns:a16="http://schemas.microsoft.com/office/drawing/2014/main" val="2304027158"/>
                    </a:ext>
                  </a:extLst>
                </a:gridCol>
                <a:gridCol w="1069848">
                  <a:extLst>
                    <a:ext uri="{9D8B030D-6E8A-4147-A177-3AD203B41FA5}">
                      <a16:colId xmlns:a16="http://schemas.microsoft.com/office/drawing/2014/main" val="3095489618"/>
                    </a:ext>
                  </a:extLst>
                </a:gridCol>
                <a:gridCol w="1069848">
                  <a:extLst>
                    <a:ext uri="{9D8B030D-6E8A-4147-A177-3AD203B41FA5}">
                      <a16:colId xmlns:a16="http://schemas.microsoft.com/office/drawing/2014/main" val="4292443896"/>
                    </a:ext>
                  </a:extLst>
                </a:gridCol>
                <a:gridCol w="1069848">
                  <a:extLst>
                    <a:ext uri="{9D8B030D-6E8A-4147-A177-3AD203B41FA5}">
                      <a16:colId xmlns:a16="http://schemas.microsoft.com/office/drawing/2014/main" val="3657849056"/>
                    </a:ext>
                  </a:extLst>
                </a:gridCol>
                <a:gridCol w="1069848">
                  <a:extLst>
                    <a:ext uri="{9D8B030D-6E8A-4147-A177-3AD203B41FA5}">
                      <a16:colId xmlns:a16="http://schemas.microsoft.com/office/drawing/2014/main" val="3785662270"/>
                    </a:ext>
                  </a:extLst>
                </a:gridCol>
                <a:gridCol w="1069848">
                  <a:extLst>
                    <a:ext uri="{9D8B030D-6E8A-4147-A177-3AD203B41FA5}">
                      <a16:colId xmlns:a16="http://schemas.microsoft.com/office/drawing/2014/main" val="2901658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45053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- 2020-06-17 13:22:05</a:t>
                      </a:r>
                      <a:r>
                        <a:rPr kumimoji="0" lang="en-US" sz="1000" b="0" i="0" u="none" strike="noStrike" kern="1200" cap="none" spc="0" normalizeH="0" baseline="0" noProof="0">
                          <a:ln>
                            <a:noFill/>
                          </a:ln>
                          <a:solidFill>
                            <a:prstClr val="black"/>
                          </a:solidFill>
                          <a:effectLst/>
                          <a:uLnTx/>
                          <a:uFillTx/>
                          <a:latin typeface="+mn-lt"/>
                          <a:ea typeface="+mn-ea"/>
                          <a:cs typeface="+mn-cs"/>
                        </a:rPr>
                        <a:t>
 Find your home in an active vibrant community. Soak in the beautiful views of the lush green Mudon Central Park from your 1, 2, 3-bedroom or 2-storey duplex home that combines contemporary living with a sense of community. https://t.co/SybnUGBowu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12:12:11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extLst>
                  <a:ext uri="{0D108BD9-81ED-4DB2-BD59-A6C34878D82A}">
                    <a16:rowId xmlns:a16="http://schemas.microsoft.com/office/drawing/2014/main" val="174230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- 2020-06-15 15:59:20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بديل عن الشجاعة، ولا مثيل للقوة، ويبقى الالتزام في القمة. نقف وقفة تضامن مع دبي في تقديم التحية لأبطالها. شكراً على كل شيء. #معاً_أقوى </a:t>
                      </a:r>
                      <a:r>
                        <a:rPr kumimoji="0" lang="en-US" sz="1000" b="0" i="0" u="none" strike="noStrike" kern="1200" cap="none" spc="0" normalizeH="0" baseline="0" noProof="0">
                          <a:ln>
                            <a:noFill/>
                          </a:ln>
                          <a:solidFill>
                            <a:prstClr val="black"/>
                          </a:solidFill>
                          <a:effectLst/>
                          <a:uLnTx/>
                          <a:uFillTx/>
                          <a:latin typeface="+mn-lt"/>
                          <a:ea typeface="+mn-ea"/>
                          <a:cs typeface="+mn-cs"/>
                        </a:rPr>
                        <a:t>https://t.co/hbKRUlqIIM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06/15/2020 18:10:13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extLst>
                  <a:ext uri="{0D108BD9-81ED-4DB2-BD59-A6C34878D82A}">
                    <a16:rowId xmlns:a16="http://schemas.microsoft.com/office/drawing/2014/main" val="1680801874"/>
                  </a:ext>
                </a:extLst>
              </a:tr>
            </a:tbl>
          </a:graphicData>
        </a:graphic>
      </p:graphicFrame>
      <p:sp>
        <p:nvSpPr>
          <p:cNvPr id="4" name="Text Placeholder 3">
            <a:extLst>
              <a:ext uri="{FF2B5EF4-FFF2-40B4-BE49-F238E27FC236}">
                <a16:creationId xmlns:a16="http://schemas.microsoft.com/office/drawing/2014/main" id="{863857D5-A676-4613-B333-61F83E965D7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89080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545E6-C347-4D7D-8FAC-2FC7311782C0}"/>
              </a:ext>
            </a:extLst>
          </p:cNvPr>
          <p:cNvSpPr>
            <a:spLocks noGrp="1"/>
          </p:cNvSpPr>
          <p:nvPr>
            <p:ph type="title"/>
          </p:nvPr>
        </p:nvSpPr>
        <p:spPr/>
        <p:txBody>
          <a:bodyPr/>
          <a:lstStyle/>
          <a:p>
            <a:r>
              <a:rPr lang="en-US"/>
              <a:t>Twitter Own and Retweeted Tweets Table | Dubai Properties - 5 of 6</a:t>
            </a:r>
          </a:p>
        </p:txBody>
      </p:sp>
      <p:graphicFrame>
        <p:nvGraphicFramePr>
          <p:cNvPr id="5" name="Table Placeholder 4">
            <a:extLst>
              <a:ext uri="{FF2B5EF4-FFF2-40B4-BE49-F238E27FC236}">
                <a16:creationId xmlns:a16="http://schemas.microsoft.com/office/drawing/2014/main" id="{9ADCBCB0-0A78-4DF1-9E39-8F96B115D9C1}"/>
              </a:ext>
            </a:extLst>
          </p:cNvPr>
          <p:cNvGraphicFramePr>
            <a:graphicFrameLocks noGrp="1"/>
          </p:cNvGraphicFramePr>
          <p:nvPr>
            <p:ph type="tbl" sz="quarter" idx="13"/>
            <p:extLst>
              <p:ext uri="{D42A27DB-BD31-4B8C-83A1-F6EECF244321}">
                <p14:modId xmlns:p14="http://schemas.microsoft.com/office/powerpoint/2010/main" val="232859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64618421"/>
                    </a:ext>
                  </a:extLst>
                </a:gridCol>
                <a:gridCol w="493776">
                  <a:extLst>
                    <a:ext uri="{9D8B030D-6E8A-4147-A177-3AD203B41FA5}">
                      <a16:colId xmlns:a16="http://schemas.microsoft.com/office/drawing/2014/main" val="535150981"/>
                    </a:ext>
                  </a:extLst>
                </a:gridCol>
                <a:gridCol w="1069848">
                  <a:extLst>
                    <a:ext uri="{9D8B030D-6E8A-4147-A177-3AD203B41FA5}">
                      <a16:colId xmlns:a16="http://schemas.microsoft.com/office/drawing/2014/main" val="3544000001"/>
                    </a:ext>
                  </a:extLst>
                </a:gridCol>
                <a:gridCol w="1069848">
                  <a:extLst>
                    <a:ext uri="{9D8B030D-6E8A-4147-A177-3AD203B41FA5}">
                      <a16:colId xmlns:a16="http://schemas.microsoft.com/office/drawing/2014/main" val="1160638066"/>
                    </a:ext>
                  </a:extLst>
                </a:gridCol>
                <a:gridCol w="1069848">
                  <a:extLst>
                    <a:ext uri="{9D8B030D-6E8A-4147-A177-3AD203B41FA5}">
                      <a16:colId xmlns:a16="http://schemas.microsoft.com/office/drawing/2014/main" val="2637315284"/>
                    </a:ext>
                  </a:extLst>
                </a:gridCol>
                <a:gridCol w="1069848">
                  <a:extLst>
                    <a:ext uri="{9D8B030D-6E8A-4147-A177-3AD203B41FA5}">
                      <a16:colId xmlns:a16="http://schemas.microsoft.com/office/drawing/2014/main" val="334115612"/>
                    </a:ext>
                  </a:extLst>
                </a:gridCol>
                <a:gridCol w="1069848">
                  <a:extLst>
                    <a:ext uri="{9D8B030D-6E8A-4147-A177-3AD203B41FA5}">
                      <a16:colId xmlns:a16="http://schemas.microsoft.com/office/drawing/2014/main" val="2104066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2280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- 2020-06-15 15:59:03</a:t>
                      </a:r>
                      <a:r>
                        <a:rPr kumimoji="0" lang="en-US" sz="1000" b="0" i="0" u="none" strike="noStrike" kern="1200" cap="none" spc="0" normalizeH="0" baseline="0" noProof="0">
                          <a:ln>
                            <a:noFill/>
                          </a:ln>
                          <a:solidFill>
                            <a:prstClr val="black"/>
                          </a:solidFill>
                          <a:effectLst/>
                          <a:uLnTx/>
                          <a:uFillTx/>
                          <a:latin typeface="+mn-lt"/>
                          <a:ea typeface="+mn-ea"/>
                          <a:cs typeface="+mn-cs"/>
                        </a:rPr>
                        <a:t>
 There is no alternative to courage, no substitute to strength and no replacement for commitment. We stand in solidarity with Dubai as the city salutes its heroes. Thank you for everything. We are #StrongerTogether https://t.co/CBZqZeQlFX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06/17/2020 00:08:56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extLst>
                  <a:ext uri="{0D108BD9-81ED-4DB2-BD59-A6C34878D82A}">
                    <a16:rowId xmlns:a16="http://schemas.microsoft.com/office/drawing/2014/main" val="109059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- 2020-06-11 06:52:34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لكم تطبيق </a:t>
                      </a:r>
                      <a:r>
                        <a:rPr kumimoji="0" lang="en-US" sz="1000" b="0" i="0" u="none" strike="noStrike" kern="1200" cap="none" spc="0" normalizeH="0" baseline="0" noProof="0">
                          <a:ln>
                            <a:noFill/>
                          </a:ln>
                          <a:solidFill>
                            <a:prstClr val="black"/>
                          </a:solidFill>
                          <a:effectLst/>
                          <a:uLnTx/>
                          <a:uFillTx/>
                          <a:latin typeface="+mn-lt"/>
                          <a:ea typeface="+mn-ea"/>
                          <a:cs typeface="+mn-cs"/>
                        </a:rPr>
                        <a:t>MyDP </a:t>
                      </a:r>
                      <a:r>
                        <a:rPr kumimoji="0" lang="ar-AE" sz="1000" b="0" i="0" u="none" strike="noStrike" kern="1200" cap="none" spc="0" normalizeH="0" baseline="0" noProof="0">
                          <a:ln>
                            <a:noFill/>
                          </a:ln>
                          <a:solidFill>
                            <a:prstClr val="black"/>
                          </a:solidFill>
                          <a:effectLst/>
                          <a:uLnTx/>
                          <a:uFillTx/>
                          <a:latin typeface="+mn-lt"/>
                          <a:ea typeface="+mn-ea"/>
                          <a:cs typeface="+mn-cs"/>
                        </a:rPr>
                        <a:t>والموقع الإلكتروني بنسختهما الأحدث. سجلوا الدخول لإجراء عمليات الدفع، وطلب كشوف الحسابات أو شهادات عدم الممانعة أو تصاريح الانتقال، وتحديث معلومات المالك وغير ذلك الكثير، وذلك أينما كنتم وفي أي وقت. هكذا بكل بساطة! </a:t>
                      </a:r>
                      <a:r>
                        <a:rPr kumimoji="0" lang="en-US" sz="1000" b="0" i="0" u="none" strike="noStrike" kern="1200" cap="none" spc="0" normalizeH="0" baseline="0" noProof="0">
                          <a:ln>
                            <a:noFill/>
                          </a:ln>
                          <a:solidFill>
                            <a:prstClr val="black"/>
                          </a:solidFill>
                          <a:effectLst/>
                          <a:uLnTx/>
                          <a:uFillTx/>
                          <a:latin typeface="+mn-lt"/>
                          <a:ea typeface="+mn-ea"/>
                          <a:cs typeface="+mn-cs"/>
                        </a:rPr>
                        <a:t>https://t.co/jVmNjtumjN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12:09:44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extLst>
                  <a:ext uri="{0D108BD9-81ED-4DB2-BD59-A6C34878D82A}">
                    <a16:rowId xmlns:a16="http://schemas.microsoft.com/office/drawing/2014/main" val="4105806847"/>
                  </a:ext>
                </a:extLst>
              </a:tr>
            </a:tbl>
          </a:graphicData>
        </a:graphic>
      </p:graphicFrame>
      <p:sp>
        <p:nvSpPr>
          <p:cNvPr id="4" name="Text Placeholder 3">
            <a:extLst>
              <a:ext uri="{FF2B5EF4-FFF2-40B4-BE49-F238E27FC236}">
                <a16:creationId xmlns:a16="http://schemas.microsoft.com/office/drawing/2014/main" id="{393390BF-4445-4B18-808A-779D01073D4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322201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ED88-7660-4F5E-9A2C-D9C5967A842E}"/>
              </a:ext>
            </a:extLst>
          </p:cNvPr>
          <p:cNvSpPr>
            <a:spLocks noGrp="1"/>
          </p:cNvSpPr>
          <p:nvPr>
            <p:ph type="title"/>
          </p:nvPr>
        </p:nvSpPr>
        <p:spPr/>
        <p:txBody>
          <a:bodyPr/>
          <a:lstStyle/>
          <a:p>
            <a:r>
              <a:rPr lang="en-US"/>
              <a:t>Twitter Own and Retweeted Tweets Table | Dubai Properties - 6 of 6</a:t>
            </a:r>
          </a:p>
        </p:txBody>
      </p:sp>
      <p:graphicFrame>
        <p:nvGraphicFramePr>
          <p:cNvPr id="5" name="Table Placeholder 4">
            <a:extLst>
              <a:ext uri="{FF2B5EF4-FFF2-40B4-BE49-F238E27FC236}">
                <a16:creationId xmlns:a16="http://schemas.microsoft.com/office/drawing/2014/main" id="{6B983245-B44E-4E30-A0AE-EAFFBC29F635}"/>
              </a:ext>
            </a:extLst>
          </p:cNvPr>
          <p:cNvGraphicFramePr>
            <a:graphicFrameLocks noGrp="1"/>
          </p:cNvGraphicFramePr>
          <p:nvPr>
            <p:ph type="tbl" sz="quarter" idx="13"/>
            <p:extLst>
              <p:ext uri="{D42A27DB-BD31-4B8C-83A1-F6EECF244321}">
                <p14:modId xmlns:p14="http://schemas.microsoft.com/office/powerpoint/2010/main" val="1117790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9889290"/>
                    </a:ext>
                  </a:extLst>
                </a:gridCol>
                <a:gridCol w="493776">
                  <a:extLst>
                    <a:ext uri="{9D8B030D-6E8A-4147-A177-3AD203B41FA5}">
                      <a16:colId xmlns:a16="http://schemas.microsoft.com/office/drawing/2014/main" val="993223125"/>
                    </a:ext>
                  </a:extLst>
                </a:gridCol>
                <a:gridCol w="1069848">
                  <a:extLst>
                    <a:ext uri="{9D8B030D-6E8A-4147-A177-3AD203B41FA5}">
                      <a16:colId xmlns:a16="http://schemas.microsoft.com/office/drawing/2014/main" val="3207497545"/>
                    </a:ext>
                  </a:extLst>
                </a:gridCol>
                <a:gridCol w="1069848">
                  <a:extLst>
                    <a:ext uri="{9D8B030D-6E8A-4147-A177-3AD203B41FA5}">
                      <a16:colId xmlns:a16="http://schemas.microsoft.com/office/drawing/2014/main" val="2647899478"/>
                    </a:ext>
                  </a:extLst>
                </a:gridCol>
                <a:gridCol w="1069848">
                  <a:extLst>
                    <a:ext uri="{9D8B030D-6E8A-4147-A177-3AD203B41FA5}">
                      <a16:colId xmlns:a16="http://schemas.microsoft.com/office/drawing/2014/main" val="2066321261"/>
                    </a:ext>
                  </a:extLst>
                </a:gridCol>
                <a:gridCol w="1069848">
                  <a:extLst>
                    <a:ext uri="{9D8B030D-6E8A-4147-A177-3AD203B41FA5}">
                      <a16:colId xmlns:a16="http://schemas.microsoft.com/office/drawing/2014/main" val="2737905316"/>
                    </a:ext>
                  </a:extLst>
                </a:gridCol>
                <a:gridCol w="1069848">
                  <a:extLst>
                    <a:ext uri="{9D8B030D-6E8A-4147-A177-3AD203B41FA5}">
                      <a16:colId xmlns:a16="http://schemas.microsoft.com/office/drawing/2014/main" val="3506946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6113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- 2020-06-11 06:51:40</a:t>
                      </a:r>
                      <a:r>
                        <a:rPr kumimoji="0" lang="en-US" sz="1000" b="0" i="0" u="none" strike="noStrike" kern="1200" cap="none" spc="0" normalizeH="0" baseline="0" noProof="0">
                          <a:ln>
                            <a:noFill/>
                          </a:ln>
                          <a:solidFill>
                            <a:prstClr val="black"/>
                          </a:solidFill>
                          <a:effectLst/>
                          <a:uLnTx/>
                          <a:uFillTx/>
                          <a:latin typeface="+mn-lt"/>
                          <a:ea typeface="+mn-ea"/>
                          <a:cs typeface="+mn-cs"/>
                        </a:rPr>
                        <a:t>
 Introducing our updated MyDP app and web portal. Log-in or register to make payments, request for account statements or NOC, apply for move-in and move-out permits, update owner information and much more… anytime, anywhere. It’s that simple! https://t.co/e5euf9MrZC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18:09:57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extLst>
                  <a:ext uri="{0D108BD9-81ED-4DB2-BD59-A6C34878D82A}">
                    <a16:rowId xmlns:a16="http://schemas.microsoft.com/office/drawing/2014/main" val="193544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- 2020-06-08 11:36:56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أن تفتح عينك بابتسامة على إيقاع الهدوء المريح. أن تتعمق روابطك مع من حولك، وتعيش قصصاً لا تنتهي وذكريات لا تنسى مع من تحب. هذا بلا شك كل ما تحتاجه وتبحث عنه. لأن كل ما تحتاجه هو البيت </a:t>
                      </a:r>
                      <a:r>
                        <a:rPr kumimoji="0" lang="en-US" sz="1000" b="0" i="0" u="none" strike="noStrike" kern="1200" cap="none" spc="0" normalizeH="0" baseline="0" noProof="0">
                          <a:ln>
                            <a:noFill/>
                          </a:ln>
                          <a:solidFill>
                            <a:prstClr val="black"/>
                          </a:solidFill>
                          <a:effectLst/>
                          <a:uLnTx/>
                          <a:uFillTx/>
                          <a:latin typeface="+mn-lt"/>
                          <a:ea typeface="+mn-ea"/>
                          <a:cs typeface="+mn-cs"/>
                        </a:rPr>
                        <a:t>https://t.co/gxpBJvOQUY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12:12:11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extLst>
                  <a:ext uri="{0D108BD9-81ED-4DB2-BD59-A6C34878D82A}">
                    <a16:rowId xmlns:a16="http://schemas.microsoft.com/office/drawing/2014/main" val="4148089009"/>
                  </a:ext>
                </a:extLst>
              </a:tr>
            </a:tbl>
          </a:graphicData>
        </a:graphic>
      </p:graphicFrame>
      <p:sp>
        <p:nvSpPr>
          <p:cNvPr id="4" name="Text Placeholder 3">
            <a:extLst>
              <a:ext uri="{FF2B5EF4-FFF2-40B4-BE49-F238E27FC236}">
                <a16:creationId xmlns:a16="http://schemas.microsoft.com/office/drawing/2014/main" id="{FAD0C7C6-9D4D-4AE1-804B-5EF19E6619E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100220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325</Words>
  <Application>Microsoft Office PowerPoint</Application>
  <PresentationFormat>On-screen Show (4:3)</PresentationFormat>
  <Paragraphs>145</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Twitter Own and Retweeted Tweets Table | Dubai Properties - 1 of 6</vt:lpstr>
      <vt:lpstr>Twitter Own and Retweeted Tweets Table | Dubai Properties - 2 of 6</vt:lpstr>
      <vt:lpstr>Twitter Own and Retweeted Tweets Table | Dubai Properties - 3 of 6</vt:lpstr>
      <vt:lpstr>Twitter Own and Retweeted Tweets Table | Dubai Properties - 4 of 6</vt:lpstr>
      <vt:lpstr>Twitter Own and Retweeted Tweets Table | Dubai Properties - 5 of 6</vt:lpstr>
      <vt:lpstr>Twitter Own and Retweeted Tweets Table | Dubai Properties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Dubai Properties - 1 of 6</dc:title>
  <dc:creator>Frederik Peiniger</dc:creator>
  <cp:lastModifiedBy>Frederik Peiniger</cp:lastModifiedBy>
  <cp:revision>1</cp:revision>
  <dcterms:created xsi:type="dcterms:W3CDTF">2020-07-08T05:46:26Z</dcterms:created>
  <dcterms:modified xsi:type="dcterms:W3CDTF">2020-07-08T05:47:16Z</dcterms:modified>
</cp:coreProperties>
</file>