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5" r:id="rId58"/>
    <p:sldId id="316" r:id="rId59"/>
    <p:sldId id="317" r:id="rId60"/>
    <p:sldId id="318" r:id="rId61"/>
    <p:sldId id="320" r:id="rId62"/>
    <p:sldId id="321" r:id="rId63"/>
    <p:sldId id="322" r:id="rId64"/>
    <p:sldId id="323" r:id="rId65"/>
    <p:sldId id="324" r:id="rId66"/>
    <p:sldId id="325" r:id="rId67"/>
    <p:sldId id="326" r:id="rId68"/>
    <p:sldId id="327" r:id="rId69"/>
    <p:sldId id="328" r:id="rId70"/>
    <p:sldId id="329" r:id="rId71"/>
    <p:sldId id="330" r:id="rId72"/>
    <p:sldId id="332" r:id="rId73"/>
    <p:sldId id="333" r:id="rId74"/>
    <p:sldId id="334" r:id="rId75"/>
    <p:sldId id="335" r:id="rId76"/>
    <p:sldId id="336" r:id="rId77"/>
    <p:sldId id="337" r:id="rId78"/>
    <p:sldId id="338" r:id="rId79"/>
    <p:sldId id="340" r:id="rId80"/>
    <p:sldId id="341" r:id="rId81"/>
    <p:sldId id="342" r:id="rId82"/>
    <p:sldId id="344" r:id="rId83"/>
    <p:sldId id="345" r:id="rId84"/>
    <p:sldId id="346" r:id="rId85"/>
    <p:sldId id="348" r:id="rId86"/>
    <p:sldId id="349" r:id="rId87"/>
    <p:sldId id="350" r:id="rId88"/>
    <p:sldId id="351" r:id="rId89"/>
    <p:sldId id="352" r:id="rId90"/>
    <p:sldId id="353" r:id="rId91"/>
  </p:sldIdLst>
  <p:sldSz cx="9144000" cy="6858000" type="screen4x3"/>
  <p:notesSz cx="6858000" cy="9144000"/>
  <p:embeddedFontLst>
    <p:embeddedFont>
      <p:font typeface="Calibri" panose="020F0502020204030204" pitchFamily="34" charset="0"/>
      <p:regular r:id="rId92"/>
      <p:bold r:id="rId93"/>
      <p:italic r:id="rId94"/>
      <p:boldItalic r:id="rId9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8" d="100"/>
          <a:sy n="78" d="100"/>
        </p:scale>
        <p:origin x="19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2.fntdata"/><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3.fntdata"/><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Album</c:v>
                </c:pt>
                <c:pt idx="1">
                  <c:v>Link</c:v>
                </c:pt>
                <c:pt idx="2">
                  <c:v>Photo</c:v>
                </c:pt>
                <c:pt idx="3">
                  <c:v>Video</c:v>
                </c:pt>
                <c:pt idx="4">
                  <c:v>YouTube Video</c:v>
                </c:pt>
              </c:strCache>
            </c:strRef>
          </c:cat>
          <c:val>
            <c:numRef>
              <c:f>Sheet1!$A$2:$E$2</c:f>
              <c:numCache>
                <c:formatCode>General</c:formatCode>
                <c:ptCount val="5"/>
                <c:pt idx="0">
                  <c:v>8</c:v>
                </c:pt>
                <c:pt idx="1">
                  <c:v>8</c:v>
                </c:pt>
                <c:pt idx="2">
                  <c:v>189</c:v>
                </c:pt>
                <c:pt idx="3">
                  <c:v>43</c:v>
                </c:pt>
                <c:pt idx="4">
                  <c:v>1</c:v>
                </c:pt>
              </c:numCache>
            </c:numRef>
          </c:val>
          <c:extLst>
            <c:ext xmlns:c16="http://schemas.microsoft.com/office/drawing/2014/chart" uri="{C3380CC4-5D6E-409C-BE32-E72D297353CC}">
              <c16:uniqueId val="{00000000-3FBE-4226-91E5-727929111A5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visitrasalkhaimah</c:v>
                </c:pt>
              </c:strCache>
            </c:strRef>
          </c:cat>
          <c:val>
            <c:numRef>
              <c:f>Sheet1!$B$2</c:f>
              <c:numCache>
                <c:formatCode>General</c:formatCode>
                <c:ptCount val="1"/>
                <c:pt idx="0">
                  <c:v>12</c:v>
                </c:pt>
              </c:numCache>
            </c:numRef>
          </c:val>
          <c:extLst>
            <c:ext xmlns:c16="http://schemas.microsoft.com/office/drawing/2014/chart" uri="{C3380CC4-5D6E-409C-BE32-E72D297353CC}">
              <c16:uniqueId val="{00000000-24E7-488D-8707-5506DAE2B9EC}"/>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visitrasalkhaimah</c:v>
                </c:pt>
              </c:strCache>
            </c:strRef>
          </c:cat>
          <c:val>
            <c:numRef>
              <c:f>Sheet1!$C$2</c:f>
              <c:numCache>
                <c:formatCode>General</c:formatCode>
                <c:ptCount val="1"/>
                <c:pt idx="0">
                  <c:v>180</c:v>
                </c:pt>
              </c:numCache>
            </c:numRef>
          </c:val>
          <c:extLst>
            <c:ext xmlns:c16="http://schemas.microsoft.com/office/drawing/2014/chart" uri="{C3380CC4-5D6E-409C-BE32-E72D297353CC}">
              <c16:uniqueId val="{00000001-24E7-488D-8707-5506DAE2B9EC}"/>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visitrasalkhaimah</c:v>
                </c:pt>
              </c:strCache>
            </c:strRef>
          </c:cat>
          <c:val>
            <c:numRef>
              <c:f>Sheet1!$D$2</c:f>
              <c:numCache>
                <c:formatCode>General</c:formatCode>
                <c:ptCount val="1"/>
                <c:pt idx="0">
                  <c:v>31</c:v>
                </c:pt>
              </c:numCache>
            </c:numRef>
          </c:val>
          <c:extLst>
            <c:ext xmlns:c16="http://schemas.microsoft.com/office/drawing/2014/chart" uri="{C3380CC4-5D6E-409C-BE32-E72D297353CC}">
              <c16:uniqueId val="{00000002-24E7-488D-8707-5506DAE2B9EC}"/>
            </c:ext>
          </c:extLst>
        </c:ser>
        <c:dLbls>
          <c:showLegendKey val="0"/>
          <c:showVal val="0"/>
          <c:showCatName val="0"/>
          <c:showSerName val="0"/>
          <c:showPercent val="0"/>
          <c:showBubbleSize val="0"/>
        </c:dLbls>
        <c:gapWidth val="150"/>
        <c:overlap val="100"/>
        <c:axId val="509616760"/>
        <c:axId val="509611184"/>
      </c:barChart>
      <c:catAx>
        <c:axId val="50961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11184"/>
        <c:crosses val="autoZero"/>
        <c:auto val="1"/>
        <c:lblAlgn val="ctr"/>
        <c:lblOffset val="100"/>
        <c:noMultiLvlLbl val="0"/>
      </c:catAx>
      <c:valAx>
        <c:axId val="509611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1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Ras Al Khaimah Tourism Development Authority</c:v>
                </c:pt>
              </c:strCache>
            </c:strRef>
          </c:tx>
          <c:spPr>
            <a:ln w="28575" cap="rnd">
              <a:solidFill>
                <a:schemeClr val="accent1"/>
              </a:solidFill>
              <a:round/>
            </a:ln>
            <a:effectLst/>
          </c:spPr>
          <c:marker>
            <c:symbol val="none"/>
          </c:marke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Sheet1!$B$2:$B$398</c:f>
              <c:numCache>
                <c:formatCode>General</c:formatCode>
                <c:ptCount val="397"/>
              </c:numCache>
            </c:numRef>
          </c:val>
          <c:smooth val="0"/>
          <c:extLst>
            <c:ext xmlns:c16="http://schemas.microsoft.com/office/drawing/2014/chart" uri="{C3380CC4-5D6E-409C-BE32-E72D297353CC}">
              <c16:uniqueId val="{00000000-A0D4-4510-BAA8-3198FA1601E2}"/>
            </c:ext>
          </c:extLst>
        </c:ser>
        <c:dLbls>
          <c:showLegendKey val="0"/>
          <c:showVal val="0"/>
          <c:showCatName val="0"/>
          <c:showSerName val="0"/>
          <c:showPercent val="0"/>
          <c:showBubbleSize val="0"/>
        </c:dLbls>
        <c:smooth val="0"/>
        <c:axId val="509630536"/>
        <c:axId val="509628896"/>
      </c:lineChart>
      <c:catAx>
        <c:axId val="50963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28896"/>
        <c:crosses val="autoZero"/>
        <c:auto val="1"/>
        <c:lblAlgn val="ctr"/>
        <c:lblOffset val="100"/>
        <c:noMultiLvlLbl val="0"/>
      </c:catAx>
      <c:valAx>
        <c:axId val="50962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3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Ras Al Khaimah</c:v>
                </c:pt>
              </c:strCache>
            </c:strRef>
          </c:tx>
          <c:spPr>
            <a:ln w="28575" cap="rnd">
              <a:solidFill>
                <a:schemeClr val="accent1"/>
              </a:solidFill>
              <a:round/>
            </a:ln>
            <a:effectLst/>
          </c:spPr>
          <c:marker>
            <c:symbol val="none"/>
          </c:marke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Sheet1!$B$2:$B$398</c:f>
              <c:numCache>
                <c:formatCode>General</c:formatCode>
                <c:ptCount val="397"/>
              </c:numCache>
            </c:numRef>
          </c:val>
          <c:smooth val="0"/>
          <c:extLst>
            <c:ext xmlns:c16="http://schemas.microsoft.com/office/drawing/2014/chart" uri="{C3380CC4-5D6E-409C-BE32-E72D297353CC}">
              <c16:uniqueId val="{00000000-E776-4144-8B33-F4021C7FCFA1}"/>
            </c:ext>
          </c:extLst>
        </c:ser>
        <c:dLbls>
          <c:showLegendKey val="0"/>
          <c:showVal val="0"/>
          <c:showCatName val="0"/>
          <c:showSerName val="0"/>
          <c:showPercent val="0"/>
          <c:showBubbleSize val="0"/>
        </c:dLbls>
        <c:smooth val="0"/>
        <c:axId val="582016856"/>
        <c:axId val="582016200"/>
      </c:lineChart>
      <c:catAx>
        <c:axId val="58201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016200"/>
        <c:crosses val="autoZero"/>
        <c:auto val="1"/>
        <c:lblAlgn val="ctr"/>
        <c:lblOffset val="100"/>
        <c:noMultiLvlLbl val="0"/>
      </c:catAx>
      <c:valAx>
        <c:axId val="58201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01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Ras Al Khaimah</c:v>
                </c:pt>
              </c:strCache>
            </c:strRef>
          </c:tx>
          <c:spPr>
            <a:ln w="28575" cap="rnd">
              <a:solidFill>
                <a:schemeClr val="accent1"/>
              </a:solidFill>
              <a:round/>
            </a:ln>
            <a:effectLst/>
          </c:spPr>
          <c:marker>
            <c:symbol val="none"/>
          </c:marke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Sheet1!$B$2:$B$398</c:f>
              <c:numCache>
                <c:formatCode>General</c:formatCode>
                <c:ptCount val="3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numCache>
            </c:numRef>
          </c:val>
          <c:smooth val="0"/>
          <c:extLst>
            <c:ext xmlns:c16="http://schemas.microsoft.com/office/drawing/2014/chart" uri="{C3380CC4-5D6E-409C-BE32-E72D297353CC}">
              <c16:uniqueId val="{00000000-2045-4AEE-967F-099F5471A6DE}"/>
            </c:ext>
          </c:extLst>
        </c:ser>
        <c:dLbls>
          <c:showLegendKey val="0"/>
          <c:showVal val="0"/>
          <c:showCatName val="0"/>
          <c:showSerName val="0"/>
          <c:showPercent val="0"/>
          <c:showBubbleSize val="0"/>
        </c:dLbls>
        <c:smooth val="0"/>
        <c:axId val="582019152"/>
        <c:axId val="582018496"/>
      </c:lineChart>
      <c:catAx>
        <c:axId val="58201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018496"/>
        <c:crosses val="autoZero"/>
        <c:auto val="1"/>
        <c:lblAlgn val="ctr"/>
        <c:lblOffset val="100"/>
        <c:noMultiLvlLbl val="0"/>
      </c:catAx>
      <c:valAx>
        <c:axId val="58201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01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Visit Ras Al Khaimah</c:v>
                </c:pt>
              </c:strCache>
            </c:strRef>
          </c:cat>
          <c:val>
            <c:numRef>
              <c:f>Sheet1!$B$2</c:f>
              <c:numCache>
                <c:formatCode>General</c:formatCode>
                <c:ptCount val="1"/>
                <c:pt idx="0">
                  <c:v>283</c:v>
                </c:pt>
              </c:numCache>
            </c:numRef>
          </c:val>
          <c:extLst>
            <c:ext xmlns:c16="http://schemas.microsoft.com/office/drawing/2014/chart" uri="{C3380CC4-5D6E-409C-BE32-E72D297353CC}">
              <c16:uniqueId val="{00000000-DC33-4838-8A26-286E977975BF}"/>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Visit Ras Al Khaimah</c:v>
                </c:pt>
              </c:strCache>
            </c:strRef>
          </c:cat>
          <c:val>
            <c:numRef>
              <c:f>Sheet1!$C$2</c:f>
              <c:numCache>
                <c:formatCode>General</c:formatCode>
                <c:ptCount val="1"/>
                <c:pt idx="0">
                  <c:v>1521</c:v>
                </c:pt>
              </c:numCache>
            </c:numRef>
          </c:val>
          <c:extLst>
            <c:ext xmlns:c16="http://schemas.microsoft.com/office/drawing/2014/chart" uri="{C3380CC4-5D6E-409C-BE32-E72D297353CC}">
              <c16:uniqueId val="{00000001-DC33-4838-8A26-286E977975BF}"/>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Visit Ras Al Khaimah</c:v>
                </c:pt>
              </c:strCache>
            </c:strRef>
          </c:cat>
          <c:val>
            <c:numRef>
              <c:f>Sheet1!$D$2</c:f>
              <c:numCache>
                <c:formatCode>General</c:formatCode>
                <c:ptCount val="1"/>
                <c:pt idx="0">
                  <c:v>0</c:v>
                </c:pt>
              </c:numCache>
            </c:numRef>
          </c:val>
          <c:extLst>
            <c:ext xmlns:c16="http://schemas.microsoft.com/office/drawing/2014/chart" uri="{C3380CC4-5D6E-409C-BE32-E72D297353CC}">
              <c16:uniqueId val="{00000002-DC33-4838-8A26-286E977975BF}"/>
            </c:ext>
          </c:extLst>
        </c:ser>
        <c:dLbls>
          <c:showLegendKey val="0"/>
          <c:showVal val="0"/>
          <c:showCatName val="0"/>
          <c:showSerName val="0"/>
          <c:showPercent val="0"/>
          <c:showBubbleSize val="0"/>
        </c:dLbls>
        <c:gapWidth val="150"/>
        <c:overlap val="100"/>
        <c:axId val="582016528"/>
        <c:axId val="582015544"/>
      </c:barChart>
      <c:catAx>
        <c:axId val="58201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015544"/>
        <c:crosses val="autoZero"/>
        <c:auto val="1"/>
        <c:lblAlgn val="ctr"/>
        <c:lblOffset val="100"/>
        <c:noMultiLvlLbl val="0"/>
      </c:catAx>
      <c:valAx>
        <c:axId val="582015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01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Negative Reactions</c:v>
                </c:pt>
              </c:strCache>
            </c:strRef>
          </c:tx>
          <c:spPr>
            <a:solidFill>
              <a:schemeClr val="accent1"/>
            </a:solidFill>
            <a:ln>
              <a:noFill/>
            </a:ln>
            <a:effectLst/>
          </c:spP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Sheet1!$B$2:$B$398</c:f>
              <c:numCache>
                <c:formatCode>General</c:formatCode>
                <c:ptCount val="3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11.1111111111111</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3.4482758620689702</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0.17636684303351</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numCache>
            </c:numRef>
          </c:val>
          <c:extLst>
            <c:ext xmlns:c16="http://schemas.microsoft.com/office/drawing/2014/chart" uri="{C3380CC4-5D6E-409C-BE32-E72D297353CC}">
              <c16:uniqueId val="{00000000-2B3E-43B8-B38E-079298243EF2}"/>
            </c:ext>
          </c:extLst>
        </c:ser>
        <c:ser>
          <c:idx val="1"/>
          <c:order val="1"/>
          <c:tx>
            <c:strRef>
              <c:f>Sheet1!$C$1</c:f>
              <c:strCache>
                <c:ptCount val="1"/>
                <c:pt idx="0">
                  <c:v>Positive Reactions</c:v>
                </c:pt>
              </c:strCache>
            </c:strRef>
          </c:tx>
          <c:spPr>
            <a:solidFill>
              <a:schemeClr val="accent2"/>
            </a:solidFill>
            <a:ln>
              <a:noFill/>
            </a:ln>
            <a:effectLst/>
          </c:spP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Sheet1!$C$2:$C$398</c:f>
              <c:numCache>
                <c:formatCode>General</c:formatCode>
                <c:ptCount val="397"/>
                <c:pt idx="0">
                  <c:v>0</c:v>
                </c:pt>
                <c:pt idx="1">
                  <c:v>0</c:v>
                </c:pt>
                <c:pt idx="2">
                  <c:v>100</c:v>
                </c:pt>
                <c:pt idx="3">
                  <c:v>100</c:v>
                </c:pt>
                <c:pt idx="4">
                  <c:v>0</c:v>
                </c:pt>
                <c:pt idx="5">
                  <c:v>100</c:v>
                </c:pt>
                <c:pt idx="6">
                  <c:v>100</c:v>
                </c:pt>
                <c:pt idx="7">
                  <c:v>100</c:v>
                </c:pt>
                <c:pt idx="8">
                  <c:v>0</c:v>
                </c:pt>
                <c:pt idx="9">
                  <c:v>0</c:v>
                </c:pt>
                <c:pt idx="10">
                  <c:v>100</c:v>
                </c:pt>
                <c:pt idx="11">
                  <c:v>100</c:v>
                </c:pt>
                <c:pt idx="12">
                  <c:v>100</c:v>
                </c:pt>
                <c:pt idx="13">
                  <c:v>100</c:v>
                </c:pt>
                <c:pt idx="14">
                  <c:v>100</c:v>
                </c:pt>
                <c:pt idx="15">
                  <c:v>0</c:v>
                </c:pt>
                <c:pt idx="16">
                  <c:v>100</c:v>
                </c:pt>
                <c:pt idx="17">
                  <c:v>100</c:v>
                </c:pt>
                <c:pt idx="18">
                  <c:v>0</c:v>
                </c:pt>
                <c:pt idx="19">
                  <c:v>100</c:v>
                </c:pt>
                <c:pt idx="20">
                  <c:v>100</c:v>
                </c:pt>
                <c:pt idx="21">
                  <c:v>0</c:v>
                </c:pt>
                <c:pt idx="22">
                  <c:v>0</c:v>
                </c:pt>
                <c:pt idx="23">
                  <c:v>100</c:v>
                </c:pt>
                <c:pt idx="24">
                  <c:v>0</c:v>
                </c:pt>
                <c:pt idx="25">
                  <c:v>100</c:v>
                </c:pt>
                <c:pt idx="26">
                  <c:v>100</c:v>
                </c:pt>
                <c:pt idx="27">
                  <c:v>100</c:v>
                </c:pt>
                <c:pt idx="28">
                  <c:v>100</c:v>
                </c:pt>
                <c:pt idx="29">
                  <c:v>100</c:v>
                </c:pt>
                <c:pt idx="30">
                  <c:v>0</c:v>
                </c:pt>
                <c:pt idx="31">
                  <c:v>0</c:v>
                </c:pt>
                <c:pt idx="32">
                  <c:v>100</c:v>
                </c:pt>
                <c:pt idx="33">
                  <c:v>0</c:v>
                </c:pt>
                <c:pt idx="34">
                  <c:v>100</c:v>
                </c:pt>
                <c:pt idx="35">
                  <c:v>100</c:v>
                </c:pt>
                <c:pt idx="36">
                  <c:v>100</c:v>
                </c:pt>
                <c:pt idx="37">
                  <c:v>100</c:v>
                </c:pt>
                <c:pt idx="38">
                  <c:v>0</c:v>
                </c:pt>
                <c:pt idx="39">
                  <c:v>100</c:v>
                </c:pt>
                <c:pt idx="40">
                  <c:v>100</c:v>
                </c:pt>
                <c:pt idx="41">
                  <c:v>100</c:v>
                </c:pt>
                <c:pt idx="42">
                  <c:v>100</c:v>
                </c:pt>
                <c:pt idx="43">
                  <c:v>0</c:v>
                </c:pt>
                <c:pt idx="44">
                  <c:v>100</c:v>
                </c:pt>
                <c:pt idx="45">
                  <c:v>100</c:v>
                </c:pt>
                <c:pt idx="46">
                  <c:v>0</c:v>
                </c:pt>
                <c:pt idx="47">
                  <c:v>100</c:v>
                </c:pt>
                <c:pt idx="48">
                  <c:v>100</c:v>
                </c:pt>
                <c:pt idx="49">
                  <c:v>100</c:v>
                </c:pt>
                <c:pt idx="50">
                  <c:v>0</c:v>
                </c:pt>
                <c:pt idx="51">
                  <c:v>100</c:v>
                </c:pt>
                <c:pt idx="52">
                  <c:v>0</c:v>
                </c:pt>
                <c:pt idx="53">
                  <c:v>0</c:v>
                </c:pt>
                <c:pt idx="54">
                  <c:v>88.8888888888889</c:v>
                </c:pt>
                <c:pt idx="55">
                  <c:v>100</c:v>
                </c:pt>
                <c:pt idx="56">
                  <c:v>100</c:v>
                </c:pt>
                <c:pt idx="57">
                  <c:v>100</c:v>
                </c:pt>
                <c:pt idx="58">
                  <c:v>0</c:v>
                </c:pt>
                <c:pt idx="59">
                  <c:v>100</c:v>
                </c:pt>
                <c:pt idx="60">
                  <c:v>0</c:v>
                </c:pt>
                <c:pt idx="61">
                  <c:v>100</c:v>
                </c:pt>
                <c:pt idx="62">
                  <c:v>100</c:v>
                </c:pt>
                <c:pt idx="63">
                  <c:v>100</c:v>
                </c:pt>
                <c:pt idx="64">
                  <c:v>0</c:v>
                </c:pt>
                <c:pt idx="65">
                  <c:v>100</c:v>
                </c:pt>
                <c:pt idx="66">
                  <c:v>100</c:v>
                </c:pt>
                <c:pt idx="67">
                  <c:v>0</c:v>
                </c:pt>
                <c:pt idx="68">
                  <c:v>100</c:v>
                </c:pt>
                <c:pt idx="69">
                  <c:v>100</c:v>
                </c:pt>
                <c:pt idx="70">
                  <c:v>100</c:v>
                </c:pt>
                <c:pt idx="71">
                  <c:v>0</c:v>
                </c:pt>
                <c:pt idx="72">
                  <c:v>0</c:v>
                </c:pt>
                <c:pt idx="73">
                  <c:v>100</c:v>
                </c:pt>
                <c:pt idx="74">
                  <c:v>0</c:v>
                </c:pt>
                <c:pt idx="75">
                  <c:v>100</c:v>
                </c:pt>
                <c:pt idx="76">
                  <c:v>100</c:v>
                </c:pt>
                <c:pt idx="77">
                  <c:v>0</c:v>
                </c:pt>
                <c:pt idx="78">
                  <c:v>0</c:v>
                </c:pt>
                <c:pt idx="79">
                  <c:v>0</c:v>
                </c:pt>
                <c:pt idx="80">
                  <c:v>100</c:v>
                </c:pt>
                <c:pt idx="81">
                  <c:v>100</c:v>
                </c:pt>
                <c:pt idx="82">
                  <c:v>0</c:v>
                </c:pt>
                <c:pt idx="83">
                  <c:v>100</c:v>
                </c:pt>
                <c:pt idx="84">
                  <c:v>100</c:v>
                </c:pt>
                <c:pt idx="85">
                  <c:v>0</c:v>
                </c:pt>
                <c:pt idx="86">
                  <c:v>0</c:v>
                </c:pt>
                <c:pt idx="87">
                  <c:v>100</c:v>
                </c:pt>
                <c:pt idx="88">
                  <c:v>0</c:v>
                </c:pt>
                <c:pt idx="89">
                  <c:v>100</c:v>
                </c:pt>
                <c:pt idx="90">
                  <c:v>100</c:v>
                </c:pt>
                <c:pt idx="91">
                  <c:v>100</c:v>
                </c:pt>
                <c:pt idx="92">
                  <c:v>0</c:v>
                </c:pt>
                <c:pt idx="93">
                  <c:v>100</c:v>
                </c:pt>
                <c:pt idx="94">
                  <c:v>100</c:v>
                </c:pt>
                <c:pt idx="95">
                  <c:v>0</c:v>
                </c:pt>
                <c:pt idx="96">
                  <c:v>100</c:v>
                </c:pt>
                <c:pt idx="97">
                  <c:v>0</c:v>
                </c:pt>
                <c:pt idx="98">
                  <c:v>100</c:v>
                </c:pt>
                <c:pt idx="99">
                  <c:v>0</c:v>
                </c:pt>
                <c:pt idx="100">
                  <c:v>100</c:v>
                </c:pt>
                <c:pt idx="101">
                  <c:v>100</c:v>
                </c:pt>
                <c:pt idx="102">
                  <c:v>100</c:v>
                </c:pt>
                <c:pt idx="103">
                  <c:v>100</c:v>
                </c:pt>
                <c:pt idx="104">
                  <c:v>100</c:v>
                </c:pt>
                <c:pt idx="105">
                  <c:v>100</c:v>
                </c:pt>
                <c:pt idx="106">
                  <c:v>100</c:v>
                </c:pt>
                <c:pt idx="107">
                  <c:v>0</c:v>
                </c:pt>
                <c:pt idx="108">
                  <c:v>100</c:v>
                </c:pt>
                <c:pt idx="109">
                  <c:v>0</c:v>
                </c:pt>
                <c:pt idx="110">
                  <c:v>0</c:v>
                </c:pt>
                <c:pt idx="111">
                  <c:v>100</c:v>
                </c:pt>
                <c:pt idx="112">
                  <c:v>100</c:v>
                </c:pt>
                <c:pt idx="113">
                  <c:v>0</c:v>
                </c:pt>
                <c:pt idx="114">
                  <c:v>0</c:v>
                </c:pt>
                <c:pt idx="115">
                  <c:v>100</c:v>
                </c:pt>
                <c:pt idx="116">
                  <c:v>100</c:v>
                </c:pt>
                <c:pt idx="117">
                  <c:v>100</c:v>
                </c:pt>
                <c:pt idx="118">
                  <c:v>100</c:v>
                </c:pt>
                <c:pt idx="119">
                  <c:v>100</c:v>
                </c:pt>
                <c:pt idx="120">
                  <c:v>0</c:v>
                </c:pt>
                <c:pt idx="121">
                  <c:v>0</c:v>
                </c:pt>
                <c:pt idx="122">
                  <c:v>0</c:v>
                </c:pt>
                <c:pt idx="123">
                  <c:v>100</c:v>
                </c:pt>
                <c:pt idx="124">
                  <c:v>0</c:v>
                </c:pt>
                <c:pt idx="125">
                  <c:v>100</c:v>
                </c:pt>
                <c:pt idx="126">
                  <c:v>100</c:v>
                </c:pt>
                <c:pt idx="127">
                  <c:v>0</c:v>
                </c:pt>
                <c:pt idx="128">
                  <c:v>100</c:v>
                </c:pt>
                <c:pt idx="129">
                  <c:v>100</c:v>
                </c:pt>
                <c:pt idx="130">
                  <c:v>100</c:v>
                </c:pt>
                <c:pt idx="131">
                  <c:v>0</c:v>
                </c:pt>
                <c:pt idx="132">
                  <c:v>100</c:v>
                </c:pt>
                <c:pt idx="133">
                  <c:v>100</c:v>
                </c:pt>
                <c:pt idx="134">
                  <c:v>0</c:v>
                </c:pt>
                <c:pt idx="135">
                  <c:v>100</c:v>
                </c:pt>
                <c:pt idx="136">
                  <c:v>100</c:v>
                </c:pt>
                <c:pt idx="137">
                  <c:v>0</c:v>
                </c:pt>
                <c:pt idx="138">
                  <c:v>96.551724137931004</c:v>
                </c:pt>
                <c:pt idx="139">
                  <c:v>100</c:v>
                </c:pt>
                <c:pt idx="140">
                  <c:v>100</c:v>
                </c:pt>
                <c:pt idx="141">
                  <c:v>0</c:v>
                </c:pt>
                <c:pt idx="142">
                  <c:v>100</c:v>
                </c:pt>
                <c:pt idx="143">
                  <c:v>100</c:v>
                </c:pt>
                <c:pt idx="144">
                  <c:v>100</c:v>
                </c:pt>
                <c:pt idx="145">
                  <c:v>0</c:v>
                </c:pt>
                <c:pt idx="146">
                  <c:v>100</c:v>
                </c:pt>
                <c:pt idx="147">
                  <c:v>0</c:v>
                </c:pt>
                <c:pt idx="148">
                  <c:v>0</c:v>
                </c:pt>
                <c:pt idx="149">
                  <c:v>100</c:v>
                </c:pt>
                <c:pt idx="150">
                  <c:v>100</c:v>
                </c:pt>
                <c:pt idx="151">
                  <c:v>100</c:v>
                </c:pt>
                <c:pt idx="152">
                  <c:v>100</c:v>
                </c:pt>
                <c:pt idx="153">
                  <c:v>100</c:v>
                </c:pt>
                <c:pt idx="154">
                  <c:v>0</c:v>
                </c:pt>
                <c:pt idx="155">
                  <c:v>0</c:v>
                </c:pt>
                <c:pt idx="156">
                  <c:v>100</c:v>
                </c:pt>
                <c:pt idx="157">
                  <c:v>100</c:v>
                </c:pt>
                <c:pt idx="158">
                  <c:v>100</c:v>
                </c:pt>
                <c:pt idx="159">
                  <c:v>0</c:v>
                </c:pt>
                <c:pt idx="160">
                  <c:v>100</c:v>
                </c:pt>
                <c:pt idx="161">
                  <c:v>100</c:v>
                </c:pt>
                <c:pt idx="162">
                  <c:v>0</c:v>
                </c:pt>
                <c:pt idx="163">
                  <c:v>0</c:v>
                </c:pt>
                <c:pt idx="164">
                  <c:v>100</c:v>
                </c:pt>
                <c:pt idx="165">
                  <c:v>0</c:v>
                </c:pt>
                <c:pt idx="166">
                  <c:v>100</c:v>
                </c:pt>
                <c:pt idx="167">
                  <c:v>100</c:v>
                </c:pt>
                <c:pt idx="168">
                  <c:v>0</c:v>
                </c:pt>
                <c:pt idx="169">
                  <c:v>0</c:v>
                </c:pt>
                <c:pt idx="170">
                  <c:v>100</c:v>
                </c:pt>
                <c:pt idx="171">
                  <c:v>100</c:v>
                </c:pt>
                <c:pt idx="172">
                  <c:v>0</c:v>
                </c:pt>
                <c:pt idx="173">
                  <c:v>100</c:v>
                </c:pt>
                <c:pt idx="174">
                  <c:v>100</c:v>
                </c:pt>
                <c:pt idx="175">
                  <c:v>100</c:v>
                </c:pt>
                <c:pt idx="176">
                  <c:v>0</c:v>
                </c:pt>
                <c:pt idx="177">
                  <c:v>100</c:v>
                </c:pt>
                <c:pt idx="178">
                  <c:v>100</c:v>
                </c:pt>
                <c:pt idx="179">
                  <c:v>0</c:v>
                </c:pt>
                <c:pt idx="180">
                  <c:v>0</c:v>
                </c:pt>
                <c:pt idx="181">
                  <c:v>100</c:v>
                </c:pt>
                <c:pt idx="182">
                  <c:v>100</c:v>
                </c:pt>
                <c:pt idx="183">
                  <c:v>0</c:v>
                </c:pt>
                <c:pt idx="184">
                  <c:v>100</c:v>
                </c:pt>
                <c:pt idx="185">
                  <c:v>100</c:v>
                </c:pt>
                <c:pt idx="186">
                  <c:v>100</c:v>
                </c:pt>
                <c:pt idx="187">
                  <c:v>0</c:v>
                </c:pt>
                <c:pt idx="188">
                  <c:v>100</c:v>
                </c:pt>
                <c:pt idx="189">
                  <c:v>100</c:v>
                </c:pt>
                <c:pt idx="190">
                  <c:v>0</c:v>
                </c:pt>
                <c:pt idx="191">
                  <c:v>100</c:v>
                </c:pt>
                <c:pt idx="192">
                  <c:v>100</c:v>
                </c:pt>
                <c:pt idx="193">
                  <c:v>100</c:v>
                </c:pt>
                <c:pt idx="194">
                  <c:v>0</c:v>
                </c:pt>
                <c:pt idx="195">
                  <c:v>100</c:v>
                </c:pt>
                <c:pt idx="196">
                  <c:v>100</c:v>
                </c:pt>
                <c:pt idx="197">
                  <c:v>0</c:v>
                </c:pt>
                <c:pt idx="198">
                  <c:v>100</c:v>
                </c:pt>
                <c:pt idx="199">
                  <c:v>100</c:v>
                </c:pt>
                <c:pt idx="200">
                  <c:v>0</c:v>
                </c:pt>
                <c:pt idx="201">
                  <c:v>100</c:v>
                </c:pt>
                <c:pt idx="202">
                  <c:v>0</c:v>
                </c:pt>
                <c:pt idx="203">
                  <c:v>100</c:v>
                </c:pt>
                <c:pt idx="204">
                  <c:v>0</c:v>
                </c:pt>
                <c:pt idx="205">
                  <c:v>100</c:v>
                </c:pt>
                <c:pt idx="206">
                  <c:v>100</c:v>
                </c:pt>
                <c:pt idx="207">
                  <c:v>0</c:v>
                </c:pt>
                <c:pt idx="208">
                  <c:v>100</c:v>
                </c:pt>
                <c:pt idx="209">
                  <c:v>100</c:v>
                </c:pt>
                <c:pt idx="210">
                  <c:v>0</c:v>
                </c:pt>
                <c:pt idx="211">
                  <c:v>0</c:v>
                </c:pt>
                <c:pt idx="212">
                  <c:v>100</c:v>
                </c:pt>
                <c:pt idx="213">
                  <c:v>0</c:v>
                </c:pt>
                <c:pt idx="214">
                  <c:v>100</c:v>
                </c:pt>
                <c:pt idx="215">
                  <c:v>100</c:v>
                </c:pt>
                <c:pt idx="216">
                  <c:v>100</c:v>
                </c:pt>
                <c:pt idx="217">
                  <c:v>100</c:v>
                </c:pt>
                <c:pt idx="218">
                  <c:v>0</c:v>
                </c:pt>
                <c:pt idx="219">
                  <c:v>0</c:v>
                </c:pt>
                <c:pt idx="220">
                  <c:v>100</c:v>
                </c:pt>
                <c:pt idx="221">
                  <c:v>100</c:v>
                </c:pt>
                <c:pt idx="222">
                  <c:v>100</c:v>
                </c:pt>
                <c:pt idx="223">
                  <c:v>0</c:v>
                </c:pt>
                <c:pt idx="224">
                  <c:v>100</c:v>
                </c:pt>
                <c:pt idx="225">
                  <c:v>0</c:v>
                </c:pt>
                <c:pt idx="226">
                  <c:v>0</c:v>
                </c:pt>
                <c:pt idx="227">
                  <c:v>100</c:v>
                </c:pt>
                <c:pt idx="228">
                  <c:v>0</c:v>
                </c:pt>
                <c:pt idx="229">
                  <c:v>100</c:v>
                </c:pt>
                <c:pt idx="230">
                  <c:v>100</c:v>
                </c:pt>
                <c:pt idx="231">
                  <c:v>0</c:v>
                </c:pt>
                <c:pt idx="232">
                  <c:v>0</c:v>
                </c:pt>
                <c:pt idx="233">
                  <c:v>100</c:v>
                </c:pt>
                <c:pt idx="234">
                  <c:v>0</c:v>
                </c:pt>
                <c:pt idx="235">
                  <c:v>0</c:v>
                </c:pt>
                <c:pt idx="236">
                  <c:v>100</c:v>
                </c:pt>
                <c:pt idx="237">
                  <c:v>100</c:v>
                </c:pt>
                <c:pt idx="238">
                  <c:v>0</c:v>
                </c:pt>
                <c:pt idx="239">
                  <c:v>0</c:v>
                </c:pt>
                <c:pt idx="240">
                  <c:v>100</c:v>
                </c:pt>
                <c:pt idx="241">
                  <c:v>100</c:v>
                </c:pt>
                <c:pt idx="242">
                  <c:v>0</c:v>
                </c:pt>
                <c:pt idx="243">
                  <c:v>100</c:v>
                </c:pt>
                <c:pt idx="244">
                  <c:v>100</c:v>
                </c:pt>
                <c:pt idx="245">
                  <c:v>100</c:v>
                </c:pt>
                <c:pt idx="246">
                  <c:v>0</c:v>
                </c:pt>
                <c:pt idx="247">
                  <c:v>100</c:v>
                </c:pt>
                <c:pt idx="248">
                  <c:v>0</c:v>
                </c:pt>
                <c:pt idx="249">
                  <c:v>100</c:v>
                </c:pt>
                <c:pt idx="250">
                  <c:v>100</c:v>
                </c:pt>
                <c:pt idx="251">
                  <c:v>0</c:v>
                </c:pt>
                <c:pt idx="252">
                  <c:v>100</c:v>
                </c:pt>
                <c:pt idx="253">
                  <c:v>0</c:v>
                </c:pt>
                <c:pt idx="254">
                  <c:v>100</c:v>
                </c:pt>
                <c:pt idx="255">
                  <c:v>0</c:v>
                </c:pt>
                <c:pt idx="256">
                  <c:v>100</c:v>
                </c:pt>
                <c:pt idx="257">
                  <c:v>100</c:v>
                </c:pt>
                <c:pt idx="258">
                  <c:v>100</c:v>
                </c:pt>
                <c:pt idx="259">
                  <c:v>0</c:v>
                </c:pt>
                <c:pt idx="260">
                  <c:v>0</c:v>
                </c:pt>
                <c:pt idx="261">
                  <c:v>100</c:v>
                </c:pt>
                <c:pt idx="262">
                  <c:v>100</c:v>
                </c:pt>
                <c:pt idx="263">
                  <c:v>100</c:v>
                </c:pt>
                <c:pt idx="264">
                  <c:v>0</c:v>
                </c:pt>
                <c:pt idx="265">
                  <c:v>0</c:v>
                </c:pt>
                <c:pt idx="266">
                  <c:v>100</c:v>
                </c:pt>
                <c:pt idx="267">
                  <c:v>0</c:v>
                </c:pt>
                <c:pt idx="268">
                  <c:v>100</c:v>
                </c:pt>
                <c:pt idx="269">
                  <c:v>0</c:v>
                </c:pt>
                <c:pt idx="270">
                  <c:v>100</c:v>
                </c:pt>
                <c:pt idx="271">
                  <c:v>0</c:v>
                </c:pt>
                <c:pt idx="272">
                  <c:v>100</c:v>
                </c:pt>
                <c:pt idx="273">
                  <c:v>0</c:v>
                </c:pt>
                <c:pt idx="274">
                  <c:v>100</c:v>
                </c:pt>
                <c:pt idx="275">
                  <c:v>100</c:v>
                </c:pt>
                <c:pt idx="276">
                  <c:v>100</c:v>
                </c:pt>
                <c:pt idx="277">
                  <c:v>0</c:v>
                </c:pt>
                <c:pt idx="278">
                  <c:v>100</c:v>
                </c:pt>
                <c:pt idx="279">
                  <c:v>100</c:v>
                </c:pt>
                <c:pt idx="280">
                  <c:v>0</c:v>
                </c:pt>
                <c:pt idx="281">
                  <c:v>0</c:v>
                </c:pt>
                <c:pt idx="282">
                  <c:v>100</c:v>
                </c:pt>
                <c:pt idx="283">
                  <c:v>100</c:v>
                </c:pt>
                <c:pt idx="284">
                  <c:v>0</c:v>
                </c:pt>
                <c:pt idx="285">
                  <c:v>0</c:v>
                </c:pt>
                <c:pt idx="286">
                  <c:v>100</c:v>
                </c:pt>
                <c:pt idx="287">
                  <c:v>100</c:v>
                </c:pt>
                <c:pt idx="288">
                  <c:v>0</c:v>
                </c:pt>
                <c:pt idx="289">
                  <c:v>100</c:v>
                </c:pt>
                <c:pt idx="290">
                  <c:v>100</c:v>
                </c:pt>
                <c:pt idx="291">
                  <c:v>0</c:v>
                </c:pt>
                <c:pt idx="292">
                  <c:v>100</c:v>
                </c:pt>
                <c:pt idx="293">
                  <c:v>100</c:v>
                </c:pt>
                <c:pt idx="294">
                  <c:v>0</c:v>
                </c:pt>
                <c:pt idx="295">
                  <c:v>0</c:v>
                </c:pt>
                <c:pt idx="296">
                  <c:v>100</c:v>
                </c:pt>
                <c:pt idx="297">
                  <c:v>0</c:v>
                </c:pt>
                <c:pt idx="298">
                  <c:v>100</c:v>
                </c:pt>
                <c:pt idx="299">
                  <c:v>100</c:v>
                </c:pt>
                <c:pt idx="300">
                  <c:v>0</c:v>
                </c:pt>
                <c:pt idx="301">
                  <c:v>100</c:v>
                </c:pt>
                <c:pt idx="302">
                  <c:v>100</c:v>
                </c:pt>
                <c:pt idx="303">
                  <c:v>100</c:v>
                </c:pt>
                <c:pt idx="304">
                  <c:v>100</c:v>
                </c:pt>
                <c:pt idx="305">
                  <c:v>100</c:v>
                </c:pt>
                <c:pt idx="306">
                  <c:v>100</c:v>
                </c:pt>
                <c:pt idx="307">
                  <c:v>100</c:v>
                </c:pt>
                <c:pt idx="308">
                  <c:v>100</c:v>
                </c:pt>
                <c:pt idx="309">
                  <c:v>0</c:v>
                </c:pt>
                <c:pt idx="310">
                  <c:v>100</c:v>
                </c:pt>
                <c:pt idx="311">
                  <c:v>0</c:v>
                </c:pt>
                <c:pt idx="312">
                  <c:v>100</c:v>
                </c:pt>
                <c:pt idx="313">
                  <c:v>100</c:v>
                </c:pt>
                <c:pt idx="314">
                  <c:v>0</c:v>
                </c:pt>
                <c:pt idx="315">
                  <c:v>100</c:v>
                </c:pt>
                <c:pt idx="316">
                  <c:v>0</c:v>
                </c:pt>
                <c:pt idx="317">
                  <c:v>100</c:v>
                </c:pt>
                <c:pt idx="318">
                  <c:v>100</c:v>
                </c:pt>
                <c:pt idx="319">
                  <c:v>0</c:v>
                </c:pt>
                <c:pt idx="320">
                  <c:v>99.823633156966494</c:v>
                </c:pt>
                <c:pt idx="321">
                  <c:v>100</c:v>
                </c:pt>
                <c:pt idx="322">
                  <c:v>0</c:v>
                </c:pt>
                <c:pt idx="323">
                  <c:v>0</c:v>
                </c:pt>
                <c:pt idx="324">
                  <c:v>0</c:v>
                </c:pt>
                <c:pt idx="325">
                  <c:v>0</c:v>
                </c:pt>
                <c:pt idx="326">
                  <c:v>100</c:v>
                </c:pt>
                <c:pt idx="327">
                  <c:v>100</c:v>
                </c:pt>
                <c:pt idx="328">
                  <c:v>100</c:v>
                </c:pt>
                <c:pt idx="329">
                  <c:v>0</c:v>
                </c:pt>
                <c:pt idx="330">
                  <c:v>100</c:v>
                </c:pt>
                <c:pt idx="331">
                  <c:v>100</c:v>
                </c:pt>
                <c:pt idx="332">
                  <c:v>100</c:v>
                </c:pt>
                <c:pt idx="333">
                  <c:v>0</c:v>
                </c:pt>
                <c:pt idx="334">
                  <c:v>0</c:v>
                </c:pt>
                <c:pt idx="335">
                  <c:v>100</c:v>
                </c:pt>
                <c:pt idx="336">
                  <c:v>0</c:v>
                </c:pt>
                <c:pt idx="337">
                  <c:v>0</c:v>
                </c:pt>
                <c:pt idx="338">
                  <c:v>100</c:v>
                </c:pt>
                <c:pt idx="339">
                  <c:v>0</c:v>
                </c:pt>
                <c:pt idx="340">
                  <c:v>100</c:v>
                </c:pt>
                <c:pt idx="341">
                  <c:v>0</c:v>
                </c:pt>
                <c:pt idx="342">
                  <c:v>100</c:v>
                </c:pt>
                <c:pt idx="343">
                  <c:v>0</c:v>
                </c:pt>
                <c:pt idx="344">
                  <c:v>0</c:v>
                </c:pt>
                <c:pt idx="345">
                  <c:v>0</c:v>
                </c:pt>
                <c:pt idx="346">
                  <c:v>100</c:v>
                </c:pt>
                <c:pt idx="347">
                  <c:v>100</c:v>
                </c:pt>
                <c:pt idx="348">
                  <c:v>0</c:v>
                </c:pt>
                <c:pt idx="349">
                  <c:v>0</c:v>
                </c:pt>
                <c:pt idx="350">
                  <c:v>0</c:v>
                </c:pt>
                <c:pt idx="351">
                  <c:v>0</c:v>
                </c:pt>
                <c:pt idx="352">
                  <c:v>100</c:v>
                </c:pt>
                <c:pt idx="353">
                  <c:v>100</c:v>
                </c:pt>
                <c:pt idx="354">
                  <c:v>100</c:v>
                </c:pt>
                <c:pt idx="355">
                  <c:v>0</c:v>
                </c:pt>
                <c:pt idx="356">
                  <c:v>0</c:v>
                </c:pt>
                <c:pt idx="357">
                  <c:v>100</c:v>
                </c:pt>
                <c:pt idx="358">
                  <c:v>0</c:v>
                </c:pt>
                <c:pt idx="359">
                  <c:v>0</c:v>
                </c:pt>
                <c:pt idx="360">
                  <c:v>100</c:v>
                </c:pt>
                <c:pt idx="361">
                  <c:v>0</c:v>
                </c:pt>
                <c:pt idx="362">
                  <c:v>0</c:v>
                </c:pt>
                <c:pt idx="363">
                  <c:v>100</c:v>
                </c:pt>
                <c:pt idx="364">
                  <c:v>0</c:v>
                </c:pt>
                <c:pt idx="365">
                  <c:v>0</c:v>
                </c:pt>
                <c:pt idx="366">
                  <c:v>0</c:v>
                </c:pt>
                <c:pt idx="367">
                  <c:v>100</c:v>
                </c:pt>
                <c:pt idx="368">
                  <c:v>100</c:v>
                </c:pt>
                <c:pt idx="369">
                  <c:v>100</c:v>
                </c:pt>
                <c:pt idx="370">
                  <c:v>0</c:v>
                </c:pt>
                <c:pt idx="371">
                  <c:v>0</c:v>
                </c:pt>
                <c:pt idx="372">
                  <c:v>0</c:v>
                </c:pt>
                <c:pt idx="373">
                  <c:v>100</c:v>
                </c:pt>
                <c:pt idx="374">
                  <c:v>0</c:v>
                </c:pt>
                <c:pt idx="375">
                  <c:v>0</c:v>
                </c:pt>
                <c:pt idx="376">
                  <c:v>100</c:v>
                </c:pt>
                <c:pt idx="377">
                  <c:v>0</c:v>
                </c:pt>
                <c:pt idx="378">
                  <c:v>0</c:v>
                </c:pt>
                <c:pt idx="379">
                  <c:v>0</c:v>
                </c:pt>
                <c:pt idx="380">
                  <c:v>0</c:v>
                </c:pt>
                <c:pt idx="381">
                  <c:v>100</c:v>
                </c:pt>
                <c:pt idx="382">
                  <c:v>0</c:v>
                </c:pt>
                <c:pt idx="383">
                  <c:v>0</c:v>
                </c:pt>
                <c:pt idx="384">
                  <c:v>0</c:v>
                </c:pt>
                <c:pt idx="385">
                  <c:v>0</c:v>
                </c:pt>
                <c:pt idx="386">
                  <c:v>0</c:v>
                </c:pt>
                <c:pt idx="387">
                  <c:v>0</c:v>
                </c:pt>
                <c:pt idx="388">
                  <c:v>0</c:v>
                </c:pt>
                <c:pt idx="389">
                  <c:v>0</c:v>
                </c:pt>
                <c:pt idx="390">
                  <c:v>0</c:v>
                </c:pt>
                <c:pt idx="391">
                  <c:v>100</c:v>
                </c:pt>
                <c:pt idx="392">
                  <c:v>0</c:v>
                </c:pt>
                <c:pt idx="393">
                  <c:v>0</c:v>
                </c:pt>
                <c:pt idx="394">
                  <c:v>100</c:v>
                </c:pt>
                <c:pt idx="395">
                  <c:v>0</c:v>
                </c:pt>
                <c:pt idx="396">
                  <c:v>100</c:v>
                </c:pt>
              </c:numCache>
            </c:numRef>
          </c:val>
          <c:extLst>
            <c:ext xmlns:c16="http://schemas.microsoft.com/office/drawing/2014/chart" uri="{C3380CC4-5D6E-409C-BE32-E72D297353CC}">
              <c16:uniqueId val="{00000001-2B3E-43B8-B38E-079298243EF2}"/>
            </c:ext>
          </c:extLst>
        </c:ser>
        <c:dLbls>
          <c:showLegendKey val="0"/>
          <c:showVal val="0"/>
          <c:showCatName val="0"/>
          <c:showSerName val="0"/>
          <c:showPercent val="0"/>
          <c:showBubbleSize val="0"/>
        </c:dLbls>
        <c:axId val="620640992"/>
        <c:axId val="620642304"/>
      </c:areaChart>
      <c:catAx>
        <c:axId val="6206409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642304"/>
        <c:crosses val="autoZero"/>
        <c:auto val="1"/>
        <c:lblAlgn val="ctr"/>
        <c:lblOffset val="100"/>
        <c:noMultiLvlLbl val="0"/>
      </c:catAx>
      <c:valAx>
        <c:axId val="620642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64099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Ras Al Khaimah</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Sheet1!$B$2:$B$6</c:f>
              <c:numCache>
                <c:formatCode>General</c:formatCode>
                <c:ptCount val="5"/>
              </c:numCache>
            </c:numRef>
          </c:val>
          <c:extLst>
            <c:ext xmlns:c16="http://schemas.microsoft.com/office/drawing/2014/chart" uri="{C3380CC4-5D6E-409C-BE32-E72D297353CC}">
              <c16:uniqueId val="{00000000-D2EF-43BE-B5D4-0145423A1E91}"/>
            </c:ext>
          </c:extLst>
        </c:ser>
        <c:dLbls>
          <c:showLegendKey val="0"/>
          <c:showVal val="0"/>
          <c:showCatName val="0"/>
          <c:showSerName val="0"/>
          <c:showPercent val="0"/>
          <c:showBubbleSize val="0"/>
        </c:dLbls>
        <c:gapWidth val="219"/>
        <c:overlap val="-27"/>
        <c:axId val="620637712"/>
        <c:axId val="620633448"/>
      </c:barChart>
      <c:catAx>
        <c:axId val="62063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633448"/>
        <c:crosses val="autoZero"/>
        <c:auto val="1"/>
        <c:lblAlgn val="ctr"/>
        <c:lblOffset val="100"/>
        <c:noMultiLvlLbl val="0"/>
      </c:catAx>
      <c:valAx>
        <c:axId val="62063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63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visitrasalkhaimah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36</c:v>
                </c:pt>
                <c:pt idx="1">
                  <c:v>27</c:v>
                </c:pt>
                <c:pt idx="2">
                  <c:v>34</c:v>
                </c:pt>
                <c:pt idx="3">
                  <c:v>42</c:v>
                </c:pt>
                <c:pt idx="4">
                  <c:v>35</c:v>
                </c:pt>
                <c:pt idx="5">
                  <c:v>10</c:v>
                </c:pt>
                <c:pt idx="6">
                  <c:v>39</c:v>
                </c:pt>
              </c:numCache>
            </c:numRef>
          </c:val>
          <c:extLst>
            <c:ext xmlns:c16="http://schemas.microsoft.com/office/drawing/2014/chart" uri="{C3380CC4-5D6E-409C-BE32-E72D297353CC}">
              <c16:uniqueId val="{00000000-FF21-49C0-A17B-1C5886AA516F}"/>
            </c:ext>
          </c:extLst>
        </c:ser>
        <c:dLbls>
          <c:showLegendKey val="0"/>
          <c:showVal val="0"/>
          <c:showCatName val="0"/>
          <c:showSerName val="0"/>
          <c:showPercent val="0"/>
          <c:showBubbleSize val="0"/>
        </c:dLbls>
        <c:gapWidth val="219"/>
        <c:overlap val="-27"/>
        <c:axId val="620646896"/>
        <c:axId val="620647224"/>
      </c:barChart>
      <c:catAx>
        <c:axId val="62064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647224"/>
        <c:crosses val="autoZero"/>
        <c:auto val="1"/>
        <c:lblAlgn val="ctr"/>
        <c:lblOffset val="100"/>
        <c:noMultiLvlLbl val="0"/>
      </c:catAx>
      <c:valAx>
        <c:axId val="62064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64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visitrasalkhaimah</c:v>
                </c:pt>
              </c:strCache>
            </c:strRef>
          </c:tx>
          <c:spPr>
            <a:ln w="28575" cap="rnd">
              <a:solidFill>
                <a:schemeClr val="accent1"/>
              </a:solidFill>
              <a:round/>
            </a:ln>
            <a:effectLst/>
          </c:spPr>
          <c:marker>
            <c:symbol val="none"/>
          </c:marke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Sheet1!$B$2:$B$398</c:f>
              <c:numCache>
                <c:formatCode>General</c:formatCode>
                <c:ptCount val="397"/>
                <c:pt idx="0">
                  <c:v>0</c:v>
                </c:pt>
                <c:pt idx="1">
                  <c:v>0</c:v>
                </c:pt>
                <c:pt idx="2">
                  <c:v>1</c:v>
                </c:pt>
                <c:pt idx="3">
                  <c:v>1</c:v>
                </c:pt>
                <c:pt idx="4">
                  <c:v>0</c:v>
                </c:pt>
                <c:pt idx="5">
                  <c:v>1</c:v>
                </c:pt>
                <c:pt idx="6">
                  <c:v>1</c:v>
                </c:pt>
                <c:pt idx="7">
                  <c:v>1</c:v>
                </c:pt>
                <c:pt idx="8">
                  <c:v>0</c:v>
                </c:pt>
                <c:pt idx="9">
                  <c:v>0</c:v>
                </c:pt>
                <c:pt idx="10">
                  <c:v>1</c:v>
                </c:pt>
                <c:pt idx="11">
                  <c:v>1</c:v>
                </c:pt>
                <c:pt idx="12">
                  <c:v>1</c:v>
                </c:pt>
                <c:pt idx="13">
                  <c:v>1</c:v>
                </c:pt>
                <c:pt idx="14">
                  <c:v>0</c:v>
                </c:pt>
                <c:pt idx="15">
                  <c:v>1</c:v>
                </c:pt>
                <c:pt idx="16">
                  <c:v>1</c:v>
                </c:pt>
                <c:pt idx="17">
                  <c:v>1</c:v>
                </c:pt>
                <c:pt idx="18">
                  <c:v>0</c:v>
                </c:pt>
                <c:pt idx="19">
                  <c:v>1</c:v>
                </c:pt>
                <c:pt idx="20">
                  <c:v>1</c:v>
                </c:pt>
                <c:pt idx="21">
                  <c:v>0</c:v>
                </c:pt>
                <c:pt idx="22">
                  <c:v>0</c:v>
                </c:pt>
                <c:pt idx="23">
                  <c:v>1</c:v>
                </c:pt>
                <c:pt idx="24">
                  <c:v>0</c:v>
                </c:pt>
                <c:pt idx="25">
                  <c:v>1</c:v>
                </c:pt>
                <c:pt idx="26">
                  <c:v>1</c:v>
                </c:pt>
                <c:pt idx="27">
                  <c:v>1</c:v>
                </c:pt>
                <c:pt idx="28">
                  <c:v>1</c:v>
                </c:pt>
                <c:pt idx="29">
                  <c:v>1</c:v>
                </c:pt>
                <c:pt idx="30">
                  <c:v>0</c:v>
                </c:pt>
                <c:pt idx="31">
                  <c:v>0</c:v>
                </c:pt>
                <c:pt idx="32">
                  <c:v>1</c:v>
                </c:pt>
                <c:pt idx="33">
                  <c:v>0</c:v>
                </c:pt>
                <c:pt idx="34">
                  <c:v>1</c:v>
                </c:pt>
                <c:pt idx="35">
                  <c:v>0</c:v>
                </c:pt>
                <c:pt idx="36">
                  <c:v>2</c:v>
                </c:pt>
                <c:pt idx="37">
                  <c:v>1</c:v>
                </c:pt>
                <c:pt idx="38">
                  <c:v>0</c:v>
                </c:pt>
                <c:pt idx="39">
                  <c:v>1</c:v>
                </c:pt>
                <c:pt idx="40">
                  <c:v>1</c:v>
                </c:pt>
                <c:pt idx="41">
                  <c:v>1</c:v>
                </c:pt>
                <c:pt idx="42">
                  <c:v>1</c:v>
                </c:pt>
                <c:pt idx="43">
                  <c:v>0</c:v>
                </c:pt>
                <c:pt idx="44">
                  <c:v>1</c:v>
                </c:pt>
                <c:pt idx="45">
                  <c:v>1</c:v>
                </c:pt>
                <c:pt idx="46">
                  <c:v>0</c:v>
                </c:pt>
                <c:pt idx="47">
                  <c:v>1</c:v>
                </c:pt>
                <c:pt idx="48">
                  <c:v>1</c:v>
                </c:pt>
                <c:pt idx="49">
                  <c:v>1</c:v>
                </c:pt>
                <c:pt idx="50">
                  <c:v>1</c:v>
                </c:pt>
                <c:pt idx="51">
                  <c:v>0</c:v>
                </c:pt>
                <c:pt idx="52">
                  <c:v>1</c:v>
                </c:pt>
                <c:pt idx="53">
                  <c:v>0</c:v>
                </c:pt>
                <c:pt idx="54">
                  <c:v>1</c:v>
                </c:pt>
                <c:pt idx="55">
                  <c:v>1</c:v>
                </c:pt>
                <c:pt idx="56">
                  <c:v>1</c:v>
                </c:pt>
                <c:pt idx="57">
                  <c:v>0</c:v>
                </c:pt>
                <c:pt idx="58">
                  <c:v>0</c:v>
                </c:pt>
                <c:pt idx="59">
                  <c:v>1</c:v>
                </c:pt>
                <c:pt idx="60">
                  <c:v>0</c:v>
                </c:pt>
                <c:pt idx="61">
                  <c:v>1</c:v>
                </c:pt>
                <c:pt idx="62">
                  <c:v>1</c:v>
                </c:pt>
                <c:pt idx="63">
                  <c:v>1</c:v>
                </c:pt>
                <c:pt idx="64">
                  <c:v>0</c:v>
                </c:pt>
                <c:pt idx="65">
                  <c:v>0</c:v>
                </c:pt>
                <c:pt idx="66">
                  <c:v>1</c:v>
                </c:pt>
                <c:pt idx="67">
                  <c:v>0</c:v>
                </c:pt>
                <c:pt idx="68">
                  <c:v>1</c:v>
                </c:pt>
                <c:pt idx="69">
                  <c:v>1</c:v>
                </c:pt>
                <c:pt idx="70">
                  <c:v>1</c:v>
                </c:pt>
                <c:pt idx="71">
                  <c:v>0</c:v>
                </c:pt>
                <c:pt idx="72">
                  <c:v>0</c:v>
                </c:pt>
                <c:pt idx="73">
                  <c:v>1</c:v>
                </c:pt>
                <c:pt idx="74">
                  <c:v>0</c:v>
                </c:pt>
                <c:pt idx="75">
                  <c:v>1</c:v>
                </c:pt>
                <c:pt idx="76">
                  <c:v>1</c:v>
                </c:pt>
                <c:pt idx="77">
                  <c:v>0</c:v>
                </c:pt>
                <c:pt idx="78">
                  <c:v>0</c:v>
                </c:pt>
                <c:pt idx="79">
                  <c:v>0</c:v>
                </c:pt>
                <c:pt idx="80">
                  <c:v>1</c:v>
                </c:pt>
                <c:pt idx="81">
                  <c:v>1</c:v>
                </c:pt>
                <c:pt idx="82">
                  <c:v>0</c:v>
                </c:pt>
                <c:pt idx="83">
                  <c:v>1</c:v>
                </c:pt>
                <c:pt idx="84">
                  <c:v>0</c:v>
                </c:pt>
                <c:pt idx="85">
                  <c:v>1</c:v>
                </c:pt>
                <c:pt idx="86">
                  <c:v>1</c:v>
                </c:pt>
                <c:pt idx="87">
                  <c:v>1</c:v>
                </c:pt>
                <c:pt idx="88">
                  <c:v>0</c:v>
                </c:pt>
                <c:pt idx="89">
                  <c:v>1</c:v>
                </c:pt>
                <c:pt idx="90">
                  <c:v>1</c:v>
                </c:pt>
                <c:pt idx="91">
                  <c:v>1</c:v>
                </c:pt>
                <c:pt idx="92">
                  <c:v>0</c:v>
                </c:pt>
                <c:pt idx="93">
                  <c:v>1</c:v>
                </c:pt>
                <c:pt idx="94">
                  <c:v>1</c:v>
                </c:pt>
                <c:pt idx="95">
                  <c:v>0</c:v>
                </c:pt>
                <c:pt idx="96">
                  <c:v>1</c:v>
                </c:pt>
                <c:pt idx="97">
                  <c:v>0</c:v>
                </c:pt>
                <c:pt idx="98">
                  <c:v>1</c:v>
                </c:pt>
                <c:pt idx="99">
                  <c:v>0</c:v>
                </c:pt>
                <c:pt idx="100">
                  <c:v>1</c:v>
                </c:pt>
                <c:pt idx="101">
                  <c:v>1</c:v>
                </c:pt>
                <c:pt idx="102">
                  <c:v>1</c:v>
                </c:pt>
                <c:pt idx="103">
                  <c:v>1</c:v>
                </c:pt>
                <c:pt idx="104">
                  <c:v>1</c:v>
                </c:pt>
                <c:pt idx="105">
                  <c:v>1</c:v>
                </c:pt>
                <c:pt idx="106">
                  <c:v>0</c:v>
                </c:pt>
                <c:pt idx="107">
                  <c:v>1</c:v>
                </c:pt>
                <c:pt idx="108">
                  <c:v>1</c:v>
                </c:pt>
                <c:pt idx="109">
                  <c:v>0</c:v>
                </c:pt>
                <c:pt idx="110">
                  <c:v>1</c:v>
                </c:pt>
                <c:pt idx="111">
                  <c:v>1</c:v>
                </c:pt>
                <c:pt idx="112">
                  <c:v>1</c:v>
                </c:pt>
                <c:pt idx="113">
                  <c:v>0</c:v>
                </c:pt>
                <c:pt idx="114">
                  <c:v>1</c:v>
                </c:pt>
                <c:pt idx="115">
                  <c:v>1</c:v>
                </c:pt>
                <c:pt idx="116">
                  <c:v>1</c:v>
                </c:pt>
                <c:pt idx="117">
                  <c:v>1</c:v>
                </c:pt>
                <c:pt idx="118">
                  <c:v>1</c:v>
                </c:pt>
                <c:pt idx="119">
                  <c:v>0</c:v>
                </c:pt>
                <c:pt idx="120">
                  <c:v>0</c:v>
                </c:pt>
                <c:pt idx="121">
                  <c:v>1</c:v>
                </c:pt>
                <c:pt idx="122">
                  <c:v>0</c:v>
                </c:pt>
                <c:pt idx="123">
                  <c:v>1</c:v>
                </c:pt>
                <c:pt idx="124">
                  <c:v>0</c:v>
                </c:pt>
                <c:pt idx="125">
                  <c:v>1</c:v>
                </c:pt>
                <c:pt idx="126">
                  <c:v>1</c:v>
                </c:pt>
                <c:pt idx="127">
                  <c:v>0</c:v>
                </c:pt>
                <c:pt idx="128">
                  <c:v>1</c:v>
                </c:pt>
                <c:pt idx="129">
                  <c:v>1</c:v>
                </c:pt>
                <c:pt idx="130">
                  <c:v>1</c:v>
                </c:pt>
                <c:pt idx="131">
                  <c:v>0</c:v>
                </c:pt>
                <c:pt idx="132">
                  <c:v>1</c:v>
                </c:pt>
                <c:pt idx="133">
                  <c:v>1</c:v>
                </c:pt>
                <c:pt idx="134">
                  <c:v>0</c:v>
                </c:pt>
                <c:pt idx="135">
                  <c:v>1</c:v>
                </c:pt>
                <c:pt idx="136">
                  <c:v>0</c:v>
                </c:pt>
                <c:pt idx="137">
                  <c:v>1</c:v>
                </c:pt>
                <c:pt idx="138">
                  <c:v>1</c:v>
                </c:pt>
                <c:pt idx="139">
                  <c:v>1</c:v>
                </c:pt>
                <c:pt idx="140">
                  <c:v>1</c:v>
                </c:pt>
                <c:pt idx="141">
                  <c:v>0</c:v>
                </c:pt>
                <c:pt idx="142">
                  <c:v>1</c:v>
                </c:pt>
                <c:pt idx="143">
                  <c:v>1</c:v>
                </c:pt>
                <c:pt idx="144">
                  <c:v>1</c:v>
                </c:pt>
                <c:pt idx="145">
                  <c:v>0</c:v>
                </c:pt>
                <c:pt idx="146">
                  <c:v>1</c:v>
                </c:pt>
                <c:pt idx="147">
                  <c:v>1</c:v>
                </c:pt>
                <c:pt idx="148">
                  <c:v>0</c:v>
                </c:pt>
                <c:pt idx="149">
                  <c:v>1</c:v>
                </c:pt>
                <c:pt idx="150">
                  <c:v>0</c:v>
                </c:pt>
                <c:pt idx="151">
                  <c:v>1</c:v>
                </c:pt>
                <c:pt idx="152">
                  <c:v>0</c:v>
                </c:pt>
                <c:pt idx="153">
                  <c:v>1</c:v>
                </c:pt>
                <c:pt idx="154">
                  <c:v>1</c:v>
                </c:pt>
                <c:pt idx="155">
                  <c:v>0</c:v>
                </c:pt>
                <c:pt idx="156">
                  <c:v>1</c:v>
                </c:pt>
                <c:pt idx="157">
                  <c:v>1</c:v>
                </c:pt>
                <c:pt idx="158">
                  <c:v>0</c:v>
                </c:pt>
                <c:pt idx="159">
                  <c:v>1</c:v>
                </c:pt>
                <c:pt idx="160">
                  <c:v>1</c:v>
                </c:pt>
                <c:pt idx="161">
                  <c:v>1</c:v>
                </c:pt>
                <c:pt idx="162">
                  <c:v>0</c:v>
                </c:pt>
                <c:pt idx="163">
                  <c:v>0</c:v>
                </c:pt>
                <c:pt idx="164">
                  <c:v>1</c:v>
                </c:pt>
                <c:pt idx="165">
                  <c:v>1</c:v>
                </c:pt>
                <c:pt idx="166">
                  <c:v>1</c:v>
                </c:pt>
                <c:pt idx="167">
                  <c:v>0</c:v>
                </c:pt>
                <c:pt idx="168">
                  <c:v>0</c:v>
                </c:pt>
                <c:pt idx="169">
                  <c:v>0</c:v>
                </c:pt>
                <c:pt idx="170">
                  <c:v>2</c:v>
                </c:pt>
                <c:pt idx="171">
                  <c:v>1</c:v>
                </c:pt>
                <c:pt idx="172">
                  <c:v>0</c:v>
                </c:pt>
                <c:pt idx="173">
                  <c:v>1</c:v>
                </c:pt>
                <c:pt idx="174">
                  <c:v>1</c:v>
                </c:pt>
                <c:pt idx="175">
                  <c:v>1</c:v>
                </c:pt>
                <c:pt idx="176">
                  <c:v>0</c:v>
                </c:pt>
                <c:pt idx="177">
                  <c:v>1</c:v>
                </c:pt>
                <c:pt idx="178">
                  <c:v>1</c:v>
                </c:pt>
                <c:pt idx="179">
                  <c:v>0</c:v>
                </c:pt>
                <c:pt idx="180">
                  <c:v>1</c:v>
                </c:pt>
                <c:pt idx="181">
                  <c:v>0</c:v>
                </c:pt>
                <c:pt idx="182">
                  <c:v>0</c:v>
                </c:pt>
                <c:pt idx="183">
                  <c:v>1</c:v>
                </c:pt>
                <c:pt idx="184">
                  <c:v>0</c:v>
                </c:pt>
                <c:pt idx="185">
                  <c:v>1</c:v>
                </c:pt>
                <c:pt idx="186">
                  <c:v>1</c:v>
                </c:pt>
                <c:pt idx="187">
                  <c:v>0</c:v>
                </c:pt>
                <c:pt idx="188">
                  <c:v>1</c:v>
                </c:pt>
                <c:pt idx="189">
                  <c:v>1</c:v>
                </c:pt>
                <c:pt idx="190">
                  <c:v>0</c:v>
                </c:pt>
                <c:pt idx="191">
                  <c:v>1</c:v>
                </c:pt>
                <c:pt idx="192">
                  <c:v>1</c:v>
                </c:pt>
                <c:pt idx="193">
                  <c:v>0</c:v>
                </c:pt>
                <c:pt idx="194">
                  <c:v>0</c:v>
                </c:pt>
                <c:pt idx="195">
                  <c:v>2</c:v>
                </c:pt>
                <c:pt idx="196">
                  <c:v>1</c:v>
                </c:pt>
                <c:pt idx="197">
                  <c:v>0</c:v>
                </c:pt>
                <c:pt idx="198">
                  <c:v>1</c:v>
                </c:pt>
                <c:pt idx="199">
                  <c:v>1</c:v>
                </c:pt>
                <c:pt idx="200">
                  <c:v>0</c:v>
                </c:pt>
                <c:pt idx="201">
                  <c:v>1</c:v>
                </c:pt>
                <c:pt idx="202">
                  <c:v>2</c:v>
                </c:pt>
                <c:pt idx="203">
                  <c:v>0</c:v>
                </c:pt>
                <c:pt idx="204">
                  <c:v>0</c:v>
                </c:pt>
                <c:pt idx="205">
                  <c:v>0</c:v>
                </c:pt>
                <c:pt idx="206">
                  <c:v>1</c:v>
                </c:pt>
                <c:pt idx="207">
                  <c:v>0</c:v>
                </c:pt>
                <c:pt idx="208">
                  <c:v>1</c:v>
                </c:pt>
                <c:pt idx="209">
                  <c:v>0</c:v>
                </c:pt>
                <c:pt idx="210">
                  <c:v>1</c:v>
                </c:pt>
                <c:pt idx="211">
                  <c:v>0</c:v>
                </c:pt>
                <c:pt idx="212">
                  <c:v>1</c:v>
                </c:pt>
                <c:pt idx="213">
                  <c:v>0</c:v>
                </c:pt>
                <c:pt idx="214">
                  <c:v>1</c:v>
                </c:pt>
                <c:pt idx="215">
                  <c:v>1</c:v>
                </c:pt>
                <c:pt idx="216">
                  <c:v>1</c:v>
                </c:pt>
                <c:pt idx="217">
                  <c:v>1</c:v>
                </c:pt>
                <c:pt idx="218">
                  <c:v>0</c:v>
                </c:pt>
                <c:pt idx="219">
                  <c:v>1</c:v>
                </c:pt>
                <c:pt idx="220">
                  <c:v>0</c:v>
                </c:pt>
                <c:pt idx="221">
                  <c:v>0</c:v>
                </c:pt>
                <c:pt idx="222">
                  <c:v>1</c:v>
                </c:pt>
                <c:pt idx="223">
                  <c:v>1</c:v>
                </c:pt>
                <c:pt idx="224">
                  <c:v>1</c:v>
                </c:pt>
                <c:pt idx="225">
                  <c:v>0</c:v>
                </c:pt>
                <c:pt idx="226">
                  <c:v>1</c:v>
                </c:pt>
                <c:pt idx="227">
                  <c:v>1</c:v>
                </c:pt>
                <c:pt idx="228">
                  <c:v>0</c:v>
                </c:pt>
                <c:pt idx="229">
                  <c:v>0</c:v>
                </c:pt>
                <c:pt idx="230">
                  <c:v>1</c:v>
                </c:pt>
                <c:pt idx="231">
                  <c:v>1</c:v>
                </c:pt>
                <c:pt idx="232">
                  <c:v>0</c:v>
                </c:pt>
                <c:pt idx="233">
                  <c:v>0</c:v>
                </c:pt>
                <c:pt idx="234">
                  <c:v>1</c:v>
                </c:pt>
                <c:pt idx="235">
                  <c:v>0</c:v>
                </c:pt>
                <c:pt idx="236">
                  <c:v>0</c:v>
                </c:pt>
                <c:pt idx="237">
                  <c:v>0</c:v>
                </c:pt>
                <c:pt idx="238">
                  <c:v>1</c:v>
                </c:pt>
                <c:pt idx="239">
                  <c:v>0</c:v>
                </c:pt>
                <c:pt idx="240">
                  <c:v>1</c:v>
                </c:pt>
                <c:pt idx="241">
                  <c:v>1</c:v>
                </c:pt>
                <c:pt idx="242">
                  <c:v>1</c:v>
                </c:pt>
                <c:pt idx="243">
                  <c:v>1</c:v>
                </c:pt>
                <c:pt idx="244">
                  <c:v>1</c:v>
                </c:pt>
                <c:pt idx="245">
                  <c:v>1</c:v>
                </c:pt>
                <c:pt idx="246">
                  <c:v>0</c:v>
                </c:pt>
                <c:pt idx="247">
                  <c:v>1</c:v>
                </c:pt>
                <c:pt idx="248">
                  <c:v>0</c:v>
                </c:pt>
                <c:pt idx="249">
                  <c:v>1</c:v>
                </c:pt>
                <c:pt idx="250">
                  <c:v>1</c:v>
                </c:pt>
                <c:pt idx="251">
                  <c:v>0</c:v>
                </c:pt>
                <c:pt idx="252">
                  <c:v>1</c:v>
                </c:pt>
                <c:pt idx="253">
                  <c:v>0</c:v>
                </c:pt>
                <c:pt idx="254">
                  <c:v>1</c:v>
                </c:pt>
                <c:pt idx="255">
                  <c:v>0</c:v>
                </c:pt>
                <c:pt idx="256">
                  <c:v>1</c:v>
                </c:pt>
                <c:pt idx="257">
                  <c:v>1</c:v>
                </c:pt>
                <c:pt idx="258">
                  <c:v>0</c:v>
                </c:pt>
                <c:pt idx="259">
                  <c:v>1</c:v>
                </c:pt>
                <c:pt idx="260">
                  <c:v>0</c:v>
                </c:pt>
                <c:pt idx="261">
                  <c:v>1</c:v>
                </c:pt>
                <c:pt idx="262">
                  <c:v>1</c:v>
                </c:pt>
                <c:pt idx="263">
                  <c:v>1</c:v>
                </c:pt>
                <c:pt idx="264">
                  <c:v>0</c:v>
                </c:pt>
                <c:pt idx="265">
                  <c:v>0</c:v>
                </c:pt>
                <c:pt idx="266">
                  <c:v>1</c:v>
                </c:pt>
                <c:pt idx="267">
                  <c:v>0</c:v>
                </c:pt>
                <c:pt idx="268">
                  <c:v>1</c:v>
                </c:pt>
                <c:pt idx="269">
                  <c:v>0</c:v>
                </c:pt>
                <c:pt idx="270">
                  <c:v>1</c:v>
                </c:pt>
                <c:pt idx="271">
                  <c:v>0</c:v>
                </c:pt>
                <c:pt idx="272">
                  <c:v>1</c:v>
                </c:pt>
                <c:pt idx="273">
                  <c:v>0</c:v>
                </c:pt>
                <c:pt idx="274">
                  <c:v>1</c:v>
                </c:pt>
                <c:pt idx="275">
                  <c:v>1</c:v>
                </c:pt>
                <c:pt idx="276">
                  <c:v>0</c:v>
                </c:pt>
                <c:pt idx="277">
                  <c:v>1</c:v>
                </c:pt>
                <c:pt idx="278">
                  <c:v>0</c:v>
                </c:pt>
                <c:pt idx="279">
                  <c:v>1</c:v>
                </c:pt>
                <c:pt idx="280">
                  <c:v>1</c:v>
                </c:pt>
                <c:pt idx="281">
                  <c:v>0</c:v>
                </c:pt>
                <c:pt idx="282">
                  <c:v>1</c:v>
                </c:pt>
                <c:pt idx="283">
                  <c:v>0</c:v>
                </c:pt>
                <c:pt idx="284">
                  <c:v>1</c:v>
                </c:pt>
                <c:pt idx="285">
                  <c:v>0</c:v>
                </c:pt>
                <c:pt idx="286">
                  <c:v>0</c:v>
                </c:pt>
                <c:pt idx="287">
                  <c:v>1</c:v>
                </c:pt>
                <c:pt idx="288">
                  <c:v>1</c:v>
                </c:pt>
                <c:pt idx="289">
                  <c:v>1</c:v>
                </c:pt>
                <c:pt idx="290">
                  <c:v>1</c:v>
                </c:pt>
                <c:pt idx="291">
                  <c:v>0</c:v>
                </c:pt>
                <c:pt idx="292">
                  <c:v>1</c:v>
                </c:pt>
                <c:pt idx="293">
                  <c:v>0</c:v>
                </c:pt>
                <c:pt idx="294">
                  <c:v>0</c:v>
                </c:pt>
                <c:pt idx="295">
                  <c:v>0</c:v>
                </c:pt>
                <c:pt idx="296">
                  <c:v>0</c:v>
                </c:pt>
                <c:pt idx="297">
                  <c:v>1</c:v>
                </c:pt>
                <c:pt idx="298">
                  <c:v>0</c:v>
                </c:pt>
                <c:pt idx="299">
                  <c:v>1</c:v>
                </c:pt>
                <c:pt idx="300">
                  <c:v>1</c:v>
                </c:pt>
                <c:pt idx="301">
                  <c:v>1</c:v>
                </c:pt>
                <c:pt idx="302">
                  <c:v>1</c:v>
                </c:pt>
                <c:pt idx="303">
                  <c:v>0</c:v>
                </c:pt>
                <c:pt idx="304">
                  <c:v>0</c:v>
                </c:pt>
                <c:pt idx="305">
                  <c:v>0</c:v>
                </c:pt>
                <c:pt idx="306">
                  <c:v>1</c:v>
                </c:pt>
                <c:pt idx="307">
                  <c:v>1</c:v>
                </c:pt>
                <c:pt idx="308">
                  <c:v>1</c:v>
                </c:pt>
                <c:pt idx="309">
                  <c:v>0</c:v>
                </c:pt>
                <c:pt idx="310">
                  <c:v>1</c:v>
                </c:pt>
                <c:pt idx="311">
                  <c:v>0</c:v>
                </c:pt>
                <c:pt idx="312">
                  <c:v>0</c:v>
                </c:pt>
                <c:pt idx="313">
                  <c:v>1</c:v>
                </c:pt>
                <c:pt idx="314">
                  <c:v>1</c:v>
                </c:pt>
                <c:pt idx="315">
                  <c:v>0</c:v>
                </c:pt>
                <c:pt idx="316">
                  <c:v>0</c:v>
                </c:pt>
                <c:pt idx="317">
                  <c:v>1</c:v>
                </c:pt>
                <c:pt idx="318">
                  <c:v>1</c:v>
                </c:pt>
                <c:pt idx="319">
                  <c:v>0</c:v>
                </c:pt>
                <c:pt idx="320">
                  <c:v>1</c:v>
                </c:pt>
                <c:pt idx="321">
                  <c:v>0</c:v>
                </c:pt>
                <c:pt idx="322">
                  <c:v>0</c:v>
                </c:pt>
                <c:pt idx="323">
                  <c:v>0</c:v>
                </c:pt>
                <c:pt idx="324">
                  <c:v>0</c:v>
                </c:pt>
                <c:pt idx="325">
                  <c:v>0</c:v>
                </c:pt>
                <c:pt idx="326">
                  <c:v>1</c:v>
                </c:pt>
                <c:pt idx="327">
                  <c:v>0</c:v>
                </c:pt>
                <c:pt idx="328">
                  <c:v>1</c:v>
                </c:pt>
                <c:pt idx="329">
                  <c:v>1</c:v>
                </c:pt>
                <c:pt idx="330">
                  <c:v>0</c:v>
                </c:pt>
                <c:pt idx="331">
                  <c:v>1</c:v>
                </c:pt>
                <c:pt idx="332">
                  <c:v>0</c:v>
                </c:pt>
                <c:pt idx="333">
                  <c:v>0</c:v>
                </c:pt>
                <c:pt idx="334">
                  <c:v>0</c:v>
                </c:pt>
                <c:pt idx="335">
                  <c:v>0</c:v>
                </c:pt>
                <c:pt idx="336">
                  <c:v>0</c:v>
                </c:pt>
                <c:pt idx="337">
                  <c:v>0</c:v>
                </c:pt>
                <c:pt idx="338">
                  <c:v>1</c:v>
                </c:pt>
                <c:pt idx="339">
                  <c:v>0</c:v>
                </c:pt>
                <c:pt idx="340">
                  <c:v>1</c:v>
                </c:pt>
                <c:pt idx="341">
                  <c:v>0</c:v>
                </c:pt>
                <c:pt idx="342">
                  <c:v>1</c:v>
                </c:pt>
                <c:pt idx="343">
                  <c:v>0</c:v>
                </c:pt>
                <c:pt idx="344">
                  <c:v>0</c:v>
                </c:pt>
                <c:pt idx="345">
                  <c:v>0</c:v>
                </c:pt>
                <c:pt idx="346">
                  <c:v>1</c:v>
                </c:pt>
                <c:pt idx="347">
                  <c:v>1</c:v>
                </c:pt>
                <c:pt idx="348">
                  <c:v>0</c:v>
                </c:pt>
                <c:pt idx="349">
                  <c:v>0</c:v>
                </c:pt>
                <c:pt idx="350">
                  <c:v>0</c:v>
                </c:pt>
                <c:pt idx="351">
                  <c:v>0</c:v>
                </c:pt>
                <c:pt idx="352">
                  <c:v>1</c:v>
                </c:pt>
                <c:pt idx="353">
                  <c:v>1</c:v>
                </c:pt>
                <c:pt idx="354">
                  <c:v>1</c:v>
                </c:pt>
                <c:pt idx="355">
                  <c:v>0</c:v>
                </c:pt>
                <c:pt idx="356">
                  <c:v>0</c:v>
                </c:pt>
                <c:pt idx="357">
                  <c:v>1</c:v>
                </c:pt>
                <c:pt idx="358">
                  <c:v>0</c:v>
                </c:pt>
                <c:pt idx="359">
                  <c:v>0</c:v>
                </c:pt>
                <c:pt idx="360">
                  <c:v>1</c:v>
                </c:pt>
                <c:pt idx="361">
                  <c:v>0</c:v>
                </c:pt>
                <c:pt idx="362">
                  <c:v>0</c:v>
                </c:pt>
                <c:pt idx="363">
                  <c:v>1</c:v>
                </c:pt>
                <c:pt idx="364">
                  <c:v>0</c:v>
                </c:pt>
                <c:pt idx="365">
                  <c:v>0</c:v>
                </c:pt>
                <c:pt idx="366">
                  <c:v>0</c:v>
                </c:pt>
                <c:pt idx="367">
                  <c:v>1</c:v>
                </c:pt>
                <c:pt idx="368">
                  <c:v>0</c:v>
                </c:pt>
                <c:pt idx="369">
                  <c:v>1</c:v>
                </c:pt>
                <c:pt idx="370">
                  <c:v>1</c:v>
                </c:pt>
                <c:pt idx="371">
                  <c:v>0</c:v>
                </c:pt>
                <c:pt idx="372">
                  <c:v>0</c:v>
                </c:pt>
                <c:pt idx="373">
                  <c:v>1</c:v>
                </c:pt>
                <c:pt idx="374">
                  <c:v>0</c:v>
                </c:pt>
                <c:pt idx="375">
                  <c:v>0</c:v>
                </c:pt>
                <c:pt idx="376">
                  <c:v>1</c:v>
                </c:pt>
                <c:pt idx="377">
                  <c:v>0</c:v>
                </c:pt>
                <c:pt idx="378">
                  <c:v>0</c:v>
                </c:pt>
                <c:pt idx="379">
                  <c:v>0</c:v>
                </c:pt>
                <c:pt idx="380">
                  <c:v>0</c:v>
                </c:pt>
                <c:pt idx="381">
                  <c:v>1</c:v>
                </c:pt>
                <c:pt idx="382">
                  <c:v>0</c:v>
                </c:pt>
                <c:pt idx="383">
                  <c:v>0</c:v>
                </c:pt>
                <c:pt idx="384">
                  <c:v>0</c:v>
                </c:pt>
                <c:pt idx="385">
                  <c:v>0</c:v>
                </c:pt>
                <c:pt idx="386">
                  <c:v>0</c:v>
                </c:pt>
                <c:pt idx="387">
                  <c:v>0</c:v>
                </c:pt>
                <c:pt idx="388">
                  <c:v>0</c:v>
                </c:pt>
                <c:pt idx="389">
                  <c:v>0</c:v>
                </c:pt>
                <c:pt idx="390">
                  <c:v>0</c:v>
                </c:pt>
                <c:pt idx="391">
                  <c:v>1</c:v>
                </c:pt>
                <c:pt idx="392">
                  <c:v>0</c:v>
                </c:pt>
                <c:pt idx="393">
                  <c:v>0</c:v>
                </c:pt>
                <c:pt idx="394">
                  <c:v>1</c:v>
                </c:pt>
                <c:pt idx="395">
                  <c:v>0</c:v>
                </c:pt>
                <c:pt idx="396">
                  <c:v>1</c:v>
                </c:pt>
              </c:numCache>
            </c:numRef>
          </c:val>
          <c:smooth val="0"/>
          <c:extLst>
            <c:ext xmlns:c16="http://schemas.microsoft.com/office/drawing/2014/chart" uri="{C3380CC4-5D6E-409C-BE32-E72D297353CC}">
              <c16:uniqueId val="{00000000-63E7-4F01-B114-B3C9C8155286}"/>
            </c:ext>
          </c:extLst>
        </c:ser>
        <c:dLbls>
          <c:showLegendKey val="0"/>
          <c:showVal val="0"/>
          <c:showCatName val="0"/>
          <c:showSerName val="0"/>
          <c:showPercent val="0"/>
          <c:showBubbleSize val="0"/>
        </c:dLbls>
        <c:smooth val="0"/>
        <c:axId val="620652144"/>
        <c:axId val="620649848"/>
      </c:lineChart>
      <c:catAx>
        <c:axId val="62065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649848"/>
        <c:crosses val="autoZero"/>
        <c:auto val="1"/>
        <c:lblAlgn val="ctr"/>
        <c:lblOffset val="100"/>
        <c:noMultiLvlLbl val="0"/>
      </c:catAx>
      <c:valAx>
        <c:axId val="62064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65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Ras Al Khaimah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c:v>
                </c:pt>
                <c:pt idx="1">
                  <c:v>49</c:v>
                </c:pt>
                <c:pt idx="2">
                  <c:v>60</c:v>
                </c:pt>
                <c:pt idx="3">
                  <c:v>52</c:v>
                </c:pt>
                <c:pt idx="4">
                  <c:v>47</c:v>
                </c:pt>
                <c:pt idx="5">
                  <c:v>9</c:v>
                </c:pt>
                <c:pt idx="6">
                  <c:v>58</c:v>
                </c:pt>
              </c:numCache>
            </c:numRef>
          </c:val>
          <c:extLst>
            <c:ext xmlns:c16="http://schemas.microsoft.com/office/drawing/2014/chart" uri="{C3380CC4-5D6E-409C-BE32-E72D297353CC}">
              <c16:uniqueId val="{00000000-ADA2-43A2-842A-56CDC5317BF3}"/>
            </c:ext>
          </c:extLst>
        </c:ser>
        <c:dLbls>
          <c:showLegendKey val="0"/>
          <c:showVal val="0"/>
          <c:showCatName val="0"/>
          <c:showSerName val="0"/>
          <c:showPercent val="0"/>
          <c:showBubbleSize val="0"/>
        </c:dLbls>
        <c:gapWidth val="219"/>
        <c:overlap val="-27"/>
        <c:axId val="509649560"/>
        <c:axId val="509651856"/>
      </c:barChart>
      <c:catAx>
        <c:axId val="50964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51856"/>
        <c:crosses val="autoZero"/>
        <c:auto val="1"/>
        <c:lblAlgn val="ctr"/>
        <c:lblOffset val="100"/>
        <c:noMultiLvlLbl val="0"/>
      </c:catAx>
      <c:valAx>
        <c:axId val="50965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4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Visit Ras Al Khaimah</c:v>
                </c:pt>
              </c:strCache>
            </c:strRef>
          </c:cat>
          <c:val>
            <c:numRef>
              <c:f>Sheet1!$B$2</c:f>
              <c:numCache>
                <c:formatCode>General</c:formatCode>
                <c:ptCount val="1"/>
                <c:pt idx="0">
                  <c:v>327</c:v>
                </c:pt>
              </c:numCache>
            </c:numRef>
          </c:val>
          <c:extLst>
            <c:ext xmlns:c16="http://schemas.microsoft.com/office/drawing/2014/chart" uri="{C3380CC4-5D6E-409C-BE32-E72D297353CC}">
              <c16:uniqueId val="{00000000-FDC5-4A04-B546-F9BE1239E32C}"/>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Visit Ras Al Khaimah</c:v>
                </c:pt>
              </c:strCache>
            </c:strRef>
          </c:cat>
          <c:val>
            <c:numRef>
              <c:f>Sheet1!$C$2</c:f>
              <c:numCache>
                <c:formatCode>General</c:formatCode>
                <c:ptCount val="1"/>
                <c:pt idx="0">
                  <c:v>66</c:v>
                </c:pt>
              </c:numCache>
            </c:numRef>
          </c:val>
          <c:extLst>
            <c:ext xmlns:c16="http://schemas.microsoft.com/office/drawing/2014/chart" uri="{C3380CC4-5D6E-409C-BE32-E72D297353CC}">
              <c16:uniqueId val="{00000001-FDC5-4A04-B546-F9BE1239E32C}"/>
            </c:ext>
          </c:extLst>
        </c:ser>
        <c:dLbls>
          <c:showLegendKey val="0"/>
          <c:showVal val="0"/>
          <c:showCatName val="0"/>
          <c:showSerName val="0"/>
          <c:showPercent val="0"/>
          <c:showBubbleSize val="0"/>
        </c:dLbls>
        <c:gapWidth val="150"/>
        <c:overlap val="100"/>
        <c:axId val="509655464"/>
        <c:axId val="509659400"/>
      </c:barChart>
      <c:catAx>
        <c:axId val="50965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59400"/>
        <c:crosses val="autoZero"/>
        <c:auto val="1"/>
        <c:lblAlgn val="ctr"/>
        <c:lblOffset val="100"/>
        <c:noMultiLvlLbl val="0"/>
      </c:catAx>
      <c:valAx>
        <c:axId val="509659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5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2F7E-6A7F-4C5E-8653-95BED6306D37}"/>
              </a:ext>
            </a:extLst>
          </p:cNvPr>
          <p:cNvSpPr>
            <a:spLocks noGrp="1"/>
          </p:cNvSpPr>
          <p:nvPr>
            <p:ph type="ctrTitle"/>
          </p:nvPr>
        </p:nvSpPr>
        <p:spPr/>
        <p:txBody>
          <a:bodyPr/>
          <a:lstStyle/>
          <a:p>
            <a:r>
              <a:rPr lang="en-US"/>
              <a:t>CPW Competitive Review</a:t>
            </a:r>
          </a:p>
        </p:txBody>
      </p:sp>
      <p:sp>
        <p:nvSpPr>
          <p:cNvPr id="3" name="Subtitle 2">
            <a:extLst>
              <a:ext uri="{FF2B5EF4-FFF2-40B4-BE49-F238E27FC236}">
                <a16:creationId xmlns:a16="http://schemas.microsoft.com/office/drawing/2014/main" id="{E5AB34D4-F622-456A-AD53-C5432F51B4DA}"/>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407093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3C202-4A82-46A3-8639-BF172CF9FDA9}"/>
              </a:ext>
            </a:extLst>
          </p:cNvPr>
          <p:cNvSpPr>
            <a:spLocks noGrp="1"/>
          </p:cNvSpPr>
          <p:nvPr>
            <p:ph type="title"/>
          </p:nvPr>
        </p:nvSpPr>
        <p:spPr/>
        <p:txBody>
          <a:bodyPr/>
          <a:lstStyle/>
          <a:p>
            <a:r>
              <a:rPr lang="en-US"/>
              <a:t>Facebook Own Posts Table | Tourism RAK - 1 of 23</a:t>
            </a:r>
          </a:p>
        </p:txBody>
      </p:sp>
      <p:graphicFrame>
        <p:nvGraphicFramePr>
          <p:cNvPr id="5" name="Table Placeholder 4">
            <a:extLst>
              <a:ext uri="{FF2B5EF4-FFF2-40B4-BE49-F238E27FC236}">
                <a16:creationId xmlns:a16="http://schemas.microsoft.com/office/drawing/2014/main" id="{8B589C6E-D494-4DA2-B228-B4279B56A2C1}"/>
              </a:ext>
            </a:extLst>
          </p:cNvPr>
          <p:cNvGraphicFramePr>
            <a:graphicFrameLocks noGrp="1"/>
          </p:cNvGraphicFramePr>
          <p:nvPr>
            <p:ph type="tbl" sz="quarter" idx="13"/>
            <p:extLst>
              <p:ext uri="{D42A27DB-BD31-4B8C-83A1-F6EECF244321}">
                <p14:modId xmlns:p14="http://schemas.microsoft.com/office/powerpoint/2010/main" val="29726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15981694"/>
                    </a:ext>
                  </a:extLst>
                </a:gridCol>
                <a:gridCol w="493776">
                  <a:extLst>
                    <a:ext uri="{9D8B030D-6E8A-4147-A177-3AD203B41FA5}">
                      <a16:colId xmlns:a16="http://schemas.microsoft.com/office/drawing/2014/main" val="895290373"/>
                    </a:ext>
                  </a:extLst>
                </a:gridCol>
                <a:gridCol w="329184">
                  <a:extLst>
                    <a:ext uri="{9D8B030D-6E8A-4147-A177-3AD203B41FA5}">
                      <a16:colId xmlns:a16="http://schemas.microsoft.com/office/drawing/2014/main" val="322803300"/>
                    </a:ext>
                  </a:extLst>
                </a:gridCol>
                <a:gridCol w="329184">
                  <a:extLst>
                    <a:ext uri="{9D8B030D-6E8A-4147-A177-3AD203B41FA5}">
                      <a16:colId xmlns:a16="http://schemas.microsoft.com/office/drawing/2014/main" val="1578446209"/>
                    </a:ext>
                  </a:extLst>
                </a:gridCol>
                <a:gridCol w="329184">
                  <a:extLst>
                    <a:ext uri="{9D8B030D-6E8A-4147-A177-3AD203B41FA5}">
                      <a16:colId xmlns:a16="http://schemas.microsoft.com/office/drawing/2014/main" val="2503647869"/>
                    </a:ext>
                  </a:extLst>
                </a:gridCol>
                <a:gridCol w="329184">
                  <a:extLst>
                    <a:ext uri="{9D8B030D-6E8A-4147-A177-3AD203B41FA5}">
                      <a16:colId xmlns:a16="http://schemas.microsoft.com/office/drawing/2014/main" val="1513344309"/>
                    </a:ext>
                  </a:extLst>
                </a:gridCol>
                <a:gridCol w="329184">
                  <a:extLst>
                    <a:ext uri="{9D8B030D-6E8A-4147-A177-3AD203B41FA5}">
                      <a16:colId xmlns:a16="http://schemas.microsoft.com/office/drawing/2014/main" val="3969649416"/>
                    </a:ext>
                  </a:extLst>
                </a:gridCol>
                <a:gridCol w="329184">
                  <a:extLst>
                    <a:ext uri="{9D8B030D-6E8A-4147-A177-3AD203B41FA5}">
                      <a16:colId xmlns:a16="http://schemas.microsoft.com/office/drawing/2014/main" val="2594714875"/>
                    </a:ext>
                  </a:extLst>
                </a:gridCol>
                <a:gridCol w="329184">
                  <a:extLst>
                    <a:ext uri="{9D8B030D-6E8A-4147-A177-3AD203B41FA5}">
                      <a16:colId xmlns:a16="http://schemas.microsoft.com/office/drawing/2014/main" val="883677198"/>
                    </a:ext>
                  </a:extLst>
                </a:gridCol>
                <a:gridCol w="329184">
                  <a:extLst>
                    <a:ext uri="{9D8B030D-6E8A-4147-A177-3AD203B41FA5}">
                      <a16:colId xmlns:a16="http://schemas.microsoft.com/office/drawing/2014/main" val="3457958255"/>
                    </a:ext>
                  </a:extLst>
                </a:gridCol>
                <a:gridCol w="329184">
                  <a:extLst>
                    <a:ext uri="{9D8B030D-6E8A-4147-A177-3AD203B41FA5}">
                      <a16:colId xmlns:a16="http://schemas.microsoft.com/office/drawing/2014/main" val="66466120"/>
                    </a:ext>
                  </a:extLst>
                </a:gridCol>
                <a:gridCol w="329184">
                  <a:extLst>
                    <a:ext uri="{9D8B030D-6E8A-4147-A177-3AD203B41FA5}">
                      <a16:colId xmlns:a16="http://schemas.microsoft.com/office/drawing/2014/main" val="3082489940"/>
                    </a:ext>
                  </a:extLst>
                </a:gridCol>
                <a:gridCol w="329184">
                  <a:extLst>
                    <a:ext uri="{9D8B030D-6E8A-4147-A177-3AD203B41FA5}">
                      <a16:colId xmlns:a16="http://schemas.microsoft.com/office/drawing/2014/main" val="3977167830"/>
                    </a:ext>
                  </a:extLst>
                </a:gridCol>
                <a:gridCol w="329184">
                  <a:extLst>
                    <a:ext uri="{9D8B030D-6E8A-4147-A177-3AD203B41FA5}">
                      <a16:colId xmlns:a16="http://schemas.microsoft.com/office/drawing/2014/main" val="2111048910"/>
                    </a:ext>
                  </a:extLst>
                </a:gridCol>
                <a:gridCol w="329184">
                  <a:extLst>
                    <a:ext uri="{9D8B030D-6E8A-4147-A177-3AD203B41FA5}">
                      <a16:colId xmlns:a16="http://schemas.microsoft.com/office/drawing/2014/main" val="2931279645"/>
                    </a:ext>
                  </a:extLst>
                </a:gridCol>
                <a:gridCol w="329184">
                  <a:extLst>
                    <a:ext uri="{9D8B030D-6E8A-4147-A177-3AD203B41FA5}">
                      <a16:colId xmlns:a16="http://schemas.microsoft.com/office/drawing/2014/main" val="3847487614"/>
                    </a:ext>
                  </a:extLst>
                </a:gridCol>
                <a:gridCol w="329184">
                  <a:extLst>
                    <a:ext uri="{9D8B030D-6E8A-4147-A177-3AD203B41FA5}">
                      <a16:colId xmlns:a16="http://schemas.microsoft.com/office/drawing/2014/main" val="1665505949"/>
                    </a:ext>
                  </a:extLst>
                </a:gridCol>
                <a:gridCol w="329184">
                  <a:extLst>
                    <a:ext uri="{9D8B030D-6E8A-4147-A177-3AD203B41FA5}">
                      <a16:colId xmlns:a16="http://schemas.microsoft.com/office/drawing/2014/main" val="1987357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2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- 2020-01-15 17:00:19</a:t>
                      </a:r>
                      <a:r>
                        <a:rPr kumimoji="0" lang="en-US" sz="1000" b="0" i="0" u="none" strike="noStrike" kern="1200" cap="none" spc="0" normalizeH="0" baseline="0" noProof="0">
                          <a:ln>
                            <a:noFill/>
                          </a:ln>
                          <a:solidFill>
                            <a:prstClr val="black"/>
                          </a:solidFill>
                          <a:effectLst/>
                          <a:uLnTx/>
                          <a:uFillTx/>
                          <a:latin typeface="+mn-lt"/>
                          <a:ea typeface="+mn-ea"/>
                          <a:cs typeface="+mn-cs"/>
                        </a:rPr>
                        <a:t>
 It's snowing!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710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- 2019-09-08 17:15:43</a:t>
                      </a:r>
                      <a:r>
                        <a:rPr kumimoji="0" lang="en-US" sz="1000" b="0" i="0" u="none" strike="noStrike" kern="1200" cap="none" spc="0" normalizeH="0" baseline="0" noProof="0">
                          <a:ln>
                            <a:noFill/>
                          </a:ln>
                          <a:solidFill>
                            <a:prstClr val="black"/>
                          </a:solidFill>
                          <a:effectLst/>
                          <a:uLnTx/>
                          <a:uFillTx/>
                          <a:latin typeface="+mn-lt"/>
                          <a:ea typeface="+mn-ea"/>
                          <a:cs typeface="+mn-cs"/>
                        </a:rPr>
                        <a:t>
 Thrillist recommends Jebel Jais Flight as the adventure that no adrenaline junkie should miss out 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09059303"/>
                  </a:ext>
                </a:extLst>
              </a:tr>
            </a:tbl>
          </a:graphicData>
        </a:graphic>
      </p:graphicFrame>
      <p:sp>
        <p:nvSpPr>
          <p:cNvPr id="4" name="Text Placeholder 3">
            <a:extLst>
              <a:ext uri="{FF2B5EF4-FFF2-40B4-BE49-F238E27FC236}">
                <a16:creationId xmlns:a16="http://schemas.microsoft.com/office/drawing/2014/main" id="{B06134E7-677A-4014-B9C9-2BED0C34DC2C}"/>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812999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C6F58-E377-4F6C-821A-53D4B1E94A08}"/>
              </a:ext>
            </a:extLst>
          </p:cNvPr>
          <p:cNvSpPr>
            <a:spLocks noGrp="1"/>
          </p:cNvSpPr>
          <p:nvPr>
            <p:ph type="title"/>
          </p:nvPr>
        </p:nvSpPr>
        <p:spPr/>
        <p:txBody>
          <a:bodyPr/>
          <a:lstStyle/>
          <a:p>
            <a:r>
              <a:rPr lang="en-US"/>
              <a:t>Facebook Own Posts Table | Tourism RAK - 2 of 23</a:t>
            </a:r>
          </a:p>
        </p:txBody>
      </p:sp>
      <p:graphicFrame>
        <p:nvGraphicFramePr>
          <p:cNvPr id="5" name="Table Placeholder 4">
            <a:extLst>
              <a:ext uri="{FF2B5EF4-FFF2-40B4-BE49-F238E27FC236}">
                <a16:creationId xmlns:a16="http://schemas.microsoft.com/office/drawing/2014/main" id="{AD051B8E-422C-4328-BFB6-A34AC50F7D28}"/>
              </a:ext>
            </a:extLst>
          </p:cNvPr>
          <p:cNvGraphicFramePr>
            <a:graphicFrameLocks noGrp="1"/>
          </p:cNvGraphicFramePr>
          <p:nvPr>
            <p:ph type="tbl" sz="quarter" idx="13"/>
            <p:extLst>
              <p:ext uri="{D42A27DB-BD31-4B8C-83A1-F6EECF244321}">
                <p14:modId xmlns:p14="http://schemas.microsoft.com/office/powerpoint/2010/main" val="105950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82710989"/>
                    </a:ext>
                  </a:extLst>
                </a:gridCol>
                <a:gridCol w="493776">
                  <a:extLst>
                    <a:ext uri="{9D8B030D-6E8A-4147-A177-3AD203B41FA5}">
                      <a16:colId xmlns:a16="http://schemas.microsoft.com/office/drawing/2014/main" val="4211108481"/>
                    </a:ext>
                  </a:extLst>
                </a:gridCol>
                <a:gridCol w="329184">
                  <a:extLst>
                    <a:ext uri="{9D8B030D-6E8A-4147-A177-3AD203B41FA5}">
                      <a16:colId xmlns:a16="http://schemas.microsoft.com/office/drawing/2014/main" val="2130215551"/>
                    </a:ext>
                  </a:extLst>
                </a:gridCol>
                <a:gridCol w="329184">
                  <a:extLst>
                    <a:ext uri="{9D8B030D-6E8A-4147-A177-3AD203B41FA5}">
                      <a16:colId xmlns:a16="http://schemas.microsoft.com/office/drawing/2014/main" val="2191048572"/>
                    </a:ext>
                  </a:extLst>
                </a:gridCol>
                <a:gridCol w="329184">
                  <a:extLst>
                    <a:ext uri="{9D8B030D-6E8A-4147-A177-3AD203B41FA5}">
                      <a16:colId xmlns:a16="http://schemas.microsoft.com/office/drawing/2014/main" val="102224338"/>
                    </a:ext>
                  </a:extLst>
                </a:gridCol>
                <a:gridCol w="329184">
                  <a:extLst>
                    <a:ext uri="{9D8B030D-6E8A-4147-A177-3AD203B41FA5}">
                      <a16:colId xmlns:a16="http://schemas.microsoft.com/office/drawing/2014/main" val="2889026982"/>
                    </a:ext>
                  </a:extLst>
                </a:gridCol>
                <a:gridCol w="329184">
                  <a:extLst>
                    <a:ext uri="{9D8B030D-6E8A-4147-A177-3AD203B41FA5}">
                      <a16:colId xmlns:a16="http://schemas.microsoft.com/office/drawing/2014/main" val="4063959656"/>
                    </a:ext>
                  </a:extLst>
                </a:gridCol>
                <a:gridCol w="329184">
                  <a:extLst>
                    <a:ext uri="{9D8B030D-6E8A-4147-A177-3AD203B41FA5}">
                      <a16:colId xmlns:a16="http://schemas.microsoft.com/office/drawing/2014/main" val="2084975932"/>
                    </a:ext>
                  </a:extLst>
                </a:gridCol>
                <a:gridCol w="329184">
                  <a:extLst>
                    <a:ext uri="{9D8B030D-6E8A-4147-A177-3AD203B41FA5}">
                      <a16:colId xmlns:a16="http://schemas.microsoft.com/office/drawing/2014/main" val="3172654197"/>
                    </a:ext>
                  </a:extLst>
                </a:gridCol>
                <a:gridCol w="329184">
                  <a:extLst>
                    <a:ext uri="{9D8B030D-6E8A-4147-A177-3AD203B41FA5}">
                      <a16:colId xmlns:a16="http://schemas.microsoft.com/office/drawing/2014/main" val="2062107976"/>
                    </a:ext>
                  </a:extLst>
                </a:gridCol>
                <a:gridCol w="329184">
                  <a:extLst>
                    <a:ext uri="{9D8B030D-6E8A-4147-A177-3AD203B41FA5}">
                      <a16:colId xmlns:a16="http://schemas.microsoft.com/office/drawing/2014/main" val="112055428"/>
                    </a:ext>
                  </a:extLst>
                </a:gridCol>
                <a:gridCol w="329184">
                  <a:extLst>
                    <a:ext uri="{9D8B030D-6E8A-4147-A177-3AD203B41FA5}">
                      <a16:colId xmlns:a16="http://schemas.microsoft.com/office/drawing/2014/main" val="87974062"/>
                    </a:ext>
                  </a:extLst>
                </a:gridCol>
                <a:gridCol w="329184">
                  <a:extLst>
                    <a:ext uri="{9D8B030D-6E8A-4147-A177-3AD203B41FA5}">
                      <a16:colId xmlns:a16="http://schemas.microsoft.com/office/drawing/2014/main" val="3490100165"/>
                    </a:ext>
                  </a:extLst>
                </a:gridCol>
                <a:gridCol w="329184">
                  <a:extLst>
                    <a:ext uri="{9D8B030D-6E8A-4147-A177-3AD203B41FA5}">
                      <a16:colId xmlns:a16="http://schemas.microsoft.com/office/drawing/2014/main" val="3117924111"/>
                    </a:ext>
                  </a:extLst>
                </a:gridCol>
                <a:gridCol w="329184">
                  <a:extLst>
                    <a:ext uri="{9D8B030D-6E8A-4147-A177-3AD203B41FA5}">
                      <a16:colId xmlns:a16="http://schemas.microsoft.com/office/drawing/2014/main" val="2985617220"/>
                    </a:ext>
                  </a:extLst>
                </a:gridCol>
                <a:gridCol w="329184">
                  <a:extLst>
                    <a:ext uri="{9D8B030D-6E8A-4147-A177-3AD203B41FA5}">
                      <a16:colId xmlns:a16="http://schemas.microsoft.com/office/drawing/2014/main" val="4107766435"/>
                    </a:ext>
                  </a:extLst>
                </a:gridCol>
                <a:gridCol w="329184">
                  <a:extLst>
                    <a:ext uri="{9D8B030D-6E8A-4147-A177-3AD203B41FA5}">
                      <a16:colId xmlns:a16="http://schemas.microsoft.com/office/drawing/2014/main" val="878472016"/>
                    </a:ext>
                  </a:extLst>
                </a:gridCol>
                <a:gridCol w="329184">
                  <a:extLst>
                    <a:ext uri="{9D8B030D-6E8A-4147-A177-3AD203B41FA5}">
                      <a16:colId xmlns:a16="http://schemas.microsoft.com/office/drawing/2014/main" val="890590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907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- 2020-02-10 12:11:51</a:t>
                      </a:r>
                      <a:r>
                        <a:rPr kumimoji="0" lang="en-US" sz="1000" b="0" i="0" u="none" strike="noStrike" kern="1200" cap="none" spc="0" normalizeH="0" baseline="0" noProof="0">
                          <a:ln>
                            <a:noFill/>
                          </a:ln>
                          <a:solidFill>
                            <a:prstClr val="black"/>
                          </a:solidFill>
                          <a:effectLst/>
                          <a:uLnTx/>
                          <a:uFillTx/>
                          <a:latin typeface="+mn-lt"/>
                          <a:ea typeface="+mn-ea"/>
                          <a:cs typeface="+mn-cs"/>
                        </a:rPr>
                        <a:t>
 Experience a variety of exciting adventure attractions at the newly opened Jais Adventure Peak! Ras Al Khaimah’s latest adventure offering, which includes the Jebel Jais Flight, Jais Sky Tour, and the brand new Jais Sky Maze, will offer a host of outdoor activities that the whole family can enjoy. 
Set atop the UAE’s highest mountain, the grand opening took place in the presence of His Highness Sheikh Saud Bin Saqr Al Qasimi, UAE Supreme Council Member and Ruler of Ras Al Khaimah, top hospitality industry professionals and VIP guests.
</a:t>
                      </a:r>
                      <a:r>
                        <a:rPr kumimoji="0" lang="ar-AE" sz="1000" b="0" i="0" u="none" strike="noStrike" kern="1200" cap="none" spc="0" normalizeH="0" baseline="0" noProof="0">
                          <a:ln>
                            <a:noFill/>
                          </a:ln>
                          <a:solidFill>
                            <a:prstClr val="black"/>
                          </a:solidFill>
                          <a:effectLst/>
                          <a:uLnTx/>
                          <a:uFillTx/>
                          <a:latin typeface="+mn-lt"/>
                          <a:ea typeface="+mn-ea"/>
                          <a:cs typeface="+mn-cs"/>
                        </a:rPr>
                        <a:t>عيشوا مغامرات ترفيهية لا مثيل لها في "قمة جيس للمغامرة" التي تم افتتاحها مؤخراً، واختبروا أهم مجموعة من التحديات الحماسية في رأس الخيمة شأن جبل جيس فلايت أطول مسار انزلاقي في العالم، وجولة جيس المعلقة ومتاهة جيس المعلقة الجديدة كلياً والتي تتيح أجواءً من المتعة والإثارة لكل أفراد العائلة. 
تم افتتاح "قمة جيس للمغامرة" على أعلى قمة جبلية في دولة الإمارات وبحضور صاحب السمو الشيخ سعود بن صقر القاسمي عضو المجلس الأعلى للاتحاد حاكم رأس الخيمة مع مجموعة من 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6858270"/>
                  </a:ext>
                </a:extLst>
              </a:tr>
            </a:tbl>
          </a:graphicData>
        </a:graphic>
      </p:graphicFrame>
      <p:sp>
        <p:nvSpPr>
          <p:cNvPr id="4" name="Text Placeholder 3">
            <a:extLst>
              <a:ext uri="{FF2B5EF4-FFF2-40B4-BE49-F238E27FC236}">
                <a16:creationId xmlns:a16="http://schemas.microsoft.com/office/drawing/2014/main" id="{71EDD8EA-0FCF-4851-A239-223C16F462D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6742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D7B26-13FB-40B9-A8CB-5A22FA292613}"/>
              </a:ext>
            </a:extLst>
          </p:cNvPr>
          <p:cNvSpPr>
            <a:spLocks noGrp="1"/>
          </p:cNvSpPr>
          <p:nvPr>
            <p:ph type="title"/>
          </p:nvPr>
        </p:nvSpPr>
        <p:spPr/>
        <p:txBody>
          <a:bodyPr/>
          <a:lstStyle/>
          <a:p>
            <a:r>
              <a:rPr lang="en-US"/>
              <a:t>Facebook Own Posts Table | Tourism RAK - 3 of 23</a:t>
            </a:r>
          </a:p>
        </p:txBody>
      </p:sp>
      <p:graphicFrame>
        <p:nvGraphicFramePr>
          <p:cNvPr id="5" name="Table Placeholder 4">
            <a:extLst>
              <a:ext uri="{FF2B5EF4-FFF2-40B4-BE49-F238E27FC236}">
                <a16:creationId xmlns:a16="http://schemas.microsoft.com/office/drawing/2014/main" id="{13809E46-A4AA-408D-AD80-77EB5FD058C8}"/>
              </a:ext>
            </a:extLst>
          </p:cNvPr>
          <p:cNvGraphicFramePr>
            <a:graphicFrameLocks noGrp="1"/>
          </p:cNvGraphicFramePr>
          <p:nvPr>
            <p:ph type="tbl" sz="quarter" idx="13"/>
            <p:extLst>
              <p:ext uri="{D42A27DB-BD31-4B8C-83A1-F6EECF244321}">
                <p14:modId xmlns:p14="http://schemas.microsoft.com/office/powerpoint/2010/main" val="2874364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4876405"/>
                    </a:ext>
                  </a:extLst>
                </a:gridCol>
                <a:gridCol w="493776">
                  <a:extLst>
                    <a:ext uri="{9D8B030D-6E8A-4147-A177-3AD203B41FA5}">
                      <a16:colId xmlns:a16="http://schemas.microsoft.com/office/drawing/2014/main" val="334503990"/>
                    </a:ext>
                  </a:extLst>
                </a:gridCol>
                <a:gridCol w="329184">
                  <a:extLst>
                    <a:ext uri="{9D8B030D-6E8A-4147-A177-3AD203B41FA5}">
                      <a16:colId xmlns:a16="http://schemas.microsoft.com/office/drawing/2014/main" val="2261150761"/>
                    </a:ext>
                  </a:extLst>
                </a:gridCol>
                <a:gridCol w="329184">
                  <a:extLst>
                    <a:ext uri="{9D8B030D-6E8A-4147-A177-3AD203B41FA5}">
                      <a16:colId xmlns:a16="http://schemas.microsoft.com/office/drawing/2014/main" val="2291406171"/>
                    </a:ext>
                  </a:extLst>
                </a:gridCol>
                <a:gridCol w="329184">
                  <a:extLst>
                    <a:ext uri="{9D8B030D-6E8A-4147-A177-3AD203B41FA5}">
                      <a16:colId xmlns:a16="http://schemas.microsoft.com/office/drawing/2014/main" val="2461141503"/>
                    </a:ext>
                  </a:extLst>
                </a:gridCol>
                <a:gridCol w="329184">
                  <a:extLst>
                    <a:ext uri="{9D8B030D-6E8A-4147-A177-3AD203B41FA5}">
                      <a16:colId xmlns:a16="http://schemas.microsoft.com/office/drawing/2014/main" val="4010063008"/>
                    </a:ext>
                  </a:extLst>
                </a:gridCol>
                <a:gridCol w="329184">
                  <a:extLst>
                    <a:ext uri="{9D8B030D-6E8A-4147-A177-3AD203B41FA5}">
                      <a16:colId xmlns:a16="http://schemas.microsoft.com/office/drawing/2014/main" val="1713531163"/>
                    </a:ext>
                  </a:extLst>
                </a:gridCol>
                <a:gridCol w="329184">
                  <a:extLst>
                    <a:ext uri="{9D8B030D-6E8A-4147-A177-3AD203B41FA5}">
                      <a16:colId xmlns:a16="http://schemas.microsoft.com/office/drawing/2014/main" val="1294032324"/>
                    </a:ext>
                  </a:extLst>
                </a:gridCol>
                <a:gridCol w="329184">
                  <a:extLst>
                    <a:ext uri="{9D8B030D-6E8A-4147-A177-3AD203B41FA5}">
                      <a16:colId xmlns:a16="http://schemas.microsoft.com/office/drawing/2014/main" val="3980482252"/>
                    </a:ext>
                  </a:extLst>
                </a:gridCol>
                <a:gridCol w="329184">
                  <a:extLst>
                    <a:ext uri="{9D8B030D-6E8A-4147-A177-3AD203B41FA5}">
                      <a16:colId xmlns:a16="http://schemas.microsoft.com/office/drawing/2014/main" val="1264265113"/>
                    </a:ext>
                  </a:extLst>
                </a:gridCol>
                <a:gridCol w="329184">
                  <a:extLst>
                    <a:ext uri="{9D8B030D-6E8A-4147-A177-3AD203B41FA5}">
                      <a16:colId xmlns:a16="http://schemas.microsoft.com/office/drawing/2014/main" val="54351838"/>
                    </a:ext>
                  </a:extLst>
                </a:gridCol>
                <a:gridCol w="329184">
                  <a:extLst>
                    <a:ext uri="{9D8B030D-6E8A-4147-A177-3AD203B41FA5}">
                      <a16:colId xmlns:a16="http://schemas.microsoft.com/office/drawing/2014/main" val="1768484974"/>
                    </a:ext>
                  </a:extLst>
                </a:gridCol>
                <a:gridCol w="329184">
                  <a:extLst>
                    <a:ext uri="{9D8B030D-6E8A-4147-A177-3AD203B41FA5}">
                      <a16:colId xmlns:a16="http://schemas.microsoft.com/office/drawing/2014/main" val="2843676422"/>
                    </a:ext>
                  </a:extLst>
                </a:gridCol>
                <a:gridCol w="329184">
                  <a:extLst>
                    <a:ext uri="{9D8B030D-6E8A-4147-A177-3AD203B41FA5}">
                      <a16:colId xmlns:a16="http://schemas.microsoft.com/office/drawing/2014/main" val="1044160252"/>
                    </a:ext>
                  </a:extLst>
                </a:gridCol>
                <a:gridCol w="329184">
                  <a:extLst>
                    <a:ext uri="{9D8B030D-6E8A-4147-A177-3AD203B41FA5}">
                      <a16:colId xmlns:a16="http://schemas.microsoft.com/office/drawing/2014/main" val="2463726137"/>
                    </a:ext>
                  </a:extLst>
                </a:gridCol>
                <a:gridCol w="329184">
                  <a:extLst>
                    <a:ext uri="{9D8B030D-6E8A-4147-A177-3AD203B41FA5}">
                      <a16:colId xmlns:a16="http://schemas.microsoft.com/office/drawing/2014/main" val="3094403081"/>
                    </a:ext>
                  </a:extLst>
                </a:gridCol>
                <a:gridCol w="329184">
                  <a:extLst>
                    <a:ext uri="{9D8B030D-6E8A-4147-A177-3AD203B41FA5}">
                      <a16:colId xmlns:a16="http://schemas.microsoft.com/office/drawing/2014/main" val="613618411"/>
                    </a:ext>
                  </a:extLst>
                </a:gridCol>
                <a:gridCol w="329184">
                  <a:extLst>
                    <a:ext uri="{9D8B030D-6E8A-4147-A177-3AD203B41FA5}">
                      <a16:colId xmlns:a16="http://schemas.microsoft.com/office/drawing/2014/main" val="2456223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917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- 2020-01-10 11:20:03</a:t>
                      </a:r>
                      <a:r>
                        <a:rPr kumimoji="0" lang="en-US" sz="1000" b="0" i="0" u="none" strike="noStrike" kern="1200" cap="none" spc="0" normalizeH="0" baseline="0" noProof="0">
                          <a:ln>
                            <a:noFill/>
                          </a:ln>
                          <a:solidFill>
                            <a:prstClr val="black"/>
                          </a:solidFill>
                          <a:effectLst/>
                          <a:uLnTx/>
                          <a:uFillTx/>
                          <a:latin typeface="+mn-lt"/>
                          <a:ea typeface="+mn-ea"/>
                          <a:cs typeface="+mn-cs"/>
                        </a:rPr>
                        <a:t>
 It’s the perfect season to climb up 242 steps of history.
</a:t>
                      </a:r>
                      <a:r>
                        <a:rPr kumimoji="0" lang="ar-AE" sz="1000" b="0" i="0" u="none" strike="noStrike" kern="1200" cap="none" spc="0" normalizeH="0" baseline="0" noProof="0">
                          <a:ln>
                            <a:noFill/>
                          </a:ln>
                          <a:solidFill>
                            <a:prstClr val="black"/>
                          </a:solidFill>
                          <a:effectLst/>
                          <a:uLnTx/>
                          <a:uFillTx/>
                          <a:latin typeface="+mn-lt"/>
                          <a:ea typeface="+mn-ea"/>
                          <a:cs typeface="+mn-cs"/>
                        </a:rPr>
                        <a:t>إنه الوقت المناسب لتخطو 242 خطوة عبر التاريخ.
</a:t>
                      </a:r>
                      <a:r>
                        <a:rPr kumimoji="0" lang="en-US" sz="1000" b="0" i="0" u="none" strike="noStrike" kern="1200" cap="none" spc="0" normalizeH="0" baseline="0" noProof="0">
                          <a:ln>
                            <a:noFill/>
                          </a:ln>
                          <a:solidFill>
                            <a:prstClr val="black"/>
                          </a:solidFill>
                          <a:effectLst/>
                          <a:uLnTx/>
                          <a:uFillTx/>
                          <a:latin typeface="+mn-lt"/>
                          <a:ea typeface="+mn-ea"/>
                          <a:cs typeface="+mn-cs"/>
                        </a:rPr>
                        <a:t>📸: IG/jhie.sy
#VisitRasAlKhaimah 
#iFoundRAK 
#Culture 
#DhayahFort 
#Fort 
#Architecture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8963285"/>
                  </a:ext>
                </a:extLst>
              </a:tr>
            </a:tbl>
          </a:graphicData>
        </a:graphic>
      </p:graphicFrame>
      <p:sp>
        <p:nvSpPr>
          <p:cNvPr id="4" name="Text Placeholder 3">
            <a:extLst>
              <a:ext uri="{FF2B5EF4-FFF2-40B4-BE49-F238E27FC236}">
                <a16:creationId xmlns:a16="http://schemas.microsoft.com/office/drawing/2014/main" id="{DE5BE224-1062-4D20-B2B5-A1EFE91FD0E2}"/>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900039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E457-85E3-449E-940B-654BFD69D4D2}"/>
              </a:ext>
            </a:extLst>
          </p:cNvPr>
          <p:cNvSpPr>
            <a:spLocks noGrp="1"/>
          </p:cNvSpPr>
          <p:nvPr>
            <p:ph type="title"/>
          </p:nvPr>
        </p:nvSpPr>
        <p:spPr/>
        <p:txBody>
          <a:bodyPr/>
          <a:lstStyle/>
          <a:p>
            <a:r>
              <a:rPr lang="en-US"/>
              <a:t>Facebook Own Posts Table | Tourism RAK - 4 of 23</a:t>
            </a:r>
          </a:p>
        </p:txBody>
      </p:sp>
      <p:graphicFrame>
        <p:nvGraphicFramePr>
          <p:cNvPr id="5" name="Table Placeholder 4">
            <a:extLst>
              <a:ext uri="{FF2B5EF4-FFF2-40B4-BE49-F238E27FC236}">
                <a16:creationId xmlns:a16="http://schemas.microsoft.com/office/drawing/2014/main" id="{6DF13179-690E-4C56-904B-995ED984D05C}"/>
              </a:ext>
            </a:extLst>
          </p:cNvPr>
          <p:cNvGraphicFramePr>
            <a:graphicFrameLocks noGrp="1"/>
          </p:cNvGraphicFramePr>
          <p:nvPr>
            <p:ph type="tbl" sz="quarter" idx="13"/>
            <p:extLst>
              <p:ext uri="{D42A27DB-BD31-4B8C-83A1-F6EECF244321}">
                <p14:modId xmlns:p14="http://schemas.microsoft.com/office/powerpoint/2010/main" val="2874733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21784023"/>
                    </a:ext>
                  </a:extLst>
                </a:gridCol>
                <a:gridCol w="493776">
                  <a:extLst>
                    <a:ext uri="{9D8B030D-6E8A-4147-A177-3AD203B41FA5}">
                      <a16:colId xmlns:a16="http://schemas.microsoft.com/office/drawing/2014/main" val="1063711069"/>
                    </a:ext>
                  </a:extLst>
                </a:gridCol>
                <a:gridCol w="329184">
                  <a:extLst>
                    <a:ext uri="{9D8B030D-6E8A-4147-A177-3AD203B41FA5}">
                      <a16:colId xmlns:a16="http://schemas.microsoft.com/office/drawing/2014/main" val="1989211457"/>
                    </a:ext>
                  </a:extLst>
                </a:gridCol>
                <a:gridCol w="329184">
                  <a:extLst>
                    <a:ext uri="{9D8B030D-6E8A-4147-A177-3AD203B41FA5}">
                      <a16:colId xmlns:a16="http://schemas.microsoft.com/office/drawing/2014/main" val="3415510303"/>
                    </a:ext>
                  </a:extLst>
                </a:gridCol>
                <a:gridCol w="329184">
                  <a:extLst>
                    <a:ext uri="{9D8B030D-6E8A-4147-A177-3AD203B41FA5}">
                      <a16:colId xmlns:a16="http://schemas.microsoft.com/office/drawing/2014/main" val="2217392910"/>
                    </a:ext>
                  </a:extLst>
                </a:gridCol>
                <a:gridCol w="329184">
                  <a:extLst>
                    <a:ext uri="{9D8B030D-6E8A-4147-A177-3AD203B41FA5}">
                      <a16:colId xmlns:a16="http://schemas.microsoft.com/office/drawing/2014/main" val="2256083786"/>
                    </a:ext>
                  </a:extLst>
                </a:gridCol>
                <a:gridCol w="329184">
                  <a:extLst>
                    <a:ext uri="{9D8B030D-6E8A-4147-A177-3AD203B41FA5}">
                      <a16:colId xmlns:a16="http://schemas.microsoft.com/office/drawing/2014/main" val="1417729087"/>
                    </a:ext>
                  </a:extLst>
                </a:gridCol>
                <a:gridCol w="329184">
                  <a:extLst>
                    <a:ext uri="{9D8B030D-6E8A-4147-A177-3AD203B41FA5}">
                      <a16:colId xmlns:a16="http://schemas.microsoft.com/office/drawing/2014/main" val="3955908864"/>
                    </a:ext>
                  </a:extLst>
                </a:gridCol>
                <a:gridCol w="329184">
                  <a:extLst>
                    <a:ext uri="{9D8B030D-6E8A-4147-A177-3AD203B41FA5}">
                      <a16:colId xmlns:a16="http://schemas.microsoft.com/office/drawing/2014/main" val="1371412308"/>
                    </a:ext>
                  </a:extLst>
                </a:gridCol>
                <a:gridCol w="329184">
                  <a:extLst>
                    <a:ext uri="{9D8B030D-6E8A-4147-A177-3AD203B41FA5}">
                      <a16:colId xmlns:a16="http://schemas.microsoft.com/office/drawing/2014/main" val="2177736313"/>
                    </a:ext>
                  </a:extLst>
                </a:gridCol>
                <a:gridCol w="329184">
                  <a:extLst>
                    <a:ext uri="{9D8B030D-6E8A-4147-A177-3AD203B41FA5}">
                      <a16:colId xmlns:a16="http://schemas.microsoft.com/office/drawing/2014/main" val="1905961902"/>
                    </a:ext>
                  </a:extLst>
                </a:gridCol>
                <a:gridCol w="329184">
                  <a:extLst>
                    <a:ext uri="{9D8B030D-6E8A-4147-A177-3AD203B41FA5}">
                      <a16:colId xmlns:a16="http://schemas.microsoft.com/office/drawing/2014/main" val="579021569"/>
                    </a:ext>
                  </a:extLst>
                </a:gridCol>
                <a:gridCol w="329184">
                  <a:extLst>
                    <a:ext uri="{9D8B030D-6E8A-4147-A177-3AD203B41FA5}">
                      <a16:colId xmlns:a16="http://schemas.microsoft.com/office/drawing/2014/main" val="3162927836"/>
                    </a:ext>
                  </a:extLst>
                </a:gridCol>
                <a:gridCol w="329184">
                  <a:extLst>
                    <a:ext uri="{9D8B030D-6E8A-4147-A177-3AD203B41FA5}">
                      <a16:colId xmlns:a16="http://schemas.microsoft.com/office/drawing/2014/main" val="3807734058"/>
                    </a:ext>
                  </a:extLst>
                </a:gridCol>
                <a:gridCol w="329184">
                  <a:extLst>
                    <a:ext uri="{9D8B030D-6E8A-4147-A177-3AD203B41FA5}">
                      <a16:colId xmlns:a16="http://schemas.microsoft.com/office/drawing/2014/main" val="163947503"/>
                    </a:ext>
                  </a:extLst>
                </a:gridCol>
                <a:gridCol w="329184">
                  <a:extLst>
                    <a:ext uri="{9D8B030D-6E8A-4147-A177-3AD203B41FA5}">
                      <a16:colId xmlns:a16="http://schemas.microsoft.com/office/drawing/2014/main" val="833826456"/>
                    </a:ext>
                  </a:extLst>
                </a:gridCol>
                <a:gridCol w="329184">
                  <a:extLst>
                    <a:ext uri="{9D8B030D-6E8A-4147-A177-3AD203B41FA5}">
                      <a16:colId xmlns:a16="http://schemas.microsoft.com/office/drawing/2014/main" val="2695348712"/>
                    </a:ext>
                  </a:extLst>
                </a:gridCol>
                <a:gridCol w="329184">
                  <a:extLst>
                    <a:ext uri="{9D8B030D-6E8A-4147-A177-3AD203B41FA5}">
                      <a16:colId xmlns:a16="http://schemas.microsoft.com/office/drawing/2014/main" val="1089947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804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- 2019-12-19 12:56:38</a:t>
                      </a:r>
                      <a:r>
                        <a:rPr kumimoji="0" lang="en-US" sz="1000" b="0" i="0" u="none" strike="noStrike" kern="1200" cap="none" spc="0" normalizeH="0" baseline="0" noProof="0">
                          <a:ln>
                            <a:noFill/>
                          </a:ln>
                          <a:solidFill>
                            <a:prstClr val="black"/>
                          </a:solidFill>
                          <a:effectLst/>
                          <a:uLnTx/>
                          <a:uFillTx/>
                          <a:latin typeface="+mn-lt"/>
                          <a:ea typeface="+mn-ea"/>
                          <a:cs typeface="+mn-cs"/>
                        </a:rPr>
                        <a:t>
 Only 9 days left till 2020. 
Tick the #WorldsLongestZipline off your 2019 bucket list! 😉
</a:t>
                      </a:r>
                      <a:r>
                        <a:rPr kumimoji="0" lang="ar-AE" sz="1000" b="0" i="0" u="none" strike="noStrike" kern="1200" cap="none" spc="0" normalizeH="0" baseline="0" noProof="0">
                          <a:ln>
                            <a:noFill/>
                          </a:ln>
                          <a:solidFill>
                            <a:prstClr val="black"/>
                          </a:solidFill>
                          <a:effectLst/>
                          <a:uLnTx/>
                          <a:uFillTx/>
                          <a:latin typeface="+mn-lt"/>
                          <a:ea typeface="+mn-ea"/>
                          <a:cs typeface="+mn-cs"/>
                        </a:rPr>
                        <a:t>فقط 9 أيام متبقية لبداية عام 2020. توجوا قائمة أمنياتكم لعام 2019 بمغامرة في #أطول مسار إنزلاقي في العالم!
#جبل_جيس #أطول_مسار_إنزلاقي_في_العالم #رأس_الخيمة #زوروا_رأس_الخيمة #مغامرة #مغامرات
</a:t>
                      </a:r>
                      <a:r>
                        <a:rPr kumimoji="0" lang="en-US" sz="1000" b="0" i="0" u="none" strike="noStrike" kern="1200" cap="none" spc="0" normalizeH="0" baseline="0" noProof="0">
                          <a:ln>
                            <a:noFill/>
                          </a:ln>
                          <a:solidFill>
                            <a:prstClr val="black"/>
                          </a:solidFill>
                          <a:effectLst/>
                          <a:uLnTx/>
                          <a:uFillTx/>
                          <a:latin typeface="+mn-lt"/>
                          <a:ea typeface="+mn-ea"/>
                          <a:cs typeface="+mn-cs"/>
                        </a:rPr>
                        <a:t>📸: IG/guyindubai
#VisitRasAlKhaimah 
#iFoundRAK 
#Zipline
#ToroVerdeUAE 
#Adventure 
#Thrill 
#heights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9055679"/>
                  </a:ext>
                </a:extLst>
              </a:tr>
            </a:tbl>
          </a:graphicData>
        </a:graphic>
      </p:graphicFrame>
      <p:sp>
        <p:nvSpPr>
          <p:cNvPr id="4" name="Text Placeholder 3">
            <a:extLst>
              <a:ext uri="{FF2B5EF4-FFF2-40B4-BE49-F238E27FC236}">
                <a16:creationId xmlns:a16="http://schemas.microsoft.com/office/drawing/2014/main" id="{4274FD1A-07D9-4BB0-8425-AD36FC3AB694}"/>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381926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293B0-ABB6-439C-AC16-580BADF4D03F}"/>
              </a:ext>
            </a:extLst>
          </p:cNvPr>
          <p:cNvSpPr>
            <a:spLocks noGrp="1"/>
          </p:cNvSpPr>
          <p:nvPr>
            <p:ph type="title"/>
          </p:nvPr>
        </p:nvSpPr>
        <p:spPr/>
        <p:txBody>
          <a:bodyPr/>
          <a:lstStyle/>
          <a:p>
            <a:r>
              <a:rPr lang="en-US"/>
              <a:t>Facebook Own Posts Table | Tourism RAK - 5 of 23</a:t>
            </a:r>
          </a:p>
        </p:txBody>
      </p:sp>
      <p:graphicFrame>
        <p:nvGraphicFramePr>
          <p:cNvPr id="5" name="Table Placeholder 4">
            <a:extLst>
              <a:ext uri="{FF2B5EF4-FFF2-40B4-BE49-F238E27FC236}">
                <a16:creationId xmlns:a16="http://schemas.microsoft.com/office/drawing/2014/main" id="{F69E63F8-C753-4273-9839-460A15478ADC}"/>
              </a:ext>
            </a:extLst>
          </p:cNvPr>
          <p:cNvGraphicFramePr>
            <a:graphicFrameLocks noGrp="1"/>
          </p:cNvGraphicFramePr>
          <p:nvPr>
            <p:ph type="tbl" sz="quarter" idx="13"/>
            <p:extLst>
              <p:ext uri="{D42A27DB-BD31-4B8C-83A1-F6EECF244321}">
                <p14:modId xmlns:p14="http://schemas.microsoft.com/office/powerpoint/2010/main" val="2346859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99015454"/>
                    </a:ext>
                  </a:extLst>
                </a:gridCol>
                <a:gridCol w="493776">
                  <a:extLst>
                    <a:ext uri="{9D8B030D-6E8A-4147-A177-3AD203B41FA5}">
                      <a16:colId xmlns:a16="http://schemas.microsoft.com/office/drawing/2014/main" val="2457762555"/>
                    </a:ext>
                  </a:extLst>
                </a:gridCol>
                <a:gridCol w="329184">
                  <a:extLst>
                    <a:ext uri="{9D8B030D-6E8A-4147-A177-3AD203B41FA5}">
                      <a16:colId xmlns:a16="http://schemas.microsoft.com/office/drawing/2014/main" val="83150747"/>
                    </a:ext>
                  </a:extLst>
                </a:gridCol>
                <a:gridCol w="329184">
                  <a:extLst>
                    <a:ext uri="{9D8B030D-6E8A-4147-A177-3AD203B41FA5}">
                      <a16:colId xmlns:a16="http://schemas.microsoft.com/office/drawing/2014/main" val="3407299937"/>
                    </a:ext>
                  </a:extLst>
                </a:gridCol>
                <a:gridCol w="329184">
                  <a:extLst>
                    <a:ext uri="{9D8B030D-6E8A-4147-A177-3AD203B41FA5}">
                      <a16:colId xmlns:a16="http://schemas.microsoft.com/office/drawing/2014/main" val="1787056504"/>
                    </a:ext>
                  </a:extLst>
                </a:gridCol>
                <a:gridCol w="329184">
                  <a:extLst>
                    <a:ext uri="{9D8B030D-6E8A-4147-A177-3AD203B41FA5}">
                      <a16:colId xmlns:a16="http://schemas.microsoft.com/office/drawing/2014/main" val="1283571727"/>
                    </a:ext>
                  </a:extLst>
                </a:gridCol>
                <a:gridCol w="329184">
                  <a:extLst>
                    <a:ext uri="{9D8B030D-6E8A-4147-A177-3AD203B41FA5}">
                      <a16:colId xmlns:a16="http://schemas.microsoft.com/office/drawing/2014/main" val="347887303"/>
                    </a:ext>
                  </a:extLst>
                </a:gridCol>
                <a:gridCol w="329184">
                  <a:extLst>
                    <a:ext uri="{9D8B030D-6E8A-4147-A177-3AD203B41FA5}">
                      <a16:colId xmlns:a16="http://schemas.microsoft.com/office/drawing/2014/main" val="1525964445"/>
                    </a:ext>
                  </a:extLst>
                </a:gridCol>
                <a:gridCol w="329184">
                  <a:extLst>
                    <a:ext uri="{9D8B030D-6E8A-4147-A177-3AD203B41FA5}">
                      <a16:colId xmlns:a16="http://schemas.microsoft.com/office/drawing/2014/main" val="817839138"/>
                    </a:ext>
                  </a:extLst>
                </a:gridCol>
                <a:gridCol w="329184">
                  <a:extLst>
                    <a:ext uri="{9D8B030D-6E8A-4147-A177-3AD203B41FA5}">
                      <a16:colId xmlns:a16="http://schemas.microsoft.com/office/drawing/2014/main" val="1319030289"/>
                    </a:ext>
                  </a:extLst>
                </a:gridCol>
                <a:gridCol w="329184">
                  <a:extLst>
                    <a:ext uri="{9D8B030D-6E8A-4147-A177-3AD203B41FA5}">
                      <a16:colId xmlns:a16="http://schemas.microsoft.com/office/drawing/2014/main" val="3453013381"/>
                    </a:ext>
                  </a:extLst>
                </a:gridCol>
                <a:gridCol w="329184">
                  <a:extLst>
                    <a:ext uri="{9D8B030D-6E8A-4147-A177-3AD203B41FA5}">
                      <a16:colId xmlns:a16="http://schemas.microsoft.com/office/drawing/2014/main" val="1194547429"/>
                    </a:ext>
                  </a:extLst>
                </a:gridCol>
                <a:gridCol w="329184">
                  <a:extLst>
                    <a:ext uri="{9D8B030D-6E8A-4147-A177-3AD203B41FA5}">
                      <a16:colId xmlns:a16="http://schemas.microsoft.com/office/drawing/2014/main" val="3761792184"/>
                    </a:ext>
                  </a:extLst>
                </a:gridCol>
                <a:gridCol w="329184">
                  <a:extLst>
                    <a:ext uri="{9D8B030D-6E8A-4147-A177-3AD203B41FA5}">
                      <a16:colId xmlns:a16="http://schemas.microsoft.com/office/drawing/2014/main" val="2200908453"/>
                    </a:ext>
                  </a:extLst>
                </a:gridCol>
                <a:gridCol w="329184">
                  <a:extLst>
                    <a:ext uri="{9D8B030D-6E8A-4147-A177-3AD203B41FA5}">
                      <a16:colId xmlns:a16="http://schemas.microsoft.com/office/drawing/2014/main" val="3536333369"/>
                    </a:ext>
                  </a:extLst>
                </a:gridCol>
                <a:gridCol w="329184">
                  <a:extLst>
                    <a:ext uri="{9D8B030D-6E8A-4147-A177-3AD203B41FA5}">
                      <a16:colId xmlns:a16="http://schemas.microsoft.com/office/drawing/2014/main" val="1035843080"/>
                    </a:ext>
                  </a:extLst>
                </a:gridCol>
                <a:gridCol w="329184">
                  <a:extLst>
                    <a:ext uri="{9D8B030D-6E8A-4147-A177-3AD203B41FA5}">
                      <a16:colId xmlns:a16="http://schemas.microsoft.com/office/drawing/2014/main" val="4151677413"/>
                    </a:ext>
                  </a:extLst>
                </a:gridCol>
                <a:gridCol w="329184">
                  <a:extLst>
                    <a:ext uri="{9D8B030D-6E8A-4147-A177-3AD203B41FA5}">
                      <a16:colId xmlns:a16="http://schemas.microsoft.com/office/drawing/2014/main" val="832885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401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- 2019-11-22 12:45:05</a:t>
                      </a:r>
                      <a:r>
                        <a:rPr kumimoji="0" lang="en-US" sz="1000" b="0" i="0" u="none" strike="noStrike" kern="1200" cap="none" spc="0" normalizeH="0" baseline="0" noProof="0">
                          <a:ln>
                            <a:noFill/>
                          </a:ln>
                          <a:solidFill>
                            <a:prstClr val="black"/>
                          </a:solidFill>
                          <a:effectLst/>
                          <a:uLnTx/>
                          <a:uFillTx/>
                          <a:latin typeface="+mn-lt"/>
                          <a:ea typeface="+mn-ea"/>
                          <a:cs typeface="+mn-cs"/>
                        </a:rPr>
                        <a:t>
 Beach, sun and sand! Your next holiday destination is calling ...😉
Tag #iFoundRAK on your Ras Al Khaimah adventures.
</a:t>
                      </a:r>
                      <a:r>
                        <a:rPr kumimoji="0" lang="ar-AE" sz="1000" b="0" i="0" u="none" strike="noStrike" kern="1200" cap="none" spc="0" normalizeH="0" baseline="0" noProof="0">
                          <a:ln>
                            <a:noFill/>
                          </a:ln>
                          <a:solidFill>
                            <a:prstClr val="black"/>
                          </a:solidFill>
                          <a:effectLst/>
                          <a:uLnTx/>
                          <a:uFillTx/>
                          <a:latin typeface="+mn-lt"/>
                          <a:ea typeface="+mn-ea"/>
                          <a:cs typeface="+mn-cs"/>
                        </a:rPr>
                        <a:t>الشاطئ، والشمس، والرمال! وجهة عطلتكم المقبلة تنتظركم...
 ضعوا وسم </a:t>
                      </a:r>
                      <a:r>
                        <a:rPr kumimoji="0" lang="en-US" sz="1000" b="0" i="0" u="none" strike="noStrike" kern="1200" cap="none" spc="0" normalizeH="0" baseline="0" noProof="0">
                          <a:ln>
                            <a:noFill/>
                          </a:ln>
                          <a:solidFill>
                            <a:prstClr val="black"/>
                          </a:solidFill>
                          <a:effectLst/>
                          <a:uLnTx/>
                          <a:uFillTx/>
                          <a:latin typeface="+mn-lt"/>
                          <a:ea typeface="+mn-ea"/>
                          <a:cs typeface="+mn-cs"/>
                        </a:rPr>
                        <a:t>iFoundRAK # </a:t>
                      </a:r>
                      <a:r>
                        <a:rPr kumimoji="0" lang="ar-AE" sz="1000" b="0" i="0" u="none" strike="noStrike" kern="1200" cap="none" spc="0" normalizeH="0" baseline="0" noProof="0">
                          <a:ln>
                            <a:noFill/>
                          </a:ln>
                          <a:solidFill>
                            <a:prstClr val="black"/>
                          </a:solidFill>
                          <a:effectLst/>
                          <a:uLnTx/>
                          <a:uFillTx/>
                          <a:latin typeface="+mn-lt"/>
                          <a:ea typeface="+mn-ea"/>
                          <a:cs typeface="+mn-cs"/>
                        </a:rPr>
                        <a:t>في مغامراتكم برأس الخيمة.
</a:t>
                      </a:r>
                      <a:r>
                        <a:rPr kumimoji="0" lang="en-US" sz="1000" b="0" i="0" u="none" strike="noStrike" kern="1200" cap="none" spc="0" normalizeH="0" baseline="0" noProof="0">
                          <a:ln>
                            <a:noFill/>
                          </a:ln>
                          <a:solidFill>
                            <a:prstClr val="black"/>
                          </a:solidFill>
                          <a:effectLst/>
                          <a:uLnTx/>
                          <a:uFillTx/>
                          <a:latin typeface="+mn-lt"/>
                          <a:ea typeface="+mn-ea"/>
                          <a:cs typeface="+mn-cs"/>
                        </a:rPr>
                        <a:t>📸: IG/jpaulpo
#VisitRasAlKhaimah 
#iFoundRAK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2245439"/>
                  </a:ext>
                </a:extLst>
              </a:tr>
            </a:tbl>
          </a:graphicData>
        </a:graphic>
      </p:graphicFrame>
      <p:sp>
        <p:nvSpPr>
          <p:cNvPr id="4" name="Text Placeholder 3">
            <a:extLst>
              <a:ext uri="{FF2B5EF4-FFF2-40B4-BE49-F238E27FC236}">
                <a16:creationId xmlns:a16="http://schemas.microsoft.com/office/drawing/2014/main" id="{B65AB5DC-EBC7-43B7-BC52-66BCC6CDB6B2}"/>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377117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6351B-F6D8-4AB2-AB17-3CED8122CA70}"/>
              </a:ext>
            </a:extLst>
          </p:cNvPr>
          <p:cNvSpPr>
            <a:spLocks noGrp="1"/>
          </p:cNvSpPr>
          <p:nvPr>
            <p:ph type="title"/>
          </p:nvPr>
        </p:nvSpPr>
        <p:spPr/>
        <p:txBody>
          <a:bodyPr/>
          <a:lstStyle/>
          <a:p>
            <a:r>
              <a:rPr lang="en-US"/>
              <a:t>Facebook Own Posts Table | Tourism RAK - 6 of 23</a:t>
            </a:r>
          </a:p>
        </p:txBody>
      </p:sp>
      <p:graphicFrame>
        <p:nvGraphicFramePr>
          <p:cNvPr id="5" name="Table Placeholder 4">
            <a:extLst>
              <a:ext uri="{FF2B5EF4-FFF2-40B4-BE49-F238E27FC236}">
                <a16:creationId xmlns:a16="http://schemas.microsoft.com/office/drawing/2014/main" id="{1B68C484-FEA1-4495-AA08-33693135CE82}"/>
              </a:ext>
            </a:extLst>
          </p:cNvPr>
          <p:cNvGraphicFramePr>
            <a:graphicFrameLocks noGrp="1"/>
          </p:cNvGraphicFramePr>
          <p:nvPr>
            <p:ph type="tbl" sz="quarter" idx="13"/>
            <p:extLst>
              <p:ext uri="{D42A27DB-BD31-4B8C-83A1-F6EECF244321}">
                <p14:modId xmlns:p14="http://schemas.microsoft.com/office/powerpoint/2010/main" val="786492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41865887"/>
                    </a:ext>
                  </a:extLst>
                </a:gridCol>
                <a:gridCol w="493776">
                  <a:extLst>
                    <a:ext uri="{9D8B030D-6E8A-4147-A177-3AD203B41FA5}">
                      <a16:colId xmlns:a16="http://schemas.microsoft.com/office/drawing/2014/main" val="2157801014"/>
                    </a:ext>
                  </a:extLst>
                </a:gridCol>
                <a:gridCol w="329184">
                  <a:extLst>
                    <a:ext uri="{9D8B030D-6E8A-4147-A177-3AD203B41FA5}">
                      <a16:colId xmlns:a16="http://schemas.microsoft.com/office/drawing/2014/main" val="2681397514"/>
                    </a:ext>
                  </a:extLst>
                </a:gridCol>
                <a:gridCol w="329184">
                  <a:extLst>
                    <a:ext uri="{9D8B030D-6E8A-4147-A177-3AD203B41FA5}">
                      <a16:colId xmlns:a16="http://schemas.microsoft.com/office/drawing/2014/main" val="2729706143"/>
                    </a:ext>
                  </a:extLst>
                </a:gridCol>
                <a:gridCol w="329184">
                  <a:extLst>
                    <a:ext uri="{9D8B030D-6E8A-4147-A177-3AD203B41FA5}">
                      <a16:colId xmlns:a16="http://schemas.microsoft.com/office/drawing/2014/main" val="1213653085"/>
                    </a:ext>
                  </a:extLst>
                </a:gridCol>
                <a:gridCol w="329184">
                  <a:extLst>
                    <a:ext uri="{9D8B030D-6E8A-4147-A177-3AD203B41FA5}">
                      <a16:colId xmlns:a16="http://schemas.microsoft.com/office/drawing/2014/main" val="3964364535"/>
                    </a:ext>
                  </a:extLst>
                </a:gridCol>
                <a:gridCol w="329184">
                  <a:extLst>
                    <a:ext uri="{9D8B030D-6E8A-4147-A177-3AD203B41FA5}">
                      <a16:colId xmlns:a16="http://schemas.microsoft.com/office/drawing/2014/main" val="3846383307"/>
                    </a:ext>
                  </a:extLst>
                </a:gridCol>
                <a:gridCol w="329184">
                  <a:extLst>
                    <a:ext uri="{9D8B030D-6E8A-4147-A177-3AD203B41FA5}">
                      <a16:colId xmlns:a16="http://schemas.microsoft.com/office/drawing/2014/main" val="3477634750"/>
                    </a:ext>
                  </a:extLst>
                </a:gridCol>
                <a:gridCol w="329184">
                  <a:extLst>
                    <a:ext uri="{9D8B030D-6E8A-4147-A177-3AD203B41FA5}">
                      <a16:colId xmlns:a16="http://schemas.microsoft.com/office/drawing/2014/main" val="1442036712"/>
                    </a:ext>
                  </a:extLst>
                </a:gridCol>
                <a:gridCol w="329184">
                  <a:extLst>
                    <a:ext uri="{9D8B030D-6E8A-4147-A177-3AD203B41FA5}">
                      <a16:colId xmlns:a16="http://schemas.microsoft.com/office/drawing/2014/main" val="45108887"/>
                    </a:ext>
                  </a:extLst>
                </a:gridCol>
                <a:gridCol w="329184">
                  <a:extLst>
                    <a:ext uri="{9D8B030D-6E8A-4147-A177-3AD203B41FA5}">
                      <a16:colId xmlns:a16="http://schemas.microsoft.com/office/drawing/2014/main" val="102520352"/>
                    </a:ext>
                  </a:extLst>
                </a:gridCol>
                <a:gridCol w="329184">
                  <a:extLst>
                    <a:ext uri="{9D8B030D-6E8A-4147-A177-3AD203B41FA5}">
                      <a16:colId xmlns:a16="http://schemas.microsoft.com/office/drawing/2014/main" val="2787397457"/>
                    </a:ext>
                  </a:extLst>
                </a:gridCol>
                <a:gridCol w="329184">
                  <a:extLst>
                    <a:ext uri="{9D8B030D-6E8A-4147-A177-3AD203B41FA5}">
                      <a16:colId xmlns:a16="http://schemas.microsoft.com/office/drawing/2014/main" val="2010919477"/>
                    </a:ext>
                  </a:extLst>
                </a:gridCol>
                <a:gridCol w="329184">
                  <a:extLst>
                    <a:ext uri="{9D8B030D-6E8A-4147-A177-3AD203B41FA5}">
                      <a16:colId xmlns:a16="http://schemas.microsoft.com/office/drawing/2014/main" val="2381561980"/>
                    </a:ext>
                  </a:extLst>
                </a:gridCol>
                <a:gridCol w="329184">
                  <a:extLst>
                    <a:ext uri="{9D8B030D-6E8A-4147-A177-3AD203B41FA5}">
                      <a16:colId xmlns:a16="http://schemas.microsoft.com/office/drawing/2014/main" val="1045449185"/>
                    </a:ext>
                  </a:extLst>
                </a:gridCol>
                <a:gridCol w="329184">
                  <a:extLst>
                    <a:ext uri="{9D8B030D-6E8A-4147-A177-3AD203B41FA5}">
                      <a16:colId xmlns:a16="http://schemas.microsoft.com/office/drawing/2014/main" val="512383238"/>
                    </a:ext>
                  </a:extLst>
                </a:gridCol>
                <a:gridCol w="329184">
                  <a:extLst>
                    <a:ext uri="{9D8B030D-6E8A-4147-A177-3AD203B41FA5}">
                      <a16:colId xmlns:a16="http://schemas.microsoft.com/office/drawing/2014/main" val="4155649780"/>
                    </a:ext>
                  </a:extLst>
                </a:gridCol>
                <a:gridCol w="329184">
                  <a:extLst>
                    <a:ext uri="{9D8B030D-6E8A-4147-A177-3AD203B41FA5}">
                      <a16:colId xmlns:a16="http://schemas.microsoft.com/office/drawing/2014/main" val="2325048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89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- 2020-02-21 19:51:26</a:t>
                      </a:r>
                      <a:r>
                        <a:rPr kumimoji="0" lang="en-US" sz="1000" b="0" i="0" u="none" strike="noStrike" kern="1200" cap="none" spc="0" normalizeH="0" baseline="0" noProof="0">
                          <a:ln>
                            <a:noFill/>
                          </a:ln>
                          <a:solidFill>
                            <a:prstClr val="black"/>
                          </a:solidFill>
                          <a:effectLst/>
                          <a:uLnTx/>
                          <a:uFillTx/>
                          <a:latin typeface="+mn-lt"/>
                          <a:ea typeface="+mn-ea"/>
                          <a:cs typeface="+mn-cs"/>
                        </a:rPr>
                        <a:t>
 A few snapshots from today’s Ras Al Khaimah Half Marathon where a new world record was set by Ababel Yeshaneh in the women’s race with a time of 64:31. Joining her as the winners of the world’s fastest half marathon is Kibiwott Kandie who led the men’s race at 58:58.
His Highness Sheikh Saud bin Saqr Al Qasimi, UAE Supreme Council Member and Ruler of Ras Al Khaimah awarded today’s winners alongside RAKTDA CEO, Raki Phillips. 
The 14th edition of the Ras Al Khaimah Half Marathon attracted over 5,000 runners across various categories.
Rak Half Marathon #RAKHalf2020 #IFoundRAK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2316725"/>
                  </a:ext>
                </a:extLst>
              </a:tr>
            </a:tbl>
          </a:graphicData>
        </a:graphic>
      </p:graphicFrame>
      <p:sp>
        <p:nvSpPr>
          <p:cNvPr id="4" name="Text Placeholder 3">
            <a:extLst>
              <a:ext uri="{FF2B5EF4-FFF2-40B4-BE49-F238E27FC236}">
                <a16:creationId xmlns:a16="http://schemas.microsoft.com/office/drawing/2014/main" id="{2729A022-43FA-4CE0-BFF9-E8EBCC9B694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409125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FC0DE-902C-4B39-8CC6-0C5521080880}"/>
              </a:ext>
            </a:extLst>
          </p:cNvPr>
          <p:cNvSpPr>
            <a:spLocks noGrp="1"/>
          </p:cNvSpPr>
          <p:nvPr>
            <p:ph type="title"/>
          </p:nvPr>
        </p:nvSpPr>
        <p:spPr/>
        <p:txBody>
          <a:bodyPr/>
          <a:lstStyle/>
          <a:p>
            <a:r>
              <a:rPr lang="en-US"/>
              <a:t>Facebook Own Posts Table | Tourism RAK - 7 of 23</a:t>
            </a:r>
          </a:p>
        </p:txBody>
      </p:sp>
      <p:graphicFrame>
        <p:nvGraphicFramePr>
          <p:cNvPr id="5" name="Table Placeholder 4">
            <a:extLst>
              <a:ext uri="{FF2B5EF4-FFF2-40B4-BE49-F238E27FC236}">
                <a16:creationId xmlns:a16="http://schemas.microsoft.com/office/drawing/2014/main" id="{1EB46E58-911D-4504-90CD-8B94CC9F3E6D}"/>
              </a:ext>
            </a:extLst>
          </p:cNvPr>
          <p:cNvGraphicFramePr>
            <a:graphicFrameLocks noGrp="1"/>
          </p:cNvGraphicFramePr>
          <p:nvPr>
            <p:ph type="tbl" sz="quarter" idx="13"/>
            <p:extLst>
              <p:ext uri="{D42A27DB-BD31-4B8C-83A1-F6EECF244321}">
                <p14:modId xmlns:p14="http://schemas.microsoft.com/office/powerpoint/2010/main" val="2629538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31159112"/>
                    </a:ext>
                  </a:extLst>
                </a:gridCol>
                <a:gridCol w="493776">
                  <a:extLst>
                    <a:ext uri="{9D8B030D-6E8A-4147-A177-3AD203B41FA5}">
                      <a16:colId xmlns:a16="http://schemas.microsoft.com/office/drawing/2014/main" val="1451120782"/>
                    </a:ext>
                  </a:extLst>
                </a:gridCol>
                <a:gridCol w="329184">
                  <a:extLst>
                    <a:ext uri="{9D8B030D-6E8A-4147-A177-3AD203B41FA5}">
                      <a16:colId xmlns:a16="http://schemas.microsoft.com/office/drawing/2014/main" val="3988742554"/>
                    </a:ext>
                  </a:extLst>
                </a:gridCol>
                <a:gridCol w="329184">
                  <a:extLst>
                    <a:ext uri="{9D8B030D-6E8A-4147-A177-3AD203B41FA5}">
                      <a16:colId xmlns:a16="http://schemas.microsoft.com/office/drawing/2014/main" val="1273035621"/>
                    </a:ext>
                  </a:extLst>
                </a:gridCol>
                <a:gridCol w="329184">
                  <a:extLst>
                    <a:ext uri="{9D8B030D-6E8A-4147-A177-3AD203B41FA5}">
                      <a16:colId xmlns:a16="http://schemas.microsoft.com/office/drawing/2014/main" val="3713258777"/>
                    </a:ext>
                  </a:extLst>
                </a:gridCol>
                <a:gridCol w="329184">
                  <a:extLst>
                    <a:ext uri="{9D8B030D-6E8A-4147-A177-3AD203B41FA5}">
                      <a16:colId xmlns:a16="http://schemas.microsoft.com/office/drawing/2014/main" val="3830233031"/>
                    </a:ext>
                  </a:extLst>
                </a:gridCol>
                <a:gridCol w="329184">
                  <a:extLst>
                    <a:ext uri="{9D8B030D-6E8A-4147-A177-3AD203B41FA5}">
                      <a16:colId xmlns:a16="http://schemas.microsoft.com/office/drawing/2014/main" val="619624680"/>
                    </a:ext>
                  </a:extLst>
                </a:gridCol>
                <a:gridCol w="329184">
                  <a:extLst>
                    <a:ext uri="{9D8B030D-6E8A-4147-A177-3AD203B41FA5}">
                      <a16:colId xmlns:a16="http://schemas.microsoft.com/office/drawing/2014/main" val="514262913"/>
                    </a:ext>
                  </a:extLst>
                </a:gridCol>
                <a:gridCol w="329184">
                  <a:extLst>
                    <a:ext uri="{9D8B030D-6E8A-4147-A177-3AD203B41FA5}">
                      <a16:colId xmlns:a16="http://schemas.microsoft.com/office/drawing/2014/main" val="3606980779"/>
                    </a:ext>
                  </a:extLst>
                </a:gridCol>
                <a:gridCol w="329184">
                  <a:extLst>
                    <a:ext uri="{9D8B030D-6E8A-4147-A177-3AD203B41FA5}">
                      <a16:colId xmlns:a16="http://schemas.microsoft.com/office/drawing/2014/main" val="3044501758"/>
                    </a:ext>
                  </a:extLst>
                </a:gridCol>
                <a:gridCol w="329184">
                  <a:extLst>
                    <a:ext uri="{9D8B030D-6E8A-4147-A177-3AD203B41FA5}">
                      <a16:colId xmlns:a16="http://schemas.microsoft.com/office/drawing/2014/main" val="2072939113"/>
                    </a:ext>
                  </a:extLst>
                </a:gridCol>
                <a:gridCol w="329184">
                  <a:extLst>
                    <a:ext uri="{9D8B030D-6E8A-4147-A177-3AD203B41FA5}">
                      <a16:colId xmlns:a16="http://schemas.microsoft.com/office/drawing/2014/main" val="2798127635"/>
                    </a:ext>
                  </a:extLst>
                </a:gridCol>
                <a:gridCol w="329184">
                  <a:extLst>
                    <a:ext uri="{9D8B030D-6E8A-4147-A177-3AD203B41FA5}">
                      <a16:colId xmlns:a16="http://schemas.microsoft.com/office/drawing/2014/main" val="2385415904"/>
                    </a:ext>
                  </a:extLst>
                </a:gridCol>
                <a:gridCol w="329184">
                  <a:extLst>
                    <a:ext uri="{9D8B030D-6E8A-4147-A177-3AD203B41FA5}">
                      <a16:colId xmlns:a16="http://schemas.microsoft.com/office/drawing/2014/main" val="3846515392"/>
                    </a:ext>
                  </a:extLst>
                </a:gridCol>
                <a:gridCol w="329184">
                  <a:extLst>
                    <a:ext uri="{9D8B030D-6E8A-4147-A177-3AD203B41FA5}">
                      <a16:colId xmlns:a16="http://schemas.microsoft.com/office/drawing/2014/main" val="2233332664"/>
                    </a:ext>
                  </a:extLst>
                </a:gridCol>
                <a:gridCol w="329184">
                  <a:extLst>
                    <a:ext uri="{9D8B030D-6E8A-4147-A177-3AD203B41FA5}">
                      <a16:colId xmlns:a16="http://schemas.microsoft.com/office/drawing/2014/main" val="3008934662"/>
                    </a:ext>
                  </a:extLst>
                </a:gridCol>
                <a:gridCol w="329184">
                  <a:extLst>
                    <a:ext uri="{9D8B030D-6E8A-4147-A177-3AD203B41FA5}">
                      <a16:colId xmlns:a16="http://schemas.microsoft.com/office/drawing/2014/main" val="3889424969"/>
                    </a:ext>
                  </a:extLst>
                </a:gridCol>
                <a:gridCol w="329184">
                  <a:extLst>
                    <a:ext uri="{9D8B030D-6E8A-4147-A177-3AD203B41FA5}">
                      <a16:colId xmlns:a16="http://schemas.microsoft.com/office/drawing/2014/main" val="1871785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757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- 2019-12-05 12:00:12</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mountains like never before with the new Jebel Jais Zipline Tour. 😲 
</a:t>
                      </a:r>
                      <a:r>
                        <a:rPr kumimoji="0" lang="ar-AE" sz="1000" b="0" i="0" u="none" strike="noStrike" kern="1200" cap="none" spc="0" normalizeH="0" baseline="0" noProof="0">
                          <a:ln>
                            <a:noFill/>
                          </a:ln>
                          <a:solidFill>
                            <a:prstClr val="black"/>
                          </a:solidFill>
                          <a:effectLst/>
                          <a:uLnTx/>
                          <a:uFillTx/>
                          <a:latin typeface="+mn-lt"/>
                          <a:ea typeface="+mn-ea"/>
                          <a:cs typeface="+mn-cs"/>
                        </a:rPr>
                        <a:t>عيشوا متعة الجبال على نحو لم يسبق له مثيل من خلال جولة منزلقات جبل جيس الجديدة.
#جبل_جيس #رأس_الخيمة #جبال_الامارات #زوروا_رأس_الخيمة #مغامرة #مغامرات #اطول_مسار_انزلاقي_في_العالم
</a:t>
                      </a:r>
                      <a:r>
                        <a:rPr kumimoji="0" lang="en-US" sz="1000" b="0" i="0" u="none" strike="noStrike" kern="1200" cap="none" spc="0" normalizeH="0" baseline="0" noProof="0">
                          <a:ln>
                            <a:noFill/>
                          </a:ln>
                          <a:solidFill>
                            <a:prstClr val="black"/>
                          </a:solidFill>
                          <a:effectLst/>
                          <a:uLnTx/>
                          <a:uFillTx/>
                          <a:latin typeface="+mn-lt"/>
                          <a:ea typeface="+mn-ea"/>
                          <a:cs typeface="+mn-cs"/>
                        </a:rPr>
                        <a:t>📸: IG/the.rreem
#VisitRasAlKhaimah 
#iFoundRAK 
#JebelJaisZiplineTour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6683027"/>
                  </a:ext>
                </a:extLst>
              </a:tr>
            </a:tbl>
          </a:graphicData>
        </a:graphic>
      </p:graphicFrame>
      <p:sp>
        <p:nvSpPr>
          <p:cNvPr id="4" name="Text Placeholder 3">
            <a:extLst>
              <a:ext uri="{FF2B5EF4-FFF2-40B4-BE49-F238E27FC236}">
                <a16:creationId xmlns:a16="http://schemas.microsoft.com/office/drawing/2014/main" id="{02D184E3-C943-47A5-ADCE-F65EDFA508EA}"/>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878354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EB5D0-0D76-473E-98B7-9E9399A24B1F}"/>
              </a:ext>
            </a:extLst>
          </p:cNvPr>
          <p:cNvSpPr>
            <a:spLocks noGrp="1"/>
          </p:cNvSpPr>
          <p:nvPr>
            <p:ph type="title"/>
          </p:nvPr>
        </p:nvSpPr>
        <p:spPr/>
        <p:txBody>
          <a:bodyPr/>
          <a:lstStyle/>
          <a:p>
            <a:r>
              <a:rPr lang="en-US"/>
              <a:t>Facebook Own Posts Table | Tourism RAK - 8 of 23</a:t>
            </a:r>
          </a:p>
        </p:txBody>
      </p:sp>
      <p:graphicFrame>
        <p:nvGraphicFramePr>
          <p:cNvPr id="5" name="Table Placeholder 4">
            <a:extLst>
              <a:ext uri="{FF2B5EF4-FFF2-40B4-BE49-F238E27FC236}">
                <a16:creationId xmlns:a16="http://schemas.microsoft.com/office/drawing/2014/main" id="{B7D4A66C-695A-45DE-8F19-64BEF7C240F7}"/>
              </a:ext>
            </a:extLst>
          </p:cNvPr>
          <p:cNvGraphicFramePr>
            <a:graphicFrameLocks noGrp="1"/>
          </p:cNvGraphicFramePr>
          <p:nvPr>
            <p:ph type="tbl" sz="quarter" idx="13"/>
            <p:extLst>
              <p:ext uri="{D42A27DB-BD31-4B8C-83A1-F6EECF244321}">
                <p14:modId xmlns:p14="http://schemas.microsoft.com/office/powerpoint/2010/main" val="4259135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02610835"/>
                    </a:ext>
                  </a:extLst>
                </a:gridCol>
                <a:gridCol w="493776">
                  <a:extLst>
                    <a:ext uri="{9D8B030D-6E8A-4147-A177-3AD203B41FA5}">
                      <a16:colId xmlns:a16="http://schemas.microsoft.com/office/drawing/2014/main" val="3859154090"/>
                    </a:ext>
                  </a:extLst>
                </a:gridCol>
                <a:gridCol w="329184">
                  <a:extLst>
                    <a:ext uri="{9D8B030D-6E8A-4147-A177-3AD203B41FA5}">
                      <a16:colId xmlns:a16="http://schemas.microsoft.com/office/drawing/2014/main" val="1658650160"/>
                    </a:ext>
                  </a:extLst>
                </a:gridCol>
                <a:gridCol w="329184">
                  <a:extLst>
                    <a:ext uri="{9D8B030D-6E8A-4147-A177-3AD203B41FA5}">
                      <a16:colId xmlns:a16="http://schemas.microsoft.com/office/drawing/2014/main" val="3100960175"/>
                    </a:ext>
                  </a:extLst>
                </a:gridCol>
                <a:gridCol w="329184">
                  <a:extLst>
                    <a:ext uri="{9D8B030D-6E8A-4147-A177-3AD203B41FA5}">
                      <a16:colId xmlns:a16="http://schemas.microsoft.com/office/drawing/2014/main" val="3304064984"/>
                    </a:ext>
                  </a:extLst>
                </a:gridCol>
                <a:gridCol w="329184">
                  <a:extLst>
                    <a:ext uri="{9D8B030D-6E8A-4147-A177-3AD203B41FA5}">
                      <a16:colId xmlns:a16="http://schemas.microsoft.com/office/drawing/2014/main" val="3184927776"/>
                    </a:ext>
                  </a:extLst>
                </a:gridCol>
                <a:gridCol w="329184">
                  <a:extLst>
                    <a:ext uri="{9D8B030D-6E8A-4147-A177-3AD203B41FA5}">
                      <a16:colId xmlns:a16="http://schemas.microsoft.com/office/drawing/2014/main" val="2708843965"/>
                    </a:ext>
                  </a:extLst>
                </a:gridCol>
                <a:gridCol w="329184">
                  <a:extLst>
                    <a:ext uri="{9D8B030D-6E8A-4147-A177-3AD203B41FA5}">
                      <a16:colId xmlns:a16="http://schemas.microsoft.com/office/drawing/2014/main" val="2680249113"/>
                    </a:ext>
                  </a:extLst>
                </a:gridCol>
                <a:gridCol w="329184">
                  <a:extLst>
                    <a:ext uri="{9D8B030D-6E8A-4147-A177-3AD203B41FA5}">
                      <a16:colId xmlns:a16="http://schemas.microsoft.com/office/drawing/2014/main" val="2789214081"/>
                    </a:ext>
                  </a:extLst>
                </a:gridCol>
                <a:gridCol w="329184">
                  <a:extLst>
                    <a:ext uri="{9D8B030D-6E8A-4147-A177-3AD203B41FA5}">
                      <a16:colId xmlns:a16="http://schemas.microsoft.com/office/drawing/2014/main" val="1748362661"/>
                    </a:ext>
                  </a:extLst>
                </a:gridCol>
                <a:gridCol w="329184">
                  <a:extLst>
                    <a:ext uri="{9D8B030D-6E8A-4147-A177-3AD203B41FA5}">
                      <a16:colId xmlns:a16="http://schemas.microsoft.com/office/drawing/2014/main" val="651937485"/>
                    </a:ext>
                  </a:extLst>
                </a:gridCol>
                <a:gridCol w="329184">
                  <a:extLst>
                    <a:ext uri="{9D8B030D-6E8A-4147-A177-3AD203B41FA5}">
                      <a16:colId xmlns:a16="http://schemas.microsoft.com/office/drawing/2014/main" val="2611666950"/>
                    </a:ext>
                  </a:extLst>
                </a:gridCol>
                <a:gridCol w="329184">
                  <a:extLst>
                    <a:ext uri="{9D8B030D-6E8A-4147-A177-3AD203B41FA5}">
                      <a16:colId xmlns:a16="http://schemas.microsoft.com/office/drawing/2014/main" val="1609846895"/>
                    </a:ext>
                  </a:extLst>
                </a:gridCol>
                <a:gridCol w="329184">
                  <a:extLst>
                    <a:ext uri="{9D8B030D-6E8A-4147-A177-3AD203B41FA5}">
                      <a16:colId xmlns:a16="http://schemas.microsoft.com/office/drawing/2014/main" val="2771283219"/>
                    </a:ext>
                  </a:extLst>
                </a:gridCol>
                <a:gridCol w="329184">
                  <a:extLst>
                    <a:ext uri="{9D8B030D-6E8A-4147-A177-3AD203B41FA5}">
                      <a16:colId xmlns:a16="http://schemas.microsoft.com/office/drawing/2014/main" val="1534106020"/>
                    </a:ext>
                  </a:extLst>
                </a:gridCol>
                <a:gridCol w="329184">
                  <a:extLst>
                    <a:ext uri="{9D8B030D-6E8A-4147-A177-3AD203B41FA5}">
                      <a16:colId xmlns:a16="http://schemas.microsoft.com/office/drawing/2014/main" val="3718677917"/>
                    </a:ext>
                  </a:extLst>
                </a:gridCol>
                <a:gridCol w="329184">
                  <a:extLst>
                    <a:ext uri="{9D8B030D-6E8A-4147-A177-3AD203B41FA5}">
                      <a16:colId xmlns:a16="http://schemas.microsoft.com/office/drawing/2014/main" val="3542974721"/>
                    </a:ext>
                  </a:extLst>
                </a:gridCol>
                <a:gridCol w="329184">
                  <a:extLst>
                    <a:ext uri="{9D8B030D-6E8A-4147-A177-3AD203B41FA5}">
                      <a16:colId xmlns:a16="http://schemas.microsoft.com/office/drawing/2014/main" val="1240008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22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- 2019-12-24 12:36:51</a:t>
                      </a:r>
                      <a:r>
                        <a:rPr kumimoji="0" lang="en-US" sz="1000" b="0" i="0" u="none" strike="noStrike" kern="1200" cap="none" spc="0" normalizeH="0" baseline="0" noProof="0">
                          <a:ln>
                            <a:noFill/>
                          </a:ln>
                          <a:solidFill>
                            <a:prstClr val="black"/>
                          </a:solidFill>
                          <a:effectLst/>
                          <a:uLnTx/>
                          <a:uFillTx/>
                          <a:latin typeface="+mn-lt"/>
                          <a:ea typeface="+mn-ea"/>
                          <a:cs typeface="+mn-cs"/>
                        </a:rPr>
                        <a:t>
 Bring in the new decade with the biggest celebration!
Join us and experience record-breaking fireworks display, drone shows, family activities, world-class live entertainment, and more.
See you in Ras Al Khaimah!
#RAKNYE2020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0325794"/>
                  </a:ext>
                </a:extLst>
              </a:tr>
            </a:tbl>
          </a:graphicData>
        </a:graphic>
      </p:graphicFrame>
      <p:sp>
        <p:nvSpPr>
          <p:cNvPr id="4" name="Text Placeholder 3">
            <a:extLst>
              <a:ext uri="{FF2B5EF4-FFF2-40B4-BE49-F238E27FC236}">
                <a16:creationId xmlns:a16="http://schemas.microsoft.com/office/drawing/2014/main" id="{D21957C0-9AF1-439C-8BD4-E849C66BA4A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723633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474A2-E1FA-4132-95C3-5637BEDC88AC}"/>
              </a:ext>
            </a:extLst>
          </p:cNvPr>
          <p:cNvSpPr>
            <a:spLocks noGrp="1"/>
          </p:cNvSpPr>
          <p:nvPr>
            <p:ph type="title"/>
          </p:nvPr>
        </p:nvSpPr>
        <p:spPr/>
        <p:txBody>
          <a:bodyPr/>
          <a:lstStyle/>
          <a:p>
            <a:r>
              <a:rPr lang="en-US"/>
              <a:t>Facebook Own Posts Table | Tourism RAK - 9 of 23</a:t>
            </a:r>
          </a:p>
        </p:txBody>
      </p:sp>
      <p:graphicFrame>
        <p:nvGraphicFramePr>
          <p:cNvPr id="5" name="Table Placeholder 4">
            <a:extLst>
              <a:ext uri="{FF2B5EF4-FFF2-40B4-BE49-F238E27FC236}">
                <a16:creationId xmlns:a16="http://schemas.microsoft.com/office/drawing/2014/main" id="{44680F6A-104B-4C50-99BD-1B6CFA539BE4}"/>
              </a:ext>
            </a:extLst>
          </p:cNvPr>
          <p:cNvGraphicFramePr>
            <a:graphicFrameLocks noGrp="1"/>
          </p:cNvGraphicFramePr>
          <p:nvPr>
            <p:ph type="tbl" sz="quarter" idx="13"/>
            <p:extLst>
              <p:ext uri="{D42A27DB-BD31-4B8C-83A1-F6EECF244321}">
                <p14:modId xmlns:p14="http://schemas.microsoft.com/office/powerpoint/2010/main" val="131280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4271554"/>
                    </a:ext>
                  </a:extLst>
                </a:gridCol>
                <a:gridCol w="493776">
                  <a:extLst>
                    <a:ext uri="{9D8B030D-6E8A-4147-A177-3AD203B41FA5}">
                      <a16:colId xmlns:a16="http://schemas.microsoft.com/office/drawing/2014/main" val="3192409516"/>
                    </a:ext>
                  </a:extLst>
                </a:gridCol>
                <a:gridCol w="329184">
                  <a:extLst>
                    <a:ext uri="{9D8B030D-6E8A-4147-A177-3AD203B41FA5}">
                      <a16:colId xmlns:a16="http://schemas.microsoft.com/office/drawing/2014/main" val="2586656794"/>
                    </a:ext>
                  </a:extLst>
                </a:gridCol>
                <a:gridCol w="329184">
                  <a:extLst>
                    <a:ext uri="{9D8B030D-6E8A-4147-A177-3AD203B41FA5}">
                      <a16:colId xmlns:a16="http://schemas.microsoft.com/office/drawing/2014/main" val="4235297796"/>
                    </a:ext>
                  </a:extLst>
                </a:gridCol>
                <a:gridCol w="329184">
                  <a:extLst>
                    <a:ext uri="{9D8B030D-6E8A-4147-A177-3AD203B41FA5}">
                      <a16:colId xmlns:a16="http://schemas.microsoft.com/office/drawing/2014/main" val="3025481063"/>
                    </a:ext>
                  </a:extLst>
                </a:gridCol>
                <a:gridCol w="329184">
                  <a:extLst>
                    <a:ext uri="{9D8B030D-6E8A-4147-A177-3AD203B41FA5}">
                      <a16:colId xmlns:a16="http://schemas.microsoft.com/office/drawing/2014/main" val="572576722"/>
                    </a:ext>
                  </a:extLst>
                </a:gridCol>
                <a:gridCol w="329184">
                  <a:extLst>
                    <a:ext uri="{9D8B030D-6E8A-4147-A177-3AD203B41FA5}">
                      <a16:colId xmlns:a16="http://schemas.microsoft.com/office/drawing/2014/main" val="561019869"/>
                    </a:ext>
                  </a:extLst>
                </a:gridCol>
                <a:gridCol w="329184">
                  <a:extLst>
                    <a:ext uri="{9D8B030D-6E8A-4147-A177-3AD203B41FA5}">
                      <a16:colId xmlns:a16="http://schemas.microsoft.com/office/drawing/2014/main" val="3723953309"/>
                    </a:ext>
                  </a:extLst>
                </a:gridCol>
                <a:gridCol w="329184">
                  <a:extLst>
                    <a:ext uri="{9D8B030D-6E8A-4147-A177-3AD203B41FA5}">
                      <a16:colId xmlns:a16="http://schemas.microsoft.com/office/drawing/2014/main" val="820661666"/>
                    </a:ext>
                  </a:extLst>
                </a:gridCol>
                <a:gridCol w="329184">
                  <a:extLst>
                    <a:ext uri="{9D8B030D-6E8A-4147-A177-3AD203B41FA5}">
                      <a16:colId xmlns:a16="http://schemas.microsoft.com/office/drawing/2014/main" val="1150677702"/>
                    </a:ext>
                  </a:extLst>
                </a:gridCol>
                <a:gridCol w="329184">
                  <a:extLst>
                    <a:ext uri="{9D8B030D-6E8A-4147-A177-3AD203B41FA5}">
                      <a16:colId xmlns:a16="http://schemas.microsoft.com/office/drawing/2014/main" val="3251778302"/>
                    </a:ext>
                  </a:extLst>
                </a:gridCol>
                <a:gridCol w="329184">
                  <a:extLst>
                    <a:ext uri="{9D8B030D-6E8A-4147-A177-3AD203B41FA5}">
                      <a16:colId xmlns:a16="http://schemas.microsoft.com/office/drawing/2014/main" val="2697436541"/>
                    </a:ext>
                  </a:extLst>
                </a:gridCol>
                <a:gridCol w="329184">
                  <a:extLst>
                    <a:ext uri="{9D8B030D-6E8A-4147-A177-3AD203B41FA5}">
                      <a16:colId xmlns:a16="http://schemas.microsoft.com/office/drawing/2014/main" val="1460609638"/>
                    </a:ext>
                  </a:extLst>
                </a:gridCol>
                <a:gridCol w="329184">
                  <a:extLst>
                    <a:ext uri="{9D8B030D-6E8A-4147-A177-3AD203B41FA5}">
                      <a16:colId xmlns:a16="http://schemas.microsoft.com/office/drawing/2014/main" val="202865522"/>
                    </a:ext>
                  </a:extLst>
                </a:gridCol>
                <a:gridCol w="329184">
                  <a:extLst>
                    <a:ext uri="{9D8B030D-6E8A-4147-A177-3AD203B41FA5}">
                      <a16:colId xmlns:a16="http://schemas.microsoft.com/office/drawing/2014/main" val="1481110523"/>
                    </a:ext>
                  </a:extLst>
                </a:gridCol>
                <a:gridCol w="329184">
                  <a:extLst>
                    <a:ext uri="{9D8B030D-6E8A-4147-A177-3AD203B41FA5}">
                      <a16:colId xmlns:a16="http://schemas.microsoft.com/office/drawing/2014/main" val="529098623"/>
                    </a:ext>
                  </a:extLst>
                </a:gridCol>
                <a:gridCol w="329184">
                  <a:extLst>
                    <a:ext uri="{9D8B030D-6E8A-4147-A177-3AD203B41FA5}">
                      <a16:colId xmlns:a16="http://schemas.microsoft.com/office/drawing/2014/main" val="1902722396"/>
                    </a:ext>
                  </a:extLst>
                </a:gridCol>
                <a:gridCol w="329184">
                  <a:extLst>
                    <a:ext uri="{9D8B030D-6E8A-4147-A177-3AD203B41FA5}">
                      <a16:colId xmlns:a16="http://schemas.microsoft.com/office/drawing/2014/main" val="2335277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437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- 2019-10-14 11:08:39</a:t>
                      </a:r>
                      <a:r>
                        <a:rPr kumimoji="0" lang="en-US" sz="1000" b="0" i="0" u="none" strike="noStrike" kern="1200" cap="none" spc="0" normalizeH="0" baseline="0" noProof="0">
                          <a:ln>
                            <a:noFill/>
                          </a:ln>
                          <a:solidFill>
                            <a:prstClr val="black"/>
                          </a:solidFill>
                          <a:effectLst/>
                          <a:uLnTx/>
                          <a:uFillTx/>
                          <a:latin typeface="+mn-lt"/>
                          <a:ea typeface="+mn-ea"/>
                          <a:cs typeface="+mn-cs"/>
                        </a:rPr>
                        <a:t>
 the.rreem was one of the first people to try out the new Jebel Jais Zipline Tour, and walk across the UAE’s highest sky bridge.
 Don’t forget to tag Visit Jebel Jais when you experience the thrill of the Jebel Jais Zipline Tour.
@the.rreem  </a:t>
                      </a:r>
                      <a:r>
                        <a:rPr kumimoji="0" lang="ar-AE" sz="1000" b="0" i="0" u="none" strike="noStrike" kern="1200" cap="none" spc="0" normalizeH="0" baseline="0" noProof="0">
                          <a:ln>
                            <a:noFill/>
                          </a:ln>
                          <a:solidFill>
                            <a:prstClr val="black"/>
                          </a:solidFill>
                          <a:effectLst/>
                          <a:uLnTx/>
                          <a:uFillTx/>
                          <a:latin typeface="+mn-lt"/>
                          <a:ea typeface="+mn-ea"/>
                          <a:cs typeface="+mn-cs"/>
                        </a:rPr>
                        <a:t>من أوائل الأشخاص الذين عاشوا تجربة جولة منزلقات جبل جيس وأيضاً المشي عبر أعلى جسر معلق في الإمارات.
لا تنسوا اضافة وسم @#جبل_جيس عند تجربتكم لجولة منزلقات جبل جيس المذهلة.
</a:t>
                      </a:r>
                      <a:r>
                        <a:rPr kumimoji="0" lang="en-US" sz="1000" b="0" i="0" u="none" strike="noStrike" kern="1200" cap="none" spc="0" normalizeH="0" baseline="0" noProof="0">
                          <a:ln>
                            <a:noFill/>
                          </a:ln>
                          <a:solidFill>
                            <a:prstClr val="black"/>
                          </a:solidFill>
                          <a:effectLst/>
                          <a:uLnTx/>
                          <a:uFillTx/>
                          <a:latin typeface="+mn-lt"/>
                          <a:ea typeface="+mn-ea"/>
                          <a:cs typeface="+mn-cs"/>
                        </a:rPr>
                        <a:t>📸: IG/the.rreem
#VisitRasAlKhaimah
#VisitJebelJais
#JebelJais
#VisitJebelJais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47498370"/>
                  </a:ext>
                </a:extLst>
              </a:tr>
            </a:tbl>
          </a:graphicData>
        </a:graphic>
      </p:graphicFrame>
      <p:sp>
        <p:nvSpPr>
          <p:cNvPr id="4" name="Text Placeholder 3">
            <a:extLst>
              <a:ext uri="{FF2B5EF4-FFF2-40B4-BE49-F238E27FC236}">
                <a16:creationId xmlns:a16="http://schemas.microsoft.com/office/drawing/2014/main" id="{032C3F16-847A-48DD-AAF7-DBE4837EF78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000286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84854-6557-4F96-B69F-85AE278C84DD}"/>
              </a:ext>
            </a:extLst>
          </p:cNvPr>
          <p:cNvSpPr>
            <a:spLocks noGrp="1"/>
          </p:cNvSpPr>
          <p:nvPr>
            <p:ph type="title"/>
          </p:nvPr>
        </p:nvSpPr>
        <p:spPr/>
        <p:txBody>
          <a:bodyPr/>
          <a:lstStyle/>
          <a:p>
            <a:r>
              <a:rPr lang="en-US"/>
              <a:t>Facebook Own Posts Table | Tourism RAK - 10 of 23</a:t>
            </a:r>
          </a:p>
        </p:txBody>
      </p:sp>
      <p:graphicFrame>
        <p:nvGraphicFramePr>
          <p:cNvPr id="5" name="Table Placeholder 4">
            <a:extLst>
              <a:ext uri="{FF2B5EF4-FFF2-40B4-BE49-F238E27FC236}">
                <a16:creationId xmlns:a16="http://schemas.microsoft.com/office/drawing/2014/main" id="{340BCB8D-A495-431B-99CB-1EA761A6282C}"/>
              </a:ext>
            </a:extLst>
          </p:cNvPr>
          <p:cNvGraphicFramePr>
            <a:graphicFrameLocks noGrp="1"/>
          </p:cNvGraphicFramePr>
          <p:nvPr>
            <p:ph type="tbl" sz="quarter" idx="13"/>
            <p:extLst>
              <p:ext uri="{D42A27DB-BD31-4B8C-83A1-F6EECF244321}">
                <p14:modId xmlns:p14="http://schemas.microsoft.com/office/powerpoint/2010/main" val="901336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5701766"/>
                    </a:ext>
                  </a:extLst>
                </a:gridCol>
                <a:gridCol w="493776">
                  <a:extLst>
                    <a:ext uri="{9D8B030D-6E8A-4147-A177-3AD203B41FA5}">
                      <a16:colId xmlns:a16="http://schemas.microsoft.com/office/drawing/2014/main" val="1183859032"/>
                    </a:ext>
                  </a:extLst>
                </a:gridCol>
                <a:gridCol w="329184">
                  <a:extLst>
                    <a:ext uri="{9D8B030D-6E8A-4147-A177-3AD203B41FA5}">
                      <a16:colId xmlns:a16="http://schemas.microsoft.com/office/drawing/2014/main" val="4244605192"/>
                    </a:ext>
                  </a:extLst>
                </a:gridCol>
                <a:gridCol w="329184">
                  <a:extLst>
                    <a:ext uri="{9D8B030D-6E8A-4147-A177-3AD203B41FA5}">
                      <a16:colId xmlns:a16="http://schemas.microsoft.com/office/drawing/2014/main" val="2885929961"/>
                    </a:ext>
                  </a:extLst>
                </a:gridCol>
                <a:gridCol w="329184">
                  <a:extLst>
                    <a:ext uri="{9D8B030D-6E8A-4147-A177-3AD203B41FA5}">
                      <a16:colId xmlns:a16="http://schemas.microsoft.com/office/drawing/2014/main" val="81815892"/>
                    </a:ext>
                  </a:extLst>
                </a:gridCol>
                <a:gridCol w="329184">
                  <a:extLst>
                    <a:ext uri="{9D8B030D-6E8A-4147-A177-3AD203B41FA5}">
                      <a16:colId xmlns:a16="http://schemas.microsoft.com/office/drawing/2014/main" val="4155643070"/>
                    </a:ext>
                  </a:extLst>
                </a:gridCol>
                <a:gridCol w="329184">
                  <a:extLst>
                    <a:ext uri="{9D8B030D-6E8A-4147-A177-3AD203B41FA5}">
                      <a16:colId xmlns:a16="http://schemas.microsoft.com/office/drawing/2014/main" val="3183918110"/>
                    </a:ext>
                  </a:extLst>
                </a:gridCol>
                <a:gridCol w="329184">
                  <a:extLst>
                    <a:ext uri="{9D8B030D-6E8A-4147-A177-3AD203B41FA5}">
                      <a16:colId xmlns:a16="http://schemas.microsoft.com/office/drawing/2014/main" val="4025288118"/>
                    </a:ext>
                  </a:extLst>
                </a:gridCol>
                <a:gridCol w="329184">
                  <a:extLst>
                    <a:ext uri="{9D8B030D-6E8A-4147-A177-3AD203B41FA5}">
                      <a16:colId xmlns:a16="http://schemas.microsoft.com/office/drawing/2014/main" val="103284746"/>
                    </a:ext>
                  </a:extLst>
                </a:gridCol>
                <a:gridCol w="329184">
                  <a:extLst>
                    <a:ext uri="{9D8B030D-6E8A-4147-A177-3AD203B41FA5}">
                      <a16:colId xmlns:a16="http://schemas.microsoft.com/office/drawing/2014/main" val="3310893112"/>
                    </a:ext>
                  </a:extLst>
                </a:gridCol>
                <a:gridCol w="329184">
                  <a:extLst>
                    <a:ext uri="{9D8B030D-6E8A-4147-A177-3AD203B41FA5}">
                      <a16:colId xmlns:a16="http://schemas.microsoft.com/office/drawing/2014/main" val="799330090"/>
                    </a:ext>
                  </a:extLst>
                </a:gridCol>
                <a:gridCol w="329184">
                  <a:extLst>
                    <a:ext uri="{9D8B030D-6E8A-4147-A177-3AD203B41FA5}">
                      <a16:colId xmlns:a16="http://schemas.microsoft.com/office/drawing/2014/main" val="1908171639"/>
                    </a:ext>
                  </a:extLst>
                </a:gridCol>
                <a:gridCol w="329184">
                  <a:extLst>
                    <a:ext uri="{9D8B030D-6E8A-4147-A177-3AD203B41FA5}">
                      <a16:colId xmlns:a16="http://schemas.microsoft.com/office/drawing/2014/main" val="2583856136"/>
                    </a:ext>
                  </a:extLst>
                </a:gridCol>
                <a:gridCol w="329184">
                  <a:extLst>
                    <a:ext uri="{9D8B030D-6E8A-4147-A177-3AD203B41FA5}">
                      <a16:colId xmlns:a16="http://schemas.microsoft.com/office/drawing/2014/main" val="3447368826"/>
                    </a:ext>
                  </a:extLst>
                </a:gridCol>
                <a:gridCol w="329184">
                  <a:extLst>
                    <a:ext uri="{9D8B030D-6E8A-4147-A177-3AD203B41FA5}">
                      <a16:colId xmlns:a16="http://schemas.microsoft.com/office/drawing/2014/main" val="2082146853"/>
                    </a:ext>
                  </a:extLst>
                </a:gridCol>
                <a:gridCol w="329184">
                  <a:extLst>
                    <a:ext uri="{9D8B030D-6E8A-4147-A177-3AD203B41FA5}">
                      <a16:colId xmlns:a16="http://schemas.microsoft.com/office/drawing/2014/main" val="2677295421"/>
                    </a:ext>
                  </a:extLst>
                </a:gridCol>
                <a:gridCol w="329184">
                  <a:extLst>
                    <a:ext uri="{9D8B030D-6E8A-4147-A177-3AD203B41FA5}">
                      <a16:colId xmlns:a16="http://schemas.microsoft.com/office/drawing/2014/main" val="15501552"/>
                    </a:ext>
                  </a:extLst>
                </a:gridCol>
                <a:gridCol w="329184">
                  <a:extLst>
                    <a:ext uri="{9D8B030D-6E8A-4147-A177-3AD203B41FA5}">
                      <a16:colId xmlns:a16="http://schemas.microsoft.com/office/drawing/2014/main" val="2213817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22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- 2020-02-11 08:59:12</a:t>
                      </a:r>
                      <a:r>
                        <a:rPr kumimoji="0" lang="en-US" sz="1000" b="0" i="0" u="none" strike="noStrike" kern="1200" cap="none" spc="0" normalizeH="0" baseline="0" noProof="0">
                          <a:ln>
                            <a:noFill/>
                          </a:ln>
                          <a:solidFill>
                            <a:prstClr val="black"/>
                          </a:solidFill>
                          <a:effectLst/>
                          <a:uLnTx/>
                          <a:uFillTx/>
                          <a:latin typeface="+mn-lt"/>
                          <a:ea typeface="+mn-ea"/>
                          <a:cs typeface="+mn-cs"/>
                        </a:rPr>
                        <a:t>
 Create moments that’ll last forever in Ras Al Khaimah ❤️
Treat your loved one to a getaway in this month of love!
</a:t>
                      </a:r>
                      <a:r>
                        <a:rPr kumimoji="0" lang="ar-AE" sz="1000" b="0" i="0" u="none" strike="noStrike" kern="1200" cap="none" spc="0" normalizeH="0" baseline="0" noProof="0">
                          <a:ln>
                            <a:noFill/>
                          </a:ln>
                          <a:solidFill>
                            <a:prstClr val="black"/>
                          </a:solidFill>
                          <a:effectLst/>
                          <a:uLnTx/>
                          <a:uFillTx/>
                          <a:latin typeface="+mn-lt"/>
                          <a:ea typeface="+mn-ea"/>
                          <a:cs typeface="+mn-cs"/>
                        </a:rPr>
                        <a:t>عيشوا لحظات لا تفارق الذاكرة في رأس الخيمة❤️
حيث تنتظركم عطلة استثنائية في شهر الحب
#</a:t>
                      </a:r>
                      <a:r>
                        <a:rPr kumimoji="0" lang="en-US" sz="1000" b="0" i="0" u="none" strike="noStrike" kern="1200" cap="none" spc="0" normalizeH="0" baseline="0" noProof="0">
                          <a:ln>
                            <a:noFill/>
                          </a:ln>
                          <a:solidFill>
                            <a:prstClr val="black"/>
                          </a:solidFill>
                          <a:effectLst/>
                          <a:uLnTx/>
                          <a:uFillTx/>
                          <a:latin typeface="+mn-lt"/>
                          <a:ea typeface="+mn-ea"/>
                          <a:cs typeface="+mn-cs"/>
                        </a:rPr>
                        <a:t>IFoundRAK
#VisitRasAlKhaimah
#RasAlKhaimah
#Pearl
#SuwaidiPearls
#Valentines
#ValentinesDay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5140284"/>
                  </a:ext>
                </a:extLst>
              </a:tr>
            </a:tbl>
          </a:graphicData>
        </a:graphic>
      </p:graphicFrame>
      <p:sp>
        <p:nvSpPr>
          <p:cNvPr id="4" name="Text Placeholder 3">
            <a:extLst>
              <a:ext uri="{FF2B5EF4-FFF2-40B4-BE49-F238E27FC236}">
                <a16:creationId xmlns:a16="http://schemas.microsoft.com/office/drawing/2014/main" id="{1B7FB026-2BD1-492C-B424-6D9BFBA14E0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668556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E43FB-78D4-47AA-9624-5D89CE6D3109}"/>
              </a:ext>
            </a:extLst>
          </p:cNvPr>
          <p:cNvSpPr>
            <a:spLocks noGrp="1"/>
          </p:cNvSpPr>
          <p:nvPr>
            <p:ph type="title"/>
          </p:nvPr>
        </p:nvSpPr>
        <p:spPr/>
        <p:txBody>
          <a:bodyPr/>
          <a:lstStyle/>
          <a:p>
            <a:r>
              <a:rPr lang="en-US"/>
              <a:t>Facebook Own Posts Table | Tourism RAK - 11 of 23</a:t>
            </a:r>
          </a:p>
        </p:txBody>
      </p:sp>
      <p:graphicFrame>
        <p:nvGraphicFramePr>
          <p:cNvPr id="5" name="Table Placeholder 4">
            <a:extLst>
              <a:ext uri="{FF2B5EF4-FFF2-40B4-BE49-F238E27FC236}">
                <a16:creationId xmlns:a16="http://schemas.microsoft.com/office/drawing/2014/main" id="{1191F7A4-AB84-466B-A450-6ECEF7491A7D}"/>
              </a:ext>
            </a:extLst>
          </p:cNvPr>
          <p:cNvGraphicFramePr>
            <a:graphicFrameLocks noGrp="1"/>
          </p:cNvGraphicFramePr>
          <p:nvPr>
            <p:ph type="tbl" sz="quarter" idx="13"/>
            <p:extLst>
              <p:ext uri="{D42A27DB-BD31-4B8C-83A1-F6EECF244321}">
                <p14:modId xmlns:p14="http://schemas.microsoft.com/office/powerpoint/2010/main" val="2761962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327407"/>
                    </a:ext>
                  </a:extLst>
                </a:gridCol>
                <a:gridCol w="493776">
                  <a:extLst>
                    <a:ext uri="{9D8B030D-6E8A-4147-A177-3AD203B41FA5}">
                      <a16:colId xmlns:a16="http://schemas.microsoft.com/office/drawing/2014/main" val="2092983477"/>
                    </a:ext>
                  </a:extLst>
                </a:gridCol>
                <a:gridCol w="329184">
                  <a:extLst>
                    <a:ext uri="{9D8B030D-6E8A-4147-A177-3AD203B41FA5}">
                      <a16:colId xmlns:a16="http://schemas.microsoft.com/office/drawing/2014/main" val="1382897912"/>
                    </a:ext>
                  </a:extLst>
                </a:gridCol>
                <a:gridCol w="329184">
                  <a:extLst>
                    <a:ext uri="{9D8B030D-6E8A-4147-A177-3AD203B41FA5}">
                      <a16:colId xmlns:a16="http://schemas.microsoft.com/office/drawing/2014/main" val="1616876329"/>
                    </a:ext>
                  </a:extLst>
                </a:gridCol>
                <a:gridCol w="329184">
                  <a:extLst>
                    <a:ext uri="{9D8B030D-6E8A-4147-A177-3AD203B41FA5}">
                      <a16:colId xmlns:a16="http://schemas.microsoft.com/office/drawing/2014/main" val="293392476"/>
                    </a:ext>
                  </a:extLst>
                </a:gridCol>
                <a:gridCol w="329184">
                  <a:extLst>
                    <a:ext uri="{9D8B030D-6E8A-4147-A177-3AD203B41FA5}">
                      <a16:colId xmlns:a16="http://schemas.microsoft.com/office/drawing/2014/main" val="4198755609"/>
                    </a:ext>
                  </a:extLst>
                </a:gridCol>
                <a:gridCol w="329184">
                  <a:extLst>
                    <a:ext uri="{9D8B030D-6E8A-4147-A177-3AD203B41FA5}">
                      <a16:colId xmlns:a16="http://schemas.microsoft.com/office/drawing/2014/main" val="2989959050"/>
                    </a:ext>
                  </a:extLst>
                </a:gridCol>
                <a:gridCol w="329184">
                  <a:extLst>
                    <a:ext uri="{9D8B030D-6E8A-4147-A177-3AD203B41FA5}">
                      <a16:colId xmlns:a16="http://schemas.microsoft.com/office/drawing/2014/main" val="3429090868"/>
                    </a:ext>
                  </a:extLst>
                </a:gridCol>
                <a:gridCol w="329184">
                  <a:extLst>
                    <a:ext uri="{9D8B030D-6E8A-4147-A177-3AD203B41FA5}">
                      <a16:colId xmlns:a16="http://schemas.microsoft.com/office/drawing/2014/main" val="85405681"/>
                    </a:ext>
                  </a:extLst>
                </a:gridCol>
                <a:gridCol w="329184">
                  <a:extLst>
                    <a:ext uri="{9D8B030D-6E8A-4147-A177-3AD203B41FA5}">
                      <a16:colId xmlns:a16="http://schemas.microsoft.com/office/drawing/2014/main" val="2585367103"/>
                    </a:ext>
                  </a:extLst>
                </a:gridCol>
                <a:gridCol w="329184">
                  <a:extLst>
                    <a:ext uri="{9D8B030D-6E8A-4147-A177-3AD203B41FA5}">
                      <a16:colId xmlns:a16="http://schemas.microsoft.com/office/drawing/2014/main" val="2492660392"/>
                    </a:ext>
                  </a:extLst>
                </a:gridCol>
                <a:gridCol w="329184">
                  <a:extLst>
                    <a:ext uri="{9D8B030D-6E8A-4147-A177-3AD203B41FA5}">
                      <a16:colId xmlns:a16="http://schemas.microsoft.com/office/drawing/2014/main" val="1448354975"/>
                    </a:ext>
                  </a:extLst>
                </a:gridCol>
                <a:gridCol w="329184">
                  <a:extLst>
                    <a:ext uri="{9D8B030D-6E8A-4147-A177-3AD203B41FA5}">
                      <a16:colId xmlns:a16="http://schemas.microsoft.com/office/drawing/2014/main" val="3476739221"/>
                    </a:ext>
                  </a:extLst>
                </a:gridCol>
                <a:gridCol w="329184">
                  <a:extLst>
                    <a:ext uri="{9D8B030D-6E8A-4147-A177-3AD203B41FA5}">
                      <a16:colId xmlns:a16="http://schemas.microsoft.com/office/drawing/2014/main" val="3706111068"/>
                    </a:ext>
                  </a:extLst>
                </a:gridCol>
                <a:gridCol w="329184">
                  <a:extLst>
                    <a:ext uri="{9D8B030D-6E8A-4147-A177-3AD203B41FA5}">
                      <a16:colId xmlns:a16="http://schemas.microsoft.com/office/drawing/2014/main" val="3889187456"/>
                    </a:ext>
                  </a:extLst>
                </a:gridCol>
                <a:gridCol w="329184">
                  <a:extLst>
                    <a:ext uri="{9D8B030D-6E8A-4147-A177-3AD203B41FA5}">
                      <a16:colId xmlns:a16="http://schemas.microsoft.com/office/drawing/2014/main" val="3153874226"/>
                    </a:ext>
                  </a:extLst>
                </a:gridCol>
                <a:gridCol w="329184">
                  <a:extLst>
                    <a:ext uri="{9D8B030D-6E8A-4147-A177-3AD203B41FA5}">
                      <a16:colId xmlns:a16="http://schemas.microsoft.com/office/drawing/2014/main" val="1186042064"/>
                    </a:ext>
                  </a:extLst>
                </a:gridCol>
                <a:gridCol w="329184">
                  <a:extLst>
                    <a:ext uri="{9D8B030D-6E8A-4147-A177-3AD203B41FA5}">
                      <a16:colId xmlns:a16="http://schemas.microsoft.com/office/drawing/2014/main" val="2699189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467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- 2019-12-08 19:12:32</a:t>
                      </a:r>
                      <a:r>
                        <a:rPr kumimoji="0" lang="en-US" sz="1000" b="0" i="0" u="none" strike="noStrike" kern="1200" cap="none" spc="0" normalizeH="0" baseline="0" noProof="0">
                          <a:ln>
                            <a:noFill/>
                          </a:ln>
                          <a:solidFill>
                            <a:prstClr val="black"/>
                          </a:solidFill>
                          <a:effectLst/>
                          <a:uLnTx/>
                          <a:uFillTx/>
                          <a:latin typeface="+mn-lt"/>
                          <a:ea typeface="+mn-ea"/>
                          <a:cs typeface="+mn-cs"/>
                        </a:rPr>
                        <a:t>
 At 1, 630m above sea level, the views are worth the hike at the Ghaf Summit Trail.⛰🙌
</a:t>
                      </a:r>
                      <a:r>
                        <a:rPr kumimoji="0" lang="ar-AE" sz="1000" b="0" i="0" u="none" strike="noStrike" kern="1200" cap="none" spc="0" normalizeH="0" baseline="0" noProof="0">
                          <a:ln>
                            <a:noFill/>
                          </a:ln>
                          <a:solidFill>
                            <a:prstClr val="black"/>
                          </a:solidFill>
                          <a:effectLst/>
                          <a:uLnTx/>
                          <a:uFillTx/>
                          <a:latin typeface="+mn-lt"/>
                          <a:ea typeface="+mn-ea"/>
                          <a:cs typeface="+mn-cs"/>
                        </a:rPr>
                        <a:t>على ارتفاع 1630 متراً من مستوى سطح البحر، تبدو الإطلالة ساحرة أثناء التنزّه في مسار الغاف.
</a:t>
                      </a:r>
                      <a:r>
                        <a:rPr kumimoji="0" lang="en-US" sz="1000" b="0" i="0" u="none" strike="noStrike" kern="1200" cap="none" spc="0" normalizeH="0" baseline="0" noProof="0">
                          <a:ln>
                            <a:noFill/>
                          </a:ln>
                          <a:solidFill>
                            <a:prstClr val="black"/>
                          </a:solidFill>
                          <a:effectLst/>
                          <a:uLnTx/>
                          <a:uFillTx/>
                          <a:latin typeface="+mn-lt"/>
                          <a:ea typeface="+mn-ea"/>
                          <a:cs typeface="+mn-cs"/>
                        </a:rPr>
                        <a:t>📸: IG/jaga_ravichand
#VisitJebelJais 
#JebelJais 
#HikingTrails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2856342"/>
                  </a:ext>
                </a:extLst>
              </a:tr>
            </a:tbl>
          </a:graphicData>
        </a:graphic>
      </p:graphicFrame>
      <p:sp>
        <p:nvSpPr>
          <p:cNvPr id="4" name="Text Placeholder 3">
            <a:extLst>
              <a:ext uri="{FF2B5EF4-FFF2-40B4-BE49-F238E27FC236}">
                <a16:creationId xmlns:a16="http://schemas.microsoft.com/office/drawing/2014/main" id="{9991EF81-716D-478B-AFA3-4EF1F6BF7883}"/>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501075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9F659-7C78-4003-A33D-46C43153E3B0}"/>
              </a:ext>
            </a:extLst>
          </p:cNvPr>
          <p:cNvSpPr>
            <a:spLocks noGrp="1"/>
          </p:cNvSpPr>
          <p:nvPr>
            <p:ph type="title"/>
          </p:nvPr>
        </p:nvSpPr>
        <p:spPr/>
        <p:txBody>
          <a:bodyPr/>
          <a:lstStyle/>
          <a:p>
            <a:r>
              <a:rPr lang="en-US"/>
              <a:t>Facebook Own Posts Table | Tourism RAK - 12 of 23</a:t>
            </a:r>
          </a:p>
        </p:txBody>
      </p:sp>
      <p:graphicFrame>
        <p:nvGraphicFramePr>
          <p:cNvPr id="5" name="Table Placeholder 4">
            <a:extLst>
              <a:ext uri="{FF2B5EF4-FFF2-40B4-BE49-F238E27FC236}">
                <a16:creationId xmlns:a16="http://schemas.microsoft.com/office/drawing/2014/main" id="{3D793392-4471-4825-8966-FA453EE32760}"/>
              </a:ext>
            </a:extLst>
          </p:cNvPr>
          <p:cNvGraphicFramePr>
            <a:graphicFrameLocks noGrp="1"/>
          </p:cNvGraphicFramePr>
          <p:nvPr>
            <p:ph type="tbl" sz="quarter" idx="13"/>
            <p:extLst>
              <p:ext uri="{D42A27DB-BD31-4B8C-83A1-F6EECF244321}">
                <p14:modId xmlns:p14="http://schemas.microsoft.com/office/powerpoint/2010/main" val="270902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7603341"/>
                    </a:ext>
                  </a:extLst>
                </a:gridCol>
                <a:gridCol w="493776">
                  <a:extLst>
                    <a:ext uri="{9D8B030D-6E8A-4147-A177-3AD203B41FA5}">
                      <a16:colId xmlns:a16="http://schemas.microsoft.com/office/drawing/2014/main" val="2998014482"/>
                    </a:ext>
                  </a:extLst>
                </a:gridCol>
                <a:gridCol w="329184">
                  <a:extLst>
                    <a:ext uri="{9D8B030D-6E8A-4147-A177-3AD203B41FA5}">
                      <a16:colId xmlns:a16="http://schemas.microsoft.com/office/drawing/2014/main" val="703160702"/>
                    </a:ext>
                  </a:extLst>
                </a:gridCol>
                <a:gridCol w="329184">
                  <a:extLst>
                    <a:ext uri="{9D8B030D-6E8A-4147-A177-3AD203B41FA5}">
                      <a16:colId xmlns:a16="http://schemas.microsoft.com/office/drawing/2014/main" val="2703717830"/>
                    </a:ext>
                  </a:extLst>
                </a:gridCol>
                <a:gridCol w="329184">
                  <a:extLst>
                    <a:ext uri="{9D8B030D-6E8A-4147-A177-3AD203B41FA5}">
                      <a16:colId xmlns:a16="http://schemas.microsoft.com/office/drawing/2014/main" val="2189117005"/>
                    </a:ext>
                  </a:extLst>
                </a:gridCol>
                <a:gridCol w="329184">
                  <a:extLst>
                    <a:ext uri="{9D8B030D-6E8A-4147-A177-3AD203B41FA5}">
                      <a16:colId xmlns:a16="http://schemas.microsoft.com/office/drawing/2014/main" val="1164520741"/>
                    </a:ext>
                  </a:extLst>
                </a:gridCol>
                <a:gridCol w="329184">
                  <a:extLst>
                    <a:ext uri="{9D8B030D-6E8A-4147-A177-3AD203B41FA5}">
                      <a16:colId xmlns:a16="http://schemas.microsoft.com/office/drawing/2014/main" val="47003338"/>
                    </a:ext>
                  </a:extLst>
                </a:gridCol>
                <a:gridCol w="329184">
                  <a:extLst>
                    <a:ext uri="{9D8B030D-6E8A-4147-A177-3AD203B41FA5}">
                      <a16:colId xmlns:a16="http://schemas.microsoft.com/office/drawing/2014/main" val="552701948"/>
                    </a:ext>
                  </a:extLst>
                </a:gridCol>
                <a:gridCol w="329184">
                  <a:extLst>
                    <a:ext uri="{9D8B030D-6E8A-4147-A177-3AD203B41FA5}">
                      <a16:colId xmlns:a16="http://schemas.microsoft.com/office/drawing/2014/main" val="3034243105"/>
                    </a:ext>
                  </a:extLst>
                </a:gridCol>
                <a:gridCol w="329184">
                  <a:extLst>
                    <a:ext uri="{9D8B030D-6E8A-4147-A177-3AD203B41FA5}">
                      <a16:colId xmlns:a16="http://schemas.microsoft.com/office/drawing/2014/main" val="3140204300"/>
                    </a:ext>
                  </a:extLst>
                </a:gridCol>
                <a:gridCol w="329184">
                  <a:extLst>
                    <a:ext uri="{9D8B030D-6E8A-4147-A177-3AD203B41FA5}">
                      <a16:colId xmlns:a16="http://schemas.microsoft.com/office/drawing/2014/main" val="330045108"/>
                    </a:ext>
                  </a:extLst>
                </a:gridCol>
                <a:gridCol w="329184">
                  <a:extLst>
                    <a:ext uri="{9D8B030D-6E8A-4147-A177-3AD203B41FA5}">
                      <a16:colId xmlns:a16="http://schemas.microsoft.com/office/drawing/2014/main" val="2043610651"/>
                    </a:ext>
                  </a:extLst>
                </a:gridCol>
                <a:gridCol w="329184">
                  <a:extLst>
                    <a:ext uri="{9D8B030D-6E8A-4147-A177-3AD203B41FA5}">
                      <a16:colId xmlns:a16="http://schemas.microsoft.com/office/drawing/2014/main" val="2821121393"/>
                    </a:ext>
                  </a:extLst>
                </a:gridCol>
                <a:gridCol w="329184">
                  <a:extLst>
                    <a:ext uri="{9D8B030D-6E8A-4147-A177-3AD203B41FA5}">
                      <a16:colId xmlns:a16="http://schemas.microsoft.com/office/drawing/2014/main" val="410266670"/>
                    </a:ext>
                  </a:extLst>
                </a:gridCol>
                <a:gridCol w="329184">
                  <a:extLst>
                    <a:ext uri="{9D8B030D-6E8A-4147-A177-3AD203B41FA5}">
                      <a16:colId xmlns:a16="http://schemas.microsoft.com/office/drawing/2014/main" val="2949899367"/>
                    </a:ext>
                  </a:extLst>
                </a:gridCol>
                <a:gridCol w="329184">
                  <a:extLst>
                    <a:ext uri="{9D8B030D-6E8A-4147-A177-3AD203B41FA5}">
                      <a16:colId xmlns:a16="http://schemas.microsoft.com/office/drawing/2014/main" val="1977831560"/>
                    </a:ext>
                  </a:extLst>
                </a:gridCol>
                <a:gridCol w="329184">
                  <a:extLst>
                    <a:ext uri="{9D8B030D-6E8A-4147-A177-3AD203B41FA5}">
                      <a16:colId xmlns:a16="http://schemas.microsoft.com/office/drawing/2014/main" val="4034630265"/>
                    </a:ext>
                  </a:extLst>
                </a:gridCol>
                <a:gridCol w="329184">
                  <a:extLst>
                    <a:ext uri="{9D8B030D-6E8A-4147-A177-3AD203B41FA5}">
                      <a16:colId xmlns:a16="http://schemas.microsoft.com/office/drawing/2014/main" val="3715273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5305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- 2019-12-12 12:01:03</a:t>
                      </a:r>
                      <a:r>
                        <a:rPr kumimoji="0" lang="en-US" sz="1000" b="0" i="0" u="none" strike="noStrike" kern="1200" cap="none" spc="0" normalizeH="0" baseline="0" noProof="0">
                          <a:ln>
                            <a:noFill/>
                          </a:ln>
                          <a:solidFill>
                            <a:prstClr val="black"/>
                          </a:solidFill>
                          <a:effectLst/>
                          <a:uLnTx/>
                          <a:uFillTx/>
                          <a:latin typeface="+mn-lt"/>
                          <a:ea typeface="+mn-ea"/>
                          <a:cs typeface="+mn-cs"/>
                        </a:rPr>
                        <a:t>
 Best things in life are three: beach, sun and endless holiday fun 🏖☀️.
</a:t>
                      </a:r>
                      <a:r>
                        <a:rPr kumimoji="0" lang="ar-AE" sz="1000" b="0" i="0" u="none" strike="noStrike" kern="1200" cap="none" spc="0" normalizeH="0" baseline="0" noProof="0">
                          <a:ln>
                            <a:noFill/>
                          </a:ln>
                          <a:solidFill>
                            <a:prstClr val="black"/>
                          </a:solidFill>
                          <a:effectLst/>
                          <a:uLnTx/>
                          <a:uFillTx/>
                          <a:latin typeface="+mn-lt"/>
                          <a:ea typeface="+mn-ea"/>
                          <a:cs typeface="+mn-cs"/>
                        </a:rPr>
                        <a:t>أفضل الأشياء في الحياة ثلاثة: الشاطئ والشمس ومُتَع عطلة لا حصر لها.
#رأس_الخيمة #زوروا_رأس_الخيمة  
</a:t>
                      </a:r>
                      <a:r>
                        <a:rPr kumimoji="0" lang="en-US" sz="1000" b="0" i="0" u="none" strike="noStrike" kern="1200" cap="none" spc="0" normalizeH="0" baseline="0" noProof="0">
                          <a:ln>
                            <a:noFill/>
                          </a:ln>
                          <a:solidFill>
                            <a:prstClr val="black"/>
                          </a:solidFill>
                          <a:effectLst/>
                          <a:uLnTx/>
                          <a:uFillTx/>
                          <a:latin typeface="+mn-lt"/>
                          <a:ea typeface="+mn-ea"/>
                          <a:cs typeface="+mn-cs"/>
                        </a:rPr>
                        <a:t>📸: IG/veronika_firsova_
#VisitRasAlKhaimah 
#iFoundRAK 
#BeachDay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6778397"/>
                  </a:ext>
                </a:extLst>
              </a:tr>
            </a:tbl>
          </a:graphicData>
        </a:graphic>
      </p:graphicFrame>
      <p:sp>
        <p:nvSpPr>
          <p:cNvPr id="4" name="Text Placeholder 3">
            <a:extLst>
              <a:ext uri="{FF2B5EF4-FFF2-40B4-BE49-F238E27FC236}">
                <a16:creationId xmlns:a16="http://schemas.microsoft.com/office/drawing/2014/main" id="{3D212BF9-32B3-42F6-B74F-961A8CADC876}"/>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007431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88823-3F27-4590-8869-D325DE04B1C4}"/>
              </a:ext>
            </a:extLst>
          </p:cNvPr>
          <p:cNvSpPr>
            <a:spLocks noGrp="1"/>
          </p:cNvSpPr>
          <p:nvPr>
            <p:ph type="title"/>
          </p:nvPr>
        </p:nvSpPr>
        <p:spPr/>
        <p:txBody>
          <a:bodyPr/>
          <a:lstStyle/>
          <a:p>
            <a:r>
              <a:rPr lang="en-US"/>
              <a:t>Facebook Own Posts Table | Tourism RAK - 13 of 23</a:t>
            </a:r>
          </a:p>
        </p:txBody>
      </p:sp>
      <p:graphicFrame>
        <p:nvGraphicFramePr>
          <p:cNvPr id="5" name="Table Placeholder 4">
            <a:extLst>
              <a:ext uri="{FF2B5EF4-FFF2-40B4-BE49-F238E27FC236}">
                <a16:creationId xmlns:a16="http://schemas.microsoft.com/office/drawing/2014/main" id="{DD20174F-8F31-434A-B08F-944C22D5B433}"/>
              </a:ext>
            </a:extLst>
          </p:cNvPr>
          <p:cNvGraphicFramePr>
            <a:graphicFrameLocks noGrp="1"/>
          </p:cNvGraphicFramePr>
          <p:nvPr>
            <p:ph type="tbl" sz="quarter" idx="13"/>
            <p:extLst>
              <p:ext uri="{D42A27DB-BD31-4B8C-83A1-F6EECF244321}">
                <p14:modId xmlns:p14="http://schemas.microsoft.com/office/powerpoint/2010/main" val="3165446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82624466"/>
                    </a:ext>
                  </a:extLst>
                </a:gridCol>
                <a:gridCol w="493776">
                  <a:extLst>
                    <a:ext uri="{9D8B030D-6E8A-4147-A177-3AD203B41FA5}">
                      <a16:colId xmlns:a16="http://schemas.microsoft.com/office/drawing/2014/main" val="3204493002"/>
                    </a:ext>
                  </a:extLst>
                </a:gridCol>
                <a:gridCol w="329184">
                  <a:extLst>
                    <a:ext uri="{9D8B030D-6E8A-4147-A177-3AD203B41FA5}">
                      <a16:colId xmlns:a16="http://schemas.microsoft.com/office/drawing/2014/main" val="2210085900"/>
                    </a:ext>
                  </a:extLst>
                </a:gridCol>
                <a:gridCol w="329184">
                  <a:extLst>
                    <a:ext uri="{9D8B030D-6E8A-4147-A177-3AD203B41FA5}">
                      <a16:colId xmlns:a16="http://schemas.microsoft.com/office/drawing/2014/main" val="903704433"/>
                    </a:ext>
                  </a:extLst>
                </a:gridCol>
                <a:gridCol w="329184">
                  <a:extLst>
                    <a:ext uri="{9D8B030D-6E8A-4147-A177-3AD203B41FA5}">
                      <a16:colId xmlns:a16="http://schemas.microsoft.com/office/drawing/2014/main" val="4214676226"/>
                    </a:ext>
                  </a:extLst>
                </a:gridCol>
                <a:gridCol w="329184">
                  <a:extLst>
                    <a:ext uri="{9D8B030D-6E8A-4147-A177-3AD203B41FA5}">
                      <a16:colId xmlns:a16="http://schemas.microsoft.com/office/drawing/2014/main" val="2302324986"/>
                    </a:ext>
                  </a:extLst>
                </a:gridCol>
                <a:gridCol w="329184">
                  <a:extLst>
                    <a:ext uri="{9D8B030D-6E8A-4147-A177-3AD203B41FA5}">
                      <a16:colId xmlns:a16="http://schemas.microsoft.com/office/drawing/2014/main" val="3850091445"/>
                    </a:ext>
                  </a:extLst>
                </a:gridCol>
                <a:gridCol w="329184">
                  <a:extLst>
                    <a:ext uri="{9D8B030D-6E8A-4147-A177-3AD203B41FA5}">
                      <a16:colId xmlns:a16="http://schemas.microsoft.com/office/drawing/2014/main" val="3128595811"/>
                    </a:ext>
                  </a:extLst>
                </a:gridCol>
                <a:gridCol w="329184">
                  <a:extLst>
                    <a:ext uri="{9D8B030D-6E8A-4147-A177-3AD203B41FA5}">
                      <a16:colId xmlns:a16="http://schemas.microsoft.com/office/drawing/2014/main" val="2135721277"/>
                    </a:ext>
                  </a:extLst>
                </a:gridCol>
                <a:gridCol w="329184">
                  <a:extLst>
                    <a:ext uri="{9D8B030D-6E8A-4147-A177-3AD203B41FA5}">
                      <a16:colId xmlns:a16="http://schemas.microsoft.com/office/drawing/2014/main" val="292937261"/>
                    </a:ext>
                  </a:extLst>
                </a:gridCol>
                <a:gridCol w="329184">
                  <a:extLst>
                    <a:ext uri="{9D8B030D-6E8A-4147-A177-3AD203B41FA5}">
                      <a16:colId xmlns:a16="http://schemas.microsoft.com/office/drawing/2014/main" val="4064567088"/>
                    </a:ext>
                  </a:extLst>
                </a:gridCol>
                <a:gridCol w="329184">
                  <a:extLst>
                    <a:ext uri="{9D8B030D-6E8A-4147-A177-3AD203B41FA5}">
                      <a16:colId xmlns:a16="http://schemas.microsoft.com/office/drawing/2014/main" val="642756445"/>
                    </a:ext>
                  </a:extLst>
                </a:gridCol>
                <a:gridCol w="329184">
                  <a:extLst>
                    <a:ext uri="{9D8B030D-6E8A-4147-A177-3AD203B41FA5}">
                      <a16:colId xmlns:a16="http://schemas.microsoft.com/office/drawing/2014/main" val="1358934277"/>
                    </a:ext>
                  </a:extLst>
                </a:gridCol>
                <a:gridCol w="329184">
                  <a:extLst>
                    <a:ext uri="{9D8B030D-6E8A-4147-A177-3AD203B41FA5}">
                      <a16:colId xmlns:a16="http://schemas.microsoft.com/office/drawing/2014/main" val="3673715016"/>
                    </a:ext>
                  </a:extLst>
                </a:gridCol>
                <a:gridCol w="329184">
                  <a:extLst>
                    <a:ext uri="{9D8B030D-6E8A-4147-A177-3AD203B41FA5}">
                      <a16:colId xmlns:a16="http://schemas.microsoft.com/office/drawing/2014/main" val="1409551398"/>
                    </a:ext>
                  </a:extLst>
                </a:gridCol>
                <a:gridCol w="329184">
                  <a:extLst>
                    <a:ext uri="{9D8B030D-6E8A-4147-A177-3AD203B41FA5}">
                      <a16:colId xmlns:a16="http://schemas.microsoft.com/office/drawing/2014/main" val="12159410"/>
                    </a:ext>
                  </a:extLst>
                </a:gridCol>
                <a:gridCol w="329184">
                  <a:extLst>
                    <a:ext uri="{9D8B030D-6E8A-4147-A177-3AD203B41FA5}">
                      <a16:colId xmlns:a16="http://schemas.microsoft.com/office/drawing/2014/main" val="1967641463"/>
                    </a:ext>
                  </a:extLst>
                </a:gridCol>
                <a:gridCol w="329184">
                  <a:extLst>
                    <a:ext uri="{9D8B030D-6E8A-4147-A177-3AD203B41FA5}">
                      <a16:colId xmlns:a16="http://schemas.microsoft.com/office/drawing/2014/main" val="3448091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259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- 2019-09-13 12:00:24</a:t>
                      </a:r>
                      <a:r>
                        <a:rPr kumimoji="0" lang="en-US" sz="1000" b="0" i="0" u="none" strike="noStrike" kern="1200" cap="none" spc="0" normalizeH="0" baseline="0" noProof="0">
                          <a:ln>
                            <a:noFill/>
                          </a:ln>
                          <a:solidFill>
                            <a:prstClr val="black"/>
                          </a:solidFill>
                          <a:effectLst/>
                          <a:uLnTx/>
                          <a:uFillTx/>
                          <a:latin typeface="+mn-lt"/>
                          <a:ea typeface="+mn-ea"/>
                          <a:cs typeface="+mn-cs"/>
                        </a:rPr>
                        <a:t>
 Dream. Discover.
Photo credit: sahalnizar
#VisitRasAlKhaimah 
#iFoundRAK 
#Adventure 
#DiscoverAdventure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4307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Visit Ras Al Khaimah - 2019-12-30 07:00:01</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0228051"/>
                  </a:ext>
                </a:extLst>
              </a:tr>
            </a:tbl>
          </a:graphicData>
        </a:graphic>
      </p:graphicFrame>
      <p:sp>
        <p:nvSpPr>
          <p:cNvPr id="4" name="Text Placeholder 3">
            <a:extLst>
              <a:ext uri="{FF2B5EF4-FFF2-40B4-BE49-F238E27FC236}">
                <a16:creationId xmlns:a16="http://schemas.microsoft.com/office/drawing/2014/main" id="{9B5877B1-9243-43B9-B2E4-91294E815EE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423713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C8A0B-6B65-488D-86E8-1FB474D7408B}"/>
              </a:ext>
            </a:extLst>
          </p:cNvPr>
          <p:cNvSpPr>
            <a:spLocks noGrp="1"/>
          </p:cNvSpPr>
          <p:nvPr>
            <p:ph type="title"/>
          </p:nvPr>
        </p:nvSpPr>
        <p:spPr/>
        <p:txBody>
          <a:bodyPr/>
          <a:lstStyle/>
          <a:p>
            <a:r>
              <a:rPr lang="en-US"/>
              <a:t>Facebook Own Posts Table | Tourism RAK - 14 of 23</a:t>
            </a:r>
          </a:p>
        </p:txBody>
      </p:sp>
      <p:graphicFrame>
        <p:nvGraphicFramePr>
          <p:cNvPr id="5" name="Table Placeholder 4">
            <a:extLst>
              <a:ext uri="{FF2B5EF4-FFF2-40B4-BE49-F238E27FC236}">
                <a16:creationId xmlns:a16="http://schemas.microsoft.com/office/drawing/2014/main" id="{BD2081B7-A672-453D-897E-85A55D403BE9}"/>
              </a:ext>
            </a:extLst>
          </p:cNvPr>
          <p:cNvGraphicFramePr>
            <a:graphicFrameLocks noGrp="1"/>
          </p:cNvGraphicFramePr>
          <p:nvPr>
            <p:ph type="tbl" sz="quarter" idx="13"/>
            <p:extLst>
              <p:ext uri="{D42A27DB-BD31-4B8C-83A1-F6EECF244321}">
                <p14:modId xmlns:p14="http://schemas.microsoft.com/office/powerpoint/2010/main" val="43751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17990693"/>
                    </a:ext>
                  </a:extLst>
                </a:gridCol>
                <a:gridCol w="493776">
                  <a:extLst>
                    <a:ext uri="{9D8B030D-6E8A-4147-A177-3AD203B41FA5}">
                      <a16:colId xmlns:a16="http://schemas.microsoft.com/office/drawing/2014/main" val="1532127246"/>
                    </a:ext>
                  </a:extLst>
                </a:gridCol>
                <a:gridCol w="329184">
                  <a:extLst>
                    <a:ext uri="{9D8B030D-6E8A-4147-A177-3AD203B41FA5}">
                      <a16:colId xmlns:a16="http://schemas.microsoft.com/office/drawing/2014/main" val="2566878354"/>
                    </a:ext>
                  </a:extLst>
                </a:gridCol>
                <a:gridCol w="329184">
                  <a:extLst>
                    <a:ext uri="{9D8B030D-6E8A-4147-A177-3AD203B41FA5}">
                      <a16:colId xmlns:a16="http://schemas.microsoft.com/office/drawing/2014/main" val="477912004"/>
                    </a:ext>
                  </a:extLst>
                </a:gridCol>
                <a:gridCol w="329184">
                  <a:extLst>
                    <a:ext uri="{9D8B030D-6E8A-4147-A177-3AD203B41FA5}">
                      <a16:colId xmlns:a16="http://schemas.microsoft.com/office/drawing/2014/main" val="3950316152"/>
                    </a:ext>
                  </a:extLst>
                </a:gridCol>
                <a:gridCol w="329184">
                  <a:extLst>
                    <a:ext uri="{9D8B030D-6E8A-4147-A177-3AD203B41FA5}">
                      <a16:colId xmlns:a16="http://schemas.microsoft.com/office/drawing/2014/main" val="17115803"/>
                    </a:ext>
                  </a:extLst>
                </a:gridCol>
                <a:gridCol w="329184">
                  <a:extLst>
                    <a:ext uri="{9D8B030D-6E8A-4147-A177-3AD203B41FA5}">
                      <a16:colId xmlns:a16="http://schemas.microsoft.com/office/drawing/2014/main" val="4199058873"/>
                    </a:ext>
                  </a:extLst>
                </a:gridCol>
                <a:gridCol w="329184">
                  <a:extLst>
                    <a:ext uri="{9D8B030D-6E8A-4147-A177-3AD203B41FA5}">
                      <a16:colId xmlns:a16="http://schemas.microsoft.com/office/drawing/2014/main" val="3516687143"/>
                    </a:ext>
                  </a:extLst>
                </a:gridCol>
                <a:gridCol w="329184">
                  <a:extLst>
                    <a:ext uri="{9D8B030D-6E8A-4147-A177-3AD203B41FA5}">
                      <a16:colId xmlns:a16="http://schemas.microsoft.com/office/drawing/2014/main" val="1375994386"/>
                    </a:ext>
                  </a:extLst>
                </a:gridCol>
                <a:gridCol w="329184">
                  <a:extLst>
                    <a:ext uri="{9D8B030D-6E8A-4147-A177-3AD203B41FA5}">
                      <a16:colId xmlns:a16="http://schemas.microsoft.com/office/drawing/2014/main" val="1890971123"/>
                    </a:ext>
                  </a:extLst>
                </a:gridCol>
                <a:gridCol w="329184">
                  <a:extLst>
                    <a:ext uri="{9D8B030D-6E8A-4147-A177-3AD203B41FA5}">
                      <a16:colId xmlns:a16="http://schemas.microsoft.com/office/drawing/2014/main" val="1887498210"/>
                    </a:ext>
                  </a:extLst>
                </a:gridCol>
                <a:gridCol w="329184">
                  <a:extLst>
                    <a:ext uri="{9D8B030D-6E8A-4147-A177-3AD203B41FA5}">
                      <a16:colId xmlns:a16="http://schemas.microsoft.com/office/drawing/2014/main" val="1846542040"/>
                    </a:ext>
                  </a:extLst>
                </a:gridCol>
                <a:gridCol w="329184">
                  <a:extLst>
                    <a:ext uri="{9D8B030D-6E8A-4147-A177-3AD203B41FA5}">
                      <a16:colId xmlns:a16="http://schemas.microsoft.com/office/drawing/2014/main" val="3305244200"/>
                    </a:ext>
                  </a:extLst>
                </a:gridCol>
                <a:gridCol w="329184">
                  <a:extLst>
                    <a:ext uri="{9D8B030D-6E8A-4147-A177-3AD203B41FA5}">
                      <a16:colId xmlns:a16="http://schemas.microsoft.com/office/drawing/2014/main" val="1100898522"/>
                    </a:ext>
                  </a:extLst>
                </a:gridCol>
                <a:gridCol w="329184">
                  <a:extLst>
                    <a:ext uri="{9D8B030D-6E8A-4147-A177-3AD203B41FA5}">
                      <a16:colId xmlns:a16="http://schemas.microsoft.com/office/drawing/2014/main" val="2995122906"/>
                    </a:ext>
                  </a:extLst>
                </a:gridCol>
                <a:gridCol w="329184">
                  <a:extLst>
                    <a:ext uri="{9D8B030D-6E8A-4147-A177-3AD203B41FA5}">
                      <a16:colId xmlns:a16="http://schemas.microsoft.com/office/drawing/2014/main" val="961703078"/>
                    </a:ext>
                  </a:extLst>
                </a:gridCol>
                <a:gridCol w="329184">
                  <a:extLst>
                    <a:ext uri="{9D8B030D-6E8A-4147-A177-3AD203B41FA5}">
                      <a16:colId xmlns:a16="http://schemas.microsoft.com/office/drawing/2014/main" val="574907796"/>
                    </a:ext>
                  </a:extLst>
                </a:gridCol>
                <a:gridCol w="329184">
                  <a:extLst>
                    <a:ext uri="{9D8B030D-6E8A-4147-A177-3AD203B41FA5}">
                      <a16:colId xmlns:a16="http://schemas.microsoft.com/office/drawing/2014/main" val="2590972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137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- 2019-08-26 12:45:00</a:t>
                      </a:r>
                      <a:r>
                        <a:rPr kumimoji="0" lang="en-US" sz="1000" b="0" i="0" u="none" strike="noStrike" kern="1200" cap="none" spc="0" normalizeH="0" baseline="0" noProof="0">
                          <a:ln>
                            <a:noFill/>
                          </a:ln>
                          <a:solidFill>
                            <a:prstClr val="black"/>
                          </a:solidFill>
                          <a:effectLst/>
                          <a:uLnTx/>
                          <a:uFillTx/>
                          <a:latin typeface="+mn-lt"/>
                          <a:ea typeface="+mn-ea"/>
                          <a:cs typeface="+mn-cs"/>
                        </a:rPr>
                        <a:t>
 Eat. Sleep. Beach. Repeat 😍.
</a:t>
                      </a:r>
                      <a:r>
                        <a:rPr kumimoji="0" lang="ar-AE" sz="1000" b="0" i="0" u="none" strike="noStrike" kern="1200" cap="none" spc="0" normalizeH="0" baseline="0" noProof="0">
                          <a:ln>
                            <a:noFill/>
                          </a:ln>
                          <a:solidFill>
                            <a:prstClr val="black"/>
                          </a:solidFill>
                          <a:effectLst/>
                          <a:uLnTx/>
                          <a:uFillTx/>
                          <a:latin typeface="+mn-lt"/>
                          <a:ea typeface="+mn-ea"/>
                          <a:cs typeface="+mn-cs"/>
                        </a:rPr>
                        <a:t>أكل ونوم واستجمام على الشاطئ.. 
</a:t>
                      </a:r>
                      <a:r>
                        <a:rPr kumimoji="0" lang="en-US" sz="1000" b="0" i="0" u="none" strike="noStrike" kern="1200" cap="none" spc="0" normalizeH="0" baseline="0" noProof="0">
                          <a:ln>
                            <a:noFill/>
                          </a:ln>
                          <a:solidFill>
                            <a:prstClr val="black"/>
                          </a:solidFill>
                          <a:effectLst/>
                          <a:uLnTx/>
                          <a:uFillTx/>
                          <a:latin typeface="+mn-lt"/>
                          <a:ea typeface="+mn-ea"/>
                          <a:cs typeface="+mn-cs"/>
                        </a:rPr>
                        <a:t>Photo credit: abcdeca
#VisitRasAlKhaimah 
#iFoundRAK 
#Beach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51781837"/>
                  </a:ext>
                </a:extLst>
              </a:tr>
            </a:tbl>
          </a:graphicData>
        </a:graphic>
      </p:graphicFrame>
      <p:sp>
        <p:nvSpPr>
          <p:cNvPr id="4" name="Text Placeholder 3">
            <a:extLst>
              <a:ext uri="{FF2B5EF4-FFF2-40B4-BE49-F238E27FC236}">
                <a16:creationId xmlns:a16="http://schemas.microsoft.com/office/drawing/2014/main" id="{4305A275-B776-40EF-B78F-AFA3A6C4E388}"/>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783296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A3DEC-BD15-4FD5-977A-756DC4E5B4CC}"/>
              </a:ext>
            </a:extLst>
          </p:cNvPr>
          <p:cNvSpPr>
            <a:spLocks noGrp="1"/>
          </p:cNvSpPr>
          <p:nvPr>
            <p:ph type="title"/>
          </p:nvPr>
        </p:nvSpPr>
        <p:spPr/>
        <p:txBody>
          <a:bodyPr/>
          <a:lstStyle/>
          <a:p>
            <a:r>
              <a:rPr lang="en-US"/>
              <a:t>Facebook Own Posts Table | Tourism RAK - 15 of 23</a:t>
            </a:r>
          </a:p>
        </p:txBody>
      </p:sp>
      <p:graphicFrame>
        <p:nvGraphicFramePr>
          <p:cNvPr id="5" name="Table Placeholder 4">
            <a:extLst>
              <a:ext uri="{FF2B5EF4-FFF2-40B4-BE49-F238E27FC236}">
                <a16:creationId xmlns:a16="http://schemas.microsoft.com/office/drawing/2014/main" id="{AEC845D7-FCCC-44C7-9A62-E45220029A24}"/>
              </a:ext>
            </a:extLst>
          </p:cNvPr>
          <p:cNvGraphicFramePr>
            <a:graphicFrameLocks noGrp="1"/>
          </p:cNvGraphicFramePr>
          <p:nvPr>
            <p:ph type="tbl" sz="quarter" idx="13"/>
            <p:extLst>
              <p:ext uri="{D42A27DB-BD31-4B8C-83A1-F6EECF244321}">
                <p14:modId xmlns:p14="http://schemas.microsoft.com/office/powerpoint/2010/main" val="1496827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38692769"/>
                    </a:ext>
                  </a:extLst>
                </a:gridCol>
                <a:gridCol w="493776">
                  <a:extLst>
                    <a:ext uri="{9D8B030D-6E8A-4147-A177-3AD203B41FA5}">
                      <a16:colId xmlns:a16="http://schemas.microsoft.com/office/drawing/2014/main" val="1604551342"/>
                    </a:ext>
                  </a:extLst>
                </a:gridCol>
                <a:gridCol w="329184">
                  <a:extLst>
                    <a:ext uri="{9D8B030D-6E8A-4147-A177-3AD203B41FA5}">
                      <a16:colId xmlns:a16="http://schemas.microsoft.com/office/drawing/2014/main" val="2062164173"/>
                    </a:ext>
                  </a:extLst>
                </a:gridCol>
                <a:gridCol w="329184">
                  <a:extLst>
                    <a:ext uri="{9D8B030D-6E8A-4147-A177-3AD203B41FA5}">
                      <a16:colId xmlns:a16="http://schemas.microsoft.com/office/drawing/2014/main" val="4212409244"/>
                    </a:ext>
                  </a:extLst>
                </a:gridCol>
                <a:gridCol w="329184">
                  <a:extLst>
                    <a:ext uri="{9D8B030D-6E8A-4147-A177-3AD203B41FA5}">
                      <a16:colId xmlns:a16="http://schemas.microsoft.com/office/drawing/2014/main" val="3048514062"/>
                    </a:ext>
                  </a:extLst>
                </a:gridCol>
                <a:gridCol w="329184">
                  <a:extLst>
                    <a:ext uri="{9D8B030D-6E8A-4147-A177-3AD203B41FA5}">
                      <a16:colId xmlns:a16="http://schemas.microsoft.com/office/drawing/2014/main" val="3187367307"/>
                    </a:ext>
                  </a:extLst>
                </a:gridCol>
                <a:gridCol w="329184">
                  <a:extLst>
                    <a:ext uri="{9D8B030D-6E8A-4147-A177-3AD203B41FA5}">
                      <a16:colId xmlns:a16="http://schemas.microsoft.com/office/drawing/2014/main" val="65169135"/>
                    </a:ext>
                  </a:extLst>
                </a:gridCol>
                <a:gridCol w="329184">
                  <a:extLst>
                    <a:ext uri="{9D8B030D-6E8A-4147-A177-3AD203B41FA5}">
                      <a16:colId xmlns:a16="http://schemas.microsoft.com/office/drawing/2014/main" val="3908553129"/>
                    </a:ext>
                  </a:extLst>
                </a:gridCol>
                <a:gridCol w="329184">
                  <a:extLst>
                    <a:ext uri="{9D8B030D-6E8A-4147-A177-3AD203B41FA5}">
                      <a16:colId xmlns:a16="http://schemas.microsoft.com/office/drawing/2014/main" val="2707370130"/>
                    </a:ext>
                  </a:extLst>
                </a:gridCol>
                <a:gridCol w="329184">
                  <a:extLst>
                    <a:ext uri="{9D8B030D-6E8A-4147-A177-3AD203B41FA5}">
                      <a16:colId xmlns:a16="http://schemas.microsoft.com/office/drawing/2014/main" val="2888642615"/>
                    </a:ext>
                  </a:extLst>
                </a:gridCol>
                <a:gridCol w="329184">
                  <a:extLst>
                    <a:ext uri="{9D8B030D-6E8A-4147-A177-3AD203B41FA5}">
                      <a16:colId xmlns:a16="http://schemas.microsoft.com/office/drawing/2014/main" val="2745884035"/>
                    </a:ext>
                  </a:extLst>
                </a:gridCol>
                <a:gridCol w="329184">
                  <a:extLst>
                    <a:ext uri="{9D8B030D-6E8A-4147-A177-3AD203B41FA5}">
                      <a16:colId xmlns:a16="http://schemas.microsoft.com/office/drawing/2014/main" val="3743207399"/>
                    </a:ext>
                  </a:extLst>
                </a:gridCol>
                <a:gridCol w="329184">
                  <a:extLst>
                    <a:ext uri="{9D8B030D-6E8A-4147-A177-3AD203B41FA5}">
                      <a16:colId xmlns:a16="http://schemas.microsoft.com/office/drawing/2014/main" val="1068821577"/>
                    </a:ext>
                  </a:extLst>
                </a:gridCol>
                <a:gridCol w="329184">
                  <a:extLst>
                    <a:ext uri="{9D8B030D-6E8A-4147-A177-3AD203B41FA5}">
                      <a16:colId xmlns:a16="http://schemas.microsoft.com/office/drawing/2014/main" val="2787533419"/>
                    </a:ext>
                  </a:extLst>
                </a:gridCol>
                <a:gridCol w="329184">
                  <a:extLst>
                    <a:ext uri="{9D8B030D-6E8A-4147-A177-3AD203B41FA5}">
                      <a16:colId xmlns:a16="http://schemas.microsoft.com/office/drawing/2014/main" val="433599718"/>
                    </a:ext>
                  </a:extLst>
                </a:gridCol>
                <a:gridCol w="329184">
                  <a:extLst>
                    <a:ext uri="{9D8B030D-6E8A-4147-A177-3AD203B41FA5}">
                      <a16:colId xmlns:a16="http://schemas.microsoft.com/office/drawing/2014/main" val="884555485"/>
                    </a:ext>
                  </a:extLst>
                </a:gridCol>
                <a:gridCol w="329184">
                  <a:extLst>
                    <a:ext uri="{9D8B030D-6E8A-4147-A177-3AD203B41FA5}">
                      <a16:colId xmlns:a16="http://schemas.microsoft.com/office/drawing/2014/main" val="2591497927"/>
                    </a:ext>
                  </a:extLst>
                </a:gridCol>
                <a:gridCol w="329184">
                  <a:extLst>
                    <a:ext uri="{9D8B030D-6E8A-4147-A177-3AD203B41FA5}">
                      <a16:colId xmlns:a16="http://schemas.microsoft.com/office/drawing/2014/main" val="191162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432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- 2019-10-02 13:00:13</a:t>
                      </a:r>
                      <a:r>
                        <a:rPr kumimoji="0" lang="en-US" sz="1000" b="0" i="0" u="none" strike="noStrike" kern="1200" cap="none" spc="0" normalizeH="0" baseline="0" noProof="0">
                          <a:ln>
                            <a:noFill/>
                          </a:ln>
                          <a:solidFill>
                            <a:prstClr val="black"/>
                          </a:solidFill>
                          <a:effectLst/>
                          <a:uLnTx/>
                          <a:uFillTx/>
                          <a:latin typeface="+mn-lt"/>
                          <a:ea typeface="+mn-ea"/>
                          <a:cs typeface="+mn-cs"/>
                        </a:rPr>
                        <a:t>
 Hello, winter sunsets 🌄!
</a:t>
                      </a:r>
                      <a:r>
                        <a:rPr kumimoji="0" lang="ar-AE" sz="1000" b="0" i="0" u="none" strike="noStrike" kern="1200" cap="none" spc="0" normalizeH="0" baseline="0" noProof="0">
                          <a:ln>
                            <a:noFill/>
                          </a:ln>
                          <a:solidFill>
                            <a:prstClr val="black"/>
                          </a:solidFill>
                          <a:effectLst/>
                          <a:uLnTx/>
                          <a:uFillTx/>
                          <a:latin typeface="+mn-lt"/>
                          <a:ea typeface="+mn-ea"/>
                          <a:cs typeface="+mn-cs"/>
                        </a:rPr>
                        <a:t>مرحباً بغروب الشمس في أجواء الخريف!
</a:t>
                      </a:r>
                      <a:r>
                        <a:rPr kumimoji="0" lang="en-US" sz="1000" b="0" i="0" u="none" strike="noStrike" kern="1200" cap="none" spc="0" normalizeH="0" baseline="0" noProof="0">
                          <a:ln>
                            <a:noFill/>
                          </a:ln>
                          <a:solidFill>
                            <a:prstClr val="black"/>
                          </a:solidFill>
                          <a:effectLst/>
                          <a:uLnTx/>
                          <a:uFillTx/>
                          <a:latin typeface="+mn-lt"/>
                          <a:ea typeface="+mn-ea"/>
                          <a:cs typeface="+mn-cs"/>
                        </a:rPr>
                        <a:t>Photo credit: hamod.13_
#VisitRasAlKhaimah 
#iFoundRAK 
#DailySunsets 
#ChaseTheSun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67896094"/>
                  </a:ext>
                </a:extLst>
              </a:tr>
            </a:tbl>
          </a:graphicData>
        </a:graphic>
      </p:graphicFrame>
      <p:sp>
        <p:nvSpPr>
          <p:cNvPr id="4" name="Text Placeholder 3">
            <a:extLst>
              <a:ext uri="{FF2B5EF4-FFF2-40B4-BE49-F238E27FC236}">
                <a16:creationId xmlns:a16="http://schemas.microsoft.com/office/drawing/2014/main" id="{0CCB73A9-C294-45E9-9299-F99696075272}"/>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470310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212A5-AC3C-40B0-98EF-E2B47B79CCD7}"/>
              </a:ext>
            </a:extLst>
          </p:cNvPr>
          <p:cNvSpPr>
            <a:spLocks noGrp="1"/>
          </p:cNvSpPr>
          <p:nvPr>
            <p:ph type="title"/>
          </p:nvPr>
        </p:nvSpPr>
        <p:spPr/>
        <p:txBody>
          <a:bodyPr/>
          <a:lstStyle/>
          <a:p>
            <a:r>
              <a:rPr lang="en-US"/>
              <a:t>Facebook Own Posts Table | Tourism RAK - 16 of 23</a:t>
            </a:r>
          </a:p>
        </p:txBody>
      </p:sp>
      <p:graphicFrame>
        <p:nvGraphicFramePr>
          <p:cNvPr id="5" name="Table Placeholder 4">
            <a:extLst>
              <a:ext uri="{FF2B5EF4-FFF2-40B4-BE49-F238E27FC236}">
                <a16:creationId xmlns:a16="http://schemas.microsoft.com/office/drawing/2014/main" id="{E7E3BCAD-7366-4A08-94C0-F202D8D804F7}"/>
              </a:ext>
            </a:extLst>
          </p:cNvPr>
          <p:cNvGraphicFramePr>
            <a:graphicFrameLocks noGrp="1"/>
          </p:cNvGraphicFramePr>
          <p:nvPr>
            <p:ph type="tbl" sz="quarter" idx="13"/>
            <p:extLst>
              <p:ext uri="{D42A27DB-BD31-4B8C-83A1-F6EECF244321}">
                <p14:modId xmlns:p14="http://schemas.microsoft.com/office/powerpoint/2010/main" val="2582302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86800586"/>
                    </a:ext>
                  </a:extLst>
                </a:gridCol>
                <a:gridCol w="493776">
                  <a:extLst>
                    <a:ext uri="{9D8B030D-6E8A-4147-A177-3AD203B41FA5}">
                      <a16:colId xmlns:a16="http://schemas.microsoft.com/office/drawing/2014/main" val="3636117219"/>
                    </a:ext>
                  </a:extLst>
                </a:gridCol>
                <a:gridCol w="329184">
                  <a:extLst>
                    <a:ext uri="{9D8B030D-6E8A-4147-A177-3AD203B41FA5}">
                      <a16:colId xmlns:a16="http://schemas.microsoft.com/office/drawing/2014/main" val="4211172217"/>
                    </a:ext>
                  </a:extLst>
                </a:gridCol>
                <a:gridCol w="329184">
                  <a:extLst>
                    <a:ext uri="{9D8B030D-6E8A-4147-A177-3AD203B41FA5}">
                      <a16:colId xmlns:a16="http://schemas.microsoft.com/office/drawing/2014/main" val="3634314681"/>
                    </a:ext>
                  </a:extLst>
                </a:gridCol>
                <a:gridCol w="329184">
                  <a:extLst>
                    <a:ext uri="{9D8B030D-6E8A-4147-A177-3AD203B41FA5}">
                      <a16:colId xmlns:a16="http://schemas.microsoft.com/office/drawing/2014/main" val="2727254610"/>
                    </a:ext>
                  </a:extLst>
                </a:gridCol>
                <a:gridCol w="329184">
                  <a:extLst>
                    <a:ext uri="{9D8B030D-6E8A-4147-A177-3AD203B41FA5}">
                      <a16:colId xmlns:a16="http://schemas.microsoft.com/office/drawing/2014/main" val="3862346269"/>
                    </a:ext>
                  </a:extLst>
                </a:gridCol>
                <a:gridCol w="329184">
                  <a:extLst>
                    <a:ext uri="{9D8B030D-6E8A-4147-A177-3AD203B41FA5}">
                      <a16:colId xmlns:a16="http://schemas.microsoft.com/office/drawing/2014/main" val="1688740759"/>
                    </a:ext>
                  </a:extLst>
                </a:gridCol>
                <a:gridCol w="329184">
                  <a:extLst>
                    <a:ext uri="{9D8B030D-6E8A-4147-A177-3AD203B41FA5}">
                      <a16:colId xmlns:a16="http://schemas.microsoft.com/office/drawing/2014/main" val="2573541107"/>
                    </a:ext>
                  </a:extLst>
                </a:gridCol>
                <a:gridCol w="329184">
                  <a:extLst>
                    <a:ext uri="{9D8B030D-6E8A-4147-A177-3AD203B41FA5}">
                      <a16:colId xmlns:a16="http://schemas.microsoft.com/office/drawing/2014/main" val="1176793673"/>
                    </a:ext>
                  </a:extLst>
                </a:gridCol>
                <a:gridCol w="329184">
                  <a:extLst>
                    <a:ext uri="{9D8B030D-6E8A-4147-A177-3AD203B41FA5}">
                      <a16:colId xmlns:a16="http://schemas.microsoft.com/office/drawing/2014/main" val="1876965529"/>
                    </a:ext>
                  </a:extLst>
                </a:gridCol>
                <a:gridCol w="329184">
                  <a:extLst>
                    <a:ext uri="{9D8B030D-6E8A-4147-A177-3AD203B41FA5}">
                      <a16:colId xmlns:a16="http://schemas.microsoft.com/office/drawing/2014/main" val="3489252412"/>
                    </a:ext>
                  </a:extLst>
                </a:gridCol>
                <a:gridCol w="329184">
                  <a:extLst>
                    <a:ext uri="{9D8B030D-6E8A-4147-A177-3AD203B41FA5}">
                      <a16:colId xmlns:a16="http://schemas.microsoft.com/office/drawing/2014/main" val="3654803066"/>
                    </a:ext>
                  </a:extLst>
                </a:gridCol>
                <a:gridCol w="329184">
                  <a:extLst>
                    <a:ext uri="{9D8B030D-6E8A-4147-A177-3AD203B41FA5}">
                      <a16:colId xmlns:a16="http://schemas.microsoft.com/office/drawing/2014/main" val="306507431"/>
                    </a:ext>
                  </a:extLst>
                </a:gridCol>
                <a:gridCol w="329184">
                  <a:extLst>
                    <a:ext uri="{9D8B030D-6E8A-4147-A177-3AD203B41FA5}">
                      <a16:colId xmlns:a16="http://schemas.microsoft.com/office/drawing/2014/main" val="3787248902"/>
                    </a:ext>
                  </a:extLst>
                </a:gridCol>
                <a:gridCol w="329184">
                  <a:extLst>
                    <a:ext uri="{9D8B030D-6E8A-4147-A177-3AD203B41FA5}">
                      <a16:colId xmlns:a16="http://schemas.microsoft.com/office/drawing/2014/main" val="2096002851"/>
                    </a:ext>
                  </a:extLst>
                </a:gridCol>
                <a:gridCol w="329184">
                  <a:extLst>
                    <a:ext uri="{9D8B030D-6E8A-4147-A177-3AD203B41FA5}">
                      <a16:colId xmlns:a16="http://schemas.microsoft.com/office/drawing/2014/main" val="594805547"/>
                    </a:ext>
                  </a:extLst>
                </a:gridCol>
                <a:gridCol w="329184">
                  <a:extLst>
                    <a:ext uri="{9D8B030D-6E8A-4147-A177-3AD203B41FA5}">
                      <a16:colId xmlns:a16="http://schemas.microsoft.com/office/drawing/2014/main" val="3494434708"/>
                    </a:ext>
                  </a:extLst>
                </a:gridCol>
                <a:gridCol w="329184">
                  <a:extLst>
                    <a:ext uri="{9D8B030D-6E8A-4147-A177-3AD203B41FA5}">
                      <a16:colId xmlns:a16="http://schemas.microsoft.com/office/drawing/2014/main" val="2361683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364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- 2019-12-04 12:00:13</a:t>
                      </a:r>
                      <a:r>
                        <a:rPr kumimoji="0" lang="en-US" sz="1000" b="0" i="0" u="none" strike="noStrike" kern="1200" cap="none" spc="0" normalizeH="0" baseline="0" noProof="0">
                          <a:ln>
                            <a:noFill/>
                          </a:ln>
                          <a:solidFill>
                            <a:prstClr val="black"/>
                          </a:solidFill>
                          <a:effectLst/>
                          <a:uLnTx/>
                          <a:uFillTx/>
                          <a:latin typeface="+mn-lt"/>
                          <a:ea typeface="+mn-ea"/>
                          <a:cs typeface="+mn-cs"/>
                        </a:rPr>
                        <a:t>
 Wake up to a desert paradise! 🌤
</a:t>
                      </a:r>
                      <a:r>
                        <a:rPr kumimoji="0" lang="ar-AE" sz="1000" b="0" i="0" u="none" strike="noStrike" kern="1200" cap="none" spc="0" normalizeH="0" baseline="0" noProof="0">
                          <a:ln>
                            <a:noFill/>
                          </a:ln>
                          <a:solidFill>
                            <a:prstClr val="black"/>
                          </a:solidFill>
                          <a:effectLst/>
                          <a:uLnTx/>
                          <a:uFillTx/>
                          <a:latin typeface="+mn-lt"/>
                          <a:ea typeface="+mn-ea"/>
                          <a:cs typeface="+mn-cs"/>
                        </a:rPr>
                        <a:t>استيقظوا على الجنة الصحراوية!
#رأس_الخيمة #زوروا_رأس_الخيمة 
</a:t>
                      </a:r>
                      <a:r>
                        <a:rPr kumimoji="0" lang="en-US" sz="1000" b="0" i="0" u="none" strike="noStrike" kern="1200" cap="none" spc="0" normalizeH="0" baseline="0" noProof="0">
                          <a:ln>
                            <a:noFill/>
                          </a:ln>
                          <a:solidFill>
                            <a:prstClr val="black"/>
                          </a:solidFill>
                          <a:effectLst/>
                          <a:uLnTx/>
                          <a:uFillTx/>
                          <a:latin typeface="+mn-lt"/>
                          <a:ea typeface="+mn-ea"/>
                          <a:cs typeface="+mn-cs"/>
                        </a:rPr>
                        <a:t>📸: IG/anaellechretienoff
#VisitRasAlKhaimah 
#iFoundRAK 
#Desert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4536684"/>
                  </a:ext>
                </a:extLst>
              </a:tr>
            </a:tbl>
          </a:graphicData>
        </a:graphic>
      </p:graphicFrame>
      <p:sp>
        <p:nvSpPr>
          <p:cNvPr id="4" name="Text Placeholder 3">
            <a:extLst>
              <a:ext uri="{FF2B5EF4-FFF2-40B4-BE49-F238E27FC236}">
                <a16:creationId xmlns:a16="http://schemas.microsoft.com/office/drawing/2014/main" id="{6912D348-FA92-46BE-AF21-1D1CAB88145C}"/>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583789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35EC6-2D1B-4756-A6C4-4ACAEA7C874E}"/>
              </a:ext>
            </a:extLst>
          </p:cNvPr>
          <p:cNvSpPr>
            <a:spLocks noGrp="1"/>
          </p:cNvSpPr>
          <p:nvPr>
            <p:ph type="title"/>
          </p:nvPr>
        </p:nvSpPr>
        <p:spPr/>
        <p:txBody>
          <a:bodyPr/>
          <a:lstStyle/>
          <a:p>
            <a:r>
              <a:rPr lang="en-US"/>
              <a:t>Facebook Own Posts Table | Tourism RAK - 17 of 23</a:t>
            </a:r>
          </a:p>
        </p:txBody>
      </p:sp>
      <p:graphicFrame>
        <p:nvGraphicFramePr>
          <p:cNvPr id="5" name="Table Placeholder 4">
            <a:extLst>
              <a:ext uri="{FF2B5EF4-FFF2-40B4-BE49-F238E27FC236}">
                <a16:creationId xmlns:a16="http://schemas.microsoft.com/office/drawing/2014/main" id="{7087B6BE-4A8F-41E8-AFC8-16E0E7156420}"/>
              </a:ext>
            </a:extLst>
          </p:cNvPr>
          <p:cNvGraphicFramePr>
            <a:graphicFrameLocks noGrp="1"/>
          </p:cNvGraphicFramePr>
          <p:nvPr>
            <p:ph type="tbl" sz="quarter" idx="13"/>
            <p:extLst>
              <p:ext uri="{D42A27DB-BD31-4B8C-83A1-F6EECF244321}">
                <p14:modId xmlns:p14="http://schemas.microsoft.com/office/powerpoint/2010/main" val="339255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23866657"/>
                    </a:ext>
                  </a:extLst>
                </a:gridCol>
                <a:gridCol w="493776">
                  <a:extLst>
                    <a:ext uri="{9D8B030D-6E8A-4147-A177-3AD203B41FA5}">
                      <a16:colId xmlns:a16="http://schemas.microsoft.com/office/drawing/2014/main" val="1705717033"/>
                    </a:ext>
                  </a:extLst>
                </a:gridCol>
                <a:gridCol w="329184">
                  <a:extLst>
                    <a:ext uri="{9D8B030D-6E8A-4147-A177-3AD203B41FA5}">
                      <a16:colId xmlns:a16="http://schemas.microsoft.com/office/drawing/2014/main" val="3015512811"/>
                    </a:ext>
                  </a:extLst>
                </a:gridCol>
                <a:gridCol w="329184">
                  <a:extLst>
                    <a:ext uri="{9D8B030D-6E8A-4147-A177-3AD203B41FA5}">
                      <a16:colId xmlns:a16="http://schemas.microsoft.com/office/drawing/2014/main" val="1421408765"/>
                    </a:ext>
                  </a:extLst>
                </a:gridCol>
                <a:gridCol w="329184">
                  <a:extLst>
                    <a:ext uri="{9D8B030D-6E8A-4147-A177-3AD203B41FA5}">
                      <a16:colId xmlns:a16="http://schemas.microsoft.com/office/drawing/2014/main" val="2316632567"/>
                    </a:ext>
                  </a:extLst>
                </a:gridCol>
                <a:gridCol w="329184">
                  <a:extLst>
                    <a:ext uri="{9D8B030D-6E8A-4147-A177-3AD203B41FA5}">
                      <a16:colId xmlns:a16="http://schemas.microsoft.com/office/drawing/2014/main" val="495913873"/>
                    </a:ext>
                  </a:extLst>
                </a:gridCol>
                <a:gridCol w="329184">
                  <a:extLst>
                    <a:ext uri="{9D8B030D-6E8A-4147-A177-3AD203B41FA5}">
                      <a16:colId xmlns:a16="http://schemas.microsoft.com/office/drawing/2014/main" val="955245271"/>
                    </a:ext>
                  </a:extLst>
                </a:gridCol>
                <a:gridCol w="329184">
                  <a:extLst>
                    <a:ext uri="{9D8B030D-6E8A-4147-A177-3AD203B41FA5}">
                      <a16:colId xmlns:a16="http://schemas.microsoft.com/office/drawing/2014/main" val="3694491332"/>
                    </a:ext>
                  </a:extLst>
                </a:gridCol>
                <a:gridCol w="329184">
                  <a:extLst>
                    <a:ext uri="{9D8B030D-6E8A-4147-A177-3AD203B41FA5}">
                      <a16:colId xmlns:a16="http://schemas.microsoft.com/office/drawing/2014/main" val="4120214084"/>
                    </a:ext>
                  </a:extLst>
                </a:gridCol>
                <a:gridCol w="329184">
                  <a:extLst>
                    <a:ext uri="{9D8B030D-6E8A-4147-A177-3AD203B41FA5}">
                      <a16:colId xmlns:a16="http://schemas.microsoft.com/office/drawing/2014/main" val="2587402486"/>
                    </a:ext>
                  </a:extLst>
                </a:gridCol>
                <a:gridCol w="329184">
                  <a:extLst>
                    <a:ext uri="{9D8B030D-6E8A-4147-A177-3AD203B41FA5}">
                      <a16:colId xmlns:a16="http://schemas.microsoft.com/office/drawing/2014/main" val="1375229687"/>
                    </a:ext>
                  </a:extLst>
                </a:gridCol>
                <a:gridCol w="329184">
                  <a:extLst>
                    <a:ext uri="{9D8B030D-6E8A-4147-A177-3AD203B41FA5}">
                      <a16:colId xmlns:a16="http://schemas.microsoft.com/office/drawing/2014/main" val="21849344"/>
                    </a:ext>
                  </a:extLst>
                </a:gridCol>
                <a:gridCol w="329184">
                  <a:extLst>
                    <a:ext uri="{9D8B030D-6E8A-4147-A177-3AD203B41FA5}">
                      <a16:colId xmlns:a16="http://schemas.microsoft.com/office/drawing/2014/main" val="4263365669"/>
                    </a:ext>
                  </a:extLst>
                </a:gridCol>
                <a:gridCol w="329184">
                  <a:extLst>
                    <a:ext uri="{9D8B030D-6E8A-4147-A177-3AD203B41FA5}">
                      <a16:colId xmlns:a16="http://schemas.microsoft.com/office/drawing/2014/main" val="1832207713"/>
                    </a:ext>
                  </a:extLst>
                </a:gridCol>
                <a:gridCol w="329184">
                  <a:extLst>
                    <a:ext uri="{9D8B030D-6E8A-4147-A177-3AD203B41FA5}">
                      <a16:colId xmlns:a16="http://schemas.microsoft.com/office/drawing/2014/main" val="1124956846"/>
                    </a:ext>
                  </a:extLst>
                </a:gridCol>
                <a:gridCol w="329184">
                  <a:extLst>
                    <a:ext uri="{9D8B030D-6E8A-4147-A177-3AD203B41FA5}">
                      <a16:colId xmlns:a16="http://schemas.microsoft.com/office/drawing/2014/main" val="2317707329"/>
                    </a:ext>
                  </a:extLst>
                </a:gridCol>
                <a:gridCol w="329184">
                  <a:extLst>
                    <a:ext uri="{9D8B030D-6E8A-4147-A177-3AD203B41FA5}">
                      <a16:colId xmlns:a16="http://schemas.microsoft.com/office/drawing/2014/main" val="3043267545"/>
                    </a:ext>
                  </a:extLst>
                </a:gridCol>
                <a:gridCol w="329184">
                  <a:extLst>
                    <a:ext uri="{9D8B030D-6E8A-4147-A177-3AD203B41FA5}">
                      <a16:colId xmlns:a16="http://schemas.microsoft.com/office/drawing/2014/main" val="434074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818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- 2020-03-29 20:47:40</a:t>
                      </a:r>
                      <a:r>
                        <a:rPr kumimoji="0" lang="en-US" sz="1000" b="0" i="0" u="none" strike="noStrike" kern="1200" cap="none" spc="0" normalizeH="0" baseline="0" noProof="0">
                          <a:ln>
                            <a:noFill/>
                          </a:ln>
                          <a:solidFill>
                            <a:prstClr val="black"/>
                          </a:solidFill>
                          <a:effectLst/>
                          <a:uLnTx/>
                          <a:uFillTx/>
                          <a:latin typeface="+mn-lt"/>
                          <a:ea typeface="+mn-ea"/>
                          <a:cs typeface="+mn-cs"/>
                        </a:rPr>
                        <a:t>
 While the coastline of Ras Al Khaimah is 64 kilometres long, the beaches themselves seem to go on forever. Uncrowded and pristine strips of soft golden sand that are cooled by the emerald embrace of the Arabian Gulf. You really will feel like you’ve discovered something no one on Earth has yet seen, when you first venture onto unexplored shores.
#FindRAKLater #ShortcationSoon
</a:t>
                      </a:r>
                      <a:r>
                        <a:rPr kumimoji="0" lang="ar-AE" sz="1000" b="0" i="0" u="none" strike="noStrike" kern="1200" cap="none" spc="0" normalizeH="0" baseline="0" noProof="0">
                          <a:ln>
                            <a:noFill/>
                          </a:ln>
                          <a:solidFill>
                            <a:prstClr val="black"/>
                          </a:solidFill>
                          <a:effectLst/>
                          <a:uLnTx/>
                          <a:uFillTx/>
                          <a:latin typeface="+mn-lt"/>
                          <a:ea typeface="+mn-ea"/>
                          <a:cs typeface="+mn-cs"/>
                        </a:rPr>
                        <a:t>يمتد ساحل رأس الخيمة على طول 64 كيلو متراً، في حين أن شواطئها الهادئة والمميزة بخصوصيتها تعدكم بمتعة غير متناهية. حيث تلتقي مياه الخليج العربي المتلألئة برمال الشواطئ الذهبية لتكون لكم ملاذاً تستمتعون به مع من تحبون.
#جزيرةالمرجان #زوروارأس_الخيمة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2501804"/>
                  </a:ext>
                </a:extLst>
              </a:tr>
            </a:tbl>
          </a:graphicData>
        </a:graphic>
      </p:graphicFrame>
      <p:sp>
        <p:nvSpPr>
          <p:cNvPr id="4" name="Text Placeholder 3">
            <a:extLst>
              <a:ext uri="{FF2B5EF4-FFF2-40B4-BE49-F238E27FC236}">
                <a16:creationId xmlns:a16="http://schemas.microsoft.com/office/drawing/2014/main" id="{FF3B1B31-5C2B-4773-BF68-FC800E13FB74}"/>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385095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8EB62-55A5-4BDC-8B46-65890273A55F}"/>
              </a:ext>
            </a:extLst>
          </p:cNvPr>
          <p:cNvSpPr>
            <a:spLocks noGrp="1"/>
          </p:cNvSpPr>
          <p:nvPr>
            <p:ph type="title"/>
          </p:nvPr>
        </p:nvSpPr>
        <p:spPr/>
        <p:txBody>
          <a:bodyPr/>
          <a:lstStyle/>
          <a:p>
            <a:r>
              <a:rPr lang="en-US"/>
              <a:t>Facebook Own Posts Table | Tourism RAK - 18 of 23</a:t>
            </a:r>
          </a:p>
        </p:txBody>
      </p:sp>
      <p:graphicFrame>
        <p:nvGraphicFramePr>
          <p:cNvPr id="5" name="Table Placeholder 4">
            <a:extLst>
              <a:ext uri="{FF2B5EF4-FFF2-40B4-BE49-F238E27FC236}">
                <a16:creationId xmlns:a16="http://schemas.microsoft.com/office/drawing/2014/main" id="{D1C20967-834E-41EF-BB2B-098E6BEBBE20}"/>
              </a:ext>
            </a:extLst>
          </p:cNvPr>
          <p:cNvGraphicFramePr>
            <a:graphicFrameLocks noGrp="1"/>
          </p:cNvGraphicFramePr>
          <p:nvPr>
            <p:ph type="tbl" sz="quarter" idx="13"/>
            <p:extLst>
              <p:ext uri="{D42A27DB-BD31-4B8C-83A1-F6EECF244321}">
                <p14:modId xmlns:p14="http://schemas.microsoft.com/office/powerpoint/2010/main" val="1188399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8555995"/>
                    </a:ext>
                  </a:extLst>
                </a:gridCol>
                <a:gridCol w="493776">
                  <a:extLst>
                    <a:ext uri="{9D8B030D-6E8A-4147-A177-3AD203B41FA5}">
                      <a16:colId xmlns:a16="http://schemas.microsoft.com/office/drawing/2014/main" val="3192769544"/>
                    </a:ext>
                  </a:extLst>
                </a:gridCol>
                <a:gridCol w="329184">
                  <a:extLst>
                    <a:ext uri="{9D8B030D-6E8A-4147-A177-3AD203B41FA5}">
                      <a16:colId xmlns:a16="http://schemas.microsoft.com/office/drawing/2014/main" val="1806217737"/>
                    </a:ext>
                  </a:extLst>
                </a:gridCol>
                <a:gridCol w="329184">
                  <a:extLst>
                    <a:ext uri="{9D8B030D-6E8A-4147-A177-3AD203B41FA5}">
                      <a16:colId xmlns:a16="http://schemas.microsoft.com/office/drawing/2014/main" val="2626744783"/>
                    </a:ext>
                  </a:extLst>
                </a:gridCol>
                <a:gridCol w="329184">
                  <a:extLst>
                    <a:ext uri="{9D8B030D-6E8A-4147-A177-3AD203B41FA5}">
                      <a16:colId xmlns:a16="http://schemas.microsoft.com/office/drawing/2014/main" val="2730003108"/>
                    </a:ext>
                  </a:extLst>
                </a:gridCol>
                <a:gridCol w="329184">
                  <a:extLst>
                    <a:ext uri="{9D8B030D-6E8A-4147-A177-3AD203B41FA5}">
                      <a16:colId xmlns:a16="http://schemas.microsoft.com/office/drawing/2014/main" val="2316099401"/>
                    </a:ext>
                  </a:extLst>
                </a:gridCol>
                <a:gridCol w="329184">
                  <a:extLst>
                    <a:ext uri="{9D8B030D-6E8A-4147-A177-3AD203B41FA5}">
                      <a16:colId xmlns:a16="http://schemas.microsoft.com/office/drawing/2014/main" val="1229073525"/>
                    </a:ext>
                  </a:extLst>
                </a:gridCol>
                <a:gridCol w="329184">
                  <a:extLst>
                    <a:ext uri="{9D8B030D-6E8A-4147-A177-3AD203B41FA5}">
                      <a16:colId xmlns:a16="http://schemas.microsoft.com/office/drawing/2014/main" val="2279249169"/>
                    </a:ext>
                  </a:extLst>
                </a:gridCol>
                <a:gridCol w="329184">
                  <a:extLst>
                    <a:ext uri="{9D8B030D-6E8A-4147-A177-3AD203B41FA5}">
                      <a16:colId xmlns:a16="http://schemas.microsoft.com/office/drawing/2014/main" val="2287822722"/>
                    </a:ext>
                  </a:extLst>
                </a:gridCol>
                <a:gridCol w="329184">
                  <a:extLst>
                    <a:ext uri="{9D8B030D-6E8A-4147-A177-3AD203B41FA5}">
                      <a16:colId xmlns:a16="http://schemas.microsoft.com/office/drawing/2014/main" val="667935851"/>
                    </a:ext>
                  </a:extLst>
                </a:gridCol>
                <a:gridCol w="329184">
                  <a:extLst>
                    <a:ext uri="{9D8B030D-6E8A-4147-A177-3AD203B41FA5}">
                      <a16:colId xmlns:a16="http://schemas.microsoft.com/office/drawing/2014/main" val="1432869180"/>
                    </a:ext>
                  </a:extLst>
                </a:gridCol>
                <a:gridCol w="329184">
                  <a:extLst>
                    <a:ext uri="{9D8B030D-6E8A-4147-A177-3AD203B41FA5}">
                      <a16:colId xmlns:a16="http://schemas.microsoft.com/office/drawing/2014/main" val="3170692421"/>
                    </a:ext>
                  </a:extLst>
                </a:gridCol>
                <a:gridCol w="329184">
                  <a:extLst>
                    <a:ext uri="{9D8B030D-6E8A-4147-A177-3AD203B41FA5}">
                      <a16:colId xmlns:a16="http://schemas.microsoft.com/office/drawing/2014/main" val="2758518985"/>
                    </a:ext>
                  </a:extLst>
                </a:gridCol>
                <a:gridCol w="329184">
                  <a:extLst>
                    <a:ext uri="{9D8B030D-6E8A-4147-A177-3AD203B41FA5}">
                      <a16:colId xmlns:a16="http://schemas.microsoft.com/office/drawing/2014/main" val="1457098493"/>
                    </a:ext>
                  </a:extLst>
                </a:gridCol>
                <a:gridCol w="329184">
                  <a:extLst>
                    <a:ext uri="{9D8B030D-6E8A-4147-A177-3AD203B41FA5}">
                      <a16:colId xmlns:a16="http://schemas.microsoft.com/office/drawing/2014/main" val="1589769378"/>
                    </a:ext>
                  </a:extLst>
                </a:gridCol>
                <a:gridCol w="329184">
                  <a:extLst>
                    <a:ext uri="{9D8B030D-6E8A-4147-A177-3AD203B41FA5}">
                      <a16:colId xmlns:a16="http://schemas.microsoft.com/office/drawing/2014/main" val="727182698"/>
                    </a:ext>
                  </a:extLst>
                </a:gridCol>
                <a:gridCol w="329184">
                  <a:extLst>
                    <a:ext uri="{9D8B030D-6E8A-4147-A177-3AD203B41FA5}">
                      <a16:colId xmlns:a16="http://schemas.microsoft.com/office/drawing/2014/main" val="479544874"/>
                    </a:ext>
                  </a:extLst>
                </a:gridCol>
                <a:gridCol w="329184">
                  <a:extLst>
                    <a:ext uri="{9D8B030D-6E8A-4147-A177-3AD203B41FA5}">
                      <a16:colId xmlns:a16="http://schemas.microsoft.com/office/drawing/2014/main" val="1847169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322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- 2020-01-16 12:39:34</a:t>
                      </a:r>
                      <a:r>
                        <a:rPr kumimoji="0" lang="en-US" sz="1000" b="0" i="0" u="none" strike="noStrike" kern="1200" cap="none" spc="0" normalizeH="0" baseline="0" noProof="0">
                          <a:ln>
                            <a:noFill/>
                          </a:ln>
                          <a:solidFill>
                            <a:prstClr val="black"/>
                          </a:solidFill>
                          <a:effectLst/>
                          <a:uLnTx/>
                          <a:uFillTx/>
                          <a:latin typeface="+mn-lt"/>
                          <a:ea typeface="+mn-ea"/>
                          <a:cs typeface="+mn-cs"/>
                        </a:rPr>
                        <a:t>
 We’ve been featured on BuzzFeed’s Top 10 places to travel to in 2020! Plan your Ras Al Khaimah adventures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4355970"/>
                  </a:ext>
                </a:extLst>
              </a:tr>
            </a:tbl>
          </a:graphicData>
        </a:graphic>
      </p:graphicFrame>
      <p:sp>
        <p:nvSpPr>
          <p:cNvPr id="4" name="Text Placeholder 3">
            <a:extLst>
              <a:ext uri="{FF2B5EF4-FFF2-40B4-BE49-F238E27FC236}">
                <a16:creationId xmlns:a16="http://schemas.microsoft.com/office/drawing/2014/main" id="{8DAA5727-BA0E-4D9C-9AFF-EA19DC2CA952}"/>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57453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8513A-2D93-4EEF-8C2B-B8B9EE3FDA08}"/>
              </a:ext>
            </a:extLst>
          </p:cNvPr>
          <p:cNvSpPr>
            <a:spLocks noGrp="1"/>
          </p:cNvSpPr>
          <p:nvPr>
            <p:ph type="title"/>
          </p:nvPr>
        </p:nvSpPr>
        <p:spPr/>
        <p:txBody>
          <a:bodyPr/>
          <a:lstStyle/>
          <a:p>
            <a:r>
              <a:rPr lang="en-US"/>
              <a:t>Facebook Own Posts Table | Tourism RAK - 19 of 23</a:t>
            </a:r>
          </a:p>
        </p:txBody>
      </p:sp>
      <p:graphicFrame>
        <p:nvGraphicFramePr>
          <p:cNvPr id="5" name="Table Placeholder 4">
            <a:extLst>
              <a:ext uri="{FF2B5EF4-FFF2-40B4-BE49-F238E27FC236}">
                <a16:creationId xmlns:a16="http://schemas.microsoft.com/office/drawing/2014/main" id="{2DA9FBC1-4BB1-4771-BCF9-24F0384C29D8}"/>
              </a:ext>
            </a:extLst>
          </p:cNvPr>
          <p:cNvGraphicFramePr>
            <a:graphicFrameLocks noGrp="1"/>
          </p:cNvGraphicFramePr>
          <p:nvPr>
            <p:ph type="tbl" sz="quarter" idx="13"/>
            <p:extLst>
              <p:ext uri="{D42A27DB-BD31-4B8C-83A1-F6EECF244321}">
                <p14:modId xmlns:p14="http://schemas.microsoft.com/office/powerpoint/2010/main" val="3145788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83587225"/>
                    </a:ext>
                  </a:extLst>
                </a:gridCol>
                <a:gridCol w="493776">
                  <a:extLst>
                    <a:ext uri="{9D8B030D-6E8A-4147-A177-3AD203B41FA5}">
                      <a16:colId xmlns:a16="http://schemas.microsoft.com/office/drawing/2014/main" val="540037340"/>
                    </a:ext>
                  </a:extLst>
                </a:gridCol>
                <a:gridCol w="329184">
                  <a:extLst>
                    <a:ext uri="{9D8B030D-6E8A-4147-A177-3AD203B41FA5}">
                      <a16:colId xmlns:a16="http://schemas.microsoft.com/office/drawing/2014/main" val="3981094344"/>
                    </a:ext>
                  </a:extLst>
                </a:gridCol>
                <a:gridCol w="329184">
                  <a:extLst>
                    <a:ext uri="{9D8B030D-6E8A-4147-A177-3AD203B41FA5}">
                      <a16:colId xmlns:a16="http://schemas.microsoft.com/office/drawing/2014/main" val="2786611964"/>
                    </a:ext>
                  </a:extLst>
                </a:gridCol>
                <a:gridCol w="329184">
                  <a:extLst>
                    <a:ext uri="{9D8B030D-6E8A-4147-A177-3AD203B41FA5}">
                      <a16:colId xmlns:a16="http://schemas.microsoft.com/office/drawing/2014/main" val="1724802294"/>
                    </a:ext>
                  </a:extLst>
                </a:gridCol>
                <a:gridCol w="329184">
                  <a:extLst>
                    <a:ext uri="{9D8B030D-6E8A-4147-A177-3AD203B41FA5}">
                      <a16:colId xmlns:a16="http://schemas.microsoft.com/office/drawing/2014/main" val="1040823746"/>
                    </a:ext>
                  </a:extLst>
                </a:gridCol>
                <a:gridCol w="329184">
                  <a:extLst>
                    <a:ext uri="{9D8B030D-6E8A-4147-A177-3AD203B41FA5}">
                      <a16:colId xmlns:a16="http://schemas.microsoft.com/office/drawing/2014/main" val="3411757620"/>
                    </a:ext>
                  </a:extLst>
                </a:gridCol>
                <a:gridCol w="329184">
                  <a:extLst>
                    <a:ext uri="{9D8B030D-6E8A-4147-A177-3AD203B41FA5}">
                      <a16:colId xmlns:a16="http://schemas.microsoft.com/office/drawing/2014/main" val="2617219634"/>
                    </a:ext>
                  </a:extLst>
                </a:gridCol>
                <a:gridCol w="329184">
                  <a:extLst>
                    <a:ext uri="{9D8B030D-6E8A-4147-A177-3AD203B41FA5}">
                      <a16:colId xmlns:a16="http://schemas.microsoft.com/office/drawing/2014/main" val="1123815407"/>
                    </a:ext>
                  </a:extLst>
                </a:gridCol>
                <a:gridCol w="329184">
                  <a:extLst>
                    <a:ext uri="{9D8B030D-6E8A-4147-A177-3AD203B41FA5}">
                      <a16:colId xmlns:a16="http://schemas.microsoft.com/office/drawing/2014/main" val="3411928952"/>
                    </a:ext>
                  </a:extLst>
                </a:gridCol>
                <a:gridCol w="329184">
                  <a:extLst>
                    <a:ext uri="{9D8B030D-6E8A-4147-A177-3AD203B41FA5}">
                      <a16:colId xmlns:a16="http://schemas.microsoft.com/office/drawing/2014/main" val="82522490"/>
                    </a:ext>
                  </a:extLst>
                </a:gridCol>
                <a:gridCol w="329184">
                  <a:extLst>
                    <a:ext uri="{9D8B030D-6E8A-4147-A177-3AD203B41FA5}">
                      <a16:colId xmlns:a16="http://schemas.microsoft.com/office/drawing/2014/main" val="2466641312"/>
                    </a:ext>
                  </a:extLst>
                </a:gridCol>
                <a:gridCol w="329184">
                  <a:extLst>
                    <a:ext uri="{9D8B030D-6E8A-4147-A177-3AD203B41FA5}">
                      <a16:colId xmlns:a16="http://schemas.microsoft.com/office/drawing/2014/main" val="1830986521"/>
                    </a:ext>
                  </a:extLst>
                </a:gridCol>
                <a:gridCol w="329184">
                  <a:extLst>
                    <a:ext uri="{9D8B030D-6E8A-4147-A177-3AD203B41FA5}">
                      <a16:colId xmlns:a16="http://schemas.microsoft.com/office/drawing/2014/main" val="1324946208"/>
                    </a:ext>
                  </a:extLst>
                </a:gridCol>
                <a:gridCol w="329184">
                  <a:extLst>
                    <a:ext uri="{9D8B030D-6E8A-4147-A177-3AD203B41FA5}">
                      <a16:colId xmlns:a16="http://schemas.microsoft.com/office/drawing/2014/main" val="647938038"/>
                    </a:ext>
                  </a:extLst>
                </a:gridCol>
                <a:gridCol w="329184">
                  <a:extLst>
                    <a:ext uri="{9D8B030D-6E8A-4147-A177-3AD203B41FA5}">
                      <a16:colId xmlns:a16="http://schemas.microsoft.com/office/drawing/2014/main" val="44301672"/>
                    </a:ext>
                  </a:extLst>
                </a:gridCol>
                <a:gridCol w="329184">
                  <a:extLst>
                    <a:ext uri="{9D8B030D-6E8A-4147-A177-3AD203B41FA5}">
                      <a16:colId xmlns:a16="http://schemas.microsoft.com/office/drawing/2014/main" val="2342206552"/>
                    </a:ext>
                  </a:extLst>
                </a:gridCol>
                <a:gridCol w="329184">
                  <a:extLst>
                    <a:ext uri="{9D8B030D-6E8A-4147-A177-3AD203B41FA5}">
                      <a16:colId xmlns:a16="http://schemas.microsoft.com/office/drawing/2014/main" val="3781593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665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- 2019-10-23 12:00:15</a:t>
                      </a:r>
                      <a:r>
                        <a:rPr kumimoji="0" lang="en-US" sz="1000" b="0" i="0" u="none" strike="noStrike" kern="1200" cap="none" spc="0" normalizeH="0" baseline="0" noProof="0">
                          <a:ln>
                            <a:noFill/>
                          </a:ln>
                          <a:solidFill>
                            <a:prstClr val="black"/>
                          </a:solidFill>
                          <a:effectLst/>
                          <a:uLnTx/>
                          <a:uFillTx/>
                          <a:latin typeface="+mn-lt"/>
                          <a:ea typeface="+mn-ea"/>
                          <a:cs typeface="+mn-cs"/>
                        </a:rPr>
                        <a:t>
 Hit ❤️ if you want to go parasailing this weekend. 
</a:t>
                      </a:r>
                      <a:r>
                        <a:rPr kumimoji="0" lang="ar-AE" sz="1000" b="0" i="0" u="none" strike="noStrike" kern="1200" cap="none" spc="0" normalizeH="0" baseline="0" noProof="0">
                          <a:ln>
                            <a:noFill/>
                          </a:ln>
                          <a:solidFill>
                            <a:prstClr val="black"/>
                          </a:solidFill>
                          <a:effectLst/>
                          <a:uLnTx/>
                          <a:uFillTx/>
                          <a:latin typeface="+mn-lt"/>
                          <a:ea typeface="+mn-ea"/>
                          <a:cs typeface="+mn-cs"/>
                        </a:rPr>
                        <a:t>أعربوا عن إعجابكم بزر ❤️ إذا كنتم ترغبون في خوض تجربة باراسيلينغ خلال هذه العطلة الأسبوعية.
</a:t>
                      </a:r>
                      <a:r>
                        <a:rPr kumimoji="0" lang="en-US" sz="1000" b="0" i="0" u="none" strike="noStrike" kern="1200" cap="none" spc="0" normalizeH="0" baseline="0" noProof="0">
                          <a:ln>
                            <a:noFill/>
                          </a:ln>
                          <a:solidFill>
                            <a:prstClr val="black"/>
                          </a:solidFill>
                          <a:effectLst/>
                          <a:uLnTx/>
                          <a:uFillTx/>
                          <a:latin typeface="+mn-lt"/>
                          <a:ea typeface="+mn-ea"/>
                          <a:cs typeface="+mn-cs"/>
                        </a:rPr>
                        <a:t>📸: IG/kalthamalmulla1
#VisitRasAlKhaimah 
#iFoundRAK 
#WaterJetpack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0379665"/>
                  </a:ext>
                </a:extLst>
              </a:tr>
            </a:tbl>
          </a:graphicData>
        </a:graphic>
      </p:graphicFrame>
      <p:sp>
        <p:nvSpPr>
          <p:cNvPr id="4" name="Text Placeholder 3">
            <a:extLst>
              <a:ext uri="{FF2B5EF4-FFF2-40B4-BE49-F238E27FC236}">
                <a16:creationId xmlns:a16="http://schemas.microsoft.com/office/drawing/2014/main" id="{B04122B6-F57F-42CF-B809-8FE5BD150B0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884871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1A5E-1133-47F4-B57E-E902393951BE}"/>
              </a:ext>
            </a:extLst>
          </p:cNvPr>
          <p:cNvSpPr>
            <a:spLocks noGrp="1"/>
          </p:cNvSpPr>
          <p:nvPr>
            <p:ph type="title"/>
          </p:nvPr>
        </p:nvSpPr>
        <p:spPr/>
        <p:txBody>
          <a:bodyPr/>
          <a:lstStyle/>
          <a:p>
            <a:r>
              <a:rPr lang="en-US"/>
              <a:t>Facebook Own Posts Table | Tourism RAK - 20 of 23</a:t>
            </a:r>
          </a:p>
        </p:txBody>
      </p:sp>
      <p:graphicFrame>
        <p:nvGraphicFramePr>
          <p:cNvPr id="5" name="Table Placeholder 4">
            <a:extLst>
              <a:ext uri="{FF2B5EF4-FFF2-40B4-BE49-F238E27FC236}">
                <a16:creationId xmlns:a16="http://schemas.microsoft.com/office/drawing/2014/main" id="{480EA7E8-F25E-4A30-A1A0-16FBC086A4DE}"/>
              </a:ext>
            </a:extLst>
          </p:cNvPr>
          <p:cNvGraphicFramePr>
            <a:graphicFrameLocks noGrp="1"/>
          </p:cNvGraphicFramePr>
          <p:nvPr>
            <p:ph type="tbl" sz="quarter" idx="13"/>
            <p:extLst>
              <p:ext uri="{D42A27DB-BD31-4B8C-83A1-F6EECF244321}">
                <p14:modId xmlns:p14="http://schemas.microsoft.com/office/powerpoint/2010/main" val="2930318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63118036"/>
                    </a:ext>
                  </a:extLst>
                </a:gridCol>
                <a:gridCol w="493776">
                  <a:extLst>
                    <a:ext uri="{9D8B030D-6E8A-4147-A177-3AD203B41FA5}">
                      <a16:colId xmlns:a16="http://schemas.microsoft.com/office/drawing/2014/main" val="532808490"/>
                    </a:ext>
                  </a:extLst>
                </a:gridCol>
                <a:gridCol w="329184">
                  <a:extLst>
                    <a:ext uri="{9D8B030D-6E8A-4147-A177-3AD203B41FA5}">
                      <a16:colId xmlns:a16="http://schemas.microsoft.com/office/drawing/2014/main" val="2347604457"/>
                    </a:ext>
                  </a:extLst>
                </a:gridCol>
                <a:gridCol w="329184">
                  <a:extLst>
                    <a:ext uri="{9D8B030D-6E8A-4147-A177-3AD203B41FA5}">
                      <a16:colId xmlns:a16="http://schemas.microsoft.com/office/drawing/2014/main" val="998129441"/>
                    </a:ext>
                  </a:extLst>
                </a:gridCol>
                <a:gridCol w="329184">
                  <a:extLst>
                    <a:ext uri="{9D8B030D-6E8A-4147-A177-3AD203B41FA5}">
                      <a16:colId xmlns:a16="http://schemas.microsoft.com/office/drawing/2014/main" val="2540371998"/>
                    </a:ext>
                  </a:extLst>
                </a:gridCol>
                <a:gridCol w="329184">
                  <a:extLst>
                    <a:ext uri="{9D8B030D-6E8A-4147-A177-3AD203B41FA5}">
                      <a16:colId xmlns:a16="http://schemas.microsoft.com/office/drawing/2014/main" val="1357684112"/>
                    </a:ext>
                  </a:extLst>
                </a:gridCol>
                <a:gridCol w="329184">
                  <a:extLst>
                    <a:ext uri="{9D8B030D-6E8A-4147-A177-3AD203B41FA5}">
                      <a16:colId xmlns:a16="http://schemas.microsoft.com/office/drawing/2014/main" val="3551509710"/>
                    </a:ext>
                  </a:extLst>
                </a:gridCol>
                <a:gridCol w="329184">
                  <a:extLst>
                    <a:ext uri="{9D8B030D-6E8A-4147-A177-3AD203B41FA5}">
                      <a16:colId xmlns:a16="http://schemas.microsoft.com/office/drawing/2014/main" val="2864218675"/>
                    </a:ext>
                  </a:extLst>
                </a:gridCol>
                <a:gridCol w="329184">
                  <a:extLst>
                    <a:ext uri="{9D8B030D-6E8A-4147-A177-3AD203B41FA5}">
                      <a16:colId xmlns:a16="http://schemas.microsoft.com/office/drawing/2014/main" val="2636560602"/>
                    </a:ext>
                  </a:extLst>
                </a:gridCol>
                <a:gridCol w="329184">
                  <a:extLst>
                    <a:ext uri="{9D8B030D-6E8A-4147-A177-3AD203B41FA5}">
                      <a16:colId xmlns:a16="http://schemas.microsoft.com/office/drawing/2014/main" val="1408229075"/>
                    </a:ext>
                  </a:extLst>
                </a:gridCol>
                <a:gridCol w="329184">
                  <a:extLst>
                    <a:ext uri="{9D8B030D-6E8A-4147-A177-3AD203B41FA5}">
                      <a16:colId xmlns:a16="http://schemas.microsoft.com/office/drawing/2014/main" val="1381787623"/>
                    </a:ext>
                  </a:extLst>
                </a:gridCol>
                <a:gridCol w="329184">
                  <a:extLst>
                    <a:ext uri="{9D8B030D-6E8A-4147-A177-3AD203B41FA5}">
                      <a16:colId xmlns:a16="http://schemas.microsoft.com/office/drawing/2014/main" val="173508353"/>
                    </a:ext>
                  </a:extLst>
                </a:gridCol>
                <a:gridCol w="329184">
                  <a:extLst>
                    <a:ext uri="{9D8B030D-6E8A-4147-A177-3AD203B41FA5}">
                      <a16:colId xmlns:a16="http://schemas.microsoft.com/office/drawing/2014/main" val="1882492512"/>
                    </a:ext>
                  </a:extLst>
                </a:gridCol>
                <a:gridCol w="329184">
                  <a:extLst>
                    <a:ext uri="{9D8B030D-6E8A-4147-A177-3AD203B41FA5}">
                      <a16:colId xmlns:a16="http://schemas.microsoft.com/office/drawing/2014/main" val="1037100771"/>
                    </a:ext>
                  </a:extLst>
                </a:gridCol>
                <a:gridCol w="329184">
                  <a:extLst>
                    <a:ext uri="{9D8B030D-6E8A-4147-A177-3AD203B41FA5}">
                      <a16:colId xmlns:a16="http://schemas.microsoft.com/office/drawing/2014/main" val="916120809"/>
                    </a:ext>
                  </a:extLst>
                </a:gridCol>
                <a:gridCol w="329184">
                  <a:extLst>
                    <a:ext uri="{9D8B030D-6E8A-4147-A177-3AD203B41FA5}">
                      <a16:colId xmlns:a16="http://schemas.microsoft.com/office/drawing/2014/main" val="327378381"/>
                    </a:ext>
                  </a:extLst>
                </a:gridCol>
                <a:gridCol w="329184">
                  <a:extLst>
                    <a:ext uri="{9D8B030D-6E8A-4147-A177-3AD203B41FA5}">
                      <a16:colId xmlns:a16="http://schemas.microsoft.com/office/drawing/2014/main" val="993321973"/>
                    </a:ext>
                  </a:extLst>
                </a:gridCol>
                <a:gridCol w="329184">
                  <a:extLst>
                    <a:ext uri="{9D8B030D-6E8A-4147-A177-3AD203B41FA5}">
                      <a16:colId xmlns:a16="http://schemas.microsoft.com/office/drawing/2014/main" val="4044087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5321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- 2019-11-19 12:30:19</a:t>
                      </a:r>
                      <a:r>
                        <a:rPr kumimoji="0" lang="en-US" sz="1000" b="0" i="0" u="none" strike="noStrike" kern="1200" cap="none" spc="0" normalizeH="0" baseline="0" noProof="0">
                          <a:ln>
                            <a:noFill/>
                          </a:ln>
                          <a:solidFill>
                            <a:prstClr val="black"/>
                          </a:solidFill>
                          <a:effectLst/>
                          <a:uLnTx/>
                          <a:uFillTx/>
                          <a:latin typeface="+mn-lt"/>
                          <a:ea typeface="+mn-ea"/>
                          <a:cs typeface="+mn-cs"/>
                        </a:rPr>
                        <a:t>
 Love the planet?
So do we! Which is why, we ensured that the Jebel Jais Flight’s suspended platform was created with minimal impact on the environment.❤️
</a:t>
                      </a:r>
                      <a:r>
                        <a:rPr kumimoji="0" lang="ar-AE" sz="1000" b="0" i="0" u="none" strike="noStrike" kern="1200" cap="none" spc="0" normalizeH="0" baseline="0" noProof="0">
                          <a:ln>
                            <a:noFill/>
                          </a:ln>
                          <a:solidFill>
                            <a:prstClr val="black"/>
                          </a:solidFill>
                          <a:effectLst/>
                          <a:uLnTx/>
                          <a:uFillTx/>
                          <a:latin typeface="+mn-lt"/>
                          <a:ea typeface="+mn-ea"/>
                          <a:cs typeface="+mn-cs"/>
                        </a:rPr>
                        <a:t>هل تحبون كرتنا الأرضية؟ نحن نحبها كذلك! لقد حرصنا على أن نؤسس منصة جبل جيس فلايت المعلقة بأقل تأثير ممكن على البيئة.
</a:t>
                      </a:r>
                      <a:r>
                        <a:rPr kumimoji="0" lang="en-US" sz="1000" b="0" i="0" u="none" strike="noStrike" kern="1200" cap="none" spc="0" normalizeH="0" baseline="0" noProof="0">
                          <a:ln>
                            <a:noFill/>
                          </a:ln>
                          <a:solidFill>
                            <a:prstClr val="black"/>
                          </a:solidFill>
                          <a:effectLst/>
                          <a:uLnTx/>
                          <a:uFillTx/>
                          <a:latin typeface="+mn-lt"/>
                          <a:ea typeface="+mn-ea"/>
                          <a:cs typeface="+mn-cs"/>
                        </a:rPr>
                        <a:t>📸: IG/yessiinf
#VisitRasAlKhaimah
#iFoundRAK
#JebelJais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7856275"/>
                  </a:ext>
                </a:extLst>
              </a:tr>
            </a:tbl>
          </a:graphicData>
        </a:graphic>
      </p:graphicFrame>
      <p:sp>
        <p:nvSpPr>
          <p:cNvPr id="4" name="Text Placeholder 3">
            <a:extLst>
              <a:ext uri="{FF2B5EF4-FFF2-40B4-BE49-F238E27FC236}">
                <a16:creationId xmlns:a16="http://schemas.microsoft.com/office/drawing/2014/main" id="{3BE50615-62CA-4D2B-8919-0B3A1B670A8C}"/>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821237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FA07E-BD25-406F-AB4A-EB942FEB2D4B}"/>
              </a:ext>
            </a:extLst>
          </p:cNvPr>
          <p:cNvSpPr>
            <a:spLocks noGrp="1"/>
          </p:cNvSpPr>
          <p:nvPr>
            <p:ph type="title"/>
          </p:nvPr>
        </p:nvSpPr>
        <p:spPr/>
        <p:txBody>
          <a:bodyPr/>
          <a:lstStyle/>
          <a:p>
            <a:r>
              <a:rPr lang="en-US"/>
              <a:t>Facebook Own Posts Table | Tourism RAK - 21 of 23</a:t>
            </a:r>
          </a:p>
        </p:txBody>
      </p:sp>
      <p:graphicFrame>
        <p:nvGraphicFramePr>
          <p:cNvPr id="5" name="Table Placeholder 4">
            <a:extLst>
              <a:ext uri="{FF2B5EF4-FFF2-40B4-BE49-F238E27FC236}">
                <a16:creationId xmlns:a16="http://schemas.microsoft.com/office/drawing/2014/main" id="{C070638B-A041-4971-A19C-D4C1C3EB34AE}"/>
              </a:ext>
            </a:extLst>
          </p:cNvPr>
          <p:cNvGraphicFramePr>
            <a:graphicFrameLocks noGrp="1"/>
          </p:cNvGraphicFramePr>
          <p:nvPr>
            <p:ph type="tbl" sz="quarter" idx="13"/>
            <p:extLst>
              <p:ext uri="{D42A27DB-BD31-4B8C-83A1-F6EECF244321}">
                <p14:modId xmlns:p14="http://schemas.microsoft.com/office/powerpoint/2010/main" val="3006901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10607343"/>
                    </a:ext>
                  </a:extLst>
                </a:gridCol>
                <a:gridCol w="493776">
                  <a:extLst>
                    <a:ext uri="{9D8B030D-6E8A-4147-A177-3AD203B41FA5}">
                      <a16:colId xmlns:a16="http://schemas.microsoft.com/office/drawing/2014/main" val="4122396820"/>
                    </a:ext>
                  </a:extLst>
                </a:gridCol>
                <a:gridCol w="329184">
                  <a:extLst>
                    <a:ext uri="{9D8B030D-6E8A-4147-A177-3AD203B41FA5}">
                      <a16:colId xmlns:a16="http://schemas.microsoft.com/office/drawing/2014/main" val="770193270"/>
                    </a:ext>
                  </a:extLst>
                </a:gridCol>
                <a:gridCol w="329184">
                  <a:extLst>
                    <a:ext uri="{9D8B030D-6E8A-4147-A177-3AD203B41FA5}">
                      <a16:colId xmlns:a16="http://schemas.microsoft.com/office/drawing/2014/main" val="3866134877"/>
                    </a:ext>
                  </a:extLst>
                </a:gridCol>
                <a:gridCol w="329184">
                  <a:extLst>
                    <a:ext uri="{9D8B030D-6E8A-4147-A177-3AD203B41FA5}">
                      <a16:colId xmlns:a16="http://schemas.microsoft.com/office/drawing/2014/main" val="858392677"/>
                    </a:ext>
                  </a:extLst>
                </a:gridCol>
                <a:gridCol w="329184">
                  <a:extLst>
                    <a:ext uri="{9D8B030D-6E8A-4147-A177-3AD203B41FA5}">
                      <a16:colId xmlns:a16="http://schemas.microsoft.com/office/drawing/2014/main" val="1464043448"/>
                    </a:ext>
                  </a:extLst>
                </a:gridCol>
                <a:gridCol w="329184">
                  <a:extLst>
                    <a:ext uri="{9D8B030D-6E8A-4147-A177-3AD203B41FA5}">
                      <a16:colId xmlns:a16="http://schemas.microsoft.com/office/drawing/2014/main" val="2389648261"/>
                    </a:ext>
                  </a:extLst>
                </a:gridCol>
                <a:gridCol w="329184">
                  <a:extLst>
                    <a:ext uri="{9D8B030D-6E8A-4147-A177-3AD203B41FA5}">
                      <a16:colId xmlns:a16="http://schemas.microsoft.com/office/drawing/2014/main" val="2687835240"/>
                    </a:ext>
                  </a:extLst>
                </a:gridCol>
                <a:gridCol w="329184">
                  <a:extLst>
                    <a:ext uri="{9D8B030D-6E8A-4147-A177-3AD203B41FA5}">
                      <a16:colId xmlns:a16="http://schemas.microsoft.com/office/drawing/2014/main" val="356203188"/>
                    </a:ext>
                  </a:extLst>
                </a:gridCol>
                <a:gridCol w="329184">
                  <a:extLst>
                    <a:ext uri="{9D8B030D-6E8A-4147-A177-3AD203B41FA5}">
                      <a16:colId xmlns:a16="http://schemas.microsoft.com/office/drawing/2014/main" val="604874379"/>
                    </a:ext>
                  </a:extLst>
                </a:gridCol>
                <a:gridCol w="329184">
                  <a:extLst>
                    <a:ext uri="{9D8B030D-6E8A-4147-A177-3AD203B41FA5}">
                      <a16:colId xmlns:a16="http://schemas.microsoft.com/office/drawing/2014/main" val="2466067652"/>
                    </a:ext>
                  </a:extLst>
                </a:gridCol>
                <a:gridCol w="329184">
                  <a:extLst>
                    <a:ext uri="{9D8B030D-6E8A-4147-A177-3AD203B41FA5}">
                      <a16:colId xmlns:a16="http://schemas.microsoft.com/office/drawing/2014/main" val="1190434575"/>
                    </a:ext>
                  </a:extLst>
                </a:gridCol>
                <a:gridCol w="329184">
                  <a:extLst>
                    <a:ext uri="{9D8B030D-6E8A-4147-A177-3AD203B41FA5}">
                      <a16:colId xmlns:a16="http://schemas.microsoft.com/office/drawing/2014/main" val="1457366167"/>
                    </a:ext>
                  </a:extLst>
                </a:gridCol>
                <a:gridCol w="329184">
                  <a:extLst>
                    <a:ext uri="{9D8B030D-6E8A-4147-A177-3AD203B41FA5}">
                      <a16:colId xmlns:a16="http://schemas.microsoft.com/office/drawing/2014/main" val="1455541490"/>
                    </a:ext>
                  </a:extLst>
                </a:gridCol>
                <a:gridCol w="329184">
                  <a:extLst>
                    <a:ext uri="{9D8B030D-6E8A-4147-A177-3AD203B41FA5}">
                      <a16:colId xmlns:a16="http://schemas.microsoft.com/office/drawing/2014/main" val="4071904519"/>
                    </a:ext>
                  </a:extLst>
                </a:gridCol>
                <a:gridCol w="329184">
                  <a:extLst>
                    <a:ext uri="{9D8B030D-6E8A-4147-A177-3AD203B41FA5}">
                      <a16:colId xmlns:a16="http://schemas.microsoft.com/office/drawing/2014/main" val="3447898419"/>
                    </a:ext>
                  </a:extLst>
                </a:gridCol>
                <a:gridCol w="329184">
                  <a:extLst>
                    <a:ext uri="{9D8B030D-6E8A-4147-A177-3AD203B41FA5}">
                      <a16:colId xmlns:a16="http://schemas.microsoft.com/office/drawing/2014/main" val="243828027"/>
                    </a:ext>
                  </a:extLst>
                </a:gridCol>
                <a:gridCol w="329184">
                  <a:extLst>
                    <a:ext uri="{9D8B030D-6E8A-4147-A177-3AD203B41FA5}">
                      <a16:colId xmlns:a16="http://schemas.microsoft.com/office/drawing/2014/main" val="1189002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3050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- 2019-08-09 12:14:01</a:t>
                      </a:r>
                      <a:r>
                        <a:rPr kumimoji="0" lang="en-US" sz="1000" b="0" i="0" u="none" strike="noStrike" kern="1200" cap="none" spc="0" normalizeH="0" baseline="0" noProof="0">
                          <a:ln>
                            <a:noFill/>
                          </a:ln>
                          <a:solidFill>
                            <a:prstClr val="black"/>
                          </a:solidFill>
                          <a:effectLst/>
                          <a:uLnTx/>
                          <a:uFillTx/>
                          <a:latin typeface="+mn-lt"/>
                          <a:ea typeface="+mn-ea"/>
                          <a:cs typeface="+mn-cs"/>
                        </a:rPr>
                        <a:t>
 Hit ❤ if you’re in for a dreamy holiday in Ras Al Khaimah.
.
❤ </a:t>
                      </a:r>
                      <a:r>
                        <a:rPr kumimoji="0" lang="ar-AE" sz="1000" b="0" i="0" u="none" strike="noStrike" kern="1200" cap="none" spc="0" normalizeH="0" baseline="0" noProof="0">
                          <a:ln>
                            <a:noFill/>
                          </a:ln>
                          <a:solidFill>
                            <a:prstClr val="black"/>
                          </a:solidFill>
                          <a:effectLst/>
                          <a:uLnTx/>
                          <a:uFillTx/>
                          <a:latin typeface="+mn-lt"/>
                          <a:ea typeface="+mn-ea"/>
                          <a:cs typeface="+mn-cs"/>
                        </a:rPr>
                        <a:t>هل تخططون لعطلة خيالية في رأس الخيمة؟.. اضغطوا 
.
</a:t>
                      </a:r>
                      <a:r>
                        <a:rPr kumimoji="0" lang="en-US" sz="1000" b="0" i="0" u="none" strike="noStrike" kern="1200" cap="none" spc="0" normalizeH="0" baseline="0" noProof="0">
                          <a:ln>
                            <a:noFill/>
                          </a:ln>
                          <a:solidFill>
                            <a:prstClr val="black"/>
                          </a:solidFill>
                          <a:effectLst/>
                          <a:uLnTx/>
                          <a:uFillTx/>
                          <a:latin typeface="+mn-lt"/>
                          <a:ea typeface="+mn-ea"/>
                          <a:cs typeface="+mn-cs"/>
                        </a:rPr>
                        <a:t>Photo Credit: @designcommuneww
.
#VisitRasAlKhaimah
 #iFoundRAK
 #Staycation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43533660"/>
                  </a:ext>
                </a:extLst>
              </a:tr>
            </a:tbl>
          </a:graphicData>
        </a:graphic>
      </p:graphicFrame>
      <p:sp>
        <p:nvSpPr>
          <p:cNvPr id="4" name="Text Placeholder 3">
            <a:extLst>
              <a:ext uri="{FF2B5EF4-FFF2-40B4-BE49-F238E27FC236}">
                <a16:creationId xmlns:a16="http://schemas.microsoft.com/office/drawing/2014/main" id="{796FFD05-B2D3-46D5-AE4F-B31784DE3CDA}"/>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887076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5527-395E-4528-A490-C0C76B1EC742}"/>
              </a:ext>
            </a:extLst>
          </p:cNvPr>
          <p:cNvSpPr>
            <a:spLocks noGrp="1"/>
          </p:cNvSpPr>
          <p:nvPr>
            <p:ph type="title"/>
          </p:nvPr>
        </p:nvSpPr>
        <p:spPr/>
        <p:txBody>
          <a:bodyPr/>
          <a:lstStyle/>
          <a:p>
            <a:r>
              <a:rPr lang="en-US"/>
              <a:t>Facebook Own Posts Table | Tourism RAK - 22 of 23</a:t>
            </a:r>
          </a:p>
        </p:txBody>
      </p:sp>
      <p:graphicFrame>
        <p:nvGraphicFramePr>
          <p:cNvPr id="5" name="Table Placeholder 4">
            <a:extLst>
              <a:ext uri="{FF2B5EF4-FFF2-40B4-BE49-F238E27FC236}">
                <a16:creationId xmlns:a16="http://schemas.microsoft.com/office/drawing/2014/main" id="{7215128F-5CB2-4F95-A5CB-968190EC64BA}"/>
              </a:ext>
            </a:extLst>
          </p:cNvPr>
          <p:cNvGraphicFramePr>
            <a:graphicFrameLocks noGrp="1"/>
          </p:cNvGraphicFramePr>
          <p:nvPr>
            <p:ph type="tbl" sz="quarter" idx="13"/>
            <p:extLst>
              <p:ext uri="{D42A27DB-BD31-4B8C-83A1-F6EECF244321}">
                <p14:modId xmlns:p14="http://schemas.microsoft.com/office/powerpoint/2010/main" val="2999450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8109363"/>
                    </a:ext>
                  </a:extLst>
                </a:gridCol>
                <a:gridCol w="493776">
                  <a:extLst>
                    <a:ext uri="{9D8B030D-6E8A-4147-A177-3AD203B41FA5}">
                      <a16:colId xmlns:a16="http://schemas.microsoft.com/office/drawing/2014/main" val="390319554"/>
                    </a:ext>
                  </a:extLst>
                </a:gridCol>
                <a:gridCol w="329184">
                  <a:extLst>
                    <a:ext uri="{9D8B030D-6E8A-4147-A177-3AD203B41FA5}">
                      <a16:colId xmlns:a16="http://schemas.microsoft.com/office/drawing/2014/main" val="514266326"/>
                    </a:ext>
                  </a:extLst>
                </a:gridCol>
                <a:gridCol w="329184">
                  <a:extLst>
                    <a:ext uri="{9D8B030D-6E8A-4147-A177-3AD203B41FA5}">
                      <a16:colId xmlns:a16="http://schemas.microsoft.com/office/drawing/2014/main" val="1670900002"/>
                    </a:ext>
                  </a:extLst>
                </a:gridCol>
                <a:gridCol w="329184">
                  <a:extLst>
                    <a:ext uri="{9D8B030D-6E8A-4147-A177-3AD203B41FA5}">
                      <a16:colId xmlns:a16="http://schemas.microsoft.com/office/drawing/2014/main" val="1988775991"/>
                    </a:ext>
                  </a:extLst>
                </a:gridCol>
                <a:gridCol w="329184">
                  <a:extLst>
                    <a:ext uri="{9D8B030D-6E8A-4147-A177-3AD203B41FA5}">
                      <a16:colId xmlns:a16="http://schemas.microsoft.com/office/drawing/2014/main" val="3328347354"/>
                    </a:ext>
                  </a:extLst>
                </a:gridCol>
                <a:gridCol w="329184">
                  <a:extLst>
                    <a:ext uri="{9D8B030D-6E8A-4147-A177-3AD203B41FA5}">
                      <a16:colId xmlns:a16="http://schemas.microsoft.com/office/drawing/2014/main" val="3256757269"/>
                    </a:ext>
                  </a:extLst>
                </a:gridCol>
                <a:gridCol w="329184">
                  <a:extLst>
                    <a:ext uri="{9D8B030D-6E8A-4147-A177-3AD203B41FA5}">
                      <a16:colId xmlns:a16="http://schemas.microsoft.com/office/drawing/2014/main" val="3496974085"/>
                    </a:ext>
                  </a:extLst>
                </a:gridCol>
                <a:gridCol w="329184">
                  <a:extLst>
                    <a:ext uri="{9D8B030D-6E8A-4147-A177-3AD203B41FA5}">
                      <a16:colId xmlns:a16="http://schemas.microsoft.com/office/drawing/2014/main" val="3137843241"/>
                    </a:ext>
                  </a:extLst>
                </a:gridCol>
                <a:gridCol w="329184">
                  <a:extLst>
                    <a:ext uri="{9D8B030D-6E8A-4147-A177-3AD203B41FA5}">
                      <a16:colId xmlns:a16="http://schemas.microsoft.com/office/drawing/2014/main" val="291578935"/>
                    </a:ext>
                  </a:extLst>
                </a:gridCol>
                <a:gridCol w="329184">
                  <a:extLst>
                    <a:ext uri="{9D8B030D-6E8A-4147-A177-3AD203B41FA5}">
                      <a16:colId xmlns:a16="http://schemas.microsoft.com/office/drawing/2014/main" val="2966490686"/>
                    </a:ext>
                  </a:extLst>
                </a:gridCol>
                <a:gridCol w="329184">
                  <a:extLst>
                    <a:ext uri="{9D8B030D-6E8A-4147-A177-3AD203B41FA5}">
                      <a16:colId xmlns:a16="http://schemas.microsoft.com/office/drawing/2014/main" val="1278196381"/>
                    </a:ext>
                  </a:extLst>
                </a:gridCol>
                <a:gridCol w="329184">
                  <a:extLst>
                    <a:ext uri="{9D8B030D-6E8A-4147-A177-3AD203B41FA5}">
                      <a16:colId xmlns:a16="http://schemas.microsoft.com/office/drawing/2014/main" val="4021443796"/>
                    </a:ext>
                  </a:extLst>
                </a:gridCol>
                <a:gridCol w="329184">
                  <a:extLst>
                    <a:ext uri="{9D8B030D-6E8A-4147-A177-3AD203B41FA5}">
                      <a16:colId xmlns:a16="http://schemas.microsoft.com/office/drawing/2014/main" val="3974266835"/>
                    </a:ext>
                  </a:extLst>
                </a:gridCol>
                <a:gridCol w="329184">
                  <a:extLst>
                    <a:ext uri="{9D8B030D-6E8A-4147-A177-3AD203B41FA5}">
                      <a16:colId xmlns:a16="http://schemas.microsoft.com/office/drawing/2014/main" val="954958781"/>
                    </a:ext>
                  </a:extLst>
                </a:gridCol>
                <a:gridCol w="329184">
                  <a:extLst>
                    <a:ext uri="{9D8B030D-6E8A-4147-A177-3AD203B41FA5}">
                      <a16:colId xmlns:a16="http://schemas.microsoft.com/office/drawing/2014/main" val="328886662"/>
                    </a:ext>
                  </a:extLst>
                </a:gridCol>
                <a:gridCol w="329184">
                  <a:extLst>
                    <a:ext uri="{9D8B030D-6E8A-4147-A177-3AD203B41FA5}">
                      <a16:colId xmlns:a16="http://schemas.microsoft.com/office/drawing/2014/main" val="1103095455"/>
                    </a:ext>
                  </a:extLst>
                </a:gridCol>
                <a:gridCol w="329184">
                  <a:extLst>
                    <a:ext uri="{9D8B030D-6E8A-4147-A177-3AD203B41FA5}">
                      <a16:colId xmlns:a16="http://schemas.microsoft.com/office/drawing/2014/main" val="926819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648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- 2019-12-18 12:35:05</a:t>
                      </a:r>
                      <a:r>
                        <a:rPr kumimoji="0" lang="en-US" sz="1000" b="0" i="0" u="none" strike="noStrike" kern="1200" cap="none" spc="0" normalizeH="0" baseline="0" noProof="0">
                          <a:ln>
                            <a:noFill/>
                          </a:ln>
                          <a:solidFill>
                            <a:prstClr val="black"/>
                          </a:solidFill>
                          <a:effectLst/>
                          <a:uLnTx/>
                          <a:uFillTx/>
                          <a:latin typeface="+mn-lt"/>
                          <a:ea typeface="+mn-ea"/>
                          <a:cs typeface="+mn-cs"/>
                        </a:rPr>
                        <a:t>
 Celebrate precious moments in Ras Al Khaimah. 💍
</a:t>
                      </a:r>
                      <a:r>
                        <a:rPr kumimoji="0" lang="ar-AE" sz="1000" b="0" i="0" u="none" strike="noStrike" kern="1200" cap="none" spc="0" normalizeH="0" baseline="0" noProof="0">
                          <a:ln>
                            <a:noFill/>
                          </a:ln>
                          <a:solidFill>
                            <a:prstClr val="black"/>
                          </a:solidFill>
                          <a:effectLst/>
                          <a:uLnTx/>
                          <a:uFillTx/>
                          <a:latin typeface="+mn-lt"/>
                          <a:ea typeface="+mn-ea"/>
                          <a:cs typeface="+mn-cs"/>
                        </a:rPr>
                        <a:t>لتكن احتفالاتكم باللحظات الغالية في رأس الخيمة.
#رأس_الخيمة #زوروا_رأس_الخيمة  
</a:t>
                      </a:r>
                      <a:r>
                        <a:rPr kumimoji="0" lang="en-US" sz="1000" b="0" i="0" u="none" strike="noStrike" kern="1200" cap="none" spc="0" normalizeH="0" baseline="0" noProof="0">
                          <a:ln>
                            <a:noFill/>
                          </a:ln>
                          <a:solidFill>
                            <a:prstClr val="black"/>
                          </a:solidFill>
                          <a:effectLst/>
                          <a:uLnTx/>
                          <a:uFillTx/>
                          <a:latin typeface="+mn-lt"/>
                          <a:ea typeface="+mn-ea"/>
                          <a:cs typeface="+mn-cs"/>
                        </a:rPr>
                        <a:t>📸: IG/rukhshaya
#VisitRasAlKhaimah 
#iFoundRAK 
#SpecialOcassions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5086390"/>
                  </a:ext>
                </a:extLst>
              </a:tr>
            </a:tbl>
          </a:graphicData>
        </a:graphic>
      </p:graphicFrame>
      <p:sp>
        <p:nvSpPr>
          <p:cNvPr id="4" name="Text Placeholder 3">
            <a:extLst>
              <a:ext uri="{FF2B5EF4-FFF2-40B4-BE49-F238E27FC236}">
                <a16:creationId xmlns:a16="http://schemas.microsoft.com/office/drawing/2014/main" id="{03876FA3-097F-46FE-968C-E4CDA65A29BE}"/>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886211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5D088-0903-4BAD-B2BA-0DBC8218B08E}"/>
              </a:ext>
            </a:extLst>
          </p:cNvPr>
          <p:cNvSpPr>
            <a:spLocks noGrp="1"/>
          </p:cNvSpPr>
          <p:nvPr>
            <p:ph type="title"/>
          </p:nvPr>
        </p:nvSpPr>
        <p:spPr/>
        <p:txBody>
          <a:bodyPr/>
          <a:lstStyle/>
          <a:p>
            <a:r>
              <a:rPr lang="en-US"/>
              <a:t>Facebook Own Posts Table | Tourism RAK - 23 of 23</a:t>
            </a:r>
          </a:p>
        </p:txBody>
      </p:sp>
      <p:graphicFrame>
        <p:nvGraphicFramePr>
          <p:cNvPr id="5" name="Table Placeholder 4">
            <a:extLst>
              <a:ext uri="{FF2B5EF4-FFF2-40B4-BE49-F238E27FC236}">
                <a16:creationId xmlns:a16="http://schemas.microsoft.com/office/drawing/2014/main" id="{6FD7E385-6F41-441B-A3EE-BBB056FAAB83}"/>
              </a:ext>
            </a:extLst>
          </p:cNvPr>
          <p:cNvGraphicFramePr>
            <a:graphicFrameLocks noGrp="1"/>
          </p:cNvGraphicFramePr>
          <p:nvPr>
            <p:ph type="tbl" sz="quarter" idx="13"/>
            <p:extLst>
              <p:ext uri="{D42A27DB-BD31-4B8C-83A1-F6EECF244321}">
                <p14:modId xmlns:p14="http://schemas.microsoft.com/office/powerpoint/2010/main" val="4265974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46831185"/>
                    </a:ext>
                  </a:extLst>
                </a:gridCol>
                <a:gridCol w="493776">
                  <a:extLst>
                    <a:ext uri="{9D8B030D-6E8A-4147-A177-3AD203B41FA5}">
                      <a16:colId xmlns:a16="http://schemas.microsoft.com/office/drawing/2014/main" val="1113086163"/>
                    </a:ext>
                  </a:extLst>
                </a:gridCol>
                <a:gridCol w="329184">
                  <a:extLst>
                    <a:ext uri="{9D8B030D-6E8A-4147-A177-3AD203B41FA5}">
                      <a16:colId xmlns:a16="http://schemas.microsoft.com/office/drawing/2014/main" val="1422425093"/>
                    </a:ext>
                  </a:extLst>
                </a:gridCol>
                <a:gridCol w="329184">
                  <a:extLst>
                    <a:ext uri="{9D8B030D-6E8A-4147-A177-3AD203B41FA5}">
                      <a16:colId xmlns:a16="http://schemas.microsoft.com/office/drawing/2014/main" val="3659317608"/>
                    </a:ext>
                  </a:extLst>
                </a:gridCol>
                <a:gridCol w="329184">
                  <a:extLst>
                    <a:ext uri="{9D8B030D-6E8A-4147-A177-3AD203B41FA5}">
                      <a16:colId xmlns:a16="http://schemas.microsoft.com/office/drawing/2014/main" val="2028613439"/>
                    </a:ext>
                  </a:extLst>
                </a:gridCol>
                <a:gridCol w="329184">
                  <a:extLst>
                    <a:ext uri="{9D8B030D-6E8A-4147-A177-3AD203B41FA5}">
                      <a16:colId xmlns:a16="http://schemas.microsoft.com/office/drawing/2014/main" val="3227623032"/>
                    </a:ext>
                  </a:extLst>
                </a:gridCol>
                <a:gridCol w="329184">
                  <a:extLst>
                    <a:ext uri="{9D8B030D-6E8A-4147-A177-3AD203B41FA5}">
                      <a16:colId xmlns:a16="http://schemas.microsoft.com/office/drawing/2014/main" val="1580173381"/>
                    </a:ext>
                  </a:extLst>
                </a:gridCol>
                <a:gridCol w="329184">
                  <a:extLst>
                    <a:ext uri="{9D8B030D-6E8A-4147-A177-3AD203B41FA5}">
                      <a16:colId xmlns:a16="http://schemas.microsoft.com/office/drawing/2014/main" val="4197782354"/>
                    </a:ext>
                  </a:extLst>
                </a:gridCol>
                <a:gridCol w="329184">
                  <a:extLst>
                    <a:ext uri="{9D8B030D-6E8A-4147-A177-3AD203B41FA5}">
                      <a16:colId xmlns:a16="http://schemas.microsoft.com/office/drawing/2014/main" val="2499194797"/>
                    </a:ext>
                  </a:extLst>
                </a:gridCol>
                <a:gridCol w="329184">
                  <a:extLst>
                    <a:ext uri="{9D8B030D-6E8A-4147-A177-3AD203B41FA5}">
                      <a16:colId xmlns:a16="http://schemas.microsoft.com/office/drawing/2014/main" val="2584888676"/>
                    </a:ext>
                  </a:extLst>
                </a:gridCol>
                <a:gridCol w="329184">
                  <a:extLst>
                    <a:ext uri="{9D8B030D-6E8A-4147-A177-3AD203B41FA5}">
                      <a16:colId xmlns:a16="http://schemas.microsoft.com/office/drawing/2014/main" val="3183681793"/>
                    </a:ext>
                  </a:extLst>
                </a:gridCol>
                <a:gridCol w="329184">
                  <a:extLst>
                    <a:ext uri="{9D8B030D-6E8A-4147-A177-3AD203B41FA5}">
                      <a16:colId xmlns:a16="http://schemas.microsoft.com/office/drawing/2014/main" val="3012660063"/>
                    </a:ext>
                  </a:extLst>
                </a:gridCol>
                <a:gridCol w="329184">
                  <a:extLst>
                    <a:ext uri="{9D8B030D-6E8A-4147-A177-3AD203B41FA5}">
                      <a16:colId xmlns:a16="http://schemas.microsoft.com/office/drawing/2014/main" val="2896181833"/>
                    </a:ext>
                  </a:extLst>
                </a:gridCol>
                <a:gridCol w="329184">
                  <a:extLst>
                    <a:ext uri="{9D8B030D-6E8A-4147-A177-3AD203B41FA5}">
                      <a16:colId xmlns:a16="http://schemas.microsoft.com/office/drawing/2014/main" val="3390233241"/>
                    </a:ext>
                  </a:extLst>
                </a:gridCol>
                <a:gridCol w="329184">
                  <a:extLst>
                    <a:ext uri="{9D8B030D-6E8A-4147-A177-3AD203B41FA5}">
                      <a16:colId xmlns:a16="http://schemas.microsoft.com/office/drawing/2014/main" val="3884500528"/>
                    </a:ext>
                  </a:extLst>
                </a:gridCol>
                <a:gridCol w="329184">
                  <a:extLst>
                    <a:ext uri="{9D8B030D-6E8A-4147-A177-3AD203B41FA5}">
                      <a16:colId xmlns:a16="http://schemas.microsoft.com/office/drawing/2014/main" val="2688505816"/>
                    </a:ext>
                  </a:extLst>
                </a:gridCol>
                <a:gridCol w="329184">
                  <a:extLst>
                    <a:ext uri="{9D8B030D-6E8A-4147-A177-3AD203B41FA5}">
                      <a16:colId xmlns:a16="http://schemas.microsoft.com/office/drawing/2014/main" val="3016672076"/>
                    </a:ext>
                  </a:extLst>
                </a:gridCol>
                <a:gridCol w="329184">
                  <a:extLst>
                    <a:ext uri="{9D8B030D-6E8A-4147-A177-3AD203B41FA5}">
                      <a16:colId xmlns:a16="http://schemas.microsoft.com/office/drawing/2014/main" val="337065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558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Ras Al Khaimah - 2019-04-19 12:01:21</a:t>
                      </a:r>
                      <a:r>
                        <a:rPr kumimoji="0" lang="en-US" sz="1000" b="0" i="0" u="none" strike="noStrike" kern="1200" cap="none" spc="0" normalizeH="0" baseline="0" noProof="0">
                          <a:ln>
                            <a:noFill/>
                          </a:ln>
                          <a:solidFill>
                            <a:prstClr val="black"/>
                          </a:solidFill>
                          <a:effectLst/>
                          <a:uLnTx/>
                          <a:uFillTx/>
                          <a:latin typeface="+mn-lt"/>
                          <a:ea typeface="+mn-ea"/>
                          <a:cs typeface="+mn-cs"/>
                        </a:rPr>
                        <a:t>
 Make your way up Dhayah Fort to take on a historic exploration through ancient civilizations and architecture.
.
</a:t>
                      </a:r>
                      <a:r>
                        <a:rPr kumimoji="0" lang="ar-AE" sz="1000" b="0" i="0" u="none" strike="noStrike" kern="1200" cap="none" spc="0" normalizeH="0" baseline="0" noProof="0">
                          <a:ln>
                            <a:noFill/>
                          </a:ln>
                          <a:solidFill>
                            <a:prstClr val="black"/>
                          </a:solidFill>
                          <a:effectLst/>
                          <a:uLnTx/>
                          <a:uFillTx/>
                          <a:latin typeface="+mn-lt"/>
                          <a:ea typeface="+mn-ea"/>
                          <a:cs typeface="+mn-cs"/>
                        </a:rPr>
                        <a:t>تأخذكم جَولَة في قلعة ضاية برحلة تستكشفون فيها تاريخ الحضارات القديمة وسِحر االعمارة الإماراتية 
.
</a:t>
                      </a:r>
                      <a:r>
                        <a:rPr kumimoji="0" lang="en-US" sz="1000" b="0" i="0" u="none" strike="noStrike" kern="1200" cap="none" spc="0" normalizeH="0" baseline="0" noProof="0">
                          <a:ln>
                            <a:noFill/>
                          </a:ln>
                          <a:solidFill>
                            <a:prstClr val="black"/>
                          </a:solidFill>
                          <a:effectLst/>
                          <a:uLnTx/>
                          <a:uFillTx/>
                          <a:latin typeface="+mn-lt"/>
                          <a:ea typeface="+mn-ea"/>
                          <a:cs typeface="+mn-cs"/>
                        </a:rPr>
                        <a:t>Video Credits: @sahalnizar
. 
#VisitRasAlKhaimah #iFoundRAK #DhayahFort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63830772"/>
                  </a:ext>
                </a:extLst>
              </a:tr>
            </a:tbl>
          </a:graphicData>
        </a:graphic>
      </p:graphicFrame>
      <p:sp>
        <p:nvSpPr>
          <p:cNvPr id="4" name="Text Placeholder 3">
            <a:extLst>
              <a:ext uri="{FF2B5EF4-FFF2-40B4-BE49-F238E27FC236}">
                <a16:creationId xmlns:a16="http://schemas.microsoft.com/office/drawing/2014/main" id="{56DFD2B7-C21F-43C5-BA51-499D17C8FC2F}"/>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4272087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4B50-5105-4E18-A117-49F4D2799D1E}"/>
              </a:ext>
            </a:extLst>
          </p:cNvPr>
          <p:cNvSpPr>
            <a:spLocks noGrp="1"/>
          </p:cNvSpPr>
          <p:nvPr>
            <p:ph type="title"/>
          </p:nvPr>
        </p:nvSpPr>
        <p:spPr/>
        <p:txBody>
          <a:bodyPr/>
          <a:lstStyle/>
          <a:p>
            <a:r>
              <a:rPr lang="en-US"/>
              <a:t>Facebook Key Metrics Table | Tourism RAK</a:t>
            </a:r>
          </a:p>
        </p:txBody>
      </p:sp>
      <p:graphicFrame>
        <p:nvGraphicFramePr>
          <p:cNvPr id="5" name="Table Placeholder 4">
            <a:extLst>
              <a:ext uri="{FF2B5EF4-FFF2-40B4-BE49-F238E27FC236}">
                <a16:creationId xmlns:a16="http://schemas.microsoft.com/office/drawing/2014/main" id="{8C517D77-CACE-4A6D-9F33-FFF66D6B8233}"/>
              </a:ext>
            </a:extLst>
          </p:cNvPr>
          <p:cNvGraphicFramePr>
            <a:graphicFrameLocks noGrp="1"/>
          </p:cNvGraphicFramePr>
          <p:nvPr>
            <p:ph type="tbl" sz="quarter" idx="13"/>
            <p:extLst>
              <p:ext uri="{D42A27DB-BD31-4B8C-83A1-F6EECF244321}">
                <p14:modId xmlns:p14="http://schemas.microsoft.com/office/powerpoint/2010/main" val="3499545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874814538"/>
                    </a:ext>
                  </a:extLst>
                </a:gridCol>
                <a:gridCol w="493776">
                  <a:extLst>
                    <a:ext uri="{9D8B030D-6E8A-4147-A177-3AD203B41FA5}">
                      <a16:colId xmlns:a16="http://schemas.microsoft.com/office/drawing/2014/main" val="4165096797"/>
                    </a:ext>
                  </a:extLst>
                </a:gridCol>
                <a:gridCol w="246888">
                  <a:extLst>
                    <a:ext uri="{9D8B030D-6E8A-4147-A177-3AD203B41FA5}">
                      <a16:colId xmlns:a16="http://schemas.microsoft.com/office/drawing/2014/main" val="2900781644"/>
                    </a:ext>
                  </a:extLst>
                </a:gridCol>
                <a:gridCol w="246888">
                  <a:extLst>
                    <a:ext uri="{9D8B030D-6E8A-4147-A177-3AD203B41FA5}">
                      <a16:colId xmlns:a16="http://schemas.microsoft.com/office/drawing/2014/main" val="3787303533"/>
                    </a:ext>
                  </a:extLst>
                </a:gridCol>
                <a:gridCol w="246888">
                  <a:extLst>
                    <a:ext uri="{9D8B030D-6E8A-4147-A177-3AD203B41FA5}">
                      <a16:colId xmlns:a16="http://schemas.microsoft.com/office/drawing/2014/main" val="3161695325"/>
                    </a:ext>
                  </a:extLst>
                </a:gridCol>
                <a:gridCol w="246888">
                  <a:extLst>
                    <a:ext uri="{9D8B030D-6E8A-4147-A177-3AD203B41FA5}">
                      <a16:colId xmlns:a16="http://schemas.microsoft.com/office/drawing/2014/main" val="3695001758"/>
                    </a:ext>
                  </a:extLst>
                </a:gridCol>
                <a:gridCol w="246888">
                  <a:extLst>
                    <a:ext uri="{9D8B030D-6E8A-4147-A177-3AD203B41FA5}">
                      <a16:colId xmlns:a16="http://schemas.microsoft.com/office/drawing/2014/main" val="2614172496"/>
                    </a:ext>
                  </a:extLst>
                </a:gridCol>
                <a:gridCol w="246888">
                  <a:extLst>
                    <a:ext uri="{9D8B030D-6E8A-4147-A177-3AD203B41FA5}">
                      <a16:colId xmlns:a16="http://schemas.microsoft.com/office/drawing/2014/main" val="1789276923"/>
                    </a:ext>
                  </a:extLst>
                </a:gridCol>
                <a:gridCol w="246888">
                  <a:extLst>
                    <a:ext uri="{9D8B030D-6E8A-4147-A177-3AD203B41FA5}">
                      <a16:colId xmlns:a16="http://schemas.microsoft.com/office/drawing/2014/main" val="620781250"/>
                    </a:ext>
                  </a:extLst>
                </a:gridCol>
                <a:gridCol w="246888">
                  <a:extLst>
                    <a:ext uri="{9D8B030D-6E8A-4147-A177-3AD203B41FA5}">
                      <a16:colId xmlns:a16="http://schemas.microsoft.com/office/drawing/2014/main" val="1273046440"/>
                    </a:ext>
                  </a:extLst>
                </a:gridCol>
                <a:gridCol w="246888">
                  <a:extLst>
                    <a:ext uri="{9D8B030D-6E8A-4147-A177-3AD203B41FA5}">
                      <a16:colId xmlns:a16="http://schemas.microsoft.com/office/drawing/2014/main" val="487341509"/>
                    </a:ext>
                  </a:extLst>
                </a:gridCol>
                <a:gridCol w="246888">
                  <a:extLst>
                    <a:ext uri="{9D8B030D-6E8A-4147-A177-3AD203B41FA5}">
                      <a16:colId xmlns:a16="http://schemas.microsoft.com/office/drawing/2014/main" val="1053628030"/>
                    </a:ext>
                  </a:extLst>
                </a:gridCol>
                <a:gridCol w="246888">
                  <a:extLst>
                    <a:ext uri="{9D8B030D-6E8A-4147-A177-3AD203B41FA5}">
                      <a16:colId xmlns:a16="http://schemas.microsoft.com/office/drawing/2014/main" val="2897833075"/>
                    </a:ext>
                  </a:extLst>
                </a:gridCol>
                <a:gridCol w="246888">
                  <a:extLst>
                    <a:ext uri="{9D8B030D-6E8A-4147-A177-3AD203B41FA5}">
                      <a16:colId xmlns:a16="http://schemas.microsoft.com/office/drawing/2014/main" val="3080227732"/>
                    </a:ext>
                  </a:extLst>
                </a:gridCol>
                <a:gridCol w="246888">
                  <a:extLst>
                    <a:ext uri="{9D8B030D-6E8A-4147-A177-3AD203B41FA5}">
                      <a16:colId xmlns:a16="http://schemas.microsoft.com/office/drawing/2014/main" val="440708522"/>
                    </a:ext>
                  </a:extLst>
                </a:gridCol>
                <a:gridCol w="246888">
                  <a:extLst>
                    <a:ext uri="{9D8B030D-6E8A-4147-A177-3AD203B41FA5}">
                      <a16:colId xmlns:a16="http://schemas.microsoft.com/office/drawing/2014/main" val="1983220152"/>
                    </a:ext>
                  </a:extLst>
                </a:gridCol>
                <a:gridCol w="246888">
                  <a:extLst>
                    <a:ext uri="{9D8B030D-6E8A-4147-A177-3AD203B41FA5}">
                      <a16:colId xmlns:a16="http://schemas.microsoft.com/office/drawing/2014/main" val="3233012948"/>
                    </a:ext>
                  </a:extLst>
                </a:gridCol>
                <a:gridCol w="246888">
                  <a:extLst>
                    <a:ext uri="{9D8B030D-6E8A-4147-A177-3AD203B41FA5}">
                      <a16:colId xmlns:a16="http://schemas.microsoft.com/office/drawing/2014/main" val="1295380872"/>
                    </a:ext>
                  </a:extLst>
                </a:gridCol>
                <a:gridCol w="246888">
                  <a:extLst>
                    <a:ext uri="{9D8B030D-6E8A-4147-A177-3AD203B41FA5}">
                      <a16:colId xmlns:a16="http://schemas.microsoft.com/office/drawing/2014/main" val="1714125083"/>
                    </a:ext>
                  </a:extLst>
                </a:gridCol>
                <a:gridCol w="246888">
                  <a:extLst>
                    <a:ext uri="{9D8B030D-6E8A-4147-A177-3AD203B41FA5}">
                      <a16:colId xmlns:a16="http://schemas.microsoft.com/office/drawing/2014/main" val="3146161265"/>
                    </a:ext>
                  </a:extLst>
                </a:gridCol>
                <a:gridCol w="246888">
                  <a:extLst>
                    <a:ext uri="{9D8B030D-6E8A-4147-A177-3AD203B41FA5}">
                      <a16:colId xmlns:a16="http://schemas.microsoft.com/office/drawing/2014/main" val="3314856879"/>
                    </a:ext>
                  </a:extLst>
                </a:gridCol>
                <a:gridCol w="246888">
                  <a:extLst>
                    <a:ext uri="{9D8B030D-6E8A-4147-A177-3AD203B41FA5}">
                      <a16:colId xmlns:a16="http://schemas.microsoft.com/office/drawing/2014/main" val="2045418808"/>
                    </a:ext>
                  </a:extLst>
                </a:gridCol>
                <a:gridCol w="246888">
                  <a:extLst>
                    <a:ext uri="{9D8B030D-6E8A-4147-A177-3AD203B41FA5}">
                      <a16:colId xmlns:a16="http://schemas.microsoft.com/office/drawing/2014/main" val="20121269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96429072"/>
                  </a:ext>
                </a:extLst>
              </a:tr>
              <a:tr h="370840">
                <a:tc>
                  <a:txBody>
                    <a:bodyPr/>
                    <a:lstStyle/>
                    <a:p>
                      <a:r>
                        <a:rPr lang="en-US" sz="1000"/>
                        <a:t>Visit Ras Al Khaimah</a:t>
                      </a:r>
                    </a:p>
                  </a:txBody>
                  <a:tcPr/>
                </a:tc>
                <a:tc>
                  <a:txBody>
                    <a:bodyPr/>
                    <a:lstStyle/>
                    <a:p>
                      <a:r>
                        <a:rPr lang="en-US" sz="1000"/>
                        <a:t>n/a</a:t>
                      </a:r>
                    </a:p>
                  </a:txBody>
                  <a:tcPr/>
                </a:tc>
                <a:tc>
                  <a:txBody>
                    <a:bodyPr/>
                    <a:lstStyle/>
                    <a:p>
                      <a:r>
                        <a:rPr lang="en-US" sz="1000"/>
                        <a:t>n/a</a:t>
                      </a:r>
                    </a:p>
                  </a:txBody>
                  <a:tcPr/>
                </a:tc>
                <a:tc>
                  <a:txBody>
                    <a:bodyPr/>
                    <a:lstStyle/>
                    <a:p>
                      <a:r>
                        <a:rPr lang="en-US" sz="1000"/>
                        <a:t>249</a:t>
                      </a:r>
                    </a:p>
                  </a:txBody>
                  <a:tcPr/>
                </a:tc>
                <a:tc>
                  <a:txBody>
                    <a:bodyPr/>
                    <a:lstStyle/>
                    <a:p>
                      <a:r>
                        <a:rPr lang="en-US" sz="1000"/>
                        <a:t>8</a:t>
                      </a:r>
                    </a:p>
                  </a:txBody>
                  <a:tcPr/>
                </a:tc>
                <a:tc>
                  <a:txBody>
                    <a:bodyPr/>
                    <a:lstStyle/>
                    <a:p>
                      <a:r>
                        <a:rPr lang="en-US" sz="1000"/>
                        <a:t>189</a:t>
                      </a:r>
                    </a:p>
                  </a:txBody>
                  <a:tcPr/>
                </a:tc>
                <a:tc>
                  <a:txBody>
                    <a:bodyPr/>
                    <a:lstStyle/>
                    <a:p>
                      <a:r>
                        <a:rPr lang="en-US" sz="1000"/>
                        <a:t>0</a:t>
                      </a:r>
                    </a:p>
                  </a:txBody>
                  <a:tcPr/>
                </a:tc>
                <a:tc>
                  <a:txBody>
                    <a:bodyPr/>
                    <a:lstStyle/>
                    <a:p>
                      <a:r>
                        <a:rPr lang="en-US" sz="1000"/>
                        <a:t>44</a:t>
                      </a:r>
                    </a:p>
                  </a:txBody>
                  <a:tcPr/>
                </a:tc>
                <a:tc>
                  <a:txBody>
                    <a:bodyPr/>
                    <a:lstStyle/>
                    <a:p>
                      <a:r>
                        <a:rPr lang="en-US" sz="1000"/>
                        <a:t>9353</a:t>
                      </a:r>
                    </a:p>
                  </a:txBody>
                  <a:tcPr/>
                </a:tc>
                <a:tc>
                  <a:txBody>
                    <a:bodyPr/>
                    <a:lstStyle/>
                    <a:p>
                      <a:r>
                        <a:rPr lang="en-US" sz="1000"/>
                        <a:t>2</a:t>
                      </a:r>
                    </a:p>
                  </a:txBody>
                  <a:tcPr/>
                </a:tc>
                <a:tc>
                  <a:txBody>
                    <a:bodyPr/>
                    <a:lstStyle/>
                    <a:p>
                      <a:r>
                        <a:rPr lang="en-US" sz="1000"/>
                        <a:t>8328</a:t>
                      </a:r>
                    </a:p>
                  </a:txBody>
                  <a:tcPr/>
                </a:tc>
                <a:tc>
                  <a:txBody>
                    <a:bodyPr/>
                    <a:lstStyle/>
                    <a:p>
                      <a:r>
                        <a:rPr lang="en-US" sz="1000"/>
                        <a:t>726</a:t>
                      </a:r>
                    </a:p>
                  </a:txBody>
                  <a:tcPr/>
                </a:tc>
                <a:tc>
                  <a:txBody>
                    <a:bodyPr/>
                    <a:lstStyle/>
                    <a:p>
                      <a:r>
                        <a:rPr lang="en-US" sz="1000"/>
                        <a:t>25</a:t>
                      </a:r>
                    </a:p>
                  </a:txBody>
                  <a:tcPr/>
                </a:tc>
                <a:tc>
                  <a:txBody>
                    <a:bodyPr/>
                    <a:lstStyle/>
                    <a:p>
                      <a:r>
                        <a:rPr lang="en-US" sz="1000"/>
                        <a:t>270</a:t>
                      </a:r>
                    </a:p>
                  </a:txBody>
                  <a:tcPr/>
                </a:tc>
                <a:tc>
                  <a:txBody>
                    <a:bodyPr/>
                    <a:lstStyle/>
                    <a:p>
                      <a:r>
                        <a:rPr lang="en-US" sz="1000"/>
                        <a:t>2</a:t>
                      </a:r>
                    </a:p>
                  </a:txBody>
                  <a:tcPr/>
                </a:tc>
                <a:tc>
                  <a:txBody>
                    <a:bodyPr/>
                    <a:lstStyle/>
                    <a:p>
                      <a:r>
                        <a:rPr lang="en-US" sz="1000"/>
                        <a:t>2</a:t>
                      </a:r>
                    </a:p>
                  </a:txBody>
                  <a:tcPr/>
                </a:tc>
                <a:tc>
                  <a:txBody>
                    <a:bodyPr/>
                    <a:lstStyle/>
                    <a:p>
                      <a:r>
                        <a:rPr lang="en-US" sz="1000"/>
                        <a:t>950</a:t>
                      </a:r>
                    </a:p>
                  </a:txBody>
                  <a:tcPr/>
                </a:tc>
                <a:tc>
                  <a:txBody>
                    <a:bodyPr/>
                    <a:lstStyle/>
                    <a:p>
                      <a:r>
                        <a:rPr lang="en-US" sz="1000"/>
                        <a:t>1203</a:t>
                      </a:r>
                    </a:p>
                  </a:txBody>
                  <a:tcPr/>
                </a:tc>
                <a:tc>
                  <a:txBody>
                    <a:bodyPr/>
                    <a:lstStyle/>
                    <a:p>
                      <a:r>
                        <a:rPr lang="en-US" sz="1000"/>
                        <a:t>11506</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951867136"/>
                  </a:ext>
                </a:extLst>
              </a:tr>
            </a:tbl>
          </a:graphicData>
        </a:graphic>
      </p:graphicFrame>
      <p:sp>
        <p:nvSpPr>
          <p:cNvPr id="4" name="Text Placeholder 3">
            <a:extLst>
              <a:ext uri="{FF2B5EF4-FFF2-40B4-BE49-F238E27FC236}">
                <a16:creationId xmlns:a16="http://schemas.microsoft.com/office/drawing/2014/main" id="{486FFFC8-EAD7-4CFD-A760-66907F1FED64}"/>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460453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0E35A-F430-429D-A489-FED9850C9CCD}"/>
              </a:ext>
            </a:extLst>
          </p:cNvPr>
          <p:cNvSpPr>
            <a:spLocks noGrp="1"/>
          </p:cNvSpPr>
          <p:nvPr>
            <p:ph type="title"/>
          </p:nvPr>
        </p:nvSpPr>
        <p:spPr/>
        <p:txBody>
          <a:bodyPr/>
          <a:lstStyle/>
          <a:p>
            <a:r>
              <a:rPr lang="en-US"/>
              <a:t>Facebook Fans Table | Tourism RAK</a:t>
            </a:r>
          </a:p>
        </p:txBody>
      </p:sp>
      <p:graphicFrame>
        <p:nvGraphicFramePr>
          <p:cNvPr id="5" name="Table Placeholder 4">
            <a:extLst>
              <a:ext uri="{FF2B5EF4-FFF2-40B4-BE49-F238E27FC236}">
                <a16:creationId xmlns:a16="http://schemas.microsoft.com/office/drawing/2014/main" id="{B59F0385-B460-41BF-BF37-62EDB6ED7187}"/>
              </a:ext>
            </a:extLst>
          </p:cNvPr>
          <p:cNvGraphicFramePr>
            <a:graphicFrameLocks noGrp="1"/>
          </p:cNvGraphicFramePr>
          <p:nvPr>
            <p:ph type="tbl" sz="quarter" idx="13"/>
            <p:extLst>
              <p:ext uri="{D42A27DB-BD31-4B8C-83A1-F6EECF244321}">
                <p14:modId xmlns:p14="http://schemas.microsoft.com/office/powerpoint/2010/main" val="3503843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8660624"/>
                    </a:ext>
                  </a:extLst>
                </a:gridCol>
                <a:gridCol w="1234440">
                  <a:extLst>
                    <a:ext uri="{9D8B030D-6E8A-4147-A177-3AD203B41FA5}">
                      <a16:colId xmlns:a16="http://schemas.microsoft.com/office/drawing/2014/main" val="1230302292"/>
                    </a:ext>
                  </a:extLst>
                </a:gridCol>
                <a:gridCol w="822960">
                  <a:extLst>
                    <a:ext uri="{9D8B030D-6E8A-4147-A177-3AD203B41FA5}">
                      <a16:colId xmlns:a16="http://schemas.microsoft.com/office/drawing/2014/main" val="3611356627"/>
                    </a:ext>
                  </a:extLst>
                </a:gridCol>
                <a:gridCol w="822960">
                  <a:extLst>
                    <a:ext uri="{9D8B030D-6E8A-4147-A177-3AD203B41FA5}">
                      <a16:colId xmlns:a16="http://schemas.microsoft.com/office/drawing/2014/main" val="731263671"/>
                    </a:ext>
                  </a:extLst>
                </a:gridCol>
                <a:gridCol w="822960">
                  <a:extLst>
                    <a:ext uri="{9D8B030D-6E8A-4147-A177-3AD203B41FA5}">
                      <a16:colId xmlns:a16="http://schemas.microsoft.com/office/drawing/2014/main" val="684831641"/>
                    </a:ext>
                  </a:extLst>
                </a:gridCol>
                <a:gridCol w="822960">
                  <a:extLst>
                    <a:ext uri="{9D8B030D-6E8A-4147-A177-3AD203B41FA5}">
                      <a16:colId xmlns:a16="http://schemas.microsoft.com/office/drawing/2014/main" val="1793411472"/>
                    </a:ext>
                  </a:extLst>
                </a:gridCol>
                <a:gridCol w="822960">
                  <a:extLst>
                    <a:ext uri="{9D8B030D-6E8A-4147-A177-3AD203B41FA5}">
                      <a16:colId xmlns:a16="http://schemas.microsoft.com/office/drawing/2014/main" val="138200554"/>
                    </a:ext>
                  </a:extLst>
                </a:gridCol>
                <a:gridCol w="822960">
                  <a:extLst>
                    <a:ext uri="{9D8B030D-6E8A-4147-A177-3AD203B41FA5}">
                      <a16:colId xmlns:a16="http://schemas.microsoft.com/office/drawing/2014/main" val="36471693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33367336"/>
                  </a:ext>
                </a:extLst>
              </a:tr>
              <a:tr h="370840">
                <a:tc>
                  <a:txBody>
                    <a:bodyPr/>
                    <a:lstStyle/>
                    <a:p>
                      <a:r>
                        <a:rPr lang="en-US" sz="1000"/>
                        <a:t>Visit Ras Al Khaimah</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247192753"/>
                  </a:ext>
                </a:extLst>
              </a:tr>
            </a:tbl>
          </a:graphicData>
        </a:graphic>
      </p:graphicFrame>
      <p:sp>
        <p:nvSpPr>
          <p:cNvPr id="4" name="Text Placeholder 3">
            <a:extLst>
              <a:ext uri="{FF2B5EF4-FFF2-40B4-BE49-F238E27FC236}">
                <a16:creationId xmlns:a16="http://schemas.microsoft.com/office/drawing/2014/main" id="{B4A9305D-26DC-47B8-9AFD-A13543BE97E7}"/>
              </a:ext>
            </a:extLst>
          </p:cNvPr>
          <p:cNvSpPr>
            <a:spLocks noGrp="1"/>
          </p:cNvSpPr>
          <p:nvPr>
            <p:ph type="body" sz="quarter" idx="14"/>
          </p:nvPr>
        </p:nvSpPr>
        <p:spPr/>
        <p:txBody>
          <a:bodyPr/>
          <a:lstStyle/>
          <a:p>
            <a:r>
              <a:rPr lang="en-US"/>
              <a:t>01/03/2020 - 31/03/2020</a:t>
            </a:r>
          </a:p>
        </p:txBody>
      </p:sp>
    </p:spTree>
    <p:extLst>
      <p:ext uri="{BB962C8B-B14F-4D97-AF65-F5344CB8AC3E}">
        <p14:creationId xmlns:p14="http://schemas.microsoft.com/office/powerpoint/2010/main" val="3511606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347DB-2245-4BE0-8C44-CB8EEB303B25}"/>
              </a:ext>
            </a:extLst>
          </p:cNvPr>
          <p:cNvSpPr>
            <a:spLocks noGrp="1"/>
          </p:cNvSpPr>
          <p:nvPr>
            <p:ph type="title"/>
          </p:nvPr>
        </p:nvSpPr>
        <p:spPr/>
        <p:txBody>
          <a:bodyPr/>
          <a:lstStyle/>
          <a:p>
            <a:r>
              <a:rPr lang="en-US"/>
              <a:t>Instagram Key Metrics Table | Tourism RAK</a:t>
            </a:r>
          </a:p>
        </p:txBody>
      </p:sp>
      <p:graphicFrame>
        <p:nvGraphicFramePr>
          <p:cNvPr id="5" name="Table Placeholder 4">
            <a:extLst>
              <a:ext uri="{FF2B5EF4-FFF2-40B4-BE49-F238E27FC236}">
                <a16:creationId xmlns:a16="http://schemas.microsoft.com/office/drawing/2014/main" id="{6AE2DD60-4971-44A0-95F3-55A601B1A60E}"/>
              </a:ext>
            </a:extLst>
          </p:cNvPr>
          <p:cNvGraphicFramePr>
            <a:graphicFrameLocks noGrp="1"/>
          </p:cNvGraphicFramePr>
          <p:nvPr>
            <p:ph type="tbl" sz="quarter" idx="13"/>
            <p:extLst>
              <p:ext uri="{D42A27DB-BD31-4B8C-83A1-F6EECF244321}">
                <p14:modId xmlns:p14="http://schemas.microsoft.com/office/powerpoint/2010/main" val="1860268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462839"/>
                    </a:ext>
                  </a:extLst>
                </a:gridCol>
                <a:gridCol w="658368">
                  <a:extLst>
                    <a:ext uri="{9D8B030D-6E8A-4147-A177-3AD203B41FA5}">
                      <a16:colId xmlns:a16="http://schemas.microsoft.com/office/drawing/2014/main" val="1662798369"/>
                    </a:ext>
                  </a:extLst>
                </a:gridCol>
                <a:gridCol w="658368">
                  <a:extLst>
                    <a:ext uri="{9D8B030D-6E8A-4147-A177-3AD203B41FA5}">
                      <a16:colId xmlns:a16="http://schemas.microsoft.com/office/drawing/2014/main" val="3125167059"/>
                    </a:ext>
                  </a:extLst>
                </a:gridCol>
                <a:gridCol w="658368">
                  <a:extLst>
                    <a:ext uri="{9D8B030D-6E8A-4147-A177-3AD203B41FA5}">
                      <a16:colId xmlns:a16="http://schemas.microsoft.com/office/drawing/2014/main" val="1701440632"/>
                    </a:ext>
                  </a:extLst>
                </a:gridCol>
                <a:gridCol w="658368">
                  <a:extLst>
                    <a:ext uri="{9D8B030D-6E8A-4147-A177-3AD203B41FA5}">
                      <a16:colId xmlns:a16="http://schemas.microsoft.com/office/drawing/2014/main" val="1997801532"/>
                    </a:ext>
                  </a:extLst>
                </a:gridCol>
                <a:gridCol w="658368">
                  <a:extLst>
                    <a:ext uri="{9D8B030D-6E8A-4147-A177-3AD203B41FA5}">
                      <a16:colId xmlns:a16="http://schemas.microsoft.com/office/drawing/2014/main" val="806844989"/>
                    </a:ext>
                  </a:extLst>
                </a:gridCol>
                <a:gridCol w="658368">
                  <a:extLst>
                    <a:ext uri="{9D8B030D-6E8A-4147-A177-3AD203B41FA5}">
                      <a16:colId xmlns:a16="http://schemas.microsoft.com/office/drawing/2014/main" val="2365614513"/>
                    </a:ext>
                  </a:extLst>
                </a:gridCol>
                <a:gridCol w="658368">
                  <a:extLst>
                    <a:ext uri="{9D8B030D-6E8A-4147-A177-3AD203B41FA5}">
                      <a16:colId xmlns:a16="http://schemas.microsoft.com/office/drawing/2014/main" val="1863771189"/>
                    </a:ext>
                  </a:extLst>
                </a:gridCol>
                <a:gridCol w="658368">
                  <a:extLst>
                    <a:ext uri="{9D8B030D-6E8A-4147-A177-3AD203B41FA5}">
                      <a16:colId xmlns:a16="http://schemas.microsoft.com/office/drawing/2014/main" val="102023758"/>
                    </a:ext>
                  </a:extLst>
                </a:gridCol>
                <a:gridCol w="658368">
                  <a:extLst>
                    <a:ext uri="{9D8B030D-6E8A-4147-A177-3AD203B41FA5}">
                      <a16:colId xmlns:a16="http://schemas.microsoft.com/office/drawing/2014/main" val="2805453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26921449"/>
                  </a:ext>
                </a:extLst>
              </a:tr>
              <a:tr h="370840">
                <a:tc>
                  <a:txBody>
                    <a:bodyPr/>
                    <a:lstStyle/>
                    <a:p>
                      <a:r>
                        <a:rPr lang="en-US" sz="1000"/>
                        <a:t>visitrasalkhaimah</a:t>
                      </a:r>
                    </a:p>
                  </a:txBody>
                  <a:tcPr/>
                </a:tc>
                <a:tc>
                  <a:txBody>
                    <a:bodyPr/>
                    <a:lstStyle/>
                    <a:p>
                      <a:r>
                        <a:rPr lang="en-US" sz="1000"/>
                        <a:t>n/a</a:t>
                      </a:r>
                    </a:p>
                  </a:txBody>
                  <a:tcPr/>
                </a:tc>
                <a:tc>
                  <a:txBody>
                    <a:bodyPr/>
                    <a:lstStyle/>
                    <a:p>
                      <a:r>
                        <a:rPr lang="en-US" sz="1000"/>
                        <a:t>n/a</a:t>
                      </a:r>
                    </a:p>
                  </a:txBody>
                  <a:tcPr/>
                </a:tc>
                <a:tc>
                  <a:txBody>
                    <a:bodyPr/>
                    <a:lstStyle/>
                    <a:p>
                      <a:r>
                        <a:rPr lang="en-US" sz="1000"/>
                        <a:t>180</a:t>
                      </a:r>
                    </a:p>
                  </a:txBody>
                  <a:tcPr/>
                </a:tc>
                <a:tc>
                  <a:txBody>
                    <a:bodyPr/>
                    <a:lstStyle/>
                    <a:p>
                      <a:r>
                        <a:rPr lang="en-US" sz="1000"/>
                        <a:t>12</a:t>
                      </a:r>
                    </a:p>
                  </a:txBody>
                  <a:tcPr/>
                </a:tc>
                <a:tc>
                  <a:txBody>
                    <a:bodyPr/>
                    <a:lstStyle/>
                    <a:p>
                      <a:r>
                        <a:rPr lang="en-US" sz="1000"/>
                        <a:t>31</a:t>
                      </a:r>
                    </a:p>
                  </a:txBody>
                  <a:tcPr/>
                </a:tc>
                <a:tc>
                  <a:txBody>
                    <a:bodyPr/>
                    <a:lstStyle/>
                    <a:p>
                      <a:r>
                        <a:rPr lang="en-US" sz="1000"/>
                        <a:t>223</a:t>
                      </a:r>
                    </a:p>
                  </a:txBody>
                  <a:tcPr/>
                </a:tc>
                <a:tc>
                  <a:txBody>
                    <a:bodyPr/>
                    <a:lstStyle/>
                    <a:p>
                      <a:r>
                        <a:rPr lang="en-US" sz="1000"/>
                        <a:t>46176</a:t>
                      </a:r>
                    </a:p>
                  </a:txBody>
                  <a:tcPr/>
                </a:tc>
                <a:tc>
                  <a:txBody>
                    <a:bodyPr/>
                    <a:lstStyle/>
                    <a:p>
                      <a:r>
                        <a:rPr lang="en-US" sz="1000"/>
                        <a:t>781</a:t>
                      </a:r>
                    </a:p>
                  </a:txBody>
                  <a:tcPr/>
                </a:tc>
                <a:tc>
                  <a:txBody>
                    <a:bodyPr/>
                    <a:lstStyle/>
                    <a:p>
                      <a:r>
                        <a:rPr lang="en-US" sz="1000"/>
                        <a:t>n/a</a:t>
                      </a:r>
                    </a:p>
                  </a:txBody>
                  <a:tcPr/>
                </a:tc>
                <a:extLst>
                  <a:ext uri="{0D108BD9-81ED-4DB2-BD59-A6C34878D82A}">
                    <a16:rowId xmlns:a16="http://schemas.microsoft.com/office/drawing/2014/main" val="1351470369"/>
                  </a:ext>
                </a:extLst>
              </a:tr>
            </a:tbl>
          </a:graphicData>
        </a:graphic>
      </p:graphicFrame>
      <p:sp>
        <p:nvSpPr>
          <p:cNvPr id="4" name="Text Placeholder 3">
            <a:extLst>
              <a:ext uri="{FF2B5EF4-FFF2-40B4-BE49-F238E27FC236}">
                <a16:creationId xmlns:a16="http://schemas.microsoft.com/office/drawing/2014/main" id="{857B3CDB-5DF7-4E6F-BEB1-A8F7A45A2BAE}"/>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4271482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2A2AA-E59D-402C-8A71-A43EA1A9CFD4}"/>
              </a:ext>
            </a:extLst>
          </p:cNvPr>
          <p:cNvSpPr>
            <a:spLocks noGrp="1"/>
          </p:cNvSpPr>
          <p:nvPr>
            <p:ph type="title"/>
          </p:nvPr>
        </p:nvSpPr>
        <p:spPr/>
        <p:txBody>
          <a:bodyPr/>
          <a:lstStyle/>
          <a:p>
            <a:r>
              <a:rPr lang="en-US"/>
              <a:t>Instagram Posts Table | Tourism RAK - 1 of 24</a:t>
            </a:r>
          </a:p>
        </p:txBody>
      </p:sp>
      <p:graphicFrame>
        <p:nvGraphicFramePr>
          <p:cNvPr id="5" name="Table Placeholder 4">
            <a:extLst>
              <a:ext uri="{FF2B5EF4-FFF2-40B4-BE49-F238E27FC236}">
                <a16:creationId xmlns:a16="http://schemas.microsoft.com/office/drawing/2014/main" id="{222CF429-03D8-464B-B4EE-4085413E0063}"/>
              </a:ext>
            </a:extLst>
          </p:cNvPr>
          <p:cNvGraphicFramePr>
            <a:graphicFrameLocks noGrp="1"/>
          </p:cNvGraphicFramePr>
          <p:nvPr>
            <p:ph type="tbl" sz="quarter" idx="13"/>
            <p:extLst>
              <p:ext uri="{D42A27DB-BD31-4B8C-83A1-F6EECF244321}">
                <p14:modId xmlns:p14="http://schemas.microsoft.com/office/powerpoint/2010/main" val="211525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92719361"/>
                    </a:ext>
                  </a:extLst>
                </a:gridCol>
                <a:gridCol w="1810512">
                  <a:extLst>
                    <a:ext uri="{9D8B030D-6E8A-4147-A177-3AD203B41FA5}">
                      <a16:colId xmlns:a16="http://schemas.microsoft.com/office/drawing/2014/main" val="791854666"/>
                    </a:ext>
                  </a:extLst>
                </a:gridCol>
                <a:gridCol w="822960">
                  <a:extLst>
                    <a:ext uri="{9D8B030D-6E8A-4147-A177-3AD203B41FA5}">
                      <a16:colId xmlns:a16="http://schemas.microsoft.com/office/drawing/2014/main" val="878191337"/>
                    </a:ext>
                  </a:extLst>
                </a:gridCol>
                <a:gridCol w="822960">
                  <a:extLst>
                    <a:ext uri="{9D8B030D-6E8A-4147-A177-3AD203B41FA5}">
                      <a16:colId xmlns:a16="http://schemas.microsoft.com/office/drawing/2014/main" val="2183137050"/>
                    </a:ext>
                  </a:extLst>
                </a:gridCol>
                <a:gridCol w="822960">
                  <a:extLst>
                    <a:ext uri="{9D8B030D-6E8A-4147-A177-3AD203B41FA5}">
                      <a16:colId xmlns:a16="http://schemas.microsoft.com/office/drawing/2014/main" val="902344479"/>
                    </a:ext>
                  </a:extLst>
                </a:gridCol>
                <a:gridCol w="822960">
                  <a:extLst>
                    <a:ext uri="{9D8B030D-6E8A-4147-A177-3AD203B41FA5}">
                      <a16:colId xmlns:a16="http://schemas.microsoft.com/office/drawing/2014/main" val="2555132896"/>
                    </a:ext>
                  </a:extLst>
                </a:gridCol>
                <a:gridCol w="822960">
                  <a:extLst>
                    <a:ext uri="{9D8B030D-6E8A-4147-A177-3AD203B41FA5}">
                      <a16:colId xmlns:a16="http://schemas.microsoft.com/office/drawing/2014/main" val="3395882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9479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- 2020-01-15 17:12:58</a:t>
                      </a:r>
                      <a:r>
                        <a:rPr kumimoji="0" lang="en-US" sz="1000" b="0" i="0" u="none" strike="noStrike" kern="1200" cap="none" spc="0" normalizeH="0" baseline="0" noProof="0">
                          <a:ln>
                            <a:noFill/>
                          </a:ln>
                          <a:solidFill>
                            <a:prstClr val="black"/>
                          </a:solidFill>
                          <a:effectLst/>
                          <a:uLnTx/>
                          <a:uFillTx/>
                          <a:latin typeface="+mn-lt"/>
                          <a:ea typeface="+mn-ea"/>
                          <a:cs typeface="+mn-cs"/>
                        </a:rPr>
                        <a:t>
 It's snowing! ❄️
.
#Snowfall 
#itssnowing 
#snow 
#mountainsnow 
#jebeljaissnow 
#snowday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https://www.instagram.com/p/B7V2-HQItzA/media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2936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- 2019-04-15 15:50:47</a:t>
                      </a:r>
                      <a:r>
                        <a:rPr kumimoji="0" lang="en-US" sz="1000" b="0" i="0" u="none" strike="noStrike" kern="1200" cap="none" spc="0" normalizeH="0" baseline="0" noProof="0">
                          <a:ln>
                            <a:noFill/>
                          </a:ln>
                          <a:solidFill>
                            <a:prstClr val="black"/>
                          </a:solidFill>
                          <a:effectLst/>
                          <a:uLnTx/>
                          <a:uFillTx/>
                          <a:latin typeface="+mn-lt"/>
                          <a:ea typeface="+mn-ea"/>
                          <a:cs typeface="+mn-cs"/>
                        </a:rPr>
                        <a:t>
 It’s a glorious day to enjoy the sunshine in Ras Al Khaimah 😎☀️.
.
</a:t>
                      </a:r>
                      <a:r>
                        <a:rPr kumimoji="0" lang="ar-AE" sz="1000" b="0" i="0" u="none" strike="noStrike" kern="1200" cap="none" spc="0" normalizeH="0" baseline="0" noProof="0">
                          <a:ln>
                            <a:noFill/>
                          </a:ln>
                          <a:solidFill>
                            <a:prstClr val="black"/>
                          </a:solidFill>
                          <a:effectLst/>
                          <a:uLnTx/>
                          <a:uFillTx/>
                          <a:latin typeface="+mn-lt"/>
                          <a:ea typeface="+mn-ea"/>
                          <a:cs typeface="+mn-cs"/>
                        </a:rPr>
                        <a:t>الأوقات الممتعة لا تنتهي في رأس الخيمة، ما رأيكم بالاسترخاء في بركة سباحة مطلّة على رمال الصحراء الذهبية؟
.
</a:t>
                      </a:r>
                      <a:r>
                        <a:rPr kumimoji="0" lang="en-US" sz="1000" b="0" i="0" u="none" strike="noStrike" kern="1200" cap="none" spc="0" normalizeH="0" baseline="0" noProof="0">
                          <a:ln>
                            <a:noFill/>
                          </a:ln>
                          <a:solidFill>
                            <a:prstClr val="black"/>
                          </a:solidFill>
                          <a:effectLst/>
                          <a:uLnTx/>
                          <a:uFillTx/>
                          <a:latin typeface="+mn-lt"/>
                          <a:ea typeface="+mn-ea"/>
                          <a:cs typeface="+mn-cs"/>
                        </a:rPr>
                        <a:t>Photo Credits: missangievilla
.
#VisitRasAlKhaimah #iFoundRAK #Sunshine #PoolDay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https://www.instagram.com/p/BwRm-FQDwgS/media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1994525"/>
                  </a:ext>
                </a:extLst>
              </a:tr>
            </a:tbl>
          </a:graphicData>
        </a:graphic>
      </p:graphicFrame>
      <p:sp>
        <p:nvSpPr>
          <p:cNvPr id="4" name="Text Placeholder 3">
            <a:extLst>
              <a:ext uri="{FF2B5EF4-FFF2-40B4-BE49-F238E27FC236}">
                <a16:creationId xmlns:a16="http://schemas.microsoft.com/office/drawing/2014/main" id="{E336A6B8-D712-480B-82B0-E437F8685B8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89417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3623C-716E-4B8B-919B-308360B1ECB4}"/>
              </a:ext>
            </a:extLst>
          </p:cNvPr>
          <p:cNvSpPr>
            <a:spLocks noGrp="1"/>
          </p:cNvSpPr>
          <p:nvPr>
            <p:ph type="title"/>
          </p:nvPr>
        </p:nvSpPr>
        <p:spPr/>
        <p:txBody>
          <a:bodyPr/>
          <a:lstStyle/>
          <a:p>
            <a:r>
              <a:rPr lang="en-US"/>
              <a:t>Instagram Posts Table | Tourism RAK - 2 of 24</a:t>
            </a:r>
          </a:p>
        </p:txBody>
      </p:sp>
      <p:graphicFrame>
        <p:nvGraphicFramePr>
          <p:cNvPr id="5" name="Table Placeholder 4">
            <a:extLst>
              <a:ext uri="{FF2B5EF4-FFF2-40B4-BE49-F238E27FC236}">
                <a16:creationId xmlns:a16="http://schemas.microsoft.com/office/drawing/2014/main" id="{B1054750-DCFC-4F4D-80FE-132631E4F127}"/>
              </a:ext>
            </a:extLst>
          </p:cNvPr>
          <p:cNvGraphicFramePr>
            <a:graphicFrameLocks noGrp="1"/>
          </p:cNvGraphicFramePr>
          <p:nvPr>
            <p:ph type="tbl" sz="quarter" idx="13"/>
            <p:extLst>
              <p:ext uri="{D42A27DB-BD31-4B8C-83A1-F6EECF244321}">
                <p14:modId xmlns:p14="http://schemas.microsoft.com/office/powerpoint/2010/main" val="2988386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50092982"/>
                    </a:ext>
                  </a:extLst>
                </a:gridCol>
                <a:gridCol w="1810512">
                  <a:extLst>
                    <a:ext uri="{9D8B030D-6E8A-4147-A177-3AD203B41FA5}">
                      <a16:colId xmlns:a16="http://schemas.microsoft.com/office/drawing/2014/main" val="27047971"/>
                    </a:ext>
                  </a:extLst>
                </a:gridCol>
                <a:gridCol w="822960">
                  <a:extLst>
                    <a:ext uri="{9D8B030D-6E8A-4147-A177-3AD203B41FA5}">
                      <a16:colId xmlns:a16="http://schemas.microsoft.com/office/drawing/2014/main" val="2374567646"/>
                    </a:ext>
                  </a:extLst>
                </a:gridCol>
                <a:gridCol w="822960">
                  <a:extLst>
                    <a:ext uri="{9D8B030D-6E8A-4147-A177-3AD203B41FA5}">
                      <a16:colId xmlns:a16="http://schemas.microsoft.com/office/drawing/2014/main" val="1739939703"/>
                    </a:ext>
                  </a:extLst>
                </a:gridCol>
                <a:gridCol w="822960">
                  <a:extLst>
                    <a:ext uri="{9D8B030D-6E8A-4147-A177-3AD203B41FA5}">
                      <a16:colId xmlns:a16="http://schemas.microsoft.com/office/drawing/2014/main" val="2568445835"/>
                    </a:ext>
                  </a:extLst>
                </a:gridCol>
                <a:gridCol w="822960">
                  <a:extLst>
                    <a:ext uri="{9D8B030D-6E8A-4147-A177-3AD203B41FA5}">
                      <a16:colId xmlns:a16="http://schemas.microsoft.com/office/drawing/2014/main" val="2845867874"/>
                    </a:ext>
                  </a:extLst>
                </a:gridCol>
                <a:gridCol w="822960">
                  <a:extLst>
                    <a:ext uri="{9D8B030D-6E8A-4147-A177-3AD203B41FA5}">
                      <a16:colId xmlns:a16="http://schemas.microsoft.com/office/drawing/2014/main" val="3938056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027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- 2019-05-08 21:39:12</a:t>
                      </a:r>
                      <a:r>
                        <a:rPr kumimoji="0" lang="en-US" sz="1000" b="0" i="0" u="none" strike="noStrike" kern="1200" cap="none" spc="0" normalizeH="0" baseline="0" noProof="0">
                          <a:ln>
                            <a:noFill/>
                          </a:ln>
                          <a:solidFill>
                            <a:prstClr val="black"/>
                          </a:solidFill>
                          <a:effectLst/>
                          <a:uLnTx/>
                          <a:uFillTx/>
                          <a:latin typeface="+mn-lt"/>
                          <a:ea typeface="+mn-ea"/>
                          <a:cs typeface="+mn-cs"/>
                        </a:rPr>
                        <a:t>
 Delightful views of the season are in full bloom. Tag someone you’d love to be on a summer vacation  with 🌸.
.
</a:t>
                      </a:r>
                      <a:r>
                        <a:rPr kumimoji="0" lang="ar-AE" sz="1000" b="0" i="0" u="none" strike="noStrike" kern="1200" cap="none" spc="0" normalizeH="0" baseline="0" noProof="0">
                          <a:ln>
                            <a:noFill/>
                          </a:ln>
                          <a:solidFill>
                            <a:prstClr val="black"/>
                          </a:solidFill>
                          <a:effectLst/>
                          <a:uLnTx/>
                          <a:uFillTx/>
                          <a:latin typeface="+mn-lt"/>
                          <a:ea typeface="+mn-ea"/>
                          <a:cs typeface="+mn-cs"/>
                        </a:rPr>
                        <a:t>متع ناظريك بأروع المناظر الخلابة عند تفتح زهور الربيع التي تثير في النفس البهجة والسرور. من تود أن ترافقه في العطلة الصيفية لتشاركه هذه الأجواء الرائعة </a:t>
                      </a:r>
                      <a:r>
                        <a:rPr kumimoji="0" lang="en-US" sz="1000" b="0" i="0" u="none" strike="noStrike" kern="1200" cap="none" spc="0" normalizeH="0" baseline="0" noProof="0">
                          <a:ln>
                            <a:noFill/>
                          </a:ln>
                          <a:solidFill>
                            <a:prstClr val="black"/>
                          </a:solidFill>
                          <a:effectLst/>
                          <a:uLnTx/>
                          <a:uFillTx/>
                          <a:latin typeface="+mn-lt"/>
                          <a:ea typeface="+mn-ea"/>
                          <a:cs typeface="+mn-cs"/>
                        </a:rPr>
                        <a:t>🌸
.
Photo Credits: tialacson
.
#VisitRasAlKhaimah #iFoundRAK #HiddenGems #Spring #Staycation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https://www.instagram.com/p/BxNdIFKDLSV/media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9875849"/>
                  </a:ext>
                </a:extLst>
              </a:tr>
            </a:tbl>
          </a:graphicData>
        </a:graphic>
      </p:graphicFrame>
      <p:sp>
        <p:nvSpPr>
          <p:cNvPr id="4" name="Text Placeholder 3">
            <a:extLst>
              <a:ext uri="{FF2B5EF4-FFF2-40B4-BE49-F238E27FC236}">
                <a16:creationId xmlns:a16="http://schemas.microsoft.com/office/drawing/2014/main" id="{52FF9003-ABC2-494C-AE14-0052FACBD97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009188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9429A-200F-4D9D-BA1D-65F51F5299B9}"/>
              </a:ext>
            </a:extLst>
          </p:cNvPr>
          <p:cNvSpPr>
            <a:spLocks noGrp="1"/>
          </p:cNvSpPr>
          <p:nvPr>
            <p:ph type="title"/>
          </p:nvPr>
        </p:nvSpPr>
        <p:spPr/>
        <p:txBody>
          <a:bodyPr/>
          <a:lstStyle/>
          <a:p>
            <a:r>
              <a:rPr lang="en-US"/>
              <a:t>Instagram Posts Table | Tourism RAK - 3 of 24</a:t>
            </a:r>
          </a:p>
        </p:txBody>
      </p:sp>
      <p:graphicFrame>
        <p:nvGraphicFramePr>
          <p:cNvPr id="5" name="Table Placeholder 4">
            <a:extLst>
              <a:ext uri="{FF2B5EF4-FFF2-40B4-BE49-F238E27FC236}">
                <a16:creationId xmlns:a16="http://schemas.microsoft.com/office/drawing/2014/main" id="{7FF42148-0A85-4BA7-B116-F2D9D618BBEE}"/>
              </a:ext>
            </a:extLst>
          </p:cNvPr>
          <p:cNvGraphicFramePr>
            <a:graphicFrameLocks noGrp="1"/>
          </p:cNvGraphicFramePr>
          <p:nvPr>
            <p:ph type="tbl" sz="quarter" idx="13"/>
            <p:extLst>
              <p:ext uri="{D42A27DB-BD31-4B8C-83A1-F6EECF244321}">
                <p14:modId xmlns:p14="http://schemas.microsoft.com/office/powerpoint/2010/main" val="1710305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18023090"/>
                    </a:ext>
                  </a:extLst>
                </a:gridCol>
                <a:gridCol w="1810512">
                  <a:extLst>
                    <a:ext uri="{9D8B030D-6E8A-4147-A177-3AD203B41FA5}">
                      <a16:colId xmlns:a16="http://schemas.microsoft.com/office/drawing/2014/main" val="1404216741"/>
                    </a:ext>
                  </a:extLst>
                </a:gridCol>
                <a:gridCol w="822960">
                  <a:extLst>
                    <a:ext uri="{9D8B030D-6E8A-4147-A177-3AD203B41FA5}">
                      <a16:colId xmlns:a16="http://schemas.microsoft.com/office/drawing/2014/main" val="1454941863"/>
                    </a:ext>
                  </a:extLst>
                </a:gridCol>
                <a:gridCol w="822960">
                  <a:extLst>
                    <a:ext uri="{9D8B030D-6E8A-4147-A177-3AD203B41FA5}">
                      <a16:colId xmlns:a16="http://schemas.microsoft.com/office/drawing/2014/main" val="527404075"/>
                    </a:ext>
                  </a:extLst>
                </a:gridCol>
                <a:gridCol w="822960">
                  <a:extLst>
                    <a:ext uri="{9D8B030D-6E8A-4147-A177-3AD203B41FA5}">
                      <a16:colId xmlns:a16="http://schemas.microsoft.com/office/drawing/2014/main" val="2347730537"/>
                    </a:ext>
                  </a:extLst>
                </a:gridCol>
                <a:gridCol w="822960">
                  <a:extLst>
                    <a:ext uri="{9D8B030D-6E8A-4147-A177-3AD203B41FA5}">
                      <a16:colId xmlns:a16="http://schemas.microsoft.com/office/drawing/2014/main" val="1009576739"/>
                    </a:ext>
                  </a:extLst>
                </a:gridCol>
                <a:gridCol w="822960">
                  <a:extLst>
                    <a:ext uri="{9D8B030D-6E8A-4147-A177-3AD203B41FA5}">
                      <a16:colId xmlns:a16="http://schemas.microsoft.com/office/drawing/2014/main" val="4212455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279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- 2020-01-12 18:56:33</a:t>
                      </a:r>
                      <a:r>
                        <a:rPr kumimoji="0" lang="en-US" sz="1000" b="0" i="0" u="none" strike="noStrike" kern="1200" cap="none" spc="0" normalizeH="0" baseline="0" noProof="0">
                          <a:ln>
                            <a:noFill/>
                          </a:ln>
                          <a:solidFill>
                            <a:prstClr val="black"/>
                          </a:solidFill>
                          <a:effectLst/>
                          <a:uLnTx/>
                          <a:uFillTx/>
                          <a:latin typeface="+mn-lt"/>
                          <a:ea typeface="+mn-ea"/>
                          <a:cs typeface="+mn-cs"/>
                        </a:rPr>
                        <a:t>
 New day, new adventures. 🌄🙌
.
</a:t>
                      </a:r>
                      <a:r>
                        <a:rPr kumimoji="0" lang="ar-AE" sz="1000" b="0" i="0" u="none" strike="noStrike" kern="1200" cap="none" spc="0" normalizeH="0" baseline="0" noProof="0">
                          <a:ln>
                            <a:noFill/>
                          </a:ln>
                          <a:solidFill>
                            <a:prstClr val="black"/>
                          </a:solidFill>
                          <a:effectLst/>
                          <a:uLnTx/>
                          <a:uFillTx/>
                          <a:latin typeface="+mn-lt"/>
                          <a:ea typeface="+mn-ea"/>
                          <a:cs typeface="+mn-cs"/>
                        </a:rPr>
                        <a:t>مع كل يوم جديد، مغامرة جديدة
.
</a:t>
                      </a:r>
                      <a:r>
                        <a:rPr kumimoji="0" lang="en-US" sz="1000" b="0" i="0" u="none" strike="noStrike" kern="1200" cap="none" spc="0" normalizeH="0" baseline="0" noProof="0">
                          <a:ln>
                            <a:noFill/>
                          </a:ln>
                          <a:solidFill>
                            <a:prstClr val="black"/>
                          </a:solidFill>
                          <a:effectLst/>
                          <a:uLnTx/>
                          <a:uFillTx/>
                          <a:latin typeface="+mn-lt"/>
                          <a:ea typeface="+mn-ea"/>
                          <a:cs typeface="+mn-cs"/>
                        </a:rPr>
                        <a:t>📸: nowfalnawas
.
#VisitRasAlKhaimah 
#iFoundRAK 
#Dawn 
#Sunrise 
#Oasis 
#travelgram 
#Wanderlust 
#Earthpix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https://www.instagram.com/p/B7OUcWCns07/media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8784671"/>
                  </a:ext>
                </a:extLst>
              </a:tr>
            </a:tbl>
          </a:graphicData>
        </a:graphic>
      </p:graphicFrame>
      <p:sp>
        <p:nvSpPr>
          <p:cNvPr id="4" name="Text Placeholder 3">
            <a:extLst>
              <a:ext uri="{FF2B5EF4-FFF2-40B4-BE49-F238E27FC236}">
                <a16:creationId xmlns:a16="http://schemas.microsoft.com/office/drawing/2014/main" id="{3E987E43-B1D3-41FD-BAEA-F5CF02A7574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798361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17907-94AC-4BEB-BAAB-BF0C6828DDAA}"/>
              </a:ext>
            </a:extLst>
          </p:cNvPr>
          <p:cNvSpPr>
            <a:spLocks noGrp="1"/>
          </p:cNvSpPr>
          <p:nvPr>
            <p:ph type="title"/>
          </p:nvPr>
        </p:nvSpPr>
        <p:spPr/>
        <p:txBody>
          <a:bodyPr/>
          <a:lstStyle/>
          <a:p>
            <a:r>
              <a:rPr lang="en-US"/>
              <a:t>Instagram Posts Table | Tourism RAK - 4 of 24</a:t>
            </a:r>
          </a:p>
        </p:txBody>
      </p:sp>
      <p:graphicFrame>
        <p:nvGraphicFramePr>
          <p:cNvPr id="5" name="Table Placeholder 4">
            <a:extLst>
              <a:ext uri="{FF2B5EF4-FFF2-40B4-BE49-F238E27FC236}">
                <a16:creationId xmlns:a16="http://schemas.microsoft.com/office/drawing/2014/main" id="{FEFC6B52-582D-4490-8E07-A3CE7E209110}"/>
              </a:ext>
            </a:extLst>
          </p:cNvPr>
          <p:cNvGraphicFramePr>
            <a:graphicFrameLocks noGrp="1"/>
          </p:cNvGraphicFramePr>
          <p:nvPr>
            <p:ph type="tbl" sz="quarter" idx="13"/>
            <p:extLst>
              <p:ext uri="{D42A27DB-BD31-4B8C-83A1-F6EECF244321}">
                <p14:modId xmlns:p14="http://schemas.microsoft.com/office/powerpoint/2010/main" val="1125246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5977353"/>
                    </a:ext>
                  </a:extLst>
                </a:gridCol>
                <a:gridCol w="1810512">
                  <a:extLst>
                    <a:ext uri="{9D8B030D-6E8A-4147-A177-3AD203B41FA5}">
                      <a16:colId xmlns:a16="http://schemas.microsoft.com/office/drawing/2014/main" val="4271498975"/>
                    </a:ext>
                  </a:extLst>
                </a:gridCol>
                <a:gridCol w="822960">
                  <a:extLst>
                    <a:ext uri="{9D8B030D-6E8A-4147-A177-3AD203B41FA5}">
                      <a16:colId xmlns:a16="http://schemas.microsoft.com/office/drawing/2014/main" val="2992700667"/>
                    </a:ext>
                  </a:extLst>
                </a:gridCol>
                <a:gridCol w="822960">
                  <a:extLst>
                    <a:ext uri="{9D8B030D-6E8A-4147-A177-3AD203B41FA5}">
                      <a16:colId xmlns:a16="http://schemas.microsoft.com/office/drawing/2014/main" val="70050645"/>
                    </a:ext>
                  </a:extLst>
                </a:gridCol>
                <a:gridCol w="822960">
                  <a:extLst>
                    <a:ext uri="{9D8B030D-6E8A-4147-A177-3AD203B41FA5}">
                      <a16:colId xmlns:a16="http://schemas.microsoft.com/office/drawing/2014/main" val="546766070"/>
                    </a:ext>
                  </a:extLst>
                </a:gridCol>
                <a:gridCol w="822960">
                  <a:extLst>
                    <a:ext uri="{9D8B030D-6E8A-4147-A177-3AD203B41FA5}">
                      <a16:colId xmlns:a16="http://schemas.microsoft.com/office/drawing/2014/main" val="276169011"/>
                    </a:ext>
                  </a:extLst>
                </a:gridCol>
                <a:gridCol w="822960">
                  <a:extLst>
                    <a:ext uri="{9D8B030D-6E8A-4147-A177-3AD203B41FA5}">
                      <a16:colId xmlns:a16="http://schemas.microsoft.com/office/drawing/2014/main" val="1513369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741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- 2019-07-16 10:48:31</a:t>
                      </a:r>
                      <a:r>
                        <a:rPr kumimoji="0" lang="en-US" sz="1000" b="0" i="0" u="none" strike="noStrike" kern="1200" cap="none" spc="0" normalizeH="0" baseline="0" noProof="0">
                          <a:ln>
                            <a:noFill/>
                          </a:ln>
                          <a:solidFill>
                            <a:prstClr val="black"/>
                          </a:solidFill>
                          <a:effectLst/>
                          <a:uLnTx/>
                          <a:uFillTx/>
                          <a:latin typeface="+mn-lt"/>
                          <a:ea typeface="+mn-ea"/>
                          <a:cs typeface="+mn-cs"/>
                        </a:rPr>
                        <a:t>
 We’re owl out for this cuteness overload!
.
</a:t>
                      </a:r>
                      <a:r>
                        <a:rPr kumimoji="0" lang="ar-AE" sz="1000" b="0" i="0" u="none" strike="noStrike" kern="1200" cap="none" spc="0" normalizeH="0" baseline="0" noProof="0">
                          <a:ln>
                            <a:noFill/>
                          </a:ln>
                          <a:solidFill>
                            <a:prstClr val="black"/>
                          </a:solidFill>
                          <a:effectLst/>
                          <a:uLnTx/>
                          <a:uFillTx/>
                          <a:latin typeface="+mn-lt"/>
                          <a:ea typeface="+mn-ea"/>
                          <a:cs typeface="+mn-cs"/>
                        </a:rPr>
                        <a:t>البوم أيضاً يستكشف سحر المكان!
.
</a:t>
                      </a:r>
                      <a:r>
                        <a:rPr kumimoji="0" lang="en-US" sz="1000" b="0" i="0" u="none" strike="noStrike" kern="1200" cap="none" spc="0" normalizeH="0" baseline="0" noProof="0">
                          <a:ln>
                            <a:noFill/>
                          </a:ln>
                          <a:solidFill>
                            <a:prstClr val="black"/>
                          </a:solidFill>
                          <a:effectLst/>
                          <a:uLnTx/>
                          <a:uFillTx/>
                          <a:latin typeface="+mn-lt"/>
                          <a:ea typeface="+mn-ea"/>
                          <a:cs typeface="+mn-cs"/>
                        </a:rPr>
                        <a:t>Photo Credit: wildflightdubai
.
#VisitRasAlKhaimah #iFoundRAK #FamilyTime #Owls #Wildlife #FalconShow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https://www.instagram.com/p/Bz99gz9DddM/media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98009535"/>
                  </a:ext>
                </a:extLst>
              </a:tr>
            </a:tbl>
          </a:graphicData>
        </a:graphic>
      </p:graphicFrame>
      <p:sp>
        <p:nvSpPr>
          <p:cNvPr id="4" name="Text Placeholder 3">
            <a:extLst>
              <a:ext uri="{FF2B5EF4-FFF2-40B4-BE49-F238E27FC236}">
                <a16:creationId xmlns:a16="http://schemas.microsoft.com/office/drawing/2014/main" id="{800DD903-217A-4BC5-B56F-982248D009F4}"/>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663759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58D0E-9EA8-4EC1-A40C-931D0B33953E}"/>
              </a:ext>
            </a:extLst>
          </p:cNvPr>
          <p:cNvSpPr>
            <a:spLocks noGrp="1"/>
          </p:cNvSpPr>
          <p:nvPr>
            <p:ph type="title"/>
          </p:nvPr>
        </p:nvSpPr>
        <p:spPr/>
        <p:txBody>
          <a:bodyPr/>
          <a:lstStyle/>
          <a:p>
            <a:r>
              <a:rPr lang="en-US"/>
              <a:t>Instagram Posts Table | Tourism RAK - 5 of 24</a:t>
            </a:r>
          </a:p>
        </p:txBody>
      </p:sp>
      <p:graphicFrame>
        <p:nvGraphicFramePr>
          <p:cNvPr id="5" name="Table Placeholder 4">
            <a:extLst>
              <a:ext uri="{FF2B5EF4-FFF2-40B4-BE49-F238E27FC236}">
                <a16:creationId xmlns:a16="http://schemas.microsoft.com/office/drawing/2014/main" id="{4A84AF61-591F-4011-BDC1-8A52A8FA48AB}"/>
              </a:ext>
            </a:extLst>
          </p:cNvPr>
          <p:cNvGraphicFramePr>
            <a:graphicFrameLocks noGrp="1"/>
          </p:cNvGraphicFramePr>
          <p:nvPr>
            <p:ph type="tbl" sz="quarter" idx="13"/>
            <p:extLst>
              <p:ext uri="{D42A27DB-BD31-4B8C-83A1-F6EECF244321}">
                <p14:modId xmlns:p14="http://schemas.microsoft.com/office/powerpoint/2010/main" val="1756628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86213992"/>
                    </a:ext>
                  </a:extLst>
                </a:gridCol>
                <a:gridCol w="1810512">
                  <a:extLst>
                    <a:ext uri="{9D8B030D-6E8A-4147-A177-3AD203B41FA5}">
                      <a16:colId xmlns:a16="http://schemas.microsoft.com/office/drawing/2014/main" val="4127589630"/>
                    </a:ext>
                  </a:extLst>
                </a:gridCol>
                <a:gridCol w="822960">
                  <a:extLst>
                    <a:ext uri="{9D8B030D-6E8A-4147-A177-3AD203B41FA5}">
                      <a16:colId xmlns:a16="http://schemas.microsoft.com/office/drawing/2014/main" val="3772628917"/>
                    </a:ext>
                  </a:extLst>
                </a:gridCol>
                <a:gridCol w="822960">
                  <a:extLst>
                    <a:ext uri="{9D8B030D-6E8A-4147-A177-3AD203B41FA5}">
                      <a16:colId xmlns:a16="http://schemas.microsoft.com/office/drawing/2014/main" val="56248532"/>
                    </a:ext>
                  </a:extLst>
                </a:gridCol>
                <a:gridCol w="822960">
                  <a:extLst>
                    <a:ext uri="{9D8B030D-6E8A-4147-A177-3AD203B41FA5}">
                      <a16:colId xmlns:a16="http://schemas.microsoft.com/office/drawing/2014/main" val="3839169146"/>
                    </a:ext>
                  </a:extLst>
                </a:gridCol>
                <a:gridCol w="822960">
                  <a:extLst>
                    <a:ext uri="{9D8B030D-6E8A-4147-A177-3AD203B41FA5}">
                      <a16:colId xmlns:a16="http://schemas.microsoft.com/office/drawing/2014/main" val="555984722"/>
                    </a:ext>
                  </a:extLst>
                </a:gridCol>
                <a:gridCol w="822960">
                  <a:extLst>
                    <a:ext uri="{9D8B030D-6E8A-4147-A177-3AD203B41FA5}">
                      <a16:colId xmlns:a16="http://schemas.microsoft.com/office/drawing/2014/main" val="3240854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3572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- 2019-11-22 12:45:05</a:t>
                      </a:r>
                      <a:r>
                        <a:rPr kumimoji="0" lang="en-US" sz="1000" b="0" i="0" u="none" strike="noStrike" kern="1200" cap="none" spc="0" normalizeH="0" baseline="0" noProof="0">
                          <a:ln>
                            <a:noFill/>
                          </a:ln>
                          <a:solidFill>
                            <a:prstClr val="black"/>
                          </a:solidFill>
                          <a:effectLst/>
                          <a:uLnTx/>
                          <a:uFillTx/>
                          <a:latin typeface="+mn-lt"/>
                          <a:ea typeface="+mn-ea"/>
                          <a:cs typeface="+mn-cs"/>
                        </a:rPr>
                        <a:t>
 Beach, sun and sand! Your next holiday destination is calling ...😉
Tag #iFoundRAK on your Ras Al Khaimah adventures.
.
</a:t>
                      </a:r>
                      <a:r>
                        <a:rPr kumimoji="0" lang="ar-AE" sz="1000" b="0" i="0" u="none" strike="noStrike" kern="1200" cap="none" spc="0" normalizeH="0" baseline="0" noProof="0">
                          <a:ln>
                            <a:noFill/>
                          </a:ln>
                          <a:solidFill>
                            <a:prstClr val="black"/>
                          </a:solidFill>
                          <a:effectLst/>
                          <a:uLnTx/>
                          <a:uFillTx/>
                          <a:latin typeface="+mn-lt"/>
                          <a:ea typeface="+mn-ea"/>
                          <a:cs typeface="+mn-cs"/>
                        </a:rPr>
                        <a:t>الشاطئ، والشمس، والرمال! وجهة عطلتكم المقبلة تنتظركم... ضعوا وسم </a:t>
                      </a:r>
                      <a:r>
                        <a:rPr kumimoji="0" lang="en-US" sz="1000" b="0" i="0" u="none" strike="noStrike" kern="1200" cap="none" spc="0" normalizeH="0" baseline="0" noProof="0">
                          <a:ln>
                            <a:noFill/>
                          </a:ln>
                          <a:solidFill>
                            <a:prstClr val="black"/>
                          </a:solidFill>
                          <a:effectLst/>
                          <a:uLnTx/>
                          <a:uFillTx/>
                          <a:latin typeface="+mn-lt"/>
                          <a:ea typeface="+mn-ea"/>
                          <a:cs typeface="+mn-cs"/>
                        </a:rPr>
                        <a:t>iFoundRAK # </a:t>
                      </a:r>
                      <a:r>
                        <a:rPr kumimoji="0" lang="ar-AE" sz="1000" b="0" i="0" u="none" strike="noStrike" kern="1200" cap="none" spc="0" normalizeH="0" baseline="0" noProof="0">
                          <a:ln>
                            <a:noFill/>
                          </a:ln>
                          <a:solidFill>
                            <a:prstClr val="black"/>
                          </a:solidFill>
                          <a:effectLst/>
                          <a:uLnTx/>
                          <a:uFillTx/>
                          <a:latin typeface="+mn-lt"/>
                          <a:ea typeface="+mn-ea"/>
                          <a:cs typeface="+mn-cs"/>
                        </a:rPr>
                        <a:t>في مغامراتكم برأس الخيمة.
.
</a:t>
                      </a:r>
                      <a:r>
                        <a:rPr kumimoji="0" lang="en-US" sz="1000" b="0" i="0" u="none" strike="noStrike" kern="1200" cap="none" spc="0" normalizeH="0" baseline="0" noProof="0">
                          <a:ln>
                            <a:noFill/>
                          </a:ln>
                          <a:solidFill>
                            <a:prstClr val="black"/>
                          </a:solidFill>
                          <a:effectLst/>
                          <a:uLnTx/>
                          <a:uFillTx/>
                          <a:latin typeface="+mn-lt"/>
                          <a:ea typeface="+mn-ea"/>
                          <a:cs typeface="+mn-cs"/>
                        </a:rPr>
                        <a:t>📸: jpaulpo
.
#VisitRasAlKhaimah 
#iFoundRAK 
#WeekendInRAK 
#Beach 
#Weekend 
#Joy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https://www.instagram.com/p/B5KVZXqAHSd/media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69620697"/>
                  </a:ext>
                </a:extLst>
              </a:tr>
            </a:tbl>
          </a:graphicData>
        </a:graphic>
      </p:graphicFrame>
      <p:sp>
        <p:nvSpPr>
          <p:cNvPr id="4" name="Text Placeholder 3">
            <a:extLst>
              <a:ext uri="{FF2B5EF4-FFF2-40B4-BE49-F238E27FC236}">
                <a16:creationId xmlns:a16="http://schemas.microsoft.com/office/drawing/2014/main" id="{5718BC2C-075F-4056-B59C-2DDF2AE00C8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354429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8498-F4D4-4A67-9EE6-BD4AED61DD52}"/>
              </a:ext>
            </a:extLst>
          </p:cNvPr>
          <p:cNvSpPr>
            <a:spLocks noGrp="1"/>
          </p:cNvSpPr>
          <p:nvPr>
            <p:ph type="title"/>
          </p:nvPr>
        </p:nvSpPr>
        <p:spPr/>
        <p:txBody>
          <a:bodyPr/>
          <a:lstStyle/>
          <a:p>
            <a:r>
              <a:rPr lang="en-US"/>
              <a:t>Instagram Posts Table | Tourism RAK - 6 of 24</a:t>
            </a:r>
          </a:p>
        </p:txBody>
      </p:sp>
      <p:graphicFrame>
        <p:nvGraphicFramePr>
          <p:cNvPr id="5" name="Table Placeholder 4">
            <a:extLst>
              <a:ext uri="{FF2B5EF4-FFF2-40B4-BE49-F238E27FC236}">
                <a16:creationId xmlns:a16="http://schemas.microsoft.com/office/drawing/2014/main" id="{96A9259F-63F5-4E92-9E36-086D567EDE4C}"/>
              </a:ext>
            </a:extLst>
          </p:cNvPr>
          <p:cNvGraphicFramePr>
            <a:graphicFrameLocks noGrp="1"/>
          </p:cNvGraphicFramePr>
          <p:nvPr>
            <p:ph type="tbl" sz="quarter" idx="13"/>
            <p:extLst>
              <p:ext uri="{D42A27DB-BD31-4B8C-83A1-F6EECF244321}">
                <p14:modId xmlns:p14="http://schemas.microsoft.com/office/powerpoint/2010/main" val="799382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23272612"/>
                    </a:ext>
                  </a:extLst>
                </a:gridCol>
                <a:gridCol w="1810512">
                  <a:extLst>
                    <a:ext uri="{9D8B030D-6E8A-4147-A177-3AD203B41FA5}">
                      <a16:colId xmlns:a16="http://schemas.microsoft.com/office/drawing/2014/main" val="2617436096"/>
                    </a:ext>
                  </a:extLst>
                </a:gridCol>
                <a:gridCol w="822960">
                  <a:extLst>
                    <a:ext uri="{9D8B030D-6E8A-4147-A177-3AD203B41FA5}">
                      <a16:colId xmlns:a16="http://schemas.microsoft.com/office/drawing/2014/main" val="2038257242"/>
                    </a:ext>
                  </a:extLst>
                </a:gridCol>
                <a:gridCol w="822960">
                  <a:extLst>
                    <a:ext uri="{9D8B030D-6E8A-4147-A177-3AD203B41FA5}">
                      <a16:colId xmlns:a16="http://schemas.microsoft.com/office/drawing/2014/main" val="2906641514"/>
                    </a:ext>
                  </a:extLst>
                </a:gridCol>
                <a:gridCol w="822960">
                  <a:extLst>
                    <a:ext uri="{9D8B030D-6E8A-4147-A177-3AD203B41FA5}">
                      <a16:colId xmlns:a16="http://schemas.microsoft.com/office/drawing/2014/main" val="3632239213"/>
                    </a:ext>
                  </a:extLst>
                </a:gridCol>
                <a:gridCol w="822960">
                  <a:extLst>
                    <a:ext uri="{9D8B030D-6E8A-4147-A177-3AD203B41FA5}">
                      <a16:colId xmlns:a16="http://schemas.microsoft.com/office/drawing/2014/main" val="3886899037"/>
                    </a:ext>
                  </a:extLst>
                </a:gridCol>
                <a:gridCol w="822960">
                  <a:extLst>
                    <a:ext uri="{9D8B030D-6E8A-4147-A177-3AD203B41FA5}">
                      <a16:colId xmlns:a16="http://schemas.microsoft.com/office/drawing/2014/main" val="551671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180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- 2019-12-06 12:00:42</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mountains like never before with the new Jebel Jais Zipline Tour. 😲 .
</a:t>
                      </a:r>
                      <a:r>
                        <a:rPr kumimoji="0" lang="ar-AE" sz="1000" b="0" i="0" u="none" strike="noStrike" kern="1200" cap="none" spc="0" normalizeH="0" baseline="0" noProof="0">
                          <a:ln>
                            <a:noFill/>
                          </a:ln>
                          <a:solidFill>
                            <a:prstClr val="black"/>
                          </a:solidFill>
                          <a:effectLst/>
                          <a:uLnTx/>
                          <a:uFillTx/>
                          <a:latin typeface="+mn-lt"/>
                          <a:ea typeface="+mn-ea"/>
                          <a:cs typeface="+mn-cs"/>
                        </a:rPr>
                        <a:t>عيشوا متعة الجبال على نحو لم يسبق له مثيل من خلال جولة منزلقات جبل جيس الجديدة.
#جبل_جيس #رأس_الخيمة #جبال_الامارات #زوروا_رأس_الخيمة #مغامرة #مغامرات #اطول_مسار_انزلاقي_في_العالم
.
</a:t>
                      </a:r>
                      <a:r>
                        <a:rPr kumimoji="0" lang="en-US" sz="1000" b="0" i="0" u="none" strike="noStrike" kern="1200" cap="none" spc="0" normalizeH="0" baseline="0" noProof="0">
                          <a:ln>
                            <a:noFill/>
                          </a:ln>
                          <a:solidFill>
                            <a:prstClr val="black"/>
                          </a:solidFill>
                          <a:effectLst/>
                          <a:uLnTx/>
                          <a:uFillTx/>
                          <a:latin typeface="+mn-lt"/>
                          <a:ea typeface="+mn-ea"/>
                          <a:cs typeface="+mn-cs"/>
                        </a:rPr>
                        <a:t>📸: the.rreem
.
#VisitRasAlKhaimah 
#iFoundRAK 
#JebelJaisZiplineTour
#BeautifulViews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https://www.instagram.com/p/B5uTclrg4sd/media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6192714"/>
                  </a:ext>
                </a:extLst>
              </a:tr>
            </a:tbl>
          </a:graphicData>
        </a:graphic>
      </p:graphicFrame>
      <p:sp>
        <p:nvSpPr>
          <p:cNvPr id="4" name="Text Placeholder 3">
            <a:extLst>
              <a:ext uri="{FF2B5EF4-FFF2-40B4-BE49-F238E27FC236}">
                <a16:creationId xmlns:a16="http://schemas.microsoft.com/office/drawing/2014/main" id="{4E4C9755-DB4C-42C7-A3B9-461A3C3963C6}"/>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4280015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3463F-DE97-4FEE-9D19-95DBE83AFB60}"/>
              </a:ext>
            </a:extLst>
          </p:cNvPr>
          <p:cNvSpPr>
            <a:spLocks noGrp="1"/>
          </p:cNvSpPr>
          <p:nvPr>
            <p:ph type="title"/>
          </p:nvPr>
        </p:nvSpPr>
        <p:spPr/>
        <p:txBody>
          <a:bodyPr/>
          <a:lstStyle/>
          <a:p>
            <a:r>
              <a:rPr lang="en-US"/>
              <a:t>Instagram Posts Table | Tourism RAK - 7 of 24</a:t>
            </a:r>
          </a:p>
        </p:txBody>
      </p:sp>
      <p:graphicFrame>
        <p:nvGraphicFramePr>
          <p:cNvPr id="5" name="Table Placeholder 4">
            <a:extLst>
              <a:ext uri="{FF2B5EF4-FFF2-40B4-BE49-F238E27FC236}">
                <a16:creationId xmlns:a16="http://schemas.microsoft.com/office/drawing/2014/main" id="{6A10D7E3-62B0-400B-AA78-8E5A0496E115}"/>
              </a:ext>
            </a:extLst>
          </p:cNvPr>
          <p:cNvGraphicFramePr>
            <a:graphicFrameLocks noGrp="1"/>
          </p:cNvGraphicFramePr>
          <p:nvPr>
            <p:ph type="tbl" sz="quarter" idx="13"/>
            <p:extLst>
              <p:ext uri="{D42A27DB-BD31-4B8C-83A1-F6EECF244321}">
                <p14:modId xmlns:p14="http://schemas.microsoft.com/office/powerpoint/2010/main" val="1834661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64452604"/>
                    </a:ext>
                  </a:extLst>
                </a:gridCol>
                <a:gridCol w="1810512">
                  <a:extLst>
                    <a:ext uri="{9D8B030D-6E8A-4147-A177-3AD203B41FA5}">
                      <a16:colId xmlns:a16="http://schemas.microsoft.com/office/drawing/2014/main" val="3743405441"/>
                    </a:ext>
                  </a:extLst>
                </a:gridCol>
                <a:gridCol w="822960">
                  <a:extLst>
                    <a:ext uri="{9D8B030D-6E8A-4147-A177-3AD203B41FA5}">
                      <a16:colId xmlns:a16="http://schemas.microsoft.com/office/drawing/2014/main" val="3780440979"/>
                    </a:ext>
                  </a:extLst>
                </a:gridCol>
                <a:gridCol w="822960">
                  <a:extLst>
                    <a:ext uri="{9D8B030D-6E8A-4147-A177-3AD203B41FA5}">
                      <a16:colId xmlns:a16="http://schemas.microsoft.com/office/drawing/2014/main" val="42488053"/>
                    </a:ext>
                  </a:extLst>
                </a:gridCol>
                <a:gridCol w="822960">
                  <a:extLst>
                    <a:ext uri="{9D8B030D-6E8A-4147-A177-3AD203B41FA5}">
                      <a16:colId xmlns:a16="http://schemas.microsoft.com/office/drawing/2014/main" val="2232961950"/>
                    </a:ext>
                  </a:extLst>
                </a:gridCol>
                <a:gridCol w="822960">
                  <a:extLst>
                    <a:ext uri="{9D8B030D-6E8A-4147-A177-3AD203B41FA5}">
                      <a16:colId xmlns:a16="http://schemas.microsoft.com/office/drawing/2014/main" val="1595537403"/>
                    </a:ext>
                  </a:extLst>
                </a:gridCol>
                <a:gridCol w="822960">
                  <a:extLst>
                    <a:ext uri="{9D8B030D-6E8A-4147-A177-3AD203B41FA5}">
                      <a16:colId xmlns:a16="http://schemas.microsoft.com/office/drawing/2014/main" val="2617577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53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- 2019-12-23 12:35:04</a:t>
                      </a:r>
                      <a:r>
                        <a:rPr kumimoji="0" lang="en-US" sz="1000" b="0" i="0" u="none" strike="noStrike" kern="1200" cap="none" spc="0" normalizeH="0" baseline="0" noProof="0">
                          <a:ln>
                            <a:noFill/>
                          </a:ln>
                          <a:solidFill>
                            <a:prstClr val="black"/>
                          </a:solidFill>
                          <a:effectLst/>
                          <a:uLnTx/>
                          <a:uFillTx/>
                          <a:latin typeface="+mn-lt"/>
                          <a:ea typeface="+mn-ea"/>
                          <a:cs typeface="+mn-cs"/>
                        </a:rPr>
                        <a:t>
 Reconnect with nature. ⛰
.
’</a:t>
                      </a:r>
                      <a:r>
                        <a:rPr kumimoji="0" lang="ar-AE" sz="1000" b="0" i="0" u="none" strike="noStrike" kern="1200" cap="none" spc="0" normalizeH="0" baseline="0" noProof="0">
                          <a:ln>
                            <a:noFill/>
                          </a:ln>
                          <a:solidFill>
                            <a:prstClr val="black"/>
                          </a:solidFill>
                          <a:effectLst/>
                          <a:uLnTx/>
                          <a:uFillTx/>
                          <a:latin typeface="+mn-lt"/>
                          <a:ea typeface="+mn-ea"/>
                          <a:cs typeface="+mn-cs"/>
                        </a:rPr>
                        <a:t>عَوْدٌ على بَدْءٍ‘... التواصل مع الطبيعة.
#رأس_الخيمة #زوروا_رأس_الخيمة
.
</a:t>
                      </a:r>
                      <a:r>
                        <a:rPr kumimoji="0" lang="en-US" sz="1000" b="0" i="0" u="none" strike="noStrike" kern="1200" cap="none" spc="0" normalizeH="0" baseline="0" noProof="0">
                          <a:ln>
                            <a:noFill/>
                          </a:ln>
                          <a:solidFill>
                            <a:prstClr val="black"/>
                          </a:solidFill>
                          <a:effectLst/>
                          <a:uLnTx/>
                          <a:uFillTx/>
                          <a:latin typeface="+mn-lt"/>
                          <a:ea typeface="+mn-ea"/>
                          <a:cs typeface="+mn-cs"/>
                        </a:rPr>
                        <a:t>Tag #iFoundRAK on your Ras Al Khaimah adventures. .
📸: alanood.mubarak
.
#VisitRasAlKhaimah 
#iFoundRAK 
#ExploreRAK 
#WadiShawka 
#Nature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https://www.instagram.com/p/B6aI5KqgSfp/media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9222864"/>
                  </a:ext>
                </a:extLst>
              </a:tr>
            </a:tbl>
          </a:graphicData>
        </a:graphic>
      </p:graphicFrame>
      <p:sp>
        <p:nvSpPr>
          <p:cNvPr id="4" name="Text Placeholder 3">
            <a:extLst>
              <a:ext uri="{FF2B5EF4-FFF2-40B4-BE49-F238E27FC236}">
                <a16:creationId xmlns:a16="http://schemas.microsoft.com/office/drawing/2014/main" id="{A40365D3-9997-422C-AF39-409D0A4019D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789057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8FD4C-7163-45AE-A9F4-B023EC2E444B}"/>
              </a:ext>
            </a:extLst>
          </p:cNvPr>
          <p:cNvSpPr>
            <a:spLocks noGrp="1"/>
          </p:cNvSpPr>
          <p:nvPr>
            <p:ph type="title"/>
          </p:nvPr>
        </p:nvSpPr>
        <p:spPr/>
        <p:txBody>
          <a:bodyPr/>
          <a:lstStyle/>
          <a:p>
            <a:r>
              <a:rPr lang="en-US"/>
              <a:t>Instagram Posts Table | Tourism RAK - 8 of 24</a:t>
            </a:r>
          </a:p>
        </p:txBody>
      </p:sp>
      <p:graphicFrame>
        <p:nvGraphicFramePr>
          <p:cNvPr id="5" name="Table Placeholder 4">
            <a:extLst>
              <a:ext uri="{FF2B5EF4-FFF2-40B4-BE49-F238E27FC236}">
                <a16:creationId xmlns:a16="http://schemas.microsoft.com/office/drawing/2014/main" id="{1A42B89D-6606-4B15-95AB-2E73F5672EAE}"/>
              </a:ext>
            </a:extLst>
          </p:cNvPr>
          <p:cNvGraphicFramePr>
            <a:graphicFrameLocks noGrp="1"/>
          </p:cNvGraphicFramePr>
          <p:nvPr>
            <p:ph type="tbl" sz="quarter" idx="13"/>
            <p:extLst>
              <p:ext uri="{D42A27DB-BD31-4B8C-83A1-F6EECF244321}">
                <p14:modId xmlns:p14="http://schemas.microsoft.com/office/powerpoint/2010/main" val="84317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23502378"/>
                    </a:ext>
                  </a:extLst>
                </a:gridCol>
                <a:gridCol w="1810512">
                  <a:extLst>
                    <a:ext uri="{9D8B030D-6E8A-4147-A177-3AD203B41FA5}">
                      <a16:colId xmlns:a16="http://schemas.microsoft.com/office/drawing/2014/main" val="705036400"/>
                    </a:ext>
                  </a:extLst>
                </a:gridCol>
                <a:gridCol w="822960">
                  <a:extLst>
                    <a:ext uri="{9D8B030D-6E8A-4147-A177-3AD203B41FA5}">
                      <a16:colId xmlns:a16="http://schemas.microsoft.com/office/drawing/2014/main" val="2578183629"/>
                    </a:ext>
                  </a:extLst>
                </a:gridCol>
                <a:gridCol w="822960">
                  <a:extLst>
                    <a:ext uri="{9D8B030D-6E8A-4147-A177-3AD203B41FA5}">
                      <a16:colId xmlns:a16="http://schemas.microsoft.com/office/drawing/2014/main" val="4288359158"/>
                    </a:ext>
                  </a:extLst>
                </a:gridCol>
                <a:gridCol w="822960">
                  <a:extLst>
                    <a:ext uri="{9D8B030D-6E8A-4147-A177-3AD203B41FA5}">
                      <a16:colId xmlns:a16="http://schemas.microsoft.com/office/drawing/2014/main" val="1096201961"/>
                    </a:ext>
                  </a:extLst>
                </a:gridCol>
                <a:gridCol w="822960">
                  <a:extLst>
                    <a:ext uri="{9D8B030D-6E8A-4147-A177-3AD203B41FA5}">
                      <a16:colId xmlns:a16="http://schemas.microsoft.com/office/drawing/2014/main" val="1243438983"/>
                    </a:ext>
                  </a:extLst>
                </a:gridCol>
                <a:gridCol w="822960">
                  <a:extLst>
                    <a:ext uri="{9D8B030D-6E8A-4147-A177-3AD203B41FA5}">
                      <a16:colId xmlns:a16="http://schemas.microsoft.com/office/drawing/2014/main" val="3925675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221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- 2019-10-10 12:30:15</a:t>
                      </a:r>
                      <a:r>
                        <a:rPr kumimoji="0" lang="en-US" sz="1000" b="0" i="0" u="none" strike="noStrike" kern="1200" cap="none" spc="0" normalizeH="0" baseline="0" noProof="0">
                          <a:ln>
                            <a:noFill/>
                          </a:ln>
                          <a:solidFill>
                            <a:prstClr val="black"/>
                          </a:solidFill>
                          <a:effectLst/>
                          <a:uLnTx/>
                          <a:uFillTx/>
                          <a:latin typeface="+mn-lt"/>
                          <a:ea typeface="+mn-ea"/>
                          <a:cs typeface="+mn-cs"/>
                        </a:rPr>
                        <a:t>
 Birds of a feather, flock together to Ras Al Khaimah
.
</a:t>
                      </a:r>
                      <a:r>
                        <a:rPr kumimoji="0" lang="ar-AE" sz="1000" b="0" i="0" u="none" strike="noStrike" kern="1200" cap="none" spc="0" normalizeH="0" baseline="0" noProof="0">
                          <a:ln>
                            <a:noFill/>
                          </a:ln>
                          <a:solidFill>
                            <a:prstClr val="black"/>
                          </a:solidFill>
                          <a:effectLst/>
                          <a:uLnTx/>
                          <a:uFillTx/>
                          <a:latin typeface="+mn-lt"/>
                          <a:ea typeface="+mn-ea"/>
                          <a:cs typeface="+mn-cs"/>
                        </a:rPr>
                        <a:t>من رأس الخيمة.. تحية مميزة </a:t>
                      </a:r>
                      <a:r>
                        <a:rPr kumimoji="0" lang="en-US" sz="1000" b="0" i="0" u="none" strike="noStrike" kern="1200" cap="none" spc="0" normalizeH="0" baseline="0" noProof="0">
                          <a:ln>
                            <a:noFill/>
                          </a:ln>
                          <a:solidFill>
                            <a:prstClr val="black"/>
                          </a:solidFill>
                          <a:effectLst/>
                          <a:uLnTx/>
                          <a:uFillTx/>
                          <a:latin typeface="+mn-lt"/>
                          <a:ea typeface="+mn-ea"/>
                          <a:cs typeface="+mn-cs"/>
                        </a:rPr>
                        <a:t>🦉🦉
.
📷: rodha_h
.
#VisitRasAlKhaimah
#iFoundRAK
#Wildlife
#OwlsOfInstagram
#BirdsOfInstagram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https://www.instagram.com/p/B3blhJ3g3Ij/media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219546"/>
                  </a:ext>
                </a:extLst>
              </a:tr>
            </a:tbl>
          </a:graphicData>
        </a:graphic>
      </p:graphicFrame>
      <p:sp>
        <p:nvSpPr>
          <p:cNvPr id="4" name="Text Placeholder 3">
            <a:extLst>
              <a:ext uri="{FF2B5EF4-FFF2-40B4-BE49-F238E27FC236}">
                <a16:creationId xmlns:a16="http://schemas.microsoft.com/office/drawing/2014/main" id="{DCFFA789-7A15-4198-B17B-C59174DE6CFA}"/>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688311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DFA6C-6327-4FE2-8B63-8F455FF0CC64}"/>
              </a:ext>
            </a:extLst>
          </p:cNvPr>
          <p:cNvSpPr>
            <a:spLocks noGrp="1"/>
          </p:cNvSpPr>
          <p:nvPr>
            <p:ph type="title"/>
          </p:nvPr>
        </p:nvSpPr>
        <p:spPr/>
        <p:txBody>
          <a:bodyPr/>
          <a:lstStyle/>
          <a:p>
            <a:r>
              <a:rPr lang="en-US"/>
              <a:t>Instagram Posts Table | Tourism RAK - 9 of 24</a:t>
            </a:r>
          </a:p>
        </p:txBody>
      </p:sp>
      <p:graphicFrame>
        <p:nvGraphicFramePr>
          <p:cNvPr id="5" name="Table Placeholder 4">
            <a:extLst>
              <a:ext uri="{FF2B5EF4-FFF2-40B4-BE49-F238E27FC236}">
                <a16:creationId xmlns:a16="http://schemas.microsoft.com/office/drawing/2014/main" id="{8D79575A-61F1-4778-962D-8AF6F4DD481B}"/>
              </a:ext>
            </a:extLst>
          </p:cNvPr>
          <p:cNvGraphicFramePr>
            <a:graphicFrameLocks noGrp="1"/>
          </p:cNvGraphicFramePr>
          <p:nvPr>
            <p:ph type="tbl" sz="quarter" idx="13"/>
            <p:extLst>
              <p:ext uri="{D42A27DB-BD31-4B8C-83A1-F6EECF244321}">
                <p14:modId xmlns:p14="http://schemas.microsoft.com/office/powerpoint/2010/main" val="1319903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45175604"/>
                    </a:ext>
                  </a:extLst>
                </a:gridCol>
                <a:gridCol w="1810512">
                  <a:extLst>
                    <a:ext uri="{9D8B030D-6E8A-4147-A177-3AD203B41FA5}">
                      <a16:colId xmlns:a16="http://schemas.microsoft.com/office/drawing/2014/main" val="3971422273"/>
                    </a:ext>
                  </a:extLst>
                </a:gridCol>
                <a:gridCol w="822960">
                  <a:extLst>
                    <a:ext uri="{9D8B030D-6E8A-4147-A177-3AD203B41FA5}">
                      <a16:colId xmlns:a16="http://schemas.microsoft.com/office/drawing/2014/main" val="3441464473"/>
                    </a:ext>
                  </a:extLst>
                </a:gridCol>
                <a:gridCol w="822960">
                  <a:extLst>
                    <a:ext uri="{9D8B030D-6E8A-4147-A177-3AD203B41FA5}">
                      <a16:colId xmlns:a16="http://schemas.microsoft.com/office/drawing/2014/main" val="133858242"/>
                    </a:ext>
                  </a:extLst>
                </a:gridCol>
                <a:gridCol w="822960">
                  <a:extLst>
                    <a:ext uri="{9D8B030D-6E8A-4147-A177-3AD203B41FA5}">
                      <a16:colId xmlns:a16="http://schemas.microsoft.com/office/drawing/2014/main" val="43494371"/>
                    </a:ext>
                  </a:extLst>
                </a:gridCol>
                <a:gridCol w="822960">
                  <a:extLst>
                    <a:ext uri="{9D8B030D-6E8A-4147-A177-3AD203B41FA5}">
                      <a16:colId xmlns:a16="http://schemas.microsoft.com/office/drawing/2014/main" val="2357373570"/>
                    </a:ext>
                  </a:extLst>
                </a:gridCol>
                <a:gridCol w="822960">
                  <a:extLst>
                    <a:ext uri="{9D8B030D-6E8A-4147-A177-3AD203B41FA5}">
                      <a16:colId xmlns:a16="http://schemas.microsoft.com/office/drawing/2014/main" val="3806983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9313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- 2019-08-09 10:47:42</a:t>
                      </a:r>
                      <a:r>
                        <a:rPr kumimoji="0" lang="en-US" sz="1000" b="0" i="0" u="none" strike="noStrike" kern="1200" cap="none" spc="0" normalizeH="0" baseline="0" noProof="0">
                          <a:ln>
                            <a:noFill/>
                          </a:ln>
                          <a:solidFill>
                            <a:prstClr val="black"/>
                          </a:solidFill>
                          <a:effectLst/>
                          <a:uLnTx/>
                          <a:uFillTx/>
                          <a:latin typeface="+mn-lt"/>
                          <a:ea typeface="+mn-ea"/>
                          <a:cs typeface="+mn-cs"/>
                        </a:rPr>
                        <a:t>
 Hit ❤ if you’re in for a dreamy holiday in Ras Al Khaimah.
.
❤ </a:t>
                      </a:r>
                      <a:r>
                        <a:rPr kumimoji="0" lang="ar-AE" sz="1000" b="0" i="0" u="none" strike="noStrike" kern="1200" cap="none" spc="0" normalizeH="0" baseline="0" noProof="0">
                          <a:ln>
                            <a:noFill/>
                          </a:ln>
                          <a:solidFill>
                            <a:prstClr val="black"/>
                          </a:solidFill>
                          <a:effectLst/>
                          <a:uLnTx/>
                          <a:uFillTx/>
                          <a:latin typeface="+mn-lt"/>
                          <a:ea typeface="+mn-ea"/>
                          <a:cs typeface="+mn-cs"/>
                        </a:rPr>
                        <a:t>هل تخططون لعطلة خيالية في رأس الخيمة؟.. اضغطوا .
</a:t>
                      </a:r>
                      <a:r>
                        <a:rPr kumimoji="0" lang="en-US" sz="1000" b="0" i="0" u="none" strike="noStrike" kern="1200" cap="none" spc="0" normalizeH="0" baseline="0" noProof="0">
                          <a:ln>
                            <a:noFill/>
                          </a:ln>
                          <a:solidFill>
                            <a:prstClr val="black"/>
                          </a:solidFill>
                          <a:effectLst/>
                          <a:uLnTx/>
                          <a:uFillTx/>
                          <a:latin typeface="+mn-lt"/>
                          <a:ea typeface="+mn-ea"/>
                          <a:cs typeface="+mn-cs"/>
                        </a:rPr>
                        <a:t>Photo Credit: designcommuneww
.
#VisitRasAlKhaimah
#iFoundRAK
#Staycation #Holiday #Unwind #Relax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https://www.instagram.com/p/B07wfvCDZJj/media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9752700"/>
                  </a:ext>
                </a:extLst>
              </a:tr>
            </a:tbl>
          </a:graphicData>
        </a:graphic>
      </p:graphicFrame>
      <p:sp>
        <p:nvSpPr>
          <p:cNvPr id="4" name="Text Placeholder 3">
            <a:extLst>
              <a:ext uri="{FF2B5EF4-FFF2-40B4-BE49-F238E27FC236}">
                <a16:creationId xmlns:a16="http://schemas.microsoft.com/office/drawing/2014/main" id="{11B7311C-3D4D-4C04-96E7-1CE02D9F473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155874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7A4ED-D25C-44D2-B7E6-76D922CDF3CA}"/>
              </a:ext>
            </a:extLst>
          </p:cNvPr>
          <p:cNvSpPr>
            <a:spLocks noGrp="1"/>
          </p:cNvSpPr>
          <p:nvPr>
            <p:ph type="title"/>
          </p:nvPr>
        </p:nvSpPr>
        <p:spPr/>
        <p:txBody>
          <a:bodyPr/>
          <a:lstStyle/>
          <a:p>
            <a:r>
              <a:rPr lang="en-US"/>
              <a:t>Instagram Posts Table | Tourism RAK - 10 of 24</a:t>
            </a:r>
          </a:p>
        </p:txBody>
      </p:sp>
      <p:graphicFrame>
        <p:nvGraphicFramePr>
          <p:cNvPr id="5" name="Table Placeholder 4">
            <a:extLst>
              <a:ext uri="{FF2B5EF4-FFF2-40B4-BE49-F238E27FC236}">
                <a16:creationId xmlns:a16="http://schemas.microsoft.com/office/drawing/2014/main" id="{643E3A31-0985-45A1-8F70-DE0DBD608114}"/>
              </a:ext>
            </a:extLst>
          </p:cNvPr>
          <p:cNvGraphicFramePr>
            <a:graphicFrameLocks noGrp="1"/>
          </p:cNvGraphicFramePr>
          <p:nvPr>
            <p:ph type="tbl" sz="quarter" idx="13"/>
            <p:extLst>
              <p:ext uri="{D42A27DB-BD31-4B8C-83A1-F6EECF244321}">
                <p14:modId xmlns:p14="http://schemas.microsoft.com/office/powerpoint/2010/main" val="3086313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2485855"/>
                    </a:ext>
                  </a:extLst>
                </a:gridCol>
                <a:gridCol w="1810512">
                  <a:extLst>
                    <a:ext uri="{9D8B030D-6E8A-4147-A177-3AD203B41FA5}">
                      <a16:colId xmlns:a16="http://schemas.microsoft.com/office/drawing/2014/main" val="1297830948"/>
                    </a:ext>
                  </a:extLst>
                </a:gridCol>
                <a:gridCol w="822960">
                  <a:extLst>
                    <a:ext uri="{9D8B030D-6E8A-4147-A177-3AD203B41FA5}">
                      <a16:colId xmlns:a16="http://schemas.microsoft.com/office/drawing/2014/main" val="2317069198"/>
                    </a:ext>
                  </a:extLst>
                </a:gridCol>
                <a:gridCol w="822960">
                  <a:extLst>
                    <a:ext uri="{9D8B030D-6E8A-4147-A177-3AD203B41FA5}">
                      <a16:colId xmlns:a16="http://schemas.microsoft.com/office/drawing/2014/main" val="4127523618"/>
                    </a:ext>
                  </a:extLst>
                </a:gridCol>
                <a:gridCol w="822960">
                  <a:extLst>
                    <a:ext uri="{9D8B030D-6E8A-4147-A177-3AD203B41FA5}">
                      <a16:colId xmlns:a16="http://schemas.microsoft.com/office/drawing/2014/main" val="3552175265"/>
                    </a:ext>
                  </a:extLst>
                </a:gridCol>
                <a:gridCol w="822960">
                  <a:extLst>
                    <a:ext uri="{9D8B030D-6E8A-4147-A177-3AD203B41FA5}">
                      <a16:colId xmlns:a16="http://schemas.microsoft.com/office/drawing/2014/main" val="4108330964"/>
                    </a:ext>
                  </a:extLst>
                </a:gridCol>
                <a:gridCol w="822960">
                  <a:extLst>
                    <a:ext uri="{9D8B030D-6E8A-4147-A177-3AD203B41FA5}">
                      <a16:colId xmlns:a16="http://schemas.microsoft.com/office/drawing/2014/main" val="263893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967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- 2019-05-10 18:02:11</a:t>
                      </a:r>
                      <a:r>
                        <a:rPr kumimoji="0" lang="en-US" sz="1000" b="0" i="0" u="none" strike="noStrike" kern="1200" cap="none" spc="0" normalizeH="0" baseline="0" noProof="0">
                          <a:ln>
                            <a:noFill/>
                          </a:ln>
                          <a:solidFill>
                            <a:prstClr val="black"/>
                          </a:solidFill>
                          <a:effectLst/>
                          <a:uLnTx/>
                          <a:uFillTx/>
                          <a:latin typeface="+mn-lt"/>
                          <a:ea typeface="+mn-ea"/>
                          <a:cs typeface="+mn-cs"/>
                        </a:rPr>
                        <a:t>
 Magical sights from the highest  mountain in the UAE 😍! Tag the person want to enjoy this view with.
.
</a:t>
                      </a:r>
                      <a:r>
                        <a:rPr kumimoji="0" lang="ar-AE" sz="1000" b="0" i="0" u="none" strike="noStrike" kern="1200" cap="none" spc="0" normalizeH="0" baseline="0" noProof="0">
                          <a:ln>
                            <a:noFill/>
                          </a:ln>
                          <a:solidFill>
                            <a:prstClr val="black"/>
                          </a:solidFill>
                          <a:effectLst/>
                          <a:uLnTx/>
                          <a:uFillTx/>
                          <a:latin typeface="+mn-lt"/>
                          <a:ea typeface="+mn-ea"/>
                          <a:cs typeface="+mn-cs"/>
                        </a:rPr>
                        <a:t>لا تفوتوا أجواء المغامرة الساحرة والتمتع بالطبيعة الصحراوية الخلابة عند تسلق جبل جيس ومشاهدة شروق الشمس فوق أعلى قمة جبلية في دولة الإمارات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من تحبون أن تشاركوا هذه الأجواء التي تبعث على الهدوء والتأمل؟
.
</a:t>
                      </a:r>
                      <a:r>
                        <a:rPr kumimoji="0" lang="en-US" sz="1000" b="0" i="0" u="none" strike="noStrike" kern="1200" cap="none" spc="0" normalizeH="0" baseline="0" noProof="0">
                          <a:ln>
                            <a:noFill/>
                          </a:ln>
                          <a:solidFill>
                            <a:prstClr val="black"/>
                          </a:solidFill>
                          <a:effectLst/>
                          <a:uLnTx/>
                          <a:uFillTx/>
                          <a:latin typeface="+mn-lt"/>
                          <a:ea typeface="+mn-ea"/>
                          <a:cs typeface="+mn-cs"/>
                        </a:rPr>
                        <a:t>Photo Credits: ann_smo
.
#VisitRasAlKhaimah #iFoundRAK #JebelJais #Sunrise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https://www.instagram.com/p/BxSN4WBjChm/media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5190163"/>
                  </a:ext>
                </a:extLst>
              </a:tr>
            </a:tbl>
          </a:graphicData>
        </a:graphic>
      </p:graphicFrame>
      <p:sp>
        <p:nvSpPr>
          <p:cNvPr id="4" name="Text Placeholder 3">
            <a:extLst>
              <a:ext uri="{FF2B5EF4-FFF2-40B4-BE49-F238E27FC236}">
                <a16:creationId xmlns:a16="http://schemas.microsoft.com/office/drawing/2014/main" id="{727058C1-9386-4F47-9BFF-273638C18D65}"/>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840902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CF0A1-D0BC-4EB0-9C1D-91D332CB03CD}"/>
              </a:ext>
            </a:extLst>
          </p:cNvPr>
          <p:cNvSpPr>
            <a:spLocks noGrp="1"/>
          </p:cNvSpPr>
          <p:nvPr>
            <p:ph type="title"/>
          </p:nvPr>
        </p:nvSpPr>
        <p:spPr/>
        <p:txBody>
          <a:bodyPr/>
          <a:lstStyle/>
          <a:p>
            <a:r>
              <a:rPr lang="en-US"/>
              <a:t>Instagram Posts Table | Tourism RAK - 11 of 24</a:t>
            </a:r>
          </a:p>
        </p:txBody>
      </p:sp>
      <p:graphicFrame>
        <p:nvGraphicFramePr>
          <p:cNvPr id="5" name="Table Placeholder 4">
            <a:extLst>
              <a:ext uri="{FF2B5EF4-FFF2-40B4-BE49-F238E27FC236}">
                <a16:creationId xmlns:a16="http://schemas.microsoft.com/office/drawing/2014/main" id="{C9CD0C1B-FD81-4482-9B10-642A645AFC2D}"/>
              </a:ext>
            </a:extLst>
          </p:cNvPr>
          <p:cNvGraphicFramePr>
            <a:graphicFrameLocks noGrp="1"/>
          </p:cNvGraphicFramePr>
          <p:nvPr>
            <p:ph type="tbl" sz="quarter" idx="13"/>
            <p:extLst>
              <p:ext uri="{D42A27DB-BD31-4B8C-83A1-F6EECF244321}">
                <p14:modId xmlns:p14="http://schemas.microsoft.com/office/powerpoint/2010/main" val="2611555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7141338"/>
                    </a:ext>
                  </a:extLst>
                </a:gridCol>
                <a:gridCol w="1810512">
                  <a:extLst>
                    <a:ext uri="{9D8B030D-6E8A-4147-A177-3AD203B41FA5}">
                      <a16:colId xmlns:a16="http://schemas.microsoft.com/office/drawing/2014/main" val="998310925"/>
                    </a:ext>
                  </a:extLst>
                </a:gridCol>
                <a:gridCol w="822960">
                  <a:extLst>
                    <a:ext uri="{9D8B030D-6E8A-4147-A177-3AD203B41FA5}">
                      <a16:colId xmlns:a16="http://schemas.microsoft.com/office/drawing/2014/main" val="4005614959"/>
                    </a:ext>
                  </a:extLst>
                </a:gridCol>
                <a:gridCol w="822960">
                  <a:extLst>
                    <a:ext uri="{9D8B030D-6E8A-4147-A177-3AD203B41FA5}">
                      <a16:colId xmlns:a16="http://schemas.microsoft.com/office/drawing/2014/main" val="2270072027"/>
                    </a:ext>
                  </a:extLst>
                </a:gridCol>
                <a:gridCol w="822960">
                  <a:extLst>
                    <a:ext uri="{9D8B030D-6E8A-4147-A177-3AD203B41FA5}">
                      <a16:colId xmlns:a16="http://schemas.microsoft.com/office/drawing/2014/main" val="408693919"/>
                    </a:ext>
                  </a:extLst>
                </a:gridCol>
                <a:gridCol w="822960">
                  <a:extLst>
                    <a:ext uri="{9D8B030D-6E8A-4147-A177-3AD203B41FA5}">
                      <a16:colId xmlns:a16="http://schemas.microsoft.com/office/drawing/2014/main" val="3236625364"/>
                    </a:ext>
                  </a:extLst>
                </a:gridCol>
                <a:gridCol w="822960">
                  <a:extLst>
                    <a:ext uri="{9D8B030D-6E8A-4147-A177-3AD203B41FA5}">
                      <a16:colId xmlns:a16="http://schemas.microsoft.com/office/drawing/2014/main" val="1386382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008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- 2019-10-14 12:35:04</a:t>
                      </a:r>
                      <a:r>
                        <a:rPr kumimoji="0" lang="en-US" sz="1000" b="0" i="0" u="none" strike="noStrike" kern="1200" cap="none" spc="0" normalizeH="0" baseline="0" noProof="0">
                          <a:ln>
                            <a:noFill/>
                          </a:ln>
                          <a:solidFill>
                            <a:prstClr val="black"/>
                          </a:solidFill>
                          <a:effectLst/>
                          <a:uLnTx/>
                          <a:uFillTx/>
                          <a:latin typeface="+mn-lt"/>
                          <a:ea typeface="+mn-ea"/>
                          <a:cs typeface="+mn-cs"/>
                        </a:rPr>
                        <a:t>
 the.rreem was one of the first people to try out the new Jebel Jais Zipline Tour, and walk across the UAE’s highest sky bridge. Don’t forget to tag Visit Jebel Jais when you experience the thrill of the Jebel Jais Zipline Tour.
the.rreem  </a:t>
                      </a:r>
                      <a:r>
                        <a:rPr kumimoji="0" lang="ar-AE" sz="1000" b="0" i="0" u="none" strike="noStrike" kern="1200" cap="none" spc="0" normalizeH="0" baseline="0" noProof="0">
                          <a:ln>
                            <a:noFill/>
                          </a:ln>
                          <a:solidFill>
                            <a:prstClr val="black"/>
                          </a:solidFill>
                          <a:effectLst/>
                          <a:uLnTx/>
                          <a:uFillTx/>
                          <a:latin typeface="+mn-lt"/>
                          <a:ea typeface="+mn-ea"/>
                          <a:cs typeface="+mn-cs"/>
                        </a:rPr>
                        <a:t>من أوائل الأشخاص الذين عاشوا تجربة جولة منزلقات جبل جيس وأيضاً المشي عبر أعلى جسر معلق في الإمارات.
لا تنسوا اضافة وسم @#جبل_جيس عند تجربتكم لجولة منزلقات جبل جيس المذهلة. .
</a:t>
                      </a:r>
                      <a:r>
                        <a:rPr kumimoji="0" lang="en-US" sz="1000" b="0" i="0" u="none" strike="noStrike" kern="1200" cap="none" spc="0" normalizeH="0" baseline="0" noProof="0">
                          <a:ln>
                            <a:noFill/>
                          </a:ln>
                          <a:solidFill>
                            <a:prstClr val="black"/>
                          </a:solidFill>
                          <a:effectLst/>
                          <a:uLnTx/>
                          <a:uFillTx/>
                          <a:latin typeface="+mn-lt"/>
                          <a:ea typeface="+mn-ea"/>
                          <a:cs typeface="+mn-cs"/>
                        </a:rPr>
                        <a:t>📸: the.rreem
.
#VisitRasAlKhaimah
#VisitJebelJais
#JebelJais
#VisitJebelJais
#ExploreMode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https://www.instagram.com/p/B3l5P8KgpEJ/media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66411496"/>
                  </a:ext>
                </a:extLst>
              </a:tr>
            </a:tbl>
          </a:graphicData>
        </a:graphic>
      </p:graphicFrame>
      <p:sp>
        <p:nvSpPr>
          <p:cNvPr id="4" name="Text Placeholder 3">
            <a:extLst>
              <a:ext uri="{FF2B5EF4-FFF2-40B4-BE49-F238E27FC236}">
                <a16:creationId xmlns:a16="http://schemas.microsoft.com/office/drawing/2014/main" id="{25C86A97-18E8-4699-BC66-30F14680189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869674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869EF-E744-4919-BD46-413469756CE0}"/>
              </a:ext>
            </a:extLst>
          </p:cNvPr>
          <p:cNvSpPr>
            <a:spLocks noGrp="1"/>
          </p:cNvSpPr>
          <p:nvPr>
            <p:ph type="title"/>
          </p:nvPr>
        </p:nvSpPr>
        <p:spPr/>
        <p:txBody>
          <a:bodyPr/>
          <a:lstStyle/>
          <a:p>
            <a:r>
              <a:rPr lang="en-US"/>
              <a:t>Instagram Posts Table | Tourism RAK - 12 of 24</a:t>
            </a:r>
          </a:p>
        </p:txBody>
      </p:sp>
      <p:graphicFrame>
        <p:nvGraphicFramePr>
          <p:cNvPr id="5" name="Table Placeholder 4">
            <a:extLst>
              <a:ext uri="{FF2B5EF4-FFF2-40B4-BE49-F238E27FC236}">
                <a16:creationId xmlns:a16="http://schemas.microsoft.com/office/drawing/2014/main" id="{24F98AE4-6CA9-4089-B1BD-4ABB7340B104}"/>
              </a:ext>
            </a:extLst>
          </p:cNvPr>
          <p:cNvGraphicFramePr>
            <a:graphicFrameLocks noGrp="1"/>
          </p:cNvGraphicFramePr>
          <p:nvPr>
            <p:ph type="tbl" sz="quarter" idx="13"/>
            <p:extLst>
              <p:ext uri="{D42A27DB-BD31-4B8C-83A1-F6EECF244321}">
                <p14:modId xmlns:p14="http://schemas.microsoft.com/office/powerpoint/2010/main" val="444749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7596901"/>
                    </a:ext>
                  </a:extLst>
                </a:gridCol>
                <a:gridCol w="1810512">
                  <a:extLst>
                    <a:ext uri="{9D8B030D-6E8A-4147-A177-3AD203B41FA5}">
                      <a16:colId xmlns:a16="http://schemas.microsoft.com/office/drawing/2014/main" val="458597562"/>
                    </a:ext>
                  </a:extLst>
                </a:gridCol>
                <a:gridCol w="822960">
                  <a:extLst>
                    <a:ext uri="{9D8B030D-6E8A-4147-A177-3AD203B41FA5}">
                      <a16:colId xmlns:a16="http://schemas.microsoft.com/office/drawing/2014/main" val="3008519464"/>
                    </a:ext>
                  </a:extLst>
                </a:gridCol>
                <a:gridCol w="822960">
                  <a:extLst>
                    <a:ext uri="{9D8B030D-6E8A-4147-A177-3AD203B41FA5}">
                      <a16:colId xmlns:a16="http://schemas.microsoft.com/office/drawing/2014/main" val="2648637517"/>
                    </a:ext>
                  </a:extLst>
                </a:gridCol>
                <a:gridCol w="822960">
                  <a:extLst>
                    <a:ext uri="{9D8B030D-6E8A-4147-A177-3AD203B41FA5}">
                      <a16:colId xmlns:a16="http://schemas.microsoft.com/office/drawing/2014/main" val="2427659529"/>
                    </a:ext>
                  </a:extLst>
                </a:gridCol>
                <a:gridCol w="822960">
                  <a:extLst>
                    <a:ext uri="{9D8B030D-6E8A-4147-A177-3AD203B41FA5}">
                      <a16:colId xmlns:a16="http://schemas.microsoft.com/office/drawing/2014/main" val="1220438728"/>
                    </a:ext>
                  </a:extLst>
                </a:gridCol>
                <a:gridCol w="822960">
                  <a:extLst>
                    <a:ext uri="{9D8B030D-6E8A-4147-A177-3AD203B41FA5}">
                      <a16:colId xmlns:a16="http://schemas.microsoft.com/office/drawing/2014/main" val="200497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573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- 2020-02-16 15:56:31</a:t>
                      </a:r>
                      <a:r>
                        <a:rPr kumimoji="0" lang="en-US" sz="1000" b="0" i="0" u="none" strike="noStrike" kern="1200" cap="none" spc="0" normalizeH="0" baseline="0" noProof="0">
                          <a:ln>
                            <a:noFill/>
                          </a:ln>
                          <a:solidFill>
                            <a:prstClr val="black"/>
                          </a:solidFill>
                          <a:effectLst/>
                          <a:uLnTx/>
                          <a:uFillTx/>
                          <a:latin typeface="+mn-lt"/>
                          <a:ea typeface="+mn-ea"/>
                          <a:cs typeface="+mn-cs"/>
                        </a:rPr>
                        <a:t>
 From the views of emerald waters set against the backdrop of the dramatic Hajar mountains, to learning the fascinating history about the era of pearl farming in the region - you’re set to have an unforgettable experience with suwaidipearls.
</a:t>
                      </a:r>
                      <a:r>
                        <a:rPr kumimoji="0" lang="ar-AE" sz="1000" b="0" i="0" u="none" strike="noStrike" kern="1200" cap="none" spc="0" normalizeH="0" baseline="0" noProof="0">
                          <a:ln>
                            <a:noFill/>
                          </a:ln>
                          <a:solidFill>
                            <a:prstClr val="black"/>
                          </a:solidFill>
                          <a:effectLst/>
                          <a:uLnTx/>
                          <a:uFillTx/>
                          <a:latin typeface="+mn-lt"/>
                          <a:ea typeface="+mn-ea"/>
                          <a:cs typeface="+mn-cs"/>
                        </a:rPr>
                        <a:t>بدءاً من مشاهد المياه الزمردية على مرأى جبال  الحجر المثيرة، وصولاً إلى اكتشافِ تاريخ عصر زراعة اللؤلؤ المذهل في المنطقة - أنتم على وشك خوض تجربة لا تنسى مع </a:t>
                      </a:r>
                      <a:r>
                        <a:rPr kumimoji="0" lang="en-US" sz="1000" b="0" i="0" u="none" strike="noStrike" kern="1200" cap="none" spc="0" normalizeH="0" baseline="0" noProof="0">
                          <a:ln>
                            <a:noFill/>
                          </a:ln>
                          <a:solidFill>
                            <a:prstClr val="black"/>
                          </a:solidFill>
                          <a:effectLst/>
                          <a:uLnTx/>
                          <a:uFillTx/>
                          <a:latin typeface="+mn-lt"/>
                          <a:ea typeface="+mn-ea"/>
                          <a:cs typeface="+mn-cs"/>
                        </a:rPr>
                        <a:t>suwaidipearls 📸ismoandnony
#VisitRasAlKhaimah #iFoundRAK #PearlFarming #History #Culture #Pearls #Jewels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https://www.instagram.com/p/B8oHqtgDXfe/media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7315410"/>
                  </a:ext>
                </a:extLst>
              </a:tr>
            </a:tbl>
          </a:graphicData>
        </a:graphic>
      </p:graphicFrame>
      <p:sp>
        <p:nvSpPr>
          <p:cNvPr id="4" name="Text Placeholder 3">
            <a:extLst>
              <a:ext uri="{FF2B5EF4-FFF2-40B4-BE49-F238E27FC236}">
                <a16:creationId xmlns:a16="http://schemas.microsoft.com/office/drawing/2014/main" id="{9366ED2C-C6BD-4985-897B-8DFD3BF8F4D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0821659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FF035-A615-4738-88F8-FD1764C52946}"/>
              </a:ext>
            </a:extLst>
          </p:cNvPr>
          <p:cNvSpPr>
            <a:spLocks noGrp="1"/>
          </p:cNvSpPr>
          <p:nvPr>
            <p:ph type="title"/>
          </p:nvPr>
        </p:nvSpPr>
        <p:spPr/>
        <p:txBody>
          <a:bodyPr/>
          <a:lstStyle/>
          <a:p>
            <a:r>
              <a:rPr lang="en-US"/>
              <a:t>Instagram Posts Table | Tourism RAK - 13 of 24</a:t>
            </a:r>
          </a:p>
        </p:txBody>
      </p:sp>
      <p:graphicFrame>
        <p:nvGraphicFramePr>
          <p:cNvPr id="5" name="Table Placeholder 4">
            <a:extLst>
              <a:ext uri="{FF2B5EF4-FFF2-40B4-BE49-F238E27FC236}">
                <a16:creationId xmlns:a16="http://schemas.microsoft.com/office/drawing/2014/main" id="{81015C1D-85D2-480A-A0B8-A0E07E06FEB2}"/>
              </a:ext>
            </a:extLst>
          </p:cNvPr>
          <p:cNvGraphicFramePr>
            <a:graphicFrameLocks noGrp="1"/>
          </p:cNvGraphicFramePr>
          <p:nvPr>
            <p:ph type="tbl" sz="quarter" idx="13"/>
            <p:extLst>
              <p:ext uri="{D42A27DB-BD31-4B8C-83A1-F6EECF244321}">
                <p14:modId xmlns:p14="http://schemas.microsoft.com/office/powerpoint/2010/main" val="1204834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93990514"/>
                    </a:ext>
                  </a:extLst>
                </a:gridCol>
                <a:gridCol w="1810512">
                  <a:extLst>
                    <a:ext uri="{9D8B030D-6E8A-4147-A177-3AD203B41FA5}">
                      <a16:colId xmlns:a16="http://schemas.microsoft.com/office/drawing/2014/main" val="2542423679"/>
                    </a:ext>
                  </a:extLst>
                </a:gridCol>
                <a:gridCol w="822960">
                  <a:extLst>
                    <a:ext uri="{9D8B030D-6E8A-4147-A177-3AD203B41FA5}">
                      <a16:colId xmlns:a16="http://schemas.microsoft.com/office/drawing/2014/main" val="4208175128"/>
                    </a:ext>
                  </a:extLst>
                </a:gridCol>
                <a:gridCol w="822960">
                  <a:extLst>
                    <a:ext uri="{9D8B030D-6E8A-4147-A177-3AD203B41FA5}">
                      <a16:colId xmlns:a16="http://schemas.microsoft.com/office/drawing/2014/main" val="2046164389"/>
                    </a:ext>
                  </a:extLst>
                </a:gridCol>
                <a:gridCol w="822960">
                  <a:extLst>
                    <a:ext uri="{9D8B030D-6E8A-4147-A177-3AD203B41FA5}">
                      <a16:colId xmlns:a16="http://schemas.microsoft.com/office/drawing/2014/main" val="2858500563"/>
                    </a:ext>
                  </a:extLst>
                </a:gridCol>
                <a:gridCol w="822960">
                  <a:extLst>
                    <a:ext uri="{9D8B030D-6E8A-4147-A177-3AD203B41FA5}">
                      <a16:colId xmlns:a16="http://schemas.microsoft.com/office/drawing/2014/main" val="786474292"/>
                    </a:ext>
                  </a:extLst>
                </a:gridCol>
                <a:gridCol w="822960">
                  <a:extLst>
                    <a:ext uri="{9D8B030D-6E8A-4147-A177-3AD203B41FA5}">
                      <a16:colId xmlns:a16="http://schemas.microsoft.com/office/drawing/2014/main" val="2695810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937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- 2020-02-24 15:04:04</a:t>
                      </a:r>
                      <a:r>
                        <a:rPr kumimoji="0" lang="en-US" sz="1000" b="0" i="0" u="none" strike="noStrike" kern="1200" cap="none" spc="0" normalizeH="0" baseline="0" noProof="0">
                          <a:ln>
                            <a:noFill/>
                          </a:ln>
                          <a:solidFill>
                            <a:prstClr val="black"/>
                          </a:solidFill>
                          <a:effectLst/>
                          <a:uLnTx/>
                          <a:uFillTx/>
                          <a:latin typeface="+mn-lt"/>
                          <a:ea typeface="+mn-ea"/>
                          <a:cs typeface="+mn-cs"/>
                        </a:rPr>
                        <a:t>
 Don’t just dream of exquisite sunsets. Create picture perfect moments in Ras Al Khaimah. ☀
</a:t>
                      </a:r>
                      <a:r>
                        <a:rPr kumimoji="0" lang="ar-AE" sz="1000" b="0" i="0" u="none" strike="noStrike" kern="1200" cap="none" spc="0" normalizeH="0" baseline="0" noProof="0">
                          <a:ln>
                            <a:noFill/>
                          </a:ln>
                          <a:solidFill>
                            <a:prstClr val="black"/>
                          </a:solidFill>
                          <a:effectLst/>
                          <a:uLnTx/>
                          <a:uFillTx/>
                          <a:latin typeface="+mn-lt"/>
                          <a:ea typeface="+mn-ea"/>
                          <a:cs typeface="+mn-cs"/>
                        </a:rPr>
                        <a:t>لا تحلموا بمتعة غروب شمس مهيب فقط. بل ابتدعوا صور اللحظات الفريدة في رأس الخيمة. ☀
</a:t>
                      </a:r>
                      <a:r>
                        <a:rPr kumimoji="0" lang="en-US" sz="1000" b="0" i="0" u="none" strike="noStrike" kern="1200" cap="none" spc="0" normalizeH="0" baseline="0" noProof="0">
                          <a:ln>
                            <a:noFill/>
                          </a:ln>
                          <a:solidFill>
                            <a:prstClr val="black"/>
                          </a:solidFill>
                          <a:effectLst/>
                          <a:uLnTx/>
                          <a:uFillTx/>
                          <a:latin typeface="+mn-lt"/>
                          <a:ea typeface="+mn-ea"/>
                          <a:cs typeface="+mn-cs"/>
                        </a:rPr>
                        <a:t>Photo by: chloe.sterk 
#VisitRasAlKhaimah #iFoundRAK #Desert #SandDunes #Sunset #Magical #ArabianDesert #Horse #HorseRiding #Friendship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https://www.instagram.com/p/B88oBjJD3Gl/media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3392819"/>
                  </a:ext>
                </a:extLst>
              </a:tr>
            </a:tbl>
          </a:graphicData>
        </a:graphic>
      </p:graphicFrame>
      <p:sp>
        <p:nvSpPr>
          <p:cNvPr id="4" name="Text Placeholder 3">
            <a:extLst>
              <a:ext uri="{FF2B5EF4-FFF2-40B4-BE49-F238E27FC236}">
                <a16:creationId xmlns:a16="http://schemas.microsoft.com/office/drawing/2014/main" id="{DC0D0B2E-2549-491F-AE74-502E9EEF7A88}"/>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061259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944F-D36B-4C91-A271-138971F3022E}"/>
              </a:ext>
            </a:extLst>
          </p:cNvPr>
          <p:cNvSpPr>
            <a:spLocks noGrp="1"/>
          </p:cNvSpPr>
          <p:nvPr>
            <p:ph type="title"/>
          </p:nvPr>
        </p:nvSpPr>
        <p:spPr/>
        <p:txBody>
          <a:bodyPr/>
          <a:lstStyle/>
          <a:p>
            <a:r>
              <a:rPr lang="en-US"/>
              <a:t>Instagram Posts Table | Tourism RAK - 14 of 24</a:t>
            </a:r>
          </a:p>
        </p:txBody>
      </p:sp>
      <p:graphicFrame>
        <p:nvGraphicFramePr>
          <p:cNvPr id="5" name="Table Placeholder 4">
            <a:extLst>
              <a:ext uri="{FF2B5EF4-FFF2-40B4-BE49-F238E27FC236}">
                <a16:creationId xmlns:a16="http://schemas.microsoft.com/office/drawing/2014/main" id="{7FB3364B-4CFC-4C66-AF70-4FE66423FBFD}"/>
              </a:ext>
            </a:extLst>
          </p:cNvPr>
          <p:cNvGraphicFramePr>
            <a:graphicFrameLocks noGrp="1"/>
          </p:cNvGraphicFramePr>
          <p:nvPr>
            <p:ph type="tbl" sz="quarter" idx="13"/>
            <p:extLst>
              <p:ext uri="{D42A27DB-BD31-4B8C-83A1-F6EECF244321}">
                <p14:modId xmlns:p14="http://schemas.microsoft.com/office/powerpoint/2010/main" val="65754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96196703"/>
                    </a:ext>
                  </a:extLst>
                </a:gridCol>
                <a:gridCol w="1810512">
                  <a:extLst>
                    <a:ext uri="{9D8B030D-6E8A-4147-A177-3AD203B41FA5}">
                      <a16:colId xmlns:a16="http://schemas.microsoft.com/office/drawing/2014/main" val="1570561509"/>
                    </a:ext>
                  </a:extLst>
                </a:gridCol>
                <a:gridCol w="822960">
                  <a:extLst>
                    <a:ext uri="{9D8B030D-6E8A-4147-A177-3AD203B41FA5}">
                      <a16:colId xmlns:a16="http://schemas.microsoft.com/office/drawing/2014/main" val="1803976540"/>
                    </a:ext>
                  </a:extLst>
                </a:gridCol>
                <a:gridCol w="822960">
                  <a:extLst>
                    <a:ext uri="{9D8B030D-6E8A-4147-A177-3AD203B41FA5}">
                      <a16:colId xmlns:a16="http://schemas.microsoft.com/office/drawing/2014/main" val="515344393"/>
                    </a:ext>
                  </a:extLst>
                </a:gridCol>
                <a:gridCol w="822960">
                  <a:extLst>
                    <a:ext uri="{9D8B030D-6E8A-4147-A177-3AD203B41FA5}">
                      <a16:colId xmlns:a16="http://schemas.microsoft.com/office/drawing/2014/main" val="2188711733"/>
                    </a:ext>
                  </a:extLst>
                </a:gridCol>
                <a:gridCol w="822960">
                  <a:extLst>
                    <a:ext uri="{9D8B030D-6E8A-4147-A177-3AD203B41FA5}">
                      <a16:colId xmlns:a16="http://schemas.microsoft.com/office/drawing/2014/main" val="3077581377"/>
                    </a:ext>
                  </a:extLst>
                </a:gridCol>
                <a:gridCol w="822960">
                  <a:extLst>
                    <a:ext uri="{9D8B030D-6E8A-4147-A177-3AD203B41FA5}">
                      <a16:colId xmlns:a16="http://schemas.microsoft.com/office/drawing/2014/main" val="755104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502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- 2019-07-21 14:07:25</a:t>
                      </a:r>
                      <a:r>
                        <a:rPr kumimoji="0" lang="en-US" sz="1000" b="0" i="0" u="none" strike="noStrike" kern="1200" cap="none" spc="0" normalizeH="0" baseline="0" noProof="0">
                          <a:ln>
                            <a:noFill/>
                          </a:ln>
                          <a:solidFill>
                            <a:prstClr val="black"/>
                          </a:solidFill>
                          <a:effectLst/>
                          <a:uLnTx/>
                          <a:uFillTx/>
                          <a:latin typeface="+mn-lt"/>
                          <a:ea typeface="+mn-ea"/>
                          <a:cs typeface="+mn-cs"/>
                        </a:rPr>
                        <a:t>
 Well, hello there! 🐪
.
</a:t>
                      </a:r>
                      <a:r>
                        <a:rPr kumimoji="0" lang="ar-AE" sz="1000" b="0" i="0" u="none" strike="noStrike" kern="1200" cap="none" spc="0" normalizeH="0" baseline="0" noProof="0">
                          <a:ln>
                            <a:noFill/>
                          </a:ln>
                          <a:solidFill>
                            <a:prstClr val="black"/>
                          </a:solidFill>
                          <a:effectLst/>
                          <a:uLnTx/>
                          <a:uFillTx/>
                          <a:latin typeface="+mn-lt"/>
                          <a:ea typeface="+mn-ea"/>
                          <a:cs typeface="+mn-cs"/>
                        </a:rPr>
                        <a:t>مرحباً
.
</a:t>
                      </a:r>
                      <a:r>
                        <a:rPr kumimoji="0" lang="en-US" sz="1000" b="0" i="0" u="none" strike="noStrike" kern="1200" cap="none" spc="0" normalizeH="0" baseline="0" noProof="0">
                          <a:ln>
                            <a:noFill/>
                          </a:ln>
                          <a:solidFill>
                            <a:prstClr val="black"/>
                          </a:solidFill>
                          <a:effectLst/>
                          <a:uLnTx/>
                          <a:uFillTx/>
                          <a:latin typeface="+mn-lt"/>
                          <a:ea typeface="+mn-ea"/>
                          <a:cs typeface="+mn-cs"/>
                        </a:rPr>
                        <a:t>Photo Credit: tanya_gon_34
.
#VisitRasAlKhaimah #iFoundRAK #Camel #Wildlife #Desert #SandDunes #BlueSkies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https://www.instagram.com/p/B0LMP5uDcO3/media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5468612"/>
                  </a:ext>
                </a:extLst>
              </a:tr>
            </a:tbl>
          </a:graphicData>
        </a:graphic>
      </p:graphicFrame>
      <p:sp>
        <p:nvSpPr>
          <p:cNvPr id="4" name="Text Placeholder 3">
            <a:extLst>
              <a:ext uri="{FF2B5EF4-FFF2-40B4-BE49-F238E27FC236}">
                <a16:creationId xmlns:a16="http://schemas.microsoft.com/office/drawing/2014/main" id="{0A51DB20-7193-457D-ADD9-CEAF6149790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354944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A479E-AD8B-4ECD-B602-57ABAB37674D}"/>
              </a:ext>
            </a:extLst>
          </p:cNvPr>
          <p:cNvSpPr>
            <a:spLocks noGrp="1"/>
          </p:cNvSpPr>
          <p:nvPr>
            <p:ph type="title"/>
          </p:nvPr>
        </p:nvSpPr>
        <p:spPr/>
        <p:txBody>
          <a:bodyPr/>
          <a:lstStyle/>
          <a:p>
            <a:r>
              <a:rPr lang="en-US"/>
              <a:t>Instagram Posts Table | Tourism RAK - 15 of 24</a:t>
            </a:r>
          </a:p>
        </p:txBody>
      </p:sp>
      <p:graphicFrame>
        <p:nvGraphicFramePr>
          <p:cNvPr id="5" name="Table Placeholder 4">
            <a:extLst>
              <a:ext uri="{FF2B5EF4-FFF2-40B4-BE49-F238E27FC236}">
                <a16:creationId xmlns:a16="http://schemas.microsoft.com/office/drawing/2014/main" id="{60FA1DBA-E789-45F9-8080-D285E7B83F77}"/>
              </a:ext>
            </a:extLst>
          </p:cNvPr>
          <p:cNvGraphicFramePr>
            <a:graphicFrameLocks noGrp="1"/>
          </p:cNvGraphicFramePr>
          <p:nvPr>
            <p:ph type="tbl" sz="quarter" idx="13"/>
            <p:extLst>
              <p:ext uri="{D42A27DB-BD31-4B8C-83A1-F6EECF244321}">
                <p14:modId xmlns:p14="http://schemas.microsoft.com/office/powerpoint/2010/main" val="3405487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53215490"/>
                    </a:ext>
                  </a:extLst>
                </a:gridCol>
                <a:gridCol w="1810512">
                  <a:extLst>
                    <a:ext uri="{9D8B030D-6E8A-4147-A177-3AD203B41FA5}">
                      <a16:colId xmlns:a16="http://schemas.microsoft.com/office/drawing/2014/main" val="2970877739"/>
                    </a:ext>
                  </a:extLst>
                </a:gridCol>
                <a:gridCol w="822960">
                  <a:extLst>
                    <a:ext uri="{9D8B030D-6E8A-4147-A177-3AD203B41FA5}">
                      <a16:colId xmlns:a16="http://schemas.microsoft.com/office/drawing/2014/main" val="1040487582"/>
                    </a:ext>
                  </a:extLst>
                </a:gridCol>
                <a:gridCol w="822960">
                  <a:extLst>
                    <a:ext uri="{9D8B030D-6E8A-4147-A177-3AD203B41FA5}">
                      <a16:colId xmlns:a16="http://schemas.microsoft.com/office/drawing/2014/main" val="2561422440"/>
                    </a:ext>
                  </a:extLst>
                </a:gridCol>
                <a:gridCol w="822960">
                  <a:extLst>
                    <a:ext uri="{9D8B030D-6E8A-4147-A177-3AD203B41FA5}">
                      <a16:colId xmlns:a16="http://schemas.microsoft.com/office/drawing/2014/main" val="3663547130"/>
                    </a:ext>
                  </a:extLst>
                </a:gridCol>
                <a:gridCol w="822960">
                  <a:extLst>
                    <a:ext uri="{9D8B030D-6E8A-4147-A177-3AD203B41FA5}">
                      <a16:colId xmlns:a16="http://schemas.microsoft.com/office/drawing/2014/main" val="160617293"/>
                    </a:ext>
                  </a:extLst>
                </a:gridCol>
                <a:gridCol w="822960">
                  <a:extLst>
                    <a:ext uri="{9D8B030D-6E8A-4147-A177-3AD203B41FA5}">
                      <a16:colId xmlns:a16="http://schemas.microsoft.com/office/drawing/2014/main" val="3645302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96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- 2020-03-26 20:15:54</a:t>
                      </a:r>
                      <a:r>
                        <a:rPr kumimoji="0" lang="en-US" sz="1000" b="0" i="0" u="none" strike="noStrike" kern="1200" cap="none" spc="0" normalizeH="0" baseline="0" noProof="0">
                          <a:ln>
                            <a:noFill/>
                          </a:ln>
                          <a:solidFill>
                            <a:prstClr val="black"/>
                          </a:solidFill>
                          <a:effectLst/>
                          <a:uLnTx/>
                          <a:uFillTx/>
                          <a:latin typeface="+mn-lt"/>
                          <a:ea typeface="+mn-ea"/>
                          <a:cs typeface="+mn-cs"/>
                        </a:rPr>
                        <a:t>
 While you stay at home, let us take you on a virtual journey around our beautiful Emirate. Join us as we explore our natural landscapes, rediscover culture and history, and look forward to exhilarating
adventures you can take when we can meet again.
#FindRAKLater #ShortcationSoon
Photo by: beatnothing
.
.
</a:t>
                      </a:r>
                      <a:r>
                        <a:rPr kumimoji="0" lang="ar-AE" sz="1000" b="0" i="0" u="none" strike="noStrike" kern="1200" cap="none" spc="0" normalizeH="0" baseline="0" noProof="0">
                          <a:ln>
                            <a:noFill/>
                          </a:ln>
                          <a:solidFill>
                            <a:prstClr val="black"/>
                          </a:solidFill>
                          <a:effectLst/>
                          <a:uLnTx/>
                          <a:uFillTx/>
                          <a:latin typeface="+mn-lt"/>
                          <a:ea typeface="+mn-ea"/>
                          <a:cs typeface="+mn-cs"/>
                        </a:rPr>
                        <a:t>دعونا نصطحبكم في رحلة افتراضية حول إمارتنا الجميلة، رحلة استثنائية وأنتم في المنزل تشاهدون بها معالمنا الطبيعية المذهلة، وتعيدون اكتشاف حضارتنا المميزة، وتجهزون أنفسكم لمغامرات لا مثيل لها كي تختبروها عندما نلتقي مجدداً. #قريبا_في_رأس_الخيمة #عطلة_قصيرة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https://www.instagram.com/p/B-NAWmtDYfv/media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3465568"/>
                  </a:ext>
                </a:extLst>
              </a:tr>
            </a:tbl>
          </a:graphicData>
        </a:graphic>
      </p:graphicFrame>
      <p:sp>
        <p:nvSpPr>
          <p:cNvPr id="4" name="Text Placeholder 3">
            <a:extLst>
              <a:ext uri="{FF2B5EF4-FFF2-40B4-BE49-F238E27FC236}">
                <a16:creationId xmlns:a16="http://schemas.microsoft.com/office/drawing/2014/main" id="{17243BFF-2FA9-4F76-AEDB-A9C0672B00D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3268658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68964-E45C-4E63-8D77-94D26AE854FD}"/>
              </a:ext>
            </a:extLst>
          </p:cNvPr>
          <p:cNvSpPr>
            <a:spLocks noGrp="1"/>
          </p:cNvSpPr>
          <p:nvPr>
            <p:ph type="title"/>
          </p:nvPr>
        </p:nvSpPr>
        <p:spPr/>
        <p:txBody>
          <a:bodyPr/>
          <a:lstStyle/>
          <a:p>
            <a:r>
              <a:rPr lang="en-US"/>
              <a:t>Instagram Posts Table | Tourism RAK - 16 of 24</a:t>
            </a:r>
          </a:p>
        </p:txBody>
      </p:sp>
      <p:graphicFrame>
        <p:nvGraphicFramePr>
          <p:cNvPr id="5" name="Table Placeholder 4">
            <a:extLst>
              <a:ext uri="{FF2B5EF4-FFF2-40B4-BE49-F238E27FC236}">
                <a16:creationId xmlns:a16="http://schemas.microsoft.com/office/drawing/2014/main" id="{43DC0093-9DDB-486F-926E-9D048426F9D0}"/>
              </a:ext>
            </a:extLst>
          </p:cNvPr>
          <p:cNvGraphicFramePr>
            <a:graphicFrameLocks noGrp="1"/>
          </p:cNvGraphicFramePr>
          <p:nvPr>
            <p:ph type="tbl" sz="quarter" idx="13"/>
            <p:extLst>
              <p:ext uri="{D42A27DB-BD31-4B8C-83A1-F6EECF244321}">
                <p14:modId xmlns:p14="http://schemas.microsoft.com/office/powerpoint/2010/main" val="2833848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1013899"/>
                    </a:ext>
                  </a:extLst>
                </a:gridCol>
                <a:gridCol w="1810512">
                  <a:extLst>
                    <a:ext uri="{9D8B030D-6E8A-4147-A177-3AD203B41FA5}">
                      <a16:colId xmlns:a16="http://schemas.microsoft.com/office/drawing/2014/main" val="2292063116"/>
                    </a:ext>
                  </a:extLst>
                </a:gridCol>
                <a:gridCol w="822960">
                  <a:extLst>
                    <a:ext uri="{9D8B030D-6E8A-4147-A177-3AD203B41FA5}">
                      <a16:colId xmlns:a16="http://schemas.microsoft.com/office/drawing/2014/main" val="1875164420"/>
                    </a:ext>
                  </a:extLst>
                </a:gridCol>
                <a:gridCol w="822960">
                  <a:extLst>
                    <a:ext uri="{9D8B030D-6E8A-4147-A177-3AD203B41FA5}">
                      <a16:colId xmlns:a16="http://schemas.microsoft.com/office/drawing/2014/main" val="3081418996"/>
                    </a:ext>
                  </a:extLst>
                </a:gridCol>
                <a:gridCol w="822960">
                  <a:extLst>
                    <a:ext uri="{9D8B030D-6E8A-4147-A177-3AD203B41FA5}">
                      <a16:colId xmlns:a16="http://schemas.microsoft.com/office/drawing/2014/main" val="1184942923"/>
                    </a:ext>
                  </a:extLst>
                </a:gridCol>
                <a:gridCol w="822960">
                  <a:extLst>
                    <a:ext uri="{9D8B030D-6E8A-4147-A177-3AD203B41FA5}">
                      <a16:colId xmlns:a16="http://schemas.microsoft.com/office/drawing/2014/main" val="2433242094"/>
                    </a:ext>
                  </a:extLst>
                </a:gridCol>
                <a:gridCol w="822960">
                  <a:extLst>
                    <a:ext uri="{9D8B030D-6E8A-4147-A177-3AD203B41FA5}">
                      <a16:colId xmlns:a16="http://schemas.microsoft.com/office/drawing/2014/main" val="2219691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713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- 2019-10-11 12:30:12</a:t>
                      </a:r>
                      <a:r>
                        <a:rPr kumimoji="0" lang="en-US" sz="1000" b="0" i="0" u="none" strike="noStrike" kern="1200" cap="none" spc="0" normalizeH="0" baseline="0" noProof="0">
                          <a:ln>
                            <a:noFill/>
                          </a:ln>
                          <a:solidFill>
                            <a:prstClr val="black"/>
                          </a:solidFill>
                          <a:effectLst/>
                          <a:uLnTx/>
                          <a:uFillTx/>
                          <a:latin typeface="+mn-lt"/>
                          <a:ea typeface="+mn-ea"/>
                          <a:cs typeface="+mn-cs"/>
                        </a:rPr>
                        <a:t>
 Staycation in style this weekend. 😁
.
</a:t>
                      </a:r>
                      <a:r>
                        <a:rPr kumimoji="0" lang="ar-AE" sz="1000" b="0" i="0" u="none" strike="noStrike" kern="1200" cap="none" spc="0" normalizeH="0" baseline="0" noProof="0">
                          <a:ln>
                            <a:noFill/>
                          </a:ln>
                          <a:solidFill>
                            <a:prstClr val="black"/>
                          </a:solidFill>
                          <a:effectLst/>
                          <a:uLnTx/>
                          <a:uFillTx/>
                          <a:latin typeface="+mn-lt"/>
                          <a:ea typeface="+mn-ea"/>
                          <a:cs typeface="+mn-cs"/>
                        </a:rPr>
                        <a:t>الاستجمام أسلوب حياة ، وخاصة في العطلات الأسبوعية
.
</a:t>
                      </a:r>
                      <a:r>
                        <a:rPr kumimoji="0" lang="en-US" sz="1000" b="0" i="0" u="none" strike="noStrike" kern="1200" cap="none" spc="0" normalizeH="0" baseline="0" noProof="0">
                          <a:ln>
                            <a:noFill/>
                          </a:ln>
                          <a:solidFill>
                            <a:prstClr val="black"/>
                          </a:solidFill>
                          <a:effectLst/>
                          <a:uLnTx/>
                          <a:uFillTx/>
                          <a:latin typeface="+mn-lt"/>
                          <a:ea typeface="+mn-ea"/>
                          <a:cs typeface="+mn-cs"/>
                        </a:rPr>
                        <a:t>📸: riccardobasile
.
#VisitRasAlKhaimah 
#iFoundRAK 
#WeekendInRAK
#ItsTheWeekend 
#Poolside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https://www.instagram.com/p/B3eKTlpAYl7/media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1568908"/>
                  </a:ext>
                </a:extLst>
              </a:tr>
            </a:tbl>
          </a:graphicData>
        </a:graphic>
      </p:graphicFrame>
      <p:sp>
        <p:nvSpPr>
          <p:cNvPr id="4" name="Text Placeholder 3">
            <a:extLst>
              <a:ext uri="{FF2B5EF4-FFF2-40B4-BE49-F238E27FC236}">
                <a16:creationId xmlns:a16="http://schemas.microsoft.com/office/drawing/2014/main" id="{40C320FA-87C4-4C9C-8702-64EA42C8F85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848165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B12BC-78A8-474D-B09F-8D2E44573811}"/>
              </a:ext>
            </a:extLst>
          </p:cNvPr>
          <p:cNvSpPr>
            <a:spLocks noGrp="1"/>
          </p:cNvSpPr>
          <p:nvPr>
            <p:ph type="title"/>
          </p:nvPr>
        </p:nvSpPr>
        <p:spPr/>
        <p:txBody>
          <a:bodyPr/>
          <a:lstStyle/>
          <a:p>
            <a:r>
              <a:rPr lang="en-US"/>
              <a:t>Instagram Posts Table | Tourism RAK - 17 of 24</a:t>
            </a:r>
          </a:p>
        </p:txBody>
      </p:sp>
      <p:graphicFrame>
        <p:nvGraphicFramePr>
          <p:cNvPr id="5" name="Table Placeholder 4">
            <a:extLst>
              <a:ext uri="{FF2B5EF4-FFF2-40B4-BE49-F238E27FC236}">
                <a16:creationId xmlns:a16="http://schemas.microsoft.com/office/drawing/2014/main" id="{6E1D8F1E-B2B4-456A-9DB6-5D23BA6932A2}"/>
              </a:ext>
            </a:extLst>
          </p:cNvPr>
          <p:cNvGraphicFramePr>
            <a:graphicFrameLocks noGrp="1"/>
          </p:cNvGraphicFramePr>
          <p:nvPr>
            <p:ph type="tbl" sz="quarter" idx="13"/>
            <p:extLst>
              <p:ext uri="{D42A27DB-BD31-4B8C-83A1-F6EECF244321}">
                <p14:modId xmlns:p14="http://schemas.microsoft.com/office/powerpoint/2010/main" val="782037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475082"/>
                    </a:ext>
                  </a:extLst>
                </a:gridCol>
                <a:gridCol w="1810512">
                  <a:extLst>
                    <a:ext uri="{9D8B030D-6E8A-4147-A177-3AD203B41FA5}">
                      <a16:colId xmlns:a16="http://schemas.microsoft.com/office/drawing/2014/main" val="2080161913"/>
                    </a:ext>
                  </a:extLst>
                </a:gridCol>
                <a:gridCol w="822960">
                  <a:extLst>
                    <a:ext uri="{9D8B030D-6E8A-4147-A177-3AD203B41FA5}">
                      <a16:colId xmlns:a16="http://schemas.microsoft.com/office/drawing/2014/main" val="2316271713"/>
                    </a:ext>
                  </a:extLst>
                </a:gridCol>
                <a:gridCol w="822960">
                  <a:extLst>
                    <a:ext uri="{9D8B030D-6E8A-4147-A177-3AD203B41FA5}">
                      <a16:colId xmlns:a16="http://schemas.microsoft.com/office/drawing/2014/main" val="502937305"/>
                    </a:ext>
                  </a:extLst>
                </a:gridCol>
                <a:gridCol w="822960">
                  <a:extLst>
                    <a:ext uri="{9D8B030D-6E8A-4147-A177-3AD203B41FA5}">
                      <a16:colId xmlns:a16="http://schemas.microsoft.com/office/drawing/2014/main" val="2223741532"/>
                    </a:ext>
                  </a:extLst>
                </a:gridCol>
                <a:gridCol w="822960">
                  <a:extLst>
                    <a:ext uri="{9D8B030D-6E8A-4147-A177-3AD203B41FA5}">
                      <a16:colId xmlns:a16="http://schemas.microsoft.com/office/drawing/2014/main" val="1865821517"/>
                    </a:ext>
                  </a:extLst>
                </a:gridCol>
                <a:gridCol w="822960">
                  <a:extLst>
                    <a:ext uri="{9D8B030D-6E8A-4147-A177-3AD203B41FA5}">
                      <a16:colId xmlns:a16="http://schemas.microsoft.com/office/drawing/2014/main" val="2590628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794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- 2019-10-03 13:00:53</a:t>
                      </a:r>
                      <a:r>
                        <a:rPr kumimoji="0" lang="en-US" sz="1000" b="0" i="0" u="none" strike="noStrike" kern="1200" cap="none" spc="0" normalizeH="0" baseline="0" noProof="0">
                          <a:ln>
                            <a:noFill/>
                          </a:ln>
                          <a:solidFill>
                            <a:prstClr val="black"/>
                          </a:solidFill>
                          <a:effectLst/>
                          <a:uLnTx/>
                          <a:uFillTx/>
                          <a:latin typeface="+mn-lt"/>
                          <a:ea typeface="+mn-ea"/>
                          <a:cs typeface="+mn-cs"/>
                        </a:rPr>
                        <a:t>
 Hello, winter sunsets 🌄!
.
</a:t>
                      </a:r>
                      <a:r>
                        <a:rPr kumimoji="0" lang="ar-AE" sz="1000" b="0" i="0" u="none" strike="noStrike" kern="1200" cap="none" spc="0" normalizeH="0" baseline="0" noProof="0">
                          <a:ln>
                            <a:noFill/>
                          </a:ln>
                          <a:solidFill>
                            <a:prstClr val="black"/>
                          </a:solidFill>
                          <a:effectLst/>
                          <a:uLnTx/>
                          <a:uFillTx/>
                          <a:latin typeface="+mn-lt"/>
                          <a:ea typeface="+mn-ea"/>
                          <a:cs typeface="+mn-cs"/>
                        </a:rPr>
                        <a:t>مرحباً بغروب الشمس في أجواء الخريف!
.
</a:t>
                      </a:r>
                      <a:r>
                        <a:rPr kumimoji="0" lang="en-US" sz="1000" b="0" i="0" u="none" strike="noStrike" kern="1200" cap="none" spc="0" normalizeH="0" baseline="0" noProof="0">
                          <a:ln>
                            <a:noFill/>
                          </a:ln>
                          <a:solidFill>
                            <a:prstClr val="black"/>
                          </a:solidFill>
                          <a:effectLst/>
                          <a:uLnTx/>
                          <a:uFillTx/>
                          <a:latin typeface="+mn-lt"/>
                          <a:ea typeface="+mn-ea"/>
                          <a:cs typeface="+mn-cs"/>
                        </a:rPr>
                        <a:t>Photo credit: hamod.13_
.
#VisitRasAlKhaimah 
#iFoundRAK 
#DailyAdventures 
#Sunset 
#UAE 
#DailySunsets 
#ChaseTheSun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https://www.instagram.com/p/B3JndVIAcmO/media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87437839"/>
                  </a:ext>
                </a:extLst>
              </a:tr>
            </a:tbl>
          </a:graphicData>
        </a:graphic>
      </p:graphicFrame>
      <p:sp>
        <p:nvSpPr>
          <p:cNvPr id="4" name="Text Placeholder 3">
            <a:extLst>
              <a:ext uri="{FF2B5EF4-FFF2-40B4-BE49-F238E27FC236}">
                <a16:creationId xmlns:a16="http://schemas.microsoft.com/office/drawing/2014/main" id="{2A5EB97D-42C5-4D0B-8063-A3C5E4FB4CF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5843560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79386-94FB-4EF8-920E-6C717C7E33D0}"/>
              </a:ext>
            </a:extLst>
          </p:cNvPr>
          <p:cNvSpPr>
            <a:spLocks noGrp="1"/>
          </p:cNvSpPr>
          <p:nvPr>
            <p:ph type="title"/>
          </p:nvPr>
        </p:nvSpPr>
        <p:spPr/>
        <p:txBody>
          <a:bodyPr/>
          <a:lstStyle/>
          <a:p>
            <a:r>
              <a:rPr lang="en-US"/>
              <a:t>Instagram Posts Table | Tourism RAK - 18 of 24</a:t>
            </a:r>
          </a:p>
        </p:txBody>
      </p:sp>
      <p:graphicFrame>
        <p:nvGraphicFramePr>
          <p:cNvPr id="5" name="Table Placeholder 4">
            <a:extLst>
              <a:ext uri="{FF2B5EF4-FFF2-40B4-BE49-F238E27FC236}">
                <a16:creationId xmlns:a16="http://schemas.microsoft.com/office/drawing/2014/main" id="{83616DEC-DC2B-4D65-888B-08B07CA66846}"/>
              </a:ext>
            </a:extLst>
          </p:cNvPr>
          <p:cNvGraphicFramePr>
            <a:graphicFrameLocks noGrp="1"/>
          </p:cNvGraphicFramePr>
          <p:nvPr>
            <p:ph type="tbl" sz="quarter" idx="13"/>
            <p:extLst>
              <p:ext uri="{D42A27DB-BD31-4B8C-83A1-F6EECF244321}">
                <p14:modId xmlns:p14="http://schemas.microsoft.com/office/powerpoint/2010/main" val="851244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3150780"/>
                    </a:ext>
                  </a:extLst>
                </a:gridCol>
                <a:gridCol w="1810512">
                  <a:extLst>
                    <a:ext uri="{9D8B030D-6E8A-4147-A177-3AD203B41FA5}">
                      <a16:colId xmlns:a16="http://schemas.microsoft.com/office/drawing/2014/main" val="2359510886"/>
                    </a:ext>
                  </a:extLst>
                </a:gridCol>
                <a:gridCol w="822960">
                  <a:extLst>
                    <a:ext uri="{9D8B030D-6E8A-4147-A177-3AD203B41FA5}">
                      <a16:colId xmlns:a16="http://schemas.microsoft.com/office/drawing/2014/main" val="3535628693"/>
                    </a:ext>
                  </a:extLst>
                </a:gridCol>
                <a:gridCol w="822960">
                  <a:extLst>
                    <a:ext uri="{9D8B030D-6E8A-4147-A177-3AD203B41FA5}">
                      <a16:colId xmlns:a16="http://schemas.microsoft.com/office/drawing/2014/main" val="2781699348"/>
                    </a:ext>
                  </a:extLst>
                </a:gridCol>
                <a:gridCol w="822960">
                  <a:extLst>
                    <a:ext uri="{9D8B030D-6E8A-4147-A177-3AD203B41FA5}">
                      <a16:colId xmlns:a16="http://schemas.microsoft.com/office/drawing/2014/main" val="934603464"/>
                    </a:ext>
                  </a:extLst>
                </a:gridCol>
                <a:gridCol w="822960">
                  <a:extLst>
                    <a:ext uri="{9D8B030D-6E8A-4147-A177-3AD203B41FA5}">
                      <a16:colId xmlns:a16="http://schemas.microsoft.com/office/drawing/2014/main" val="209123576"/>
                    </a:ext>
                  </a:extLst>
                </a:gridCol>
                <a:gridCol w="822960">
                  <a:extLst>
                    <a:ext uri="{9D8B030D-6E8A-4147-A177-3AD203B41FA5}">
                      <a16:colId xmlns:a16="http://schemas.microsoft.com/office/drawing/2014/main" val="2446907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254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- 2019-05-26 16:19:08</a:t>
                      </a:r>
                      <a:r>
                        <a:rPr kumimoji="0" lang="en-US" sz="1000" b="0" i="0" u="none" strike="noStrike" kern="1200" cap="none" spc="0" normalizeH="0" baseline="0" noProof="0">
                          <a:ln>
                            <a:noFill/>
                          </a:ln>
                          <a:solidFill>
                            <a:prstClr val="black"/>
                          </a:solidFill>
                          <a:effectLst/>
                          <a:uLnTx/>
                          <a:uFillTx/>
                          <a:latin typeface="+mn-lt"/>
                          <a:ea typeface="+mn-ea"/>
                          <a:cs typeface="+mn-cs"/>
                        </a:rPr>
                        <a:t>
 Hands up if you want your Sundays to start with infinity pool views like these ☀ 😍 🙌 !
.
Photo Credit: sparrowspearl
.
</a:t>
                      </a:r>
                      <a:r>
                        <a:rPr kumimoji="0" lang="ar-AE" sz="1000" b="0" i="0" u="none" strike="noStrike" kern="1200" cap="none" spc="0" normalizeH="0" baseline="0" noProof="0">
                          <a:ln>
                            <a:noFill/>
                          </a:ln>
                          <a:solidFill>
                            <a:prstClr val="black"/>
                          </a:solidFill>
                          <a:effectLst/>
                          <a:uLnTx/>
                          <a:uFillTx/>
                          <a:latin typeface="+mn-lt"/>
                          <a:ea typeface="+mn-ea"/>
                          <a:cs typeface="+mn-cs"/>
                        </a:rPr>
                        <a:t>هل ترغبون في بدء يوم العطلة بالاسترخاء في المسبح والاستمتاع بإطلالة ساحرة على مياه الخليج العربي في الوقت ذاته
.
#</a:t>
                      </a:r>
                      <a:r>
                        <a:rPr kumimoji="0" lang="en-US" sz="1000" b="0" i="0" u="none" strike="noStrike" kern="1200" cap="none" spc="0" normalizeH="0" baseline="0" noProof="0">
                          <a:ln>
                            <a:noFill/>
                          </a:ln>
                          <a:solidFill>
                            <a:prstClr val="black"/>
                          </a:solidFill>
                          <a:effectLst/>
                          <a:uLnTx/>
                          <a:uFillTx/>
                          <a:latin typeface="+mn-lt"/>
                          <a:ea typeface="+mn-ea"/>
                          <a:cs typeface="+mn-cs"/>
                        </a:rPr>
                        <a:t>VisitRasAlKhaimah #iFoundRAK #InfinityPool #Views #SundayFunday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https://www.instagram.com/p/Bx7OzpRjfH_/media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58819"/>
                  </a:ext>
                </a:extLst>
              </a:tr>
            </a:tbl>
          </a:graphicData>
        </a:graphic>
      </p:graphicFrame>
      <p:sp>
        <p:nvSpPr>
          <p:cNvPr id="4" name="Text Placeholder 3">
            <a:extLst>
              <a:ext uri="{FF2B5EF4-FFF2-40B4-BE49-F238E27FC236}">
                <a16:creationId xmlns:a16="http://schemas.microsoft.com/office/drawing/2014/main" id="{A1B23667-AD18-490E-8283-7DCB30C66BEC}"/>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7674990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A6F95-800E-42A5-8C94-A303B3B1ED7D}"/>
              </a:ext>
            </a:extLst>
          </p:cNvPr>
          <p:cNvSpPr>
            <a:spLocks noGrp="1"/>
          </p:cNvSpPr>
          <p:nvPr>
            <p:ph type="title"/>
          </p:nvPr>
        </p:nvSpPr>
        <p:spPr/>
        <p:txBody>
          <a:bodyPr/>
          <a:lstStyle/>
          <a:p>
            <a:r>
              <a:rPr lang="en-US"/>
              <a:t>Instagram Posts Table | Tourism RAK - 19 of 24</a:t>
            </a:r>
          </a:p>
        </p:txBody>
      </p:sp>
      <p:graphicFrame>
        <p:nvGraphicFramePr>
          <p:cNvPr id="5" name="Table Placeholder 4">
            <a:extLst>
              <a:ext uri="{FF2B5EF4-FFF2-40B4-BE49-F238E27FC236}">
                <a16:creationId xmlns:a16="http://schemas.microsoft.com/office/drawing/2014/main" id="{1E6CA8E5-BC51-4E74-9240-1F192CD0265D}"/>
              </a:ext>
            </a:extLst>
          </p:cNvPr>
          <p:cNvGraphicFramePr>
            <a:graphicFrameLocks noGrp="1"/>
          </p:cNvGraphicFramePr>
          <p:nvPr>
            <p:ph type="tbl" sz="quarter" idx="13"/>
            <p:extLst>
              <p:ext uri="{D42A27DB-BD31-4B8C-83A1-F6EECF244321}">
                <p14:modId xmlns:p14="http://schemas.microsoft.com/office/powerpoint/2010/main" val="164501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76662303"/>
                    </a:ext>
                  </a:extLst>
                </a:gridCol>
                <a:gridCol w="1810512">
                  <a:extLst>
                    <a:ext uri="{9D8B030D-6E8A-4147-A177-3AD203B41FA5}">
                      <a16:colId xmlns:a16="http://schemas.microsoft.com/office/drawing/2014/main" val="2666038028"/>
                    </a:ext>
                  </a:extLst>
                </a:gridCol>
                <a:gridCol w="822960">
                  <a:extLst>
                    <a:ext uri="{9D8B030D-6E8A-4147-A177-3AD203B41FA5}">
                      <a16:colId xmlns:a16="http://schemas.microsoft.com/office/drawing/2014/main" val="3898245856"/>
                    </a:ext>
                  </a:extLst>
                </a:gridCol>
                <a:gridCol w="822960">
                  <a:extLst>
                    <a:ext uri="{9D8B030D-6E8A-4147-A177-3AD203B41FA5}">
                      <a16:colId xmlns:a16="http://schemas.microsoft.com/office/drawing/2014/main" val="794512752"/>
                    </a:ext>
                  </a:extLst>
                </a:gridCol>
                <a:gridCol w="822960">
                  <a:extLst>
                    <a:ext uri="{9D8B030D-6E8A-4147-A177-3AD203B41FA5}">
                      <a16:colId xmlns:a16="http://schemas.microsoft.com/office/drawing/2014/main" val="4122309710"/>
                    </a:ext>
                  </a:extLst>
                </a:gridCol>
                <a:gridCol w="822960">
                  <a:extLst>
                    <a:ext uri="{9D8B030D-6E8A-4147-A177-3AD203B41FA5}">
                      <a16:colId xmlns:a16="http://schemas.microsoft.com/office/drawing/2014/main" val="3184358264"/>
                    </a:ext>
                  </a:extLst>
                </a:gridCol>
                <a:gridCol w="822960">
                  <a:extLst>
                    <a:ext uri="{9D8B030D-6E8A-4147-A177-3AD203B41FA5}">
                      <a16:colId xmlns:a16="http://schemas.microsoft.com/office/drawing/2014/main" val="651184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775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- 2020-03-11 17:01:08</a:t>
                      </a:r>
                      <a:r>
                        <a:rPr kumimoji="0" lang="en-US" sz="1000" b="0" i="0" u="none" strike="noStrike" kern="1200" cap="none" spc="0" normalizeH="0" baseline="0" noProof="0">
                          <a:ln>
                            <a:noFill/>
                          </a:ln>
                          <a:solidFill>
                            <a:prstClr val="black"/>
                          </a:solidFill>
                          <a:effectLst/>
                          <a:uLnTx/>
                          <a:uFillTx/>
                          <a:latin typeface="+mn-lt"/>
                          <a:ea typeface="+mn-ea"/>
                          <a:cs typeface="+mn-cs"/>
                        </a:rPr>
                        <a:t>
 If I could then I would, I’ll go wherever you will, goat. ♥️🐐 </a:t>
                      </a:r>
                      <a:r>
                        <a:rPr kumimoji="0" lang="ar-AE" sz="1000" b="0" i="0" u="none" strike="noStrike" kern="1200" cap="none" spc="0" normalizeH="0" baseline="0" noProof="0">
                          <a:ln>
                            <a:noFill/>
                          </a:ln>
                          <a:solidFill>
                            <a:prstClr val="black"/>
                          </a:solidFill>
                          <a:effectLst/>
                          <a:uLnTx/>
                          <a:uFillTx/>
                          <a:latin typeface="+mn-lt"/>
                          <a:ea typeface="+mn-ea"/>
                          <a:cs typeface="+mn-cs"/>
                        </a:rPr>
                        <a:t>إذا كان بإمكاني فسأفعل، وسأذهب إلى أي مكان تذهبين إليه♥️</a:t>
                      </a:r>
                      <a:r>
                        <a:rPr kumimoji="0" lang="en-US" sz="1000" b="0" i="0" u="none" strike="noStrike" kern="1200" cap="none" spc="0" normalizeH="0" baseline="0" noProof="0">
                          <a:ln>
                            <a:noFill/>
                          </a:ln>
                          <a:solidFill>
                            <a:prstClr val="black"/>
                          </a:solidFill>
                          <a:effectLst/>
                          <a:uLnTx/>
                          <a:uFillTx/>
                          <a:latin typeface="+mn-lt"/>
                          <a:ea typeface="+mn-ea"/>
                          <a:cs typeface="+mn-cs"/>
                        </a:rPr>
                        <a:t>🐐
.
.
Photo by: iamwardajabir
visitjebeljais #VisitRasAlKhaimah #iFoundRAK #Goats #GoatsofJebelJais #GoatsofInstagram #Mountain #Sunrise #BestBuddies #Wildlife #Adventure #HajarMountains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https://www.instagram.com/p/B9mCJChDCA9/media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9302086"/>
                  </a:ext>
                </a:extLst>
              </a:tr>
            </a:tbl>
          </a:graphicData>
        </a:graphic>
      </p:graphicFrame>
      <p:sp>
        <p:nvSpPr>
          <p:cNvPr id="4" name="Text Placeholder 3">
            <a:extLst>
              <a:ext uri="{FF2B5EF4-FFF2-40B4-BE49-F238E27FC236}">
                <a16:creationId xmlns:a16="http://schemas.microsoft.com/office/drawing/2014/main" id="{263C8272-E65D-499A-B90D-322B1A97C90F}"/>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9840413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5F602-B17A-4687-8C7A-FD0496989D33}"/>
              </a:ext>
            </a:extLst>
          </p:cNvPr>
          <p:cNvSpPr>
            <a:spLocks noGrp="1"/>
          </p:cNvSpPr>
          <p:nvPr>
            <p:ph type="title"/>
          </p:nvPr>
        </p:nvSpPr>
        <p:spPr/>
        <p:txBody>
          <a:bodyPr/>
          <a:lstStyle/>
          <a:p>
            <a:r>
              <a:rPr lang="en-US"/>
              <a:t>Instagram Posts Table | Tourism RAK - 20 of 24</a:t>
            </a:r>
          </a:p>
        </p:txBody>
      </p:sp>
      <p:graphicFrame>
        <p:nvGraphicFramePr>
          <p:cNvPr id="5" name="Table Placeholder 4">
            <a:extLst>
              <a:ext uri="{FF2B5EF4-FFF2-40B4-BE49-F238E27FC236}">
                <a16:creationId xmlns:a16="http://schemas.microsoft.com/office/drawing/2014/main" id="{973D09C3-F689-46F6-AD8A-8D5BFA7F7D9B}"/>
              </a:ext>
            </a:extLst>
          </p:cNvPr>
          <p:cNvGraphicFramePr>
            <a:graphicFrameLocks noGrp="1"/>
          </p:cNvGraphicFramePr>
          <p:nvPr>
            <p:ph type="tbl" sz="quarter" idx="13"/>
            <p:extLst>
              <p:ext uri="{D42A27DB-BD31-4B8C-83A1-F6EECF244321}">
                <p14:modId xmlns:p14="http://schemas.microsoft.com/office/powerpoint/2010/main" val="374566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09235901"/>
                    </a:ext>
                  </a:extLst>
                </a:gridCol>
                <a:gridCol w="1810512">
                  <a:extLst>
                    <a:ext uri="{9D8B030D-6E8A-4147-A177-3AD203B41FA5}">
                      <a16:colId xmlns:a16="http://schemas.microsoft.com/office/drawing/2014/main" val="2535328730"/>
                    </a:ext>
                  </a:extLst>
                </a:gridCol>
                <a:gridCol w="822960">
                  <a:extLst>
                    <a:ext uri="{9D8B030D-6E8A-4147-A177-3AD203B41FA5}">
                      <a16:colId xmlns:a16="http://schemas.microsoft.com/office/drawing/2014/main" val="3192724397"/>
                    </a:ext>
                  </a:extLst>
                </a:gridCol>
                <a:gridCol w="822960">
                  <a:extLst>
                    <a:ext uri="{9D8B030D-6E8A-4147-A177-3AD203B41FA5}">
                      <a16:colId xmlns:a16="http://schemas.microsoft.com/office/drawing/2014/main" val="2035127411"/>
                    </a:ext>
                  </a:extLst>
                </a:gridCol>
                <a:gridCol w="822960">
                  <a:extLst>
                    <a:ext uri="{9D8B030D-6E8A-4147-A177-3AD203B41FA5}">
                      <a16:colId xmlns:a16="http://schemas.microsoft.com/office/drawing/2014/main" val="3888015141"/>
                    </a:ext>
                  </a:extLst>
                </a:gridCol>
                <a:gridCol w="822960">
                  <a:extLst>
                    <a:ext uri="{9D8B030D-6E8A-4147-A177-3AD203B41FA5}">
                      <a16:colId xmlns:a16="http://schemas.microsoft.com/office/drawing/2014/main" val="1664195068"/>
                    </a:ext>
                  </a:extLst>
                </a:gridCol>
                <a:gridCol w="822960">
                  <a:extLst>
                    <a:ext uri="{9D8B030D-6E8A-4147-A177-3AD203B41FA5}">
                      <a16:colId xmlns:a16="http://schemas.microsoft.com/office/drawing/2014/main" val="489811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296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- 2019-10-29 12:10:06</a:t>
                      </a:r>
                      <a:r>
                        <a:rPr kumimoji="0" lang="en-US" sz="1000" b="0" i="0" u="none" strike="noStrike" kern="1200" cap="none" spc="0" normalizeH="0" baseline="0" noProof="0">
                          <a:ln>
                            <a:noFill/>
                          </a:ln>
                          <a:solidFill>
                            <a:prstClr val="black"/>
                          </a:solidFill>
                          <a:effectLst/>
                          <a:uLnTx/>
                          <a:uFillTx/>
                          <a:latin typeface="+mn-lt"/>
                          <a:ea typeface="+mn-ea"/>
                          <a:cs typeface="+mn-cs"/>
                        </a:rPr>
                        <a:t>
 Find someone who looks at you the way Camella looks at the camera! 🐪
.
</a:t>
                      </a:r>
                      <a:r>
                        <a:rPr kumimoji="0" lang="ar-AE" sz="1000" b="0" i="0" u="none" strike="noStrike" kern="1200" cap="none" spc="0" normalizeH="0" baseline="0" noProof="0">
                          <a:ln>
                            <a:noFill/>
                          </a:ln>
                          <a:solidFill>
                            <a:prstClr val="black"/>
                          </a:solidFill>
                          <a:effectLst/>
                          <a:uLnTx/>
                          <a:uFillTx/>
                          <a:latin typeface="+mn-lt"/>
                          <a:ea typeface="+mn-ea"/>
                          <a:cs typeface="+mn-cs"/>
                        </a:rPr>
                        <a:t>ابحثوا عن شخص ينظر إليكم بكل اهتمام مثلما ينظر هذا الجمل إلى عدسة الكاميرا.
.
</a:t>
                      </a:r>
                      <a:r>
                        <a:rPr kumimoji="0" lang="en-US" sz="1000" b="0" i="0" u="none" strike="noStrike" kern="1200" cap="none" spc="0" normalizeH="0" baseline="0" noProof="0">
                          <a:ln>
                            <a:noFill/>
                          </a:ln>
                          <a:solidFill>
                            <a:prstClr val="black"/>
                          </a:solidFill>
                          <a:effectLst/>
                          <a:uLnTx/>
                          <a:uFillTx/>
                          <a:latin typeface="+mn-lt"/>
                          <a:ea typeface="+mn-ea"/>
                          <a:cs typeface="+mn-cs"/>
                        </a:rPr>
                        <a:t>📸: glenn.the.gardener
.
#VisitRasAlKhaimah
#iFoundRAK
#Camel
#Wildlife
#Smile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https://www.instagram.com/p/B4MeUHfAawQ/media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2133564"/>
                  </a:ext>
                </a:extLst>
              </a:tr>
            </a:tbl>
          </a:graphicData>
        </a:graphic>
      </p:graphicFrame>
      <p:sp>
        <p:nvSpPr>
          <p:cNvPr id="4" name="Text Placeholder 3">
            <a:extLst>
              <a:ext uri="{FF2B5EF4-FFF2-40B4-BE49-F238E27FC236}">
                <a16:creationId xmlns:a16="http://schemas.microsoft.com/office/drawing/2014/main" id="{D5B62F52-CAAA-4251-94C6-AADDF2EDBF3F}"/>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5481985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1D872-F59D-4720-85F0-23FFA48F523E}"/>
              </a:ext>
            </a:extLst>
          </p:cNvPr>
          <p:cNvSpPr>
            <a:spLocks noGrp="1"/>
          </p:cNvSpPr>
          <p:nvPr>
            <p:ph type="title"/>
          </p:nvPr>
        </p:nvSpPr>
        <p:spPr/>
        <p:txBody>
          <a:bodyPr/>
          <a:lstStyle/>
          <a:p>
            <a:r>
              <a:rPr lang="en-US"/>
              <a:t>Instagram Posts Table | Tourism RAK - 21 of 24</a:t>
            </a:r>
          </a:p>
        </p:txBody>
      </p:sp>
      <p:graphicFrame>
        <p:nvGraphicFramePr>
          <p:cNvPr id="5" name="Table Placeholder 4">
            <a:extLst>
              <a:ext uri="{FF2B5EF4-FFF2-40B4-BE49-F238E27FC236}">
                <a16:creationId xmlns:a16="http://schemas.microsoft.com/office/drawing/2014/main" id="{FB00B67B-DDD3-465F-AC3F-02C9B9621451}"/>
              </a:ext>
            </a:extLst>
          </p:cNvPr>
          <p:cNvGraphicFramePr>
            <a:graphicFrameLocks noGrp="1"/>
          </p:cNvGraphicFramePr>
          <p:nvPr>
            <p:ph type="tbl" sz="quarter" idx="13"/>
            <p:extLst>
              <p:ext uri="{D42A27DB-BD31-4B8C-83A1-F6EECF244321}">
                <p14:modId xmlns:p14="http://schemas.microsoft.com/office/powerpoint/2010/main" val="2176595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44023130"/>
                    </a:ext>
                  </a:extLst>
                </a:gridCol>
                <a:gridCol w="1810512">
                  <a:extLst>
                    <a:ext uri="{9D8B030D-6E8A-4147-A177-3AD203B41FA5}">
                      <a16:colId xmlns:a16="http://schemas.microsoft.com/office/drawing/2014/main" val="3549771633"/>
                    </a:ext>
                  </a:extLst>
                </a:gridCol>
                <a:gridCol w="822960">
                  <a:extLst>
                    <a:ext uri="{9D8B030D-6E8A-4147-A177-3AD203B41FA5}">
                      <a16:colId xmlns:a16="http://schemas.microsoft.com/office/drawing/2014/main" val="2377614223"/>
                    </a:ext>
                  </a:extLst>
                </a:gridCol>
                <a:gridCol w="822960">
                  <a:extLst>
                    <a:ext uri="{9D8B030D-6E8A-4147-A177-3AD203B41FA5}">
                      <a16:colId xmlns:a16="http://schemas.microsoft.com/office/drawing/2014/main" val="4056863143"/>
                    </a:ext>
                  </a:extLst>
                </a:gridCol>
                <a:gridCol w="822960">
                  <a:extLst>
                    <a:ext uri="{9D8B030D-6E8A-4147-A177-3AD203B41FA5}">
                      <a16:colId xmlns:a16="http://schemas.microsoft.com/office/drawing/2014/main" val="2732968030"/>
                    </a:ext>
                  </a:extLst>
                </a:gridCol>
                <a:gridCol w="822960">
                  <a:extLst>
                    <a:ext uri="{9D8B030D-6E8A-4147-A177-3AD203B41FA5}">
                      <a16:colId xmlns:a16="http://schemas.microsoft.com/office/drawing/2014/main" val="34448743"/>
                    </a:ext>
                  </a:extLst>
                </a:gridCol>
                <a:gridCol w="822960">
                  <a:extLst>
                    <a:ext uri="{9D8B030D-6E8A-4147-A177-3AD203B41FA5}">
                      <a16:colId xmlns:a16="http://schemas.microsoft.com/office/drawing/2014/main" val="3699701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589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- 2019-12-14 12:00:34</a:t>
                      </a:r>
                      <a:r>
                        <a:rPr kumimoji="0" lang="en-US" sz="1000" b="0" i="0" u="none" strike="noStrike" kern="1200" cap="none" spc="0" normalizeH="0" baseline="0" noProof="0">
                          <a:ln>
                            <a:noFill/>
                          </a:ln>
                          <a:solidFill>
                            <a:prstClr val="black"/>
                          </a:solidFill>
                          <a:effectLst/>
                          <a:uLnTx/>
                          <a:uFillTx/>
                          <a:latin typeface="+mn-lt"/>
                          <a:ea typeface="+mn-ea"/>
                          <a:cs typeface="+mn-cs"/>
                        </a:rPr>
                        <a:t>
 It’s beginning to look a lot like…
.
</a:t>
                      </a:r>
                      <a:r>
                        <a:rPr kumimoji="0" lang="ar-AE" sz="1000" b="0" i="0" u="none" strike="noStrike" kern="1200" cap="none" spc="0" normalizeH="0" baseline="0" noProof="0">
                          <a:ln>
                            <a:noFill/>
                          </a:ln>
                          <a:solidFill>
                            <a:prstClr val="black"/>
                          </a:solidFill>
                          <a:effectLst/>
                          <a:uLnTx/>
                          <a:uFillTx/>
                          <a:latin typeface="+mn-lt"/>
                          <a:ea typeface="+mn-ea"/>
                          <a:cs typeface="+mn-cs"/>
                        </a:rPr>
                        <a:t>بدا الأمر، إلى درجة كبيرة، مثل...
#رأس_الخيمة #زوروا_رأس_الخيمة .
</a:t>
                      </a:r>
                      <a:r>
                        <a:rPr kumimoji="0" lang="en-US" sz="1000" b="0" i="0" u="none" strike="noStrike" kern="1200" cap="none" spc="0" normalizeH="0" baseline="0" noProof="0">
                          <a:ln>
                            <a:noFill/>
                          </a:ln>
                          <a:solidFill>
                            <a:prstClr val="black"/>
                          </a:solidFill>
                          <a:effectLst/>
                          <a:uLnTx/>
                          <a:uFillTx/>
                          <a:latin typeface="+mn-lt"/>
                          <a:ea typeface="+mn-ea"/>
                          <a:cs typeface="+mn-cs"/>
                        </a:rPr>
                        <a:t>📸: IG/roadtripchic
.
#VisitRasAlKhaimah 
#iFoundRAK
#StarryNight 
#Festive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https://www.instagram.com/p/B6C5ymvjAET/media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2119256"/>
                  </a:ext>
                </a:extLst>
              </a:tr>
            </a:tbl>
          </a:graphicData>
        </a:graphic>
      </p:graphicFrame>
      <p:sp>
        <p:nvSpPr>
          <p:cNvPr id="4" name="Text Placeholder 3">
            <a:extLst>
              <a:ext uri="{FF2B5EF4-FFF2-40B4-BE49-F238E27FC236}">
                <a16:creationId xmlns:a16="http://schemas.microsoft.com/office/drawing/2014/main" id="{B1BD050A-A874-4836-AAED-9F5EE105097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6481611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7B3A5-3C07-4830-BB00-8632310BE7B8}"/>
              </a:ext>
            </a:extLst>
          </p:cNvPr>
          <p:cNvSpPr>
            <a:spLocks noGrp="1"/>
          </p:cNvSpPr>
          <p:nvPr>
            <p:ph type="title"/>
          </p:nvPr>
        </p:nvSpPr>
        <p:spPr/>
        <p:txBody>
          <a:bodyPr/>
          <a:lstStyle/>
          <a:p>
            <a:r>
              <a:rPr lang="en-US"/>
              <a:t>Instagram Posts Table | Tourism RAK - 22 of 24</a:t>
            </a:r>
          </a:p>
        </p:txBody>
      </p:sp>
      <p:graphicFrame>
        <p:nvGraphicFramePr>
          <p:cNvPr id="5" name="Table Placeholder 4">
            <a:extLst>
              <a:ext uri="{FF2B5EF4-FFF2-40B4-BE49-F238E27FC236}">
                <a16:creationId xmlns:a16="http://schemas.microsoft.com/office/drawing/2014/main" id="{D87B4629-106C-4495-BE3D-27AC01117FBE}"/>
              </a:ext>
            </a:extLst>
          </p:cNvPr>
          <p:cNvGraphicFramePr>
            <a:graphicFrameLocks noGrp="1"/>
          </p:cNvGraphicFramePr>
          <p:nvPr>
            <p:ph type="tbl" sz="quarter" idx="13"/>
            <p:extLst>
              <p:ext uri="{D42A27DB-BD31-4B8C-83A1-F6EECF244321}">
                <p14:modId xmlns:p14="http://schemas.microsoft.com/office/powerpoint/2010/main" val="2275503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1454039"/>
                    </a:ext>
                  </a:extLst>
                </a:gridCol>
                <a:gridCol w="1810512">
                  <a:extLst>
                    <a:ext uri="{9D8B030D-6E8A-4147-A177-3AD203B41FA5}">
                      <a16:colId xmlns:a16="http://schemas.microsoft.com/office/drawing/2014/main" val="1536095834"/>
                    </a:ext>
                  </a:extLst>
                </a:gridCol>
                <a:gridCol w="822960">
                  <a:extLst>
                    <a:ext uri="{9D8B030D-6E8A-4147-A177-3AD203B41FA5}">
                      <a16:colId xmlns:a16="http://schemas.microsoft.com/office/drawing/2014/main" val="2825210704"/>
                    </a:ext>
                  </a:extLst>
                </a:gridCol>
                <a:gridCol w="822960">
                  <a:extLst>
                    <a:ext uri="{9D8B030D-6E8A-4147-A177-3AD203B41FA5}">
                      <a16:colId xmlns:a16="http://schemas.microsoft.com/office/drawing/2014/main" val="2728660702"/>
                    </a:ext>
                  </a:extLst>
                </a:gridCol>
                <a:gridCol w="822960">
                  <a:extLst>
                    <a:ext uri="{9D8B030D-6E8A-4147-A177-3AD203B41FA5}">
                      <a16:colId xmlns:a16="http://schemas.microsoft.com/office/drawing/2014/main" val="905766684"/>
                    </a:ext>
                  </a:extLst>
                </a:gridCol>
                <a:gridCol w="822960">
                  <a:extLst>
                    <a:ext uri="{9D8B030D-6E8A-4147-A177-3AD203B41FA5}">
                      <a16:colId xmlns:a16="http://schemas.microsoft.com/office/drawing/2014/main" val="2612741011"/>
                    </a:ext>
                  </a:extLst>
                </a:gridCol>
                <a:gridCol w="822960">
                  <a:extLst>
                    <a:ext uri="{9D8B030D-6E8A-4147-A177-3AD203B41FA5}">
                      <a16:colId xmlns:a16="http://schemas.microsoft.com/office/drawing/2014/main" val="3199206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50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- 2019-12-08 12:00:13</a:t>
                      </a:r>
                      <a:r>
                        <a:rPr kumimoji="0" lang="en-US" sz="1000" b="0" i="0" u="none" strike="noStrike" kern="1200" cap="none" spc="0" normalizeH="0" baseline="0" noProof="0">
                          <a:ln>
                            <a:noFill/>
                          </a:ln>
                          <a:solidFill>
                            <a:prstClr val="black"/>
                          </a:solidFill>
                          <a:effectLst/>
                          <a:uLnTx/>
                          <a:uFillTx/>
                          <a:latin typeface="+mn-lt"/>
                          <a:ea typeface="+mn-ea"/>
                          <a:cs typeface="+mn-cs"/>
                        </a:rPr>
                        <a:t>
 Tour the Suwaidi Pearl Farm, find an Arabian Pearl and gift it to someone special this holiday season. 🐚
.
</a:t>
                      </a:r>
                      <a:r>
                        <a:rPr kumimoji="0" lang="ar-AE" sz="1000" b="0" i="0" u="none" strike="noStrike" kern="1200" cap="none" spc="0" normalizeH="0" baseline="0" noProof="0">
                          <a:ln>
                            <a:noFill/>
                          </a:ln>
                          <a:solidFill>
                            <a:prstClr val="black"/>
                          </a:solidFill>
                          <a:effectLst/>
                          <a:uLnTx/>
                          <a:uFillTx/>
                          <a:latin typeface="+mn-lt"/>
                          <a:ea typeface="+mn-ea"/>
                          <a:cs typeface="+mn-cs"/>
                        </a:rPr>
                        <a:t>استمتعوا بجولة في مزرعة لآلئ السويدي في موسم العطلات هذا، واكتشفوا لؤلؤة عربية تهدونها لشخص عزيز عليكم.
#رأس_الخيمة #زوروا_رأس_الخيمة .
</a:t>
                      </a:r>
                      <a:r>
                        <a:rPr kumimoji="0" lang="en-US" sz="1000" b="0" i="0" u="none" strike="noStrike" kern="1200" cap="none" spc="0" normalizeH="0" baseline="0" noProof="0">
                          <a:ln>
                            <a:noFill/>
                          </a:ln>
                          <a:solidFill>
                            <a:prstClr val="black"/>
                          </a:solidFill>
                          <a:effectLst/>
                          <a:uLnTx/>
                          <a:uFillTx/>
                          <a:latin typeface="+mn-lt"/>
                          <a:ea typeface="+mn-ea"/>
                          <a:cs typeface="+mn-cs"/>
                        </a:rPr>
                        <a:t>📸: malahova_dubai
.
SuwaidiPearls 
#SuwaidiPearls 
#VisitRasAlKhaimah 
#iFoundRAK
#Culture 
#PearlFarming 
#History 
#Christmas 
#Pearls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https://www.instagram.com/p/B5zc-1DACaC/media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1387348"/>
                  </a:ext>
                </a:extLst>
              </a:tr>
            </a:tbl>
          </a:graphicData>
        </a:graphic>
      </p:graphicFrame>
      <p:sp>
        <p:nvSpPr>
          <p:cNvPr id="4" name="Text Placeholder 3">
            <a:extLst>
              <a:ext uri="{FF2B5EF4-FFF2-40B4-BE49-F238E27FC236}">
                <a16:creationId xmlns:a16="http://schemas.microsoft.com/office/drawing/2014/main" id="{7B9AFC0C-FB60-4C9A-86A9-B746D1286A5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42126381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B8F91-9F1B-476F-A699-7E91B45CD2CC}"/>
              </a:ext>
            </a:extLst>
          </p:cNvPr>
          <p:cNvSpPr>
            <a:spLocks noGrp="1"/>
          </p:cNvSpPr>
          <p:nvPr>
            <p:ph type="title"/>
          </p:nvPr>
        </p:nvSpPr>
        <p:spPr/>
        <p:txBody>
          <a:bodyPr/>
          <a:lstStyle/>
          <a:p>
            <a:r>
              <a:rPr lang="en-US"/>
              <a:t>Instagram Posts Table | Tourism RAK - 23 of 24</a:t>
            </a:r>
          </a:p>
        </p:txBody>
      </p:sp>
      <p:graphicFrame>
        <p:nvGraphicFramePr>
          <p:cNvPr id="5" name="Table Placeholder 4">
            <a:extLst>
              <a:ext uri="{FF2B5EF4-FFF2-40B4-BE49-F238E27FC236}">
                <a16:creationId xmlns:a16="http://schemas.microsoft.com/office/drawing/2014/main" id="{3EEF9297-1A9E-4C61-966C-D44A844959D6}"/>
              </a:ext>
            </a:extLst>
          </p:cNvPr>
          <p:cNvGraphicFramePr>
            <a:graphicFrameLocks noGrp="1"/>
          </p:cNvGraphicFramePr>
          <p:nvPr>
            <p:ph type="tbl" sz="quarter" idx="13"/>
            <p:extLst>
              <p:ext uri="{D42A27DB-BD31-4B8C-83A1-F6EECF244321}">
                <p14:modId xmlns:p14="http://schemas.microsoft.com/office/powerpoint/2010/main" val="3404341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22128811"/>
                    </a:ext>
                  </a:extLst>
                </a:gridCol>
                <a:gridCol w="1810512">
                  <a:extLst>
                    <a:ext uri="{9D8B030D-6E8A-4147-A177-3AD203B41FA5}">
                      <a16:colId xmlns:a16="http://schemas.microsoft.com/office/drawing/2014/main" val="3728220261"/>
                    </a:ext>
                  </a:extLst>
                </a:gridCol>
                <a:gridCol w="822960">
                  <a:extLst>
                    <a:ext uri="{9D8B030D-6E8A-4147-A177-3AD203B41FA5}">
                      <a16:colId xmlns:a16="http://schemas.microsoft.com/office/drawing/2014/main" val="2650431700"/>
                    </a:ext>
                  </a:extLst>
                </a:gridCol>
                <a:gridCol w="822960">
                  <a:extLst>
                    <a:ext uri="{9D8B030D-6E8A-4147-A177-3AD203B41FA5}">
                      <a16:colId xmlns:a16="http://schemas.microsoft.com/office/drawing/2014/main" val="2539428004"/>
                    </a:ext>
                  </a:extLst>
                </a:gridCol>
                <a:gridCol w="822960">
                  <a:extLst>
                    <a:ext uri="{9D8B030D-6E8A-4147-A177-3AD203B41FA5}">
                      <a16:colId xmlns:a16="http://schemas.microsoft.com/office/drawing/2014/main" val="4149317524"/>
                    </a:ext>
                  </a:extLst>
                </a:gridCol>
                <a:gridCol w="822960">
                  <a:extLst>
                    <a:ext uri="{9D8B030D-6E8A-4147-A177-3AD203B41FA5}">
                      <a16:colId xmlns:a16="http://schemas.microsoft.com/office/drawing/2014/main" val="28287693"/>
                    </a:ext>
                  </a:extLst>
                </a:gridCol>
                <a:gridCol w="822960">
                  <a:extLst>
                    <a:ext uri="{9D8B030D-6E8A-4147-A177-3AD203B41FA5}">
                      <a16:colId xmlns:a16="http://schemas.microsoft.com/office/drawing/2014/main" val="2268213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4410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- 2019-11-24 12:30:05</a:t>
                      </a:r>
                      <a:r>
                        <a:rPr kumimoji="0" lang="en-US" sz="1000" b="0" i="0" u="none" strike="noStrike" kern="1200" cap="none" spc="0" normalizeH="0" baseline="0" noProof="0">
                          <a:ln>
                            <a:noFill/>
                          </a:ln>
                          <a:solidFill>
                            <a:prstClr val="black"/>
                          </a:solidFill>
                          <a:effectLst/>
                          <a:uLnTx/>
                          <a:uFillTx/>
                          <a:latin typeface="+mn-lt"/>
                          <a:ea typeface="+mn-ea"/>
                          <a:cs typeface="+mn-cs"/>
                        </a:rPr>
                        <a:t>
 Twinning, winning. 🏇
.
</a:t>
                      </a:r>
                      <a:r>
                        <a:rPr kumimoji="0" lang="ar-AE" sz="1000" b="0" i="0" u="none" strike="noStrike" kern="1200" cap="none" spc="0" normalizeH="0" baseline="0" noProof="0">
                          <a:ln>
                            <a:noFill/>
                          </a:ln>
                          <a:solidFill>
                            <a:prstClr val="black"/>
                          </a:solidFill>
                          <a:effectLst/>
                          <a:uLnTx/>
                          <a:uFillTx/>
                          <a:latin typeface="+mn-lt"/>
                          <a:ea typeface="+mn-ea"/>
                          <a:cs typeface="+mn-cs"/>
                        </a:rPr>
                        <a:t>المشاركة سرُ المتعة.
.
</a:t>
                      </a:r>
                      <a:r>
                        <a:rPr kumimoji="0" lang="en-US" sz="1000" b="0" i="0" u="none" strike="noStrike" kern="1200" cap="none" spc="0" normalizeH="0" baseline="0" noProof="0">
                          <a:ln>
                            <a:noFill/>
                          </a:ln>
                          <a:solidFill>
                            <a:prstClr val="black"/>
                          </a:solidFill>
                          <a:effectLst/>
                          <a:uLnTx/>
                          <a:uFillTx/>
                          <a:latin typeface="+mn-lt"/>
                          <a:ea typeface="+mn-ea"/>
                          <a:cs typeface="+mn-cs"/>
                        </a:rPr>
                        <a:t>📸 delphine_darnis
.
#VisitRasAlKhaimah 
#iFoundRAK 
#DailyAdventures
#HorseRiding 
#Sunset 
#Desert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https://www.instagram.com/p/B5PdRS_Ax5o/media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1002387"/>
                  </a:ext>
                </a:extLst>
              </a:tr>
            </a:tbl>
          </a:graphicData>
        </a:graphic>
      </p:graphicFrame>
      <p:sp>
        <p:nvSpPr>
          <p:cNvPr id="4" name="Text Placeholder 3">
            <a:extLst>
              <a:ext uri="{FF2B5EF4-FFF2-40B4-BE49-F238E27FC236}">
                <a16:creationId xmlns:a16="http://schemas.microsoft.com/office/drawing/2014/main" id="{3447FF14-B287-4A6A-9C47-33BB8F90AB73}"/>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2156183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EE523-B659-422B-B88F-0E8B9632E677}"/>
              </a:ext>
            </a:extLst>
          </p:cNvPr>
          <p:cNvSpPr>
            <a:spLocks noGrp="1"/>
          </p:cNvSpPr>
          <p:nvPr>
            <p:ph type="title"/>
          </p:nvPr>
        </p:nvSpPr>
        <p:spPr/>
        <p:txBody>
          <a:bodyPr/>
          <a:lstStyle/>
          <a:p>
            <a:r>
              <a:rPr lang="en-US"/>
              <a:t>Instagram Posts Table | Tourism RAK - 24 of 24</a:t>
            </a:r>
          </a:p>
        </p:txBody>
      </p:sp>
      <p:graphicFrame>
        <p:nvGraphicFramePr>
          <p:cNvPr id="5" name="Table Placeholder 4">
            <a:extLst>
              <a:ext uri="{FF2B5EF4-FFF2-40B4-BE49-F238E27FC236}">
                <a16:creationId xmlns:a16="http://schemas.microsoft.com/office/drawing/2014/main" id="{62F38DF6-F159-4C90-8AC5-C41A96290366}"/>
              </a:ext>
            </a:extLst>
          </p:cNvPr>
          <p:cNvGraphicFramePr>
            <a:graphicFrameLocks noGrp="1"/>
          </p:cNvGraphicFramePr>
          <p:nvPr>
            <p:ph type="tbl" sz="quarter" idx="13"/>
            <p:extLst>
              <p:ext uri="{D42A27DB-BD31-4B8C-83A1-F6EECF244321}">
                <p14:modId xmlns:p14="http://schemas.microsoft.com/office/powerpoint/2010/main" val="308131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77358260"/>
                    </a:ext>
                  </a:extLst>
                </a:gridCol>
                <a:gridCol w="1810512">
                  <a:extLst>
                    <a:ext uri="{9D8B030D-6E8A-4147-A177-3AD203B41FA5}">
                      <a16:colId xmlns:a16="http://schemas.microsoft.com/office/drawing/2014/main" val="1309282907"/>
                    </a:ext>
                  </a:extLst>
                </a:gridCol>
                <a:gridCol w="822960">
                  <a:extLst>
                    <a:ext uri="{9D8B030D-6E8A-4147-A177-3AD203B41FA5}">
                      <a16:colId xmlns:a16="http://schemas.microsoft.com/office/drawing/2014/main" val="2525330380"/>
                    </a:ext>
                  </a:extLst>
                </a:gridCol>
                <a:gridCol w="822960">
                  <a:extLst>
                    <a:ext uri="{9D8B030D-6E8A-4147-A177-3AD203B41FA5}">
                      <a16:colId xmlns:a16="http://schemas.microsoft.com/office/drawing/2014/main" val="593993861"/>
                    </a:ext>
                  </a:extLst>
                </a:gridCol>
                <a:gridCol w="822960">
                  <a:extLst>
                    <a:ext uri="{9D8B030D-6E8A-4147-A177-3AD203B41FA5}">
                      <a16:colId xmlns:a16="http://schemas.microsoft.com/office/drawing/2014/main" val="2727506656"/>
                    </a:ext>
                  </a:extLst>
                </a:gridCol>
                <a:gridCol w="822960">
                  <a:extLst>
                    <a:ext uri="{9D8B030D-6E8A-4147-A177-3AD203B41FA5}">
                      <a16:colId xmlns:a16="http://schemas.microsoft.com/office/drawing/2014/main" val="3540081644"/>
                    </a:ext>
                  </a:extLst>
                </a:gridCol>
                <a:gridCol w="822960">
                  <a:extLst>
                    <a:ext uri="{9D8B030D-6E8A-4147-A177-3AD203B41FA5}">
                      <a16:colId xmlns:a16="http://schemas.microsoft.com/office/drawing/2014/main" val="2539271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21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visitrasalkhaimah - 2019-12-05 12:00:36</a:t>
                      </a:r>
                      <a:r>
                        <a:rPr kumimoji="0" lang="en-US" sz="1000" b="0" i="0" u="none" strike="noStrike" kern="1200" cap="none" spc="0" normalizeH="0" baseline="0" noProof="0">
                          <a:ln>
                            <a:noFill/>
                          </a:ln>
                          <a:solidFill>
                            <a:prstClr val="black"/>
                          </a:solidFill>
                          <a:effectLst/>
                          <a:uLnTx/>
                          <a:uFillTx/>
                          <a:latin typeface="+mn-lt"/>
                          <a:ea typeface="+mn-ea"/>
                          <a:cs typeface="+mn-cs"/>
                        </a:rPr>
                        <a:t>
 Wake up to a desert paradise! 🌤
.
</a:t>
                      </a:r>
                      <a:r>
                        <a:rPr kumimoji="0" lang="ar-AE" sz="1000" b="0" i="0" u="none" strike="noStrike" kern="1200" cap="none" spc="0" normalizeH="0" baseline="0" noProof="0">
                          <a:ln>
                            <a:noFill/>
                          </a:ln>
                          <a:solidFill>
                            <a:prstClr val="black"/>
                          </a:solidFill>
                          <a:effectLst/>
                          <a:uLnTx/>
                          <a:uFillTx/>
                          <a:latin typeface="+mn-lt"/>
                          <a:ea typeface="+mn-ea"/>
                          <a:cs typeface="+mn-cs"/>
                        </a:rPr>
                        <a:t>استيقظوا على الجنة الصحراوية!
#رأس_الخيمة#رأس_الخيمة #زوروا_رأس_الخيمة#زوروا_رأس_الخيمة
.
</a:t>
                      </a:r>
                      <a:r>
                        <a:rPr kumimoji="0" lang="en-US" sz="1000" b="0" i="0" u="none" strike="noStrike" kern="1200" cap="none" spc="0" normalizeH="0" baseline="0" noProof="0">
                          <a:ln>
                            <a:noFill/>
                          </a:ln>
                          <a:solidFill>
                            <a:prstClr val="black"/>
                          </a:solidFill>
                          <a:effectLst/>
                          <a:uLnTx/>
                          <a:uFillTx/>
                          <a:latin typeface="+mn-lt"/>
                          <a:ea typeface="+mn-ea"/>
                          <a:cs typeface="+mn-cs"/>
                        </a:rPr>
                        <a:t>📸: anaellechretienoff
.
#VisitRasAlKhaimah
#iFoundRAK
#desert 
#Sunrise 
#Dreamy 
#DesertSunrise 
#BeautifulViews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https://www.instagram.com/p/B5ruo-Ygm62/media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2477882"/>
                  </a:ext>
                </a:extLst>
              </a:tr>
            </a:tbl>
          </a:graphicData>
        </a:graphic>
      </p:graphicFrame>
      <p:sp>
        <p:nvSpPr>
          <p:cNvPr id="4" name="Text Placeholder 3">
            <a:extLst>
              <a:ext uri="{FF2B5EF4-FFF2-40B4-BE49-F238E27FC236}">
                <a16:creationId xmlns:a16="http://schemas.microsoft.com/office/drawing/2014/main" id="{C48D2C56-7D8E-45AB-AB69-FB6EAB1265CA}"/>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1755320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070A4-271B-4155-9951-3F18A7962B48}"/>
              </a:ext>
            </a:extLst>
          </p:cNvPr>
          <p:cNvSpPr>
            <a:spLocks noGrp="1"/>
          </p:cNvSpPr>
          <p:nvPr>
            <p:ph type="title"/>
          </p:nvPr>
        </p:nvSpPr>
        <p:spPr/>
        <p:txBody>
          <a:bodyPr/>
          <a:lstStyle/>
          <a:p>
            <a:r>
              <a:rPr lang="en-US"/>
              <a:t>Instagram IG Followers - Monthly Growth | Tourism RAK</a:t>
            </a:r>
          </a:p>
        </p:txBody>
      </p:sp>
      <p:graphicFrame>
        <p:nvGraphicFramePr>
          <p:cNvPr id="5" name="Table Placeholder 4">
            <a:extLst>
              <a:ext uri="{FF2B5EF4-FFF2-40B4-BE49-F238E27FC236}">
                <a16:creationId xmlns:a16="http://schemas.microsoft.com/office/drawing/2014/main" id="{3E5F929E-55FA-47F8-8C0C-8CA0F3AB23FF}"/>
              </a:ext>
            </a:extLst>
          </p:cNvPr>
          <p:cNvGraphicFramePr>
            <a:graphicFrameLocks noGrp="1"/>
          </p:cNvGraphicFramePr>
          <p:nvPr>
            <p:ph type="tbl" sz="quarter" idx="13"/>
            <p:extLst>
              <p:ext uri="{D42A27DB-BD31-4B8C-83A1-F6EECF244321}">
                <p14:modId xmlns:p14="http://schemas.microsoft.com/office/powerpoint/2010/main" val="1389298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30253860"/>
                    </a:ext>
                  </a:extLst>
                </a:gridCol>
                <a:gridCol w="1152144">
                  <a:extLst>
                    <a:ext uri="{9D8B030D-6E8A-4147-A177-3AD203B41FA5}">
                      <a16:colId xmlns:a16="http://schemas.microsoft.com/office/drawing/2014/main" val="2163367088"/>
                    </a:ext>
                  </a:extLst>
                </a:gridCol>
                <a:gridCol w="1152144">
                  <a:extLst>
                    <a:ext uri="{9D8B030D-6E8A-4147-A177-3AD203B41FA5}">
                      <a16:colId xmlns:a16="http://schemas.microsoft.com/office/drawing/2014/main" val="1577115259"/>
                    </a:ext>
                  </a:extLst>
                </a:gridCol>
                <a:gridCol w="1152144">
                  <a:extLst>
                    <a:ext uri="{9D8B030D-6E8A-4147-A177-3AD203B41FA5}">
                      <a16:colId xmlns:a16="http://schemas.microsoft.com/office/drawing/2014/main" val="220014726"/>
                    </a:ext>
                  </a:extLst>
                </a:gridCol>
                <a:gridCol w="1152144">
                  <a:extLst>
                    <a:ext uri="{9D8B030D-6E8A-4147-A177-3AD203B41FA5}">
                      <a16:colId xmlns:a16="http://schemas.microsoft.com/office/drawing/2014/main" val="3676000682"/>
                    </a:ext>
                  </a:extLst>
                </a:gridCol>
              </a:tblGrid>
              <a:tr h="370840">
                <a:tc>
                  <a:txBody>
                    <a:bodyPr/>
                    <a:lstStyle/>
                    <a:p>
                      <a:r>
                        <a:rPr lang="en-US" sz="1000"/>
                        <a:t>Profile</a:t>
                      </a:r>
                    </a:p>
                  </a:txBody>
                  <a:tcPr/>
                </a:tc>
                <a:tc>
                  <a:txBody>
                    <a:bodyPr/>
                    <a:lstStyle/>
                    <a:p>
                      <a:r>
                        <a:rPr lang="en-US" sz="1000"/>
                        <a:t>This Month</a:t>
                      </a:r>
                    </a:p>
                  </a:txBody>
                  <a:tcPr/>
                </a:tc>
                <a:tc>
                  <a:txBody>
                    <a:bodyPr/>
                    <a:lstStyle/>
                    <a:p>
                      <a:r>
                        <a:rPr lang="en-US" sz="1000"/>
                        <a:t>Current +/-</a:t>
                      </a:r>
                    </a:p>
                  </a:txBody>
                  <a:tcPr/>
                </a:tc>
                <a:tc>
                  <a:txBody>
                    <a:bodyPr/>
                    <a:lstStyle/>
                    <a:p>
                      <a:r>
                        <a:rPr lang="en-US" sz="1000"/>
                        <a:t>Previous Month</a:t>
                      </a:r>
                    </a:p>
                  </a:txBody>
                  <a:tcPr/>
                </a:tc>
                <a:tc>
                  <a:txBody>
                    <a:bodyPr/>
                    <a:lstStyle/>
                    <a:p>
                      <a:r>
                        <a:rPr lang="en-US" sz="1000"/>
                        <a:t>Previous +/-</a:t>
                      </a:r>
                    </a:p>
                  </a:txBody>
                  <a:tcPr/>
                </a:tc>
                <a:extLst>
                  <a:ext uri="{0D108BD9-81ED-4DB2-BD59-A6C34878D82A}">
                    <a16:rowId xmlns:a16="http://schemas.microsoft.com/office/drawing/2014/main" val="3006105202"/>
                  </a:ext>
                </a:extLst>
              </a:tr>
              <a:tr h="370840">
                <a:tc>
                  <a:txBody>
                    <a:bodyPr/>
                    <a:lstStyle/>
                    <a:p>
                      <a:r>
                        <a:rPr lang="en-US" sz="1000"/>
                        <a:t>visitrasalkhaimah</a:t>
                      </a:r>
                    </a:p>
                  </a:txBody>
                  <a:tcPr/>
                </a:tc>
                <a:tc>
                  <a:txBody>
                    <a:bodyPr/>
                    <a:lstStyle/>
                    <a:p>
                      <a:r>
                        <a:rPr lang="en-US" sz="1000"/>
                        <a:t>n/a</a:t>
                      </a:r>
                    </a:p>
                  </a:txBody>
                  <a:tcPr/>
                </a:tc>
                <a:tc>
                  <a:txBody>
                    <a:bodyPr/>
                    <a:lstStyle/>
                    <a:p>
                      <a:r>
                        <a:rPr lang="en-US" sz="1000"/>
                        <a:t>0.00 %</a:t>
                      </a:r>
                    </a:p>
                  </a:txBody>
                  <a:tcPr/>
                </a:tc>
                <a:tc>
                  <a:txBody>
                    <a:bodyPr/>
                    <a:lstStyle/>
                    <a:p>
                      <a:r>
                        <a:rPr lang="en-US" sz="1000"/>
                        <a:t>n/a</a:t>
                      </a:r>
                    </a:p>
                  </a:txBody>
                  <a:tcPr/>
                </a:tc>
                <a:tc>
                  <a:txBody>
                    <a:bodyPr/>
                    <a:lstStyle/>
                    <a:p>
                      <a:r>
                        <a:rPr lang="en-US" sz="1000"/>
                        <a:t>0.00 %</a:t>
                      </a:r>
                    </a:p>
                  </a:txBody>
                  <a:tcPr/>
                </a:tc>
                <a:extLst>
                  <a:ext uri="{0D108BD9-81ED-4DB2-BD59-A6C34878D82A}">
                    <a16:rowId xmlns:a16="http://schemas.microsoft.com/office/drawing/2014/main" val="4282014742"/>
                  </a:ext>
                </a:extLst>
              </a:tr>
            </a:tbl>
          </a:graphicData>
        </a:graphic>
      </p:graphicFrame>
      <p:sp>
        <p:nvSpPr>
          <p:cNvPr id="4" name="Text Placeholder 3">
            <a:extLst>
              <a:ext uri="{FF2B5EF4-FFF2-40B4-BE49-F238E27FC236}">
                <a16:creationId xmlns:a16="http://schemas.microsoft.com/office/drawing/2014/main" id="{CB954B7C-FF20-4AD4-84B5-536D7AA8DF83}"/>
              </a:ext>
            </a:extLst>
          </p:cNvPr>
          <p:cNvSpPr>
            <a:spLocks noGrp="1"/>
          </p:cNvSpPr>
          <p:nvPr>
            <p:ph type="body" sz="quarter" idx="14"/>
          </p:nvPr>
        </p:nvSpPr>
        <p:spPr/>
        <p:txBody>
          <a:bodyPr/>
          <a:lstStyle/>
          <a:p>
            <a:r>
              <a:rPr lang="en-US"/>
              <a:t>01/01/2020 - 31/03/2020</a:t>
            </a:r>
          </a:p>
        </p:txBody>
      </p:sp>
    </p:spTree>
    <p:extLst>
      <p:ext uri="{BB962C8B-B14F-4D97-AF65-F5344CB8AC3E}">
        <p14:creationId xmlns:p14="http://schemas.microsoft.com/office/powerpoint/2010/main" val="25444637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76C2-6D71-4CA2-AE19-CD0EF56338A2}"/>
              </a:ext>
            </a:extLst>
          </p:cNvPr>
          <p:cNvSpPr>
            <a:spLocks noGrp="1"/>
          </p:cNvSpPr>
          <p:nvPr>
            <p:ph type="title"/>
          </p:nvPr>
        </p:nvSpPr>
        <p:spPr/>
        <p:txBody>
          <a:bodyPr/>
          <a:lstStyle/>
          <a:p>
            <a:r>
              <a:rPr lang="en-US"/>
              <a:t>Facebook Post Type Distribution | Tourism RAK</a:t>
            </a:r>
          </a:p>
        </p:txBody>
      </p:sp>
      <p:graphicFrame>
        <p:nvGraphicFramePr>
          <p:cNvPr id="6" name="Chart Placeholder 5">
            <a:extLst>
              <a:ext uri="{FF2B5EF4-FFF2-40B4-BE49-F238E27FC236}">
                <a16:creationId xmlns:a16="http://schemas.microsoft.com/office/drawing/2014/main" id="{2DD37365-1F3F-4FD1-8B0F-4FB068467474}"/>
              </a:ext>
            </a:extLst>
          </p:cNvPr>
          <p:cNvGraphicFramePr>
            <a:graphicFrameLocks noGrp="1"/>
          </p:cNvGraphicFramePr>
          <p:nvPr>
            <p:ph type="chart" sz="quarter" idx="13"/>
            <p:extLst>
              <p:ext uri="{D42A27DB-BD31-4B8C-83A1-F6EECF244321}">
                <p14:modId xmlns:p14="http://schemas.microsoft.com/office/powerpoint/2010/main" val="361278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E1E9F-19D8-41DA-9513-D0B227E1B34D}"/>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748D87AD-FB56-4414-8691-2DF918B6C3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85765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7B29-8E95-473A-982C-4AF34F260FB2}"/>
              </a:ext>
            </a:extLst>
          </p:cNvPr>
          <p:cNvSpPr>
            <a:spLocks noGrp="1"/>
          </p:cNvSpPr>
          <p:nvPr>
            <p:ph type="title"/>
          </p:nvPr>
        </p:nvSpPr>
        <p:spPr/>
        <p:txBody>
          <a:bodyPr/>
          <a:lstStyle/>
          <a:p>
            <a:r>
              <a:rPr lang="fr-FR"/>
              <a:t>Instagram Post Type Distribution Per Profile | Tourism RAK</a:t>
            </a:r>
            <a:endParaRPr lang="en-US"/>
          </a:p>
        </p:txBody>
      </p:sp>
      <p:graphicFrame>
        <p:nvGraphicFramePr>
          <p:cNvPr id="6" name="Chart Placeholder 5">
            <a:extLst>
              <a:ext uri="{FF2B5EF4-FFF2-40B4-BE49-F238E27FC236}">
                <a16:creationId xmlns:a16="http://schemas.microsoft.com/office/drawing/2014/main" id="{90B81DCA-FBB3-4870-A9E1-8943EADFAC38}"/>
              </a:ext>
            </a:extLst>
          </p:cNvPr>
          <p:cNvGraphicFramePr>
            <a:graphicFrameLocks noGrp="1"/>
          </p:cNvGraphicFramePr>
          <p:nvPr>
            <p:ph type="chart" sz="quarter" idx="13"/>
            <p:extLst>
              <p:ext uri="{D42A27DB-BD31-4B8C-83A1-F6EECF244321}">
                <p14:modId xmlns:p14="http://schemas.microsoft.com/office/powerpoint/2010/main" val="159516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664E1B-CADB-40B5-88DD-537D2024A029}"/>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8C7F7ECE-F0B8-422E-B8EE-4678DB29B7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4356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73A13-C7F4-4799-BE2D-1490C4E7D8EB}"/>
              </a:ext>
            </a:extLst>
          </p:cNvPr>
          <p:cNvSpPr>
            <a:spLocks noGrp="1"/>
          </p:cNvSpPr>
          <p:nvPr>
            <p:ph type="title"/>
          </p:nvPr>
        </p:nvSpPr>
        <p:spPr/>
        <p:txBody>
          <a:bodyPr/>
          <a:lstStyle/>
          <a:p>
            <a:r>
              <a:rPr lang="en-US"/>
              <a:t>Youtube Key Metrics Table | Tourism RAK</a:t>
            </a:r>
          </a:p>
        </p:txBody>
      </p:sp>
      <p:graphicFrame>
        <p:nvGraphicFramePr>
          <p:cNvPr id="5" name="Table Placeholder 4">
            <a:extLst>
              <a:ext uri="{FF2B5EF4-FFF2-40B4-BE49-F238E27FC236}">
                <a16:creationId xmlns:a16="http://schemas.microsoft.com/office/drawing/2014/main" id="{F18C6688-FD6F-4FD6-B67F-A23C2D6EB013}"/>
              </a:ext>
            </a:extLst>
          </p:cNvPr>
          <p:cNvGraphicFramePr>
            <a:graphicFrameLocks noGrp="1"/>
          </p:cNvGraphicFramePr>
          <p:nvPr>
            <p:ph type="tbl" sz="quarter" idx="13"/>
            <p:extLst>
              <p:ext uri="{D42A27DB-BD31-4B8C-83A1-F6EECF244321}">
                <p14:modId xmlns:p14="http://schemas.microsoft.com/office/powerpoint/2010/main" val="1878749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77145441"/>
                    </a:ext>
                  </a:extLst>
                </a:gridCol>
                <a:gridCol w="1645920">
                  <a:extLst>
                    <a:ext uri="{9D8B030D-6E8A-4147-A177-3AD203B41FA5}">
                      <a16:colId xmlns:a16="http://schemas.microsoft.com/office/drawing/2014/main" val="386457749"/>
                    </a:ext>
                  </a:extLst>
                </a:gridCol>
                <a:gridCol w="1645920">
                  <a:extLst>
                    <a:ext uri="{9D8B030D-6E8A-4147-A177-3AD203B41FA5}">
                      <a16:colId xmlns:a16="http://schemas.microsoft.com/office/drawing/2014/main" val="1824683998"/>
                    </a:ext>
                  </a:extLst>
                </a:gridCol>
                <a:gridCol w="1645920">
                  <a:extLst>
                    <a:ext uri="{9D8B030D-6E8A-4147-A177-3AD203B41FA5}">
                      <a16:colId xmlns:a16="http://schemas.microsoft.com/office/drawing/2014/main" val="1118117737"/>
                    </a:ext>
                  </a:extLst>
                </a:gridCol>
                <a:gridCol w="1645920">
                  <a:extLst>
                    <a:ext uri="{9D8B030D-6E8A-4147-A177-3AD203B41FA5}">
                      <a16:colId xmlns:a16="http://schemas.microsoft.com/office/drawing/2014/main" val="902009954"/>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3285040913"/>
                  </a:ext>
                </a:extLst>
              </a:tr>
              <a:tr h="370840">
                <a:tc>
                  <a:txBody>
                    <a:bodyPr/>
                    <a:lstStyle/>
                    <a:p>
                      <a:r>
                        <a:rPr lang="en-US" sz="1000"/>
                        <a:t>Ras Al Khaimah Tourism Development Authority</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911294862"/>
                  </a:ext>
                </a:extLst>
              </a:tr>
            </a:tbl>
          </a:graphicData>
        </a:graphic>
      </p:graphicFrame>
      <p:sp>
        <p:nvSpPr>
          <p:cNvPr id="4" name="Text Placeholder 3">
            <a:extLst>
              <a:ext uri="{FF2B5EF4-FFF2-40B4-BE49-F238E27FC236}">
                <a16:creationId xmlns:a16="http://schemas.microsoft.com/office/drawing/2014/main" id="{77DF458E-548F-4C12-8116-F33E65377FF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3549690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CEE74-DC38-4A1C-B022-601BE12145E7}"/>
              </a:ext>
            </a:extLst>
          </p:cNvPr>
          <p:cNvSpPr>
            <a:spLocks noGrp="1"/>
          </p:cNvSpPr>
          <p:nvPr>
            <p:ph type="title"/>
          </p:nvPr>
        </p:nvSpPr>
        <p:spPr/>
        <p:txBody>
          <a:bodyPr/>
          <a:lstStyle/>
          <a:p>
            <a:r>
              <a:rPr lang="en-US"/>
              <a:t>Youtube Subscribers | Tourism RAK</a:t>
            </a:r>
          </a:p>
        </p:txBody>
      </p:sp>
      <p:graphicFrame>
        <p:nvGraphicFramePr>
          <p:cNvPr id="6" name="Chart Placeholder 5">
            <a:extLst>
              <a:ext uri="{FF2B5EF4-FFF2-40B4-BE49-F238E27FC236}">
                <a16:creationId xmlns:a16="http://schemas.microsoft.com/office/drawing/2014/main" id="{00B1183A-8240-41A1-BF0C-5EABB6AB147C}"/>
              </a:ext>
            </a:extLst>
          </p:cNvPr>
          <p:cNvGraphicFramePr>
            <a:graphicFrameLocks noGrp="1"/>
          </p:cNvGraphicFramePr>
          <p:nvPr>
            <p:ph type="chart" sz="quarter" idx="13"/>
            <p:extLst>
              <p:ext uri="{D42A27DB-BD31-4B8C-83A1-F6EECF244321}">
                <p14:modId xmlns:p14="http://schemas.microsoft.com/office/powerpoint/2010/main" val="306857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D2FCCC-38EF-4682-9F87-0B14D086D0EB}"/>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AE15DDB5-6BC3-4C51-833C-9AF5154C37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8063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59486-BCA5-4E8D-9FD6-64E09D73A1D4}"/>
              </a:ext>
            </a:extLst>
          </p:cNvPr>
          <p:cNvSpPr>
            <a:spLocks noGrp="1"/>
          </p:cNvSpPr>
          <p:nvPr>
            <p:ph type="title"/>
          </p:nvPr>
        </p:nvSpPr>
        <p:spPr/>
        <p:txBody>
          <a:bodyPr/>
          <a:lstStyle/>
          <a:p>
            <a:r>
              <a:rPr lang="en-US"/>
              <a:t>Youtube Videos Table | Tourism RAK - 1 of 3</a:t>
            </a:r>
          </a:p>
        </p:txBody>
      </p:sp>
      <p:graphicFrame>
        <p:nvGraphicFramePr>
          <p:cNvPr id="5" name="Table Placeholder 4">
            <a:extLst>
              <a:ext uri="{FF2B5EF4-FFF2-40B4-BE49-F238E27FC236}">
                <a16:creationId xmlns:a16="http://schemas.microsoft.com/office/drawing/2014/main" id="{0278F8F9-60D3-4D5C-8561-5CF027C63D08}"/>
              </a:ext>
            </a:extLst>
          </p:cNvPr>
          <p:cNvGraphicFramePr>
            <a:graphicFrameLocks noGrp="1"/>
          </p:cNvGraphicFramePr>
          <p:nvPr>
            <p:ph type="tbl" sz="quarter" idx="13"/>
            <p:extLst>
              <p:ext uri="{D42A27DB-BD31-4B8C-83A1-F6EECF244321}">
                <p14:modId xmlns:p14="http://schemas.microsoft.com/office/powerpoint/2010/main" val="423219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56643766"/>
                    </a:ext>
                  </a:extLst>
                </a:gridCol>
                <a:gridCol w="822960">
                  <a:extLst>
                    <a:ext uri="{9D8B030D-6E8A-4147-A177-3AD203B41FA5}">
                      <a16:colId xmlns:a16="http://schemas.microsoft.com/office/drawing/2014/main" val="161067105"/>
                    </a:ext>
                  </a:extLst>
                </a:gridCol>
                <a:gridCol w="822960">
                  <a:extLst>
                    <a:ext uri="{9D8B030D-6E8A-4147-A177-3AD203B41FA5}">
                      <a16:colId xmlns:a16="http://schemas.microsoft.com/office/drawing/2014/main" val="1588746922"/>
                    </a:ext>
                  </a:extLst>
                </a:gridCol>
                <a:gridCol w="822960">
                  <a:extLst>
                    <a:ext uri="{9D8B030D-6E8A-4147-A177-3AD203B41FA5}">
                      <a16:colId xmlns:a16="http://schemas.microsoft.com/office/drawing/2014/main" val="3010838539"/>
                    </a:ext>
                  </a:extLst>
                </a:gridCol>
                <a:gridCol w="822960">
                  <a:extLst>
                    <a:ext uri="{9D8B030D-6E8A-4147-A177-3AD203B41FA5}">
                      <a16:colId xmlns:a16="http://schemas.microsoft.com/office/drawing/2014/main" val="2958412167"/>
                    </a:ext>
                  </a:extLst>
                </a:gridCol>
                <a:gridCol w="822960">
                  <a:extLst>
                    <a:ext uri="{9D8B030D-6E8A-4147-A177-3AD203B41FA5}">
                      <a16:colId xmlns:a16="http://schemas.microsoft.com/office/drawing/2014/main" val="2183119377"/>
                    </a:ext>
                  </a:extLst>
                </a:gridCol>
                <a:gridCol w="822960">
                  <a:extLst>
                    <a:ext uri="{9D8B030D-6E8A-4147-A177-3AD203B41FA5}">
                      <a16:colId xmlns:a16="http://schemas.microsoft.com/office/drawing/2014/main" val="1248650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35909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- 2019-08-01 15:58:07</a:t>
                      </a:r>
                      <a:r>
                        <a:rPr kumimoji="0" lang="en-US" sz="1000" b="0" i="0" u="none" strike="noStrike" kern="1200" cap="none" spc="0" normalizeH="0" baseline="0" noProof="0">
                          <a:ln>
                            <a:noFill/>
                          </a:ln>
                          <a:solidFill>
                            <a:prstClr val="black"/>
                          </a:solidFill>
                          <a:effectLst/>
                          <a:uLnTx/>
                          <a:uFillTx/>
                          <a:latin typeface="+mn-lt"/>
                          <a:ea typeface="+mn-ea"/>
                          <a:cs typeface="+mn-cs"/>
                        </a:rPr>
                        <a:t>
 Jebel Jais Flight - the World's Longest Zipline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10720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- 2019-08-18 15:51:23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لقد وجدت رأس الخيمة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0674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- 2019-04-07 14:15:29</a:t>
                      </a:r>
                      <a:r>
                        <a:rPr kumimoji="0" lang="en-US" sz="1000" b="0" i="0" u="none" strike="noStrike" kern="1200" cap="none" spc="0" normalizeH="0" baseline="0" noProof="0">
                          <a:ln>
                            <a:noFill/>
                          </a:ln>
                          <a:solidFill>
                            <a:prstClr val="black"/>
                          </a:solidFill>
                          <a:effectLst/>
                          <a:uLnTx/>
                          <a:uFillTx/>
                          <a:latin typeface="+mn-lt"/>
                          <a:ea typeface="+mn-ea"/>
                          <a:cs typeface="+mn-cs"/>
                        </a:rPr>
                        <a:t>
 Al Suwaidi Pearls Farm - </a:t>
                      </a:r>
                      <a:r>
                        <a:rPr kumimoji="0" lang="ar-AE" sz="1000" b="0" i="0" u="none" strike="noStrike" kern="1200" cap="none" spc="0" normalizeH="0" baseline="0" noProof="0">
                          <a:ln>
                            <a:noFill/>
                          </a:ln>
                          <a:solidFill>
                            <a:prstClr val="black"/>
                          </a:solidFill>
                          <a:effectLst/>
                          <a:uLnTx/>
                          <a:uFillTx/>
                          <a:latin typeface="+mn-lt"/>
                          <a:ea typeface="+mn-ea"/>
                          <a:cs typeface="+mn-cs"/>
                        </a:rPr>
                        <a:t>مزرعة لآلئ السويدي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1784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- 2019-08-20 15:51:58</a:t>
                      </a:r>
                      <a:r>
                        <a:rPr kumimoji="0" lang="en-US" sz="1000" b="0" i="0" u="none" strike="noStrike" kern="1200" cap="none" spc="0" normalizeH="0" baseline="0" noProof="0">
                          <a:ln>
                            <a:noFill/>
                          </a:ln>
                          <a:solidFill>
                            <a:prstClr val="black"/>
                          </a:solidFill>
                          <a:effectLst/>
                          <a:uLnTx/>
                          <a:uFillTx/>
                          <a:latin typeface="+mn-lt"/>
                          <a:ea typeface="+mn-ea"/>
                          <a:cs typeface="+mn-cs"/>
                        </a:rPr>
                        <a:t>
 Al Jazirah Al Hamra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9742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- 2019-07-07 16:55:43</a:t>
                      </a:r>
                      <a:r>
                        <a:rPr kumimoji="0" lang="en-US" sz="1000" b="0" i="0" u="none" strike="noStrike" kern="1200" cap="none" spc="0" normalizeH="0" baseline="0" noProof="0">
                          <a:ln>
                            <a:noFill/>
                          </a:ln>
                          <a:solidFill>
                            <a:prstClr val="black"/>
                          </a:solidFill>
                          <a:effectLst/>
                          <a:uLnTx/>
                          <a:uFillTx/>
                          <a:latin typeface="+mn-lt"/>
                          <a:ea typeface="+mn-ea"/>
                          <a:cs typeface="+mn-cs"/>
                        </a:rPr>
                        <a:t>
 Go Beyond A Journey In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16:13:08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566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- 2019-08-04 16:16:12</a:t>
                      </a:r>
                      <a:r>
                        <a:rPr kumimoji="0" lang="en-US" sz="1000" b="0" i="0" u="none" strike="noStrike" kern="1200" cap="none" spc="0" normalizeH="0" baseline="0" noProof="0">
                          <a:ln>
                            <a:noFill/>
                          </a:ln>
                          <a:solidFill>
                            <a:prstClr val="black"/>
                          </a:solidFill>
                          <a:effectLst/>
                          <a:uLnTx/>
                          <a:uFillTx/>
                          <a:latin typeface="+mn-lt"/>
                          <a:ea typeface="+mn-ea"/>
                          <a:cs typeface="+mn-cs"/>
                        </a:rPr>
                        <a:t>
 Tima Deryan speaks about training at Jebel Jais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5899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- 2020-02-10 13:29:52</a:t>
                      </a:r>
                      <a:r>
                        <a:rPr kumimoji="0" lang="en-US" sz="1000" b="0" i="0" u="none" strike="noStrike" kern="1200" cap="none" spc="0" normalizeH="0" baseline="0" noProof="0">
                          <a:ln>
                            <a:noFill/>
                          </a:ln>
                          <a:solidFill>
                            <a:prstClr val="black"/>
                          </a:solidFill>
                          <a:effectLst/>
                          <a:uLnTx/>
                          <a:uFillTx/>
                          <a:latin typeface="+mn-lt"/>
                          <a:ea typeface="+mn-ea"/>
                          <a:cs typeface="+mn-cs"/>
                        </a:rPr>
                        <a:t>
 Jais Adventure Peak Opens in Jebel Jais,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86352842"/>
                  </a:ext>
                </a:extLst>
              </a:tr>
            </a:tbl>
          </a:graphicData>
        </a:graphic>
      </p:graphicFrame>
      <p:sp>
        <p:nvSpPr>
          <p:cNvPr id="4" name="Text Placeholder 3">
            <a:extLst>
              <a:ext uri="{FF2B5EF4-FFF2-40B4-BE49-F238E27FC236}">
                <a16:creationId xmlns:a16="http://schemas.microsoft.com/office/drawing/2014/main" id="{4A10E6AD-F4F4-4212-BF14-50567DB69A98}"/>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9650905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A0C54-7ADE-484B-9832-2C4A3B71FE83}"/>
              </a:ext>
            </a:extLst>
          </p:cNvPr>
          <p:cNvSpPr>
            <a:spLocks noGrp="1"/>
          </p:cNvSpPr>
          <p:nvPr>
            <p:ph type="title"/>
          </p:nvPr>
        </p:nvSpPr>
        <p:spPr/>
        <p:txBody>
          <a:bodyPr/>
          <a:lstStyle/>
          <a:p>
            <a:r>
              <a:rPr lang="en-US"/>
              <a:t>Youtube Videos Table | Tourism RAK - 2 of 3</a:t>
            </a:r>
          </a:p>
        </p:txBody>
      </p:sp>
      <p:graphicFrame>
        <p:nvGraphicFramePr>
          <p:cNvPr id="5" name="Table Placeholder 4">
            <a:extLst>
              <a:ext uri="{FF2B5EF4-FFF2-40B4-BE49-F238E27FC236}">
                <a16:creationId xmlns:a16="http://schemas.microsoft.com/office/drawing/2014/main" id="{41D76D5D-1766-4B42-9E8A-AD4E2CA510DE}"/>
              </a:ext>
            </a:extLst>
          </p:cNvPr>
          <p:cNvGraphicFramePr>
            <a:graphicFrameLocks noGrp="1"/>
          </p:cNvGraphicFramePr>
          <p:nvPr>
            <p:ph type="tbl" sz="quarter" idx="13"/>
            <p:extLst>
              <p:ext uri="{D42A27DB-BD31-4B8C-83A1-F6EECF244321}">
                <p14:modId xmlns:p14="http://schemas.microsoft.com/office/powerpoint/2010/main" val="2597040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8379975"/>
                    </a:ext>
                  </a:extLst>
                </a:gridCol>
                <a:gridCol w="822960">
                  <a:extLst>
                    <a:ext uri="{9D8B030D-6E8A-4147-A177-3AD203B41FA5}">
                      <a16:colId xmlns:a16="http://schemas.microsoft.com/office/drawing/2014/main" val="3212939943"/>
                    </a:ext>
                  </a:extLst>
                </a:gridCol>
                <a:gridCol w="822960">
                  <a:extLst>
                    <a:ext uri="{9D8B030D-6E8A-4147-A177-3AD203B41FA5}">
                      <a16:colId xmlns:a16="http://schemas.microsoft.com/office/drawing/2014/main" val="859236157"/>
                    </a:ext>
                  </a:extLst>
                </a:gridCol>
                <a:gridCol w="822960">
                  <a:extLst>
                    <a:ext uri="{9D8B030D-6E8A-4147-A177-3AD203B41FA5}">
                      <a16:colId xmlns:a16="http://schemas.microsoft.com/office/drawing/2014/main" val="3560451462"/>
                    </a:ext>
                  </a:extLst>
                </a:gridCol>
                <a:gridCol w="822960">
                  <a:extLst>
                    <a:ext uri="{9D8B030D-6E8A-4147-A177-3AD203B41FA5}">
                      <a16:colId xmlns:a16="http://schemas.microsoft.com/office/drawing/2014/main" val="453541001"/>
                    </a:ext>
                  </a:extLst>
                </a:gridCol>
                <a:gridCol w="822960">
                  <a:extLst>
                    <a:ext uri="{9D8B030D-6E8A-4147-A177-3AD203B41FA5}">
                      <a16:colId xmlns:a16="http://schemas.microsoft.com/office/drawing/2014/main" val="2478941855"/>
                    </a:ext>
                  </a:extLst>
                </a:gridCol>
                <a:gridCol w="822960">
                  <a:extLst>
                    <a:ext uri="{9D8B030D-6E8A-4147-A177-3AD203B41FA5}">
                      <a16:colId xmlns:a16="http://schemas.microsoft.com/office/drawing/2014/main" val="2104174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19906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- 2019-12-11 11:25:29</a:t>
                      </a:r>
                      <a:r>
                        <a:rPr kumimoji="0" lang="en-US" sz="1000" b="0" i="0" u="none" strike="noStrike" kern="1200" cap="none" spc="0" normalizeH="0" baseline="0" noProof="0">
                          <a:ln>
                            <a:noFill/>
                          </a:ln>
                          <a:solidFill>
                            <a:prstClr val="black"/>
                          </a:solidFill>
                          <a:effectLst/>
                          <a:uLnTx/>
                          <a:uFillTx/>
                          <a:latin typeface="+mn-lt"/>
                          <a:ea typeface="+mn-ea"/>
                          <a:cs typeface="+mn-cs"/>
                        </a:rPr>
                        <a:t>
 AL Hamra International Exhibition and Conference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16:13:08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803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- 2019-11-13 12:02:09</a:t>
                      </a:r>
                      <a:r>
                        <a:rPr kumimoji="0" lang="en-US" sz="1000" b="0" i="0" u="none" strike="noStrike" kern="1200" cap="none" spc="0" normalizeH="0" baseline="0" noProof="0">
                          <a:ln>
                            <a:noFill/>
                          </a:ln>
                          <a:solidFill>
                            <a:prstClr val="black"/>
                          </a:solidFill>
                          <a:effectLst/>
                          <a:uLnTx/>
                          <a:uFillTx/>
                          <a:latin typeface="+mn-lt"/>
                          <a:ea typeface="+mn-ea"/>
                          <a:cs typeface="+mn-cs"/>
                        </a:rPr>
                        <a:t>
 Jebel Jais 1934 Meters of Incredible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0426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- 2019-07-25 17:04:04</a:t>
                      </a:r>
                      <a:r>
                        <a:rPr kumimoji="0" lang="en-US" sz="1000" b="0" i="0" u="none" strike="noStrike" kern="1200" cap="none" spc="0" normalizeH="0" baseline="0" noProof="0">
                          <a:ln>
                            <a:noFill/>
                          </a:ln>
                          <a:solidFill>
                            <a:prstClr val="black"/>
                          </a:solidFill>
                          <a:effectLst/>
                          <a:uLnTx/>
                          <a:uFillTx/>
                          <a:latin typeface="+mn-lt"/>
                          <a:ea typeface="+mn-ea"/>
                          <a:cs typeface="+mn-cs"/>
                        </a:rPr>
                        <a:t>
 Dhayah Fort.. The Last Stronghold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03486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- 2019-07-25 08:56:03</a:t>
                      </a:r>
                      <a:r>
                        <a:rPr kumimoji="0" lang="en-US" sz="1000" b="0" i="0" u="none" strike="noStrike" kern="1200" cap="none" spc="0" normalizeH="0" baseline="0" noProof="0">
                          <a:ln>
                            <a:noFill/>
                          </a:ln>
                          <a:solidFill>
                            <a:prstClr val="black"/>
                          </a:solidFill>
                          <a:effectLst/>
                          <a:uLnTx/>
                          <a:uFillTx/>
                          <a:latin typeface="+mn-lt"/>
                          <a:ea typeface="+mn-ea"/>
                          <a:cs typeface="+mn-cs"/>
                        </a:rPr>
                        <a:t>
 I Found 7000 Years of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6949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- 2020-02-16 14:41:03</a:t>
                      </a:r>
                      <a:r>
                        <a:rPr kumimoji="0" lang="en-US" sz="1000" b="0" i="0" u="none" strike="noStrike" kern="1200" cap="none" spc="0" normalizeH="0" baseline="0" noProof="0">
                          <a:ln>
                            <a:noFill/>
                          </a:ln>
                          <a:solidFill>
                            <a:prstClr val="black"/>
                          </a:solidFill>
                          <a:effectLst/>
                          <a:uLnTx/>
                          <a:uFillTx/>
                          <a:latin typeface="+mn-lt"/>
                          <a:ea typeface="+mn-ea"/>
                          <a:cs typeface="+mn-cs"/>
                        </a:rPr>
                        <a:t>
 Jais Sky Maze, Jais Adventure Peak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10:11:49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2044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- 2019-05-08 14:39:51</a:t>
                      </a:r>
                      <a:r>
                        <a:rPr kumimoji="0" lang="en-US" sz="1000" b="0" i="0" u="none" strike="noStrike" kern="1200" cap="none" spc="0" normalizeH="0" baseline="0" noProof="0">
                          <a:ln>
                            <a:noFill/>
                          </a:ln>
                          <a:solidFill>
                            <a:prstClr val="black"/>
                          </a:solidFill>
                          <a:effectLst/>
                          <a:uLnTx/>
                          <a:uFillTx/>
                          <a:latin typeface="+mn-lt"/>
                          <a:ea typeface="+mn-ea"/>
                          <a:cs typeface="+mn-cs"/>
                        </a:rPr>
                        <a:t>
 National Museum of Ras Al Khaimah - </a:t>
                      </a:r>
                      <a:r>
                        <a:rPr kumimoji="0" lang="ar-AE" sz="1000" b="0" i="0" u="none" strike="noStrike" kern="1200" cap="none" spc="0" normalizeH="0" baseline="0" noProof="0">
                          <a:ln>
                            <a:noFill/>
                          </a:ln>
                          <a:solidFill>
                            <a:prstClr val="black"/>
                          </a:solidFill>
                          <a:effectLst/>
                          <a:uLnTx/>
                          <a:uFillTx/>
                          <a:latin typeface="+mn-lt"/>
                          <a:ea typeface="+mn-ea"/>
                          <a:cs typeface="+mn-cs"/>
                        </a:rPr>
                        <a:t>المتحف الوطني لرأس الخيمة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96101349"/>
                  </a:ext>
                </a:extLst>
              </a:tr>
            </a:tbl>
          </a:graphicData>
        </a:graphic>
      </p:graphicFrame>
      <p:sp>
        <p:nvSpPr>
          <p:cNvPr id="4" name="Text Placeholder 3">
            <a:extLst>
              <a:ext uri="{FF2B5EF4-FFF2-40B4-BE49-F238E27FC236}">
                <a16:creationId xmlns:a16="http://schemas.microsoft.com/office/drawing/2014/main" id="{12BA436B-9915-4B41-93B6-EC6A7E23F18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2596468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AAD21-BC65-458B-8727-2F698040402B}"/>
              </a:ext>
            </a:extLst>
          </p:cNvPr>
          <p:cNvSpPr>
            <a:spLocks noGrp="1"/>
          </p:cNvSpPr>
          <p:nvPr>
            <p:ph type="title"/>
          </p:nvPr>
        </p:nvSpPr>
        <p:spPr/>
        <p:txBody>
          <a:bodyPr/>
          <a:lstStyle/>
          <a:p>
            <a:r>
              <a:rPr lang="en-US"/>
              <a:t>Youtube Videos Table | Tourism RAK - 3 of 3</a:t>
            </a:r>
          </a:p>
        </p:txBody>
      </p:sp>
      <p:graphicFrame>
        <p:nvGraphicFramePr>
          <p:cNvPr id="5" name="Table Placeholder 4">
            <a:extLst>
              <a:ext uri="{FF2B5EF4-FFF2-40B4-BE49-F238E27FC236}">
                <a16:creationId xmlns:a16="http://schemas.microsoft.com/office/drawing/2014/main" id="{E8256FAF-2F5D-4AFD-BCF6-7826BF3D0506}"/>
              </a:ext>
            </a:extLst>
          </p:cNvPr>
          <p:cNvGraphicFramePr>
            <a:graphicFrameLocks noGrp="1"/>
          </p:cNvGraphicFramePr>
          <p:nvPr>
            <p:ph type="tbl" sz="quarter" idx="13"/>
            <p:extLst>
              <p:ext uri="{D42A27DB-BD31-4B8C-83A1-F6EECF244321}">
                <p14:modId xmlns:p14="http://schemas.microsoft.com/office/powerpoint/2010/main" val="776252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62917489"/>
                    </a:ext>
                  </a:extLst>
                </a:gridCol>
                <a:gridCol w="822960">
                  <a:extLst>
                    <a:ext uri="{9D8B030D-6E8A-4147-A177-3AD203B41FA5}">
                      <a16:colId xmlns:a16="http://schemas.microsoft.com/office/drawing/2014/main" val="958781112"/>
                    </a:ext>
                  </a:extLst>
                </a:gridCol>
                <a:gridCol w="822960">
                  <a:extLst>
                    <a:ext uri="{9D8B030D-6E8A-4147-A177-3AD203B41FA5}">
                      <a16:colId xmlns:a16="http://schemas.microsoft.com/office/drawing/2014/main" val="1448443386"/>
                    </a:ext>
                  </a:extLst>
                </a:gridCol>
                <a:gridCol w="822960">
                  <a:extLst>
                    <a:ext uri="{9D8B030D-6E8A-4147-A177-3AD203B41FA5}">
                      <a16:colId xmlns:a16="http://schemas.microsoft.com/office/drawing/2014/main" val="2479941296"/>
                    </a:ext>
                  </a:extLst>
                </a:gridCol>
                <a:gridCol w="822960">
                  <a:extLst>
                    <a:ext uri="{9D8B030D-6E8A-4147-A177-3AD203B41FA5}">
                      <a16:colId xmlns:a16="http://schemas.microsoft.com/office/drawing/2014/main" val="3249200248"/>
                    </a:ext>
                  </a:extLst>
                </a:gridCol>
                <a:gridCol w="822960">
                  <a:extLst>
                    <a:ext uri="{9D8B030D-6E8A-4147-A177-3AD203B41FA5}">
                      <a16:colId xmlns:a16="http://schemas.microsoft.com/office/drawing/2014/main" val="3795059684"/>
                    </a:ext>
                  </a:extLst>
                </a:gridCol>
                <a:gridCol w="822960">
                  <a:extLst>
                    <a:ext uri="{9D8B030D-6E8A-4147-A177-3AD203B41FA5}">
                      <a16:colId xmlns:a16="http://schemas.microsoft.com/office/drawing/2014/main" val="1466861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55209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- 2019-04-07 14:30:39</a:t>
                      </a:r>
                      <a:r>
                        <a:rPr kumimoji="0" lang="en-US" sz="1000" b="0" i="0" u="none" strike="noStrike" kern="1200" cap="none" spc="0" normalizeH="0" baseline="0" noProof="0">
                          <a:ln>
                            <a:noFill/>
                          </a:ln>
                          <a:solidFill>
                            <a:prstClr val="black"/>
                          </a:solidFill>
                          <a:effectLst/>
                          <a:uLnTx/>
                          <a:uFillTx/>
                          <a:latin typeface="+mn-lt"/>
                          <a:ea typeface="+mn-ea"/>
                          <a:cs typeface="+mn-cs"/>
                        </a:rPr>
                        <a:t>
 Ras Al Khaimah Fine Arts Festival - </a:t>
                      </a:r>
                      <a:r>
                        <a:rPr kumimoji="0" lang="ar-AE" sz="1000" b="0" i="0" u="none" strike="noStrike" kern="1200" cap="none" spc="0" normalizeH="0" baseline="0" noProof="0">
                          <a:ln>
                            <a:noFill/>
                          </a:ln>
                          <a:solidFill>
                            <a:prstClr val="black"/>
                          </a:solidFill>
                          <a:effectLst/>
                          <a:uLnTx/>
                          <a:uFillTx/>
                          <a:latin typeface="+mn-lt"/>
                          <a:ea typeface="+mn-ea"/>
                          <a:cs typeface="+mn-cs"/>
                        </a:rPr>
                        <a:t>مهرجان رأس الخيمة للفنون البصرية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736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- 2020-02-11 08:58:16</a:t>
                      </a:r>
                      <a:r>
                        <a:rPr kumimoji="0" lang="en-US" sz="1000" b="0" i="0" u="none" strike="noStrike" kern="1200" cap="none" spc="0" normalizeH="0" baseline="0" noProof="0">
                          <a:ln>
                            <a:noFill/>
                          </a:ln>
                          <a:solidFill>
                            <a:prstClr val="black"/>
                          </a:solidFill>
                          <a:effectLst/>
                          <a:uLnTx/>
                          <a:uFillTx/>
                          <a:latin typeface="+mn-lt"/>
                          <a:ea typeface="+mn-ea"/>
                          <a:cs typeface="+mn-cs"/>
                        </a:rPr>
                        <a:t>
 Ras Al Khaimah.. Your perfect getaway in the month of 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04:13:18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427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- 2020-02-10 10:43:57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رأس الخيمة، عاصمة السياحة الخليجية 2020 - </a:t>
                      </a:r>
                      <a:r>
                        <a:rPr kumimoji="0" lang="en-US" sz="1000" b="0" i="0" u="none" strike="noStrike" kern="1200" cap="none" spc="0" normalizeH="0" baseline="0" noProof="0">
                          <a:ln>
                            <a:noFill/>
                          </a:ln>
                          <a:solidFill>
                            <a:prstClr val="black"/>
                          </a:solidFill>
                          <a:effectLst/>
                          <a:uLnTx/>
                          <a:uFillTx/>
                          <a:latin typeface="+mn-lt"/>
                          <a:ea typeface="+mn-ea"/>
                          <a:cs typeface="+mn-cs"/>
                        </a:rPr>
                        <a:t>Ras Al Khaimah, Gulf capital of Tourism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16:13:08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39204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- 2020-03-03 09:56:23</a:t>
                      </a:r>
                      <a:r>
                        <a:rPr kumimoji="0" lang="en-US" sz="1000" b="0" i="0" u="none" strike="noStrike" kern="1200" cap="none" spc="0" normalizeH="0" baseline="0" noProof="0">
                          <a:ln>
                            <a:noFill/>
                          </a:ln>
                          <a:solidFill>
                            <a:prstClr val="black"/>
                          </a:solidFill>
                          <a:effectLst/>
                          <a:uLnTx/>
                          <a:uFillTx/>
                          <a:latin typeface="+mn-lt"/>
                          <a:ea typeface="+mn-ea"/>
                          <a:cs typeface="+mn-cs"/>
                        </a:rPr>
                        <a:t>
 New Ras Al Khaimah Skate Park Opened at Saqr 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876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- 2020-02-02 16:46:09</a:t>
                      </a:r>
                      <a:r>
                        <a:rPr kumimoji="0" lang="en-US" sz="1000" b="0" i="0" u="none" strike="noStrike" kern="1200" cap="none" spc="0" normalizeH="0" baseline="0" noProof="0">
                          <a:ln>
                            <a:noFill/>
                          </a:ln>
                          <a:solidFill>
                            <a:prstClr val="black"/>
                          </a:solidFill>
                          <a:effectLst/>
                          <a:uLnTx/>
                          <a:uFillTx/>
                          <a:latin typeface="+mn-lt"/>
                          <a:ea typeface="+mn-ea"/>
                          <a:cs typeface="+mn-cs"/>
                        </a:rPr>
                        <a:t>
 World Travel &amp; Tourism Council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4246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Ras Al Khaimah Tourism Development Authority - 2020-03-09 14:59:41</a:t>
                      </a:r>
                      <a:r>
                        <a:rPr kumimoji="0" lang="en-US" sz="1000" b="0" i="0" u="none" strike="noStrike" kern="1200" cap="none" spc="0" normalizeH="0" baseline="0" noProof="0">
                          <a:ln>
                            <a:noFill/>
                          </a:ln>
                          <a:solidFill>
                            <a:prstClr val="black"/>
                          </a:solidFill>
                          <a:effectLst/>
                          <a:uLnTx/>
                          <a:uFillTx/>
                          <a:latin typeface="+mn-lt"/>
                          <a:ea typeface="+mn-ea"/>
                          <a:cs typeface="+mn-cs"/>
                        </a:rPr>
                        <a:t>
 Stargazing in the mountains of Ras Al 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22:13:34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10643665"/>
                  </a:ext>
                </a:extLst>
              </a:tr>
            </a:tbl>
          </a:graphicData>
        </a:graphic>
      </p:graphicFrame>
      <p:sp>
        <p:nvSpPr>
          <p:cNvPr id="4" name="Text Placeholder 3">
            <a:extLst>
              <a:ext uri="{FF2B5EF4-FFF2-40B4-BE49-F238E27FC236}">
                <a16:creationId xmlns:a16="http://schemas.microsoft.com/office/drawing/2014/main" id="{83968A09-F3AF-4DC6-8AE4-313BA060A86F}"/>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4383607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F4F85-5CB3-4F79-86F1-78A1198350E6}"/>
              </a:ext>
            </a:extLst>
          </p:cNvPr>
          <p:cNvSpPr>
            <a:spLocks noGrp="1"/>
          </p:cNvSpPr>
          <p:nvPr>
            <p:ph type="title"/>
          </p:nvPr>
        </p:nvSpPr>
        <p:spPr/>
        <p:txBody>
          <a:bodyPr/>
          <a:lstStyle/>
          <a:p>
            <a:r>
              <a:rPr lang="en-US"/>
              <a:t>Twitter Key Metrics Table | Tourism RAK</a:t>
            </a:r>
          </a:p>
        </p:txBody>
      </p:sp>
      <p:graphicFrame>
        <p:nvGraphicFramePr>
          <p:cNvPr id="5" name="Table Placeholder 4">
            <a:extLst>
              <a:ext uri="{FF2B5EF4-FFF2-40B4-BE49-F238E27FC236}">
                <a16:creationId xmlns:a16="http://schemas.microsoft.com/office/drawing/2014/main" id="{D2AAD680-AFFA-404D-9629-6550B552455A}"/>
              </a:ext>
            </a:extLst>
          </p:cNvPr>
          <p:cNvGraphicFramePr>
            <a:graphicFrameLocks noGrp="1"/>
          </p:cNvGraphicFramePr>
          <p:nvPr>
            <p:ph type="tbl" sz="quarter" idx="13"/>
            <p:extLst>
              <p:ext uri="{D42A27DB-BD31-4B8C-83A1-F6EECF244321}">
                <p14:modId xmlns:p14="http://schemas.microsoft.com/office/powerpoint/2010/main" val="2291986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39098516"/>
                    </a:ext>
                  </a:extLst>
                </a:gridCol>
                <a:gridCol w="411480">
                  <a:extLst>
                    <a:ext uri="{9D8B030D-6E8A-4147-A177-3AD203B41FA5}">
                      <a16:colId xmlns:a16="http://schemas.microsoft.com/office/drawing/2014/main" val="633927979"/>
                    </a:ext>
                  </a:extLst>
                </a:gridCol>
                <a:gridCol w="411480">
                  <a:extLst>
                    <a:ext uri="{9D8B030D-6E8A-4147-A177-3AD203B41FA5}">
                      <a16:colId xmlns:a16="http://schemas.microsoft.com/office/drawing/2014/main" val="3742942541"/>
                    </a:ext>
                  </a:extLst>
                </a:gridCol>
                <a:gridCol w="411480">
                  <a:extLst>
                    <a:ext uri="{9D8B030D-6E8A-4147-A177-3AD203B41FA5}">
                      <a16:colId xmlns:a16="http://schemas.microsoft.com/office/drawing/2014/main" val="2360077812"/>
                    </a:ext>
                  </a:extLst>
                </a:gridCol>
                <a:gridCol w="411480">
                  <a:extLst>
                    <a:ext uri="{9D8B030D-6E8A-4147-A177-3AD203B41FA5}">
                      <a16:colId xmlns:a16="http://schemas.microsoft.com/office/drawing/2014/main" val="557859012"/>
                    </a:ext>
                  </a:extLst>
                </a:gridCol>
                <a:gridCol w="411480">
                  <a:extLst>
                    <a:ext uri="{9D8B030D-6E8A-4147-A177-3AD203B41FA5}">
                      <a16:colId xmlns:a16="http://schemas.microsoft.com/office/drawing/2014/main" val="2596351049"/>
                    </a:ext>
                  </a:extLst>
                </a:gridCol>
                <a:gridCol w="411480">
                  <a:extLst>
                    <a:ext uri="{9D8B030D-6E8A-4147-A177-3AD203B41FA5}">
                      <a16:colId xmlns:a16="http://schemas.microsoft.com/office/drawing/2014/main" val="877336131"/>
                    </a:ext>
                  </a:extLst>
                </a:gridCol>
                <a:gridCol w="411480">
                  <a:extLst>
                    <a:ext uri="{9D8B030D-6E8A-4147-A177-3AD203B41FA5}">
                      <a16:colId xmlns:a16="http://schemas.microsoft.com/office/drawing/2014/main" val="1877353979"/>
                    </a:ext>
                  </a:extLst>
                </a:gridCol>
                <a:gridCol w="411480">
                  <a:extLst>
                    <a:ext uri="{9D8B030D-6E8A-4147-A177-3AD203B41FA5}">
                      <a16:colId xmlns:a16="http://schemas.microsoft.com/office/drawing/2014/main" val="548651083"/>
                    </a:ext>
                  </a:extLst>
                </a:gridCol>
                <a:gridCol w="411480">
                  <a:extLst>
                    <a:ext uri="{9D8B030D-6E8A-4147-A177-3AD203B41FA5}">
                      <a16:colId xmlns:a16="http://schemas.microsoft.com/office/drawing/2014/main" val="669635462"/>
                    </a:ext>
                  </a:extLst>
                </a:gridCol>
                <a:gridCol w="411480">
                  <a:extLst>
                    <a:ext uri="{9D8B030D-6E8A-4147-A177-3AD203B41FA5}">
                      <a16:colId xmlns:a16="http://schemas.microsoft.com/office/drawing/2014/main" val="4149365603"/>
                    </a:ext>
                  </a:extLst>
                </a:gridCol>
                <a:gridCol w="411480">
                  <a:extLst>
                    <a:ext uri="{9D8B030D-6E8A-4147-A177-3AD203B41FA5}">
                      <a16:colId xmlns:a16="http://schemas.microsoft.com/office/drawing/2014/main" val="2639716325"/>
                    </a:ext>
                  </a:extLst>
                </a:gridCol>
                <a:gridCol w="411480">
                  <a:extLst>
                    <a:ext uri="{9D8B030D-6E8A-4147-A177-3AD203B41FA5}">
                      <a16:colId xmlns:a16="http://schemas.microsoft.com/office/drawing/2014/main" val="4234673781"/>
                    </a:ext>
                  </a:extLst>
                </a:gridCol>
                <a:gridCol w="411480">
                  <a:extLst>
                    <a:ext uri="{9D8B030D-6E8A-4147-A177-3AD203B41FA5}">
                      <a16:colId xmlns:a16="http://schemas.microsoft.com/office/drawing/2014/main" val="1509237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19302222"/>
                  </a:ext>
                </a:extLst>
              </a:tr>
              <a:tr h="370840">
                <a:tc>
                  <a:txBody>
                    <a:bodyPr/>
                    <a:lstStyle/>
                    <a:p>
                      <a:r>
                        <a:rPr lang="en-US" sz="1000"/>
                        <a:t>Visit Ras Al Khaimah</a:t>
                      </a:r>
                    </a:p>
                  </a:txBody>
                  <a:tcPr/>
                </a:tc>
                <a:tc>
                  <a:txBody>
                    <a:bodyPr/>
                    <a:lstStyle/>
                    <a:p>
                      <a:r>
                        <a:rPr lang="en-US" sz="1000"/>
                        <a:t>n/a</a:t>
                      </a:r>
                    </a:p>
                  </a:txBody>
                  <a:tcPr/>
                </a:tc>
                <a:tc>
                  <a:txBody>
                    <a:bodyPr/>
                    <a:lstStyle/>
                    <a:p>
                      <a:r>
                        <a:rPr lang="en-US" sz="1000"/>
                        <a:t>n/a</a:t>
                      </a:r>
                    </a:p>
                  </a:txBody>
                  <a:tcPr/>
                </a:tc>
                <a:tc>
                  <a:txBody>
                    <a:bodyPr/>
                    <a:lstStyle/>
                    <a:p>
                      <a:r>
                        <a:rPr lang="en-US" sz="1000"/>
                        <a:t>410</a:t>
                      </a:r>
                    </a:p>
                  </a:txBody>
                  <a:tcPr/>
                </a:tc>
                <a:tc>
                  <a:txBody>
                    <a:bodyPr/>
                    <a:lstStyle/>
                    <a:p>
                      <a:r>
                        <a:rPr lang="en-US" sz="1000"/>
                        <a:t>327</a:t>
                      </a:r>
                    </a:p>
                  </a:txBody>
                  <a:tcPr/>
                </a:tc>
                <a:tc>
                  <a:txBody>
                    <a:bodyPr/>
                    <a:lstStyle/>
                    <a:p>
                      <a:r>
                        <a:rPr lang="en-US" sz="1000"/>
                        <a:t>66</a:t>
                      </a:r>
                    </a:p>
                  </a:txBody>
                  <a:tcPr/>
                </a:tc>
                <a:tc>
                  <a:txBody>
                    <a:bodyPr/>
                    <a:lstStyle/>
                    <a:p>
                      <a:r>
                        <a:rPr lang="en-US" sz="1000"/>
                        <a:t>17</a:t>
                      </a:r>
                    </a:p>
                  </a:txBody>
                  <a:tcPr/>
                </a:tc>
                <a:tc>
                  <a:txBody>
                    <a:bodyPr/>
                    <a:lstStyle/>
                    <a:p>
                      <a:r>
                        <a:rPr lang="en-US" sz="1000"/>
                        <a:t>285</a:t>
                      </a:r>
                    </a:p>
                  </a:txBody>
                  <a:tcPr/>
                </a:tc>
                <a:tc>
                  <a:txBody>
                    <a:bodyPr/>
                    <a:lstStyle/>
                    <a:p>
                      <a:r>
                        <a:rPr lang="en-US" sz="1000"/>
                        <a:t>283</a:t>
                      </a:r>
                    </a:p>
                  </a:txBody>
                  <a:tcPr/>
                </a:tc>
                <a:tc>
                  <a:txBody>
                    <a:bodyPr/>
                    <a:lstStyle/>
                    <a:p>
                      <a:r>
                        <a:rPr lang="en-US" sz="1000"/>
                        <a:t>1521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576448176"/>
                  </a:ext>
                </a:extLst>
              </a:tr>
            </a:tbl>
          </a:graphicData>
        </a:graphic>
      </p:graphicFrame>
      <p:sp>
        <p:nvSpPr>
          <p:cNvPr id="4" name="Text Placeholder 3">
            <a:extLst>
              <a:ext uri="{FF2B5EF4-FFF2-40B4-BE49-F238E27FC236}">
                <a16:creationId xmlns:a16="http://schemas.microsoft.com/office/drawing/2014/main" id="{9A50BDDA-52BD-4542-91F0-AE239FD3EFC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3302882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4169C-ECA1-4AC9-A132-8531FCE7A442}"/>
              </a:ext>
            </a:extLst>
          </p:cNvPr>
          <p:cNvSpPr>
            <a:spLocks noGrp="1"/>
          </p:cNvSpPr>
          <p:nvPr>
            <p:ph type="title"/>
          </p:nvPr>
        </p:nvSpPr>
        <p:spPr/>
        <p:txBody>
          <a:bodyPr/>
          <a:lstStyle/>
          <a:p>
            <a:r>
              <a:rPr lang="en-US"/>
              <a:t>Twitter Own and Retweeted Tweets Table | Tourism RAK - 1 of 8</a:t>
            </a:r>
          </a:p>
        </p:txBody>
      </p:sp>
      <p:graphicFrame>
        <p:nvGraphicFramePr>
          <p:cNvPr id="5" name="Table Placeholder 4">
            <a:extLst>
              <a:ext uri="{FF2B5EF4-FFF2-40B4-BE49-F238E27FC236}">
                <a16:creationId xmlns:a16="http://schemas.microsoft.com/office/drawing/2014/main" id="{D88B83A1-BFE5-4F92-A09F-2C59E0435473}"/>
              </a:ext>
            </a:extLst>
          </p:cNvPr>
          <p:cNvGraphicFramePr>
            <a:graphicFrameLocks noGrp="1"/>
          </p:cNvGraphicFramePr>
          <p:nvPr>
            <p:ph type="tbl" sz="quarter" idx="13"/>
            <p:extLst>
              <p:ext uri="{D42A27DB-BD31-4B8C-83A1-F6EECF244321}">
                <p14:modId xmlns:p14="http://schemas.microsoft.com/office/powerpoint/2010/main" val="1629030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93812698"/>
                    </a:ext>
                  </a:extLst>
                </a:gridCol>
                <a:gridCol w="493776">
                  <a:extLst>
                    <a:ext uri="{9D8B030D-6E8A-4147-A177-3AD203B41FA5}">
                      <a16:colId xmlns:a16="http://schemas.microsoft.com/office/drawing/2014/main" val="2185151493"/>
                    </a:ext>
                  </a:extLst>
                </a:gridCol>
                <a:gridCol w="1069848">
                  <a:extLst>
                    <a:ext uri="{9D8B030D-6E8A-4147-A177-3AD203B41FA5}">
                      <a16:colId xmlns:a16="http://schemas.microsoft.com/office/drawing/2014/main" val="3476424661"/>
                    </a:ext>
                  </a:extLst>
                </a:gridCol>
                <a:gridCol w="1069848">
                  <a:extLst>
                    <a:ext uri="{9D8B030D-6E8A-4147-A177-3AD203B41FA5}">
                      <a16:colId xmlns:a16="http://schemas.microsoft.com/office/drawing/2014/main" val="367729371"/>
                    </a:ext>
                  </a:extLst>
                </a:gridCol>
                <a:gridCol w="1069848">
                  <a:extLst>
                    <a:ext uri="{9D8B030D-6E8A-4147-A177-3AD203B41FA5}">
                      <a16:colId xmlns:a16="http://schemas.microsoft.com/office/drawing/2014/main" val="1844178459"/>
                    </a:ext>
                  </a:extLst>
                </a:gridCol>
                <a:gridCol w="1069848">
                  <a:extLst>
                    <a:ext uri="{9D8B030D-6E8A-4147-A177-3AD203B41FA5}">
                      <a16:colId xmlns:a16="http://schemas.microsoft.com/office/drawing/2014/main" val="1313419088"/>
                    </a:ext>
                  </a:extLst>
                </a:gridCol>
                <a:gridCol w="1069848">
                  <a:extLst>
                    <a:ext uri="{9D8B030D-6E8A-4147-A177-3AD203B41FA5}">
                      <a16:colId xmlns:a16="http://schemas.microsoft.com/office/drawing/2014/main" val="1247904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45009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- 2019-10-08 09:39:48</a:t>
                      </a:r>
                      <a:r>
                        <a:rPr kumimoji="0" lang="en-US" sz="1000" b="0" i="0" u="none" strike="noStrike" kern="1200" cap="none" spc="0" normalizeH="0" baseline="0" noProof="0">
                          <a:ln>
                            <a:noFill/>
                          </a:ln>
                          <a:solidFill>
                            <a:prstClr val="black"/>
                          </a:solidFill>
                          <a:effectLst/>
                          <a:uLnTx/>
                          <a:uFillTx/>
                          <a:latin typeface="+mn-lt"/>
                          <a:ea typeface="+mn-ea"/>
                          <a:cs typeface="+mn-cs"/>
                        </a:rPr>
                        <a:t>
 RT @whypetite: Ras Al Khaimah https://t.co/OcnfXbGVeT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871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- 2020-02-21 08:27:41</a:t>
                      </a:r>
                      <a:r>
                        <a:rPr kumimoji="0" lang="en-US" sz="1000" b="0" i="0" u="none" strike="noStrike" kern="1200" cap="none" spc="0" normalizeH="0" baseline="0" noProof="0">
                          <a:ln>
                            <a:noFill/>
                          </a:ln>
                          <a:solidFill>
                            <a:prstClr val="black"/>
                          </a:solidFill>
                          <a:effectLst/>
                          <a:uLnTx/>
                          <a:uFillTx/>
                          <a:latin typeface="+mn-lt"/>
                          <a:ea typeface="+mn-ea"/>
                          <a:cs typeface="+mn-cs"/>
                        </a:rPr>
                        <a:t>
 RT @rakhalfmarathon: ababel birhane set the new half marathon world record 64.31!!
Kosgei in 2nd place 64.48 under the previous world reco…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22:11:27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763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- 2020-01-15 16:51:11</a:t>
                      </a:r>
                      <a:r>
                        <a:rPr kumimoji="0" lang="en-US" sz="1000" b="0" i="0" u="none" strike="noStrike" kern="1200" cap="none" spc="0" normalizeH="0" baseline="0" noProof="0">
                          <a:ln>
                            <a:noFill/>
                          </a:ln>
                          <a:solidFill>
                            <a:prstClr val="black"/>
                          </a:solidFill>
                          <a:effectLst/>
                          <a:uLnTx/>
                          <a:uFillTx/>
                          <a:latin typeface="+mn-lt"/>
                          <a:ea typeface="+mn-ea"/>
                          <a:cs typeface="+mn-cs"/>
                        </a:rPr>
                        <a:t>
 It's snowing! ❄️
#Snowfall 
#JebelJais
#VisitJebelJais
#JebelJaisSnow https://t.co/adGNxhMtat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7293496"/>
                  </a:ext>
                </a:extLst>
              </a:tr>
            </a:tbl>
          </a:graphicData>
        </a:graphic>
      </p:graphicFrame>
      <p:sp>
        <p:nvSpPr>
          <p:cNvPr id="4" name="Text Placeholder 3">
            <a:extLst>
              <a:ext uri="{FF2B5EF4-FFF2-40B4-BE49-F238E27FC236}">
                <a16:creationId xmlns:a16="http://schemas.microsoft.com/office/drawing/2014/main" id="{CBEBC822-BE0F-4602-9F56-D001C793000A}"/>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1019515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CDF5E-989C-4657-B33E-D6AE0D493E3D}"/>
              </a:ext>
            </a:extLst>
          </p:cNvPr>
          <p:cNvSpPr>
            <a:spLocks noGrp="1"/>
          </p:cNvSpPr>
          <p:nvPr>
            <p:ph type="title"/>
          </p:nvPr>
        </p:nvSpPr>
        <p:spPr/>
        <p:txBody>
          <a:bodyPr/>
          <a:lstStyle/>
          <a:p>
            <a:r>
              <a:rPr lang="en-US"/>
              <a:t>Twitter Own and Retweeted Tweets Table | Tourism RAK - 2 of 8</a:t>
            </a:r>
          </a:p>
        </p:txBody>
      </p:sp>
      <p:graphicFrame>
        <p:nvGraphicFramePr>
          <p:cNvPr id="5" name="Table Placeholder 4">
            <a:extLst>
              <a:ext uri="{FF2B5EF4-FFF2-40B4-BE49-F238E27FC236}">
                <a16:creationId xmlns:a16="http://schemas.microsoft.com/office/drawing/2014/main" id="{B42CD5CE-A8F8-4D2E-A10E-9884A2093623}"/>
              </a:ext>
            </a:extLst>
          </p:cNvPr>
          <p:cNvGraphicFramePr>
            <a:graphicFrameLocks noGrp="1"/>
          </p:cNvGraphicFramePr>
          <p:nvPr>
            <p:ph type="tbl" sz="quarter" idx="13"/>
            <p:extLst>
              <p:ext uri="{D42A27DB-BD31-4B8C-83A1-F6EECF244321}">
                <p14:modId xmlns:p14="http://schemas.microsoft.com/office/powerpoint/2010/main" val="1661223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17085025"/>
                    </a:ext>
                  </a:extLst>
                </a:gridCol>
                <a:gridCol w="493776">
                  <a:extLst>
                    <a:ext uri="{9D8B030D-6E8A-4147-A177-3AD203B41FA5}">
                      <a16:colId xmlns:a16="http://schemas.microsoft.com/office/drawing/2014/main" val="3503764"/>
                    </a:ext>
                  </a:extLst>
                </a:gridCol>
                <a:gridCol w="1069848">
                  <a:extLst>
                    <a:ext uri="{9D8B030D-6E8A-4147-A177-3AD203B41FA5}">
                      <a16:colId xmlns:a16="http://schemas.microsoft.com/office/drawing/2014/main" val="365490038"/>
                    </a:ext>
                  </a:extLst>
                </a:gridCol>
                <a:gridCol w="1069848">
                  <a:extLst>
                    <a:ext uri="{9D8B030D-6E8A-4147-A177-3AD203B41FA5}">
                      <a16:colId xmlns:a16="http://schemas.microsoft.com/office/drawing/2014/main" val="3097201470"/>
                    </a:ext>
                  </a:extLst>
                </a:gridCol>
                <a:gridCol w="1069848">
                  <a:extLst>
                    <a:ext uri="{9D8B030D-6E8A-4147-A177-3AD203B41FA5}">
                      <a16:colId xmlns:a16="http://schemas.microsoft.com/office/drawing/2014/main" val="3502437902"/>
                    </a:ext>
                  </a:extLst>
                </a:gridCol>
                <a:gridCol w="1069848">
                  <a:extLst>
                    <a:ext uri="{9D8B030D-6E8A-4147-A177-3AD203B41FA5}">
                      <a16:colId xmlns:a16="http://schemas.microsoft.com/office/drawing/2014/main" val="3163010373"/>
                    </a:ext>
                  </a:extLst>
                </a:gridCol>
                <a:gridCol w="1069848">
                  <a:extLst>
                    <a:ext uri="{9D8B030D-6E8A-4147-A177-3AD203B41FA5}">
                      <a16:colId xmlns:a16="http://schemas.microsoft.com/office/drawing/2014/main" val="3288713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9525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- 2020-02-21 08:07:24</a:t>
                      </a:r>
                      <a:r>
                        <a:rPr kumimoji="0" lang="en-US" sz="1000" b="0" i="0" u="none" strike="noStrike" kern="1200" cap="none" spc="0" normalizeH="0" baseline="0" noProof="0">
                          <a:ln>
                            <a:noFill/>
                          </a:ln>
                          <a:solidFill>
                            <a:prstClr val="black"/>
                          </a:solidFill>
                          <a:effectLst/>
                          <a:uLnTx/>
                          <a:uFillTx/>
                          <a:latin typeface="+mn-lt"/>
                          <a:ea typeface="+mn-ea"/>
                          <a:cs typeface="+mn-cs"/>
                        </a:rPr>
                        <a:t>
 RT @rakhalfmarathon: Kibiwot Kandie (ken) has just won the RAK Half marathon 2020 in 58.57!
2nd Munyao
3rd Washiun
#RAKHALF2020 https://t…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242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- 2019-12-31 18:30:07</a:t>
                      </a:r>
                      <a:r>
                        <a:rPr kumimoji="0" lang="en-US" sz="1000" b="0" i="0" u="none" strike="noStrike" kern="1200" cap="none" spc="0" normalizeH="0" baseline="0" noProof="0">
                          <a:ln>
                            <a:noFill/>
                          </a:ln>
                          <a:solidFill>
                            <a:prstClr val="black"/>
                          </a:solidFill>
                          <a:effectLst/>
                          <a:uLnTx/>
                          <a:uFillTx/>
                          <a:latin typeface="+mn-lt"/>
                          <a:ea typeface="+mn-ea"/>
                          <a:cs typeface="+mn-cs"/>
                        </a:rPr>
                        <a:t>
 If you’re not in Ras Al Khaimah for our Record-Breaking New Year’s Fireworks, watch Livestream online here: https://t.co/KB5odPiA3A
#RAKNYE2020 #NYE2020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18/04/2020 04:12:27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3057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- 2020-01-01 01:40:01</a:t>
                      </a:r>
                      <a:r>
                        <a:rPr kumimoji="0" lang="en-US" sz="1000" b="0" i="0" u="none" strike="noStrike" kern="1200" cap="none" spc="0" normalizeH="0" baseline="0" noProof="0">
                          <a:ln>
                            <a:noFill/>
                          </a:ln>
                          <a:solidFill>
                            <a:prstClr val="black"/>
                          </a:solidFill>
                          <a:effectLst/>
                          <a:uLnTx/>
                          <a:uFillTx/>
                          <a:latin typeface="+mn-lt"/>
                          <a:ea typeface="+mn-ea"/>
                          <a:cs typeface="+mn-cs"/>
                        </a:rPr>
                        <a:t>
 RT @ItsAllBakwas: Happy New Year from Ras Al Khaimah 🎆💥🎇
#RAK #RAKNYE2020 https://t.co/Yi0LfdY8d6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9361655"/>
                  </a:ext>
                </a:extLst>
              </a:tr>
            </a:tbl>
          </a:graphicData>
        </a:graphic>
      </p:graphicFrame>
      <p:sp>
        <p:nvSpPr>
          <p:cNvPr id="4" name="Text Placeholder 3">
            <a:extLst>
              <a:ext uri="{FF2B5EF4-FFF2-40B4-BE49-F238E27FC236}">
                <a16:creationId xmlns:a16="http://schemas.microsoft.com/office/drawing/2014/main" id="{49943B5D-072B-4A4B-83A6-8C357D5CEB3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0957914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5D7A5-A03F-47B6-A208-E2734E26C2B1}"/>
              </a:ext>
            </a:extLst>
          </p:cNvPr>
          <p:cNvSpPr>
            <a:spLocks noGrp="1"/>
          </p:cNvSpPr>
          <p:nvPr>
            <p:ph type="title"/>
          </p:nvPr>
        </p:nvSpPr>
        <p:spPr/>
        <p:txBody>
          <a:bodyPr/>
          <a:lstStyle/>
          <a:p>
            <a:r>
              <a:rPr lang="en-US"/>
              <a:t>Twitter Own and Retweeted Tweets Table | Tourism RAK - 3 of 8</a:t>
            </a:r>
          </a:p>
        </p:txBody>
      </p:sp>
      <p:graphicFrame>
        <p:nvGraphicFramePr>
          <p:cNvPr id="5" name="Table Placeholder 4">
            <a:extLst>
              <a:ext uri="{FF2B5EF4-FFF2-40B4-BE49-F238E27FC236}">
                <a16:creationId xmlns:a16="http://schemas.microsoft.com/office/drawing/2014/main" id="{EF1B2261-C4E9-4F4C-A25B-978BDFA5223D}"/>
              </a:ext>
            </a:extLst>
          </p:cNvPr>
          <p:cNvGraphicFramePr>
            <a:graphicFrameLocks noGrp="1"/>
          </p:cNvGraphicFramePr>
          <p:nvPr>
            <p:ph type="tbl" sz="quarter" idx="13"/>
            <p:extLst>
              <p:ext uri="{D42A27DB-BD31-4B8C-83A1-F6EECF244321}">
                <p14:modId xmlns:p14="http://schemas.microsoft.com/office/powerpoint/2010/main" val="335821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88320655"/>
                    </a:ext>
                  </a:extLst>
                </a:gridCol>
                <a:gridCol w="493776">
                  <a:extLst>
                    <a:ext uri="{9D8B030D-6E8A-4147-A177-3AD203B41FA5}">
                      <a16:colId xmlns:a16="http://schemas.microsoft.com/office/drawing/2014/main" val="1563166235"/>
                    </a:ext>
                  </a:extLst>
                </a:gridCol>
                <a:gridCol w="1069848">
                  <a:extLst>
                    <a:ext uri="{9D8B030D-6E8A-4147-A177-3AD203B41FA5}">
                      <a16:colId xmlns:a16="http://schemas.microsoft.com/office/drawing/2014/main" val="3430358963"/>
                    </a:ext>
                  </a:extLst>
                </a:gridCol>
                <a:gridCol w="1069848">
                  <a:extLst>
                    <a:ext uri="{9D8B030D-6E8A-4147-A177-3AD203B41FA5}">
                      <a16:colId xmlns:a16="http://schemas.microsoft.com/office/drawing/2014/main" val="1794474862"/>
                    </a:ext>
                  </a:extLst>
                </a:gridCol>
                <a:gridCol w="1069848">
                  <a:extLst>
                    <a:ext uri="{9D8B030D-6E8A-4147-A177-3AD203B41FA5}">
                      <a16:colId xmlns:a16="http://schemas.microsoft.com/office/drawing/2014/main" val="2308542628"/>
                    </a:ext>
                  </a:extLst>
                </a:gridCol>
                <a:gridCol w="1069848">
                  <a:extLst>
                    <a:ext uri="{9D8B030D-6E8A-4147-A177-3AD203B41FA5}">
                      <a16:colId xmlns:a16="http://schemas.microsoft.com/office/drawing/2014/main" val="3986590398"/>
                    </a:ext>
                  </a:extLst>
                </a:gridCol>
                <a:gridCol w="1069848">
                  <a:extLst>
                    <a:ext uri="{9D8B030D-6E8A-4147-A177-3AD203B41FA5}">
                      <a16:colId xmlns:a16="http://schemas.microsoft.com/office/drawing/2014/main" val="287505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2795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- 2019-09-11 08:27:33</a:t>
                      </a:r>
                      <a:r>
                        <a:rPr kumimoji="0" lang="en-US" sz="1000" b="0" i="0" u="none" strike="noStrike" kern="1200" cap="none" spc="0" normalizeH="0" baseline="0" noProof="0">
                          <a:ln>
                            <a:noFill/>
                          </a:ln>
                          <a:solidFill>
                            <a:prstClr val="black"/>
                          </a:solidFill>
                          <a:effectLst/>
                          <a:uLnTx/>
                          <a:uFillTx/>
                          <a:latin typeface="+mn-lt"/>
                          <a:ea typeface="+mn-ea"/>
                          <a:cs typeface="+mn-cs"/>
                        </a:rPr>
                        <a:t>
 RT @BigEyePhotos: New artwork for sale! - "Jebel Jais road in UAE" - https://t.co/YwShPfTT72 @fineartamerica https://t.co/0Iu3LLa8Kc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628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- 2019-11-12 15:11:50</a:t>
                      </a:r>
                      <a:r>
                        <a:rPr kumimoji="0" lang="en-US" sz="1000" b="0" i="0" u="none" strike="noStrike" kern="1200" cap="none" spc="0" normalizeH="0" baseline="0" noProof="0">
                          <a:ln>
                            <a:noFill/>
                          </a:ln>
                          <a:solidFill>
                            <a:prstClr val="black"/>
                          </a:solidFill>
                          <a:effectLst/>
                          <a:uLnTx/>
                          <a:uFillTx/>
                          <a:latin typeface="+mn-lt"/>
                          <a:ea typeface="+mn-ea"/>
                          <a:cs typeface="+mn-cs"/>
                        </a:rPr>
                        <a:t>
 RT @ThaniAlZeyoudi: </a:t>
                      </a:r>
                      <a:r>
                        <a:rPr kumimoji="0" lang="ar-AE" sz="1000" b="0" i="0" u="none" strike="noStrike" kern="1200" cap="none" spc="0" normalizeH="0" baseline="0" noProof="0">
                          <a:ln>
                            <a:noFill/>
                          </a:ln>
                          <a:solidFill>
                            <a:prstClr val="black"/>
                          </a:solidFill>
                          <a:effectLst/>
                          <a:uLnTx/>
                          <a:uFillTx/>
                          <a:latin typeface="+mn-lt"/>
                          <a:ea typeface="+mn-ea"/>
                          <a:cs typeface="+mn-cs"/>
                        </a:rPr>
                        <a:t>كل الثناء والتقدير لقطاع الضيافة بشكل عام وفندق ريكسوس #رأس_الخيمة بشكل خاص على تبني #مبادرة_الفنادق_الخضراء لتعزيز الت…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898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- 2020-01-12 09:37:35</a:t>
                      </a:r>
                      <a:r>
                        <a:rPr kumimoji="0" lang="en-US" sz="1000" b="0" i="0" u="none" strike="noStrike" kern="1200" cap="none" spc="0" normalizeH="0" baseline="0" noProof="0">
                          <a:ln>
                            <a:noFill/>
                          </a:ln>
                          <a:solidFill>
                            <a:prstClr val="black"/>
                          </a:solidFill>
                          <a:effectLst/>
                          <a:uLnTx/>
                          <a:uFillTx/>
                          <a:latin typeface="+mn-lt"/>
                          <a:ea typeface="+mn-ea"/>
                          <a:cs typeface="+mn-cs"/>
                        </a:rPr>
                        <a:t>
 RT @Sylvia_Maier: Heading north to Ras Al Khaimah via Umm Al Quwain for the weekend to learn about sustainable tourism, and spend a well-ea…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6831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- 2020-01-01 01:40:27</a:t>
                      </a:r>
                      <a:r>
                        <a:rPr kumimoji="0" lang="en-US" sz="1000" b="0" i="0" u="none" strike="noStrike" kern="1200" cap="none" spc="0" normalizeH="0" baseline="0" noProof="0">
                          <a:ln>
                            <a:noFill/>
                          </a:ln>
                          <a:solidFill>
                            <a:prstClr val="black"/>
                          </a:solidFill>
                          <a:effectLst/>
                          <a:uLnTx/>
                          <a:uFillTx/>
                          <a:latin typeface="+mn-lt"/>
                          <a:ea typeface="+mn-ea"/>
                          <a:cs typeface="+mn-cs"/>
                        </a:rPr>
                        <a:t>
 RT @MaryamAlsuhime: #RAKNYE2020 Happy new year 🖤 https://t.co/5BdkMkqMdZ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5223275"/>
                  </a:ext>
                </a:extLst>
              </a:tr>
            </a:tbl>
          </a:graphicData>
        </a:graphic>
      </p:graphicFrame>
      <p:sp>
        <p:nvSpPr>
          <p:cNvPr id="4" name="Text Placeholder 3">
            <a:extLst>
              <a:ext uri="{FF2B5EF4-FFF2-40B4-BE49-F238E27FC236}">
                <a16:creationId xmlns:a16="http://schemas.microsoft.com/office/drawing/2014/main" id="{5EF82C2A-BFF8-41AF-BABD-38CF93D2543A}"/>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9358509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EB0E-30BB-4EDE-825C-9877D07AF019}"/>
              </a:ext>
            </a:extLst>
          </p:cNvPr>
          <p:cNvSpPr>
            <a:spLocks noGrp="1"/>
          </p:cNvSpPr>
          <p:nvPr>
            <p:ph type="title"/>
          </p:nvPr>
        </p:nvSpPr>
        <p:spPr/>
        <p:txBody>
          <a:bodyPr/>
          <a:lstStyle/>
          <a:p>
            <a:r>
              <a:rPr lang="en-US"/>
              <a:t>Twitter Own and Retweeted Tweets Table | Tourism RAK - 4 of 8</a:t>
            </a:r>
          </a:p>
        </p:txBody>
      </p:sp>
      <p:graphicFrame>
        <p:nvGraphicFramePr>
          <p:cNvPr id="5" name="Table Placeholder 4">
            <a:extLst>
              <a:ext uri="{FF2B5EF4-FFF2-40B4-BE49-F238E27FC236}">
                <a16:creationId xmlns:a16="http://schemas.microsoft.com/office/drawing/2014/main" id="{25CDC1C2-2626-445E-BFD6-D918910AF379}"/>
              </a:ext>
            </a:extLst>
          </p:cNvPr>
          <p:cNvGraphicFramePr>
            <a:graphicFrameLocks noGrp="1"/>
          </p:cNvGraphicFramePr>
          <p:nvPr>
            <p:ph type="tbl" sz="quarter" idx="13"/>
            <p:extLst>
              <p:ext uri="{D42A27DB-BD31-4B8C-83A1-F6EECF244321}">
                <p14:modId xmlns:p14="http://schemas.microsoft.com/office/powerpoint/2010/main" val="4005882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90919444"/>
                    </a:ext>
                  </a:extLst>
                </a:gridCol>
                <a:gridCol w="493776">
                  <a:extLst>
                    <a:ext uri="{9D8B030D-6E8A-4147-A177-3AD203B41FA5}">
                      <a16:colId xmlns:a16="http://schemas.microsoft.com/office/drawing/2014/main" val="3550803054"/>
                    </a:ext>
                  </a:extLst>
                </a:gridCol>
                <a:gridCol w="1069848">
                  <a:extLst>
                    <a:ext uri="{9D8B030D-6E8A-4147-A177-3AD203B41FA5}">
                      <a16:colId xmlns:a16="http://schemas.microsoft.com/office/drawing/2014/main" val="2747117033"/>
                    </a:ext>
                  </a:extLst>
                </a:gridCol>
                <a:gridCol w="1069848">
                  <a:extLst>
                    <a:ext uri="{9D8B030D-6E8A-4147-A177-3AD203B41FA5}">
                      <a16:colId xmlns:a16="http://schemas.microsoft.com/office/drawing/2014/main" val="1017296244"/>
                    </a:ext>
                  </a:extLst>
                </a:gridCol>
                <a:gridCol w="1069848">
                  <a:extLst>
                    <a:ext uri="{9D8B030D-6E8A-4147-A177-3AD203B41FA5}">
                      <a16:colId xmlns:a16="http://schemas.microsoft.com/office/drawing/2014/main" val="3487731385"/>
                    </a:ext>
                  </a:extLst>
                </a:gridCol>
                <a:gridCol w="1069848">
                  <a:extLst>
                    <a:ext uri="{9D8B030D-6E8A-4147-A177-3AD203B41FA5}">
                      <a16:colId xmlns:a16="http://schemas.microsoft.com/office/drawing/2014/main" val="1030056243"/>
                    </a:ext>
                  </a:extLst>
                </a:gridCol>
                <a:gridCol w="1069848">
                  <a:extLst>
                    <a:ext uri="{9D8B030D-6E8A-4147-A177-3AD203B41FA5}">
                      <a16:colId xmlns:a16="http://schemas.microsoft.com/office/drawing/2014/main" val="730194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8035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- 2019-11-12 15:11:36</a:t>
                      </a:r>
                      <a:r>
                        <a:rPr kumimoji="0" lang="en-US" sz="1000" b="0" i="0" u="none" strike="noStrike" kern="1200" cap="none" spc="0" normalizeH="0" baseline="0" noProof="0">
                          <a:ln>
                            <a:noFill/>
                          </a:ln>
                          <a:solidFill>
                            <a:prstClr val="black"/>
                          </a:solidFill>
                          <a:effectLst/>
                          <a:uLnTx/>
                          <a:uFillTx/>
                          <a:latin typeface="+mn-lt"/>
                          <a:ea typeface="+mn-ea"/>
                          <a:cs typeface="+mn-cs"/>
                        </a:rPr>
                        <a:t>
 RT @ThaniAlZeyoudi: </a:t>
                      </a:r>
                      <a:r>
                        <a:rPr kumimoji="0" lang="ar-AE" sz="1000" b="0" i="0" u="none" strike="noStrike" kern="1200" cap="none" spc="0" normalizeH="0" baseline="0" noProof="0">
                          <a:ln>
                            <a:noFill/>
                          </a:ln>
                          <a:solidFill>
                            <a:prstClr val="black"/>
                          </a:solidFill>
                          <a:effectLst/>
                          <a:uLnTx/>
                          <a:uFillTx/>
                          <a:latin typeface="+mn-lt"/>
                          <a:ea typeface="+mn-ea"/>
                          <a:cs typeface="+mn-cs"/>
                        </a:rPr>
                        <a:t>أهنئ دائرة الخدمات العامة في #رأس_الخيمة وهيئة رأس الخيمة لتنمية #السياحة على نجاح مبادرة الفنادق الخضراء التي تهدف إلى…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234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- 2019-10-02 11:07:33</a:t>
                      </a:r>
                      <a:r>
                        <a:rPr kumimoji="0" lang="en-US" sz="1000" b="0" i="0" u="none" strike="noStrike" kern="1200" cap="none" spc="0" normalizeH="0" baseline="0" noProof="0">
                          <a:ln>
                            <a:noFill/>
                          </a:ln>
                          <a:solidFill>
                            <a:prstClr val="black"/>
                          </a:solidFill>
                          <a:effectLst/>
                          <a:uLnTx/>
                          <a:uFillTx/>
                          <a:latin typeface="+mn-lt"/>
                          <a:ea typeface="+mn-ea"/>
                          <a:cs typeface="+mn-cs"/>
                        </a:rPr>
                        <a:t>
 RT @WTTC: In 2018, 1 out of 5 new jobs were created in tourism. The sector represents 10.4% of world’s GDP. - @GGuevaraM President &amp;amp; CEO #W…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857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- 2020-01-02 12:00:11</a:t>
                      </a:r>
                      <a:r>
                        <a:rPr kumimoji="0" lang="en-US" sz="1000" b="0" i="0" u="none" strike="noStrike" kern="1200" cap="none" spc="0" normalizeH="0" baseline="0" noProof="0">
                          <a:ln>
                            <a:noFill/>
                          </a:ln>
                          <a:solidFill>
                            <a:prstClr val="black"/>
                          </a:solidFill>
                          <a:effectLst/>
                          <a:uLnTx/>
                          <a:uFillTx/>
                          <a:latin typeface="+mn-lt"/>
                          <a:ea typeface="+mn-ea"/>
                          <a:cs typeface="+mn-cs"/>
                        </a:rPr>
                        <a:t>
 RT @RAKmediaoffice: Congratulations to #RasAlKhaimah for once again smashing Guinness World Records (@GWR) during its New Year 2020 celebra…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147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- 2019-11-12 15:11:43</a:t>
                      </a:r>
                      <a:r>
                        <a:rPr kumimoji="0" lang="en-US" sz="1000" b="0" i="0" u="none" strike="noStrike" kern="1200" cap="none" spc="0" normalizeH="0" baseline="0" noProof="0">
                          <a:ln>
                            <a:noFill/>
                          </a:ln>
                          <a:solidFill>
                            <a:prstClr val="black"/>
                          </a:solidFill>
                          <a:effectLst/>
                          <a:uLnTx/>
                          <a:uFillTx/>
                          <a:latin typeface="+mn-lt"/>
                          <a:ea typeface="+mn-ea"/>
                          <a:cs typeface="+mn-cs"/>
                        </a:rPr>
                        <a:t>
 RT @ThaniAlZeyoudi: I commend the hospitality sector and @RixosBabAlBahr for embracing the Green Hotels Initiative to ensure effective disp…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6130056"/>
                  </a:ext>
                </a:extLst>
              </a:tr>
            </a:tbl>
          </a:graphicData>
        </a:graphic>
      </p:graphicFrame>
      <p:sp>
        <p:nvSpPr>
          <p:cNvPr id="4" name="Text Placeholder 3">
            <a:extLst>
              <a:ext uri="{FF2B5EF4-FFF2-40B4-BE49-F238E27FC236}">
                <a16:creationId xmlns:a16="http://schemas.microsoft.com/office/drawing/2014/main" id="{C4DC37D4-7FED-4104-AE13-9E2B295735D2}"/>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3603793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D80D9-979D-4C66-99CF-5B18B878D751}"/>
              </a:ext>
            </a:extLst>
          </p:cNvPr>
          <p:cNvSpPr>
            <a:spLocks noGrp="1"/>
          </p:cNvSpPr>
          <p:nvPr>
            <p:ph type="title"/>
          </p:nvPr>
        </p:nvSpPr>
        <p:spPr/>
        <p:txBody>
          <a:bodyPr/>
          <a:lstStyle/>
          <a:p>
            <a:r>
              <a:rPr lang="en-US"/>
              <a:t>Twitter Own and Retweeted Tweets Table | Tourism RAK - 5 of 8</a:t>
            </a:r>
          </a:p>
        </p:txBody>
      </p:sp>
      <p:graphicFrame>
        <p:nvGraphicFramePr>
          <p:cNvPr id="5" name="Table Placeholder 4">
            <a:extLst>
              <a:ext uri="{FF2B5EF4-FFF2-40B4-BE49-F238E27FC236}">
                <a16:creationId xmlns:a16="http://schemas.microsoft.com/office/drawing/2014/main" id="{56FA3ED7-EBAE-47F7-98E0-54AC61046687}"/>
              </a:ext>
            </a:extLst>
          </p:cNvPr>
          <p:cNvGraphicFramePr>
            <a:graphicFrameLocks noGrp="1"/>
          </p:cNvGraphicFramePr>
          <p:nvPr>
            <p:ph type="tbl" sz="quarter" idx="13"/>
            <p:extLst>
              <p:ext uri="{D42A27DB-BD31-4B8C-83A1-F6EECF244321}">
                <p14:modId xmlns:p14="http://schemas.microsoft.com/office/powerpoint/2010/main" val="569995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19935529"/>
                    </a:ext>
                  </a:extLst>
                </a:gridCol>
                <a:gridCol w="493776">
                  <a:extLst>
                    <a:ext uri="{9D8B030D-6E8A-4147-A177-3AD203B41FA5}">
                      <a16:colId xmlns:a16="http://schemas.microsoft.com/office/drawing/2014/main" val="922130261"/>
                    </a:ext>
                  </a:extLst>
                </a:gridCol>
                <a:gridCol w="1069848">
                  <a:extLst>
                    <a:ext uri="{9D8B030D-6E8A-4147-A177-3AD203B41FA5}">
                      <a16:colId xmlns:a16="http://schemas.microsoft.com/office/drawing/2014/main" val="850708316"/>
                    </a:ext>
                  </a:extLst>
                </a:gridCol>
                <a:gridCol w="1069848">
                  <a:extLst>
                    <a:ext uri="{9D8B030D-6E8A-4147-A177-3AD203B41FA5}">
                      <a16:colId xmlns:a16="http://schemas.microsoft.com/office/drawing/2014/main" val="1823799191"/>
                    </a:ext>
                  </a:extLst>
                </a:gridCol>
                <a:gridCol w="1069848">
                  <a:extLst>
                    <a:ext uri="{9D8B030D-6E8A-4147-A177-3AD203B41FA5}">
                      <a16:colId xmlns:a16="http://schemas.microsoft.com/office/drawing/2014/main" val="75877215"/>
                    </a:ext>
                  </a:extLst>
                </a:gridCol>
                <a:gridCol w="1069848">
                  <a:extLst>
                    <a:ext uri="{9D8B030D-6E8A-4147-A177-3AD203B41FA5}">
                      <a16:colId xmlns:a16="http://schemas.microsoft.com/office/drawing/2014/main" val="3842868658"/>
                    </a:ext>
                  </a:extLst>
                </a:gridCol>
                <a:gridCol w="1069848">
                  <a:extLst>
                    <a:ext uri="{9D8B030D-6E8A-4147-A177-3AD203B41FA5}">
                      <a16:colId xmlns:a16="http://schemas.microsoft.com/office/drawing/2014/main" val="5882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7002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- 2019-11-12 15:08:15</a:t>
                      </a:r>
                      <a:r>
                        <a:rPr kumimoji="0" lang="en-US" sz="1000" b="0" i="0" u="none" strike="noStrike" kern="1200" cap="none" spc="0" normalizeH="0" baseline="0" noProof="0">
                          <a:ln>
                            <a:noFill/>
                          </a:ln>
                          <a:solidFill>
                            <a:prstClr val="black"/>
                          </a:solidFill>
                          <a:effectLst/>
                          <a:uLnTx/>
                          <a:uFillTx/>
                          <a:latin typeface="+mn-lt"/>
                          <a:ea typeface="+mn-ea"/>
                          <a:cs typeface="+mn-cs"/>
                        </a:rPr>
                        <a:t>
 RT @ThaniAlZeyoudi: I congratulate RAK Public Service Department &amp;amp; @RAKTourism on the success of the Green Hotels Initiative that aims to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083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- 2020-02-21 10:50:25</a:t>
                      </a:r>
                      <a:r>
                        <a:rPr kumimoji="0" lang="en-US" sz="1000" b="0" i="0" u="none" strike="noStrike" kern="1200" cap="none" spc="0" normalizeH="0" baseline="0" noProof="0">
                          <a:ln>
                            <a:noFill/>
                          </a:ln>
                          <a:solidFill>
                            <a:prstClr val="black"/>
                          </a:solidFill>
                          <a:effectLst/>
                          <a:uLnTx/>
                          <a:uFillTx/>
                          <a:latin typeface="+mn-lt"/>
                          <a:ea typeface="+mn-ea"/>
                          <a:cs typeface="+mn-cs"/>
                        </a:rPr>
                        <a:t>
 RT @rakhalfmarathon: The women podium
The world record and the second best performance ever on half marathon are made by @rakhalfmarathon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7333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- 2019-10-02 16:39:53</a:t>
                      </a:r>
                      <a:r>
                        <a:rPr kumimoji="0" lang="en-US" sz="1000" b="0" i="0" u="none" strike="noStrike" kern="1200" cap="none" spc="0" normalizeH="0" baseline="0" noProof="0">
                          <a:ln>
                            <a:noFill/>
                          </a:ln>
                          <a:solidFill>
                            <a:prstClr val="black"/>
                          </a:solidFill>
                          <a:effectLst/>
                          <a:uLnTx/>
                          <a:uFillTx/>
                          <a:latin typeface="+mn-lt"/>
                          <a:ea typeface="+mn-ea"/>
                          <a:cs typeface="+mn-cs"/>
                        </a:rPr>
                        <a:t>
 RT @WTTC: “We always think of space as science fiction.🌌I’m here to tell you, we are doing a journey from science fiction to business fact.…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2238832"/>
                  </a:ext>
                </a:extLst>
              </a:tr>
            </a:tbl>
          </a:graphicData>
        </a:graphic>
      </p:graphicFrame>
      <p:sp>
        <p:nvSpPr>
          <p:cNvPr id="4" name="Text Placeholder 3">
            <a:extLst>
              <a:ext uri="{FF2B5EF4-FFF2-40B4-BE49-F238E27FC236}">
                <a16:creationId xmlns:a16="http://schemas.microsoft.com/office/drawing/2014/main" id="{8519F7BC-63E4-4DCE-B3E2-6E44C8BC6A66}"/>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1672321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C0AF2-8A23-48CA-BBB7-F6E3D5B7C833}"/>
              </a:ext>
            </a:extLst>
          </p:cNvPr>
          <p:cNvSpPr>
            <a:spLocks noGrp="1"/>
          </p:cNvSpPr>
          <p:nvPr>
            <p:ph type="title"/>
          </p:nvPr>
        </p:nvSpPr>
        <p:spPr/>
        <p:txBody>
          <a:bodyPr/>
          <a:lstStyle/>
          <a:p>
            <a:r>
              <a:rPr lang="en-US"/>
              <a:t>Twitter Own and Retweeted Tweets Table | Tourism RAK - 6 of 8</a:t>
            </a:r>
          </a:p>
        </p:txBody>
      </p:sp>
      <p:graphicFrame>
        <p:nvGraphicFramePr>
          <p:cNvPr id="5" name="Table Placeholder 4">
            <a:extLst>
              <a:ext uri="{FF2B5EF4-FFF2-40B4-BE49-F238E27FC236}">
                <a16:creationId xmlns:a16="http://schemas.microsoft.com/office/drawing/2014/main" id="{59A5B715-42EC-46BD-99F4-5648942BF8E6}"/>
              </a:ext>
            </a:extLst>
          </p:cNvPr>
          <p:cNvGraphicFramePr>
            <a:graphicFrameLocks noGrp="1"/>
          </p:cNvGraphicFramePr>
          <p:nvPr>
            <p:ph type="tbl" sz="quarter" idx="13"/>
            <p:extLst>
              <p:ext uri="{D42A27DB-BD31-4B8C-83A1-F6EECF244321}">
                <p14:modId xmlns:p14="http://schemas.microsoft.com/office/powerpoint/2010/main" val="2698339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06972540"/>
                    </a:ext>
                  </a:extLst>
                </a:gridCol>
                <a:gridCol w="493776">
                  <a:extLst>
                    <a:ext uri="{9D8B030D-6E8A-4147-A177-3AD203B41FA5}">
                      <a16:colId xmlns:a16="http://schemas.microsoft.com/office/drawing/2014/main" val="34819852"/>
                    </a:ext>
                  </a:extLst>
                </a:gridCol>
                <a:gridCol w="1069848">
                  <a:extLst>
                    <a:ext uri="{9D8B030D-6E8A-4147-A177-3AD203B41FA5}">
                      <a16:colId xmlns:a16="http://schemas.microsoft.com/office/drawing/2014/main" val="107075935"/>
                    </a:ext>
                  </a:extLst>
                </a:gridCol>
                <a:gridCol w="1069848">
                  <a:extLst>
                    <a:ext uri="{9D8B030D-6E8A-4147-A177-3AD203B41FA5}">
                      <a16:colId xmlns:a16="http://schemas.microsoft.com/office/drawing/2014/main" val="1246907172"/>
                    </a:ext>
                  </a:extLst>
                </a:gridCol>
                <a:gridCol w="1069848">
                  <a:extLst>
                    <a:ext uri="{9D8B030D-6E8A-4147-A177-3AD203B41FA5}">
                      <a16:colId xmlns:a16="http://schemas.microsoft.com/office/drawing/2014/main" val="2314879972"/>
                    </a:ext>
                  </a:extLst>
                </a:gridCol>
                <a:gridCol w="1069848">
                  <a:extLst>
                    <a:ext uri="{9D8B030D-6E8A-4147-A177-3AD203B41FA5}">
                      <a16:colId xmlns:a16="http://schemas.microsoft.com/office/drawing/2014/main" val="3069889583"/>
                    </a:ext>
                  </a:extLst>
                </a:gridCol>
                <a:gridCol w="1069848">
                  <a:extLst>
                    <a:ext uri="{9D8B030D-6E8A-4147-A177-3AD203B41FA5}">
                      <a16:colId xmlns:a16="http://schemas.microsoft.com/office/drawing/2014/main" val="1561541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8060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- 2019-06-07 18:25:44</a:t>
                      </a:r>
                      <a:r>
                        <a:rPr kumimoji="0" lang="en-US" sz="1000" b="0" i="0" u="none" strike="noStrike" kern="1200" cap="none" spc="0" normalizeH="0" baseline="0" noProof="0">
                          <a:ln>
                            <a:noFill/>
                          </a:ln>
                          <a:solidFill>
                            <a:prstClr val="black"/>
                          </a:solidFill>
                          <a:effectLst/>
                          <a:uLnTx/>
                          <a:uFillTx/>
                          <a:latin typeface="+mn-lt"/>
                          <a:ea typeface="+mn-ea"/>
                          <a:cs typeface="+mn-cs"/>
                        </a:rPr>
                        <a:t>
 Take a glimpse into 7000 years of authentic Emirati culture and history in Ras Al Khaimah.
!</a:t>
                      </a:r>
                      <a:r>
                        <a:rPr kumimoji="0" lang="ar-AE" sz="1000" b="0" i="0" u="none" strike="noStrike" kern="1200" cap="none" spc="0" normalizeH="0" baseline="0" noProof="0">
                          <a:ln>
                            <a:noFill/>
                          </a:ln>
                          <a:solidFill>
                            <a:prstClr val="black"/>
                          </a:solidFill>
                          <a:effectLst/>
                          <a:uLnTx/>
                          <a:uFillTx/>
                          <a:latin typeface="+mn-lt"/>
                          <a:ea typeface="+mn-ea"/>
                          <a:cs typeface="+mn-cs"/>
                        </a:rPr>
                        <a:t>انطلقوا معنا من رأس الخيمة في رحلة نعبر بها 7000 عام من تاريخ الحضارة في الإمارات
#</a:t>
                      </a:r>
                      <a:r>
                        <a:rPr kumimoji="0" lang="en-US" sz="1000" b="0" i="0" u="none" strike="noStrike" kern="1200" cap="none" spc="0" normalizeH="0" baseline="0" noProof="0">
                          <a:ln>
                            <a:noFill/>
                          </a:ln>
                          <a:solidFill>
                            <a:prstClr val="black"/>
                          </a:solidFill>
                          <a:effectLst/>
                          <a:uLnTx/>
                          <a:uFillTx/>
                          <a:latin typeface="+mn-lt"/>
                          <a:ea typeface="+mn-ea"/>
                          <a:cs typeface="+mn-cs"/>
                        </a:rPr>
                        <a:t>VisitRasAlKhaimah #iFoundRAK  #EmiratiCulture #HistoryBuffs #PearlFarming #AncientRuins #FalconShow https://t.co/gZs29L9z86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8666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- 2020-02-02 10:13:13</a:t>
                      </a:r>
                      <a:r>
                        <a:rPr kumimoji="0" lang="en-US" sz="1000" b="0" i="0" u="none" strike="noStrike" kern="1200" cap="none" spc="0" normalizeH="0" baseline="0" noProof="0">
                          <a:ln>
                            <a:noFill/>
                          </a:ln>
                          <a:solidFill>
                            <a:prstClr val="black"/>
                          </a:solidFill>
                          <a:effectLst/>
                          <a:uLnTx/>
                          <a:uFillTx/>
                          <a:latin typeface="+mn-lt"/>
                          <a:ea typeface="+mn-ea"/>
                          <a:cs typeface="+mn-cs"/>
                        </a:rPr>
                        <a:t>
 RT @RAKmediaoffice: </a:t>
                      </a:r>
                      <a:r>
                        <a:rPr kumimoji="0" lang="ar-AE" sz="1000" b="0" i="0" u="none" strike="noStrike" kern="1200" cap="none" spc="0" normalizeH="0" baseline="0" noProof="0">
                          <a:ln>
                            <a:noFill/>
                          </a:ln>
                          <a:solidFill>
                            <a:prstClr val="black"/>
                          </a:solidFill>
                          <a:effectLst/>
                          <a:uLnTx/>
                          <a:uFillTx/>
                          <a:latin typeface="+mn-lt"/>
                          <a:ea typeface="+mn-ea"/>
                          <a:cs typeface="+mn-cs"/>
                        </a:rPr>
                        <a:t>سعود بن صقر يفتتح النسخة السنوية الثامنة من مهرجان رأس الخيمة للفنون البصرية 2020، التي تقام للمرة الثانية على التوالي…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4114493"/>
                  </a:ext>
                </a:extLst>
              </a:tr>
            </a:tbl>
          </a:graphicData>
        </a:graphic>
      </p:graphicFrame>
      <p:sp>
        <p:nvSpPr>
          <p:cNvPr id="4" name="Text Placeholder 3">
            <a:extLst>
              <a:ext uri="{FF2B5EF4-FFF2-40B4-BE49-F238E27FC236}">
                <a16:creationId xmlns:a16="http://schemas.microsoft.com/office/drawing/2014/main" id="{3581FB0B-1858-42B5-AA96-EEE17710E62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8883183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04AEE-CAC7-4306-94A8-8A812DEADD4A}"/>
              </a:ext>
            </a:extLst>
          </p:cNvPr>
          <p:cNvSpPr>
            <a:spLocks noGrp="1"/>
          </p:cNvSpPr>
          <p:nvPr>
            <p:ph type="title"/>
          </p:nvPr>
        </p:nvSpPr>
        <p:spPr/>
        <p:txBody>
          <a:bodyPr/>
          <a:lstStyle/>
          <a:p>
            <a:r>
              <a:rPr lang="en-US"/>
              <a:t>Twitter Own and Retweeted Tweets Table | Tourism RAK - 7 of 8</a:t>
            </a:r>
          </a:p>
        </p:txBody>
      </p:sp>
      <p:graphicFrame>
        <p:nvGraphicFramePr>
          <p:cNvPr id="5" name="Table Placeholder 4">
            <a:extLst>
              <a:ext uri="{FF2B5EF4-FFF2-40B4-BE49-F238E27FC236}">
                <a16:creationId xmlns:a16="http://schemas.microsoft.com/office/drawing/2014/main" id="{ECCA399D-538E-4A48-8AF3-22671FE420B8}"/>
              </a:ext>
            </a:extLst>
          </p:cNvPr>
          <p:cNvGraphicFramePr>
            <a:graphicFrameLocks noGrp="1"/>
          </p:cNvGraphicFramePr>
          <p:nvPr>
            <p:ph type="tbl" sz="quarter" idx="13"/>
            <p:extLst>
              <p:ext uri="{D42A27DB-BD31-4B8C-83A1-F6EECF244321}">
                <p14:modId xmlns:p14="http://schemas.microsoft.com/office/powerpoint/2010/main" val="2186613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90316223"/>
                    </a:ext>
                  </a:extLst>
                </a:gridCol>
                <a:gridCol w="493776">
                  <a:extLst>
                    <a:ext uri="{9D8B030D-6E8A-4147-A177-3AD203B41FA5}">
                      <a16:colId xmlns:a16="http://schemas.microsoft.com/office/drawing/2014/main" val="2166554244"/>
                    </a:ext>
                  </a:extLst>
                </a:gridCol>
                <a:gridCol w="1069848">
                  <a:extLst>
                    <a:ext uri="{9D8B030D-6E8A-4147-A177-3AD203B41FA5}">
                      <a16:colId xmlns:a16="http://schemas.microsoft.com/office/drawing/2014/main" val="3443395154"/>
                    </a:ext>
                  </a:extLst>
                </a:gridCol>
                <a:gridCol w="1069848">
                  <a:extLst>
                    <a:ext uri="{9D8B030D-6E8A-4147-A177-3AD203B41FA5}">
                      <a16:colId xmlns:a16="http://schemas.microsoft.com/office/drawing/2014/main" val="147149590"/>
                    </a:ext>
                  </a:extLst>
                </a:gridCol>
                <a:gridCol w="1069848">
                  <a:extLst>
                    <a:ext uri="{9D8B030D-6E8A-4147-A177-3AD203B41FA5}">
                      <a16:colId xmlns:a16="http://schemas.microsoft.com/office/drawing/2014/main" val="3909548325"/>
                    </a:ext>
                  </a:extLst>
                </a:gridCol>
                <a:gridCol w="1069848">
                  <a:extLst>
                    <a:ext uri="{9D8B030D-6E8A-4147-A177-3AD203B41FA5}">
                      <a16:colId xmlns:a16="http://schemas.microsoft.com/office/drawing/2014/main" val="1965380513"/>
                    </a:ext>
                  </a:extLst>
                </a:gridCol>
                <a:gridCol w="1069848">
                  <a:extLst>
                    <a:ext uri="{9D8B030D-6E8A-4147-A177-3AD203B41FA5}">
                      <a16:colId xmlns:a16="http://schemas.microsoft.com/office/drawing/2014/main" val="4278788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839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- 2019-04-15 15:48:53</a:t>
                      </a:r>
                      <a:r>
                        <a:rPr kumimoji="0" lang="en-US" sz="1000" b="0" i="0" u="none" strike="noStrike" kern="1200" cap="none" spc="0" normalizeH="0" baseline="0" noProof="0">
                          <a:ln>
                            <a:noFill/>
                          </a:ln>
                          <a:solidFill>
                            <a:prstClr val="black"/>
                          </a:solidFill>
                          <a:effectLst/>
                          <a:uLnTx/>
                          <a:uFillTx/>
                          <a:latin typeface="+mn-lt"/>
                          <a:ea typeface="+mn-ea"/>
                          <a:cs typeface="+mn-cs"/>
                        </a:rPr>
                        <a:t>
 It’s a glorious day to enjoy the sunshine in Ras Al Khaimah 😎☀️. 
Photo Credits: Missangievilla
#VisitRasAlKhaimah #iFoundRAK #Sunshine #PoolDay https://t.co/DGjG5mvvZG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869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- 2019-05-29 18:00:27</a:t>
                      </a:r>
                      <a:r>
                        <a:rPr kumimoji="0" lang="en-US" sz="1000" b="0" i="0" u="none" strike="noStrike" kern="1200" cap="none" spc="0" normalizeH="0" baseline="0" noProof="0">
                          <a:ln>
                            <a:noFill/>
                          </a:ln>
                          <a:solidFill>
                            <a:prstClr val="black"/>
                          </a:solidFill>
                          <a:effectLst/>
                          <a:uLnTx/>
                          <a:uFillTx/>
                          <a:latin typeface="+mn-lt"/>
                          <a:ea typeface="+mn-ea"/>
                          <a:cs typeface="+mn-cs"/>
                        </a:rPr>
                        <a:t>
 Tap ❤️  if you’d love a dip in the crystal clear waters of the Arabian Sea ☀️!
 #VisitRasAlKhaimah #iFoundRAK #BeachTime #Sunshine #Ocean https://t.co/9swdc4q3tn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604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- 2019-10-06 12:27:56</a:t>
                      </a:r>
                      <a:r>
                        <a:rPr kumimoji="0" lang="en-US" sz="1000" b="0" i="0" u="none" strike="noStrike" kern="1200" cap="none" spc="0" normalizeH="0" baseline="0" noProof="0">
                          <a:ln>
                            <a:noFill/>
                          </a:ln>
                          <a:solidFill>
                            <a:prstClr val="black"/>
                          </a:solidFill>
                          <a:effectLst/>
                          <a:uLnTx/>
                          <a:uFillTx/>
                          <a:latin typeface="+mn-lt"/>
                          <a:ea typeface="+mn-ea"/>
                          <a:cs typeface="+mn-cs"/>
                        </a:rPr>
                        <a:t>
 RT @TheNationalUAE: How Ras Al Khaimah is turning itself into a must-visit spot https://t.co/hfzOWylNpT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7486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- 2019-12-30 11:36:10</a:t>
                      </a:r>
                      <a:r>
                        <a:rPr kumimoji="0" lang="en-US" sz="1000" b="0" i="0" u="none" strike="noStrike" kern="1200" cap="none" spc="0" normalizeH="0" baseline="0" noProof="0">
                          <a:ln>
                            <a:noFill/>
                          </a:ln>
                          <a:solidFill>
                            <a:prstClr val="black"/>
                          </a:solidFill>
                          <a:effectLst/>
                          <a:uLnTx/>
                          <a:uFillTx/>
                          <a:latin typeface="+mn-lt"/>
                          <a:ea typeface="+mn-ea"/>
                          <a:cs typeface="+mn-cs"/>
                        </a:rPr>
                        <a:t>
 RT @almarjanisland: We’re looking forward to having you with us this New Year’s Eve which is why we’ve prepared this video with a couple 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6596033"/>
                  </a:ext>
                </a:extLst>
              </a:tr>
            </a:tbl>
          </a:graphicData>
        </a:graphic>
      </p:graphicFrame>
      <p:sp>
        <p:nvSpPr>
          <p:cNvPr id="4" name="Text Placeholder 3">
            <a:extLst>
              <a:ext uri="{FF2B5EF4-FFF2-40B4-BE49-F238E27FC236}">
                <a16:creationId xmlns:a16="http://schemas.microsoft.com/office/drawing/2014/main" id="{D731311B-360D-4FA5-96F1-F169537C8D95}"/>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7436713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45711-85E9-4E83-A4AA-8743266679FB}"/>
              </a:ext>
            </a:extLst>
          </p:cNvPr>
          <p:cNvSpPr>
            <a:spLocks noGrp="1"/>
          </p:cNvSpPr>
          <p:nvPr>
            <p:ph type="title"/>
          </p:nvPr>
        </p:nvSpPr>
        <p:spPr/>
        <p:txBody>
          <a:bodyPr/>
          <a:lstStyle/>
          <a:p>
            <a:r>
              <a:rPr lang="en-US"/>
              <a:t>Twitter Own and Retweeted Tweets Table | Tourism RAK - 8 of 8</a:t>
            </a:r>
          </a:p>
        </p:txBody>
      </p:sp>
      <p:graphicFrame>
        <p:nvGraphicFramePr>
          <p:cNvPr id="5" name="Table Placeholder 4">
            <a:extLst>
              <a:ext uri="{FF2B5EF4-FFF2-40B4-BE49-F238E27FC236}">
                <a16:creationId xmlns:a16="http://schemas.microsoft.com/office/drawing/2014/main" id="{2D915125-8AA5-4225-8D34-4623022302EE}"/>
              </a:ext>
            </a:extLst>
          </p:cNvPr>
          <p:cNvGraphicFramePr>
            <a:graphicFrameLocks noGrp="1"/>
          </p:cNvGraphicFramePr>
          <p:nvPr>
            <p:ph type="tbl" sz="quarter" idx="13"/>
            <p:extLst>
              <p:ext uri="{D42A27DB-BD31-4B8C-83A1-F6EECF244321}">
                <p14:modId xmlns:p14="http://schemas.microsoft.com/office/powerpoint/2010/main" val="102970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85363896"/>
                    </a:ext>
                  </a:extLst>
                </a:gridCol>
                <a:gridCol w="493776">
                  <a:extLst>
                    <a:ext uri="{9D8B030D-6E8A-4147-A177-3AD203B41FA5}">
                      <a16:colId xmlns:a16="http://schemas.microsoft.com/office/drawing/2014/main" val="181607929"/>
                    </a:ext>
                  </a:extLst>
                </a:gridCol>
                <a:gridCol w="1069848">
                  <a:extLst>
                    <a:ext uri="{9D8B030D-6E8A-4147-A177-3AD203B41FA5}">
                      <a16:colId xmlns:a16="http://schemas.microsoft.com/office/drawing/2014/main" val="26253359"/>
                    </a:ext>
                  </a:extLst>
                </a:gridCol>
                <a:gridCol w="1069848">
                  <a:extLst>
                    <a:ext uri="{9D8B030D-6E8A-4147-A177-3AD203B41FA5}">
                      <a16:colId xmlns:a16="http://schemas.microsoft.com/office/drawing/2014/main" val="3194701268"/>
                    </a:ext>
                  </a:extLst>
                </a:gridCol>
                <a:gridCol w="1069848">
                  <a:extLst>
                    <a:ext uri="{9D8B030D-6E8A-4147-A177-3AD203B41FA5}">
                      <a16:colId xmlns:a16="http://schemas.microsoft.com/office/drawing/2014/main" val="129955345"/>
                    </a:ext>
                  </a:extLst>
                </a:gridCol>
                <a:gridCol w="1069848">
                  <a:extLst>
                    <a:ext uri="{9D8B030D-6E8A-4147-A177-3AD203B41FA5}">
                      <a16:colId xmlns:a16="http://schemas.microsoft.com/office/drawing/2014/main" val="2893427990"/>
                    </a:ext>
                  </a:extLst>
                </a:gridCol>
                <a:gridCol w="1069848">
                  <a:extLst>
                    <a:ext uri="{9D8B030D-6E8A-4147-A177-3AD203B41FA5}">
                      <a16:colId xmlns:a16="http://schemas.microsoft.com/office/drawing/2014/main" val="2291321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0925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- 2019-12-27 12:35:03</a:t>
                      </a:r>
                      <a:r>
                        <a:rPr kumimoji="0" lang="en-US" sz="1000" b="0" i="0" u="none" strike="noStrike" kern="1200" cap="none" spc="0" normalizeH="0" baseline="0" noProof="0">
                          <a:ln>
                            <a:noFill/>
                          </a:ln>
                          <a:solidFill>
                            <a:prstClr val="black"/>
                          </a:solidFill>
                          <a:effectLst/>
                          <a:uLnTx/>
                          <a:uFillTx/>
                          <a:latin typeface="+mn-lt"/>
                          <a:ea typeface="+mn-ea"/>
                          <a:cs typeface="+mn-cs"/>
                        </a:rPr>
                        <a:t>
 It’s the perfect weather to climb up the only hilltop fort in the UAE, which dates back centuries!
📸: IG/memoouda
#VisitRasAlKhaimah 
#iFoundRAK 
#DhayahFort https://t.co/vAtyBbjuLA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152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- 2019-10-23 11:10:15</a:t>
                      </a:r>
                      <a:r>
                        <a:rPr kumimoji="0" lang="en-US" sz="1000" b="0" i="0" u="none" strike="noStrike" kern="1200" cap="none" spc="0" normalizeH="0" baseline="0" noProof="0">
                          <a:ln>
                            <a:noFill/>
                          </a:ln>
                          <a:solidFill>
                            <a:prstClr val="black"/>
                          </a:solidFill>
                          <a:effectLst/>
                          <a:uLnTx/>
                          <a:uFillTx/>
                          <a:latin typeface="+mn-lt"/>
                          <a:ea typeface="+mn-ea"/>
                          <a:cs typeface="+mn-cs"/>
                        </a:rPr>
                        <a:t>
 RT @WTTC: Great job @RAKTourism 👏🏆! Recently, 🇦🇪 #RasAlKhaimah achieved the recognition as the ‘Gulf Tourism Capital’ for 2020. 
Read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17/04/2020 16:44:29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3552644"/>
                  </a:ext>
                </a:extLst>
              </a:tr>
            </a:tbl>
          </a:graphicData>
        </a:graphic>
      </p:graphicFrame>
      <p:sp>
        <p:nvSpPr>
          <p:cNvPr id="4" name="Text Placeholder 3">
            <a:extLst>
              <a:ext uri="{FF2B5EF4-FFF2-40B4-BE49-F238E27FC236}">
                <a16:creationId xmlns:a16="http://schemas.microsoft.com/office/drawing/2014/main" id="{5E56C5E7-ED6F-437A-AC5D-B809991F5944}"/>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5434437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1B565-20BD-4821-9EF6-BB88265B135F}"/>
              </a:ext>
            </a:extLst>
          </p:cNvPr>
          <p:cNvSpPr>
            <a:spLocks noGrp="1"/>
          </p:cNvSpPr>
          <p:nvPr>
            <p:ph type="title"/>
          </p:nvPr>
        </p:nvSpPr>
        <p:spPr/>
        <p:txBody>
          <a:bodyPr/>
          <a:lstStyle/>
          <a:p>
            <a:r>
              <a:rPr lang="en-US"/>
              <a:t>Twitter Tweets Total | Tourism RAK</a:t>
            </a:r>
          </a:p>
        </p:txBody>
      </p:sp>
      <p:graphicFrame>
        <p:nvGraphicFramePr>
          <p:cNvPr id="6" name="Chart Placeholder 5">
            <a:extLst>
              <a:ext uri="{FF2B5EF4-FFF2-40B4-BE49-F238E27FC236}">
                <a16:creationId xmlns:a16="http://schemas.microsoft.com/office/drawing/2014/main" id="{0D4821AD-6BB6-4727-9027-67F72DA20DAC}"/>
              </a:ext>
            </a:extLst>
          </p:cNvPr>
          <p:cNvGraphicFramePr>
            <a:graphicFrameLocks noGrp="1"/>
          </p:cNvGraphicFramePr>
          <p:nvPr>
            <p:ph type="chart" sz="quarter" idx="13"/>
            <p:extLst>
              <p:ext uri="{D42A27DB-BD31-4B8C-83A1-F6EECF244321}">
                <p14:modId xmlns:p14="http://schemas.microsoft.com/office/powerpoint/2010/main" val="519549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4A32B8-54DA-4965-B34D-19E8989D8B24}"/>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14F8992E-1DE8-4F53-A858-88555BDDB8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6498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8612-5C18-45C4-926E-D8E26587344D}"/>
              </a:ext>
            </a:extLst>
          </p:cNvPr>
          <p:cNvSpPr>
            <a:spLocks noGrp="1"/>
          </p:cNvSpPr>
          <p:nvPr>
            <p:ph type="title"/>
          </p:nvPr>
        </p:nvSpPr>
        <p:spPr/>
        <p:txBody>
          <a:bodyPr/>
          <a:lstStyle/>
          <a:p>
            <a:r>
              <a:rPr lang="en-US"/>
              <a:t>Twitter Mentions | Tourism RAK</a:t>
            </a:r>
          </a:p>
        </p:txBody>
      </p:sp>
      <p:graphicFrame>
        <p:nvGraphicFramePr>
          <p:cNvPr id="6" name="Chart Placeholder 5">
            <a:extLst>
              <a:ext uri="{FF2B5EF4-FFF2-40B4-BE49-F238E27FC236}">
                <a16:creationId xmlns:a16="http://schemas.microsoft.com/office/drawing/2014/main" id="{8EBD35A1-0C3A-40BE-B0FB-A09CFDD771B9}"/>
              </a:ext>
            </a:extLst>
          </p:cNvPr>
          <p:cNvGraphicFramePr>
            <a:graphicFrameLocks noGrp="1"/>
          </p:cNvGraphicFramePr>
          <p:nvPr>
            <p:ph type="chart" sz="quarter" idx="13"/>
            <p:extLst>
              <p:ext uri="{D42A27DB-BD31-4B8C-83A1-F6EECF244321}">
                <p14:modId xmlns:p14="http://schemas.microsoft.com/office/powerpoint/2010/main" val="363689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4CBA03-AB3A-4907-830C-8B55C2D4C933}"/>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ED042AAC-0AD9-42C0-86B8-D1260BD9DD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77493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B1928-4687-492D-847C-55E94C520FE3}"/>
              </a:ext>
            </a:extLst>
          </p:cNvPr>
          <p:cNvSpPr>
            <a:spLocks noGrp="1"/>
          </p:cNvSpPr>
          <p:nvPr>
            <p:ph type="title"/>
          </p:nvPr>
        </p:nvSpPr>
        <p:spPr/>
        <p:txBody>
          <a:bodyPr/>
          <a:lstStyle/>
          <a:p>
            <a:r>
              <a:rPr lang="en-US"/>
              <a:t>Twitter Interactions Distribution | Tourism RAK</a:t>
            </a:r>
          </a:p>
        </p:txBody>
      </p:sp>
      <p:graphicFrame>
        <p:nvGraphicFramePr>
          <p:cNvPr id="6" name="Chart Placeholder 5">
            <a:extLst>
              <a:ext uri="{FF2B5EF4-FFF2-40B4-BE49-F238E27FC236}">
                <a16:creationId xmlns:a16="http://schemas.microsoft.com/office/drawing/2014/main" id="{8437CEA6-91DD-499E-ACEF-07FD1447B42E}"/>
              </a:ext>
            </a:extLst>
          </p:cNvPr>
          <p:cNvGraphicFramePr>
            <a:graphicFrameLocks noGrp="1"/>
          </p:cNvGraphicFramePr>
          <p:nvPr>
            <p:ph type="chart" sz="quarter" idx="13"/>
            <p:extLst>
              <p:ext uri="{D42A27DB-BD31-4B8C-83A1-F6EECF244321}">
                <p14:modId xmlns:p14="http://schemas.microsoft.com/office/powerpoint/2010/main" val="913019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32E551-864E-4791-BADF-ECE8AB2DC09D}"/>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EFDCC6A3-84BA-4DCC-A691-3BD2E3B62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26594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11329-7029-40C9-9B54-ABD21C5BC844}"/>
              </a:ext>
            </a:extLst>
          </p:cNvPr>
          <p:cNvSpPr>
            <a:spLocks noGrp="1"/>
          </p:cNvSpPr>
          <p:nvPr>
            <p:ph type="title"/>
          </p:nvPr>
        </p:nvSpPr>
        <p:spPr/>
        <p:txBody>
          <a:bodyPr/>
          <a:lstStyle/>
          <a:p>
            <a:r>
              <a:rPr lang="en-US"/>
              <a:t>Facebook Hashtag Detection | Tourism RAK - 1 of 3</a:t>
            </a:r>
          </a:p>
        </p:txBody>
      </p:sp>
      <p:graphicFrame>
        <p:nvGraphicFramePr>
          <p:cNvPr id="5" name="Table Placeholder 4">
            <a:extLst>
              <a:ext uri="{FF2B5EF4-FFF2-40B4-BE49-F238E27FC236}">
                <a16:creationId xmlns:a16="http://schemas.microsoft.com/office/drawing/2014/main" id="{F8361861-FA27-4E62-BE7B-3B36BE6215FE}"/>
              </a:ext>
            </a:extLst>
          </p:cNvPr>
          <p:cNvGraphicFramePr>
            <a:graphicFrameLocks noGrp="1"/>
          </p:cNvGraphicFramePr>
          <p:nvPr>
            <p:ph type="tbl" sz="quarter" idx="13"/>
            <p:extLst>
              <p:ext uri="{D42A27DB-BD31-4B8C-83A1-F6EECF244321}">
                <p14:modId xmlns:p14="http://schemas.microsoft.com/office/powerpoint/2010/main" val="1314078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866409"/>
                    </a:ext>
                  </a:extLst>
                </a:gridCol>
                <a:gridCol w="1152144">
                  <a:extLst>
                    <a:ext uri="{9D8B030D-6E8A-4147-A177-3AD203B41FA5}">
                      <a16:colId xmlns:a16="http://schemas.microsoft.com/office/drawing/2014/main" val="4199905484"/>
                    </a:ext>
                  </a:extLst>
                </a:gridCol>
                <a:gridCol w="1152144">
                  <a:extLst>
                    <a:ext uri="{9D8B030D-6E8A-4147-A177-3AD203B41FA5}">
                      <a16:colId xmlns:a16="http://schemas.microsoft.com/office/drawing/2014/main" val="287481420"/>
                    </a:ext>
                  </a:extLst>
                </a:gridCol>
                <a:gridCol w="1152144">
                  <a:extLst>
                    <a:ext uri="{9D8B030D-6E8A-4147-A177-3AD203B41FA5}">
                      <a16:colId xmlns:a16="http://schemas.microsoft.com/office/drawing/2014/main" val="901015403"/>
                    </a:ext>
                  </a:extLst>
                </a:gridCol>
                <a:gridCol w="1152144">
                  <a:extLst>
                    <a:ext uri="{9D8B030D-6E8A-4147-A177-3AD203B41FA5}">
                      <a16:colId xmlns:a16="http://schemas.microsoft.com/office/drawing/2014/main" val="81716629"/>
                    </a:ext>
                  </a:extLst>
                </a:gridCol>
                <a:gridCol w="1152144">
                  <a:extLst>
                    <a:ext uri="{9D8B030D-6E8A-4147-A177-3AD203B41FA5}">
                      <a16:colId xmlns:a16="http://schemas.microsoft.com/office/drawing/2014/main" val="1546472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7982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#iFoundRAK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32.322869955157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2.457399103139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2.5156950672646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37.295964125561</a:t>
                      </a:r>
                    </a:p>
                  </a:txBody>
                  <a:tcPr/>
                </a:tc>
                <a:extLst>
                  <a:ext uri="{0D108BD9-81ED-4DB2-BD59-A6C34878D82A}">
                    <a16:rowId xmlns:a16="http://schemas.microsoft.com/office/drawing/2014/main" val="79096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#VisitRasAlKhaimah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2.5231481481481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2.5925925925926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36.810185185185</a:t>
                      </a:r>
                    </a:p>
                  </a:txBody>
                  <a:tcPr/>
                </a:tc>
                <a:extLst>
                  <a:ext uri="{0D108BD9-81ED-4DB2-BD59-A6C34878D82A}">
                    <a16:rowId xmlns:a16="http://schemas.microsoft.com/office/drawing/2014/main" val="210004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#JebelJais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34.535714285714</a:t>
                      </a:r>
                    </a:p>
                  </a:txBody>
                  <a:tcPr/>
                </a:tc>
                <a:extLst>
                  <a:ext uri="{0D108BD9-81ED-4DB2-BD59-A6C34878D82A}">
                    <a16:rowId xmlns:a16="http://schemas.microsoft.com/office/drawing/2014/main" val="309499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32.583333333333</a:t>
                      </a:r>
                    </a:p>
                  </a:txBody>
                  <a:tcPr/>
                </a:tc>
                <a:extLst>
                  <a:ext uri="{0D108BD9-81ED-4DB2-BD59-A6C34878D82A}">
                    <a16:rowId xmlns:a16="http://schemas.microsoft.com/office/drawing/2014/main" val="349043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#رأس_الخيمة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70.388888888889</a:t>
                      </a:r>
                    </a:p>
                  </a:txBody>
                  <a:tcPr/>
                </a:tc>
                <a:extLst>
                  <a:ext uri="{0D108BD9-81ED-4DB2-BD59-A6C34878D82A}">
                    <a16:rowId xmlns:a16="http://schemas.microsoft.com/office/drawing/2014/main" val="362337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39.388888888889</a:t>
                      </a:r>
                    </a:p>
                  </a:txBody>
                  <a:tcPr/>
                </a:tc>
                <a:extLst>
                  <a:ext uri="{0D108BD9-81ED-4DB2-BD59-A6C34878D82A}">
                    <a16:rowId xmlns:a16="http://schemas.microsoft.com/office/drawing/2014/main" val="2857284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#زوروا_رأس_الخيمة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71.5625</a:t>
                      </a:r>
                    </a:p>
                  </a:txBody>
                  <a:tcPr/>
                </a:tc>
                <a:extLst>
                  <a:ext uri="{0D108BD9-81ED-4DB2-BD59-A6C34878D82A}">
                    <a16:rowId xmlns:a16="http://schemas.microsoft.com/office/drawing/2014/main" val="16739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extLst>
                  <a:ext uri="{0D108BD9-81ED-4DB2-BD59-A6C34878D82A}">
                    <a16:rowId xmlns:a16="http://schemas.microsoft.com/office/drawing/2014/main" val="284180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45.833333333333</a:t>
                      </a:r>
                    </a:p>
                  </a:txBody>
                  <a:tcPr/>
                </a:tc>
                <a:extLst>
                  <a:ext uri="{0D108BD9-81ED-4DB2-BD59-A6C34878D82A}">
                    <a16:rowId xmlns:a16="http://schemas.microsoft.com/office/drawing/2014/main" val="426353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35.454545454545</a:t>
                      </a:r>
                    </a:p>
                  </a:txBody>
                  <a:tcPr/>
                </a:tc>
                <a:extLst>
                  <a:ext uri="{0D108BD9-81ED-4DB2-BD59-A6C34878D82A}">
                    <a16:rowId xmlns:a16="http://schemas.microsoft.com/office/drawing/2014/main" val="3035504959"/>
                  </a:ext>
                </a:extLst>
              </a:tr>
            </a:tbl>
          </a:graphicData>
        </a:graphic>
      </p:graphicFrame>
      <p:sp>
        <p:nvSpPr>
          <p:cNvPr id="4" name="Text Placeholder 3">
            <a:extLst>
              <a:ext uri="{FF2B5EF4-FFF2-40B4-BE49-F238E27FC236}">
                <a16:creationId xmlns:a16="http://schemas.microsoft.com/office/drawing/2014/main" id="{2010DA7D-291B-43AF-AF49-003179242DF5}"/>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4001840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31818-7D09-42B2-8970-879DC84C24BC}"/>
              </a:ext>
            </a:extLst>
          </p:cNvPr>
          <p:cNvSpPr>
            <a:spLocks noGrp="1"/>
          </p:cNvSpPr>
          <p:nvPr>
            <p:ph type="title"/>
          </p:nvPr>
        </p:nvSpPr>
        <p:spPr/>
        <p:txBody>
          <a:bodyPr/>
          <a:lstStyle/>
          <a:p>
            <a:r>
              <a:rPr lang="en-US"/>
              <a:t>Facebook Hashtag Detection | Tourism RAK - 2 of 3</a:t>
            </a:r>
          </a:p>
        </p:txBody>
      </p:sp>
      <p:graphicFrame>
        <p:nvGraphicFramePr>
          <p:cNvPr id="5" name="Table Placeholder 4">
            <a:extLst>
              <a:ext uri="{FF2B5EF4-FFF2-40B4-BE49-F238E27FC236}">
                <a16:creationId xmlns:a16="http://schemas.microsoft.com/office/drawing/2014/main" id="{418E4113-9783-4AE3-841E-31F3A5800D77}"/>
              </a:ext>
            </a:extLst>
          </p:cNvPr>
          <p:cNvGraphicFramePr>
            <a:graphicFrameLocks noGrp="1"/>
          </p:cNvGraphicFramePr>
          <p:nvPr>
            <p:ph type="tbl" sz="quarter" idx="13"/>
            <p:extLst>
              <p:ext uri="{D42A27DB-BD31-4B8C-83A1-F6EECF244321}">
                <p14:modId xmlns:p14="http://schemas.microsoft.com/office/powerpoint/2010/main" val="2385830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6198353"/>
                    </a:ext>
                  </a:extLst>
                </a:gridCol>
                <a:gridCol w="1152144">
                  <a:extLst>
                    <a:ext uri="{9D8B030D-6E8A-4147-A177-3AD203B41FA5}">
                      <a16:colId xmlns:a16="http://schemas.microsoft.com/office/drawing/2014/main" val="3172108622"/>
                    </a:ext>
                  </a:extLst>
                </a:gridCol>
                <a:gridCol w="1152144">
                  <a:extLst>
                    <a:ext uri="{9D8B030D-6E8A-4147-A177-3AD203B41FA5}">
                      <a16:colId xmlns:a16="http://schemas.microsoft.com/office/drawing/2014/main" val="981516991"/>
                    </a:ext>
                  </a:extLst>
                </a:gridCol>
                <a:gridCol w="1152144">
                  <a:extLst>
                    <a:ext uri="{9D8B030D-6E8A-4147-A177-3AD203B41FA5}">
                      <a16:colId xmlns:a16="http://schemas.microsoft.com/office/drawing/2014/main" val="3536771660"/>
                    </a:ext>
                  </a:extLst>
                </a:gridCol>
                <a:gridCol w="1152144">
                  <a:extLst>
                    <a:ext uri="{9D8B030D-6E8A-4147-A177-3AD203B41FA5}">
                      <a16:colId xmlns:a16="http://schemas.microsoft.com/office/drawing/2014/main" val="546460099"/>
                    </a:ext>
                  </a:extLst>
                </a:gridCol>
                <a:gridCol w="1152144">
                  <a:extLst>
                    <a:ext uri="{9D8B030D-6E8A-4147-A177-3AD203B41FA5}">
                      <a16:colId xmlns:a16="http://schemas.microsoft.com/office/drawing/2014/main" val="120121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9270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46.777777777778</a:t>
                      </a:r>
                    </a:p>
                  </a:txBody>
                  <a:tcPr/>
                </a:tc>
                <a:extLst>
                  <a:ext uri="{0D108BD9-81ED-4DB2-BD59-A6C34878D82A}">
                    <a16:rowId xmlns:a16="http://schemas.microsoft.com/office/drawing/2014/main" val="262139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#DhayahFort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55.444444444444</a:t>
                      </a:r>
                    </a:p>
                  </a:txBody>
                  <a:tcPr/>
                </a:tc>
                <a:extLst>
                  <a:ext uri="{0D108BD9-81ED-4DB2-BD59-A6C34878D82A}">
                    <a16:rowId xmlns:a16="http://schemas.microsoft.com/office/drawing/2014/main" val="409478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#HajarMountains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33.428571428571</a:t>
                      </a:r>
                    </a:p>
                  </a:txBody>
                  <a:tcPr/>
                </a:tc>
                <a:extLst>
                  <a:ext uri="{0D108BD9-81ED-4DB2-BD59-A6C34878D82A}">
                    <a16:rowId xmlns:a16="http://schemas.microsoft.com/office/drawing/2014/main" val="186728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402498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30.714285714286</a:t>
                      </a:r>
                    </a:p>
                  </a:txBody>
                  <a:tcPr/>
                </a:tc>
                <a:extLst>
                  <a:ext uri="{0D108BD9-81ED-4DB2-BD59-A6C34878D82A}">
                    <a16:rowId xmlns:a16="http://schemas.microsoft.com/office/drawing/2014/main" val="211493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30.333333333333</a:t>
                      </a:r>
                    </a:p>
                  </a:txBody>
                  <a:tcPr/>
                </a:tc>
                <a:extLst>
                  <a:ext uri="{0D108BD9-81ED-4DB2-BD59-A6C34878D82A}">
                    <a16:rowId xmlns:a16="http://schemas.microsoft.com/office/drawing/2014/main" val="387208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#SandDunes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37.666666666667</a:t>
                      </a:r>
                    </a:p>
                  </a:txBody>
                  <a:tcPr/>
                </a:tc>
                <a:extLst>
                  <a:ext uri="{0D108BD9-81ED-4DB2-BD59-A6C34878D82A}">
                    <a16:rowId xmlns:a16="http://schemas.microsoft.com/office/drawing/2014/main" val="323732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#Staycation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44.333333333333</a:t>
                      </a:r>
                    </a:p>
                  </a:txBody>
                  <a:tcPr/>
                </a:tc>
                <a:extLst>
                  <a:ext uri="{0D108BD9-81ED-4DB2-BD59-A6C34878D82A}">
                    <a16:rowId xmlns:a16="http://schemas.microsoft.com/office/drawing/2014/main" val="3403303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#Sunshine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3743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extLst>
                  <a:ext uri="{0D108BD9-81ED-4DB2-BD59-A6C34878D82A}">
                    <a16:rowId xmlns:a16="http://schemas.microsoft.com/office/drawing/2014/main" val="3972880822"/>
                  </a:ext>
                </a:extLst>
              </a:tr>
            </a:tbl>
          </a:graphicData>
        </a:graphic>
      </p:graphicFrame>
      <p:sp>
        <p:nvSpPr>
          <p:cNvPr id="4" name="Text Placeholder 3">
            <a:extLst>
              <a:ext uri="{FF2B5EF4-FFF2-40B4-BE49-F238E27FC236}">
                <a16:creationId xmlns:a16="http://schemas.microsoft.com/office/drawing/2014/main" id="{C0FB0F7B-42F5-4AB7-8B31-06628ECA24D8}"/>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4165019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66698-B03D-4652-8575-BD15B5C39340}"/>
              </a:ext>
            </a:extLst>
          </p:cNvPr>
          <p:cNvSpPr>
            <a:spLocks noGrp="1"/>
          </p:cNvSpPr>
          <p:nvPr>
            <p:ph type="title"/>
          </p:nvPr>
        </p:nvSpPr>
        <p:spPr/>
        <p:txBody>
          <a:bodyPr/>
          <a:lstStyle/>
          <a:p>
            <a:r>
              <a:rPr lang="en-US"/>
              <a:t>Facebook Hashtag Detection | Tourism RAK - 3 of 3</a:t>
            </a:r>
          </a:p>
        </p:txBody>
      </p:sp>
      <p:graphicFrame>
        <p:nvGraphicFramePr>
          <p:cNvPr id="5" name="Table Placeholder 4">
            <a:extLst>
              <a:ext uri="{FF2B5EF4-FFF2-40B4-BE49-F238E27FC236}">
                <a16:creationId xmlns:a16="http://schemas.microsoft.com/office/drawing/2014/main" id="{FE4236EE-673A-4A5E-B188-578056F01461}"/>
              </a:ext>
            </a:extLst>
          </p:cNvPr>
          <p:cNvGraphicFramePr>
            <a:graphicFrameLocks noGrp="1"/>
          </p:cNvGraphicFramePr>
          <p:nvPr>
            <p:ph type="tbl" sz="quarter" idx="13"/>
            <p:extLst>
              <p:ext uri="{D42A27DB-BD31-4B8C-83A1-F6EECF244321}">
                <p14:modId xmlns:p14="http://schemas.microsoft.com/office/powerpoint/2010/main" val="1926981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1079903"/>
                    </a:ext>
                  </a:extLst>
                </a:gridCol>
                <a:gridCol w="1152144">
                  <a:extLst>
                    <a:ext uri="{9D8B030D-6E8A-4147-A177-3AD203B41FA5}">
                      <a16:colId xmlns:a16="http://schemas.microsoft.com/office/drawing/2014/main" val="2926659227"/>
                    </a:ext>
                  </a:extLst>
                </a:gridCol>
                <a:gridCol w="1152144">
                  <a:extLst>
                    <a:ext uri="{9D8B030D-6E8A-4147-A177-3AD203B41FA5}">
                      <a16:colId xmlns:a16="http://schemas.microsoft.com/office/drawing/2014/main" val="79752988"/>
                    </a:ext>
                  </a:extLst>
                </a:gridCol>
                <a:gridCol w="1152144">
                  <a:extLst>
                    <a:ext uri="{9D8B030D-6E8A-4147-A177-3AD203B41FA5}">
                      <a16:colId xmlns:a16="http://schemas.microsoft.com/office/drawing/2014/main" val="3118211727"/>
                    </a:ext>
                  </a:extLst>
                </a:gridCol>
                <a:gridCol w="1152144">
                  <a:extLst>
                    <a:ext uri="{9D8B030D-6E8A-4147-A177-3AD203B41FA5}">
                      <a16:colId xmlns:a16="http://schemas.microsoft.com/office/drawing/2014/main" val="2820351663"/>
                    </a:ext>
                  </a:extLst>
                </a:gridCol>
                <a:gridCol w="1152144">
                  <a:extLst>
                    <a:ext uri="{9D8B030D-6E8A-4147-A177-3AD203B41FA5}">
                      <a16:colId xmlns:a16="http://schemas.microsoft.com/office/drawing/2014/main" val="2301079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7657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#مغامرة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387569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extLst>
                  <a:ext uri="{0D108BD9-81ED-4DB2-BD59-A6C34878D82A}">
                    <a16:rowId xmlns:a16="http://schemas.microsoft.com/office/drawing/2014/main" val="416432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#مغامرات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2227032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#جبال_الإمارات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61239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#PearlFarm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extLst>
                  <a:ext uri="{0D108BD9-81ED-4DB2-BD59-A6C34878D82A}">
                    <a16:rowId xmlns:a16="http://schemas.microsoft.com/office/drawing/2014/main" val="388214840"/>
                  </a:ext>
                </a:extLst>
              </a:tr>
            </a:tbl>
          </a:graphicData>
        </a:graphic>
      </p:graphicFrame>
      <p:sp>
        <p:nvSpPr>
          <p:cNvPr id="4" name="Text Placeholder 3">
            <a:extLst>
              <a:ext uri="{FF2B5EF4-FFF2-40B4-BE49-F238E27FC236}">
                <a16:creationId xmlns:a16="http://schemas.microsoft.com/office/drawing/2014/main" id="{571C3076-B35C-4785-873A-C152B276ADEF}"/>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0606132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ADCB5-234C-41ED-9513-AA765302C496}"/>
              </a:ext>
            </a:extLst>
          </p:cNvPr>
          <p:cNvSpPr>
            <a:spLocks noGrp="1"/>
          </p:cNvSpPr>
          <p:nvPr>
            <p:ph type="title"/>
          </p:nvPr>
        </p:nvSpPr>
        <p:spPr/>
        <p:txBody>
          <a:bodyPr/>
          <a:lstStyle/>
          <a:p>
            <a:r>
              <a:rPr lang="en-US"/>
              <a:t>Facebook Positive/Negative Reaction Distribution | Tourism RAK</a:t>
            </a:r>
          </a:p>
        </p:txBody>
      </p:sp>
      <p:graphicFrame>
        <p:nvGraphicFramePr>
          <p:cNvPr id="6" name="Chart Placeholder 5">
            <a:extLst>
              <a:ext uri="{FF2B5EF4-FFF2-40B4-BE49-F238E27FC236}">
                <a16:creationId xmlns:a16="http://schemas.microsoft.com/office/drawing/2014/main" id="{42F13F70-844F-4A32-A0E2-735AC547A4D0}"/>
              </a:ext>
            </a:extLst>
          </p:cNvPr>
          <p:cNvGraphicFramePr>
            <a:graphicFrameLocks noGrp="1"/>
          </p:cNvGraphicFramePr>
          <p:nvPr>
            <p:ph type="chart" sz="quarter" idx="13"/>
            <p:extLst>
              <p:ext uri="{D42A27DB-BD31-4B8C-83A1-F6EECF244321}">
                <p14:modId xmlns:p14="http://schemas.microsoft.com/office/powerpoint/2010/main" val="4207688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7CC45D-55BC-428C-AEB0-AFC01741DA78}"/>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78703E6D-12D1-469B-B449-F94A3112F7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26943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6FF31-3C9A-451B-BDB0-2103996806D0}"/>
              </a:ext>
            </a:extLst>
          </p:cNvPr>
          <p:cNvSpPr>
            <a:spLocks noGrp="1"/>
          </p:cNvSpPr>
          <p:nvPr>
            <p:ph type="title"/>
          </p:nvPr>
        </p:nvSpPr>
        <p:spPr/>
        <p:txBody>
          <a:bodyPr/>
          <a:lstStyle/>
          <a:p>
            <a:r>
              <a:rPr lang="en-US"/>
              <a:t>Facebook Interaction Rate By Post Type | Tourism RAK</a:t>
            </a:r>
          </a:p>
        </p:txBody>
      </p:sp>
      <p:graphicFrame>
        <p:nvGraphicFramePr>
          <p:cNvPr id="6" name="Chart Placeholder 5">
            <a:extLst>
              <a:ext uri="{FF2B5EF4-FFF2-40B4-BE49-F238E27FC236}">
                <a16:creationId xmlns:a16="http://schemas.microsoft.com/office/drawing/2014/main" id="{51CC40C0-7B84-4C06-A2FA-16B3722E50FD}"/>
              </a:ext>
            </a:extLst>
          </p:cNvPr>
          <p:cNvGraphicFramePr>
            <a:graphicFrameLocks noGrp="1"/>
          </p:cNvGraphicFramePr>
          <p:nvPr>
            <p:ph type="chart" sz="quarter" idx="13"/>
            <p:extLst>
              <p:ext uri="{D42A27DB-BD31-4B8C-83A1-F6EECF244321}">
                <p14:modId xmlns:p14="http://schemas.microsoft.com/office/powerpoint/2010/main" val="2500500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6E4A3D-85C7-4D43-8EC0-A9E8B715F32F}"/>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B3271DF0-1615-4003-AD6D-DA407295BF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77328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032DE-D0A7-43BE-8F93-25D226938AED}"/>
              </a:ext>
            </a:extLst>
          </p:cNvPr>
          <p:cNvSpPr>
            <a:spLocks noGrp="1"/>
          </p:cNvSpPr>
          <p:nvPr>
            <p:ph type="title"/>
          </p:nvPr>
        </p:nvSpPr>
        <p:spPr/>
        <p:txBody>
          <a:bodyPr/>
          <a:lstStyle/>
          <a:p>
            <a:r>
              <a:rPr lang="en-US"/>
              <a:t>Instagram Posts By Weekday | Tourism RAK</a:t>
            </a:r>
          </a:p>
        </p:txBody>
      </p:sp>
      <p:graphicFrame>
        <p:nvGraphicFramePr>
          <p:cNvPr id="6" name="Chart Placeholder 5">
            <a:extLst>
              <a:ext uri="{FF2B5EF4-FFF2-40B4-BE49-F238E27FC236}">
                <a16:creationId xmlns:a16="http://schemas.microsoft.com/office/drawing/2014/main" id="{04414577-5E8D-4B90-985D-412DD94C372A}"/>
              </a:ext>
            </a:extLst>
          </p:cNvPr>
          <p:cNvGraphicFramePr>
            <a:graphicFrameLocks noGrp="1"/>
          </p:cNvGraphicFramePr>
          <p:nvPr>
            <p:ph type="chart" sz="quarter" idx="13"/>
            <p:extLst>
              <p:ext uri="{D42A27DB-BD31-4B8C-83A1-F6EECF244321}">
                <p14:modId xmlns:p14="http://schemas.microsoft.com/office/powerpoint/2010/main" val="2452604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64B3A8-743D-48E2-B4C5-5036E41950C1}"/>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871405EF-359A-4C03-AD27-EC08536804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34958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F52A8-8FBF-46C1-B6F7-6A5BECCE358B}"/>
              </a:ext>
            </a:extLst>
          </p:cNvPr>
          <p:cNvSpPr>
            <a:spLocks noGrp="1"/>
          </p:cNvSpPr>
          <p:nvPr>
            <p:ph type="title"/>
          </p:nvPr>
        </p:nvSpPr>
        <p:spPr/>
        <p:txBody>
          <a:bodyPr/>
          <a:lstStyle/>
          <a:p>
            <a:r>
              <a:rPr lang="en-US"/>
              <a:t>Instagram Posts | Tourism RAK</a:t>
            </a:r>
          </a:p>
        </p:txBody>
      </p:sp>
      <p:graphicFrame>
        <p:nvGraphicFramePr>
          <p:cNvPr id="6" name="Chart Placeholder 5">
            <a:extLst>
              <a:ext uri="{FF2B5EF4-FFF2-40B4-BE49-F238E27FC236}">
                <a16:creationId xmlns:a16="http://schemas.microsoft.com/office/drawing/2014/main" id="{FFD68FDC-6864-4112-B7CB-F8BA8E7DBE57}"/>
              </a:ext>
            </a:extLst>
          </p:cNvPr>
          <p:cNvGraphicFramePr>
            <a:graphicFrameLocks noGrp="1"/>
          </p:cNvGraphicFramePr>
          <p:nvPr>
            <p:ph type="chart" sz="quarter" idx="13"/>
            <p:extLst>
              <p:ext uri="{D42A27DB-BD31-4B8C-83A1-F6EECF244321}">
                <p14:modId xmlns:p14="http://schemas.microsoft.com/office/powerpoint/2010/main" val="2353882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802BA0-1078-443A-92A7-97A4CAE7A78E}"/>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FFF348E4-ACB9-477E-9FE9-2869ADF90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69711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06B74-137C-404F-B9E9-370F1707DA88}"/>
              </a:ext>
            </a:extLst>
          </p:cNvPr>
          <p:cNvSpPr>
            <a:spLocks noGrp="1"/>
          </p:cNvSpPr>
          <p:nvPr>
            <p:ph type="title"/>
          </p:nvPr>
        </p:nvSpPr>
        <p:spPr/>
        <p:txBody>
          <a:bodyPr/>
          <a:lstStyle/>
          <a:p>
            <a:r>
              <a:rPr lang="en-US"/>
              <a:t>Instagram Hashtag Detection | Tourism RAK - 1 of 3</a:t>
            </a:r>
          </a:p>
        </p:txBody>
      </p:sp>
      <p:graphicFrame>
        <p:nvGraphicFramePr>
          <p:cNvPr id="5" name="Table Placeholder 4">
            <a:extLst>
              <a:ext uri="{FF2B5EF4-FFF2-40B4-BE49-F238E27FC236}">
                <a16:creationId xmlns:a16="http://schemas.microsoft.com/office/drawing/2014/main" id="{EB15A3D2-E2B5-4883-977C-7640A06149A9}"/>
              </a:ext>
            </a:extLst>
          </p:cNvPr>
          <p:cNvGraphicFramePr>
            <a:graphicFrameLocks noGrp="1"/>
          </p:cNvGraphicFramePr>
          <p:nvPr>
            <p:ph type="tbl" sz="quarter" idx="13"/>
            <p:extLst>
              <p:ext uri="{D42A27DB-BD31-4B8C-83A1-F6EECF244321}">
                <p14:modId xmlns:p14="http://schemas.microsoft.com/office/powerpoint/2010/main" val="2464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79040472"/>
                    </a:ext>
                  </a:extLst>
                </a:gridCol>
                <a:gridCol w="1399032">
                  <a:extLst>
                    <a:ext uri="{9D8B030D-6E8A-4147-A177-3AD203B41FA5}">
                      <a16:colId xmlns:a16="http://schemas.microsoft.com/office/drawing/2014/main" val="4181190702"/>
                    </a:ext>
                  </a:extLst>
                </a:gridCol>
                <a:gridCol w="1399032">
                  <a:extLst>
                    <a:ext uri="{9D8B030D-6E8A-4147-A177-3AD203B41FA5}">
                      <a16:colId xmlns:a16="http://schemas.microsoft.com/office/drawing/2014/main" val="1390407574"/>
                    </a:ext>
                  </a:extLst>
                </a:gridCol>
                <a:gridCol w="1399032">
                  <a:extLst>
                    <a:ext uri="{9D8B030D-6E8A-4147-A177-3AD203B41FA5}">
                      <a16:colId xmlns:a16="http://schemas.microsoft.com/office/drawing/2014/main" val="2606527099"/>
                    </a:ext>
                  </a:extLst>
                </a:gridCol>
                <a:gridCol w="1399032">
                  <a:extLst>
                    <a:ext uri="{9D8B030D-6E8A-4147-A177-3AD203B41FA5}">
                      <a16:colId xmlns:a16="http://schemas.microsoft.com/office/drawing/2014/main" val="2655441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1067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#iFoundRAK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204.03211009174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3.197247706422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207.22935779817</a:t>
                      </a:r>
                    </a:p>
                  </a:txBody>
                  <a:tcPr/>
                </a:tc>
                <a:extLst>
                  <a:ext uri="{0D108BD9-81ED-4DB2-BD59-A6C34878D82A}">
                    <a16:rowId xmlns:a16="http://schemas.microsoft.com/office/drawing/2014/main" val="362365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#VisitRasAlKhaimah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204.92857142857</a:t>
                      </a:r>
                    </a:p>
                  </a:txBody>
                  <a:tcPr/>
                </a:tc>
                <a:extLst>
                  <a:ext uri="{0D108BD9-81ED-4DB2-BD59-A6C34878D82A}">
                    <a16:rowId xmlns:a16="http://schemas.microsoft.com/office/drawing/2014/main" val="1034006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187.75</a:t>
                      </a:r>
                    </a:p>
                  </a:txBody>
                  <a:tcPr/>
                </a:tc>
                <a:extLst>
                  <a:ext uri="{0D108BD9-81ED-4DB2-BD59-A6C34878D82A}">
                    <a16:rowId xmlns:a16="http://schemas.microsoft.com/office/drawing/2014/main" val="1940879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190.67647058824</a:t>
                      </a:r>
                    </a:p>
                  </a:txBody>
                  <a:tcPr/>
                </a:tc>
                <a:extLst>
                  <a:ext uri="{0D108BD9-81ED-4DB2-BD59-A6C34878D82A}">
                    <a16:rowId xmlns:a16="http://schemas.microsoft.com/office/drawing/2014/main" val="920278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#JebelJais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197.78787878788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3.6969696969697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201.48484848485</a:t>
                      </a:r>
                    </a:p>
                  </a:txBody>
                  <a:tcPr/>
                </a:tc>
                <a:extLst>
                  <a:ext uri="{0D108BD9-81ED-4DB2-BD59-A6C34878D82A}">
                    <a16:rowId xmlns:a16="http://schemas.microsoft.com/office/drawing/2014/main" val="3415432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178.96296296296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181.96296296296</a:t>
                      </a:r>
                    </a:p>
                  </a:txBody>
                  <a:tcPr/>
                </a:tc>
                <a:extLst>
                  <a:ext uri="{0D108BD9-81ED-4DB2-BD59-A6C34878D82A}">
                    <a16:rowId xmlns:a16="http://schemas.microsoft.com/office/drawing/2014/main" val="128057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a:t>
                      </a:r>
                    </a:p>
                  </a:txBody>
                  <a:tcPr/>
                </a:tc>
                <a:extLst>
                  <a:ext uri="{0D108BD9-81ED-4DB2-BD59-A6C34878D82A}">
                    <a16:rowId xmlns:a16="http://schemas.microsoft.com/office/drawing/2014/main" val="224591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214.95238095238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217.95238095238</a:t>
                      </a:r>
                    </a:p>
                  </a:txBody>
                  <a:tcPr/>
                </a:tc>
                <a:extLst>
                  <a:ext uri="{0D108BD9-81ED-4DB2-BD59-A6C34878D82A}">
                    <a16:rowId xmlns:a16="http://schemas.microsoft.com/office/drawing/2014/main" val="285559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a:t>
                      </a:r>
                    </a:p>
                  </a:txBody>
                  <a:tcPr/>
                </a:tc>
                <a:extLst>
                  <a:ext uri="{0D108BD9-81ED-4DB2-BD59-A6C34878D82A}">
                    <a16:rowId xmlns:a16="http://schemas.microsoft.com/office/drawing/2014/main" val="306802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#رأس_الخيمة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249.72222222222</a:t>
                      </a:r>
                    </a:p>
                  </a:txBody>
                  <a:tcPr/>
                </a:tc>
                <a:extLst>
                  <a:ext uri="{0D108BD9-81ED-4DB2-BD59-A6C34878D82A}">
                    <a16:rowId xmlns:a16="http://schemas.microsoft.com/office/drawing/2014/main" val="2999419387"/>
                  </a:ext>
                </a:extLst>
              </a:tr>
            </a:tbl>
          </a:graphicData>
        </a:graphic>
      </p:graphicFrame>
      <p:sp>
        <p:nvSpPr>
          <p:cNvPr id="4" name="Text Placeholder 3">
            <a:extLst>
              <a:ext uri="{FF2B5EF4-FFF2-40B4-BE49-F238E27FC236}">
                <a16:creationId xmlns:a16="http://schemas.microsoft.com/office/drawing/2014/main" id="{24D3FD58-C06D-4DD9-9134-6E6ED158A2B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9055888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B8D76-4D8B-4210-A386-AFDAD43E6A1C}"/>
              </a:ext>
            </a:extLst>
          </p:cNvPr>
          <p:cNvSpPr>
            <a:spLocks noGrp="1"/>
          </p:cNvSpPr>
          <p:nvPr>
            <p:ph type="title"/>
          </p:nvPr>
        </p:nvSpPr>
        <p:spPr/>
        <p:txBody>
          <a:bodyPr/>
          <a:lstStyle/>
          <a:p>
            <a:r>
              <a:rPr lang="en-US"/>
              <a:t>Instagram Hashtag Detection | Tourism RAK - 2 of 3</a:t>
            </a:r>
          </a:p>
        </p:txBody>
      </p:sp>
      <p:graphicFrame>
        <p:nvGraphicFramePr>
          <p:cNvPr id="5" name="Table Placeholder 4">
            <a:extLst>
              <a:ext uri="{FF2B5EF4-FFF2-40B4-BE49-F238E27FC236}">
                <a16:creationId xmlns:a16="http://schemas.microsoft.com/office/drawing/2014/main" id="{E27EAB86-EF3B-4C54-88CA-1AEE62A74249}"/>
              </a:ext>
            </a:extLst>
          </p:cNvPr>
          <p:cNvGraphicFramePr>
            <a:graphicFrameLocks noGrp="1"/>
          </p:cNvGraphicFramePr>
          <p:nvPr>
            <p:ph type="tbl" sz="quarter" idx="13"/>
            <p:extLst>
              <p:ext uri="{D42A27DB-BD31-4B8C-83A1-F6EECF244321}">
                <p14:modId xmlns:p14="http://schemas.microsoft.com/office/powerpoint/2010/main" val="4836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10604493"/>
                    </a:ext>
                  </a:extLst>
                </a:gridCol>
                <a:gridCol w="1399032">
                  <a:extLst>
                    <a:ext uri="{9D8B030D-6E8A-4147-A177-3AD203B41FA5}">
                      <a16:colId xmlns:a16="http://schemas.microsoft.com/office/drawing/2014/main" val="865792908"/>
                    </a:ext>
                  </a:extLst>
                </a:gridCol>
                <a:gridCol w="1399032">
                  <a:extLst>
                    <a:ext uri="{9D8B030D-6E8A-4147-A177-3AD203B41FA5}">
                      <a16:colId xmlns:a16="http://schemas.microsoft.com/office/drawing/2014/main" val="1980907746"/>
                    </a:ext>
                  </a:extLst>
                </a:gridCol>
                <a:gridCol w="1399032">
                  <a:extLst>
                    <a:ext uri="{9D8B030D-6E8A-4147-A177-3AD203B41FA5}">
                      <a16:colId xmlns:a16="http://schemas.microsoft.com/office/drawing/2014/main" val="2085692008"/>
                    </a:ext>
                  </a:extLst>
                </a:gridCol>
                <a:gridCol w="1399032">
                  <a:extLst>
                    <a:ext uri="{9D8B030D-6E8A-4147-A177-3AD203B41FA5}">
                      <a16:colId xmlns:a16="http://schemas.microsoft.com/office/drawing/2014/main" val="2202373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3469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#زوروا_رأس_الخيمة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254.1875</a:t>
                      </a:r>
                    </a:p>
                  </a:txBody>
                  <a:tcPr/>
                </a:tc>
                <a:extLst>
                  <a:ext uri="{0D108BD9-81ED-4DB2-BD59-A6C34878D82A}">
                    <a16:rowId xmlns:a16="http://schemas.microsoft.com/office/drawing/2014/main" val="172776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193.73333333333</a:t>
                      </a:r>
                    </a:p>
                  </a:txBody>
                  <a:tcPr/>
                </a:tc>
                <a:extLst>
                  <a:ext uri="{0D108BD9-81ED-4DB2-BD59-A6C34878D82A}">
                    <a16:rowId xmlns:a16="http://schemas.microsoft.com/office/drawing/2014/main" val="238581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176.07142857143</a:t>
                      </a:r>
                    </a:p>
                  </a:txBody>
                  <a:tcPr/>
                </a:tc>
                <a:extLst>
                  <a:ext uri="{0D108BD9-81ED-4DB2-BD59-A6C34878D82A}">
                    <a16:rowId xmlns:a16="http://schemas.microsoft.com/office/drawing/2014/main" val="349773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#FamilyTime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188.57142857143</a:t>
                      </a:r>
                    </a:p>
                  </a:txBody>
                  <a:tcPr/>
                </a:tc>
                <a:extLst>
                  <a:ext uri="{0D108BD9-81ED-4DB2-BD59-A6C34878D82A}">
                    <a16:rowId xmlns:a16="http://schemas.microsoft.com/office/drawing/2014/main" val="43275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267.30769230769</a:t>
                      </a:r>
                    </a:p>
                  </a:txBody>
                  <a:tcPr/>
                </a:tc>
                <a:extLst>
                  <a:ext uri="{0D108BD9-81ED-4DB2-BD59-A6C34878D82A}">
                    <a16:rowId xmlns:a16="http://schemas.microsoft.com/office/drawing/2014/main" val="61672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#HajarMountains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217.53846153846</a:t>
                      </a:r>
                    </a:p>
                  </a:txBody>
                  <a:tcPr/>
                </a:tc>
                <a:extLst>
                  <a:ext uri="{0D108BD9-81ED-4DB2-BD59-A6C34878D82A}">
                    <a16:rowId xmlns:a16="http://schemas.microsoft.com/office/drawing/2014/main" val="315987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extLst>
                  <a:ext uri="{0D108BD9-81ED-4DB2-BD59-A6C34878D82A}">
                    <a16:rowId xmlns:a16="http://schemas.microsoft.com/office/drawing/2014/main" val="133446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#Relaxation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185.08333333333</a:t>
                      </a:r>
                    </a:p>
                  </a:txBody>
                  <a:tcPr/>
                </a:tc>
                <a:extLst>
                  <a:ext uri="{0D108BD9-81ED-4DB2-BD59-A6C34878D82A}">
                    <a16:rowId xmlns:a16="http://schemas.microsoft.com/office/drawing/2014/main" val="976459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#SandDunes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217.75</a:t>
                      </a:r>
                    </a:p>
                  </a:txBody>
                  <a:tcPr/>
                </a:tc>
                <a:extLst>
                  <a:ext uri="{0D108BD9-81ED-4DB2-BD59-A6C34878D82A}">
                    <a16:rowId xmlns:a16="http://schemas.microsoft.com/office/drawing/2014/main" val="280717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#Sunshine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242.45454545455</a:t>
                      </a:r>
                    </a:p>
                  </a:txBody>
                  <a:tcPr/>
                </a:tc>
                <a:extLst>
                  <a:ext uri="{0D108BD9-81ED-4DB2-BD59-A6C34878D82A}">
                    <a16:rowId xmlns:a16="http://schemas.microsoft.com/office/drawing/2014/main" val="1147847077"/>
                  </a:ext>
                </a:extLst>
              </a:tr>
            </a:tbl>
          </a:graphicData>
        </a:graphic>
      </p:graphicFrame>
      <p:sp>
        <p:nvSpPr>
          <p:cNvPr id="4" name="Text Placeholder 3">
            <a:extLst>
              <a:ext uri="{FF2B5EF4-FFF2-40B4-BE49-F238E27FC236}">
                <a16:creationId xmlns:a16="http://schemas.microsoft.com/office/drawing/2014/main" id="{BA59C494-1D6F-4C43-B26C-FAF1BA172CF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822125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10C16-E013-42A5-B975-CCA1CB7F4275}"/>
              </a:ext>
            </a:extLst>
          </p:cNvPr>
          <p:cNvSpPr>
            <a:spLocks noGrp="1"/>
          </p:cNvSpPr>
          <p:nvPr>
            <p:ph type="title"/>
          </p:nvPr>
        </p:nvSpPr>
        <p:spPr/>
        <p:txBody>
          <a:bodyPr/>
          <a:lstStyle/>
          <a:p>
            <a:r>
              <a:rPr lang="en-US"/>
              <a:t>Instagram Hashtag Detection | Tourism RAK - 3 of 3</a:t>
            </a:r>
          </a:p>
        </p:txBody>
      </p:sp>
      <p:graphicFrame>
        <p:nvGraphicFramePr>
          <p:cNvPr id="5" name="Table Placeholder 4">
            <a:extLst>
              <a:ext uri="{FF2B5EF4-FFF2-40B4-BE49-F238E27FC236}">
                <a16:creationId xmlns:a16="http://schemas.microsoft.com/office/drawing/2014/main" id="{13379D0C-41CB-4B3B-9AA1-3F463FADDC47}"/>
              </a:ext>
            </a:extLst>
          </p:cNvPr>
          <p:cNvGraphicFramePr>
            <a:graphicFrameLocks noGrp="1"/>
          </p:cNvGraphicFramePr>
          <p:nvPr>
            <p:ph type="tbl" sz="quarter" idx="13"/>
            <p:extLst>
              <p:ext uri="{D42A27DB-BD31-4B8C-83A1-F6EECF244321}">
                <p14:modId xmlns:p14="http://schemas.microsoft.com/office/powerpoint/2010/main" val="267634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28610361"/>
                    </a:ext>
                  </a:extLst>
                </a:gridCol>
                <a:gridCol w="1399032">
                  <a:extLst>
                    <a:ext uri="{9D8B030D-6E8A-4147-A177-3AD203B41FA5}">
                      <a16:colId xmlns:a16="http://schemas.microsoft.com/office/drawing/2014/main" val="3423936952"/>
                    </a:ext>
                  </a:extLst>
                </a:gridCol>
                <a:gridCol w="1399032">
                  <a:extLst>
                    <a:ext uri="{9D8B030D-6E8A-4147-A177-3AD203B41FA5}">
                      <a16:colId xmlns:a16="http://schemas.microsoft.com/office/drawing/2014/main" val="1287779081"/>
                    </a:ext>
                  </a:extLst>
                </a:gridCol>
                <a:gridCol w="1399032">
                  <a:extLst>
                    <a:ext uri="{9D8B030D-6E8A-4147-A177-3AD203B41FA5}">
                      <a16:colId xmlns:a16="http://schemas.microsoft.com/office/drawing/2014/main" val="3960190752"/>
                    </a:ext>
                  </a:extLst>
                </a:gridCol>
                <a:gridCol w="1399032">
                  <a:extLst>
                    <a:ext uri="{9D8B030D-6E8A-4147-A177-3AD203B41FA5}">
                      <a16:colId xmlns:a16="http://schemas.microsoft.com/office/drawing/2014/main" val="3327004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3476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178.36363636364</a:t>
                      </a:r>
                    </a:p>
                  </a:txBody>
                  <a:tcPr/>
                </a:tc>
                <a:extLst>
                  <a:ext uri="{0D108BD9-81ED-4DB2-BD59-A6C34878D82A}">
                    <a16:rowId xmlns:a16="http://schemas.microsoft.com/office/drawing/2014/main" val="93567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#Relax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218.88888888889</a:t>
                      </a:r>
                    </a:p>
                  </a:txBody>
                  <a:tcPr/>
                </a:tc>
                <a:extLst>
                  <a:ext uri="{0D108BD9-81ED-4DB2-BD59-A6C34878D82A}">
                    <a16:rowId xmlns:a16="http://schemas.microsoft.com/office/drawing/2014/main" val="222515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#Staycation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239.55555555556</a:t>
                      </a:r>
                    </a:p>
                  </a:txBody>
                  <a:tcPr/>
                </a:tc>
                <a:extLst>
                  <a:ext uri="{0D108BD9-81ED-4DB2-BD59-A6C34878D82A}">
                    <a16:rowId xmlns:a16="http://schemas.microsoft.com/office/drawing/2014/main" val="298646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164.75</a:t>
                      </a:r>
                    </a:p>
                  </a:txBody>
                  <a:tcPr/>
                </a:tc>
                <a:extLst>
                  <a:ext uri="{0D108BD9-81ED-4DB2-BD59-A6C34878D82A}">
                    <a16:rowId xmlns:a16="http://schemas.microsoft.com/office/drawing/2014/main" val="124051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#Zipline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180.375</a:t>
                      </a:r>
                    </a:p>
                  </a:txBody>
                  <a:tcPr/>
                </a:tc>
                <a:extLst>
                  <a:ext uri="{0D108BD9-81ED-4DB2-BD59-A6C34878D82A}">
                    <a16:rowId xmlns:a16="http://schemas.microsoft.com/office/drawing/2014/main" val="398155217"/>
                  </a:ext>
                </a:extLst>
              </a:tr>
            </a:tbl>
          </a:graphicData>
        </a:graphic>
      </p:graphicFrame>
      <p:sp>
        <p:nvSpPr>
          <p:cNvPr id="4" name="Text Placeholder 3">
            <a:extLst>
              <a:ext uri="{FF2B5EF4-FFF2-40B4-BE49-F238E27FC236}">
                <a16:creationId xmlns:a16="http://schemas.microsoft.com/office/drawing/2014/main" id="{276B6FA2-373E-449E-B816-5E3AEF4E1446}"/>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5125510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CE78C-79A1-4A46-B39A-7F60DCE63341}"/>
              </a:ext>
            </a:extLst>
          </p:cNvPr>
          <p:cNvSpPr>
            <a:spLocks noGrp="1"/>
          </p:cNvSpPr>
          <p:nvPr>
            <p:ph type="title"/>
          </p:nvPr>
        </p:nvSpPr>
        <p:spPr/>
        <p:txBody>
          <a:bodyPr/>
          <a:lstStyle/>
          <a:p>
            <a:r>
              <a:rPr lang="en-US"/>
              <a:t>Twitter Hashtag Detection | Tourism RAK - 1 of 3</a:t>
            </a:r>
          </a:p>
        </p:txBody>
      </p:sp>
      <p:graphicFrame>
        <p:nvGraphicFramePr>
          <p:cNvPr id="5" name="Table Placeholder 4">
            <a:extLst>
              <a:ext uri="{FF2B5EF4-FFF2-40B4-BE49-F238E27FC236}">
                <a16:creationId xmlns:a16="http://schemas.microsoft.com/office/drawing/2014/main" id="{0D7C7D8E-CB38-446E-A344-C32B48AD23A9}"/>
              </a:ext>
            </a:extLst>
          </p:cNvPr>
          <p:cNvGraphicFramePr>
            <a:graphicFrameLocks noGrp="1"/>
          </p:cNvGraphicFramePr>
          <p:nvPr>
            <p:ph type="tbl" sz="quarter" idx="13"/>
            <p:extLst>
              <p:ext uri="{D42A27DB-BD31-4B8C-83A1-F6EECF244321}">
                <p14:modId xmlns:p14="http://schemas.microsoft.com/office/powerpoint/2010/main" val="2962953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3820247"/>
                    </a:ext>
                  </a:extLst>
                </a:gridCol>
                <a:gridCol w="1152144">
                  <a:extLst>
                    <a:ext uri="{9D8B030D-6E8A-4147-A177-3AD203B41FA5}">
                      <a16:colId xmlns:a16="http://schemas.microsoft.com/office/drawing/2014/main" val="1510996161"/>
                    </a:ext>
                  </a:extLst>
                </a:gridCol>
                <a:gridCol w="1152144">
                  <a:extLst>
                    <a:ext uri="{9D8B030D-6E8A-4147-A177-3AD203B41FA5}">
                      <a16:colId xmlns:a16="http://schemas.microsoft.com/office/drawing/2014/main" val="2658479939"/>
                    </a:ext>
                  </a:extLst>
                </a:gridCol>
                <a:gridCol w="1152144">
                  <a:extLst>
                    <a:ext uri="{9D8B030D-6E8A-4147-A177-3AD203B41FA5}">
                      <a16:colId xmlns:a16="http://schemas.microsoft.com/office/drawing/2014/main" val="1269289246"/>
                    </a:ext>
                  </a:extLst>
                </a:gridCol>
                <a:gridCol w="1152144">
                  <a:extLst>
                    <a:ext uri="{9D8B030D-6E8A-4147-A177-3AD203B41FA5}">
                      <a16:colId xmlns:a16="http://schemas.microsoft.com/office/drawing/2014/main" val="3211189837"/>
                    </a:ext>
                  </a:extLst>
                </a:gridCol>
                <a:gridCol w="1152144">
                  <a:extLst>
                    <a:ext uri="{9D8B030D-6E8A-4147-A177-3AD203B41FA5}">
                      <a16:colId xmlns:a16="http://schemas.microsoft.com/office/drawing/2014/main" val="1368407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Tweet</a:t>
                      </a:r>
                    </a:p>
                  </a:txBody>
                  <a:tcPr/>
                </a:tc>
                <a:extLst>
                  <a:ext uri="{0D108BD9-81ED-4DB2-BD59-A6C34878D82A}">
                    <a16:rowId xmlns:a16="http://schemas.microsoft.com/office/drawing/2014/main" val="317746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#iFoundRAK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4.5581395348837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0.65581395348837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5.2139534883721</a:t>
                      </a:r>
                    </a:p>
                  </a:txBody>
                  <a:tcPr/>
                </a:tc>
                <a:extLst>
                  <a:ext uri="{0D108BD9-81ED-4DB2-BD59-A6C34878D82A}">
                    <a16:rowId xmlns:a16="http://schemas.microsoft.com/office/drawing/2014/main" val="4154913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#VisitRasAlKhaimah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4.5070422535211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0.64319248826291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5.150234741784</a:t>
                      </a:r>
                    </a:p>
                  </a:txBody>
                  <a:tcPr/>
                </a:tc>
                <a:extLst>
                  <a:ext uri="{0D108BD9-81ED-4DB2-BD59-A6C34878D82A}">
                    <a16:rowId xmlns:a16="http://schemas.microsoft.com/office/drawing/2014/main" val="35805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#JebelJais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5.4516129032258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6.7096774193548</a:t>
                      </a:r>
                    </a:p>
                  </a:txBody>
                  <a:tcPr/>
                </a:tc>
                <a:extLst>
                  <a:ext uri="{0D108BD9-81ED-4DB2-BD59-A6C34878D82A}">
                    <a16:rowId xmlns:a16="http://schemas.microsoft.com/office/drawing/2014/main" val="402502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39964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4.7619047619048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extLst>
                  <a:ext uri="{0D108BD9-81ED-4DB2-BD59-A6C34878D82A}">
                    <a16:rowId xmlns:a16="http://schemas.microsoft.com/office/drawing/2014/main" val="171798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373247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4.5714285714286</a:t>
                      </a:r>
                    </a:p>
                  </a:txBody>
                  <a:tcPr/>
                </a:tc>
                <a:extLst>
                  <a:ext uri="{0D108BD9-81ED-4DB2-BD59-A6C34878D82A}">
                    <a16:rowId xmlns:a16="http://schemas.microsoft.com/office/drawing/2014/main" val="127704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#رأس_الخيمة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5.9230769230769</a:t>
                      </a:r>
                    </a:p>
                  </a:txBody>
                  <a:tcPr/>
                </a:tc>
                <a:extLst>
                  <a:ext uri="{0D108BD9-81ED-4DB2-BD59-A6C34878D82A}">
                    <a16:rowId xmlns:a16="http://schemas.microsoft.com/office/drawing/2014/main" val="202948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#FamilyTime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3.3076923076923</a:t>
                      </a:r>
                    </a:p>
                  </a:txBody>
                  <a:tcPr/>
                </a:tc>
                <a:extLst>
                  <a:ext uri="{0D108BD9-81ED-4DB2-BD59-A6C34878D82A}">
                    <a16:rowId xmlns:a16="http://schemas.microsoft.com/office/drawing/2014/main" val="307914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4.5833333333333</a:t>
                      </a:r>
                    </a:p>
                  </a:txBody>
                  <a:tcPr/>
                </a:tc>
                <a:extLst>
                  <a:ext uri="{0D108BD9-81ED-4DB2-BD59-A6C34878D82A}">
                    <a16:rowId xmlns:a16="http://schemas.microsoft.com/office/drawing/2014/main" val="1844131821"/>
                  </a:ext>
                </a:extLst>
              </a:tr>
            </a:tbl>
          </a:graphicData>
        </a:graphic>
      </p:graphicFrame>
      <p:sp>
        <p:nvSpPr>
          <p:cNvPr id="4" name="Text Placeholder 3">
            <a:extLst>
              <a:ext uri="{FF2B5EF4-FFF2-40B4-BE49-F238E27FC236}">
                <a16:creationId xmlns:a16="http://schemas.microsoft.com/office/drawing/2014/main" id="{9DB6BD49-586A-40EF-8289-1723EF9B717E}"/>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8864613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7C587-1778-4131-BC3B-B03C7B3DEDBD}"/>
              </a:ext>
            </a:extLst>
          </p:cNvPr>
          <p:cNvSpPr>
            <a:spLocks noGrp="1"/>
          </p:cNvSpPr>
          <p:nvPr>
            <p:ph type="title"/>
          </p:nvPr>
        </p:nvSpPr>
        <p:spPr/>
        <p:txBody>
          <a:bodyPr/>
          <a:lstStyle/>
          <a:p>
            <a:r>
              <a:rPr lang="en-US"/>
              <a:t>Twitter Hashtag Detection | Tourism RAK - 2 of 3</a:t>
            </a:r>
          </a:p>
        </p:txBody>
      </p:sp>
      <p:graphicFrame>
        <p:nvGraphicFramePr>
          <p:cNvPr id="5" name="Table Placeholder 4">
            <a:extLst>
              <a:ext uri="{FF2B5EF4-FFF2-40B4-BE49-F238E27FC236}">
                <a16:creationId xmlns:a16="http://schemas.microsoft.com/office/drawing/2014/main" id="{598915BA-7DB4-4290-A37D-078F3D57A9A3}"/>
              </a:ext>
            </a:extLst>
          </p:cNvPr>
          <p:cNvGraphicFramePr>
            <a:graphicFrameLocks noGrp="1"/>
          </p:cNvGraphicFramePr>
          <p:nvPr>
            <p:ph type="tbl" sz="quarter" idx="13"/>
            <p:extLst>
              <p:ext uri="{D42A27DB-BD31-4B8C-83A1-F6EECF244321}">
                <p14:modId xmlns:p14="http://schemas.microsoft.com/office/powerpoint/2010/main" val="3258389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27172977"/>
                    </a:ext>
                  </a:extLst>
                </a:gridCol>
                <a:gridCol w="1152144">
                  <a:extLst>
                    <a:ext uri="{9D8B030D-6E8A-4147-A177-3AD203B41FA5}">
                      <a16:colId xmlns:a16="http://schemas.microsoft.com/office/drawing/2014/main" val="1285097295"/>
                    </a:ext>
                  </a:extLst>
                </a:gridCol>
                <a:gridCol w="1152144">
                  <a:extLst>
                    <a:ext uri="{9D8B030D-6E8A-4147-A177-3AD203B41FA5}">
                      <a16:colId xmlns:a16="http://schemas.microsoft.com/office/drawing/2014/main" val="1434541692"/>
                    </a:ext>
                  </a:extLst>
                </a:gridCol>
                <a:gridCol w="1152144">
                  <a:extLst>
                    <a:ext uri="{9D8B030D-6E8A-4147-A177-3AD203B41FA5}">
                      <a16:colId xmlns:a16="http://schemas.microsoft.com/office/drawing/2014/main" val="3349514720"/>
                    </a:ext>
                  </a:extLst>
                </a:gridCol>
                <a:gridCol w="1152144">
                  <a:extLst>
                    <a:ext uri="{9D8B030D-6E8A-4147-A177-3AD203B41FA5}">
                      <a16:colId xmlns:a16="http://schemas.microsoft.com/office/drawing/2014/main" val="1292217425"/>
                    </a:ext>
                  </a:extLst>
                </a:gridCol>
                <a:gridCol w="1152144">
                  <a:extLst>
                    <a:ext uri="{9D8B030D-6E8A-4147-A177-3AD203B41FA5}">
                      <a16:colId xmlns:a16="http://schemas.microsoft.com/office/drawing/2014/main" val="2734393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Tweet</a:t>
                      </a:r>
                    </a:p>
                  </a:txBody>
                  <a:tcPr/>
                </a:tc>
                <a:extLst>
                  <a:ext uri="{0D108BD9-81ED-4DB2-BD59-A6C34878D82A}">
                    <a16:rowId xmlns:a16="http://schemas.microsoft.com/office/drawing/2014/main" val="134282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81183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4.5454545454545</a:t>
                      </a:r>
                    </a:p>
                  </a:txBody>
                  <a:tcPr/>
                </a:tc>
                <a:extLst>
                  <a:ext uri="{0D108BD9-81ED-4DB2-BD59-A6C34878D82A}">
                    <a16:rowId xmlns:a16="http://schemas.microsoft.com/office/drawing/2014/main" val="3451957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#Sunshine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6.6363636363636</a:t>
                      </a:r>
                    </a:p>
                  </a:txBody>
                  <a:tcPr/>
                </a:tc>
                <a:extLst>
                  <a:ext uri="{0D108BD9-81ED-4DB2-BD59-A6C34878D82A}">
                    <a16:rowId xmlns:a16="http://schemas.microsoft.com/office/drawing/2014/main" val="400752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#زوروا_رأس_الخيمة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65075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#IFoundRAK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48292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#WTTCLeadersForums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64860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#HajarMountains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4.1111111111111</a:t>
                      </a:r>
                    </a:p>
                  </a:txBody>
                  <a:tcPr/>
                </a:tc>
                <a:extLst>
                  <a:ext uri="{0D108BD9-81ED-4DB2-BD59-A6C34878D82A}">
                    <a16:rowId xmlns:a16="http://schemas.microsoft.com/office/drawing/2014/main" val="95998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#ThinkForThePeak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extLst>
                  <a:ext uri="{0D108BD9-81ED-4DB2-BD59-A6C34878D82A}">
                    <a16:rowId xmlns:a16="http://schemas.microsoft.com/office/drawing/2014/main" val="423158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#SandDunes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82354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965739816"/>
                  </a:ext>
                </a:extLst>
              </a:tr>
            </a:tbl>
          </a:graphicData>
        </a:graphic>
      </p:graphicFrame>
      <p:sp>
        <p:nvSpPr>
          <p:cNvPr id="4" name="Text Placeholder 3">
            <a:extLst>
              <a:ext uri="{FF2B5EF4-FFF2-40B4-BE49-F238E27FC236}">
                <a16:creationId xmlns:a16="http://schemas.microsoft.com/office/drawing/2014/main" id="{C03973E5-CC68-4A05-A62D-0BC44D444F3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0978453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98EB8-D01A-4DB8-B516-699C3056651A}"/>
              </a:ext>
            </a:extLst>
          </p:cNvPr>
          <p:cNvSpPr>
            <a:spLocks noGrp="1"/>
          </p:cNvSpPr>
          <p:nvPr>
            <p:ph type="title"/>
          </p:nvPr>
        </p:nvSpPr>
        <p:spPr/>
        <p:txBody>
          <a:bodyPr/>
          <a:lstStyle/>
          <a:p>
            <a:r>
              <a:rPr lang="en-US"/>
              <a:t>Twitter Hashtag Detection | Tourism RAK - 3 of 3</a:t>
            </a:r>
          </a:p>
        </p:txBody>
      </p:sp>
      <p:graphicFrame>
        <p:nvGraphicFramePr>
          <p:cNvPr id="5" name="Table Placeholder 4">
            <a:extLst>
              <a:ext uri="{FF2B5EF4-FFF2-40B4-BE49-F238E27FC236}">
                <a16:creationId xmlns:a16="http://schemas.microsoft.com/office/drawing/2014/main" id="{7C56E2C8-636C-42C9-9A40-B1285C3C51AC}"/>
              </a:ext>
            </a:extLst>
          </p:cNvPr>
          <p:cNvGraphicFramePr>
            <a:graphicFrameLocks noGrp="1"/>
          </p:cNvGraphicFramePr>
          <p:nvPr>
            <p:ph type="tbl" sz="quarter" idx="13"/>
            <p:extLst>
              <p:ext uri="{D42A27DB-BD31-4B8C-83A1-F6EECF244321}">
                <p14:modId xmlns:p14="http://schemas.microsoft.com/office/powerpoint/2010/main" val="3293777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8287380"/>
                    </a:ext>
                  </a:extLst>
                </a:gridCol>
                <a:gridCol w="1152144">
                  <a:extLst>
                    <a:ext uri="{9D8B030D-6E8A-4147-A177-3AD203B41FA5}">
                      <a16:colId xmlns:a16="http://schemas.microsoft.com/office/drawing/2014/main" val="3159552313"/>
                    </a:ext>
                  </a:extLst>
                </a:gridCol>
                <a:gridCol w="1152144">
                  <a:extLst>
                    <a:ext uri="{9D8B030D-6E8A-4147-A177-3AD203B41FA5}">
                      <a16:colId xmlns:a16="http://schemas.microsoft.com/office/drawing/2014/main" val="2363990643"/>
                    </a:ext>
                  </a:extLst>
                </a:gridCol>
                <a:gridCol w="1152144">
                  <a:extLst>
                    <a:ext uri="{9D8B030D-6E8A-4147-A177-3AD203B41FA5}">
                      <a16:colId xmlns:a16="http://schemas.microsoft.com/office/drawing/2014/main" val="3314295047"/>
                    </a:ext>
                  </a:extLst>
                </a:gridCol>
                <a:gridCol w="1152144">
                  <a:extLst>
                    <a:ext uri="{9D8B030D-6E8A-4147-A177-3AD203B41FA5}">
                      <a16:colId xmlns:a16="http://schemas.microsoft.com/office/drawing/2014/main" val="1133870356"/>
                    </a:ext>
                  </a:extLst>
                </a:gridCol>
                <a:gridCol w="1152144">
                  <a:extLst>
                    <a:ext uri="{9D8B030D-6E8A-4147-A177-3AD203B41FA5}">
                      <a16:colId xmlns:a16="http://schemas.microsoft.com/office/drawing/2014/main" val="1492947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Tweet</a:t>
                      </a:r>
                    </a:p>
                  </a:txBody>
                  <a:tcPr/>
                </a:tc>
                <a:extLst>
                  <a:ext uri="{0D108BD9-81ED-4DB2-BD59-A6C34878D82A}">
                    <a16:rowId xmlns:a16="http://schemas.microsoft.com/office/drawing/2014/main" val="246853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#DhayahFort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a:t>
                      </a:r>
                    </a:p>
                  </a:txBody>
                  <a:tcPr/>
                </a:tc>
                <a:extLst>
                  <a:ext uri="{0D108BD9-81ED-4DB2-BD59-A6C34878D82A}">
                    <a16:rowId xmlns:a16="http://schemas.microsoft.com/office/drawing/2014/main" val="27594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322184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#Staycation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4.4285714285714</a:t>
                      </a:r>
                    </a:p>
                  </a:txBody>
                  <a:tcPr/>
                </a:tc>
                <a:extLst>
                  <a:ext uri="{0D108BD9-81ED-4DB2-BD59-A6C34878D82A}">
                    <a16:rowId xmlns:a16="http://schemas.microsoft.com/office/drawing/2014/main" val="9506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#RAKNYE2020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extLst>
                  <a:ext uri="{0D108BD9-81ED-4DB2-BD59-A6C34878D82A}">
                    <a16:rowId xmlns:a16="http://schemas.microsoft.com/office/drawing/2014/main" val="358614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722087064"/>
                  </a:ext>
                </a:extLst>
              </a:tr>
            </a:tbl>
          </a:graphicData>
        </a:graphic>
      </p:graphicFrame>
      <p:sp>
        <p:nvSpPr>
          <p:cNvPr id="4" name="Text Placeholder 3">
            <a:extLst>
              <a:ext uri="{FF2B5EF4-FFF2-40B4-BE49-F238E27FC236}">
                <a16:creationId xmlns:a16="http://schemas.microsoft.com/office/drawing/2014/main" id="{AE8B95AA-C2DC-45EE-A9F4-C0A76F1C0EA6}"/>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1271972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BFC91-DCF7-46FF-9080-55F0F90B4C79}"/>
              </a:ext>
            </a:extLst>
          </p:cNvPr>
          <p:cNvSpPr>
            <a:spLocks noGrp="1"/>
          </p:cNvSpPr>
          <p:nvPr>
            <p:ph type="title"/>
          </p:nvPr>
        </p:nvSpPr>
        <p:spPr/>
        <p:txBody>
          <a:bodyPr/>
          <a:lstStyle/>
          <a:p>
            <a:r>
              <a:rPr lang="en-US"/>
              <a:t>Twitter Replies Table | Tourism RAK - 1 of 4</a:t>
            </a:r>
          </a:p>
        </p:txBody>
      </p:sp>
      <p:graphicFrame>
        <p:nvGraphicFramePr>
          <p:cNvPr id="5" name="Table Placeholder 4">
            <a:extLst>
              <a:ext uri="{FF2B5EF4-FFF2-40B4-BE49-F238E27FC236}">
                <a16:creationId xmlns:a16="http://schemas.microsoft.com/office/drawing/2014/main" id="{6EA1BD23-C630-4376-98DA-A55743263A09}"/>
              </a:ext>
            </a:extLst>
          </p:cNvPr>
          <p:cNvGraphicFramePr>
            <a:graphicFrameLocks noGrp="1"/>
          </p:cNvGraphicFramePr>
          <p:nvPr>
            <p:ph type="tbl" sz="quarter" idx="13"/>
            <p:extLst>
              <p:ext uri="{D42A27DB-BD31-4B8C-83A1-F6EECF244321}">
                <p14:modId xmlns:p14="http://schemas.microsoft.com/office/powerpoint/2010/main" val="3101970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2047025"/>
                    </a:ext>
                  </a:extLst>
                </a:gridCol>
                <a:gridCol w="905256">
                  <a:extLst>
                    <a:ext uri="{9D8B030D-6E8A-4147-A177-3AD203B41FA5}">
                      <a16:colId xmlns:a16="http://schemas.microsoft.com/office/drawing/2014/main" val="1290327993"/>
                    </a:ext>
                  </a:extLst>
                </a:gridCol>
                <a:gridCol w="905256">
                  <a:extLst>
                    <a:ext uri="{9D8B030D-6E8A-4147-A177-3AD203B41FA5}">
                      <a16:colId xmlns:a16="http://schemas.microsoft.com/office/drawing/2014/main" val="3047210072"/>
                    </a:ext>
                  </a:extLst>
                </a:gridCol>
                <a:gridCol w="905256">
                  <a:extLst>
                    <a:ext uri="{9D8B030D-6E8A-4147-A177-3AD203B41FA5}">
                      <a16:colId xmlns:a16="http://schemas.microsoft.com/office/drawing/2014/main" val="1669967639"/>
                    </a:ext>
                  </a:extLst>
                </a:gridCol>
                <a:gridCol w="905256">
                  <a:extLst>
                    <a:ext uri="{9D8B030D-6E8A-4147-A177-3AD203B41FA5}">
                      <a16:colId xmlns:a16="http://schemas.microsoft.com/office/drawing/2014/main" val="3930947788"/>
                    </a:ext>
                  </a:extLst>
                </a:gridCol>
                <a:gridCol w="905256">
                  <a:extLst>
                    <a:ext uri="{9D8B030D-6E8A-4147-A177-3AD203B41FA5}">
                      <a16:colId xmlns:a16="http://schemas.microsoft.com/office/drawing/2014/main" val="1502588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5379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- 2020-01-16 20:25:36</a:t>
                      </a:r>
                      <a:r>
                        <a:rPr kumimoji="0" lang="en-US" sz="1000" b="0" i="0" u="none" strike="noStrike" kern="1200" cap="none" spc="0" normalizeH="0" baseline="0" noProof="0">
                          <a:ln>
                            <a:noFill/>
                          </a:ln>
                          <a:solidFill>
                            <a:prstClr val="black"/>
                          </a:solidFill>
                          <a:effectLst/>
                          <a:uLnTx/>
                          <a:uFillTx/>
                          <a:latin typeface="+mn-lt"/>
                          <a:ea typeface="+mn-ea"/>
                          <a:cs typeface="+mn-cs"/>
                        </a:rPr>
                        <a:t>
 @bernsgarci Hi there! Unfortunately the road to Jebel Jais will not be open this weekend. When they are open, we will announce it on our channels.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9391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- 2020-01-16 12:30:17</a:t>
                      </a:r>
                      <a:r>
                        <a:rPr kumimoji="0" lang="en-US" sz="1000" b="0" i="0" u="none" strike="noStrike" kern="1200" cap="none" spc="0" normalizeH="0" baseline="0" noProof="0">
                          <a:ln>
                            <a:noFill/>
                          </a:ln>
                          <a:solidFill>
                            <a:prstClr val="black"/>
                          </a:solidFill>
                          <a:effectLst/>
                          <a:uLnTx/>
                          <a:uFillTx/>
                          <a:latin typeface="+mn-lt"/>
                          <a:ea typeface="+mn-ea"/>
                          <a:cs typeface="+mn-cs"/>
                        </a:rPr>
                        <a:t>
 @trafficdxb @saq3 @NadaAlZarooni we wanted to share the amazing sight with you :) sorry everyone, we'll update our communities as soon as the road is open again.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755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- 2020-01-16 11:09:36</a:t>
                      </a:r>
                      <a:r>
                        <a:rPr kumimoji="0" lang="en-US" sz="1000" b="0" i="0" u="none" strike="noStrike" kern="1200" cap="none" spc="0" normalizeH="0" baseline="0" noProof="0">
                          <a:ln>
                            <a:noFill/>
                          </a:ln>
                          <a:solidFill>
                            <a:prstClr val="black"/>
                          </a:solidFill>
                          <a:effectLst/>
                          <a:uLnTx/>
                          <a:uFillTx/>
                          <a:latin typeface="+mn-lt"/>
                          <a:ea typeface="+mn-ea"/>
                          <a:cs typeface="+mn-cs"/>
                        </a:rPr>
                        <a:t>
 @saq3 @NadaAlZarooni Hi everyone!
At the moment the roads to Jebel Jais are closed in consideration of traveller safety. As soon as the road to Jebel Jais is open again, we'll let everyone know.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386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- 2019-12-31 14:45:55</a:t>
                      </a:r>
                      <a:r>
                        <a:rPr kumimoji="0" lang="en-US" sz="1000" b="0" i="0" u="none" strike="noStrike" kern="1200" cap="none" spc="0" normalizeH="0" baseline="0" noProof="0">
                          <a:ln>
                            <a:noFill/>
                          </a:ln>
                          <a:solidFill>
                            <a:prstClr val="black"/>
                          </a:solidFill>
                          <a:effectLst/>
                          <a:uLnTx/>
                          <a:uFillTx/>
                          <a:latin typeface="+mn-lt"/>
                          <a:ea typeface="+mn-ea"/>
                          <a:cs typeface="+mn-cs"/>
                        </a:rPr>
                        <a:t>
 @zulu24niner we're glad to hear that you've enjoyed your 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540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- 2019-12-29 10:38:24</a:t>
                      </a:r>
                      <a:r>
                        <a:rPr kumimoji="0" lang="en-US" sz="1000" b="0" i="0" u="none" strike="noStrike" kern="1200" cap="none" spc="0" normalizeH="0" baseline="0" noProof="0">
                          <a:ln>
                            <a:noFill/>
                          </a:ln>
                          <a:solidFill>
                            <a:prstClr val="black"/>
                          </a:solidFill>
                          <a:effectLst/>
                          <a:uLnTx/>
                          <a:uFillTx/>
                          <a:latin typeface="+mn-lt"/>
                          <a:ea typeface="+mn-ea"/>
                          <a:cs typeface="+mn-cs"/>
                        </a:rPr>
                        <a:t>
 @RanaAlJamal we hope you enjoyed your stay!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760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- 2019-11-20 11:46:41</a:t>
                      </a:r>
                      <a:r>
                        <a:rPr kumimoji="0" lang="en-US" sz="1000" b="0" i="0" u="none" strike="noStrike" kern="1200" cap="none" spc="0" normalizeH="0" baseline="0" noProof="0">
                          <a:ln>
                            <a:noFill/>
                          </a:ln>
                          <a:solidFill>
                            <a:prstClr val="black"/>
                          </a:solidFill>
                          <a:effectLst/>
                          <a:uLnTx/>
                          <a:uFillTx/>
                          <a:latin typeface="+mn-lt"/>
                          <a:ea typeface="+mn-ea"/>
                          <a:cs typeface="+mn-cs"/>
                        </a:rPr>
                        <a:t>
 @peter2travel Hi Peter, thanks for asking. Each hotel offers their own services, we recommend contacting your preferred hotel for more information on their service. Enjoy your stay in Ras Al Khaimah!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9333998"/>
                  </a:ext>
                </a:extLst>
              </a:tr>
            </a:tbl>
          </a:graphicData>
        </a:graphic>
      </p:graphicFrame>
      <p:sp>
        <p:nvSpPr>
          <p:cNvPr id="4" name="Text Placeholder 3">
            <a:extLst>
              <a:ext uri="{FF2B5EF4-FFF2-40B4-BE49-F238E27FC236}">
                <a16:creationId xmlns:a16="http://schemas.microsoft.com/office/drawing/2014/main" id="{BA860CCA-2ECB-4D01-88F6-A80C6A48911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793319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A41EB-CA88-47D7-AF51-587E516D9A3F}"/>
              </a:ext>
            </a:extLst>
          </p:cNvPr>
          <p:cNvSpPr>
            <a:spLocks noGrp="1"/>
          </p:cNvSpPr>
          <p:nvPr>
            <p:ph type="title"/>
          </p:nvPr>
        </p:nvSpPr>
        <p:spPr/>
        <p:txBody>
          <a:bodyPr/>
          <a:lstStyle/>
          <a:p>
            <a:r>
              <a:rPr lang="en-US"/>
              <a:t>Twitter Replies Table | Tourism RAK - 2 of 4</a:t>
            </a:r>
          </a:p>
        </p:txBody>
      </p:sp>
      <p:graphicFrame>
        <p:nvGraphicFramePr>
          <p:cNvPr id="5" name="Table Placeholder 4">
            <a:extLst>
              <a:ext uri="{FF2B5EF4-FFF2-40B4-BE49-F238E27FC236}">
                <a16:creationId xmlns:a16="http://schemas.microsoft.com/office/drawing/2014/main" id="{10B002D2-5294-4480-A0B9-35887A801D1C}"/>
              </a:ext>
            </a:extLst>
          </p:cNvPr>
          <p:cNvGraphicFramePr>
            <a:graphicFrameLocks noGrp="1"/>
          </p:cNvGraphicFramePr>
          <p:nvPr>
            <p:ph type="tbl" sz="quarter" idx="13"/>
            <p:extLst>
              <p:ext uri="{D42A27DB-BD31-4B8C-83A1-F6EECF244321}">
                <p14:modId xmlns:p14="http://schemas.microsoft.com/office/powerpoint/2010/main" val="1087287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4932215"/>
                    </a:ext>
                  </a:extLst>
                </a:gridCol>
                <a:gridCol w="905256">
                  <a:extLst>
                    <a:ext uri="{9D8B030D-6E8A-4147-A177-3AD203B41FA5}">
                      <a16:colId xmlns:a16="http://schemas.microsoft.com/office/drawing/2014/main" val="2782255366"/>
                    </a:ext>
                  </a:extLst>
                </a:gridCol>
                <a:gridCol w="905256">
                  <a:extLst>
                    <a:ext uri="{9D8B030D-6E8A-4147-A177-3AD203B41FA5}">
                      <a16:colId xmlns:a16="http://schemas.microsoft.com/office/drawing/2014/main" val="1132794807"/>
                    </a:ext>
                  </a:extLst>
                </a:gridCol>
                <a:gridCol w="905256">
                  <a:extLst>
                    <a:ext uri="{9D8B030D-6E8A-4147-A177-3AD203B41FA5}">
                      <a16:colId xmlns:a16="http://schemas.microsoft.com/office/drawing/2014/main" val="338979867"/>
                    </a:ext>
                  </a:extLst>
                </a:gridCol>
                <a:gridCol w="905256">
                  <a:extLst>
                    <a:ext uri="{9D8B030D-6E8A-4147-A177-3AD203B41FA5}">
                      <a16:colId xmlns:a16="http://schemas.microsoft.com/office/drawing/2014/main" val="3442633371"/>
                    </a:ext>
                  </a:extLst>
                </a:gridCol>
                <a:gridCol w="905256">
                  <a:extLst>
                    <a:ext uri="{9D8B030D-6E8A-4147-A177-3AD203B41FA5}">
                      <a16:colId xmlns:a16="http://schemas.microsoft.com/office/drawing/2014/main" val="2754225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2493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- 2019-11-08 12:30:22</a:t>
                      </a:r>
                      <a:r>
                        <a:rPr kumimoji="0" lang="en-US" sz="1000" b="0" i="0" u="none" strike="noStrike" kern="1200" cap="none" spc="0" normalizeH="0" baseline="0" noProof="0">
                          <a:ln>
                            <a:noFill/>
                          </a:ln>
                          <a:solidFill>
                            <a:prstClr val="black"/>
                          </a:solidFill>
                          <a:effectLst/>
                          <a:uLnTx/>
                          <a:uFillTx/>
                          <a:latin typeface="+mn-lt"/>
                          <a:ea typeface="+mn-ea"/>
                          <a:cs typeface="+mn-cs"/>
                        </a:rPr>
                        <a:t>
 @HusniAbuSamrah @almarjanisland The Desert Warrior Challenge took place this time at the Al Maraj Island, and waves began at 8:30am today and concluded at roughly 11:30am
More information can be found on their website: https://t.co/qwzTKm28ao
We hope to see you there next time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3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- 2019-10-20 11:14:56</a:t>
                      </a:r>
                      <a:r>
                        <a:rPr kumimoji="0" lang="en-US" sz="1000" b="0" i="0" u="none" strike="noStrike" kern="1200" cap="none" spc="0" normalizeH="0" baseline="0" noProof="0">
                          <a:ln>
                            <a:noFill/>
                          </a:ln>
                          <a:solidFill>
                            <a:prstClr val="black"/>
                          </a:solidFill>
                          <a:effectLst/>
                          <a:uLnTx/>
                          <a:uFillTx/>
                          <a:latin typeface="+mn-lt"/>
                          <a:ea typeface="+mn-ea"/>
                          <a:cs typeface="+mn-cs"/>
                        </a:rPr>
                        <a:t>
 @Ziyad100Ziyad Hi there! Thanks for letting us know. We've recently moved over to a new domain, please visit us at https://t.co/4eE31VBJHn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33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- 2019-09-11 08:28:00</a:t>
                      </a:r>
                      <a:r>
                        <a:rPr kumimoji="0" lang="en-US" sz="1000" b="0" i="0" u="none" strike="noStrike" kern="1200" cap="none" spc="0" normalizeH="0" baseline="0" noProof="0">
                          <a:ln>
                            <a:noFill/>
                          </a:ln>
                          <a:solidFill>
                            <a:prstClr val="black"/>
                          </a:solidFill>
                          <a:effectLst/>
                          <a:uLnTx/>
                          <a:uFillTx/>
                          <a:latin typeface="+mn-lt"/>
                          <a:ea typeface="+mn-ea"/>
                          <a:cs typeface="+mn-cs"/>
                        </a:rPr>
                        <a:t>
 Hope you'll be joining this year! :D @albertostretti @KristianUlriks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023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- 2019-09-11 08:26:52</a:t>
                      </a:r>
                      <a:r>
                        <a:rPr kumimoji="0" lang="en-US" sz="1000" b="0" i="0" u="none" strike="noStrike" kern="1200" cap="none" spc="0" normalizeH="0" baseline="0" noProof="0">
                          <a:ln>
                            <a:noFill/>
                          </a:ln>
                          <a:solidFill>
                            <a:prstClr val="black"/>
                          </a:solidFill>
                          <a:effectLst/>
                          <a:uLnTx/>
                          <a:uFillTx/>
                          <a:latin typeface="+mn-lt"/>
                          <a:ea typeface="+mn-ea"/>
                          <a:cs typeface="+mn-cs"/>
                        </a:rPr>
                        <a:t>
 Great shot! @azerwalagghaly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882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- 2019-09-11 08:26:03</a:t>
                      </a:r>
                      <a:r>
                        <a:rPr kumimoji="0" lang="en-US" sz="1000" b="0" i="0" u="none" strike="noStrike" kern="1200" cap="none" spc="0" normalizeH="0" baseline="0" noProof="0">
                          <a:ln>
                            <a:noFill/>
                          </a:ln>
                          <a:solidFill>
                            <a:prstClr val="black"/>
                          </a:solidFill>
                          <a:effectLst/>
                          <a:uLnTx/>
                          <a:uFillTx/>
                          <a:latin typeface="+mn-lt"/>
                          <a:ea typeface="+mn-ea"/>
                          <a:cs typeface="+mn-cs"/>
                        </a:rPr>
                        <a:t>
 We agree @ashshanuferns @BrettMagill it's actually a lot cooler in the Jebel Jais Mountains during summer, so it's perfect for a BBQ any time.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8961794"/>
                  </a:ext>
                </a:extLst>
              </a:tr>
            </a:tbl>
          </a:graphicData>
        </a:graphic>
      </p:graphicFrame>
      <p:sp>
        <p:nvSpPr>
          <p:cNvPr id="4" name="Text Placeholder 3">
            <a:extLst>
              <a:ext uri="{FF2B5EF4-FFF2-40B4-BE49-F238E27FC236}">
                <a16:creationId xmlns:a16="http://schemas.microsoft.com/office/drawing/2014/main" id="{74AAE98A-2089-49C6-AF69-8D026E772A1E}"/>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284900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4EF22-9B9C-4627-8AEB-F0565FFF58D5}"/>
              </a:ext>
            </a:extLst>
          </p:cNvPr>
          <p:cNvSpPr>
            <a:spLocks noGrp="1"/>
          </p:cNvSpPr>
          <p:nvPr>
            <p:ph type="title"/>
          </p:nvPr>
        </p:nvSpPr>
        <p:spPr/>
        <p:txBody>
          <a:bodyPr/>
          <a:lstStyle/>
          <a:p>
            <a:r>
              <a:rPr lang="en-US"/>
              <a:t>Twitter Replies Table | Tourism RAK - 3 of 4</a:t>
            </a:r>
          </a:p>
        </p:txBody>
      </p:sp>
      <p:graphicFrame>
        <p:nvGraphicFramePr>
          <p:cNvPr id="5" name="Table Placeholder 4">
            <a:extLst>
              <a:ext uri="{FF2B5EF4-FFF2-40B4-BE49-F238E27FC236}">
                <a16:creationId xmlns:a16="http://schemas.microsoft.com/office/drawing/2014/main" id="{E2B5A170-177C-4A16-BEDA-CD8BD47CCF82}"/>
              </a:ext>
            </a:extLst>
          </p:cNvPr>
          <p:cNvGraphicFramePr>
            <a:graphicFrameLocks noGrp="1"/>
          </p:cNvGraphicFramePr>
          <p:nvPr>
            <p:ph type="tbl" sz="quarter" idx="13"/>
            <p:extLst>
              <p:ext uri="{D42A27DB-BD31-4B8C-83A1-F6EECF244321}">
                <p14:modId xmlns:p14="http://schemas.microsoft.com/office/powerpoint/2010/main" val="20182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7896744"/>
                    </a:ext>
                  </a:extLst>
                </a:gridCol>
                <a:gridCol w="905256">
                  <a:extLst>
                    <a:ext uri="{9D8B030D-6E8A-4147-A177-3AD203B41FA5}">
                      <a16:colId xmlns:a16="http://schemas.microsoft.com/office/drawing/2014/main" val="2939447078"/>
                    </a:ext>
                  </a:extLst>
                </a:gridCol>
                <a:gridCol w="905256">
                  <a:extLst>
                    <a:ext uri="{9D8B030D-6E8A-4147-A177-3AD203B41FA5}">
                      <a16:colId xmlns:a16="http://schemas.microsoft.com/office/drawing/2014/main" val="2099848657"/>
                    </a:ext>
                  </a:extLst>
                </a:gridCol>
                <a:gridCol w="905256">
                  <a:extLst>
                    <a:ext uri="{9D8B030D-6E8A-4147-A177-3AD203B41FA5}">
                      <a16:colId xmlns:a16="http://schemas.microsoft.com/office/drawing/2014/main" val="1540323588"/>
                    </a:ext>
                  </a:extLst>
                </a:gridCol>
                <a:gridCol w="905256">
                  <a:extLst>
                    <a:ext uri="{9D8B030D-6E8A-4147-A177-3AD203B41FA5}">
                      <a16:colId xmlns:a16="http://schemas.microsoft.com/office/drawing/2014/main" val="979516277"/>
                    </a:ext>
                  </a:extLst>
                </a:gridCol>
                <a:gridCol w="905256">
                  <a:extLst>
                    <a:ext uri="{9D8B030D-6E8A-4147-A177-3AD203B41FA5}">
                      <a16:colId xmlns:a16="http://schemas.microsoft.com/office/drawing/2014/main" val="350049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517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- 2019-06-17 17:34:59</a:t>
                      </a:r>
                      <a:r>
                        <a:rPr kumimoji="0" lang="en-US" sz="1000" b="0" i="0" u="none" strike="noStrike" kern="1200" cap="none" spc="0" normalizeH="0" baseline="0" noProof="0">
                          <a:ln>
                            <a:noFill/>
                          </a:ln>
                          <a:solidFill>
                            <a:prstClr val="black"/>
                          </a:solidFill>
                          <a:effectLst/>
                          <a:uLnTx/>
                          <a:uFillTx/>
                          <a:latin typeface="+mn-lt"/>
                          <a:ea typeface="+mn-ea"/>
                          <a:cs typeface="+mn-cs"/>
                        </a:rPr>
                        <a:t>
 @andre_rees found wonder in Ras Al Khaimah. What will you find?
.
Video Credit: @andre_rees
. 
#VisitRasAlKhaimah #iFoundRAK #Culture #Adventure #Beach #SunandSand https://t.co/vQlqd2OqR0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302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- 2019-06-17 14:24:35</a:t>
                      </a:r>
                      <a:r>
                        <a:rPr kumimoji="0" lang="en-US" sz="1000" b="0" i="0" u="none" strike="noStrike" kern="1200" cap="none" spc="0" normalizeH="0" baseline="0" noProof="0">
                          <a:ln>
                            <a:noFill/>
                          </a:ln>
                          <a:solidFill>
                            <a:prstClr val="black"/>
                          </a:solidFill>
                          <a:effectLst/>
                          <a:uLnTx/>
                          <a:uFillTx/>
                          <a:latin typeface="+mn-lt"/>
                          <a:ea typeface="+mn-ea"/>
                          <a:cs typeface="+mn-cs"/>
                        </a:rPr>
                        <a:t>
 @andrerees found wonder in Ras Al Khaimah. What will you find?
.
Video Credit: @andrerees
. 
#VisitRasAlKhaimah #iFoundRAK #Culture #Beach #History #SunandSand Adventure #AdventureJunkies #HistoryBuffs #Excitement #Wonder https://t.co/mLsYBltTIP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713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- 2019-06-17 14:22:50</a:t>
                      </a:r>
                      <a:r>
                        <a:rPr kumimoji="0" lang="en-US" sz="1000" b="0" i="0" u="none" strike="noStrike" kern="1200" cap="none" spc="0" normalizeH="0" baseline="0" noProof="0">
                          <a:ln>
                            <a:noFill/>
                          </a:ln>
                          <a:solidFill>
                            <a:prstClr val="black"/>
                          </a:solidFill>
                          <a:effectLst/>
                          <a:uLnTx/>
                          <a:uFillTx/>
                          <a:latin typeface="+mn-lt"/>
                          <a:ea typeface="+mn-ea"/>
                          <a:cs typeface="+mn-cs"/>
                        </a:rPr>
                        <a:t>
 @RyanPyle Thank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5427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- 2019-04-15 14:58:50</a:t>
                      </a:r>
                      <a:r>
                        <a:rPr kumimoji="0" lang="en-US" sz="1000" b="0" i="0" u="none" strike="noStrike" kern="1200" cap="none" spc="0" normalizeH="0" baseline="0" noProof="0">
                          <a:ln>
                            <a:noFill/>
                          </a:ln>
                          <a:solidFill>
                            <a:prstClr val="black"/>
                          </a:solidFill>
                          <a:effectLst/>
                          <a:uLnTx/>
                          <a:uFillTx/>
                          <a:latin typeface="+mn-lt"/>
                          <a:ea typeface="+mn-ea"/>
                          <a:cs typeface="+mn-cs"/>
                        </a:rPr>
                        <a:t>
 @RyanPyle @ECTAAEurope Thank you @RyanPyle!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379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- 2019-03-13 11:57:22</a:t>
                      </a:r>
                      <a:r>
                        <a:rPr kumimoji="0" lang="en-US" sz="1000" b="0" i="0" u="none" strike="noStrike" kern="1200" cap="none" spc="0" normalizeH="0" baseline="0" noProof="0">
                          <a:ln>
                            <a:noFill/>
                          </a:ln>
                          <a:solidFill>
                            <a:prstClr val="black"/>
                          </a:solidFill>
                          <a:effectLst/>
                          <a:uLnTx/>
                          <a:uFillTx/>
                          <a:latin typeface="+mn-lt"/>
                          <a:ea typeface="+mn-ea"/>
                          <a:cs typeface="+mn-cs"/>
                        </a:rPr>
                        <a:t>
 @The_TMAs @RoosterPR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7205863"/>
                  </a:ext>
                </a:extLst>
              </a:tr>
            </a:tbl>
          </a:graphicData>
        </a:graphic>
      </p:graphicFrame>
      <p:sp>
        <p:nvSpPr>
          <p:cNvPr id="4" name="Text Placeholder 3">
            <a:extLst>
              <a:ext uri="{FF2B5EF4-FFF2-40B4-BE49-F238E27FC236}">
                <a16:creationId xmlns:a16="http://schemas.microsoft.com/office/drawing/2014/main" id="{2442C6D2-710B-4616-BDBD-8BABE635D22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6701885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39385-ECA1-4B79-8DAF-72AB586B0C3B}"/>
              </a:ext>
            </a:extLst>
          </p:cNvPr>
          <p:cNvSpPr>
            <a:spLocks noGrp="1"/>
          </p:cNvSpPr>
          <p:nvPr>
            <p:ph type="title"/>
          </p:nvPr>
        </p:nvSpPr>
        <p:spPr/>
        <p:txBody>
          <a:bodyPr/>
          <a:lstStyle/>
          <a:p>
            <a:r>
              <a:rPr lang="en-US"/>
              <a:t>Twitter Replies Table | Tourism RAK - 4 of 4</a:t>
            </a:r>
          </a:p>
        </p:txBody>
      </p:sp>
      <p:graphicFrame>
        <p:nvGraphicFramePr>
          <p:cNvPr id="5" name="Table Placeholder 4">
            <a:extLst>
              <a:ext uri="{FF2B5EF4-FFF2-40B4-BE49-F238E27FC236}">
                <a16:creationId xmlns:a16="http://schemas.microsoft.com/office/drawing/2014/main" id="{654EC239-A287-4755-A072-853B14A5AE2F}"/>
              </a:ext>
            </a:extLst>
          </p:cNvPr>
          <p:cNvGraphicFramePr>
            <a:graphicFrameLocks noGrp="1"/>
          </p:cNvGraphicFramePr>
          <p:nvPr>
            <p:ph type="tbl" sz="quarter" idx="13"/>
            <p:extLst>
              <p:ext uri="{D42A27DB-BD31-4B8C-83A1-F6EECF244321}">
                <p14:modId xmlns:p14="http://schemas.microsoft.com/office/powerpoint/2010/main" val="3376930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44566"/>
                    </a:ext>
                  </a:extLst>
                </a:gridCol>
                <a:gridCol w="905256">
                  <a:extLst>
                    <a:ext uri="{9D8B030D-6E8A-4147-A177-3AD203B41FA5}">
                      <a16:colId xmlns:a16="http://schemas.microsoft.com/office/drawing/2014/main" val="1719945876"/>
                    </a:ext>
                  </a:extLst>
                </a:gridCol>
                <a:gridCol w="905256">
                  <a:extLst>
                    <a:ext uri="{9D8B030D-6E8A-4147-A177-3AD203B41FA5}">
                      <a16:colId xmlns:a16="http://schemas.microsoft.com/office/drawing/2014/main" val="885590918"/>
                    </a:ext>
                  </a:extLst>
                </a:gridCol>
                <a:gridCol w="905256">
                  <a:extLst>
                    <a:ext uri="{9D8B030D-6E8A-4147-A177-3AD203B41FA5}">
                      <a16:colId xmlns:a16="http://schemas.microsoft.com/office/drawing/2014/main" val="1574245559"/>
                    </a:ext>
                  </a:extLst>
                </a:gridCol>
                <a:gridCol w="905256">
                  <a:extLst>
                    <a:ext uri="{9D8B030D-6E8A-4147-A177-3AD203B41FA5}">
                      <a16:colId xmlns:a16="http://schemas.microsoft.com/office/drawing/2014/main" val="1967553979"/>
                    </a:ext>
                  </a:extLst>
                </a:gridCol>
                <a:gridCol w="905256">
                  <a:extLst>
                    <a:ext uri="{9D8B030D-6E8A-4147-A177-3AD203B41FA5}">
                      <a16:colId xmlns:a16="http://schemas.microsoft.com/office/drawing/2014/main" val="155059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13346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@RAKTourism - 2019-03-13 11:54:28</a:t>
                      </a:r>
                      <a:r>
                        <a:rPr kumimoji="0" lang="en-US" sz="1000" b="0" i="0" u="none" strike="noStrike" kern="1200" cap="none" spc="0" normalizeH="0" baseline="0" noProof="0">
                          <a:ln>
                            <a:noFill/>
                          </a:ln>
                          <a:solidFill>
                            <a:prstClr val="black"/>
                          </a:solidFill>
                          <a:effectLst/>
                          <a:uLnTx/>
                          <a:uFillTx/>
                          <a:latin typeface="+mn-lt"/>
                          <a:ea typeface="+mn-ea"/>
                          <a:cs typeface="+mn-cs"/>
                        </a:rPr>
                        <a:t>
 @howardkosky @The_TMAs @RoosterPR Thanks, @howardkosky! Just take the plunge - the zipline is waiting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2969501"/>
                  </a:ext>
                </a:extLst>
              </a:tr>
            </a:tbl>
          </a:graphicData>
        </a:graphic>
      </p:graphicFrame>
      <p:sp>
        <p:nvSpPr>
          <p:cNvPr id="4" name="Text Placeholder 3">
            <a:extLst>
              <a:ext uri="{FF2B5EF4-FFF2-40B4-BE49-F238E27FC236}">
                <a16:creationId xmlns:a16="http://schemas.microsoft.com/office/drawing/2014/main" id="{1BF20CEE-D739-48DD-92D8-405EBD8E3F82}"/>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9905557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9E032-4482-42E8-BF09-856D8E1E46BC}"/>
              </a:ext>
            </a:extLst>
          </p:cNvPr>
          <p:cNvSpPr>
            <a:spLocks noGrp="1"/>
          </p:cNvSpPr>
          <p:nvPr>
            <p:ph type="title"/>
          </p:nvPr>
        </p:nvSpPr>
        <p:spPr/>
        <p:txBody>
          <a:bodyPr/>
          <a:lstStyle/>
          <a:p>
            <a:r>
              <a:rPr lang="en-US"/>
              <a:t>Twitter Own Tweets By Weekday | Tourism RAK</a:t>
            </a:r>
          </a:p>
        </p:txBody>
      </p:sp>
      <p:graphicFrame>
        <p:nvGraphicFramePr>
          <p:cNvPr id="6" name="Chart Placeholder 5">
            <a:extLst>
              <a:ext uri="{FF2B5EF4-FFF2-40B4-BE49-F238E27FC236}">
                <a16:creationId xmlns:a16="http://schemas.microsoft.com/office/drawing/2014/main" id="{FB36B74A-0193-484F-8D37-732A7784DFBF}"/>
              </a:ext>
            </a:extLst>
          </p:cNvPr>
          <p:cNvGraphicFramePr>
            <a:graphicFrameLocks noGrp="1"/>
          </p:cNvGraphicFramePr>
          <p:nvPr>
            <p:ph type="chart" sz="quarter" idx="13"/>
            <p:extLst>
              <p:ext uri="{D42A27DB-BD31-4B8C-83A1-F6EECF244321}">
                <p14:modId xmlns:p14="http://schemas.microsoft.com/office/powerpoint/2010/main" val="154499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8E826A-DA29-4364-8905-21C187F21987}"/>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8773FA09-B509-4ADC-BC0C-D63C4B9F02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531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780D7-D0D1-40E5-BD13-0E8F480629D6}"/>
              </a:ext>
            </a:extLst>
          </p:cNvPr>
          <p:cNvSpPr>
            <a:spLocks noGrp="1"/>
          </p:cNvSpPr>
          <p:nvPr>
            <p:ph type="title"/>
          </p:nvPr>
        </p:nvSpPr>
        <p:spPr/>
        <p:txBody>
          <a:bodyPr/>
          <a:lstStyle/>
          <a:p>
            <a:r>
              <a:rPr lang="en-US"/>
              <a:t>Twitter Tweet Type Distribution | Tourism RAK</a:t>
            </a:r>
          </a:p>
        </p:txBody>
      </p:sp>
      <p:graphicFrame>
        <p:nvGraphicFramePr>
          <p:cNvPr id="6" name="Chart Placeholder 5">
            <a:extLst>
              <a:ext uri="{FF2B5EF4-FFF2-40B4-BE49-F238E27FC236}">
                <a16:creationId xmlns:a16="http://schemas.microsoft.com/office/drawing/2014/main" id="{6BE0650F-F560-49B8-84AD-2D6A146DEDB0}"/>
              </a:ext>
            </a:extLst>
          </p:cNvPr>
          <p:cNvGraphicFramePr>
            <a:graphicFrameLocks noGrp="1"/>
          </p:cNvGraphicFramePr>
          <p:nvPr>
            <p:ph type="chart" sz="quarter" idx="13"/>
            <p:extLst>
              <p:ext uri="{D42A27DB-BD31-4B8C-83A1-F6EECF244321}">
                <p14:modId xmlns:p14="http://schemas.microsoft.com/office/powerpoint/2010/main" val="3237964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2893F1-397A-4B34-A359-9EEA5E3BA7BC}"/>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10A731F5-7B07-4D52-9E21-CF6FC395C3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52929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5480</Words>
  <Application>Microsoft Office PowerPoint</Application>
  <PresentationFormat>On-screen Show (4:3)</PresentationFormat>
  <Paragraphs>2513</Paragraphs>
  <Slides>90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90</vt:i4>
      </vt:variant>
    </vt:vector>
  </HeadingPairs>
  <TitlesOfParts>
    <vt:vector size="93" baseType="lpstr">
      <vt:lpstr>Arial</vt:lpstr>
      <vt:lpstr>Calibri</vt:lpstr>
      <vt:lpstr>quintly_template</vt:lpstr>
      <vt:lpstr>CPW Competitive Review</vt:lpstr>
      <vt:lpstr>Facebook Own Posts Table | Tourism RAK - 1 of 23</vt:lpstr>
      <vt:lpstr>Facebook Own Posts Table | Tourism RAK - 2 of 23</vt:lpstr>
      <vt:lpstr>Facebook Own Posts Table | Tourism RAK - 3 of 23</vt:lpstr>
      <vt:lpstr>Facebook Own Posts Table | Tourism RAK - 4 of 23</vt:lpstr>
      <vt:lpstr>Facebook Own Posts Table | Tourism RAK - 5 of 23</vt:lpstr>
      <vt:lpstr>Facebook Own Posts Table | Tourism RAK - 6 of 23</vt:lpstr>
      <vt:lpstr>Facebook Own Posts Table | Tourism RAK - 7 of 23</vt:lpstr>
      <vt:lpstr>Facebook Own Posts Table | Tourism RAK - 8 of 23</vt:lpstr>
      <vt:lpstr>Facebook Own Posts Table | Tourism RAK - 9 of 23</vt:lpstr>
      <vt:lpstr>Facebook Own Posts Table | Tourism RAK - 10 of 23</vt:lpstr>
      <vt:lpstr>Facebook Own Posts Table | Tourism RAK - 11 of 23</vt:lpstr>
      <vt:lpstr>Facebook Own Posts Table | Tourism RAK - 12 of 23</vt:lpstr>
      <vt:lpstr>Facebook Own Posts Table | Tourism RAK - 13 of 23</vt:lpstr>
      <vt:lpstr>Facebook Own Posts Table | Tourism RAK - 14 of 23</vt:lpstr>
      <vt:lpstr>Facebook Own Posts Table | Tourism RAK - 15 of 23</vt:lpstr>
      <vt:lpstr>Facebook Own Posts Table | Tourism RAK - 16 of 23</vt:lpstr>
      <vt:lpstr>Facebook Own Posts Table | Tourism RAK - 17 of 23</vt:lpstr>
      <vt:lpstr>Facebook Own Posts Table | Tourism RAK - 18 of 23</vt:lpstr>
      <vt:lpstr>Facebook Own Posts Table | Tourism RAK - 19 of 23</vt:lpstr>
      <vt:lpstr>Facebook Own Posts Table | Tourism RAK - 20 of 23</vt:lpstr>
      <vt:lpstr>Facebook Own Posts Table | Tourism RAK - 21 of 23</vt:lpstr>
      <vt:lpstr>Facebook Own Posts Table | Tourism RAK - 22 of 23</vt:lpstr>
      <vt:lpstr>Facebook Own Posts Table | Tourism RAK - 23 of 23</vt:lpstr>
      <vt:lpstr>Facebook Key Metrics Table | Tourism RAK</vt:lpstr>
      <vt:lpstr>Facebook Fans Table | Tourism RAK</vt:lpstr>
      <vt:lpstr>Instagram Key Metrics Table | Tourism RAK</vt:lpstr>
      <vt:lpstr>Instagram Posts Table | Tourism RAK - 1 of 24</vt:lpstr>
      <vt:lpstr>Instagram Posts Table | Tourism RAK - 2 of 24</vt:lpstr>
      <vt:lpstr>Instagram Posts Table | Tourism RAK - 3 of 24</vt:lpstr>
      <vt:lpstr>Instagram Posts Table | Tourism RAK - 4 of 24</vt:lpstr>
      <vt:lpstr>Instagram Posts Table | Tourism RAK - 5 of 24</vt:lpstr>
      <vt:lpstr>Instagram Posts Table | Tourism RAK - 6 of 24</vt:lpstr>
      <vt:lpstr>Instagram Posts Table | Tourism RAK - 7 of 24</vt:lpstr>
      <vt:lpstr>Instagram Posts Table | Tourism RAK - 8 of 24</vt:lpstr>
      <vt:lpstr>Instagram Posts Table | Tourism RAK - 9 of 24</vt:lpstr>
      <vt:lpstr>Instagram Posts Table | Tourism RAK - 10 of 24</vt:lpstr>
      <vt:lpstr>Instagram Posts Table | Tourism RAK - 11 of 24</vt:lpstr>
      <vt:lpstr>Instagram Posts Table | Tourism RAK - 12 of 24</vt:lpstr>
      <vt:lpstr>Instagram Posts Table | Tourism RAK - 13 of 24</vt:lpstr>
      <vt:lpstr>Instagram Posts Table | Tourism RAK - 14 of 24</vt:lpstr>
      <vt:lpstr>Instagram Posts Table | Tourism RAK - 15 of 24</vt:lpstr>
      <vt:lpstr>Instagram Posts Table | Tourism RAK - 16 of 24</vt:lpstr>
      <vt:lpstr>Instagram Posts Table | Tourism RAK - 17 of 24</vt:lpstr>
      <vt:lpstr>Instagram Posts Table | Tourism RAK - 18 of 24</vt:lpstr>
      <vt:lpstr>Instagram Posts Table | Tourism RAK - 19 of 24</vt:lpstr>
      <vt:lpstr>Instagram Posts Table | Tourism RAK - 20 of 24</vt:lpstr>
      <vt:lpstr>Instagram Posts Table | Tourism RAK - 21 of 24</vt:lpstr>
      <vt:lpstr>Instagram Posts Table | Tourism RAK - 22 of 24</vt:lpstr>
      <vt:lpstr>Instagram Posts Table | Tourism RAK - 23 of 24</vt:lpstr>
      <vt:lpstr>Instagram Posts Table | Tourism RAK - 24 of 24</vt:lpstr>
      <vt:lpstr>Instagram IG Followers - Monthly Growth | Tourism RAK</vt:lpstr>
      <vt:lpstr>Facebook Post Type Distribution | Tourism RAK</vt:lpstr>
      <vt:lpstr>Instagram Post Type Distribution Per Profile | Tourism RAK</vt:lpstr>
      <vt:lpstr>Youtube Key Metrics Table | Tourism RAK</vt:lpstr>
      <vt:lpstr>Youtube Subscribers | Tourism RAK</vt:lpstr>
      <vt:lpstr>Youtube Videos Table | Tourism RAK - 1 of 3</vt:lpstr>
      <vt:lpstr>Youtube Videos Table | Tourism RAK - 2 of 3</vt:lpstr>
      <vt:lpstr>Youtube Videos Table | Tourism RAK - 3 of 3</vt:lpstr>
      <vt:lpstr>Twitter Key Metrics Table | Tourism RAK</vt:lpstr>
      <vt:lpstr>Twitter Own and Retweeted Tweets Table | Tourism RAK - 1 of 8</vt:lpstr>
      <vt:lpstr>Twitter Own and Retweeted Tweets Table | Tourism RAK - 2 of 8</vt:lpstr>
      <vt:lpstr>Twitter Own and Retweeted Tweets Table | Tourism RAK - 3 of 8</vt:lpstr>
      <vt:lpstr>Twitter Own and Retweeted Tweets Table | Tourism RAK - 4 of 8</vt:lpstr>
      <vt:lpstr>Twitter Own and Retweeted Tweets Table | Tourism RAK - 5 of 8</vt:lpstr>
      <vt:lpstr>Twitter Own and Retweeted Tweets Table | Tourism RAK - 6 of 8</vt:lpstr>
      <vt:lpstr>Twitter Own and Retweeted Tweets Table | Tourism RAK - 7 of 8</vt:lpstr>
      <vt:lpstr>Twitter Own and Retweeted Tweets Table | Tourism RAK - 8 of 8</vt:lpstr>
      <vt:lpstr>Twitter Tweets Total | Tourism RAK</vt:lpstr>
      <vt:lpstr>Twitter Mentions | Tourism RAK</vt:lpstr>
      <vt:lpstr>Twitter Interactions Distribution | Tourism RAK</vt:lpstr>
      <vt:lpstr>Facebook Hashtag Detection | Tourism RAK - 1 of 3</vt:lpstr>
      <vt:lpstr>Facebook Hashtag Detection | Tourism RAK - 2 of 3</vt:lpstr>
      <vt:lpstr>Facebook Hashtag Detection | Tourism RAK - 3 of 3</vt:lpstr>
      <vt:lpstr>Facebook Positive/Negative Reaction Distribution | Tourism RAK</vt:lpstr>
      <vt:lpstr>Facebook Interaction Rate By Post Type | Tourism RAK</vt:lpstr>
      <vt:lpstr>Instagram Posts By Weekday | Tourism RAK</vt:lpstr>
      <vt:lpstr>Instagram Posts | Tourism RAK</vt:lpstr>
      <vt:lpstr>Instagram Hashtag Detection | Tourism RAK - 1 of 3</vt:lpstr>
      <vt:lpstr>Instagram Hashtag Detection | Tourism RAK - 2 of 3</vt:lpstr>
      <vt:lpstr>Instagram Hashtag Detection | Tourism RAK - 3 of 3</vt:lpstr>
      <vt:lpstr>Twitter Hashtag Detection | Tourism RAK - 1 of 3</vt:lpstr>
      <vt:lpstr>Twitter Hashtag Detection | Tourism RAK - 2 of 3</vt:lpstr>
      <vt:lpstr>Twitter Hashtag Detection | Tourism RAK - 3 of 3</vt:lpstr>
      <vt:lpstr>Twitter Replies Table | Tourism RAK - 1 of 4</vt:lpstr>
      <vt:lpstr>Twitter Replies Table | Tourism RAK - 2 of 4</vt:lpstr>
      <vt:lpstr>Twitter Replies Table | Tourism RAK - 3 of 4</vt:lpstr>
      <vt:lpstr>Twitter Replies Table | Tourism RAK - 4 of 4</vt:lpstr>
      <vt:lpstr>Twitter Own Tweets By Weekday | Tourism RAK</vt:lpstr>
      <vt:lpstr>Twitter Tweet Type Distribution | Tourism RAK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CPW Competitive Review</dc:title>
  <dc:creator>Frederik Peiniger</dc:creator>
  <cp:lastModifiedBy>Frederik Peiniger</cp:lastModifiedBy>
  <cp:revision>1</cp:revision>
  <dcterms:created xsi:type="dcterms:W3CDTF">2020-04-18T19:15:14Z</dcterms:created>
  <dcterms:modified xsi:type="dcterms:W3CDTF">2020-04-18T19:21:21Z</dcterms:modified>
</cp:coreProperties>
</file>