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 id="313" r:id="rId55"/>
    <p:sldId id="314" r:id="rId56"/>
    <p:sldId id="316" r:id="rId57"/>
    <p:sldId id="317" r:id="rId58"/>
    <p:sldId id="318" r:id="rId59"/>
    <p:sldId id="319" r:id="rId60"/>
    <p:sldId id="320" r:id="rId61"/>
    <p:sldId id="322" r:id="rId62"/>
    <p:sldId id="323" r:id="rId63"/>
    <p:sldId id="324" r:id="rId64"/>
    <p:sldId id="325" r:id="rId65"/>
    <p:sldId id="326" r:id="rId66"/>
    <p:sldId id="328" r:id="rId67"/>
    <p:sldId id="329" r:id="rId68"/>
    <p:sldId id="330" r:id="rId69"/>
    <p:sldId id="332" r:id="rId70"/>
    <p:sldId id="333" r:id="rId71"/>
    <p:sldId id="334" r:id="rId72"/>
    <p:sldId id="335" r:id="rId73"/>
    <p:sldId id="336" r:id="rId74"/>
    <p:sldId id="337" r:id="rId75"/>
    <p:sldId id="338" r:id="rId76"/>
    <p:sldId id="339" r:id="rId77"/>
  </p:sldIdLst>
  <p:sldSz cx="9144000" cy="6858000" type="screen4x3"/>
  <p:notesSz cx="6858000" cy="9144000"/>
  <p:embeddedFontLst>
    <p:embeddedFont>
      <p:font typeface="Calibri" panose="020F0502020204030204" pitchFamily="34" charset="0"/>
      <p:regular r:id="rId78"/>
      <p:bold r:id="rId79"/>
      <p:italic r:id="rId80"/>
      <p:boldItalic r:id="rId8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Album</c:v>
                </c:pt>
                <c:pt idx="1">
                  <c:v>Link</c:v>
                </c:pt>
                <c:pt idx="2">
                  <c:v>Photo</c:v>
                </c:pt>
                <c:pt idx="3">
                  <c:v>Status</c:v>
                </c:pt>
                <c:pt idx="4">
                  <c:v>Video</c:v>
                </c:pt>
              </c:strCache>
            </c:strRef>
          </c:cat>
          <c:val>
            <c:numRef>
              <c:f>Sheet1!$A$2:$E$2</c:f>
              <c:numCache>
                <c:formatCode>General</c:formatCode>
                <c:ptCount val="5"/>
                <c:pt idx="0">
                  <c:v>68</c:v>
                </c:pt>
                <c:pt idx="1">
                  <c:v>17</c:v>
                </c:pt>
                <c:pt idx="2">
                  <c:v>41</c:v>
                </c:pt>
                <c:pt idx="3">
                  <c:v>1</c:v>
                </c:pt>
                <c:pt idx="4">
                  <c:v>193</c:v>
                </c:pt>
              </c:numCache>
            </c:numRef>
          </c:val>
          <c:extLst>
            <c:ext xmlns:c16="http://schemas.microsoft.com/office/drawing/2014/chart" uri="{C3380CC4-5D6E-409C-BE32-E72D297353CC}">
              <c16:uniqueId val="{00000000-FC67-4B2D-B70D-21C901CA2A7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roadto2022</c:v>
                </c:pt>
              </c:strCache>
            </c:strRef>
          </c:cat>
          <c:val>
            <c:numRef>
              <c:f>Sheet1!$B$2</c:f>
              <c:numCache>
                <c:formatCode>General</c:formatCode>
                <c:ptCount val="1"/>
                <c:pt idx="0">
                  <c:v>104</c:v>
                </c:pt>
              </c:numCache>
            </c:numRef>
          </c:val>
          <c:extLst>
            <c:ext xmlns:c16="http://schemas.microsoft.com/office/drawing/2014/chart" uri="{C3380CC4-5D6E-409C-BE32-E72D297353CC}">
              <c16:uniqueId val="{00000000-336E-4281-874B-AD5A521572EC}"/>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roadto2022</c:v>
                </c:pt>
              </c:strCache>
            </c:strRef>
          </c:cat>
          <c:val>
            <c:numRef>
              <c:f>Sheet1!$C$2</c:f>
              <c:numCache>
                <c:formatCode>General</c:formatCode>
                <c:ptCount val="1"/>
                <c:pt idx="0">
                  <c:v>3</c:v>
                </c:pt>
              </c:numCache>
            </c:numRef>
          </c:val>
          <c:extLst>
            <c:ext xmlns:c16="http://schemas.microsoft.com/office/drawing/2014/chart" uri="{C3380CC4-5D6E-409C-BE32-E72D297353CC}">
              <c16:uniqueId val="{00000001-336E-4281-874B-AD5A521572EC}"/>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roadto2022</c:v>
                </c:pt>
              </c:strCache>
            </c:strRef>
          </c:cat>
          <c:val>
            <c:numRef>
              <c:f>Sheet1!$D$2</c:f>
              <c:numCache>
                <c:formatCode>General</c:formatCode>
                <c:ptCount val="1"/>
                <c:pt idx="0">
                  <c:v>87</c:v>
                </c:pt>
              </c:numCache>
            </c:numRef>
          </c:val>
          <c:extLst>
            <c:ext xmlns:c16="http://schemas.microsoft.com/office/drawing/2014/chart" uri="{C3380CC4-5D6E-409C-BE32-E72D297353CC}">
              <c16:uniqueId val="{00000002-336E-4281-874B-AD5A521572EC}"/>
            </c:ext>
          </c:extLst>
        </c:ser>
        <c:dLbls>
          <c:showLegendKey val="0"/>
          <c:showVal val="0"/>
          <c:showCatName val="0"/>
          <c:showSerName val="0"/>
          <c:showPercent val="0"/>
          <c:showBubbleSize val="0"/>
        </c:dLbls>
        <c:gapWidth val="150"/>
        <c:overlap val="100"/>
        <c:axId val="505842776"/>
        <c:axId val="505841464"/>
      </c:barChart>
      <c:catAx>
        <c:axId val="50584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41464"/>
        <c:crosses val="autoZero"/>
        <c:auto val="1"/>
        <c:lblAlgn val="ctr"/>
        <c:lblOffset val="100"/>
        <c:noMultiLvlLbl val="0"/>
      </c:catAx>
      <c:valAx>
        <c:axId val="505841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4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Road to 2022</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numCache>
            </c:numRef>
          </c:val>
          <c:smooth val="0"/>
          <c:extLst>
            <c:ext xmlns:c16="http://schemas.microsoft.com/office/drawing/2014/chart" uri="{C3380CC4-5D6E-409C-BE32-E72D297353CC}">
              <c16:uniqueId val="{00000000-3970-4370-B397-B924C5C45D3A}"/>
            </c:ext>
          </c:extLst>
        </c:ser>
        <c:dLbls>
          <c:showLegendKey val="0"/>
          <c:showVal val="0"/>
          <c:showCatName val="0"/>
          <c:showSerName val="0"/>
          <c:showPercent val="0"/>
          <c:showBubbleSize val="0"/>
        </c:dLbls>
        <c:smooth val="0"/>
        <c:axId val="505852616"/>
        <c:axId val="505854256"/>
      </c:lineChart>
      <c:catAx>
        <c:axId val="50585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54256"/>
        <c:crosses val="autoZero"/>
        <c:auto val="1"/>
        <c:lblAlgn val="ctr"/>
        <c:lblOffset val="100"/>
        <c:noMultiLvlLbl val="0"/>
      </c:catAx>
      <c:valAx>
        <c:axId val="505854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5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Road to 2022</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7887</c:v>
                </c:pt>
                <c:pt idx="1">
                  <c:v>7887</c:v>
                </c:pt>
                <c:pt idx="2">
                  <c:v>7891</c:v>
                </c:pt>
                <c:pt idx="3">
                  <c:v>7893</c:v>
                </c:pt>
                <c:pt idx="4">
                  <c:v>7895</c:v>
                </c:pt>
                <c:pt idx="5">
                  <c:v>7897</c:v>
                </c:pt>
                <c:pt idx="6">
                  <c:v>7899</c:v>
                </c:pt>
                <c:pt idx="7">
                  <c:v>7903</c:v>
                </c:pt>
                <c:pt idx="8">
                  <c:v>7903</c:v>
                </c:pt>
                <c:pt idx="9">
                  <c:v>7911</c:v>
                </c:pt>
                <c:pt idx="10">
                  <c:v>7916</c:v>
                </c:pt>
                <c:pt idx="11">
                  <c:v>7918</c:v>
                </c:pt>
                <c:pt idx="12">
                  <c:v>7918</c:v>
                </c:pt>
                <c:pt idx="13">
                  <c:v>7919</c:v>
                </c:pt>
                <c:pt idx="14">
                  <c:v>7919</c:v>
                </c:pt>
                <c:pt idx="15">
                  <c:v>7922</c:v>
                </c:pt>
                <c:pt idx="16">
                  <c:v>7924</c:v>
                </c:pt>
                <c:pt idx="17">
                  <c:v>7925</c:v>
                </c:pt>
                <c:pt idx="18">
                  <c:v>7925</c:v>
                </c:pt>
                <c:pt idx="19">
                  <c:v>7926</c:v>
                </c:pt>
                <c:pt idx="20">
                  <c:v>7927</c:v>
                </c:pt>
                <c:pt idx="21">
                  <c:v>7933</c:v>
                </c:pt>
                <c:pt idx="22">
                  <c:v>7932</c:v>
                </c:pt>
                <c:pt idx="23">
                  <c:v>7935</c:v>
                </c:pt>
                <c:pt idx="24">
                  <c:v>7937</c:v>
                </c:pt>
                <c:pt idx="25">
                  <c:v>7939</c:v>
                </c:pt>
                <c:pt idx="26">
                  <c:v>7942</c:v>
                </c:pt>
                <c:pt idx="27">
                  <c:v>7945</c:v>
                </c:pt>
                <c:pt idx="28">
                  <c:v>7950</c:v>
                </c:pt>
                <c:pt idx="29">
                  <c:v>7953</c:v>
                </c:pt>
                <c:pt idx="30">
                  <c:v>7957</c:v>
                </c:pt>
                <c:pt idx="31">
                  <c:v>7962</c:v>
                </c:pt>
                <c:pt idx="32">
                  <c:v>7963</c:v>
                </c:pt>
                <c:pt idx="33">
                  <c:v>7963</c:v>
                </c:pt>
                <c:pt idx="34">
                  <c:v>7963</c:v>
                </c:pt>
                <c:pt idx="35">
                  <c:v>7967</c:v>
                </c:pt>
                <c:pt idx="36">
                  <c:v>7969</c:v>
                </c:pt>
                <c:pt idx="37">
                  <c:v>7972</c:v>
                </c:pt>
                <c:pt idx="38">
                  <c:v>7973</c:v>
                </c:pt>
                <c:pt idx="39">
                  <c:v>7975</c:v>
                </c:pt>
                <c:pt idx="40">
                  <c:v>7975</c:v>
                </c:pt>
                <c:pt idx="41">
                  <c:v>7978</c:v>
                </c:pt>
                <c:pt idx="42">
                  <c:v>7979</c:v>
                </c:pt>
                <c:pt idx="43">
                  <c:v>7979</c:v>
                </c:pt>
                <c:pt idx="44">
                  <c:v>7983</c:v>
                </c:pt>
                <c:pt idx="45">
                  <c:v>7985</c:v>
                </c:pt>
                <c:pt idx="46">
                  <c:v>7987</c:v>
                </c:pt>
                <c:pt idx="47">
                  <c:v>7989</c:v>
                </c:pt>
                <c:pt idx="48">
                  <c:v>7989</c:v>
                </c:pt>
                <c:pt idx="49">
                  <c:v>7988</c:v>
                </c:pt>
                <c:pt idx="50">
                  <c:v>7988</c:v>
                </c:pt>
                <c:pt idx="51">
                  <c:v>7986</c:v>
                </c:pt>
                <c:pt idx="52">
                  <c:v>7987</c:v>
                </c:pt>
                <c:pt idx="53">
                  <c:v>7987</c:v>
                </c:pt>
                <c:pt idx="54">
                  <c:v>7987</c:v>
                </c:pt>
                <c:pt idx="55">
                  <c:v>7994</c:v>
                </c:pt>
                <c:pt idx="56">
                  <c:v>7995</c:v>
                </c:pt>
                <c:pt idx="57">
                  <c:v>7995</c:v>
                </c:pt>
                <c:pt idx="58">
                  <c:v>7997</c:v>
                </c:pt>
                <c:pt idx="59">
                  <c:v>7999</c:v>
                </c:pt>
                <c:pt idx="60">
                  <c:v>8001</c:v>
                </c:pt>
                <c:pt idx="61">
                  <c:v>8004</c:v>
                </c:pt>
                <c:pt idx="62">
                  <c:v>8006</c:v>
                </c:pt>
                <c:pt idx="63">
                  <c:v>8006</c:v>
                </c:pt>
                <c:pt idx="64">
                  <c:v>8007</c:v>
                </c:pt>
                <c:pt idx="65">
                  <c:v>8009</c:v>
                </c:pt>
                <c:pt idx="66">
                  <c:v>8011</c:v>
                </c:pt>
                <c:pt idx="67">
                  <c:v>8011</c:v>
                </c:pt>
                <c:pt idx="68">
                  <c:v>8014</c:v>
                </c:pt>
                <c:pt idx="69">
                  <c:v>8015</c:v>
                </c:pt>
                <c:pt idx="70">
                  <c:v>8016</c:v>
                </c:pt>
                <c:pt idx="71">
                  <c:v>8019</c:v>
                </c:pt>
                <c:pt idx="72">
                  <c:v>8021</c:v>
                </c:pt>
                <c:pt idx="73">
                  <c:v>8019</c:v>
                </c:pt>
                <c:pt idx="74">
                  <c:v>8026</c:v>
                </c:pt>
                <c:pt idx="75">
                  <c:v>8033</c:v>
                </c:pt>
                <c:pt idx="76">
                  <c:v>8064</c:v>
                </c:pt>
                <c:pt idx="77">
                  <c:v>8087</c:v>
                </c:pt>
                <c:pt idx="78">
                  <c:v>8091</c:v>
                </c:pt>
                <c:pt idx="79">
                  <c:v>8092</c:v>
                </c:pt>
                <c:pt idx="80">
                  <c:v>8091</c:v>
                </c:pt>
                <c:pt idx="81">
                  <c:v>8091</c:v>
                </c:pt>
                <c:pt idx="82">
                  <c:v>8093</c:v>
                </c:pt>
                <c:pt idx="83">
                  <c:v>8096</c:v>
                </c:pt>
                <c:pt idx="84">
                  <c:v>8096</c:v>
                </c:pt>
                <c:pt idx="85">
                  <c:v>8096</c:v>
                </c:pt>
                <c:pt idx="86">
                  <c:v>8099</c:v>
                </c:pt>
                <c:pt idx="87">
                  <c:v>8103</c:v>
                </c:pt>
                <c:pt idx="88">
                  <c:v>8105</c:v>
                </c:pt>
                <c:pt idx="89">
                  <c:v>8105</c:v>
                </c:pt>
                <c:pt idx="90">
                  <c:v>8106</c:v>
                </c:pt>
                <c:pt idx="91">
                  <c:v>8106</c:v>
                </c:pt>
                <c:pt idx="92">
                  <c:v>8107</c:v>
                </c:pt>
                <c:pt idx="93">
                  <c:v>8108</c:v>
                </c:pt>
                <c:pt idx="94">
                  <c:v>8108</c:v>
                </c:pt>
                <c:pt idx="95">
                  <c:v>8110</c:v>
                </c:pt>
                <c:pt idx="96">
                  <c:v>8112</c:v>
                </c:pt>
                <c:pt idx="97">
                  <c:v>8114</c:v>
                </c:pt>
                <c:pt idx="98">
                  <c:v>8115</c:v>
                </c:pt>
                <c:pt idx="99">
                  <c:v>8115</c:v>
                </c:pt>
                <c:pt idx="100">
                  <c:v>8115</c:v>
                </c:pt>
                <c:pt idx="101">
                  <c:v>8115</c:v>
                </c:pt>
                <c:pt idx="102">
                  <c:v>8117</c:v>
                </c:pt>
                <c:pt idx="103">
                  <c:v>8120</c:v>
                </c:pt>
                <c:pt idx="104">
                  <c:v>8120</c:v>
                </c:pt>
                <c:pt idx="105">
                  <c:v>8122</c:v>
                </c:pt>
                <c:pt idx="106">
                  <c:v>8122</c:v>
                </c:pt>
                <c:pt idx="107">
                  <c:v>8128</c:v>
                </c:pt>
                <c:pt idx="108">
                  <c:v>8131</c:v>
                </c:pt>
                <c:pt idx="109">
                  <c:v>8133</c:v>
                </c:pt>
                <c:pt idx="110">
                  <c:v>8135</c:v>
                </c:pt>
                <c:pt idx="111">
                  <c:v>8137</c:v>
                </c:pt>
                <c:pt idx="112">
                  <c:v>8140</c:v>
                </c:pt>
                <c:pt idx="113">
                  <c:v>8143</c:v>
                </c:pt>
                <c:pt idx="114">
                  <c:v>8149</c:v>
                </c:pt>
                <c:pt idx="115">
                  <c:v>8151</c:v>
                </c:pt>
                <c:pt idx="116">
                  <c:v>8151</c:v>
                </c:pt>
                <c:pt idx="117">
                  <c:v>8153</c:v>
                </c:pt>
                <c:pt idx="118">
                  <c:v>8153</c:v>
                </c:pt>
                <c:pt idx="119">
                  <c:v>8153</c:v>
                </c:pt>
                <c:pt idx="120">
                  <c:v>8153</c:v>
                </c:pt>
                <c:pt idx="121">
                  <c:v>8153</c:v>
                </c:pt>
                <c:pt idx="122">
                  <c:v>8155</c:v>
                </c:pt>
                <c:pt idx="123">
                  <c:v>8157</c:v>
                </c:pt>
                <c:pt idx="124">
                  <c:v>8155</c:v>
                </c:pt>
                <c:pt idx="125">
                  <c:v>8156</c:v>
                </c:pt>
                <c:pt idx="126">
                  <c:v>8156</c:v>
                </c:pt>
                <c:pt idx="127">
                  <c:v>8155</c:v>
                </c:pt>
                <c:pt idx="128">
                  <c:v>8158</c:v>
                </c:pt>
                <c:pt idx="129">
                  <c:v>8163</c:v>
                </c:pt>
                <c:pt idx="130">
                  <c:v>8163</c:v>
                </c:pt>
                <c:pt idx="131">
                  <c:v>8164</c:v>
                </c:pt>
                <c:pt idx="132">
                  <c:v>8167</c:v>
                </c:pt>
                <c:pt idx="133">
                  <c:v>8168</c:v>
                </c:pt>
                <c:pt idx="134">
                  <c:v>8168</c:v>
                </c:pt>
                <c:pt idx="135">
                  <c:v>8168</c:v>
                </c:pt>
                <c:pt idx="136">
                  <c:v>8171</c:v>
                </c:pt>
                <c:pt idx="137">
                  <c:v>8174</c:v>
                </c:pt>
                <c:pt idx="138">
                  <c:v>8177</c:v>
                </c:pt>
                <c:pt idx="139">
                  <c:v>8176</c:v>
                </c:pt>
                <c:pt idx="140">
                  <c:v>8177</c:v>
                </c:pt>
                <c:pt idx="141">
                  <c:v>8178</c:v>
                </c:pt>
                <c:pt idx="142">
                  <c:v>8180</c:v>
                </c:pt>
                <c:pt idx="143">
                  <c:v>8182</c:v>
                </c:pt>
                <c:pt idx="144">
                  <c:v>8187</c:v>
                </c:pt>
                <c:pt idx="145">
                  <c:v>8189</c:v>
                </c:pt>
                <c:pt idx="146">
                  <c:v>8189</c:v>
                </c:pt>
                <c:pt idx="147">
                  <c:v>8190</c:v>
                </c:pt>
                <c:pt idx="148">
                  <c:v>8190</c:v>
                </c:pt>
                <c:pt idx="149">
                  <c:v>8193</c:v>
                </c:pt>
                <c:pt idx="150">
                  <c:v>8196</c:v>
                </c:pt>
                <c:pt idx="151">
                  <c:v>8197</c:v>
                </c:pt>
                <c:pt idx="152">
                  <c:v>8198</c:v>
                </c:pt>
                <c:pt idx="153">
                  <c:v>8199</c:v>
                </c:pt>
                <c:pt idx="154">
                  <c:v>8199</c:v>
                </c:pt>
                <c:pt idx="155">
                  <c:v>8200</c:v>
                </c:pt>
                <c:pt idx="156">
                  <c:v>8201</c:v>
                </c:pt>
                <c:pt idx="157">
                  <c:v>8202</c:v>
                </c:pt>
                <c:pt idx="158">
                  <c:v>8207</c:v>
                </c:pt>
                <c:pt idx="159">
                  <c:v>8211</c:v>
                </c:pt>
                <c:pt idx="160">
                  <c:v>8214</c:v>
                </c:pt>
                <c:pt idx="161">
                  <c:v>8213</c:v>
                </c:pt>
                <c:pt idx="162">
                  <c:v>8213</c:v>
                </c:pt>
                <c:pt idx="163">
                  <c:v>8214</c:v>
                </c:pt>
                <c:pt idx="164">
                  <c:v>8215</c:v>
                </c:pt>
                <c:pt idx="165">
                  <c:v>8217</c:v>
                </c:pt>
                <c:pt idx="166">
                  <c:v>8219</c:v>
                </c:pt>
                <c:pt idx="167">
                  <c:v>8223</c:v>
                </c:pt>
                <c:pt idx="168">
                  <c:v>8225</c:v>
                </c:pt>
                <c:pt idx="169">
                  <c:v>8227</c:v>
                </c:pt>
                <c:pt idx="170">
                  <c:v>8228</c:v>
                </c:pt>
                <c:pt idx="171">
                  <c:v>8229</c:v>
                </c:pt>
                <c:pt idx="172">
                  <c:v>8234</c:v>
                </c:pt>
                <c:pt idx="173">
                  <c:v>8239</c:v>
                </c:pt>
                <c:pt idx="174">
                  <c:v>8239</c:v>
                </c:pt>
                <c:pt idx="175">
                  <c:v>8239</c:v>
                </c:pt>
                <c:pt idx="176">
                  <c:v>8241</c:v>
                </c:pt>
                <c:pt idx="177">
                  <c:v>8241</c:v>
                </c:pt>
                <c:pt idx="178">
                  <c:v>8242</c:v>
                </c:pt>
                <c:pt idx="179">
                  <c:v>8243</c:v>
                </c:pt>
                <c:pt idx="180">
                  <c:v>8243</c:v>
                </c:pt>
                <c:pt idx="181">
                  <c:v>8244</c:v>
                </c:pt>
                <c:pt idx="182">
                  <c:v>8246</c:v>
                </c:pt>
                <c:pt idx="183">
                  <c:v>8250</c:v>
                </c:pt>
                <c:pt idx="184">
                  <c:v>8256</c:v>
                </c:pt>
                <c:pt idx="185">
                  <c:v>8258</c:v>
                </c:pt>
                <c:pt idx="186">
                  <c:v>8279</c:v>
                </c:pt>
                <c:pt idx="187">
                  <c:v>8287</c:v>
                </c:pt>
                <c:pt idx="188">
                  <c:v>8288</c:v>
                </c:pt>
                <c:pt idx="189">
                  <c:v>8288</c:v>
                </c:pt>
                <c:pt idx="190">
                  <c:v>8290</c:v>
                </c:pt>
                <c:pt idx="191">
                  <c:v>8291</c:v>
                </c:pt>
                <c:pt idx="192">
                  <c:v>8296</c:v>
                </c:pt>
                <c:pt idx="193">
                  <c:v>8300</c:v>
                </c:pt>
                <c:pt idx="194">
                  <c:v>8300</c:v>
                </c:pt>
                <c:pt idx="195">
                  <c:v>8300</c:v>
                </c:pt>
                <c:pt idx="196">
                  <c:v>8301</c:v>
                </c:pt>
                <c:pt idx="197">
                  <c:v>8301</c:v>
                </c:pt>
                <c:pt idx="198">
                  <c:v>8303</c:v>
                </c:pt>
                <c:pt idx="199">
                  <c:v>8305</c:v>
                </c:pt>
                <c:pt idx="200">
                  <c:v>8307</c:v>
                </c:pt>
                <c:pt idx="201">
                  <c:v>8308</c:v>
                </c:pt>
                <c:pt idx="202">
                  <c:v>8310</c:v>
                </c:pt>
                <c:pt idx="203">
                  <c:v>8312</c:v>
                </c:pt>
                <c:pt idx="204">
                  <c:v>8312</c:v>
                </c:pt>
                <c:pt idx="205">
                  <c:v>8312</c:v>
                </c:pt>
                <c:pt idx="206">
                  <c:v>8314</c:v>
                </c:pt>
                <c:pt idx="207">
                  <c:v>8314</c:v>
                </c:pt>
                <c:pt idx="208">
                  <c:v>8315</c:v>
                </c:pt>
                <c:pt idx="209">
                  <c:v>8317</c:v>
                </c:pt>
                <c:pt idx="210">
                  <c:v>8317</c:v>
                </c:pt>
                <c:pt idx="211">
                  <c:v>8317</c:v>
                </c:pt>
                <c:pt idx="212">
                  <c:v>8319</c:v>
                </c:pt>
                <c:pt idx="213">
                  <c:v>8322</c:v>
                </c:pt>
                <c:pt idx="214">
                  <c:v>8322</c:v>
                </c:pt>
                <c:pt idx="215">
                  <c:v>8322</c:v>
                </c:pt>
                <c:pt idx="216">
                  <c:v>8323</c:v>
                </c:pt>
                <c:pt idx="217">
                  <c:v>8324</c:v>
                </c:pt>
                <c:pt idx="218">
                  <c:v>8327</c:v>
                </c:pt>
                <c:pt idx="219">
                  <c:v>8330</c:v>
                </c:pt>
                <c:pt idx="220">
                  <c:v>8335</c:v>
                </c:pt>
                <c:pt idx="221">
                  <c:v>8337</c:v>
                </c:pt>
                <c:pt idx="222">
                  <c:v>8338</c:v>
                </c:pt>
                <c:pt idx="223">
                  <c:v>8340</c:v>
                </c:pt>
                <c:pt idx="224">
                  <c:v>8341</c:v>
                </c:pt>
                <c:pt idx="225">
                  <c:v>8343</c:v>
                </c:pt>
                <c:pt idx="226">
                  <c:v>8344</c:v>
                </c:pt>
                <c:pt idx="227">
                  <c:v>8351</c:v>
                </c:pt>
                <c:pt idx="228">
                  <c:v>8353</c:v>
                </c:pt>
                <c:pt idx="229">
                  <c:v>8352</c:v>
                </c:pt>
                <c:pt idx="230">
                  <c:v>8353</c:v>
                </c:pt>
                <c:pt idx="231">
                  <c:v>8361</c:v>
                </c:pt>
                <c:pt idx="232">
                  <c:v>8361</c:v>
                </c:pt>
                <c:pt idx="233">
                  <c:v>8363</c:v>
                </c:pt>
                <c:pt idx="234">
                  <c:v>8364</c:v>
                </c:pt>
                <c:pt idx="235">
                  <c:v>8366</c:v>
                </c:pt>
                <c:pt idx="236">
                  <c:v>8375</c:v>
                </c:pt>
                <c:pt idx="237">
                  <c:v>8376</c:v>
                </c:pt>
                <c:pt idx="238">
                  <c:v>8378</c:v>
                </c:pt>
                <c:pt idx="239">
                  <c:v>8378</c:v>
                </c:pt>
                <c:pt idx="240">
                  <c:v>8379</c:v>
                </c:pt>
                <c:pt idx="241">
                  <c:v>8379</c:v>
                </c:pt>
                <c:pt idx="242">
                  <c:v>8381</c:v>
                </c:pt>
                <c:pt idx="243">
                  <c:v>8387</c:v>
                </c:pt>
                <c:pt idx="244">
                  <c:v>8387</c:v>
                </c:pt>
                <c:pt idx="245">
                  <c:v>8388</c:v>
                </c:pt>
                <c:pt idx="246">
                  <c:v>8387</c:v>
                </c:pt>
                <c:pt idx="247">
                  <c:v>8389</c:v>
                </c:pt>
                <c:pt idx="248">
                  <c:v>8393</c:v>
                </c:pt>
                <c:pt idx="249">
                  <c:v>8396</c:v>
                </c:pt>
                <c:pt idx="250">
                  <c:v>8398</c:v>
                </c:pt>
                <c:pt idx="251">
                  <c:v>8400</c:v>
                </c:pt>
                <c:pt idx="252">
                  <c:v>8405</c:v>
                </c:pt>
                <c:pt idx="253">
                  <c:v>8405</c:v>
                </c:pt>
                <c:pt idx="254">
                  <c:v>8405</c:v>
                </c:pt>
                <c:pt idx="255">
                  <c:v>8407</c:v>
                </c:pt>
                <c:pt idx="256">
                  <c:v>8409</c:v>
                </c:pt>
                <c:pt idx="257">
                  <c:v>8412</c:v>
                </c:pt>
                <c:pt idx="258">
                  <c:v>8424</c:v>
                </c:pt>
                <c:pt idx="259">
                  <c:v>8428</c:v>
                </c:pt>
                <c:pt idx="260">
                  <c:v>8431</c:v>
                </c:pt>
                <c:pt idx="261">
                  <c:v>8435</c:v>
                </c:pt>
                <c:pt idx="262">
                  <c:v>8439</c:v>
                </c:pt>
                <c:pt idx="263">
                  <c:v>8440</c:v>
                </c:pt>
                <c:pt idx="264">
                  <c:v>8441</c:v>
                </c:pt>
                <c:pt idx="265">
                  <c:v>8449</c:v>
                </c:pt>
                <c:pt idx="266">
                  <c:v>8452</c:v>
                </c:pt>
                <c:pt idx="267">
                  <c:v>8454</c:v>
                </c:pt>
                <c:pt idx="268">
                  <c:v>8459</c:v>
                </c:pt>
                <c:pt idx="269">
                  <c:v>8469</c:v>
                </c:pt>
                <c:pt idx="270">
                  <c:v>8492</c:v>
                </c:pt>
                <c:pt idx="271">
                  <c:v>8504</c:v>
                </c:pt>
                <c:pt idx="272">
                  <c:v>8509</c:v>
                </c:pt>
                <c:pt idx="273">
                  <c:v>8534</c:v>
                </c:pt>
                <c:pt idx="274">
                  <c:v>8548</c:v>
                </c:pt>
                <c:pt idx="275">
                  <c:v>8555</c:v>
                </c:pt>
                <c:pt idx="276">
                  <c:v>8577</c:v>
                </c:pt>
                <c:pt idx="277">
                  <c:v>8582</c:v>
                </c:pt>
                <c:pt idx="278">
                  <c:v>8584</c:v>
                </c:pt>
                <c:pt idx="279">
                  <c:v>8597</c:v>
                </c:pt>
                <c:pt idx="280">
                  <c:v>8601</c:v>
                </c:pt>
                <c:pt idx="281">
                  <c:v>8611</c:v>
                </c:pt>
                <c:pt idx="282">
                  <c:v>8630</c:v>
                </c:pt>
                <c:pt idx="283">
                  <c:v>8635</c:v>
                </c:pt>
                <c:pt idx="284">
                  <c:v>8650</c:v>
                </c:pt>
                <c:pt idx="285">
                  <c:v>8668</c:v>
                </c:pt>
                <c:pt idx="286">
                  <c:v>8678</c:v>
                </c:pt>
                <c:pt idx="287">
                  <c:v>8694</c:v>
                </c:pt>
                <c:pt idx="288">
                  <c:v>8720</c:v>
                </c:pt>
                <c:pt idx="289">
                  <c:v>8728</c:v>
                </c:pt>
                <c:pt idx="290">
                  <c:v>8742</c:v>
                </c:pt>
                <c:pt idx="291">
                  <c:v>8757</c:v>
                </c:pt>
                <c:pt idx="292">
                  <c:v>8770</c:v>
                </c:pt>
                <c:pt idx="293">
                  <c:v>8779</c:v>
                </c:pt>
                <c:pt idx="294">
                  <c:v>8783</c:v>
                </c:pt>
                <c:pt idx="295">
                  <c:v>8802</c:v>
                </c:pt>
                <c:pt idx="296">
                  <c:v>8807</c:v>
                </c:pt>
                <c:pt idx="297">
                  <c:v>8808</c:v>
                </c:pt>
                <c:pt idx="298">
                  <c:v>8809</c:v>
                </c:pt>
                <c:pt idx="299">
                  <c:v>8811</c:v>
                </c:pt>
                <c:pt idx="300">
                  <c:v>8811</c:v>
                </c:pt>
                <c:pt idx="301">
                  <c:v>8821</c:v>
                </c:pt>
                <c:pt idx="302">
                  <c:v>8828</c:v>
                </c:pt>
                <c:pt idx="303">
                  <c:v>8828</c:v>
                </c:pt>
                <c:pt idx="304">
                  <c:v>8831</c:v>
                </c:pt>
                <c:pt idx="305">
                  <c:v>8831</c:v>
                </c:pt>
                <c:pt idx="306">
                  <c:v>8835</c:v>
                </c:pt>
                <c:pt idx="307">
                  <c:v>8835</c:v>
                </c:pt>
                <c:pt idx="308">
                  <c:v>8835</c:v>
                </c:pt>
                <c:pt idx="309">
                  <c:v>8836</c:v>
                </c:pt>
                <c:pt idx="310">
                  <c:v>8836</c:v>
                </c:pt>
                <c:pt idx="311">
                  <c:v>8838</c:v>
                </c:pt>
                <c:pt idx="312">
                  <c:v>8838</c:v>
                </c:pt>
                <c:pt idx="313">
                  <c:v>8840</c:v>
                </c:pt>
                <c:pt idx="314">
                  <c:v>8842</c:v>
                </c:pt>
                <c:pt idx="315">
                  <c:v>8842</c:v>
                </c:pt>
                <c:pt idx="316">
                  <c:v>8842</c:v>
                </c:pt>
                <c:pt idx="317">
                  <c:v>8844</c:v>
                </c:pt>
                <c:pt idx="318">
                  <c:v>8844</c:v>
                </c:pt>
                <c:pt idx="319">
                  <c:v>8846</c:v>
                </c:pt>
                <c:pt idx="320">
                  <c:v>8847</c:v>
                </c:pt>
                <c:pt idx="321">
                  <c:v>8850</c:v>
                </c:pt>
                <c:pt idx="322">
                  <c:v>8850</c:v>
                </c:pt>
                <c:pt idx="323">
                  <c:v>8850</c:v>
                </c:pt>
                <c:pt idx="324">
                  <c:v>8852</c:v>
                </c:pt>
                <c:pt idx="325">
                  <c:v>8852</c:v>
                </c:pt>
                <c:pt idx="326">
                  <c:v>8852</c:v>
                </c:pt>
                <c:pt idx="327">
                  <c:v>8855</c:v>
                </c:pt>
                <c:pt idx="328">
                  <c:v>8857</c:v>
                </c:pt>
                <c:pt idx="329">
                  <c:v>8857</c:v>
                </c:pt>
                <c:pt idx="330">
                  <c:v>8858</c:v>
                </c:pt>
                <c:pt idx="331">
                  <c:v>8861</c:v>
                </c:pt>
                <c:pt idx="332">
                  <c:v>8862</c:v>
                </c:pt>
                <c:pt idx="333">
                  <c:v>8863</c:v>
                </c:pt>
                <c:pt idx="334">
                  <c:v>8866</c:v>
                </c:pt>
                <c:pt idx="335">
                  <c:v>8866</c:v>
                </c:pt>
                <c:pt idx="336">
                  <c:v>8867</c:v>
                </c:pt>
                <c:pt idx="337">
                  <c:v>8867</c:v>
                </c:pt>
                <c:pt idx="338">
                  <c:v>8868</c:v>
                </c:pt>
                <c:pt idx="339">
                  <c:v>8870</c:v>
                </c:pt>
                <c:pt idx="340">
                  <c:v>8873</c:v>
                </c:pt>
                <c:pt idx="341">
                  <c:v>8874</c:v>
                </c:pt>
                <c:pt idx="342">
                  <c:v>8875</c:v>
                </c:pt>
                <c:pt idx="343">
                  <c:v>8877</c:v>
                </c:pt>
                <c:pt idx="344">
                  <c:v>8878</c:v>
                </c:pt>
                <c:pt idx="345">
                  <c:v>8878</c:v>
                </c:pt>
                <c:pt idx="346">
                  <c:v>8883</c:v>
                </c:pt>
                <c:pt idx="347">
                  <c:v>8891</c:v>
                </c:pt>
                <c:pt idx="348">
                  <c:v>8893</c:v>
                </c:pt>
                <c:pt idx="349">
                  <c:v>8898</c:v>
                </c:pt>
                <c:pt idx="350">
                  <c:v>8912</c:v>
                </c:pt>
                <c:pt idx="351">
                  <c:v>8913</c:v>
                </c:pt>
                <c:pt idx="352">
                  <c:v>8914</c:v>
                </c:pt>
                <c:pt idx="353">
                  <c:v>8915</c:v>
                </c:pt>
                <c:pt idx="354">
                  <c:v>8918</c:v>
                </c:pt>
                <c:pt idx="355">
                  <c:v>8919</c:v>
                </c:pt>
                <c:pt idx="356">
                  <c:v>8920</c:v>
                </c:pt>
                <c:pt idx="357">
                  <c:v>8920</c:v>
                </c:pt>
                <c:pt idx="358">
                  <c:v>8920</c:v>
                </c:pt>
                <c:pt idx="359">
                  <c:v>8922</c:v>
                </c:pt>
                <c:pt idx="360">
                  <c:v>8922</c:v>
                </c:pt>
                <c:pt idx="361">
                  <c:v>8930</c:v>
                </c:pt>
                <c:pt idx="362">
                  <c:v>8934</c:v>
                </c:pt>
                <c:pt idx="363">
                  <c:v>8934</c:v>
                </c:pt>
                <c:pt idx="364">
                  <c:v>8934</c:v>
                </c:pt>
                <c:pt idx="365">
                  <c:v>8934</c:v>
                </c:pt>
                <c:pt idx="366">
                  <c:v>8935</c:v>
                </c:pt>
                <c:pt idx="367">
                  <c:v>8938</c:v>
                </c:pt>
                <c:pt idx="368">
                  <c:v>8940</c:v>
                </c:pt>
                <c:pt idx="369">
                  <c:v>8942</c:v>
                </c:pt>
                <c:pt idx="370">
                  <c:v>8944</c:v>
                </c:pt>
                <c:pt idx="371">
                  <c:v>8944</c:v>
                </c:pt>
                <c:pt idx="372">
                  <c:v>8944</c:v>
                </c:pt>
                <c:pt idx="373">
                  <c:v>8950</c:v>
                </c:pt>
                <c:pt idx="374">
                  <c:v>8955</c:v>
                </c:pt>
                <c:pt idx="375">
                  <c:v>8959</c:v>
                </c:pt>
                <c:pt idx="376">
                  <c:v>8960</c:v>
                </c:pt>
                <c:pt idx="377">
                  <c:v>8962</c:v>
                </c:pt>
                <c:pt idx="378">
                  <c:v>8963</c:v>
                </c:pt>
                <c:pt idx="379">
                  <c:v>8963</c:v>
                </c:pt>
                <c:pt idx="380">
                  <c:v>8964</c:v>
                </c:pt>
                <c:pt idx="381">
                  <c:v>8964</c:v>
                </c:pt>
                <c:pt idx="382">
                  <c:v>8964</c:v>
                </c:pt>
                <c:pt idx="383">
                  <c:v>8964</c:v>
                </c:pt>
                <c:pt idx="384">
                  <c:v>8964</c:v>
                </c:pt>
                <c:pt idx="385">
                  <c:v>8964</c:v>
                </c:pt>
                <c:pt idx="386">
                  <c:v>8964</c:v>
                </c:pt>
                <c:pt idx="387">
                  <c:v>8964</c:v>
                </c:pt>
                <c:pt idx="388">
                  <c:v>8964</c:v>
                </c:pt>
                <c:pt idx="389">
                  <c:v>8964</c:v>
                </c:pt>
                <c:pt idx="390">
                  <c:v>8964</c:v>
                </c:pt>
                <c:pt idx="391">
                  <c:v>8964</c:v>
                </c:pt>
                <c:pt idx="392">
                  <c:v>8964</c:v>
                </c:pt>
                <c:pt idx="393">
                  <c:v>8966</c:v>
                </c:pt>
                <c:pt idx="394">
                  <c:v>8967</c:v>
                </c:pt>
                <c:pt idx="395">
                  <c:v>8972</c:v>
                </c:pt>
                <c:pt idx="396">
                  <c:v>8973</c:v>
                </c:pt>
              </c:numCache>
            </c:numRef>
          </c:val>
          <c:smooth val="0"/>
          <c:extLst>
            <c:ext xmlns:c16="http://schemas.microsoft.com/office/drawing/2014/chart" uri="{C3380CC4-5D6E-409C-BE32-E72D297353CC}">
              <c16:uniqueId val="{00000000-05E1-41F4-9036-A154694143F2}"/>
            </c:ext>
          </c:extLst>
        </c:ser>
        <c:dLbls>
          <c:showLegendKey val="0"/>
          <c:showVal val="0"/>
          <c:showCatName val="0"/>
          <c:showSerName val="0"/>
          <c:showPercent val="0"/>
          <c:showBubbleSize val="0"/>
        </c:dLbls>
        <c:smooth val="0"/>
        <c:axId val="581705344"/>
        <c:axId val="581707640"/>
      </c:lineChart>
      <c:catAx>
        <c:axId val="58170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707640"/>
        <c:crosses val="autoZero"/>
        <c:auto val="1"/>
        <c:lblAlgn val="ctr"/>
        <c:lblOffset val="100"/>
        <c:noMultiLvlLbl val="0"/>
      </c:catAx>
      <c:valAx>
        <c:axId val="581707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70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Road to 2022</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14</c:v>
                </c:pt>
                <c:pt idx="1">
                  <c:v>4</c:v>
                </c:pt>
                <c:pt idx="2">
                  <c:v>50</c:v>
                </c:pt>
                <c:pt idx="3">
                  <c:v>111</c:v>
                </c:pt>
                <c:pt idx="4">
                  <c:v>96</c:v>
                </c:pt>
                <c:pt idx="5">
                  <c:v>50</c:v>
                </c:pt>
                <c:pt idx="6">
                  <c:v>9</c:v>
                </c:pt>
                <c:pt idx="7">
                  <c:v>31</c:v>
                </c:pt>
                <c:pt idx="8">
                  <c:v>29</c:v>
                </c:pt>
                <c:pt idx="9">
                  <c:v>21</c:v>
                </c:pt>
                <c:pt idx="10">
                  <c:v>86</c:v>
                </c:pt>
                <c:pt idx="11">
                  <c:v>28</c:v>
                </c:pt>
                <c:pt idx="12">
                  <c:v>21</c:v>
                </c:pt>
                <c:pt idx="13">
                  <c:v>8</c:v>
                </c:pt>
                <c:pt idx="14">
                  <c:v>33</c:v>
                </c:pt>
                <c:pt idx="15">
                  <c:v>94</c:v>
                </c:pt>
                <c:pt idx="16">
                  <c:v>21</c:v>
                </c:pt>
                <c:pt idx="17">
                  <c:v>13</c:v>
                </c:pt>
                <c:pt idx="18">
                  <c:v>19</c:v>
                </c:pt>
                <c:pt idx="19">
                  <c:v>10</c:v>
                </c:pt>
                <c:pt idx="20">
                  <c:v>17</c:v>
                </c:pt>
                <c:pt idx="21">
                  <c:v>150</c:v>
                </c:pt>
                <c:pt idx="22">
                  <c:v>103</c:v>
                </c:pt>
                <c:pt idx="23">
                  <c:v>28</c:v>
                </c:pt>
                <c:pt idx="24">
                  <c:v>63</c:v>
                </c:pt>
                <c:pt idx="25">
                  <c:v>37</c:v>
                </c:pt>
                <c:pt idx="26">
                  <c:v>23</c:v>
                </c:pt>
                <c:pt idx="27">
                  <c:v>40</c:v>
                </c:pt>
                <c:pt idx="28">
                  <c:v>23</c:v>
                </c:pt>
                <c:pt idx="29">
                  <c:v>25</c:v>
                </c:pt>
                <c:pt idx="30">
                  <c:v>16</c:v>
                </c:pt>
                <c:pt idx="31">
                  <c:v>34</c:v>
                </c:pt>
                <c:pt idx="32">
                  <c:v>33</c:v>
                </c:pt>
                <c:pt idx="33">
                  <c:v>19</c:v>
                </c:pt>
                <c:pt idx="34">
                  <c:v>8</c:v>
                </c:pt>
                <c:pt idx="35">
                  <c:v>20</c:v>
                </c:pt>
                <c:pt idx="36">
                  <c:v>14</c:v>
                </c:pt>
                <c:pt idx="37">
                  <c:v>7</c:v>
                </c:pt>
                <c:pt idx="38">
                  <c:v>7</c:v>
                </c:pt>
                <c:pt idx="39">
                  <c:v>4</c:v>
                </c:pt>
                <c:pt idx="40">
                  <c:v>9</c:v>
                </c:pt>
                <c:pt idx="41">
                  <c:v>8</c:v>
                </c:pt>
                <c:pt idx="42">
                  <c:v>5</c:v>
                </c:pt>
                <c:pt idx="43">
                  <c:v>1</c:v>
                </c:pt>
                <c:pt idx="44">
                  <c:v>29</c:v>
                </c:pt>
                <c:pt idx="45">
                  <c:v>26</c:v>
                </c:pt>
                <c:pt idx="46">
                  <c:v>6</c:v>
                </c:pt>
                <c:pt idx="47">
                  <c:v>14</c:v>
                </c:pt>
                <c:pt idx="48">
                  <c:v>51</c:v>
                </c:pt>
                <c:pt idx="49">
                  <c:v>40</c:v>
                </c:pt>
                <c:pt idx="50">
                  <c:v>4</c:v>
                </c:pt>
                <c:pt idx="51">
                  <c:v>8</c:v>
                </c:pt>
                <c:pt idx="52">
                  <c:v>23</c:v>
                </c:pt>
                <c:pt idx="53">
                  <c:v>12</c:v>
                </c:pt>
                <c:pt idx="54">
                  <c:v>17</c:v>
                </c:pt>
                <c:pt idx="55">
                  <c:v>131</c:v>
                </c:pt>
                <c:pt idx="56">
                  <c:v>52</c:v>
                </c:pt>
                <c:pt idx="57">
                  <c:v>23</c:v>
                </c:pt>
                <c:pt idx="58">
                  <c:v>29</c:v>
                </c:pt>
                <c:pt idx="59">
                  <c:v>41</c:v>
                </c:pt>
                <c:pt idx="60">
                  <c:v>99</c:v>
                </c:pt>
                <c:pt idx="61">
                  <c:v>63</c:v>
                </c:pt>
                <c:pt idx="62">
                  <c:v>43</c:v>
                </c:pt>
                <c:pt idx="63">
                  <c:v>21</c:v>
                </c:pt>
                <c:pt idx="64">
                  <c:v>20</c:v>
                </c:pt>
                <c:pt idx="65">
                  <c:v>20</c:v>
                </c:pt>
                <c:pt idx="66">
                  <c:v>39</c:v>
                </c:pt>
                <c:pt idx="67">
                  <c:v>22</c:v>
                </c:pt>
                <c:pt idx="68">
                  <c:v>19</c:v>
                </c:pt>
                <c:pt idx="69">
                  <c:v>16</c:v>
                </c:pt>
                <c:pt idx="70">
                  <c:v>35</c:v>
                </c:pt>
                <c:pt idx="71">
                  <c:v>94</c:v>
                </c:pt>
                <c:pt idx="72">
                  <c:v>48</c:v>
                </c:pt>
                <c:pt idx="73">
                  <c:v>167</c:v>
                </c:pt>
                <c:pt idx="74">
                  <c:v>222</c:v>
                </c:pt>
                <c:pt idx="75">
                  <c:v>570</c:v>
                </c:pt>
                <c:pt idx="76">
                  <c:v>683</c:v>
                </c:pt>
                <c:pt idx="77">
                  <c:v>677</c:v>
                </c:pt>
                <c:pt idx="78">
                  <c:v>230</c:v>
                </c:pt>
                <c:pt idx="79">
                  <c:v>93</c:v>
                </c:pt>
                <c:pt idx="80">
                  <c:v>66</c:v>
                </c:pt>
                <c:pt idx="81">
                  <c:v>48</c:v>
                </c:pt>
                <c:pt idx="82">
                  <c:v>48</c:v>
                </c:pt>
                <c:pt idx="83">
                  <c:v>92</c:v>
                </c:pt>
                <c:pt idx="84">
                  <c:v>22</c:v>
                </c:pt>
                <c:pt idx="85">
                  <c:v>22</c:v>
                </c:pt>
                <c:pt idx="86">
                  <c:v>37</c:v>
                </c:pt>
                <c:pt idx="87">
                  <c:v>53</c:v>
                </c:pt>
                <c:pt idx="88">
                  <c:v>28</c:v>
                </c:pt>
                <c:pt idx="89">
                  <c:v>50</c:v>
                </c:pt>
                <c:pt idx="90">
                  <c:v>186</c:v>
                </c:pt>
                <c:pt idx="91">
                  <c:v>32</c:v>
                </c:pt>
                <c:pt idx="92">
                  <c:v>24</c:v>
                </c:pt>
                <c:pt idx="93">
                  <c:v>26</c:v>
                </c:pt>
                <c:pt idx="94">
                  <c:v>153</c:v>
                </c:pt>
                <c:pt idx="95">
                  <c:v>70</c:v>
                </c:pt>
                <c:pt idx="96">
                  <c:v>43</c:v>
                </c:pt>
                <c:pt idx="97">
                  <c:v>21</c:v>
                </c:pt>
                <c:pt idx="98">
                  <c:v>24</c:v>
                </c:pt>
                <c:pt idx="99">
                  <c:v>6</c:v>
                </c:pt>
                <c:pt idx="100">
                  <c:v>6</c:v>
                </c:pt>
                <c:pt idx="101">
                  <c:v>15</c:v>
                </c:pt>
                <c:pt idx="102">
                  <c:v>23</c:v>
                </c:pt>
                <c:pt idx="103">
                  <c:v>29</c:v>
                </c:pt>
                <c:pt idx="104">
                  <c:v>11</c:v>
                </c:pt>
                <c:pt idx="105">
                  <c:v>87</c:v>
                </c:pt>
                <c:pt idx="106">
                  <c:v>11</c:v>
                </c:pt>
                <c:pt idx="107">
                  <c:v>135</c:v>
                </c:pt>
                <c:pt idx="108">
                  <c:v>40</c:v>
                </c:pt>
                <c:pt idx="109">
                  <c:v>22</c:v>
                </c:pt>
                <c:pt idx="110">
                  <c:v>14</c:v>
                </c:pt>
                <c:pt idx="111">
                  <c:v>16</c:v>
                </c:pt>
                <c:pt idx="112">
                  <c:v>30</c:v>
                </c:pt>
                <c:pt idx="113">
                  <c:v>51</c:v>
                </c:pt>
                <c:pt idx="114">
                  <c:v>205</c:v>
                </c:pt>
                <c:pt idx="115">
                  <c:v>34</c:v>
                </c:pt>
                <c:pt idx="116">
                  <c:v>17</c:v>
                </c:pt>
                <c:pt idx="117">
                  <c:v>8</c:v>
                </c:pt>
                <c:pt idx="118">
                  <c:v>10</c:v>
                </c:pt>
                <c:pt idx="119">
                  <c:v>11</c:v>
                </c:pt>
                <c:pt idx="120">
                  <c:v>6</c:v>
                </c:pt>
                <c:pt idx="121">
                  <c:v>10</c:v>
                </c:pt>
                <c:pt idx="122">
                  <c:v>16</c:v>
                </c:pt>
                <c:pt idx="123">
                  <c:v>14</c:v>
                </c:pt>
                <c:pt idx="124">
                  <c:v>17</c:v>
                </c:pt>
                <c:pt idx="125">
                  <c:v>15</c:v>
                </c:pt>
                <c:pt idx="126">
                  <c:v>26</c:v>
                </c:pt>
                <c:pt idx="127">
                  <c:v>10</c:v>
                </c:pt>
                <c:pt idx="128">
                  <c:v>38</c:v>
                </c:pt>
                <c:pt idx="129">
                  <c:v>56</c:v>
                </c:pt>
                <c:pt idx="130">
                  <c:v>24</c:v>
                </c:pt>
                <c:pt idx="131">
                  <c:v>20</c:v>
                </c:pt>
                <c:pt idx="132">
                  <c:v>27</c:v>
                </c:pt>
                <c:pt idx="133">
                  <c:v>15</c:v>
                </c:pt>
                <c:pt idx="134">
                  <c:v>15</c:v>
                </c:pt>
                <c:pt idx="135">
                  <c:v>26</c:v>
                </c:pt>
                <c:pt idx="136">
                  <c:v>18</c:v>
                </c:pt>
                <c:pt idx="137">
                  <c:v>23</c:v>
                </c:pt>
                <c:pt idx="138">
                  <c:v>29</c:v>
                </c:pt>
                <c:pt idx="139">
                  <c:v>30</c:v>
                </c:pt>
                <c:pt idx="140">
                  <c:v>19</c:v>
                </c:pt>
                <c:pt idx="141">
                  <c:v>11</c:v>
                </c:pt>
                <c:pt idx="142">
                  <c:v>25</c:v>
                </c:pt>
                <c:pt idx="143">
                  <c:v>6</c:v>
                </c:pt>
                <c:pt idx="144">
                  <c:v>37</c:v>
                </c:pt>
                <c:pt idx="145">
                  <c:v>22</c:v>
                </c:pt>
                <c:pt idx="146">
                  <c:v>9</c:v>
                </c:pt>
                <c:pt idx="147">
                  <c:v>20</c:v>
                </c:pt>
                <c:pt idx="148">
                  <c:v>9</c:v>
                </c:pt>
                <c:pt idx="149">
                  <c:v>52</c:v>
                </c:pt>
                <c:pt idx="150">
                  <c:v>19</c:v>
                </c:pt>
                <c:pt idx="151">
                  <c:v>13</c:v>
                </c:pt>
                <c:pt idx="152">
                  <c:v>25</c:v>
                </c:pt>
                <c:pt idx="153">
                  <c:v>16</c:v>
                </c:pt>
                <c:pt idx="154">
                  <c:v>4</c:v>
                </c:pt>
                <c:pt idx="155">
                  <c:v>7</c:v>
                </c:pt>
                <c:pt idx="156">
                  <c:v>7</c:v>
                </c:pt>
                <c:pt idx="157">
                  <c:v>28</c:v>
                </c:pt>
                <c:pt idx="158">
                  <c:v>18</c:v>
                </c:pt>
                <c:pt idx="159">
                  <c:v>28</c:v>
                </c:pt>
                <c:pt idx="160">
                  <c:v>11</c:v>
                </c:pt>
                <c:pt idx="161">
                  <c:v>29</c:v>
                </c:pt>
                <c:pt idx="162">
                  <c:v>24</c:v>
                </c:pt>
                <c:pt idx="163">
                  <c:v>20</c:v>
                </c:pt>
                <c:pt idx="164">
                  <c:v>24</c:v>
                </c:pt>
                <c:pt idx="165">
                  <c:v>8</c:v>
                </c:pt>
                <c:pt idx="166">
                  <c:v>19</c:v>
                </c:pt>
                <c:pt idx="167">
                  <c:v>17</c:v>
                </c:pt>
                <c:pt idx="168">
                  <c:v>24</c:v>
                </c:pt>
                <c:pt idx="169">
                  <c:v>3</c:v>
                </c:pt>
                <c:pt idx="170">
                  <c:v>8</c:v>
                </c:pt>
                <c:pt idx="171">
                  <c:v>2</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numCache>
            </c:numRef>
          </c:val>
          <c:smooth val="0"/>
          <c:extLst>
            <c:ext xmlns:c16="http://schemas.microsoft.com/office/drawing/2014/chart" uri="{C3380CC4-5D6E-409C-BE32-E72D297353CC}">
              <c16:uniqueId val="{00000000-A09A-4816-AE34-D4369388525A}"/>
            </c:ext>
          </c:extLst>
        </c:ser>
        <c:dLbls>
          <c:showLegendKey val="0"/>
          <c:showVal val="0"/>
          <c:showCatName val="0"/>
          <c:showSerName val="0"/>
          <c:showPercent val="0"/>
          <c:showBubbleSize val="0"/>
        </c:dLbls>
        <c:smooth val="0"/>
        <c:axId val="581720432"/>
        <c:axId val="581720760"/>
      </c:lineChart>
      <c:catAx>
        <c:axId val="58172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720760"/>
        <c:crosses val="autoZero"/>
        <c:auto val="1"/>
        <c:lblAlgn val="ctr"/>
        <c:lblOffset val="100"/>
        <c:noMultiLvlLbl val="0"/>
      </c:catAx>
      <c:valAx>
        <c:axId val="58172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72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Road to 2022</c:v>
                </c:pt>
              </c:strCache>
            </c:strRef>
          </c:cat>
          <c:val>
            <c:numRef>
              <c:f>Sheet1!$B$2</c:f>
              <c:numCache>
                <c:formatCode>General</c:formatCode>
                <c:ptCount val="1"/>
                <c:pt idx="0">
                  <c:v>32578</c:v>
                </c:pt>
              </c:numCache>
            </c:numRef>
          </c:val>
          <c:extLst>
            <c:ext xmlns:c16="http://schemas.microsoft.com/office/drawing/2014/chart" uri="{C3380CC4-5D6E-409C-BE32-E72D297353CC}">
              <c16:uniqueId val="{00000000-8B19-480F-9EAE-FC67156AD9B3}"/>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Road to 2022</c:v>
                </c:pt>
              </c:strCache>
            </c:strRef>
          </c:cat>
          <c:val>
            <c:numRef>
              <c:f>Sheet1!$C$2</c:f>
              <c:numCache>
                <c:formatCode>General</c:formatCode>
                <c:ptCount val="1"/>
                <c:pt idx="0">
                  <c:v>125405</c:v>
                </c:pt>
              </c:numCache>
            </c:numRef>
          </c:val>
          <c:extLst>
            <c:ext xmlns:c16="http://schemas.microsoft.com/office/drawing/2014/chart" uri="{C3380CC4-5D6E-409C-BE32-E72D297353CC}">
              <c16:uniqueId val="{00000001-8B19-480F-9EAE-FC67156AD9B3}"/>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Road to 2022</c:v>
                </c:pt>
              </c:strCache>
            </c:strRef>
          </c:cat>
          <c:val>
            <c:numRef>
              <c:f>Sheet1!$D$2</c:f>
              <c:numCache>
                <c:formatCode>General</c:formatCode>
                <c:ptCount val="1"/>
                <c:pt idx="0">
                  <c:v>9</c:v>
                </c:pt>
              </c:numCache>
            </c:numRef>
          </c:val>
          <c:extLst>
            <c:ext xmlns:c16="http://schemas.microsoft.com/office/drawing/2014/chart" uri="{C3380CC4-5D6E-409C-BE32-E72D297353CC}">
              <c16:uniqueId val="{00000002-8B19-480F-9EAE-FC67156AD9B3}"/>
            </c:ext>
          </c:extLst>
        </c:ser>
        <c:dLbls>
          <c:showLegendKey val="0"/>
          <c:showVal val="0"/>
          <c:showCatName val="0"/>
          <c:showSerName val="0"/>
          <c:showPercent val="0"/>
          <c:showBubbleSize val="0"/>
        </c:dLbls>
        <c:gapWidth val="150"/>
        <c:overlap val="100"/>
        <c:axId val="581724368"/>
        <c:axId val="581726664"/>
      </c:barChart>
      <c:catAx>
        <c:axId val="581724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726664"/>
        <c:crosses val="autoZero"/>
        <c:auto val="1"/>
        <c:lblAlgn val="ctr"/>
        <c:lblOffset val="100"/>
        <c:noMultiLvlLbl val="0"/>
      </c:catAx>
      <c:valAx>
        <c:axId val="581726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172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Negative Reactions</c:v>
                </c:pt>
              </c:strCache>
            </c:strRef>
          </c:tx>
          <c:spPr>
            <a:solidFill>
              <a:schemeClr val="accent1"/>
            </a:solidFill>
            <a:ln>
              <a:noFill/>
            </a:ln>
            <a:effectLst/>
          </c:spP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0</c:v>
                </c:pt>
                <c:pt idx="1">
                  <c:v>0</c:v>
                </c:pt>
                <c:pt idx="2">
                  <c:v>0.279973649538867</c:v>
                </c:pt>
                <c:pt idx="3">
                  <c:v>0</c:v>
                </c:pt>
                <c:pt idx="4">
                  <c:v>0</c:v>
                </c:pt>
                <c:pt idx="5">
                  <c:v>0</c:v>
                </c:pt>
                <c:pt idx="6">
                  <c:v>0</c:v>
                </c:pt>
                <c:pt idx="7">
                  <c:v>0</c:v>
                </c:pt>
                <c:pt idx="8">
                  <c:v>0</c:v>
                </c:pt>
                <c:pt idx="9">
                  <c:v>0</c:v>
                </c:pt>
                <c:pt idx="10">
                  <c:v>0</c:v>
                </c:pt>
                <c:pt idx="11">
                  <c:v>0.10660980810234499</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0.12345679012345701</c:v>
                </c:pt>
                <c:pt idx="26">
                  <c:v>0</c:v>
                </c:pt>
                <c:pt idx="27">
                  <c:v>0</c:v>
                </c:pt>
                <c:pt idx="28">
                  <c:v>0</c:v>
                </c:pt>
                <c:pt idx="29">
                  <c:v>0</c:v>
                </c:pt>
                <c:pt idx="30">
                  <c:v>0</c:v>
                </c:pt>
                <c:pt idx="31">
                  <c:v>0</c:v>
                </c:pt>
                <c:pt idx="32">
                  <c:v>0</c:v>
                </c:pt>
                <c:pt idx="33">
                  <c:v>0</c:v>
                </c:pt>
                <c:pt idx="34">
                  <c:v>0</c:v>
                </c:pt>
                <c:pt idx="35">
                  <c:v>0.71684587813620104</c:v>
                </c:pt>
                <c:pt idx="36">
                  <c:v>0</c:v>
                </c:pt>
                <c:pt idx="37">
                  <c:v>0</c:v>
                </c:pt>
                <c:pt idx="38">
                  <c:v>0</c:v>
                </c:pt>
                <c:pt idx="39">
                  <c:v>0</c:v>
                </c:pt>
                <c:pt idx="40">
                  <c:v>0</c:v>
                </c:pt>
                <c:pt idx="41">
                  <c:v>0</c:v>
                </c:pt>
                <c:pt idx="42">
                  <c:v>0</c:v>
                </c:pt>
                <c:pt idx="43">
                  <c:v>0</c:v>
                </c:pt>
                <c:pt idx="44">
                  <c:v>0</c:v>
                </c:pt>
                <c:pt idx="45">
                  <c:v>0.27173913043478298</c:v>
                </c:pt>
                <c:pt idx="46">
                  <c:v>5.5157198014340901E-2</c:v>
                </c:pt>
                <c:pt idx="47">
                  <c:v>0</c:v>
                </c:pt>
                <c:pt idx="48">
                  <c:v>0</c:v>
                </c:pt>
                <c:pt idx="49">
                  <c:v>0</c:v>
                </c:pt>
                <c:pt idx="50">
                  <c:v>0</c:v>
                </c:pt>
                <c:pt idx="51">
                  <c:v>0</c:v>
                </c:pt>
                <c:pt idx="52">
                  <c:v>0.13327410039982199</c:v>
                </c:pt>
                <c:pt idx="53">
                  <c:v>0</c:v>
                </c:pt>
                <c:pt idx="54">
                  <c:v>0</c:v>
                </c:pt>
                <c:pt idx="55">
                  <c:v>0</c:v>
                </c:pt>
                <c:pt idx="56">
                  <c:v>0</c:v>
                </c:pt>
                <c:pt idx="57">
                  <c:v>0</c:v>
                </c:pt>
                <c:pt idx="58">
                  <c:v>0</c:v>
                </c:pt>
                <c:pt idx="59">
                  <c:v>0</c:v>
                </c:pt>
                <c:pt idx="60">
                  <c:v>0.1085776330076</c:v>
                </c:pt>
                <c:pt idx="61">
                  <c:v>0</c:v>
                </c:pt>
                <c:pt idx="62">
                  <c:v>0</c:v>
                </c:pt>
                <c:pt idx="63">
                  <c:v>0</c:v>
                </c:pt>
                <c:pt idx="64">
                  <c:v>0</c:v>
                </c:pt>
                <c:pt idx="65">
                  <c:v>0</c:v>
                </c:pt>
                <c:pt idx="66">
                  <c:v>0</c:v>
                </c:pt>
                <c:pt idx="67">
                  <c:v>0</c:v>
                </c:pt>
                <c:pt idx="68">
                  <c:v>5.4585152838427999E-2</c:v>
                </c:pt>
                <c:pt idx="69">
                  <c:v>0</c:v>
                </c:pt>
                <c:pt idx="70">
                  <c:v>0.39761431411530801</c:v>
                </c:pt>
                <c:pt idx="71">
                  <c:v>0.12091898428053199</c:v>
                </c:pt>
                <c:pt idx="72">
                  <c:v>6.9108500345542501E-2</c:v>
                </c:pt>
                <c:pt idx="73">
                  <c:v>0</c:v>
                </c:pt>
                <c:pt idx="74">
                  <c:v>0</c:v>
                </c:pt>
                <c:pt idx="75">
                  <c:v>0</c:v>
                </c:pt>
                <c:pt idx="76">
                  <c:v>0</c:v>
                </c:pt>
                <c:pt idx="77">
                  <c:v>5.95238095238095E-2</c:v>
                </c:pt>
                <c:pt idx="78">
                  <c:v>0</c:v>
                </c:pt>
                <c:pt idx="79">
                  <c:v>0.17621145374449301</c:v>
                </c:pt>
                <c:pt idx="80">
                  <c:v>0</c:v>
                </c:pt>
                <c:pt idx="81">
                  <c:v>0</c:v>
                </c:pt>
                <c:pt idx="82">
                  <c:v>0</c:v>
                </c:pt>
                <c:pt idx="83">
                  <c:v>0.10638297872340401</c:v>
                </c:pt>
                <c:pt idx="84">
                  <c:v>0</c:v>
                </c:pt>
                <c:pt idx="85">
                  <c:v>0</c:v>
                </c:pt>
                <c:pt idx="86">
                  <c:v>0</c:v>
                </c:pt>
                <c:pt idx="87">
                  <c:v>0</c:v>
                </c:pt>
                <c:pt idx="88">
                  <c:v>0</c:v>
                </c:pt>
                <c:pt idx="89">
                  <c:v>0</c:v>
                </c:pt>
                <c:pt idx="90">
                  <c:v>0.14061401453011499</c:v>
                </c:pt>
                <c:pt idx="91">
                  <c:v>0</c:v>
                </c:pt>
                <c:pt idx="92">
                  <c:v>0.57142857142857095</c:v>
                </c:pt>
                <c:pt idx="93">
                  <c:v>0</c:v>
                </c:pt>
                <c:pt idx="94">
                  <c:v>0</c:v>
                </c:pt>
                <c:pt idx="95">
                  <c:v>0</c:v>
                </c:pt>
                <c:pt idx="96">
                  <c:v>0</c:v>
                </c:pt>
                <c:pt idx="97">
                  <c:v>0</c:v>
                </c:pt>
                <c:pt idx="98">
                  <c:v>9.0661831368993695E-2</c:v>
                </c:pt>
                <c:pt idx="99">
                  <c:v>0</c:v>
                </c:pt>
                <c:pt idx="100">
                  <c:v>0</c:v>
                </c:pt>
                <c:pt idx="101">
                  <c:v>0</c:v>
                </c:pt>
                <c:pt idx="102">
                  <c:v>6.6006600660066E-2</c:v>
                </c:pt>
                <c:pt idx="103">
                  <c:v>0</c:v>
                </c:pt>
                <c:pt idx="104">
                  <c:v>0</c:v>
                </c:pt>
                <c:pt idx="105">
                  <c:v>0</c:v>
                </c:pt>
                <c:pt idx="106">
                  <c:v>0</c:v>
                </c:pt>
                <c:pt idx="107">
                  <c:v>0</c:v>
                </c:pt>
                <c:pt idx="108">
                  <c:v>0</c:v>
                </c:pt>
                <c:pt idx="109">
                  <c:v>0</c:v>
                </c:pt>
                <c:pt idx="110">
                  <c:v>0.23980815347721801</c:v>
                </c:pt>
                <c:pt idx="111">
                  <c:v>0</c:v>
                </c:pt>
                <c:pt idx="112">
                  <c:v>0.24813895781637699</c:v>
                </c:pt>
                <c:pt idx="113">
                  <c:v>0</c:v>
                </c:pt>
                <c:pt idx="114">
                  <c:v>0.19607843137254899</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6.6511473229132007E-2</c:v>
                </c:pt>
                <c:pt idx="129">
                  <c:v>9.0463502088884498E-2</c:v>
                </c:pt>
                <c:pt idx="130">
                  <c:v>0</c:v>
                </c:pt>
                <c:pt idx="131">
                  <c:v>0.15661707126076699</c:v>
                </c:pt>
                <c:pt idx="132">
                  <c:v>9.5973895100532697E-2</c:v>
                </c:pt>
                <c:pt idx="133">
                  <c:v>0</c:v>
                </c:pt>
                <c:pt idx="134">
                  <c:v>0</c:v>
                </c:pt>
                <c:pt idx="135">
                  <c:v>6.8681318681318701E-2</c:v>
                </c:pt>
                <c:pt idx="136">
                  <c:v>0</c:v>
                </c:pt>
                <c:pt idx="137">
                  <c:v>4.2973785990545799E-2</c:v>
                </c:pt>
                <c:pt idx="138">
                  <c:v>0</c:v>
                </c:pt>
                <c:pt idx="139">
                  <c:v>6.3331222292590306E-2</c:v>
                </c:pt>
                <c:pt idx="140">
                  <c:v>0</c:v>
                </c:pt>
                <c:pt idx="141">
                  <c:v>0</c:v>
                </c:pt>
                <c:pt idx="142">
                  <c:v>0</c:v>
                </c:pt>
                <c:pt idx="143">
                  <c:v>0.101936799184506</c:v>
                </c:pt>
                <c:pt idx="144">
                  <c:v>0.115606936416185</c:v>
                </c:pt>
                <c:pt idx="145">
                  <c:v>5.9895610507401401E-2</c:v>
                </c:pt>
                <c:pt idx="146">
                  <c:v>0</c:v>
                </c:pt>
                <c:pt idx="147">
                  <c:v>0</c:v>
                </c:pt>
                <c:pt idx="148">
                  <c:v>0</c:v>
                </c:pt>
                <c:pt idx="149">
                  <c:v>0</c:v>
                </c:pt>
                <c:pt idx="150">
                  <c:v>0</c:v>
                </c:pt>
                <c:pt idx="151">
                  <c:v>0.13940520446096699</c:v>
                </c:pt>
                <c:pt idx="152">
                  <c:v>4.7984644913627597E-2</c:v>
                </c:pt>
                <c:pt idx="153">
                  <c:v>0</c:v>
                </c:pt>
                <c:pt idx="154">
                  <c:v>0</c:v>
                </c:pt>
                <c:pt idx="155">
                  <c:v>0</c:v>
                </c:pt>
                <c:pt idx="156">
                  <c:v>0</c:v>
                </c:pt>
                <c:pt idx="157">
                  <c:v>0</c:v>
                </c:pt>
                <c:pt idx="158">
                  <c:v>0</c:v>
                </c:pt>
                <c:pt idx="159">
                  <c:v>0</c:v>
                </c:pt>
                <c:pt idx="160">
                  <c:v>7.6960618688290697E-2</c:v>
                </c:pt>
                <c:pt idx="161">
                  <c:v>0</c:v>
                </c:pt>
                <c:pt idx="162">
                  <c:v>0</c:v>
                </c:pt>
                <c:pt idx="163">
                  <c:v>0</c:v>
                </c:pt>
                <c:pt idx="164">
                  <c:v>0.26315789473684198</c:v>
                </c:pt>
                <c:pt idx="165">
                  <c:v>0</c:v>
                </c:pt>
                <c:pt idx="166">
                  <c:v>0</c:v>
                </c:pt>
                <c:pt idx="167">
                  <c:v>4.69263256687001E-2</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9.1659028414298793E-2</c:v>
                </c:pt>
                <c:pt idx="184">
                  <c:v>9.60614793467819E-2</c:v>
                </c:pt>
                <c:pt idx="185">
                  <c:v>0.144148866465732</c:v>
                </c:pt>
                <c:pt idx="186">
                  <c:v>0.15963921537325601</c:v>
                </c:pt>
                <c:pt idx="187">
                  <c:v>0.15033826108744699</c:v>
                </c:pt>
                <c:pt idx="188">
                  <c:v>0</c:v>
                </c:pt>
                <c:pt idx="189">
                  <c:v>0</c:v>
                </c:pt>
                <c:pt idx="190">
                  <c:v>9.9157164105106596E-2</c:v>
                </c:pt>
                <c:pt idx="191">
                  <c:v>0.42372881355932202</c:v>
                </c:pt>
                <c:pt idx="192">
                  <c:v>0.14925373134328401</c:v>
                </c:pt>
                <c:pt idx="193">
                  <c:v>0.24174053182916999</c:v>
                </c:pt>
                <c:pt idx="194">
                  <c:v>0</c:v>
                </c:pt>
                <c:pt idx="195">
                  <c:v>0</c:v>
                </c:pt>
                <c:pt idx="196">
                  <c:v>0</c:v>
                </c:pt>
                <c:pt idx="197">
                  <c:v>0</c:v>
                </c:pt>
                <c:pt idx="198">
                  <c:v>0.106524633821571</c:v>
                </c:pt>
                <c:pt idx="199">
                  <c:v>0</c:v>
                </c:pt>
                <c:pt idx="200">
                  <c:v>0</c:v>
                </c:pt>
                <c:pt idx="201">
                  <c:v>0</c:v>
                </c:pt>
                <c:pt idx="202">
                  <c:v>0.14488554042306601</c:v>
                </c:pt>
                <c:pt idx="203">
                  <c:v>2.7233115468409601E-2</c:v>
                </c:pt>
                <c:pt idx="204">
                  <c:v>0</c:v>
                </c:pt>
                <c:pt idx="205">
                  <c:v>0</c:v>
                </c:pt>
                <c:pt idx="206">
                  <c:v>9.3632958801498106E-2</c:v>
                </c:pt>
                <c:pt idx="207">
                  <c:v>0</c:v>
                </c:pt>
                <c:pt idx="208">
                  <c:v>0</c:v>
                </c:pt>
                <c:pt idx="209">
                  <c:v>5.1072522982635302E-2</c:v>
                </c:pt>
                <c:pt idx="210">
                  <c:v>0</c:v>
                </c:pt>
                <c:pt idx="211">
                  <c:v>0</c:v>
                </c:pt>
                <c:pt idx="212">
                  <c:v>0</c:v>
                </c:pt>
                <c:pt idx="213">
                  <c:v>6.5231572080887104E-2</c:v>
                </c:pt>
                <c:pt idx="214">
                  <c:v>0</c:v>
                </c:pt>
                <c:pt idx="215">
                  <c:v>0</c:v>
                </c:pt>
                <c:pt idx="216">
                  <c:v>0</c:v>
                </c:pt>
                <c:pt idx="217">
                  <c:v>0</c:v>
                </c:pt>
                <c:pt idx="218">
                  <c:v>0.125470514429109</c:v>
                </c:pt>
                <c:pt idx="219">
                  <c:v>0.24646517057984199</c:v>
                </c:pt>
                <c:pt idx="220">
                  <c:v>4.1963911036508601E-2</c:v>
                </c:pt>
                <c:pt idx="221">
                  <c:v>0</c:v>
                </c:pt>
                <c:pt idx="222">
                  <c:v>0.30030030030030003</c:v>
                </c:pt>
                <c:pt idx="223">
                  <c:v>0</c:v>
                </c:pt>
                <c:pt idx="224">
                  <c:v>0</c:v>
                </c:pt>
                <c:pt idx="225">
                  <c:v>0</c:v>
                </c:pt>
                <c:pt idx="226">
                  <c:v>6.1199510403916801E-2</c:v>
                </c:pt>
                <c:pt idx="227">
                  <c:v>5.7971014492753603E-2</c:v>
                </c:pt>
                <c:pt idx="228">
                  <c:v>0</c:v>
                </c:pt>
                <c:pt idx="229">
                  <c:v>0</c:v>
                </c:pt>
                <c:pt idx="230">
                  <c:v>0</c:v>
                </c:pt>
                <c:pt idx="231">
                  <c:v>0</c:v>
                </c:pt>
                <c:pt idx="232">
                  <c:v>0</c:v>
                </c:pt>
                <c:pt idx="233">
                  <c:v>6.7159167226326394E-2</c:v>
                </c:pt>
                <c:pt idx="234">
                  <c:v>0</c:v>
                </c:pt>
                <c:pt idx="235">
                  <c:v>0.35335689045936403</c:v>
                </c:pt>
                <c:pt idx="236">
                  <c:v>0</c:v>
                </c:pt>
                <c:pt idx="237">
                  <c:v>0.24301336573511501</c:v>
                </c:pt>
                <c:pt idx="238">
                  <c:v>0</c:v>
                </c:pt>
                <c:pt idx="239">
                  <c:v>0</c:v>
                </c:pt>
                <c:pt idx="240">
                  <c:v>0</c:v>
                </c:pt>
                <c:pt idx="241">
                  <c:v>0</c:v>
                </c:pt>
                <c:pt idx="242">
                  <c:v>0</c:v>
                </c:pt>
                <c:pt idx="243">
                  <c:v>0</c:v>
                </c:pt>
                <c:pt idx="244">
                  <c:v>0</c:v>
                </c:pt>
                <c:pt idx="245">
                  <c:v>0</c:v>
                </c:pt>
                <c:pt idx="246">
                  <c:v>0</c:v>
                </c:pt>
                <c:pt idx="247">
                  <c:v>0</c:v>
                </c:pt>
                <c:pt idx="248">
                  <c:v>0.16611295681063101</c:v>
                </c:pt>
                <c:pt idx="249">
                  <c:v>0</c:v>
                </c:pt>
                <c:pt idx="250">
                  <c:v>0</c:v>
                </c:pt>
                <c:pt idx="251">
                  <c:v>0</c:v>
                </c:pt>
                <c:pt idx="252">
                  <c:v>0</c:v>
                </c:pt>
                <c:pt idx="253">
                  <c:v>0</c:v>
                </c:pt>
                <c:pt idx="254">
                  <c:v>0</c:v>
                </c:pt>
                <c:pt idx="255">
                  <c:v>0</c:v>
                </c:pt>
                <c:pt idx="256">
                  <c:v>0</c:v>
                </c:pt>
                <c:pt idx="257">
                  <c:v>0.191120258747427</c:v>
                </c:pt>
                <c:pt idx="258">
                  <c:v>0</c:v>
                </c:pt>
                <c:pt idx="259">
                  <c:v>0.23094688221709</c:v>
                </c:pt>
                <c:pt idx="260">
                  <c:v>0</c:v>
                </c:pt>
                <c:pt idx="261">
                  <c:v>0</c:v>
                </c:pt>
                <c:pt idx="262">
                  <c:v>0.14214641080312701</c:v>
                </c:pt>
                <c:pt idx="263">
                  <c:v>0</c:v>
                </c:pt>
                <c:pt idx="264">
                  <c:v>0</c:v>
                </c:pt>
                <c:pt idx="265">
                  <c:v>0.30425963488843799</c:v>
                </c:pt>
                <c:pt idx="266">
                  <c:v>0</c:v>
                </c:pt>
                <c:pt idx="267">
                  <c:v>0</c:v>
                </c:pt>
                <c:pt idx="268">
                  <c:v>0</c:v>
                </c:pt>
                <c:pt idx="269">
                  <c:v>0</c:v>
                </c:pt>
                <c:pt idx="270">
                  <c:v>0.32894736842105299</c:v>
                </c:pt>
                <c:pt idx="271">
                  <c:v>6.62690523525514E-2</c:v>
                </c:pt>
                <c:pt idx="272">
                  <c:v>0</c:v>
                </c:pt>
                <c:pt idx="273">
                  <c:v>0</c:v>
                </c:pt>
                <c:pt idx="274">
                  <c:v>0</c:v>
                </c:pt>
                <c:pt idx="275">
                  <c:v>0</c:v>
                </c:pt>
                <c:pt idx="276">
                  <c:v>0</c:v>
                </c:pt>
                <c:pt idx="277">
                  <c:v>0</c:v>
                </c:pt>
                <c:pt idx="278">
                  <c:v>0</c:v>
                </c:pt>
                <c:pt idx="279">
                  <c:v>0.25974025974025999</c:v>
                </c:pt>
                <c:pt idx="280">
                  <c:v>0</c:v>
                </c:pt>
                <c:pt idx="281">
                  <c:v>0</c:v>
                </c:pt>
                <c:pt idx="282">
                  <c:v>0</c:v>
                </c:pt>
                <c:pt idx="283">
                  <c:v>0.15160349854227401</c:v>
                </c:pt>
                <c:pt idx="284">
                  <c:v>0</c:v>
                </c:pt>
                <c:pt idx="285">
                  <c:v>0</c:v>
                </c:pt>
                <c:pt idx="286">
                  <c:v>0</c:v>
                </c:pt>
                <c:pt idx="287">
                  <c:v>0</c:v>
                </c:pt>
                <c:pt idx="288">
                  <c:v>0</c:v>
                </c:pt>
                <c:pt idx="289">
                  <c:v>5.1626226122870399E-2</c:v>
                </c:pt>
                <c:pt idx="290">
                  <c:v>7.5949367088607597E-2</c:v>
                </c:pt>
                <c:pt idx="291">
                  <c:v>0</c:v>
                </c:pt>
                <c:pt idx="292">
                  <c:v>6.3031831074692707E-2</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0.12285012285012301</c:v>
                </c:pt>
                <c:pt idx="314">
                  <c:v>0</c:v>
                </c:pt>
                <c:pt idx="315">
                  <c:v>0</c:v>
                </c:pt>
                <c:pt idx="316">
                  <c:v>0</c:v>
                </c:pt>
                <c:pt idx="317">
                  <c:v>0</c:v>
                </c:pt>
                <c:pt idx="318">
                  <c:v>0</c:v>
                </c:pt>
                <c:pt idx="319">
                  <c:v>0</c:v>
                </c:pt>
                <c:pt idx="320">
                  <c:v>0.26595744680851102</c:v>
                </c:pt>
                <c:pt idx="321">
                  <c:v>0</c:v>
                </c:pt>
                <c:pt idx="322">
                  <c:v>0</c:v>
                </c:pt>
                <c:pt idx="323">
                  <c:v>0</c:v>
                </c:pt>
                <c:pt idx="324">
                  <c:v>0</c:v>
                </c:pt>
                <c:pt idx="325">
                  <c:v>0</c:v>
                </c:pt>
                <c:pt idx="326">
                  <c:v>0</c:v>
                </c:pt>
                <c:pt idx="327">
                  <c:v>0</c:v>
                </c:pt>
                <c:pt idx="328">
                  <c:v>0</c:v>
                </c:pt>
                <c:pt idx="329">
                  <c:v>0</c:v>
                </c:pt>
                <c:pt idx="330">
                  <c:v>0</c:v>
                </c:pt>
                <c:pt idx="331">
                  <c:v>4.7147571900047099E-2</c:v>
                </c:pt>
                <c:pt idx="332">
                  <c:v>5.4824561403508797E-2</c:v>
                </c:pt>
                <c:pt idx="333">
                  <c:v>0</c:v>
                </c:pt>
                <c:pt idx="334">
                  <c:v>0</c:v>
                </c:pt>
                <c:pt idx="335">
                  <c:v>0</c:v>
                </c:pt>
                <c:pt idx="336">
                  <c:v>0</c:v>
                </c:pt>
                <c:pt idx="337">
                  <c:v>0</c:v>
                </c:pt>
                <c:pt idx="338">
                  <c:v>0</c:v>
                </c:pt>
                <c:pt idx="339">
                  <c:v>0</c:v>
                </c:pt>
                <c:pt idx="340">
                  <c:v>3.2573289902280103E-2</c:v>
                </c:pt>
                <c:pt idx="341">
                  <c:v>0</c:v>
                </c:pt>
                <c:pt idx="342">
                  <c:v>0.29673590504450997</c:v>
                </c:pt>
                <c:pt idx="343">
                  <c:v>0.11148272017837201</c:v>
                </c:pt>
                <c:pt idx="344">
                  <c:v>3.5236081747709702E-2</c:v>
                </c:pt>
                <c:pt idx="345">
                  <c:v>0</c:v>
                </c:pt>
                <c:pt idx="346">
                  <c:v>0.17331022530329299</c:v>
                </c:pt>
                <c:pt idx="347">
                  <c:v>0.11760094080752601</c:v>
                </c:pt>
                <c:pt idx="348">
                  <c:v>5.4054054054054099E-2</c:v>
                </c:pt>
                <c:pt idx="349">
                  <c:v>0</c:v>
                </c:pt>
                <c:pt idx="350">
                  <c:v>0</c:v>
                </c:pt>
                <c:pt idx="351">
                  <c:v>0</c:v>
                </c:pt>
                <c:pt idx="352">
                  <c:v>0.14756517461879001</c:v>
                </c:pt>
                <c:pt idx="353">
                  <c:v>0.29498525073746301</c:v>
                </c:pt>
                <c:pt idx="354">
                  <c:v>0.233644859813084</c:v>
                </c:pt>
                <c:pt idx="355">
                  <c:v>0</c:v>
                </c:pt>
                <c:pt idx="356">
                  <c:v>0.178359096313912</c:v>
                </c:pt>
                <c:pt idx="357">
                  <c:v>0</c:v>
                </c:pt>
                <c:pt idx="358">
                  <c:v>0</c:v>
                </c:pt>
                <c:pt idx="359">
                  <c:v>0</c:v>
                </c:pt>
                <c:pt idx="360">
                  <c:v>0</c:v>
                </c:pt>
                <c:pt idx="361">
                  <c:v>8.3039236039028394E-2</c:v>
                </c:pt>
                <c:pt idx="362">
                  <c:v>5.7736720554272501E-2</c:v>
                </c:pt>
                <c:pt idx="363">
                  <c:v>0</c:v>
                </c:pt>
                <c:pt idx="364">
                  <c:v>0</c:v>
                </c:pt>
                <c:pt idx="365">
                  <c:v>0</c:v>
                </c:pt>
                <c:pt idx="366">
                  <c:v>0</c:v>
                </c:pt>
                <c:pt idx="367">
                  <c:v>0.12953367875647701</c:v>
                </c:pt>
                <c:pt idx="368">
                  <c:v>0</c:v>
                </c:pt>
                <c:pt idx="369">
                  <c:v>0</c:v>
                </c:pt>
                <c:pt idx="370">
                  <c:v>0</c:v>
                </c:pt>
                <c:pt idx="371">
                  <c:v>0</c:v>
                </c:pt>
                <c:pt idx="372">
                  <c:v>0</c:v>
                </c:pt>
                <c:pt idx="373">
                  <c:v>6.77048070412999E-2</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0.16652789342214799</c:v>
                </c:pt>
                <c:pt idx="395">
                  <c:v>0.173913043478261</c:v>
                </c:pt>
                <c:pt idx="396">
                  <c:v>0</c:v>
                </c:pt>
              </c:numCache>
            </c:numRef>
          </c:val>
          <c:extLst>
            <c:ext xmlns:c16="http://schemas.microsoft.com/office/drawing/2014/chart" uri="{C3380CC4-5D6E-409C-BE32-E72D297353CC}">
              <c16:uniqueId val="{00000000-F65A-4477-8C4A-48D4350E86FA}"/>
            </c:ext>
          </c:extLst>
        </c:ser>
        <c:ser>
          <c:idx val="1"/>
          <c:order val="1"/>
          <c:tx>
            <c:strRef>
              <c:f>Sheet1!$C$1</c:f>
              <c:strCache>
                <c:ptCount val="1"/>
                <c:pt idx="0">
                  <c:v>Positive Reactions</c:v>
                </c:pt>
              </c:strCache>
            </c:strRef>
          </c:tx>
          <c:spPr>
            <a:solidFill>
              <a:schemeClr val="accent2"/>
            </a:solidFill>
            <a:ln>
              <a:noFill/>
            </a:ln>
            <a:effectLst/>
          </c:spP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Sheet1!$C$2:$C$398</c:f>
              <c:numCache>
                <c:formatCode>General</c:formatCode>
                <c:ptCount val="397"/>
                <c:pt idx="0">
                  <c:v>0</c:v>
                </c:pt>
                <c:pt idx="1">
                  <c:v>0</c:v>
                </c:pt>
                <c:pt idx="2">
                  <c:v>99.720026350461097</c:v>
                </c:pt>
                <c:pt idx="3">
                  <c:v>100</c:v>
                </c:pt>
                <c:pt idx="4">
                  <c:v>100</c:v>
                </c:pt>
                <c:pt idx="5">
                  <c:v>0</c:v>
                </c:pt>
                <c:pt idx="6">
                  <c:v>100</c:v>
                </c:pt>
                <c:pt idx="7">
                  <c:v>100</c:v>
                </c:pt>
                <c:pt idx="8">
                  <c:v>0</c:v>
                </c:pt>
                <c:pt idx="9">
                  <c:v>0</c:v>
                </c:pt>
                <c:pt idx="10">
                  <c:v>0</c:v>
                </c:pt>
                <c:pt idx="11">
                  <c:v>99.893390191897694</c:v>
                </c:pt>
                <c:pt idx="12">
                  <c:v>0</c:v>
                </c:pt>
                <c:pt idx="13">
                  <c:v>0</c:v>
                </c:pt>
                <c:pt idx="14">
                  <c:v>0</c:v>
                </c:pt>
                <c:pt idx="15">
                  <c:v>0</c:v>
                </c:pt>
                <c:pt idx="16">
                  <c:v>100</c:v>
                </c:pt>
                <c:pt idx="17">
                  <c:v>100</c:v>
                </c:pt>
                <c:pt idx="18">
                  <c:v>0</c:v>
                </c:pt>
                <c:pt idx="19">
                  <c:v>0</c:v>
                </c:pt>
                <c:pt idx="20">
                  <c:v>0</c:v>
                </c:pt>
                <c:pt idx="21">
                  <c:v>0</c:v>
                </c:pt>
                <c:pt idx="22">
                  <c:v>0</c:v>
                </c:pt>
                <c:pt idx="23">
                  <c:v>100</c:v>
                </c:pt>
                <c:pt idx="24">
                  <c:v>100</c:v>
                </c:pt>
                <c:pt idx="25">
                  <c:v>99.876543209876502</c:v>
                </c:pt>
                <c:pt idx="26">
                  <c:v>100</c:v>
                </c:pt>
                <c:pt idx="27">
                  <c:v>0</c:v>
                </c:pt>
                <c:pt idx="28">
                  <c:v>0</c:v>
                </c:pt>
                <c:pt idx="29">
                  <c:v>100</c:v>
                </c:pt>
                <c:pt idx="30">
                  <c:v>0</c:v>
                </c:pt>
                <c:pt idx="31">
                  <c:v>0</c:v>
                </c:pt>
                <c:pt idx="32">
                  <c:v>0</c:v>
                </c:pt>
                <c:pt idx="33">
                  <c:v>0</c:v>
                </c:pt>
                <c:pt idx="34">
                  <c:v>0</c:v>
                </c:pt>
                <c:pt idx="35">
                  <c:v>99.283154121863802</c:v>
                </c:pt>
                <c:pt idx="36">
                  <c:v>0</c:v>
                </c:pt>
                <c:pt idx="37">
                  <c:v>0</c:v>
                </c:pt>
                <c:pt idx="38">
                  <c:v>0</c:v>
                </c:pt>
                <c:pt idx="39">
                  <c:v>0</c:v>
                </c:pt>
                <c:pt idx="40">
                  <c:v>100</c:v>
                </c:pt>
                <c:pt idx="41">
                  <c:v>0</c:v>
                </c:pt>
                <c:pt idx="42">
                  <c:v>0</c:v>
                </c:pt>
                <c:pt idx="43">
                  <c:v>0</c:v>
                </c:pt>
                <c:pt idx="44">
                  <c:v>100</c:v>
                </c:pt>
                <c:pt idx="45">
                  <c:v>99.728260869565204</c:v>
                </c:pt>
                <c:pt idx="46">
                  <c:v>99.9448428019857</c:v>
                </c:pt>
                <c:pt idx="47">
                  <c:v>100</c:v>
                </c:pt>
                <c:pt idx="48">
                  <c:v>0</c:v>
                </c:pt>
                <c:pt idx="49">
                  <c:v>0</c:v>
                </c:pt>
                <c:pt idx="50">
                  <c:v>0</c:v>
                </c:pt>
                <c:pt idx="51">
                  <c:v>100</c:v>
                </c:pt>
                <c:pt idx="52">
                  <c:v>99.866725899600198</c:v>
                </c:pt>
                <c:pt idx="53">
                  <c:v>0</c:v>
                </c:pt>
                <c:pt idx="54">
                  <c:v>0</c:v>
                </c:pt>
                <c:pt idx="55">
                  <c:v>100</c:v>
                </c:pt>
                <c:pt idx="56">
                  <c:v>0</c:v>
                </c:pt>
                <c:pt idx="57">
                  <c:v>0</c:v>
                </c:pt>
                <c:pt idx="58">
                  <c:v>100</c:v>
                </c:pt>
                <c:pt idx="59">
                  <c:v>100</c:v>
                </c:pt>
                <c:pt idx="60">
                  <c:v>99.891422366992401</c:v>
                </c:pt>
                <c:pt idx="61">
                  <c:v>100</c:v>
                </c:pt>
                <c:pt idx="62">
                  <c:v>100</c:v>
                </c:pt>
                <c:pt idx="63">
                  <c:v>0</c:v>
                </c:pt>
                <c:pt idx="64">
                  <c:v>0</c:v>
                </c:pt>
                <c:pt idx="65">
                  <c:v>100</c:v>
                </c:pt>
                <c:pt idx="66">
                  <c:v>100</c:v>
                </c:pt>
                <c:pt idx="67">
                  <c:v>0</c:v>
                </c:pt>
                <c:pt idx="68">
                  <c:v>99.945414847161601</c:v>
                </c:pt>
                <c:pt idx="69">
                  <c:v>0</c:v>
                </c:pt>
                <c:pt idx="70">
                  <c:v>99.602385685884698</c:v>
                </c:pt>
                <c:pt idx="71">
                  <c:v>99.879081015719507</c:v>
                </c:pt>
                <c:pt idx="72">
                  <c:v>99.930891499654507</c:v>
                </c:pt>
                <c:pt idx="73">
                  <c:v>0</c:v>
                </c:pt>
                <c:pt idx="74">
                  <c:v>100</c:v>
                </c:pt>
                <c:pt idx="75">
                  <c:v>0</c:v>
                </c:pt>
                <c:pt idx="76">
                  <c:v>100</c:v>
                </c:pt>
                <c:pt idx="77">
                  <c:v>99.940476190476204</c:v>
                </c:pt>
                <c:pt idx="78">
                  <c:v>0</c:v>
                </c:pt>
                <c:pt idx="79">
                  <c:v>99.8237885462555</c:v>
                </c:pt>
                <c:pt idx="80">
                  <c:v>0</c:v>
                </c:pt>
                <c:pt idx="81">
                  <c:v>0</c:v>
                </c:pt>
                <c:pt idx="82">
                  <c:v>0</c:v>
                </c:pt>
                <c:pt idx="83">
                  <c:v>99.893617021276597</c:v>
                </c:pt>
                <c:pt idx="84">
                  <c:v>0</c:v>
                </c:pt>
                <c:pt idx="85">
                  <c:v>0</c:v>
                </c:pt>
                <c:pt idx="86">
                  <c:v>100</c:v>
                </c:pt>
                <c:pt idx="87">
                  <c:v>100</c:v>
                </c:pt>
                <c:pt idx="88">
                  <c:v>100</c:v>
                </c:pt>
                <c:pt idx="89">
                  <c:v>0</c:v>
                </c:pt>
                <c:pt idx="90">
                  <c:v>99.859385985469899</c:v>
                </c:pt>
                <c:pt idx="91">
                  <c:v>0</c:v>
                </c:pt>
                <c:pt idx="92">
                  <c:v>99.428571428571402</c:v>
                </c:pt>
                <c:pt idx="93">
                  <c:v>0</c:v>
                </c:pt>
                <c:pt idx="94">
                  <c:v>0</c:v>
                </c:pt>
                <c:pt idx="95">
                  <c:v>0</c:v>
                </c:pt>
                <c:pt idx="96">
                  <c:v>100</c:v>
                </c:pt>
                <c:pt idx="97">
                  <c:v>0</c:v>
                </c:pt>
                <c:pt idx="98">
                  <c:v>99.909338168630995</c:v>
                </c:pt>
                <c:pt idx="99">
                  <c:v>0</c:v>
                </c:pt>
                <c:pt idx="100">
                  <c:v>0</c:v>
                </c:pt>
                <c:pt idx="101">
                  <c:v>0</c:v>
                </c:pt>
                <c:pt idx="102">
                  <c:v>99.933993399339897</c:v>
                </c:pt>
                <c:pt idx="103">
                  <c:v>100</c:v>
                </c:pt>
                <c:pt idx="104">
                  <c:v>0</c:v>
                </c:pt>
                <c:pt idx="105">
                  <c:v>100</c:v>
                </c:pt>
                <c:pt idx="106">
                  <c:v>0</c:v>
                </c:pt>
                <c:pt idx="107">
                  <c:v>100</c:v>
                </c:pt>
                <c:pt idx="108">
                  <c:v>100</c:v>
                </c:pt>
                <c:pt idx="109">
                  <c:v>100</c:v>
                </c:pt>
                <c:pt idx="110">
                  <c:v>99.760191846522801</c:v>
                </c:pt>
                <c:pt idx="111">
                  <c:v>0</c:v>
                </c:pt>
                <c:pt idx="112">
                  <c:v>99.751861042183606</c:v>
                </c:pt>
                <c:pt idx="113">
                  <c:v>0</c:v>
                </c:pt>
                <c:pt idx="114">
                  <c:v>99.803921568627402</c:v>
                </c:pt>
                <c:pt idx="115">
                  <c:v>0</c:v>
                </c:pt>
                <c:pt idx="116">
                  <c:v>0</c:v>
                </c:pt>
                <c:pt idx="117">
                  <c:v>100</c:v>
                </c:pt>
                <c:pt idx="118">
                  <c:v>0</c:v>
                </c:pt>
                <c:pt idx="119">
                  <c:v>0</c:v>
                </c:pt>
                <c:pt idx="120">
                  <c:v>0</c:v>
                </c:pt>
                <c:pt idx="121">
                  <c:v>0</c:v>
                </c:pt>
                <c:pt idx="122">
                  <c:v>100</c:v>
                </c:pt>
                <c:pt idx="123">
                  <c:v>0</c:v>
                </c:pt>
                <c:pt idx="124">
                  <c:v>0</c:v>
                </c:pt>
                <c:pt idx="125">
                  <c:v>100</c:v>
                </c:pt>
                <c:pt idx="126">
                  <c:v>0</c:v>
                </c:pt>
                <c:pt idx="127">
                  <c:v>0</c:v>
                </c:pt>
                <c:pt idx="128">
                  <c:v>99.933488526770901</c:v>
                </c:pt>
                <c:pt idx="129">
                  <c:v>99.909536497911105</c:v>
                </c:pt>
                <c:pt idx="130">
                  <c:v>0</c:v>
                </c:pt>
                <c:pt idx="131">
                  <c:v>99.843382928739203</c:v>
                </c:pt>
                <c:pt idx="132">
                  <c:v>99.904026104899501</c:v>
                </c:pt>
                <c:pt idx="133">
                  <c:v>100</c:v>
                </c:pt>
                <c:pt idx="134">
                  <c:v>0</c:v>
                </c:pt>
                <c:pt idx="135">
                  <c:v>99.9313186813187</c:v>
                </c:pt>
                <c:pt idx="136">
                  <c:v>100</c:v>
                </c:pt>
                <c:pt idx="137">
                  <c:v>99.957026214009502</c:v>
                </c:pt>
                <c:pt idx="138">
                  <c:v>0</c:v>
                </c:pt>
                <c:pt idx="139">
                  <c:v>99.936668777707396</c:v>
                </c:pt>
                <c:pt idx="140">
                  <c:v>100</c:v>
                </c:pt>
                <c:pt idx="141">
                  <c:v>0</c:v>
                </c:pt>
                <c:pt idx="142">
                  <c:v>100</c:v>
                </c:pt>
                <c:pt idx="143">
                  <c:v>99.8980632008155</c:v>
                </c:pt>
                <c:pt idx="144">
                  <c:v>99.884393063583801</c:v>
                </c:pt>
                <c:pt idx="145">
                  <c:v>99.940104389492603</c:v>
                </c:pt>
                <c:pt idx="146">
                  <c:v>100</c:v>
                </c:pt>
                <c:pt idx="147">
                  <c:v>0</c:v>
                </c:pt>
                <c:pt idx="148">
                  <c:v>0</c:v>
                </c:pt>
                <c:pt idx="149">
                  <c:v>100</c:v>
                </c:pt>
                <c:pt idx="150">
                  <c:v>100</c:v>
                </c:pt>
                <c:pt idx="151">
                  <c:v>99.860594795539001</c:v>
                </c:pt>
                <c:pt idx="152">
                  <c:v>99.952015355086402</c:v>
                </c:pt>
                <c:pt idx="153">
                  <c:v>100</c:v>
                </c:pt>
                <c:pt idx="154">
                  <c:v>0</c:v>
                </c:pt>
                <c:pt idx="155">
                  <c:v>100</c:v>
                </c:pt>
                <c:pt idx="156">
                  <c:v>100</c:v>
                </c:pt>
                <c:pt idx="157">
                  <c:v>100</c:v>
                </c:pt>
                <c:pt idx="158">
                  <c:v>100</c:v>
                </c:pt>
                <c:pt idx="159">
                  <c:v>100</c:v>
                </c:pt>
                <c:pt idx="160">
                  <c:v>99.923039381311696</c:v>
                </c:pt>
                <c:pt idx="161">
                  <c:v>100</c:v>
                </c:pt>
                <c:pt idx="162">
                  <c:v>0</c:v>
                </c:pt>
                <c:pt idx="163">
                  <c:v>100</c:v>
                </c:pt>
                <c:pt idx="164">
                  <c:v>99.736842105263193</c:v>
                </c:pt>
                <c:pt idx="165">
                  <c:v>100</c:v>
                </c:pt>
                <c:pt idx="166">
                  <c:v>100</c:v>
                </c:pt>
                <c:pt idx="167">
                  <c:v>99.953073674331307</c:v>
                </c:pt>
                <c:pt idx="168">
                  <c:v>100</c:v>
                </c:pt>
                <c:pt idx="169">
                  <c:v>100</c:v>
                </c:pt>
                <c:pt idx="170">
                  <c:v>100</c:v>
                </c:pt>
                <c:pt idx="171">
                  <c:v>100</c:v>
                </c:pt>
                <c:pt idx="172">
                  <c:v>100</c:v>
                </c:pt>
                <c:pt idx="173">
                  <c:v>100</c:v>
                </c:pt>
                <c:pt idx="174">
                  <c:v>100</c:v>
                </c:pt>
                <c:pt idx="175">
                  <c:v>0</c:v>
                </c:pt>
                <c:pt idx="176">
                  <c:v>100</c:v>
                </c:pt>
                <c:pt idx="177">
                  <c:v>0</c:v>
                </c:pt>
                <c:pt idx="178">
                  <c:v>100</c:v>
                </c:pt>
                <c:pt idx="179">
                  <c:v>0</c:v>
                </c:pt>
                <c:pt idx="180">
                  <c:v>0</c:v>
                </c:pt>
                <c:pt idx="181">
                  <c:v>0</c:v>
                </c:pt>
                <c:pt idx="182">
                  <c:v>100</c:v>
                </c:pt>
                <c:pt idx="183">
                  <c:v>99.908340971585702</c:v>
                </c:pt>
                <c:pt idx="184">
                  <c:v>99.903938520653199</c:v>
                </c:pt>
                <c:pt idx="185">
                  <c:v>99.855851133534301</c:v>
                </c:pt>
                <c:pt idx="186">
                  <c:v>99.840360784626696</c:v>
                </c:pt>
                <c:pt idx="187">
                  <c:v>99.849661738912602</c:v>
                </c:pt>
                <c:pt idx="188">
                  <c:v>0</c:v>
                </c:pt>
                <c:pt idx="189">
                  <c:v>0</c:v>
                </c:pt>
                <c:pt idx="190">
                  <c:v>99.900842835894906</c:v>
                </c:pt>
                <c:pt idx="191">
                  <c:v>99.576271186440707</c:v>
                </c:pt>
                <c:pt idx="192">
                  <c:v>99.850746268656707</c:v>
                </c:pt>
                <c:pt idx="193">
                  <c:v>99.758259468170806</c:v>
                </c:pt>
                <c:pt idx="194">
                  <c:v>0</c:v>
                </c:pt>
                <c:pt idx="195">
                  <c:v>100</c:v>
                </c:pt>
                <c:pt idx="196">
                  <c:v>0</c:v>
                </c:pt>
                <c:pt idx="197">
                  <c:v>0</c:v>
                </c:pt>
                <c:pt idx="198">
                  <c:v>99.893475366178393</c:v>
                </c:pt>
                <c:pt idx="199">
                  <c:v>100</c:v>
                </c:pt>
                <c:pt idx="200">
                  <c:v>0</c:v>
                </c:pt>
                <c:pt idx="201">
                  <c:v>100</c:v>
                </c:pt>
                <c:pt idx="202">
                  <c:v>99.855114459576896</c:v>
                </c:pt>
                <c:pt idx="203">
                  <c:v>99.972766884531595</c:v>
                </c:pt>
                <c:pt idx="204">
                  <c:v>0</c:v>
                </c:pt>
                <c:pt idx="205">
                  <c:v>100</c:v>
                </c:pt>
                <c:pt idx="206">
                  <c:v>99.906367041198493</c:v>
                </c:pt>
                <c:pt idx="207">
                  <c:v>0</c:v>
                </c:pt>
                <c:pt idx="208">
                  <c:v>0</c:v>
                </c:pt>
                <c:pt idx="209">
                  <c:v>99.948927477017406</c:v>
                </c:pt>
                <c:pt idx="210">
                  <c:v>0</c:v>
                </c:pt>
                <c:pt idx="211">
                  <c:v>0</c:v>
                </c:pt>
                <c:pt idx="212">
                  <c:v>100</c:v>
                </c:pt>
                <c:pt idx="213">
                  <c:v>99.934768427919096</c:v>
                </c:pt>
                <c:pt idx="214">
                  <c:v>0</c:v>
                </c:pt>
                <c:pt idx="215">
                  <c:v>100</c:v>
                </c:pt>
                <c:pt idx="216">
                  <c:v>0</c:v>
                </c:pt>
                <c:pt idx="217">
                  <c:v>100</c:v>
                </c:pt>
                <c:pt idx="218">
                  <c:v>99.874529485570903</c:v>
                </c:pt>
                <c:pt idx="219">
                  <c:v>99.753534829420204</c:v>
                </c:pt>
                <c:pt idx="220">
                  <c:v>99.958036088963496</c:v>
                </c:pt>
                <c:pt idx="221">
                  <c:v>100</c:v>
                </c:pt>
                <c:pt idx="222">
                  <c:v>99.699699699699707</c:v>
                </c:pt>
                <c:pt idx="223">
                  <c:v>100</c:v>
                </c:pt>
                <c:pt idx="224">
                  <c:v>0</c:v>
                </c:pt>
                <c:pt idx="225">
                  <c:v>100</c:v>
                </c:pt>
                <c:pt idx="226">
                  <c:v>99.938800489596105</c:v>
                </c:pt>
                <c:pt idx="227">
                  <c:v>99.942028985507307</c:v>
                </c:pt>
                <c:pt idx="228">
                  <c:v>100</c:v>
                </c:pt>
                <c:pt idx="229">
                  <c:v>100</c:v>
                </c:pt>
                <c:pt idx="230">
                  <c:v>100</c:v>
                </c:pt>
                <c:pt idx="231">
                  <c:v>100</c:v>
                </c:pt>
                <c:pt idx="232">
                  <c:v>0</c:v>
                </c:pt>
                <c:pt idx="233">
                  <c:v>99.932840832773707</c:v>
                </c:pt>
                <c:pt idx="234">
                  <c:v>100</c:v>
                </c:pt>
                <c:pt idx="235">
                  <c:v>99.646643109540605</c:v>
                </c:pt>
                <c:pt idx="236">
                  <c:v>100</c:v>
                </c:pt>
                <c:pt idx="237">
                  <c:v>99.756986634264905</c:v>
                </c:pt>
                <c:pt idx="238">
                  <c:v>0</c:v>
                </c:pt>
                <c:pt idx="239">
                  <c:v>0</c:v>
                </c:pt>
                <c:pt idx="240">
                  <c:v>100</c:v>
                </c:pt>
                <c:pt idx="241">
                  <c:v>0</c:v>
                </c:pt>
                <c:pt idx="242">
                  <c:v>0</c:v>
                </c:pt>
                <c:pt idx="243">
                  <c:v>100</c:v>
                </c:pt>
                <c:pt idx="244">
                  <c:v>0</c:v>
                </c:pt>
                <c:pt idx="245">
                  <c:v>0</c:v>
                </c:pt>
                <c:pt idx="246">
                  <c:v>0</c:v>
                </c:pt>
                <c:pt idx="247">
                  <c:v>100</c:v>
                </c:pt>
                <c:pt idx="248">
                  <c:v>99.833887043189407</c:v>
                </c:pt>
                <c:pt idx="249">
                  <c:v>0</c:v>
                </c:pt>
                <c:pt idx="250">
                  <c:v>100</c:v>
                </c:pt>
                <c:pt idx="251">
                  <c:v>0</c:v>
                </c:pt>
                <c:pt idx="252">
                  <c:v>100</c:v>
                </c:pt>
                <c:pt idx="253">
                  <c:v>0</c:v>
                </c:pt>
                <c:pt idx="254">
                  <c:v>100</c:v>
                </c:pt>
                <c:pt idx="255">
                  <c:v>0</c:v>
                </c:pt>
                <c:pt idx="256">
                  <c:v>100</c:v>
                </c:pt>
                <c:pt idx="257">
                  <c:v>99.808879741252596</c:v>
                </c:pt>
                <c:pt idx="258">
                  <c:v>0</c:v>
                </c:pt>
                <c:pt idx="259">
                  <c:v>99.769053117782903</c:v>
                </c:pt>
                <c:pt idx="260">
                  <c:v>0</c:v>
                </c:pt>
                <c:pt idx="261">
                  <c:v>100</c:v>
                </c:pt>
                <c:pt idx="262">
                  <c:v>99.857853589196907</c:v>
                </c:pt>
                <c:pt idx="263">
                  <c:v>100</c:v>
                </c:pt>
                <c:pt idx="264">
                  <c:v>100</c:v>
                </c:pt>
                <c:pt idx="265">
                  <c:v>99.695740365111604</c:v>
                </c:pt>
                <c:pt idx="266">
                  <c:v>100</c:v>
                </c:pt>
                <c:pt idx="267">
                  <c:v>100</c:v>
                </c:pt>
                <c:pt idx="268">
                  <c:v>100</c:v>
                </c:pt>
                <c:pt idx="269">
                  <c:v>100</c:v>
                </c:pt>
                <c:pt idx="270">
                  <c:v>99.671052631578902</c:v>
                </c:pt>
                <c:pt idx="271">
                  <c:v>99.933730947647405</c:v>
                </c:pt>
                <c:pt idx="272">
                  <c:v>100</c:v>
                </c:pt>
                <c:pt idx="273">
                  <c:v>100</c:v>
                </c:pt>
                <c:pt idx="274">
                  <c:v>100</c:v>
                </c:pt>
                <c:pt idx="275">
                  <c:v>100</c:v>
                </c:pt>
                <c:pt idx="276">
                  <c:v>100</c:v>
                </c:pt>
                <c:pt idx="277">
                  <c:v>0</c:v>
                </c:pt>
                <c:pt idx="278">
                  <c:v>100</c:v>
                </c:pt>
                <c:pt idx="279">
                  <c:v>99.740259740259702</c:v>
                </c:pt>
                <c:pt idx="280">
                  <c:v>0</c:v>
                </c:pt>
                <c:pt idx="281">
                  <c:v>0</c:v>
                </c:pt>
                <c:pt idx="282">
                  <c:v>100</c:v>
                </c:pt>
                <c:pt idx="283">
                  <c:v>99.8483965014577</c:v>
                </c:pt>
                <c:pt idx="284">
                  <c:v>100</c:v>
                </c:pt>
                <c:pt idx="285">
                  <c:v>100</c:v>
                </c:pt>
                <c:pt idx="286">
                  <c:v>0</c:v>
                </c:pt>
                <c:pt idx="287">
                  <c:v>0</c:v>
                </c:pt>
                <c:pt idx="288">
                  <c:v>100</c:v>
                </c:pt>
                <c:pt idx="289">
                  <c:v>99.948373773877094</c:v>
                </c:pt>
                <c:pt idx="290">
                  <c:v>99.924050632911403</c:v>
                </c:pt>
                <c:pt idx="291">
                  <c:v>0</c:v>
                </c:pt>
                <c:pt idx="292">
                  <c:v>99.936968168925304</c:v>
                </c:pt>
                <c:pt idx="293">
                  <c:v>100</c:v>
                </c:pt>
                <c:pt idx="294">
                  <c:v>0</c:v>
                </c:pt>
                <c:pt idx="295">
                  <c:v>0</c:v>
                </c:pt>
                <c:pt idx="296">
                  <c:v>0</c:v>
                </c:pt>
                <c:pt idx="297">
                  <c:v>100</c:v>
                </c:pt>
                <c:pt idx="298">
                  <c:v>0</c:v>
                </c:pt>
                <c:pt idx="299">
                  <c:v>100</c:v>
                </c:pt>
                <c:pt idx="300">
                  <c:v>0</c:v>
                </c:pt>
                <c:pt idx="301">
                  <c:v>0</c:v>
                </c:pt>
                <c:pt idx="302">
                  <c:v>0</c:v>
                </c:pt>
                <c:pt idx="303">
                  <c:v>100</c:v>
                </c:pt>
                <c:pt idx="304">
                  <c:v>100</c:v>
                </c:pt>
                <c:pt idx="305">
                  <c:v>0</c:v>
                </c:pt>
                <c:pt idx="306">
                  <c:v>100</c:v>
                </c:pt>
                <c:pt idx="307">
                  <c:v>0</c:v>
                </c:pt>
                <c:pt idx="308">
                  <c:v>100</c:v>
                </c:pt>
                <c:pt idx="309">
                  <c:v>0</c:v>
                </c:pt>
                <c:pt idx="310">
                  <c:v>0</c:v>
                </c:pt>
                <c:pt idx="311">
                  <c:v>100</c:v>
                </c:pt>
                <c:pt idx="312">
                  <c:v>100</c:v>
                </c:pt>
                <c:pt idx="313">
                  <c:v>99.877149877149904</c:v>
                </c:pt>
                <c:pt idx="314">
                  <c:v>0</c:v>
                </c:pt>
                <c:pt idx="315">
                  <c:v>0</c:v>
                </c:pt>
                <c:pt idx="316">
                  <c:v>0</c:v>
                </c:pt>
                <c:pt idx="317">
                  <c:v>100</c:v>
                </c:pt>
                <c:pt idx="318">
                  <c:v>0</c:v>
                </c:pt>
                <c:pt idx="319">
                  <c:v>100</c:v>
                </c:pt>
                <c:pt idx="320">
                  <c:v>99.7340425531915</c:v>
                </c:pt>
                <c:pt idx="321">
                  <c:v>100</c:v>
                </c:pt>
                <c:pt idx="322">
                  <c:v>100</c:v>
                </c:pt>
                <c:pt idx="323">
                  <c:v>0</c:v>
                </c:pt>
                <c:pt idx="324">
                  <c:v>0</c:v>
                </c:pt>
                <c:pt idx="325">
                  <c:v>0</c:v>
                </c:pt>
                <c:pt idx="326">
                  <c:v>0</c:v>
                </c:pt>
                <c:pt idx="327">
                  <c:v>100</c:v>
                </c:pt>
                <c:pt idx="328">
                  <c:v>100</c:v>
                </c:pt>
                <c:pt idx="329">
                  <c:v>0</c:v>
                </c:pt>
                <c:pt idx="330">
                  <c:v>0</c:v>
                </c:pt>
                <c:pt idx="331">
                  <c:v>99.952852428100002</c:v>
                </c:pt>
                <c:pt idx="332">
                  <c:v>99.945175438596493</c:v>
                </c:pt>
                <c:pt idx="333">
                  <c:v>0</c:v>
                </c:pt>
                <c:pt idx="334">
                  <c:v>100</c:v>
                </c:pt>
                <c:pt idx="335">
                  <c:v>0</c:v>
                </c:pt>
                <c:pt idx="336">
                  <c:v>0</c:v>
                </c:pt>
                <c:pt idx="337">
                  <c:v>0</c:v>
                </c:pt>
                <c:pt idx="338">
                  <c:v>100</c:v>
                </c:pt>
                <c:pt idx="339">
                  <c:v>100</c:v>
                </c:pt>
                <c:pt idx="340">
                  <c:v>99.967426710097698</c:v>
                </c:pt>
                <c:pt idx="341">
                  <c:v>0</c:v>
                </c:pt>
                <c:pt idx="342">
                  <c:v>99.7032640949555</c:v>
                </c:pt>
                <c:pt idx="343">
                  <c:v>99.888517279821599</c:v>
                </c:pt>
                <c:pt idx="344">
                  <c:v>99.964763918252302</c:v>
                </c:pt>
                <c:pt idx="345">
                  <c:v>0</c:v>
                </c:pt>
                <c:pt idx="346">
                  <c:v>99.826689774696703</c:v>
                </c:pt>
                <c:pt idx="347">
                  <c:v>99.882399059192494</c:v>
                </c:pt>
                <c:pt idx="348">
                  <c:v>99.945945945945994</c:v>
                </c:pt>
                <c:pt idx="349">
                  <c:v>100</c:v>
                </c:pt>
                <c:pt idx="350">
                  <c:v>0</c:v>
                </c:pt>
                <c:pt idx="351">
                  <c:v>0</c:v>
                </c:pt>
                <c:pt idx="352">
                  <c:v>99.852434825381195</c:v>
                </c:pt>
                <c:pt idx="353">
                  <c:v>99.705014749262503</c:v>
                </c:pt>
                <c:pt idx="354">
                  <c:v>99.766355140186903</c:v>
                </c:pt>
                <c:pt idx="355">
                  <c:v>100</c:v>
                </c:pt>
                <c:pt idx="356">
                  <c:v>99.821640903686102</c:v>
                </c:pt>
                <c:pt idx="357">
                  <c:v>0</c:v>
                </c:pt>
                <c:pt idx="358">
                  <c:v>0</c:v>
                </c:pt>
                <c:pt idx="359">
                  <c:v>100</c:v>
                </c:pt>
                <c:pt idx="360">
                  <c:v>0</c:v>
                </c:pt>
                <c:pt idx="361">
                  <c:v>99.916960763961001</c:v>
                </c:pt>
                <c:pt idx="362">
                  <c:v>99.942263279445697</c:v>
                </c:pt>
                <c:pt idx="363">
                  <c:v>0</c:v>
                </c:pt>
                <c:pt idx="364">
                  <c:v>0</c:v>
                </c:pt>
                <c:pt idx="365">
                  <c:v>0</c:v>
                </c:pt>
                <c:pt idx="366">
                  <c:v>100</c:v>
                </c:pt>
                <c:pt idx="367">
                  <c:v>99.870466321243498</c:v>
                </c:pt>
                <c:pt idx="368">
                  <c:v>100</c:v>
                </c:pt>
                <c:pt idx="369">
                  <c:v>100</c:v>
                </c:pt>
                <c:pt idx="370">
                  <c:v>100</c:v>
                </c:pt>
                <c:pt idx="371">
                  <c:v>0</c:v>
                </c:pt>
                <c:pt idx="372">
                  <c:v>0</c:v>
                </c:pt>
                <c:pt idx="373">
                  <c:v>99.932295192958705</c:v>
                </c:pt>
                <c:pt idx="374">
                  <c:v>100</c:v>
                </c:pt>
                <c:pt idx="375">
                  <c:v>100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99.833472106577901</c:v>
                </c:pt>
                <c:pt idx="395">
                  <c:v>99.826086956521706</c:v>
                </c:pt>
                <c:pt idx="396">
                  <c:v>100</c:v>
                </c:pt>
              </c:numCache>
            </c:numRef>
          </c:val>
          <c:extLst>
            <c:ext xmlns:c16="http://schemas.microsoft.com/office/drawing/2014/chart" uri="{C3380CC4-5D6E-409C-BE32-E72D297353CC}">
              <c16:uniqueId val="{00000001-F65A-4477-8C4A-48D4350E86FA}"/>
            </c:ext>
          </c:extLst>
        </c:ser>
        <c:dLbls>
          <c:showLegendKey val="0"/>
          <c:showVal val="0"/>
          <c:showCatName val="0"/>
          <c:showSerName val="0"/>
          <c:showPercent val="0"/>
          <c:showBubbleSize val="0"/>
        </c:dLbls>
        <c:axId val="592024136"/>
        <c:axId val="592024792"/>
      </c:areaChart>
      <c:catAx>
        <c:axId val="5920241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024792"/>
        <c:crosses val="autoZero"/>
        <c:auto val="1"/>
        <c:lblAlgn val="ctr"/>
        <c:lblOffset val="100"/>
        <c:noMultiLvlLbl val="0"/>
      </c:catAx>
      <c:valAx>
        <c:axId val="592024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202413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Road to 2022</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0.19361161951936701</c:v>
                </c:pt>
                <c:pt idx="1">
                  <c:v>3.9510579683397003E-2</c:v>
                </c:pt>
                <c:pt idx="2">
                  <c:v>0.28755593263259599</c:v>
                </c:pt>
                <c:pt idx="3">
                  <c:v>0.11781206171108</c:v>
                </c:pt>
                <c:pt idx="4">
                  <c:v>0.12223946772019</c:v>
                </c:pt>
              </c:numCache>
            </c:numRef>
          </c:val>
          <c:extLst>
            <c:ext xmlns:c16="http://schemas.microsoft.com/office/drawing/2014/chart" uri="{C3380CC4-5D6E-409C-BE32-E72D297353CC}">
              <c16:uniqueId val="{00000000-D396-47EC-A03C-40B88C00C5C3}"/>
            </c:ext>
          </c:extLst>
        </c:ser>
        <c:dLbls>
          <c:showLegendKey val="0"/>
          <c:showVal val="0"/>
          <c:showCatName val="0"/>
          <c:showSerName val="0"/>
          <c:showPercent val="0"/>
          <c:showBubbleSize val="0"/>
        </c:dLbls>
        <c:gapWidth val="219"/>
        <c:overlap val="-27"/>
        <c:axId val="459491840"/>
        <c:axId val="459481672"/>
      </c:barChart>
      <c:catAx>
        <c:axId val="45949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81672"/>
        <c:crosses val="autoZero"/>
        <c:auto val="1"/>
        <c:lblAlgn val="ctr"/>
        <c:lblOffset val="100"/>
        <c:noMultiLvlLbl val="0"/>
      </c:catAx>
      <c:valAx>
        <c:axId val="45948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49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roadto2022</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c:v>
                </c:pt>
                <c:pt idx="1">
                  <c:v>32</c:v>
                </c:pt>
                <c:pt idx="2">
                  <c:v>34</c:v>
                </c:pt>
                <c:pt idx="3">
                  <c:v>35</c:v>
                </c:pt>
                <c:pt idx="4">
                  <c:v>14</c:v>
                </c:pt>
                <c:pt idx="5">
                  <c:v>8</c:v>
                </c:pt>
                <c:pt idx="6">
                  <c:v>44</c:v>
                </c:pt>
              </c:numCache>
            </c:numRef>
          </c:val>
          <c:extLst>
            <c:ext xmlns:c16="http://schemas.microsoft.com/office/drawing/2014/chart" uri="{C3380CC4-5D6E-409C-BE32-E72D297353CC}">
              <c16:uniqueId val="{00000000-961E-405E-841C-651536E30B6A}"/>
            </c:ext>
          </c:extLst>
        </c:ser>
        <c:dLbls>
          <c:showLegendKey val="0"/>
          <c:showVal val="0"/>
          <c:showCatName val="0"/>
          <c:showSerName val="0"/>
          <c:showPercent val="0"/>
          <c:showBubbleSize val="0"/>
        </c:dLbls>
        <c:gapWidth val="219"/>
        <c:overlap val="-27"/>
        <c:axId val="589809840"/>
        <c:axId val="589805576"/>
      </c:barChart>
      <c:catAx>
        <c:axId val="58980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805576"/>
        <c:crosses val="autoZero"/>
        <c:auto val="1"/>
        <c:lblAlgn val="ctr"/>
        <c:lblOffset val="100"/>
        <c:noMultiLvlLbl val="0"/>
      </c:catAx>
      <c:valAx>
        <c:axId val="58980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80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roadto2022</c:v>
                </c:pt>
              </c:strCache>
            </c:strRef>
          </c:tx>
          <c:spPr>
            <a:ln w="28575" cap="rnd">
              <a:solidFill>
                <a:schemeClr val="accent1"/>
              </a:solidFill>
              <a:round/>
            </a:ln>
            <a:effectLst/>
          </c:spPr>
          <c:marker>
            <c:symbol val="none"/>
          </c:marker>
          <c:cat>
            <c:strRef>
              <c:f>Sheet1!$A$2:$A$398</c:f>
              <c:strCache>
                <c:ptCount val="397"/>
                <c:pt idx="0">
                  <c:v>1/3/2019</c:v>
                </c:pt>
                <c:pt idx="1">
                  <c:v>2/3/2019</c:v>
                </c:pt>
                <c:pt idx="2">
                  <c:v>3/3/2019</c:v>
                </c:pt>
                <c:pt idx="3">
                  <c:v>4/3/2019</c:v>
                </c:pt>
                <c:pt idx="4">
                  <c:v>5/3/2019</c:v>
                </c:pt>
                <c:pt idx="5">
                  <c:v>6/3/2019</c:v>
                </c:pt>
                <c:pt idx="6">
                  <c:v>7/3/2019</c:v>
                </c:pt>
                <c:pt idx="7">
                  <c:v>8/3/2019</c:v>
                </c:pt>
                <c:pt idx="8">
                  <c:v>9/3/2019</c:v>
                </c:pt>
                <c:pt idx="9">
                  <c:v>10/3/2019</c:v>
                </c:pt>
                <c:pt idx="10">
                  <c:v>11/3/2019</c:v>
                </c:pt>
                <c:pt idx="11">
                  <c:v>12/3/2019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pt idx="31">
                  <c:v>1/4/2019</c:v>
                </c:pt>
                <c:pt idx="32">
                  <c:v>2/4/2019</c:v>
                </c:pt>
                <c:pt idx="33">
                  <c:v>3/4/2019</c:v>
                </c:pt>
                <c:pt idx="34">
                  <c:v>4/4/2019</c:v>
                </c:pt>
                <c:pt idx="35">
                  <c:v>5/4/2019</c:v>
                </c:pt>
                <c:pt idx="36">
                  <c:v>6/4/2019</c:v>
                </c:pt>
                <c:pt idx="37">
                  <c:v>7/4/2019</c:v>
                </c:pt>
                <c:pt idx="38">
                  <c:v>8/4/2019</c:v>
                </c:pt>
                <c:pt idx="39">
                  <c:v>9/4/2019</c:v>
                </c:pt>
                <c:pt idx="40">
                  <c:v>10/4/2019</c:v>
                </c:pt>
                <c:pt idx="41">
                  <c:v>11/4/2019</c:v>
                </c:pt>
                <c:pt idx="42">
                  <c:v>12/4/2019</c:v>
                </c:pt>
                <c:pt idx="43">
                  <c:v>13/04/2019</c:v>
                </c:pt>
                <c:pt idx="44">
                  <c:v>14/04/2019</c:v>
                </c:pt>
                <c:pt idx="45">
                  <c:v>15/04/2019</c:v>
                </c:pt>
                <c:pt idx="46">
                  <c:v>16/04/2019</c:v>
                </c:pt>
                <c:pt idx="47">
                  <c:v>17/04/2019</c:v>
                </c:pt>
                <c:pt idx="48">
                  <c:v>18/04/2019</c:v>
                </c:pt>
                <c:pt idx="49">
                  <c:v>19/04/2019</c:v>
                </c:pt>
                <c:pt idx="50">
                  <c:v>20/04/2019</c:v>
                </c:pt>
                <c:pt idx="51">
                  <c:v>21/04/2019</c:v>
                </c:pt>
                <c:pt idx="52">
                  <c:v>22/04/2019</c:v>
                </c:pt>
                <c:pt idx="53">
                  <c:v>23/04/2019</c:v>
                </c:pt>
                <c:pt idx="54">
                  <c:v>24/04/2019</c:v>
                </c:pt>
                <c:pt idx="55">
                  <c:v>25/04/2019</c:v>
                </c:pt>
                <c:pt idx="56">
                  <c:v>26/04/2019</c:v>
                </c:pt>
                <c:pt idx="57">
                  <c:v>27/04/2019</c:v>
                </c:pt>
                <c:pt idx="58">
                  <c:v>28/04/2019</c:v>
                </c:pt>
                <c:pt idx="59">
                  <c:v>29/04/2019</c:v>
                </c:pt>
                <c:pt idx="60">
                  <c:v>30/04/2019</c:v>
                </c:pt>
                <c:pt idx="61">
                  <c:v>1/5/2019</c:v>
                </c:pt>
                <c:pt idx="62">
                  <c:v>2/5/2019</c:v>
                </c:pt>
                <c:pt idx="63">
                  <c:v>3/5/2019</c:v>
                </c:pt>
                <c:pt idx="64">
                  <c:v>4/5/2019</c:v>
                </c:pt>
                <c:pt idx="65">
                  <c:v>5/5/2019</c:v>
                </c:pt>
                <c:pt idx="66">
                  <c:v>6/5/2019</c:v>
                </c:pt>
                <c:pt idx="67">
                  <c:v>7/5/2019</c:v>
                </c:pt>
                <c:pt idx="68">
                  <c:v>8/5/2019</c:v>
                </c:pt>
                <c:pt idx="69">
                  <c:v>9/5/2019</c:v>
                </c:pt>
                <c:pt idx="70">
                  <c:v>10/5/2019</c:v>
                </c:pt>
                <c:pt idx="71">
                  <c:v>11/5/2019</c:v>
                </c:pt>
                <c:pt idx="72">
                  <c:v>12/5/2019</c:v>
                </c:pt>
                <c:pt idx="73">
                  <c:v>13/05/2019</c:v>
                </c:pt>
                <c:pt idx="74">
                  <c:v>14/05/2019</c:v>
                </c:pt>
                <c:pt idx="75">
                  <c:v>15/05/2019</c:v>
                </c:pt>
                <c:pt idx="76">
                  <c:v>16/05/2019</c:v>
                </c:pt>
                <c:pt idx="77">
                  <c:v>17/05/2019</c:v>
                </c:pt>
                <c:pt idx="78">
                  <c:v>18/05/2019</c:v>
                </c:pt>
                <c:pt idx="79">
                  <c:v>19/05/2019</c:v>
                </c:pt>
                <c:pt idx="80">
                  <c:v>20/05/2019</c:v>
                </c:pt>
                <c:pt idx="81">
                  <c:v>21/05/2019</c:v>
                </c:pt>
                <c:pt idx="82">
                  <c:v>22/05/2019</c:v>
                </c:pt>
                <c:pt idx="83">
                  <c:v>23/05/2019</c:v>
                </c:pt>
                <c:pt idx="84">
                  <c:v>24/05/2019</c:v>
                </c:pt>
                <c:pt idx="85">
                  <c:v>25/05/2019</c:v>
                </c:pt>
                <c:pt idx="86">
                  <c:v>26/05/2019</c:v>
                </c:pt>
                <c:pt idx="87">
                  <c:v>27/05/2019</c:v>
                </c:pt>
                <c:pt idx="88">
                  <c:v>28/05/2019</c:v>
                </c:pt>
                <c:pt idx="89">
                  <c:v>29/05/2019</c:v>
                </c:pt>
                <c:pt idx="90">
                  <c:v>30/05/2019</c:v>
                </c:pt>
                <c:pt idx="91">
                  <c:v>31/05/2019</c:v>
                </c:pt>
                <c:pt idx="92">
                  <c:v>1/6/2019</c:v>
                </c:pt>
                <c:pt idx="93">
                  <c:v>2/6/2019</c:v>
                </c:pt>
                <c:pt idx="94">
                  <c:v>3/6/2019</c:v>
                </c:pt>
                <c:pt idx="95">
                  <c:v>4/6/2019</c:v>
                </c:pt>
                <c:pt idx="96">
                  <c:v>5/6/2019</c:v>
                </c:pt>
                <c:pt idx="97">
                  <c:v>6/6/2019</c:v>
                </c:pt>
                <c:pt idx="98">
                  <c:v>7/6/2019</c:v>
                </c:pt>
                <c:pt idx="99">
                  <c:v>8/6/2019</c:v>
                </c:pt>
                <c:pt idx="100">
                  <c:v>9/6/2019</c:v>
                </c:pt>
                <c:pt idx="101">
                  <c:v>10/6/2019</c:v>
                </c:pt>
                <c:pt idx="102">
                  <c:v>11/6/2019</c:v>
                </c:pt>
                <c:pt idx="103">
                  <c:v>12/6/2019</c:v>
                </c:pt>
                <c:pt idx="104">
                  <c:v>13/06/2019</c:v>
                </c:pt>
                <c:pt idx="105">
                  <c:v>14/06/2019</c:v>
                </c:pt>
                <c:pt idx="106">
                  <c:v>15/06/2019</c:v>
                </c:pt>
                <c:pt idx="107">
                  <c:v>16/06/2019</c:v>
                </c:pt>
                <c:pt idx="108">
                  <c:v>17/06/2019</c:v>
                </c:pt>
                <c:pt idx="109">
                  <c:v>18/06/2019</c:v>
                </c:pt>
                <c:pt idx="110">
                  <c:v>19/06/2019</c:v>
                </c:pt>
                <c:pt idx="111">
                  <c:v>20/06/2019</c:v>
                </c:pt>
                <c:pt idx="112">
                  <c:v>21/06/2019</c:v>
                </c:pt>
                <c:pt idx="113">
                  <c:v>22/06/2019</c:v>
                </c:pt>
                <c:pt idx="114">
                  <c:v>23/06/2019</c:v>
                </c:pt>
                <c:pt idx="115">
                  <c:v>24/06/2019</c:v>
                </c:pt>
                <c:pt idx="116">
                  <c:v>25/06/2019</c:v>
                </c:pt>
                <c:pt idx="117">
                  <c:v>26/06/2019</c:v>
                </c:pt>
                <c:pt idx="118">
                  <c:v>27/06/2019</c:v>
                </c:pt>
                <c:pt idx="119">
                  <c:v>28/06/2019</c:v>
                </c:pt>
                <c:pt idx="120">
                  <c:v>29/06/2019</c:v>
                </c:pt>
                <c:pt idx="121">
                  <c:v>30/06/2019</c:v>
                </c:pt>
                <c:pt idx="122">
                  <c:v>1/7/2019</c:v>
                </c:pt>
                <c:pt idx="123">
                  <c:v>2/7/2019</c:v>
                </c:pt>
                <c:pt idx="124">
                  <c:v>3/7/2019</c:v>
                </c:pt>
                <c:pt idx="125">
                  <c:v>4/7/2019</c:v>
                </c:pt>
                <c:pt idx="126">
                  <c:v>5/7/2019</c:v>
                </c:pt>
                <c:pt idx="127">
                  <c:v>6/7/2019</c:v>
                </c:pt>
                <c:pt idx="128">
                  <c:v>7/7/2019</c:v>
                </c:pt>
                <c:pt idx="129">
                  <c:v>8/7/2019</c:v>
                </c:pt>
                <c:pt idx="130">
                  <c:v>9/7/2019</c:v>
                </c:pt>
                <c:pt idx="131">
                  <c:v>10/7/2019</c:v>
                </c:pt>
                <c:pt idx="132">
                  <c:v>11/7/2019</c:v>
                </c:pt>
                <c:pt idx="133">
                  <c:v>12/7/2019</c:v>
                </c:pt>
                <c:pt idx="134">
                  <c:v>13/07/2019</c:v>
                </c:pt>
                <c:pt idx="135">
                  <c:v>14/07/2019</c:v>
                </c:pt>
                <c:pt idx="136">
                  <c:v>15/07/2019</c:v>
                </c:pt>
                <c:pt idx="137">
                  <c:v>16/07/2019</c:v>
                </c:pt>
                <c:pt idx="138">
                  <c:v>17/07/2019</c:v>
                </c:pt>
                <c:pt idx="139">
                  <c:v>18/07/2019</c:v>
                </c:pt>
                <c:pt idx="140">
                  <c:v>19/07/2019</c:v>
                </c:pt>
                <c:pt idx="141">
                  <c:v>20/07/2019</c:v>
                </c:pt>
                <c:pt idx="142">
                  <c:v>21/07/2019</c:v>
                </c:pt>
                <c:pt idx="143">
                  <c:v>22/07/2019</c:v>
                </c:pt>
                <c:pt idx="144">
                  <c:v>23/07/2019</c:v>
                </c:pt>
                <c:pt idx="145">
                  <c:v>24/07/2019</c:v>
                </c:pt>
                <c:pt idx="146">
                  <c:v>25/07/2019</c:v>
                </c:pt>
                <c:pt idx="147">
                  <c:v>26/07/2019</c:v>
                </c:pt>
                <c:pt idx="148">
                  <c:v>27/07/2019</c:v>
                </c:pt>
                <c:pt idx="149">
                  <c:v>28/07/2019</c:v>
                </c:pt>
                <c:pt idx="150">
                  <c:v>29/07/2019</c:v>
                </c:pt>
                <c:pt idx="151">
                  <c:v>30/07/2019</c:v>
                </c:pt>
                <c:pt idx="152">
                  <c:v>31/07/2019</c:v>
                </c:pt>
                <c:pt idx="153">
                  <c:v>1/8/2019</c:v>
                </c:pt>
                <c:pt idx="154">
                  <c:v>2/8/2019</c:v>
                </c:pt>
                <c:pt idx="155">
                  <c:v>3/8/2019</c:v>
                </c:pt>
                <c:pt idx="156">
                  <c:v>4/8/2019</c:v>
                </c:pt>
                <c:pt idx="157">
                  <c:v>5/8/2019</c:v>
                </c:pt>
                <c:pt idx="158">
                  <c:v>6/8/2019</c:v>
                </c:pt>
                <c:pt idx="159">
                  <c:v>7/8/2019</c:v>
                </c:pt>
                <c:pt idx="160">
                  <c:v>8/8/2019</c:v>
                </c:pt>
                <c:pt idx="161">
                  <c:v>9/8/2019</c:v>
                </c:pt>
                <c:pt idx="162">
                  <c:v>10/8/2019</c:v>
                </c:pt>
                <c:pt idx="163">
                  <c:v>11/8/2019</c:v>
                </c:pt>
                <c:pt idx="164">
                  <c:v>12/8/2019</c:v>
                </c:pt>
                <c:pt idx="165">
                  <c:v>13/08/2019</c:v>
                </c:pt>
                <c:pt idx="166">
                  <c:v>14/08/2019</c:v>
                </c:pt>
                <c:pt idx="167">
                  <c:v>15/08/2019</c:v>
                </c:pt>
                <c:pt idx="168">
                  <c:v>16/08/2019</c:v>
                </c:pt>
                <c:pt idx="169">
                  <c:v>17/08/2019</c:v>
                </c:pt>
                <c:pt idx="170">
                  <c:v>18/08/2019</c:v>
                </c:pt>
                <c:pt idx="171">
                  <c:v>19/08/2019</c:v>
                </c:pt>
                <c:pt idx="172">
                  <c:v>20/08/2019</c:v>
                </c:pt>
                <c:pt idx="173">
                  <c:v>21/08/2019</c:v>
                </c:pt>
                <c:pt idx="174">
                  <c:v>22/08/2019</c:v>
                </c:pt>
                <c:pt idx="175">
                  <c:v>23/08/2019</c:v>
                </c:pt>
                <c:pt idx="176">
                  <c:v>24/08/2019</c:v>
                </c:pt>
                <c:pt idx="177">
                  <c:v>25/08/2019</c:v>
                </c:pt>
                <c:pt idx="178">
                  <c:v>26/08/2019</c:v>
                </c:pt>
                <c:pt idx="179">
                  <c:v>27/08/2019</c:v>
                </c:pt>
                <c:pt idx="180">
                  <c:v>28/08/2019</c:v>
                </c:pt>
                <c:pt idx="181">
                  <c:v>29/08/2019</c:v>
                </c:pt>
                <c:pt idx="182">
                  <c:v>30/08/2019</c:v>
                </c:pt>
                <c:pt idx="183">
                  <c:v>31/08/2019</c:v>
                </c:pt>
                <c:pt idx="184">
                  <c:v>1/9/2019</c:v>
                </c:pt>
                <c:pt idx="185">
                  <c:v>2/9/2019</c:v>
                </c:pt>
                <c:pt idx="186">
                  <c:v>3/9/2019</c:v>
                </c:pt>
                <c:pt idx="187">
                  <c:v>4/9/2019</c:v>
                </c:pt>
                <c:pt idx="188">
                  <c:v>5/9/2019</c:v>
                </c:pt>
                <c:pt idx="189">
                  <c:v>6/9/2019</c:v>
                </c:pt>
                <c:pt idx="190">
                  <c:v>7/9/2019</c:v>
                </c:pt>
                <c:pt idx="191">
                  <c:v>8/9/2019</c:v>
                </c:pt>
                <c:pt idx="192">
                  <c:v>9/9/2019</c:v>
                </c:pt>
                <c:pt idx="193">
                  <c:v>10/9/2019</c:v>
                </c:pt>
                <c:pt idx="194">
                  <c:v>11/9/2019</c:v>
                </c:pt>
                <c:pt idx="195">
                  <c:v>12/9/2019</c:v>
                </c:pt>
                <c:pt idx="196">
                  <c:v>13/09/2019</c:v>
                </c:pt>
                <c:pt idx="197">
                  <c:v>14/09/2019</c:v>
                </c:pt>
                <c:pt idx="198">
                  <c:v>15/09/2019</c:v>
                </c:pt>
                <c:pt idx="199">
                  <c:v>16/09/2019</c:v>
                </c:pt>
                <c:pt idx="200">
                  <c:v>17/09/2019</c:v>
                </c:pt>
                <c:pt idx="201">
                  <c:v>18/09/2019</c:v>
                </c:pt>
                <c:pt idx="202">
                  <c:v>19/09/2019</c:v>
                </c:pt>
                <c:pt idx="203">
                  <c:v>20/09/2019</c:v>
                </c:pt>
                <c:pt idx="204">
                  <c:v>21/09/2019</c:v>
                </c:pt>
                <c:pt idx="205">
                  <c:v>22/09/2019</c:v>
                </c:pt>
                <c:pt idx="206">
                  <c:v>23/09/2019</c:v>
                </c:pt>
                <c:pt idx="207">
                  <c:v>24/09/2019</c:v>
                </c:pt>
                <c:pt idx="208">
                  <c:v>25/09/2019</c:v>
                </c:pt>
                <c:pt idx="209">
                  <c:v>26/09/2019</c:v>
                </c:pt>
                <c:pt idx="210">
                  <c:v>27/09/2019</c:v>
                </c:pt>
                <c:pt idx="211">
                  <c:v>28/09/2019</c:v>
                </c:pt>
                <c:pt idx="212">
                  <c:v>29/09/2019</c:v>
                </c:pt>
                <c:pt idx="213">
                  <c:v>30/09/2019</c:v>
                </c:pt>
                <c:pt idx="214">
                  <c:v>1/10/2019</c:v>
                </c:pt>
                <c:pt idx="215">
                  <c:v>2/10/2019</c:v>
                </c:pt>
                <c:pt idx="216">
                  <c:v>3/10/2019</c:v>
                </c:pt>
                <c:pt idx="217">
                  <c:v>4/10/2019</c:v>
                </c:pt>
                <c:pt idx="218">
                  <c:v>5/10/2019</c:v>
                </c:pt>
                <c:pt idx="219">
                  <c:v>6/10/2019</c:v>
                </c:pt>
                <c:pt idx="220">
                  <c:v>7/10/2019</c:v>
                </c:pt>
                <c:pt idx="221">
                  <c:v>8/10/2019</c:v>
                </c:pt>
                <c:pt idx="222">
                  <c:v>9/10/2019</c:v>
                </c:pt>
                <c:pt idx="223">
                  <c:v>10/10/2019</c:v>
                </c:pt>
                <c:pt idx="224">
                  <c:v>11/10/2019</c:v>
                </c:pt>
                <c:pt idx="225">
                  <c:v>12/10/2019</c:v>
                </c:pt>
                <c:pt idx="226">
                  <c:v>13/10/2019</c:v>
                </c:pt>
                <c:pt idx="227">
                  <c:v>14/10/2019</c:v>
                </c:pt>
                <c:pt idx="228">
                  <c:v>15/10/2019</c:v>
                </c:pt>
                <c:pt idx="229">
                  <c:v>16/10/2019</c:v>
                </c:pt>
                <c:pt idx="230">
                  <c:v>17/10/2019</c:v>
                </c:pt>
                <c:pt idx="231">
                  <c:v>18/10/2019</c:v>
                </c:pt>
                <c:pt idx="232">
                  <c:v>19/10/2019</c:v>
                </c:pt>
                <c:pt idx="233">
                  <c:v>20/10/2019</c:v>
                </c:pt>
                <c:pt idx="234">
                  <c:v>21/10/2019</c:v>
                </c:pt>
                <c:pt idx="235">
                  <c:v>22/10/2019</c:v>
                </c:pt>
                <c:pt idx="236">
                  <c:v>23/10/2019</c:v>
                </c:pt>
                <c:pt idx="237">
                  <c:v>24/10/2019</c:v>
                </c:pt>
                <c:pt idx="238">
                  <c:v>25/10/2019</c:v>
                </c:pt>
                <c:pt idx="239">
                  <c:v>26/10/2019</c:v>
                </c:pt>
                <c:pt idx="240">
                  <c:v>27/10/2019</c:v>
                </c:pt>
                <c:pt idx="241">
                  <c:v>28/10/2019</c:v>
                </c:pt>
                <c:pt idx="242">
                  <c:v>29/10/2019</c:v>
                </c:pt>
                <c:pt idx="243">
                  <c:v>30/10/2019</c:v>
                </c:pt>
                <c:pt idx="244">
                  <c:v>31/10/2019</c:v>
                </c:pt>
                <c:pt idx="245">
                  <c:v>1/11/2019</c:v>
                </c:pt>
                <c:pt idx="246">
                  <c:v>2/11/2019</c:v>
                </c:pt>
                <c:pt idx="247">
                  <c:v>3/11/2019</c:v>
                </c:pt>
                <c:pt idx="248">
                  <c:v>4/11/2019</c:v>
                </c:pt>
                <c:pt idx="249">
                  <c:v>5/11/2019</c:v>
                </c:pt>
                <c:pt idx="250">
                  <c:v>6/11/2019</c:v>
                </c:pt>
                <c:pt idx="251">
                  <c:v>7/11/2019</c:v>
                </c:pt>
                <c:pt idx="252">
                  <c:v>8/11/2019</c:v>
                </c:pt>
                <c:pt idx="253">
                  <c:v>9/11/2019</c:v>
                </c:pt>
                <c:pt idx="254">
                  <c:v>10/11/2019</c:v>
                </c:pt>
                <c:pt idx="255">
                  <c:v>11/11/2019</c:v>
                </c:pt>
                <c:pt idx="256">
                  <c:v>12/11/2019</c:v>
                </c:pt>
                <c:pt idx="257">
                  <c:v>13/11/2019</c:v>
                </c:pt>
                <c:pt idx="258">
                  <c:v>14/11/2019</c:v>
                </c:pt>
                <c:pt idx="259">
                  <c:v>15/11/2019</c:v>
                </c:pt>
                <c:pt idx="260">
                  <c:v>16/11/2019</c:v>
                </c:pt>
                <c:pt idx="261">
                  <c:v>17/11/2019</c:v>
                </c:pt>
                <c:pt idx="262">
                  <c:v>18/11/2019</c:v>
                </c:pt>
                <c:pt idx="263">
                  <c:v>19/11/2019</c:v>
                </c:pt>
                <c:pt idx="264">
                  <c:v>20/11/2019</c:v>
                </c:pt>
                <c:pt idx="265">
                  <c:v>21/11/2019</c:v>
                </c:pt>
                <c:pt idx="266">
                  <c:v>22/11/2019</c:v>
                </c:pt>
                <c:pt idx="267">
                  <c:v>23/11/2019</c:v>
                </c:pt>
                <c:pt idx="268">
                  <c:v>24/11/2019</c:v>
                </c:pt>
                <c:pt idx="269">
                  <c:v>25/11/2019</c:v>
                </c:pt>
                <c:pt idx="270">
                  <c:v>26/11/2019</c:v>
                </c:pt>
                <c:pt idx="271">
                  <c:v>27/11/2019</c:v>
                </c:pt>
                <c:pt idx="272">
                  <c:v>28/11/2019</c:v>
                </c:pt>
                <c:pt idx="273">
                  <c:v>29/11/2019</c:v>
                </c:pt>
                <c:pt idx="274">
                  <c:v>30/11/2019</c:v>
                </c:pt>
                <c:pt idx="275">
                  <c:v>1/12/2019</c:v>
                </c:pt>
                <c:pt idx="276">
                  <c:v>2/12/2019</c:v>
                </c:pt>
                <c:pt idx="277">
                  <c:v>3/12/2019</c:v>
                </c:pt>
                <c:pt idx="278">
                  <c:v>4/12/2019</c:v>
                </c:pt>
                <c:pt idx="279">
                  <c:v>5/12/2019</c:v>
                </c:pt>
                <c:pt idx="280">
                  <c:v>6/12/2019</c:v>
                </c:pt>
                <c:pt idx="281">
                  <c:v>7/12/2019</c:v>
                </c:pt>
                <c:pt idx="282">
                  <c:v>8/12/2019</c:v>
                </c:pt>
                <c:pt idx="283">
                  <c:v>9/12/2019</c:v>
                </c:pt>
                <c:pt idx="284">
                  <c:v>10/12/2019</c:v>
                </c:pt>
                <c:pt idx="285">
                  <c:v>11/12/2019</c:v>
                </c:pt>
                <c:pt idx="286">
                  <c:v>12/12/2019</c:v>
                </c:pt>
                <c:pt idx="287">
                  <c:v>13/12/2019</c:v>
                </c:pt>
                <c:pt idx="288">
                  <c:v>14/12/2019</c:v>
                </c:pt>
                <c:pt idx="289">
                  <c:v>15/12/2019</c:v>
                </c:pt>
                <c:pt idx="290">
                  <c:v>16/12/2019</c:v>
                </c:pt>
                <c:pt idx="291">
                  <c:v>17/12/2019</c:v>
                </c:pt>
                <c:pt idx="292">
                  <c:v>18/12/2019</c:v>
                </c:pt>
                <c:pt idx="293">
                  <c:v>19/12/2019</c:v>
                </c:pt>
                <c:pt idx="294">
                  <c:v>20/12/2019</c:v>
                </c:pt>
                <c:pt idx="295">
                  <c:v>21/12/2019</c:v>
                </c:pt>
                <c:pt idx="296">
                  <c:v>22/12/2019</c:v>
                </c:pt>
                <c:pt idx="297">
                  <c:v>23/12/2019</c:v>
                </c:pt>
                <c:pt idx="298">
                  <c:v>24/12/2019</c:v>
                </c:pt>
                <c:pt idx="299">
                  <c:v>25/12/2019</c:v>
                </c:pt>
                <c:pt idx="300">
                  <c:v>26/12/2019</c:v>
                </c:pt>
                <c:pt idx="301">
                  <c:v>27/12/2019</c:v>
                </c:pt>
                <c:pt idx="302">
                  <c:v>28/12/2019</c:v>
                </c:pt>
                <c:pt idx="303">
                  <c:v>29/12/2019</c:v>
                </c:pt>
                <c:pt idx="304">
                  <c:v>30/12/2019</c:v>
                </c:pt>
                <c:pt idx="305">
                  <c:v>31/12/2019</c:v>
                </c:pt>
                <c:pt idx="306">
                  <c:v>1/1/2020</c:v>
                </c:pt>
                <c:pt idx="307">
                  <c:v>2/1/2020</c:v>
                </c:pt>
                <c:pt idx="308">
                  <c:v>3/1/2020</c:v>
                </c:pt>
                <c:pt idx="309">
                  <c:v>4/1/2020</c:v>
                </c:pt>
                <c:pt idx="310">
                  <c:v>5/1/2020</c:v>
                </c:pt>
                <c:pt idx="311">
                  <c:v>6/1/2020</c:v>
                </c:pt>
                <c:pt idx="312">
                  <c:v>7/1/2020</c:v>
                </c:pt>
                <c:pt idx="313">
                  <c:v>8/1/2020</c:v>
                </c:pt>
                <c:pt idx="314">
                  <c:v>9/1/2020</c:v>
                </c:pt>
                <c:pt idx="315">
                  <c:v>10/1/2020</c:v>
                </c:pt>
                <c:pt idx="316">
                  <c:v>11/1/2020</c:v>
                </c:pt>
                <c:pt idx="317">
                  <c:v>12/1/2020</c:v>
                </c:pt>
                <c:pt idx="318">
                  <c:v>13/01/2020</c:v>
                </c:pt>
                <c:pt idx="319">
                  <c:v>14/01/2020</c:v>
                </c:pt>
                <c:pt idx="320">
                  <c:v>15/01/2020</c:v>
                </c:pt>
                <c:pt idx="321">
                  <c:v>16/01/2020</c:v>
                </c:pt>
                <c:pt idx="322">
                  <c:v>17/01/2020</c:v>
                </c:pt>
                <c:pt idx="323">
                  <c:v>18/01/2020</c:v>
                </c:pt>
                <c:pt idx="324">
                  <c:v>19/01/2020</c:v>
                </c:pt>
                <c:pt idx="325">
                  <c:v>20/01/2020</c:v>
                </c:pt>
                <c:pt idx="326">
                  <c:v>21/01/2020</c:v>
                </c:pt>
                <c:pt idx="327">
                  <c:v>22/01/2020</c:v>
                </c:pt>
                <c:pt idx="328">
                  <c:v>23/01/2020</c:v>
                </c:pt>
                <c:pt idx="329">
                  <c:v>24/01/2020</c:v>
                </c:pt>
                <c:pt idx="330">
                  <c:v>25/01/2020</c:v>
                </c:pt>
                <c:pt idx="331">
                  <c:v>26/01/2020</c:v>
                </c:pt>
                <c:pt idx="332">
                  <c:v>27/01/2020</c:v>
                </c:pt>
                <c:pt idx="333">
                  <c:v>28/01/2020</c:v>
                </c:pt>
                <c:pt idx="334">
                  <c:v>29/01/2020</c:v>
                </c:pt>
                <c:pt idx="335">
                  <c:v>30/01/2020</c:v>
                </c:pt>
                <c:pt idx="336">
                  <c:v>31/01/2020</c:v>
                </c:pt>
                <c:pt idx="337">
                  <c:v>1/2/2020</c:v>
                </c:pt>
                <c:pt idx="338">
                  <c:v>2/2/2020</c:v>
                </c:pt>
                <c:pt idx="339">
                  <c:v>3/2/2020</c:v>
                </c:pt>
                <c:pt idx="340">
                  <c:v>4/2/2020</c:v>
                </c:pt>
                <c:pt idx="341">
                  <c:v>5/2/2020</c:v>
                </c:pt>
                <c:pt idx="342">
                  <c:v>6/2/2020</c:v>
                </c:pt>
                <c:pt idx="343">
                  <c:v>7/2/2020</c:v>
                </c:pt>
                <c:pt idx="344">
                  <c:v>8/2/2020</c:v>
                </c:pt>
                <c:pt idx="345">
                  <c:v>9/2/2020</c:v>
                </c:pt>
                <c:pt idx="346">
                  <c:v>10/2/2020</c:v>
                </c:pt>
                <c:pt idx="347">
                  <c:v>11/2/2020</c:v>
                </c:pt>
                <c:pt idx="348">
                  <c:v>12/2/2020</c:v>
                </c:pt>
                <c:pt idx="349">
                  <c:v>13/02/2020</c:v>
                </c:pt>
                <c:pt idx="350">
                  <c:v>14/02/2020</c:v>
                </c:pt>
                <c:pt idx="351">
                  <c:v>15/02/2020</c:v>
                </c:pt>
                <c:pt idx="352">
                  <c:v>16/02/2020</c:v>
                </c:pt>
                <c:pt idx="353">
                  <c:v>17/02/2020</c:v>
                </c:pt>
                <c:pt idx="354">
                  <c:v>18/02/2020</c:v>
                </c:pt>
                <c:pt idx="355">
                  <c:v>19/02/2020</c:v>
                </c:pt>
                <c:pt idx="356">
                  <c:v>20/02/2020</c:v>
                </c:pt>
                <c:pt idx="357">
                  <c:v>21/02/2020</c:v>
                </c:pt>
                <c:pt idx="358">
                  <c:v>22/02/2020</c:v>
                </c:pt>
                <c:pt idx="359">
                  <c:v>23/02/2020</c:v>
                </c:pt>
                <c:pt idx="360">
                  <c:v>24/02/2020</c:v>
                </c:pt>
                <c:pt idx="361">
                  <c:v>25/02/2020</c:v>
                </c:pt>
                <c:pt idx="362">
                  <c:v>26/02/2020</c:v>
                </c:pt>
                <c:pt idx="363">
                  <c:v>27/02/2020</c:v>
                </c:pt>
                <c:pt idx="364">
                  <c:v>28/02/2020</c:v>
                </c:pt>
                <c:pt idx="365">
                  <c:v>29/02/2020</c:v>
                </c:pt>
                <c:pt idx="366">
                  <c:v>1/3/2020</c:v>
                </c:pt>
                <c:pt idx="367">
                  <c:v>2/3/2020</c:v>
                </c:pt>
                <c:pt idx="368">
                  <c:v>3/3/2020</c:v>
                </c:pt>
                <c:pt idx="369">
                  <c:v>4/3/2020</c:v>
                </c:pt>
                <c:pt idx="370">
                  <c:v>5/3/2020</c:v>
                </c:pt>
                <c:pt idx="371">
                  <c:v>6/3/2020</c:v>
                </c:pt>
                <c:pt idx="372">
                  <c:v>7/3/2020</c:v>
                </c:pt>
                <c:pt idx="373">
                  <c:v>8/3/2020</c:v>
                </c:pt>
                <c:pt idx="374">
                  <c:v>9/3/2020</c:v>
                </c:pt>
                <c:pt idx="375">
                  <c:v>10/3/2020</c:v>
                </c:pt>
                <c:pt idx="376">
                  <c:v>11/3/2020</c:v>
                </c:pt>
                <c:pt idx="377">
                  <c:v>12/3/2020</c:v>
                </c:pt>
                <c:pt idx="378">
                  <c:v>13/03/2020</c:v>
                </c:pt>
                <c:pt idx="379">
                  <c:v>14/03/2020</c:v>
                </c:pt>
                <c:pt idx="380">
                  <c:v>15/03/2020</c:v>
                </c:pt>
                <c:pt idx="381">
                  <c:v>16/03/2020</c:v>
                </c:pt>
                <c:pt idx="382">
                  <c:v>17/03/2020</c:v>
                </c:pt>
                <c:pt idx="383">
                  <c:v>18/03/2020</c:v>
                </c:pt>
                <c:pt idx="384">
                  <c:v>19/03/2020</c:v>
                </c:pt>
                <c:pt idx="385">
                  <c:v>20/03/2020</c:v>
                </c:pt>
                <c:pt idx="386">
                  <c:v>21/03/2020</c:v>
                </c:pt>
                <c:pt idx="387">
                  <c:v>22/03/2020</c:v>
                </c:pt>
                <c:pt idx="388">
                  <c:v>23/03/2020</c:v>
                </c:pt>
                <c:pt idx="389">
                  <c:v>24/03/2020</c:v>
                </c:pt>
                <c:pt idx="390">
                  <c:v>25/03/2020</c:v>
                </c:pt>
                <c:pt idx="391">
                  <c:v>26/03/2020</c:v>
                </c:pt>
                <c:pt idx="392">
                  <c:v>27/03/2020</c:v>
                </c:pt>
                <c:pt idx="393">
                  <c:v>28/03/2020</c:v>
                </c:pt>
                <c:pt idx="394">
                  <c:v>29/03/2020</c:v>
                </c:pt>
                <c:pt idx="395">
                  <c:v>30/03/2020</c:v>
                </c:pt>
                <c:pt idx="396">
                  <c:v>31/03/2020</c:v>
                </c:pt>
              </c:strCache>
            </c:strRef>
          </c:cat>
          <c:val>
            <c:numRef>
              <c:f>Sheet1!$B$2:$B$398</c:f>
              <c:numCache>
                <c:formatCode>General</c:formatCode>
                <c:ptCount val="397"/>
                <c:pt idx="0">
                  <c:v>0</c:v>
                </c:pt>
                <c:pt idx="1">
                  <c:v>0</c:v>
                </c:pt>
                <c:pt idx="2">
                  <c:v>1</c:v>
                </c:pt>
                <c:pt idx="3">
                  <c:v>0</c:v>
                </c:pt>
                <c:pt idx="4">
                  <c:v>1</c:v>
                </c:pt>
                <c:pt idx="5">
                  <c:v>1</c:v>
                </c:pt>
                <c:pt idx="6">
                  <c:v>1</c:v>
                </c:pt>
                <c:pt idx="7">
                  <c:v>1</c:v>
                </c:pt>
                <c:pt idx="8">
                  <c:v>0</c:v>
                </c:pt>
                <c:pt idx="9">
                  <c:v>1</c:v>
                </c:pt>
                <c:pt idx="10">
                  <c:v>1</c:v>
                </c:pt>
                <c:pt idx="11">
                  <c:v>1</c:v>
                </c:pt>
                <c:pt idx="12">
                  <c:v>0</c:v>
                </c:pt>
                <c:pt idx="13">
                  <c:v>0</c:v>
                </c:pt>
                <c:pt idx="14">
                  <c:v>0</c:v>
                </c:pt>
                <c:pt idx="15">
                  <c:v>0</c:v>
                </c:pt>
                <c:pt idx="16">
                  <c:v>1</c:v>
                </c:pt>
                <c:pt idx="17">
                  <c:v>0</c:v>
                </c:pt>
                <c:pt idx="18">
                  <c:v>0</c:v>
                </c:pt>
                <c:pt idx="19">
                  <c:v>1</c:v>
                </c:pt>
                <c:pt idx="20">
                  <c:v>1</c:v>
                </c:pt>
                <c:pt idx="21">
                  <c:v>0</c:v>
                </c:pt>
                <c:pt idx="22">
                  <c:v>0</c:v>
                </c:pt>
                <c:pt idx="23">
                  <c:v>1</c:v>
                </c:pt>
                <c:pt idx="24">
                  <c:v>0</c:v>
                </c:pt>
                <c:pt idx="25">
                  <c:v>0</c:v>
                </c:pt>
                <c:pt idx="26">
                  <c:v>0</c:v>
                </c:pt>
                <c:pt idx="27">
                  <c:v>1</c:v>
                </c:pt>
                <c:pt idx="28">
                  <c:v>0</c:v>
                </c:pt>
                <c:pt idx="29">
                  <c:v>0</c:v>
                </c:pt>
                <c:pt idx="30">
                  <c:v>0</c:v>
                </c:pt>
                <c:pt idx="31">
                  <c:v>1</c:v>
                </c:pt>
                <c:pt idx="32">
                  <c:v>0</c:v>
                </c:pt>
                <c:pt idx="33">
                  <c:v>0</c:v>
                </c:pt>
                <c:pt idx="34">
                  <c:v>0</c:v>
                </c:pt>
                <c:pt idx="35">
                  <c:v>0</c:v>
                </c:pt>
                <c:pt idx="36">
                  <c:v>0</c:v>
                </c:pt>
                <c:pt idx="37">
                  <c:v>1</c:v>
                </c:pt>
                <c:pt idx="38">
                  <c:v>0</c:v>
                </c:pt>
                <c:pt idx="39">
                  <c:v>0</c:v>
                </c:pt>
                <c:pt idx="40">
                  <c:v>1</c:v>
                </c:pt>
                <c:pt idx="41">
                  <c:v>0</c:v>
                </c:pt>
                <c:pt idx="42">
                  <c:v>0</c:v>
                </c:pt>
                <c:pt idx="43">
                  <c:v>0</c:v>
                </c:pt>
                <c:pt idx="44">
                  <c:v>1</c:v>
                </c:pt>
                <c:pt idx="45">
                  <c:v>1</c:v>
                </c:pt>
                <c:pt idx="46">
                  <c:v>1</c:v>
                </c:pt>
                <c:pt idx="47">
                  <c:v>0</c:v>
                </c:pt>
                <c:pt idx="48">
                  <c:v>0</c:v>
                </c:pt>
                <c:pt idx="49">
                  <c:v>0</c:v>
                </c:pt>
                <c:pt idx="50">
                  <c:v>0</c:v>
                </c:pt>
                <c:pt idx="51">
                  <c:v>1</c:v>
                </c:pt>
                <c:pt idx="52">
                  <c:v>1</c:v>
                </c:pt>
                <c:pt idx="53">
                  <c:v>0</c:v>
                </c:pt>
                <c:pt idx="54">
                  <c:v>0</c:v>
                </c:pt>
                <c:pt idx="55">
                  <c:v>1</c:v>
                </c:pt>
                <c:pt idx="56">
                  <c:v>0</c:v>
                </c:pt>
                <c:pt idx="57">
                  <c:v>0</c:v>
                </c:pt>
                <c:pt idx="58">
                  <c:v>1</c:v>
                </c:pt>
                <c:pt idx="59">
                  <c:v>0</c:v>
                </c:pt>
                <c:pt idx="60">
                  <c:v>1</c:v>
                </c:pt>
                <c:pt idx="61">
                  <c:v>0</c:v>
                </c:pt>
                <c:pt idx="62">
                  <c:v>0</c:v>
                </c:pt>
                <c:pt idx="63">
                  <c:v>0</c:v>
                </c:pt>
                <c:pt idx="64">
                  <c:v>0</c:v>
                </c:pt>
                <c:pt idx="65">
                  <c:v>0</c:v>
                </c:pt>
                <c:pt idx="66">
                  <c:v>0</c:v>
                </c:pt>
                <c:pt idx="67">
                  <c:v>1</c:v>
                </c:pt>
                <c:pt idx="68">
                  <c:v>0</c:v>
                </c:pt>
                <c:pt idx="69">
                  <c:v>1</c:v>
                </c:pt>
                <c:pt idx="70">
                  <c:v>1</c:v>
                </c:pt>
                <c:pt idx="71">
                  <c:v>0</c:v>
                </c:pt>
                <c:pt idx="72">
                  <c:v>0</c:v>
                </c:pt>
                <c:pt idx="73">
                  <c:v>0</c:v>
                </c:pt>
                <c:pt idx="74">
                  <c:v>1</c:v>
                </c:pt>
                <c:pt idx="75">
                  <c:v>1</c:v>
                </c:pt>
                <c:pt idx="76">
                  <c:v>1</c:v>
                </c:pt>
                <c:pt idx="77">
                  <c:v>1</c:v>
                </c:pt>
                <c:pt idx="78">
                  <c:v>0</c:v>
                </c:pt>
                <c:pt idx="79">
                  <c:v>1</c:v>
                </c:pt>
                <c:pt idx="80">
                  <c:v>0</c:v>
                </c:pt>
                <c:pt idx="81">
                  <c:v>0</c:v>
                </c:pt>
                <c:pt idx="82">
                  <c:v>2</c:v>
                </c:pt>
                <c:pt idx="83">
                  <c:v>1</c:v>
                </c:pt>
                <c:pt idx="84">
                  <c:v>0</c:v>
                </c:pt>
                <c:pt idx="85">
                  <c:v>0</c:v>
                </c:pt>
                <c:pt idx="86">
                  <c:v>1</c:v>
                </c:pt>
                <c:pt idx="87">
                  <c:v>0</c:v>
                </c:pt>
                <c:pt idx="88">
                  <c:v>0</c:v>
                </c:pt>
                <c:pt idx="89">
                  <c:v>0</c:v>
                </c:pt>
                <c:pt idx="90">
                  <c:v>1</c:v>
                </c:pt>
                <c:pt idx="91">
                  <c:v>0</c:v>
                </c:pt>
                <c:pt idx="92">
                  <c:v>0</c:v>
                </c:pt>
                <c:pt idx="93">
                  <c:v>0</c:v>
                </c:pt>
                <c:pt idx="94">
                  <c:v>0</c:v>
                </c:pt>
                <c:pt idx="95">
                  <c:v>0</c:v>
                </c:pt>
                <c:pt idx="96">
                  <c:v>0</c:v>
                </c:pt>
                <c:pt idx="97">
                  <c:v>0</c:v>
                </c:pt>
                <c:pt idx="98">
                  <c:v>1</c:v>
                </c:pt>
                <c:pt idx="99">
                  <c:v>0</c:v>
                </c:pt>
                <c:pt idx="100">
                  <c:v>0</c:v>
                </c:pt>
                <c:pt idx="101">
                  <c:v>0</c:v>
                </c:pt>
                <c:pt idx="102">
                  <c:v>1</c:v>
                </c:pt>
                <c:pt idx="103">
                  <c:v>0</c:v>
                </c:pt>
                <c:pt idx="104">
                  <c:v>0</c:v>
                </c:pt>
                <c:pt idx="105">
                  <c:v>0</c:v>
                </c:pt>
                <c:pt idx="106">
                  <c:v>0</c:v>
                </c:pt>
                <c:pt idx="107">
                  <c:v>2</c:v>
                </c:pt>
                <c:pt idx="108">
                  <c:v>1</c:v>
                </c:pt>
                <c:pt idx="109">
                  <c:v>1</c:v>
                </c:pt>
                <c:pt idx="110">
                  <c:v>1</c:v>
                </c:pt>
                <c:pt idx="111">
                  <c:v>0</c:v>
                </c:pt>
                <c:pt idx="112">
                  <c:v>1</c:v>
                </c:pt>
                <c:pt idx="113">
                  <c:v>0</c:v>
                </c:pt>
                <c:pt idx="114">
                  <c:v>1</c:v>
                </c:pt>
                <c:pt idx="115">
                  <c:v>0</c:v>
                </c:pt>
                <c:pt idx="116">
                  <c:v>0</c:v>
                </c:pt>
                <c:pt idx="117">
                  <c:v>1</c:v>
                </c:pt>
                <c:pt idx="118">
                  <c:v>0</c:v>
                </c:pt>
                <c:pt idx="119">
                  <c:v>0</c:v>
                </c:pt>
                <c:pt idx="120">
                  <c:v>0</c:v>
                </c:pt>
                <c:pt idx="121">
                  <c:v>0</c:v>
                </c:pt>
                <c:pt idx="122">
                  <c:v>1</c:v>
                </c:pt>
                <c:pt idx="123">
                  <c:v>0</c:v>
                </c:pt>
                <c:pt idx="124">
                  <c:v>1</c:v>
                </c:pt>
                <c:pt idx="125">
                  <c:v>0</c:v>
                </c:pt>
                <c:pt idx="126">
                  <c:v>0</c:v>
                </c:pt>
                <c:pt idx="127">
                  <c:v>0</c:v>
                </c:pt>
                <c:pt idx="128">
                  <c:v>1</c:v>
                </c:pt>
                <c:pt idx="129">
                  <c:v>1</c:v>
                </c:pt>
                <c:pt idx="130">
                  <c:v>0</c:v>
                </c:pt>
                <c:pt idx="131">
                  <c:v>1</c:v>
                </c:pt>
                <c:pt idx="132">
                  <c:v>1</c:v>
                </c:pt>
                <c:pt idx="133">
                  <c:v>0</c:v>
                </c:pt>
                <c:pt idx="134">
                  <c:v>0</c:v>
                </c:pt>
                <c:pt idx="135">
                  <c:v>1</c:v>
                </c:pt>
                <c:pt idx="136">
                  <c:v>1</c:v>
                </c:pt>
                <c:pt idx="137">
                  <c:v>1</c:v>
                </c:pt>
                <c:pt idx="138">
                  <c:v>0</c:v>
                </c:pt>
                <c:pt idx="139">
                  <c:v>1</c:v>
                </c:pt>
                <c:pt idx="140">
                  <c:v>0</c:v>
                </c:pt>
                <c:pt idx="141">
                  <c:v>0</c:v>
                </c:pt>
                <c:pt idx="142">
                  <c:v>1</c:v>
                </c:pt>
                <c:pt idx="143">
                  <c:v>1</c:v>
                </c:pt>
                <c:pt idx="144">
                  <c:v>1</c:v>
                </c:pt>
                <c:pt idx="145">
                  <c:v>1</c:v>
                </c:pt>
                <c:pt idx="146">
                  <c:v>1</c:v>
                </c:pt>
                <c:pt idx="147">
                  <c:v>0</c:v>
                </c:pt>
                <c:pt idx="148">
                  <c:v>0</c:v>
                </c:pt>
                <c:pt idx="149">
                  <c:v>1</c:v>
                </c:pt>
                <c:pt idx="150">
                  <c:v>1</c:v>
                </c:pt>
                <c:pt idx="151">
                  <c:v>0</c:v>
                </c:pt>
                <c:pt idx="152">
                  <c:v>1</c:v>
                </c:pt>
                <c:pt idx="153">
                  <c:v>1</c:v>
                </c:pt>
                <c:pt idx="154">
                  <c:v>0</c:v>
                </c:pt>
                <c:pt idx="155">
                  <c:v>0</c:v>
                </c:pt>
                <c:pt idx="156">
                  <c:v>1</c:v>
                </c:pt>
                <c:pt idx="157">
                  <c:v>1</c:v>
                </c:pt>
                <c:pt idx="158">
                  <c:v>2</c:v>
                </c:pt>
                <c:pt idx="159">
                  <c:v>1</c:v>
                </c:pt>
                <c:pt idx="160">
                  <c:v>2</c:v>
                </c:pt>
                <c:pt idx="161">
                  <c:v>0</c:v>
                </c:pt>
                <c:pt idx="162">
                  <c:v>0</c:v>
                </c:pt>
                <c:pt idx="163">
                  <c:v>0</c:v>
                </c:pt>
                <c:pt idx="164">
                  <c:v>1</c:v>
                </c:pt>
                <c:pt idx="165">
                  <c:v>0</c:v>
                </c:pt>
                <c:pt idx="166">
                  <c:v>1</c:v>
                </c:pt>
                <c:pt idx="167">
                  <c:v>0</c:v>
                </c:pt>
                <c:pt idx="168">
                  <c:v>0</c:v>
                </c:pt>
                <c:pt idx="169">
                  <c:v>0</c:v>
                </c:pt>
                <c:pt idx="170">
                  <c:v>1</c:v>
                </c:pt>
                <c:pt idx="171">
                  <c:v>1</c:v>
                </c:pt>
                <c:pt idx="172">
                  <c:v>0</c:v>
                </c:pt>
                <c:pt idx="173">
                  <c:v>1</c:v>
                </c:pt>
                <c:pt idx="174">
                  <c:v>0</c:v>
                </c:pt>
                <c:pt idx="175">
                  <c:v>0</c:v>
                </c:pt>
                <c:pt idx="176">
                  <c:v>0</c:v>
                </c:pt>
                <c:pt idx="177">
                  <c:v>0</c:v>
                </c:pt>
                <c:pt idx="178">
                  <c:v>0</c:v>
                </c:pt>
                <c:pt idx="179">
                  <c:v>1</c:v>
                </c:pt>
                <c:pt idx="180">
                  <c:v>0</c:v>
                </c:pt>
                <c:pt idx="181">
                  <c:v>0</c:v>
                </c:pt>
                <c:pt idx="182">
                  <c:v>0</c:v>
                </c:pt>
                <c:pt idx="183">
                  <c:v>0</c:v>
                </c:pt>
                <c:pt idx="184">
                  <c:v>1</c:v>
                </c:pt>
                <c:pt idx="185">
                  <c:v>1</c:v>
                </c:pt>
                <c:pt idx="186">
                  <c:v>2</c:v>
                </c:pt>
                <c:pt idx="187">
                  <c:v>1</c:v>
                </c:pt>
                <c:pt idx="188">
                  <c:v>0</c:v>
                </c:pt>
                <c:pt idx="189">
                  <c:v>1</c:v>
                </c:pt>
                <c:pt idx="190">
                  <c:v>0</c:v>
                </c:pt>
                <c:pt idx="191">
                  <c:v>0</c:v>
                </c:pt>
                <c:pt idx="192">
                  <c:v>1</c:v>
                </c:pt>
                <c:pt idx="193">
                  <c:v>1</c:v>
                </c:pt>
                <c:pt idx="194">
                  <c:v>0</c:v>
                </c:pt>
                <c:pt idx="195">
                  <c:v>1</c:v>
                </c:pt>
                <c:pt idx="196">
                  <c:v>0</c:v>
                </c:pt>
                <c:pt idx="197">
                  <c:v>0</c:v>
                </c:pt>
                <c:pt idx="198">
                  <c:v>0</c:v>
                </c:pt>
                <c:pt idx="199">
                  <c:v>1</c:v>
                </c:pt>
                <c:pt idx="200">
                  <c:v>0</c:v>
                </c:pt>
                <c:pt idx="201">
                  <c:v>0</c:v>
                </c:pt>
                <c:pt idx="202">
                  <c:v>1</c:v>
                </c:pt>
                <c:pt idx="203">
                  <c:v>1</c:v>
                </c:pt>
                <c:pt idx="204">
                  <c:v>0</c:v>
                </c:pt>
                <c:pt idx="205">
                  <c:v>1</c:v>
                </c:pt>
                <c:pt idx="206">
                  <c:v>0</c:v>
                </c:pt>
                <c:pt idx="207">
                  <c:v>1</c:v>
                </c:pt>
                <c:pt idx="208">
                  <c:v>1</c:v>
                </c:pt>
                <c:pt idx="209">
                  <c:v>1</c:v>
                </c:pt>
                <c:pt idx="210">
                  <c:v>0</c:v>
                </c:pt>
                <c:pt idx="211">
                  <c:v>0</c:v>
                </c:pt>
                <c:pt idx="212">
                  <c:v>1</c:v>
                </c:pt>
                <c:pt idx="213">
                  <c:v>1</c:v>
                </c:pt>
                <c:pt idx="214">
                  <c:v>0</c:v>
                </c:pt>
                <c:pt idx="215">
                  <c:v>1</c:v>
                </c:pt>
                <c:pt idx="216">
                  <c:v>0</c:v>
                </c:pt>
                <c:pt idx="217">
                  <c:v>0</c:v>
                </c:pt>
                <c:pt idx="218">
                  <c:v>1</c:v>
                </c:pt>
                <c:pt idx="219">
                  <c:v>1</c:v>
                </c:pt>
                <c:pt idx="220">
                  <c:v>0</c:v>
                </c:pt>
                <c:pt idx="221">
                  <c:v>1</c:v>
                </c:pt>
                <c:pt idx="222">
                  <c:v>1</c:v>
                </c:pt>
                <c:pt idx="223">
                  <c:v>1</c:v>
                </c:pt>
                <c:pt idx="224">
                  <c:v>0</c:v>
                </c:pt>
                <c:pt idx="225">
                  <c:v>1</c:v>
                </c:pt>
                <c:pt idx="226">
                  <c:v>1</c:v>
                </c:pt>
                <c:pt idx="227">
                  <c:v>1</c:v>
                </c:pt>
                <c:pt idx="228">
                  <c:v>0</c:v>
                </c:pt>
                <c:pt idx="229">
                  <c:v>1</c:v>
                </c:pt>
                <c:pt idx="230">
                  <c:v>1</c:v>
                </c:pt>
                <c:pt idx="231">
                  <c:v>1</c:v>
                </c:pt>
                <c:pt idx="232">
                  <c:v>0</c:v>
                </c:pt>
                <c:pt idx="233">
                  <c:v>1</c:v>
                </c:pt>
                <c:pt idx="234">
                  <c:v>1</c:v>
                </c:pt>
                <c:pt idx="235">
                  <c:v>0</c:v>
                </c:pt>
                <c:pt idx="236">
                  <c:v>1</c:v>
                </c:pt>
                <c:pt idx="237">
                  <c:v>1</c:v>
                </c:pt>
                <c:pt idx="238">
                  <c:v>0</c:v>
                </c:pt>
                <c:pt idx="239">
                  <c:v>0</c:v>
                </c:pt>
                <c:pt idx="240">
                  <c:v>0</c:v>
                </c:pt>
                <c:pt idx="241">
                  <c:v>0</c:v>
                </c:pt>
                <c:pt idx="242">
                  <c:v>0</c:v>
                </c:pt>
                <c:pt idx="243">
                  <c:v>1</c:v>
                </c:pt>
                <c:pt idx="244">
                  <c:v>0</c:v>
                </c:pt>
                <c:pt idx="245">
                  <c:v>0</c:v>
                </c:pt>
                <c:pt idx="246">
                  <c:v>0</c:v>
                </c:pt>
                <c:pt idx="247">
                  <c:v>1</c:v>
                </c:pt>
                <c:pt idx="248">
                  <c:v>1</c:v>
                </c:pt>
                <c:pt idx="249">
                  <c:v>0</c:v>
                </c:pt>
                <c:pt idx="250">
                  <c:v>1</c:v>
                </c:pt>
                <c:pt idx="251">
                  <c:v>0</c:v>
                </c:pt>
                <c:pt idx="252">
                  <c:v>0</c:v>
                </c:pt>
                <c:pt idx="253">
                  <c:v>0</c:v>
                </c:pt>
                <c:pt idx="254">
                  <c:v>1</c:v>
                </c:pt>
                <c:pt idx="255">
                  <c:v>1</c:v>
                </c:pt>
                <c:pt idx="256">
                  <c:v>1</c:v>
                </c:pt>
                <c:pt idx="257">
                  <c:v>0</c:v>
                </c:pt>
                <c:pt idx="258">
                  <c:v>2</c:v>
                </c:pt>
                <c:pt idx="259">
                  <c:v>0</c:v>
                </c:pt>
                <c:pt idx="260">
                  <c:v>0</c:v>
                </c:pt>
                <c:pt idx="261">
                  <c:v>1</c:v>
                </c:pt>
                <c:pt idx="262">
                  <c:v>1</c:v>
                </c:pt>
                <c:pt idx="263">
                  <c:v>1</c:v>
                </c:pt>
                <c:pt idx="264">
                  <c:v>1</c:v>
                </c:pt>
                <c:pt idx="265">
                  <c:v>1</c:v>
                </c:pt>
                <c:pt idx="266">
                  <c:v>1</c:v>
                </c:pt>
                <c:pt idx="267">
                  <c:v>1</c:v>
                </c:pt>
                <c:pt idx="268">
                  <c:v>2</c:v>
                </c:pt>
                <c:pt idx="269">
                  <c:v>2</c:v>
                </c:pt>
                <c:pt idx="270">
                  <c:v>1</c:v>
                </c:pt>
                <c:pt idx="271">
                  <c:v>0</c:v>
                </c:pt>
                <c:pt idx="272">
                  <c:v>0</c:v>
                </c:pt>
                <c:pt idx="273">
                  <c:v>1</c:v>
                </c:pt>
                <c:pt idx="274">
                  <c:v>2</c:v>
                </c:pt>
                <c:pt idx="275">
                  <c:v>2</c:v>
                </c:pt>
                <c:pt idx="276">
                  <c:v>1</c:v>
                </c:pt>
                <c:pt idx="277">
                  <c:v>1</c:v>
                </c:pt>
                <c:pt idx="278">
                  <c:v>0</c:v>
                </c:pt>
                <c:pt idx="279">
                  <c:v>3</c:v>
                </c:pt>
                <c:pt idx="280">
                  <c:v>0</c:v>
                </c:pt>
                <c:pt idx="281">
                  <c:v>0</c:v>
                </c:pt>
                <c:pt idx="282">
                  <c:v>0</c:v>
                </c:pt>
                <c:pt idx="283">
                  <c:v>0</c:v>
                </c:pt>
                <c:pt idx="284">
                  <c:v>1</c:v>
                </c:pt>
                <c:pt idx="285">
                  <c:v>0</c:v>
                </c:pt>
                <c:pt idx="286">
                  <c:v>1</c:v>
                </c:pt>
                <c:pt idx="287">
                  <c:v>0</c:v>
                </c:pt>
                <c:pt idx="288">
                  <c:v>0</c:v>
                </c:pt>
                <c:pt idx="289">
                  <c:v>5</c:v>
                </c:pt>
                <c:pt idx="290">
                  <c:v>0</c:v>
                </c:pt>
                <c:pt idx="291">
                  <c:v>0</c:v>
                </c:pt>
                <c:pt idx="292">
                  <c:v>0</c:v>
                </c:pt>
                <c:pt idx="293">
                  <c:v>2</c:v>
                </c:pt>
                <c:pt idx="294">
                  <c:v>1</c:v>
                </c:pt>
                <c:pt idx="295">
                  <c:v>1</c:v>
                </c:pt>
                <c:pt idx="296">
                  <c:v>0</c:v>
                </c:pt>
                <c:pt idx="297">
                  <c:v>1</c:v>
                </c:pt>
                <c:pt idx="298">
                  <c:v>0</c:v>
                </c:pt>
                <c:pt idx="299">
                  <c:v>1</c:v>
                </c:pt>
                <c:pt idx="300">
                  <c:v>0</c:v>
                </c:pt>
                <c:pt idx="301">
                  <c:v>1</c:v>
                </c:pt>
                <c:pt idx="302">
                  <c:v>0</c:v>
                </c:pt>
                <c:pt idx="303">
                  <c:v>1</c:v>
                </c:pt>
                <c:pt idx="304">
                  <c:v>1</c:v>
                </c:pt>
                <c:pt idx="305">
                  <c:v>0</c:v>
                </c:pt>
                <c:pt idx="306">
                  <c:v>2</c:v>
                </c:pt>
                <c:pt idx="307">
                  <c:v>0</c:v>
                </c:pt>
                <c:pt idx="308">
                  <c:v>1</c:v>
                </c:pt>
                <c:pt idx="309">
                  <c:v>0</c:v>
                </c:pt>
                <c:pt idx="310">
                  <c:v>0</c:v>
                </c:pt>
                <c:pt idx="311">
                  <c:v>1</c:v>
                </c:pt>
                <c:pt idx="312">
                  <c:v>1</c:v>
                </c:pt>
                <c:pt idx="313">
                  <c:v>1</c:v>
                </c:pt>
                <c:pt idx="314">
                  <c:v>1</c:v>
                </c:pt>
                <c:pt idx="315">
                  <c:v>0</c:v>
                </c:pt>
                <c:pt idx="316">
                  <c:v>0</c:v>
                </c:pt>
                <c:pt idx="317">
                  <c:v>0</c:v>
                </c:pt>
                <c:pt idx="318">
                  <c:v>0</c:v>
                </c:pt>
                <c:pt idx="319">
                  <c:v>2</c:v>
                </c:pt>
                <c:pt idx="320">
                  <c:v>1</c:v>
                </c:pt>
                <c:pt idx="321">
                  <c:v>1</c:v>
                </c:pt>
                <c:pt idx="322">
                  <c:v>0</c:v>
                </c:pt>
                <c:pt idx="323">
                  <c:v>0</c:v>
                </c:pt>
                <c:pt idx="324">
                  <c:v>1</c:v>
                </c:pt>
                <c:pt idx="325">
                  <c:v>0</c:v>
                </c:pt>
                <c:pt idx="326">
                  <c:v>0</c:v>
                </c:pt>
                <c:pt idx="327">
                  <c:v>0</c:v>
                </c:pt>
                <c:pt idx="328">
                  <c:v>0</c:v>
                </c:pt>
                <c:pt idx="329">
                  <c:v>0</c:v>
                </c:pt>
                <c:pt idx="330">
                  <c:v>0</c:v>
                </c:pt>
                <c:pt idx="331">
                  <c:v>1</c:v>
                </c:pt>
                <c:pt idx="332">
                  <c:v>1</c:v>
                </c:pt>
                <c:pt idx="333">
                  <c:v>0</c:v>
                </c:pt>
                <c:pt idx="334">
                  <c:v>1</c:v>
                </c:pt>
                <c:pt idx="335">
                  <c:v>0</c:v>
                </c:pt>
                <c:pt idx="336">
                  <c:v>0</c:v>
                </c:pt>
                <c:pt idx="337">
                  <c:v>0</c:v>
                </c:pt>
                <c:pt idx="338">
                  <c:v>0</c:v>
                </c:pt>
                <c:pt idx="339">
                  <c:v>1</c:v>
                </c:pt>
                <c:pt idx="340">
                  <c:v>1</c:v>
                </c:pt>
                <c:pt idx="341">
                  <c:v>0</c:v>
                </c:pt>
                <c:pt idx="342">
                  <c:v>1</c:v>
                </c:pt>
                <c:pt idx="343">
                  <c:v>1</c:v>
                </c:pt>
                <c:pt idx="344">
                  <c:v>1</c:v>
                </c:pt>
                <c:pt idx="345">
                  <c:v>0</c:v>
                </c:pt>
                <c:pt idx="346">
                  <c:v>1</c:v>
                </c:pt>
                <c:pt idx="347">
                  <c:v>1</c:v>
                </c:pt>
                <c:pt idx="348">
                  <c:v>1</c:v>
                </c:pt>
                <c:pt idx="349">
                  <c:v>1</c:v>
                </c:pt>
                <c:pt idx="350">
                  <c:v>0</c:v>
                </c:pt>
                <c:pt idx="351">
                  <c:v>0</c:v>
                </c:pt>
                <c:pt idx="352">
                  <c:v>1</c:v>
                </c:pt>
                <c:pt idx="353">
                  <c:v>0</c:v>
                </c:pt>
                <c:pt idx="354">
                  <c:v>0</c:v>
                </c:pt>
                <c:pt idx="355">
                  <c:v>1</c:v>
                </c:pt>
                <c:pt idx="356">
                  <c:v>1</c:v>
                </c:pt>
                <c:pt idx="357">
                  <c:v>0</c:v>
                </c:pt>
                <c:pt idx="358">
                  <c:v>0</c:v>
                </c:pt>
                <c:pt idx="359">
                  <c:v>0</c:v>
                </c:pt>
                <c:pt idx="360">
                  <c:v>0</c:v>
                </c:pt>
                <c:pt idx="361">
                  <c:v>1</c:v>
                </c:pt>
                <c:pt idx="362">
                  <c:v>1</c:v>
                </c:pt>
                <c:pt idx="363">
                  <c:v>0</c:v>
                </c:pt>
                <c:pt idx="364">
                  <c:v>0</c:v>
                </c:pt>
                <c:pt idx="365">
                  <c:v>0</c:v>
                </c:pt>
                <c:pt idx="366">
                  <c:v>1</c:v>
                </c:pt>
                <c:pt idx="367">
                  <c:v>1</c:v>
                </c:pt>
                <c:pt idx="368">
                  <c:v>1</c:v>
                </c:pt>
                <c:pt idx="369">
                  <c:v>1</c:v>
                </c:pt>
                <c:pt idx="370">
                  <c:v>1</c:v>
                </c:pt>
                <c:pt idx="371">
                  <c:v>0</c:v>
                </c:pt>
                <c:pt idx="372">
                  <c:v>0</c:v>
                </c:pt>
                <c:pt idx="373">
                  <c:v>1</c:v>
                </c:pt>
                <c:pt idx="374">
                  <c:v>1</c:v>
                </c:pt>
                <c:pt idx="375">
                  <c:v>1</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1</c:v>
                </c:pt>
                <c:pt idx="394">
                  <c:v>1</c:v>
                </c:pt>
                <c:pt idx="395">
                  <c:v>1</c:v>
                </c:pt>
                <c:pt idx="396">
                  <c:v>1</c:v>
                </c:pt>
              </c:numCache>
            </c:numRef>
          </c:val>
          <c:smooth val="0"/>
          <c:extLst>
            <c:ext xmlns:c16="http://schemas.microsoft.com/office/drawing/2014/chart" uri="{C3380CC4-5D6E-409C-BE32-E72D297353CC}">
              <c16:uniqueId val="{00000000-C561-49CD-B5C3-F0FE7E92DD83}"/>
            </c:ext>
          </c:extLst>
        </c:ser>
        <c:dLbls>
          <c:showLegendKey val="0"/>
          <c:showVal val="0"/>
          <c:showCatName val="0"/>
          <c:showSerName val="0"/>
          <c:showPercent val="0"/>
          <c:showBubbleSize val="0"/>
        </c:dLbls>
        <c:smooth val="0"/>
        <c:axId val="589803936"/>
        <c:axId val="589808856"/>
      </c:lineChart>
      <c:catAx>
        <c:axId val="58980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808856"/>
        <c:crosses val="autoZero"/>
        <c:auto val="1"/>
        <c:lblAlgn val="ctr"/>
        <c:lblOffset val="100"/>
        <c:noMultiLvlLbl val="0"/>
      </c:catAx>
      <c:valAx>
        <c:axId val="58980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980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Road to 2022</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121</c:v>
                </c:pt>
                <c:pt idx="1">
                  <c:v>129</c:v>
                </c:pt>
                <c:pt idx="2">
                  <c:v>122</c:v>
                </c:pt>
                <c:pt idx="3">
                  <c:v>124</c:v>
                </c:pt>
                <c:pt idx="4">
                  <c:v>110</c:v>
                </c:pt>
                <c:pt idx="5">
                  <c:v>84</c:v>
                </c:pt>
                <c:pt idx="6">
                  <c:v>124</c:v>
                </c:pt>
              </c:numCache>
            </c:numRef>
          </c:val>
          <c:extLst>
            <c:ext xmlns:c16="http://schemas.microsoft.com/office/drawing/2014/chart" uri="{C3380CC4-5D6E-409C-BE32-E72D297353CC}">
              <c16:uniqueId val="{00000000-12C9-4A1F-A146-44742425E15E}"/>
            </c:ext>
          </c:extLst>
        </c:ser>
        <c:dLbls>
          <c:showLegendKey val="0"/>
          <c:showVal val="0"/>
          <c:showCatName val="0"/>
          <c:showSerName val="0"/>
          <c:showPercent val="0"/>
          <c:showBubbleSize val="0"/>
        </c:dLbls>
        <c:gapWidth val="219"/>
        <c:overlap val="-27"/>
        <c:axId val="358148632"/>
        <c:axId val="358149616"/>
      </c:barChart>
      <c:catAx>
        <c:axId val="358148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49616"/>
        <c:crosses val="autoZero"/>
        <c:auto val="1"/>
        <c:lblAlgn val="ctr"/>
        <c:lblOffset val="100"/>
        <c:noMultiLvlLbl val="0"/>
      </c:catAx>
      <c:valAx>
        <c:axId val="35814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4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Road to 2022</c:v>
                </c:pt>
              </c:strCache>
            </c:strRef>
          </c:cat>
          <c:val>
            <c:numRef>
              <c:f>Sheet1!$B$2</c:f>
              <c:numCache>
                <c:formatCode>General</c:formatCode>
                <c:ptCount val="1"/>
                <c:pt idx="0">
                  <c:v>814</c:v>
                </c:pt>
              </c:numCache>
            </c:numRef>
          </c:val>
          <c:extLst>
            <c:ext xmlns:c16="http://schemas.microsoft.com/office/drawing/2014/chart" uri="{C3380CC4-5D6E-409C-BE32-E72D297353CC}">
              <c16:uniqueId val="{00000000-A4DC-4B19-BCE5-A5B6DCC9E89F}"/>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Road to 2022</c:v>
                </c:pt>
              </c:strCache>
            </c:strRef>
          </c:cat>
          <c:val>
            <c:numRef>
              <c:f>Sheet1!$C$2</c:f>
              <c:numCache>
                <c:formatCode>General</c:formatCode>
                <c:ptCount val="1"/>
                <c:pt idx="0">
                  <c:v>173</c:v>
                </c:pt>
              </c:numCache>
            </c:numRef>
          </c:val>
          <c:extLst>
            <c:ext xmlns:c16="http://schemas.microsoft.com/office/drawing/2014/chart" uri="{C3380CC4-5D6E-409C-BE32-E72D297353CC}">
              <c16:uniqueId val="{00000001-A4DC-4B19-BCE5-A5B6DCC9E89F}"/>
            </c:ext>
          </c:extLst>
        </c:ser>
        <c:dLbls>
          <c:showLegendKey val="0"/>
          <c:showVal val="0"/>
          <c:showCatName val="0"/>
          <c:showSerName val="0"/>
          <c:showPercent val="0"/>
          <c:showBubbleSize val="0"/>
        </c:dLbls>
        <c:gapWidth val="150"/>
        <c:overlap val="100"/>
        <c:axId val="358153880"/>
        <c:axId val="358154536"/>
      </c:barChart>
      <c:catAx>
        <c:axId val="35815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54536"/>
        <c:crosses val="autoZero"/>
        <c:auto val="1"/>
        <c:lblAlgn val="ctr"/>
        <c:lblOffset val="100"/>
        <c:noMultiLvlLbl val="0"/>
      </c:catAx>
      <c:valAx>
        <c:axId val="358154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5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2C602-8E0A-475F-BE61-19F849240D73}"/>
              </a:ext>
            </a:extLst>
          </p:cNvPr>
          <p:cNvSpPr>
            <a:spLocks noGrp="1"/>
          </p:cNvSpPr>
          <p:nvPr>
            <p:ph type="ctrTitle"/>
          </p:nvPr>
        </p:nvSpPr>
        <p:spPr/>
        <p:txBody>
          <a:bodyPr/>
          <a:lstStyle/>
          <a:p>
            <a:r>
              <a:rPr lang="en-US"/>
              <a:t>CPW Competitive Review</a:t>
            </a:r>
          </a:p>
        </p:txBody>
      </p:sp>
      <p:sp>
        <p:nvSpPr>
          <p:cNvPr id="3" name="Subtitle 2">
            <a:extLst>
              <a:ext uri="{FF2B5EF4-FFF2-40B4-BE49-F238E27FC236}">
                <a16:creationId xmlns:a16="http://schemas.microsoft.com/office/drawing/2014/main" id="{4DC2A6D6-9E34-476B-8383-56CC66CC26CC}"/>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1295898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4557-556F-4CB9-9FC5-F86C3D85B7F7}"/>
              </a:ext>
            </a:extLst>
          </p:cNvPr>
          <p:cNvSpPr>
            <a:spLocks noGrp="1"/>
          </p:cNvSpPr>
          <p:nvPr>
            <p:ph type="title"/>
          </p:nvPr>
        </p:nvSpPr>
        <p:spPr/>
        <p:txBody>
          <a:bodyPr/>
          <a:lstStyle/>
          <a:p>
            <a:r>
              <a:rPr lang="en-US"/>
              <a:t>Facebook Own Posts Table | Qatar - 1 of 19</a:t>
            </a:r>
          </a:p>
        </p:txBody>
      </p:sp>
      <p:graphicFrame>
        <p:nvGraphicFramePr>
          <p:cNvPr id="5" name="Table Placeholder 4">
            <a:extLst>
              <a:ext uri="{FF2B5EF4-FFF2-40B4-BE49-F238E27FC236}">
                <a16:creationId xmlns:a16="http://schemas.microsoft.com/office/drawing/2014/main" id="{FAC7236C-4AC9-48ED-B83D-0A3CC87ECA32}"/>
              </a:ext>
            </a:extLst>
          </p:cNvPr>
          <p:cNvGraphicFramePr>
            <a:graphicFrameLocks noGrp="1"/>
          </p:cNvGraphicFramePr>
          <p:nvPr>
            <p:ph type="tbl" sz="quarter" idx="13"/>
            <p:extLst>
              <p:ext uri="{D42A27DB-BD31-4B8C-83A1-F6EECF244321}">
                <p14:modId xmlns:p14="http://schemas.microsoft.com/office/powerpoint/2010/main" val="292005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2860742"/>
                    </a:ext>
                  </a:extLst>
                </a:gridCol>
                <a:gridCol w="493776">
                  <a:extLst>
                    <a:ext uri="{9D8B030D-6E8A-4147-A177-3AD203B41FA5}">
                      <a16:colId xmlns:a16="http://schemas.microsoft.com/office/drawing/2014/main" val="1684732400"/>
                    </a:ext>
                  </a:extLst>
                </a:gridCol>
                <a:gridCol w="329184">
                  <a:extLst>
                    <a:ext uri="{9D8B030D-6E8A-4147-A177-3AD203B41FA5}">
                      <a16:colId xmlns:a16="http://schemas.microsoft.com/office/drawing/2014/main" val="2751999025"/>
                    </a:ext>
                  </a:extLst>
                </a:gridCol>
                <a:gridCol w="329184">
                  <a:extLst>
                    <a:ext uri="{9D8B030D-6E8A-4147-A177-3AD203B41FA5}">
                      <a16:colId xmlns:a16="http://schemas.microsoft.com/office/drawing/2014/main" val="1157239275"/>
                    </a:ext>
                  </a:extLst>
                </a:gridCol>
                <a:gridCol w="329184">
                  <a:extLst>
                    <a:ext uri="{9D8B030D-6E8A-4147-A177-3AD203B41FA5}">
                      <a16:colId xmlns:a16="http://schemas.microsoft.com/office/drawing/2014/main" val="2633671008"/>
                    </a:ext>
                  </a:extLst>
                </a:gridCol>
                <a:gridCol w="329184">
                  <a:extLst>
                    <a:ext uri="{9D8B030D-6E8A-4147-A177-3AD203B41FA5}">
                      <a16:colId xmlns:a16="http://schemas.microsoft.com/office/drawing/2014/main" val="1892399672"/>
                    </a:ext>
                  </a:extLst>
                </a:gridCol>
                <a:gridCol w="329184">
                  <a:extLst>
                    <a:ext uri="{9D8B030D-6E8A-4147-A177-3AD203B41FA5}">
                      <a16:colId xmlns:a16="http://schemas.microsoft.com/office/drawing/2014/main" val="1536793237"/>
                    </a:ext>
                  </a:extLst>
                </a:gridCol>
                <a:gridCol w="329184">
                  <a:extLst>
                    <a:ext uri="{9D8B030D-6E8A-4147-A177-3AD203B41FA5}">
                      <a16:colId xmlns:a16="http://schemas.microsoft.com/office/drawing/2014/main" val="3756049907"/>
                    </a:ext>
                  </a:extLst>
                </a:gridCol>
                <a:gridCol w="329184">
                  <a:extLst>
                    <a:ext uri="{9D8B030D-6E8A-4147-A177-3AD203B41FA5}">
                      <a16:colId xmlns:a16="http://schemas.microsoft.com/office/drawing/2014/main" val="2398564161"/>
                    </a:ext>
                  </a:extLst>
                </a:gridCol>
                <a:gridCol w="329184">
                  <a:extLst>
                    <a:ext uri="{9D8B030D-6E8A-4147-A177-3AD203B41FA5}">
                      <a16:colId xmlns:a16="http://schemas.microsoft.com/office/drawing/2014/main" val="828364171"/>
                    </a:ext>
                  </a:extLst>
                </a:gridCol>
                <a:gridCol w="329184">
                  <a:extLst>
                    <a:ext uri="{9D8B030D-6E8A-4147-A177-3AD203B41FA5}">
                      <a16:colId xmlns:a16="http://schemas.microsoft.com/office/drawing/2014/main" val="2165977810"/>
                    </a:ext>
                  </a:extLst>
                </a:gridCol>
                <a:gridCol w="329184">
                  <a:extLst>
                    <a:ext uri="{9D8B030D-6E8A-4147-A177-3AD203B41FA5}">
                      <a16:colId xmlns:a16="http://schemas.microsoft.com/office/drawing/2014/main" val="4293051400"/>
                    </a:ext>
                  </a:extLst>
                </a:gridCol>
                <a:gridCol w="329184">
                  <a:extLst>
                    <a:ext uri="{9D8B030D-6E8A-4147-A177-3AD203B41FA5}">
                      <a16:colId xmlns:a16="http://schemas.microsoft.com/office/drawing/2014/main" val="2623618350"/>
                    </a:ext>
                  </a:extLst>
                </a:gridCol>
                <a:gridCol w="329184">
                  <a:extLst>
                    <a:ext uri="{9D8B030D-6E8A-4147-A177-3AD203B41FA5}">
                      <a16:colId xmlns:a16="http://schemas.microsoft.com/office/drawing/2014/main" val="1023100207"/>
                    </a:ext>
                  </a:extLst>
                </a:gridCol>
                <a:gridCol w="329184">
                  <a:extLst>
                    <a:ext uri="{9D8B030D-6E8A-4147-A177-3AD203B41FA5}">
                      <a16:colId xmlns:a16="http://schemas.microsoft.com/office/drawing/2014/main" val="2606541595"/>
                    </a:ext>
                  </a:extLst>
                </a:gridCol>
                <a:gridCol w="329184">
                  <a:extLst>
                    <a:ext uri="{9D8B030D-6E8A-4147-A177-3AD203B41FA5}">
                      <a16:colId xmlns:a16="http://schemas.microsoft.com/office/drawing/2014/main" val="1934540971"/>
                    </a:ext>
                  </a:extLst>
                </a:gridCol>
                <a:gridCol w="329184">
                  <a:extLst>
                    <a:ext uri="{9D8B030D-6E8A-4147-A177-3AD203B41FA5}">
                      <a16:colId xmlns:a16="http://schemas.microsoft.com/office/drawing/2014/main" val="316842124"/>
                    </a:ext>
                  </a:extLst>
                </a:gridCol>
                <a:gridCol w="329184">
                  <a:extLst>
                    <a:ext uri="{9D8B030D-6E8A-4147-A177-3AD203B41FA5}">
                      <a16:colId xmlns:a16="http://schemas.microsoft.com/office/drawing/2014/main" val="415152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197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2022 - 2020-03-31 20:04:42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اشتقت تلعب كورة؟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00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2022 - 2020-03-30 20:54:32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باستخدام لهجتك المحلية، كيف تصف استاد البيت؟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4461731"/>
                  </a:ext>
                </a:extLst>
              </a:tr>
            </a:tbl>
          </a:graphicData>
        </a:graphic>
      </p:graphicFrame>
      <p:sp>
        <p:nvSpPr>
          <p:cNvPr id="4" name="Text Placeholder 3">
            <a:extLst>
              <a:ext uri="{FF2B5EF4-FFF2-40B4-BE49-F238E27FC236}">
                <a16:creationId xmlns:a16="http://schemas.microsoft.com/office/drawing/2014/main" id="{844FDF0D-77D0-4CDA-A973-3ED506AD560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05100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3E6FE-5368-4CA3-9B3E-9A893CEB111D}"/>
              </a:ext>
            </a:extLst>
          </p:cNvPr>
          <p:cNvSpPr>
            <a:spLocks noGrp="1"/>
          </p:cNvSpPr>
          <p:nvPr>
            <p:ph type="title"/>
          </p:nvPr>
        </p:nvSpPr>
        <p:spPr/>
        <p:txBody>
          <a:bodyPr/>
          <a:lstStyle/>
          <a:p>
            <a:r>
              <a:rPr lang="en-US"/>
              <a:t>Facebook Own Posts Table | Qatar - 2 of 19</a:t>
            </a:r>
          </a:p>
        </p:txBody>
      </p:sp>
      <p:graphicFrame>
        <p:nvGraphicFramePr>
          <p:cNvPr id="5" name="Table Placeholder 4">
            <a:extLst>
              <a:ext uri="{FF2B5EF4-FFF2-40B4-BE49-F238E27FC236}">
                <a16:creationId xmlns:a16="http://schemas.microsoft.com/office/drawing/2014/main" id="{6A25DF4F-BA8B-44F1-AEFF-11056CFD10D3}"/>
              </a:ext>
            </a:extLst>
          </p:cNvPr>
          <p:cNvGraphicFramePr>
            <a:graphicFrameLocks noGrp="1"/>
          </p:cNvGraphicFramePr>
          <p:nvPr>
            <p:ph type="tbl" sz="quarter" idx="13"/>
            <p:extLst>
              <p:ext uri="{D42A27DB-BD31-4B8C-83A1-F6EECF244321}">
                <p14:modId xmlns:p14="http://schemas.microsoft.com/office/powerpoint/2010/main" val="284130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7276528"/>
                    </a:ext>
                  </a:extLst>
                </a:gridCol>
                <a:gridCol w="493776">
                  <a:extLst>
                    <a:ext uri="{9D8B030D-6E8A-4147-A177-3AD203B41FA5}">
                      <a16:colId xmlns:a16="http://schemas.microsoft.com/office/drawing/2014/main" val="2871845984"/>
                    </a:ext>
                  </a:extLst>
                </a:gridCol>
                <a:gridCol w="329184">
                  <a:extLst>
                    <a:ext uri="{9D8B030D-6E8A-4147-A177-3AD203B41FA5}">
                      <a16:colId xmlns:a16="http://schemas.microsoft.com/office/drawing/2014/main" val="1168513609"/>
                    </a:ext>
                  </a:extLst>
                </a:gridCol>
                <a:gridCol w="329184">
                  <a:extLst>
                    <a:ext uri="{9D8B030D-6E8A-4147-A177-3AD203B41FA5}">
                      <a16:colId xmlns:a16="http://schemas.microsoft.com/office/drawing/2014/main" val="3257778633"/>
                    </a:ext>
                  </a:extLst>
                </a:gridCol>
                <a:gridCol w="329184">
                  <a:extLst>
                    <a:ext uri="{9D8B030D-6E8A-4147-A177-3AD203B41FA5}">
                      <a16:colId xmlns:a16="http://schemas.microsoft.com/office/drawing/2014/main" val="1946978899"/>
                    </a:ext>
                  </a:extLst>
                </a:gridCol>
                <a:gridCol w="329184">
                  <a:extLst>
                    <a:ext uri="{9D8B030D-6E8A-4147-A177-3AD203B41FA5}">
                      <a16:colId xmlns:a16="http://schemas.microsoft.com/office/drawing/2014/main" val="697170368"/>
                    </a:ext>
                  </a:extLst>
                </a:gridCol>
                <a:gridCol w="329184">
                  <a:extLst>
                    <a:ext uri="{9D8B030D-6E8A-4147-A177-3AD203B41FA5}">
                      <a16:colId xmlns:a16="http://schemas.microsoft.com/office/drawing/2014/main" val="547630257"/>
                    </a:ext>
                  </a:extLst>
                </a:gridCol>
                <a:gridCol w="329184">
                  <a:extLst>
                    <a:ext uri="{9D8B030D-6E8A-4147-A177-3AD203B41FA5}">
                      <a16:colId xmlns:a16="http://schemas.microsoft.com/office/drawing/2014/main" val="1860917036"/>
                    </a:ext>
                  </a:extLst>
                </a:gridCol>
                <a:gridCol w="329184">
                  <a:extLst>
                    <a:ext uri="{9D8B030D-6E8A-4147-A177-3AD203B41FA5}">
                      <a16:colId xmlns:a16="http://schemas.microsoft.com/office/drawing/2014/main" val="4066299864"/>
                    </a:ext>
                  </a:extLst>
                </a:gridCol>
                <a:gridCol w="329184">
                  <a:extLst>
                    <a:ext uri="{9D8B030D-6E8A-4147-A177-3AD203B41FA5}">
                      <a16:colId xmlns:a16="http://schemas.microsoft.com/office/drawing/2014/main" val="1749996663"/>
                    </a:ext>
                  </a:extLst>
                </a:gridCol>
                <a:gridCol w="329184">
                  <a:extLst>
                    <a:ext uri="{9D8B030D-6E8A-4147-A177-3AD203B41FA5}">
                      <a16:colId xmlns:a16="http://schemas.microsoft.com/office/drawing/2014/main" val="2539553831"/>
                    </a:ext>
                  </a:extLst>
                </a:gridCol>
                <a:gridCol w="329184">
                  <a:extLst>
                    <a:ext uri="{9D8B030D-6E8A-4147-A177-3AD203B41FA5}">
                      <a16:colId xmlns:a16="http://schemas.microsoft.com/office/drawing/2014/main" val="1698403426"/>
                    </a:ext>
                  </a:extLst>
                </a:gridCol>
                <a:gridCol w="329184">
                  <a:extLst>
                    <a:ext uri="{9D8B030D-6E8A-4147-A177-3AD203B41FA5}">
                      <a16:colId xmlns:a16="http://schemas.microsoft.com/office/drawing/2014/main" val="1242499972"/>
                    </a:ext>
                  </a:extLst>
                </a:gridCol>
                <a:gridCol w="329184">
                  <a:extLst>
                    <a:ext uri="{9D8B030D-6E8A-4147-A177-3AD203B41FA5}">
                      <a16:colId xmlns:a16="http://schemas.microsoft.com/office/drawing/2014/main" val="2250376786"/>
                    </a:ext>
                  </a:extLst>
                </a:gridCol>
                <a:gridCol w="329184">
                  <a:extLst>
                    <a:ext uri="{9D8B030D-6E8A-4147-A177-3AD203B41FA5}">
                      <a16:colId xmlns:a16="http://schemas.microsoft.com/office/drawing/2014/main" val="3878145088"/>
                    </a:ext>
                  </a:extLst>
                </a:gridCol>
                <a:gridCol w="329184">
                  <a:extLst>
                    <a:ext uri="{9D8B030D-6E8A-4147-A177-3AD203B41FA5}">
                      <a16:colId xmlns:a16="http://schemas.microsoft.com/office/drawing/2014/main" val="2624334214"/>
                    </a:ext>
                  </a:extLst>
                </a:gridCol>
                <a:gridCol w="329184">
                  <a:extLst>
                    <a:ext uri="{9D8B030D-6E8A-4147-A177-3AD203B41FA5}">
                      <a16:colId xmlns:a16="http://schemas.microsoft.com/office/drawing/2014/main" val="3888832703"/>
                    </a:ext>
                  </a:extLst>
                </a:gridCol>
                <a:gridCol w="329184">
                  <a:extLst>
                    <a:ext uri="{9D8B030D-6E8A-4147-A177-3AD203B41FA5}">
                      <a16:colId xmlns:a16="http://schemas.microsoft.com/office/drawing/2014/main" val="381459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940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2022 - 2020-03-29 23:19:12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ظل عملكم من المنزل عبر أجهزة الكمبيوتر، ستحتاجون إلى خلفيات شاشة جديدة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إليكم مجموعة خلفيات بلمحات جمالية من استاداتنا </a:t>
                      </a:r>
                      <a:r>
                        <a:rPr kumimoji="0" lang="en-US" sz="1000" b="0" i="0" u="none" strike="noStrike" kern="1200" cap="none" spc="0" normalizeH="0" baseline="0" noProof="0">
                          <a:ln>
                            <a:noFill/>
                          </a:ln>
                          <a:solidFill>
                            <a:prstClr val="black"/>
                          </a:solidFill>
                          <a:effectLst/>
                          <a:uLnTx/>
                          <a:uFillTx/>
                          <a:latin typeface="+mn-lt"/>
                          <a:ea typeface="+mn-ea"/>
                          <a:cs typeface="+mn-cs"/>
                        </a:rPr>
                        <a:t>🏟️
Here are some wallpapers you can set during your work video calls, so you don’t forget what it’s like out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8831882"/>
                  </a:ext>
                </a:extLst>
              </a:tr>
            </a:tbl>
          </a:graphicData>
        </a:graphic>
      </p:graphicFrame>
      <p:sp>
        <p:nvSpPr>
          <p:cNvPr id="4" name="Text Placeholder 3">
            <a:extLst>
              <a:ext uri="{FF2B5EF4-FFF2-40B4-BE49-F238E27FC236}">
                <a16:creationId xmlns:a16="http://schemas.microsoft.com/office/drawing/2014/main" id="{E43EE5B4-C519-4F83-8BA8-6B6C770462C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483082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864C4-3C21-48E3-AC0A-59A8B140909D}"/>
              </a:ext>
            </a:extLst>
          </p:cNvPr>
          <p:cNvSpPr>
            <a:spLocks noGrp="1"/>
          </p:cNvSpPr>
          <p:nvPr>
            <p:ph type="title"/>
          </p:nvPr>
        </p:nvSpPr>
        <p:spPr/>
        <p:txBody>
          <a:bodyPr/>
          <a:lstStyle/>
          <a:p>
            <a:r>
              <a:rPr lang="en-US"/>
              <a:t>Facebook Own Posts Table | Qatar - 3 of 19</a:t>
            </a:r>
          </a:p>
        </p:txBody>
      </p:sp>
      <p:graphicFrame>
        <p:nvGraphicFramePr>
          <p:cNvPr id="5" name="Table Placeholder 4">
            <a:extLst>
              <a:ext uri="{FF2B5EF4-FFF2-40B4-BE49-F238E27FC236}">
                <a16:creationId xmlns:a16="http://schemas.microsoft.com/office/drawing/2014/main" id="{2CBDD420-CA5B-436F-BC1E-6813274F8CA2}"/>
              </a:ext>
            </a:extLst>
          </p:cNvPr>
          <p:cNvGraphicFramePr>
            <a:graphicFrameLocks noGrp="1"/>
          </p:cNvGraphicFramePr>
          <p:nvPr>
            <p:ph type="tbl" sz="quarter" idx="13"/>
            <p:extLst>
              <p:ext uri="{D42A27DB-BD31-4B8C-83A1-F6EECF244321}">
                <p14:modId xmlns:p14="http://schemas.microsoft.com/office/powerpoint/2010/main" val="427090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0284068"/>
                    </a:ext>
                  </a:extLst>
                </a:gridCol>
                <a:gridCol w="493776">
                  <a:extLst>
                    <a:ext uri="{9D8B030D-6E8A-4147-A177-3AD203B41FA5}">
                      <a16:colId xmlns:a16="http://schemas.microsoft.com/office/drawing/2014/main" val="2781811362"/>
                    </a:ext>
                  </a:extLst>
                </a:gridCol>
                <a:gridCol w="329184">
                  <a:extLst>
                    <a:ext uri="{9D8B030D-6E8A-4147-A177-3AD203B41FA5}">
                      <a16:colId xmlns:a16="http://schemas.microsoft.com/office/drawing/2014/main" val="881743543"/>
                    </a:ext>
                  </a:extLst>
                </a:gridCol>
                <a:gridCol w="329184">
                  <a:extLst>
                    <a:ext uri="{9D8B030D-6E8A-4147-A177-3AD203B41FA5}">
                      <a16:colId xmlns:a16="http://schemas.microsoft.com/office/drawing/2014/main" val="523127145"/>
                    </a:ext>
                  </a:extLst>
                </a:gridCol>
                <a:gridCol w="329184">
                  <a:extLst>
                    <a:ext uri="{9D8B030D-6E8A-4147-A177-3AD203B41FA5}">
                      <a16:colId xmlns:a16="http://schemas.microsoft.com/office/drawing/2014/main" val="1470676922"/>
                    </a:ext>
                  </a:extLst>
                </a:gridCol>
                <a:gridCol w="329184">
                  <a:extLst>
                    <a:ext uri="{9D8B030D-6E8A-4147-A177-3AD203B41FA5}">
                      <a16:colId xmlns:a16="http://schemas.microsoft.com/office/drawing/2014/main" val="2445087133"/>
                    </a:ext>
                  </a:extLst>
                </a:gridCol>
                <a:gridCol w="329184">
                  <a:extLst>
                    <a:ext uri="{9D8B030D-6E8A-4147-A177-3AD203B41FA5}">
                      <a16:colId xmlns:a16="http://schemas.microsoft.com/office/drawing/2014/main" val="784203291"/>
                    </a:ext>
                  </a:extLst>
                </a:gridCol>
                <a:gridCol w="329184">
                  <a:extLst>
                    <a:ext uri="{9D8B030D-6E8A-4147-A177-3AD203B41FA5}">
                      <a16:colId xmlns:a16="http://schemas.microsoft.com/office/drawing/2014/main" val="1734390838"/>
                    </a:ext>
                  </a:extLst>
                </a:gridCol>
                <a:gridCol w="329184">
                  <a:extLst>
                    <a:ext uri="{9D8B030D-6E8A-4147-A177-3AD203B41FA5}">
                      <a16:colId xmlns:a16="http://schemas.microsoft.com/office/drawing/2014/main" val="547837528"/>
                    </a:ext>
                  </a:extLst>
                </a:gridCol>
                <a:gridCol w="329184">
                  <a:extLst>
                    <a:ext uri="{9D8B030D-6E8A-4147-A177-3AD203B41FA5}">
                      <a16:colId xmlns:a16="http://schemas.microsoft.com/office/drawing/2014/main" val="2894573628"/>
                    </a:ext>
                  </a:extLst>
                </a:gridCol>
                <a:gridCol w="329184">
                  <a:extLst>
                    <a:ext uri="{9D8B030D-6E8A-4147-A177-3AD203B41FA5}">
                      <a16:colId xmlns:a16="http://schemas.microsoft.com/office/drawing/2014/main" val="3584856528"/>
                    </a:ext>
                  </a:extLst>
                </a:gridCol>
                <a:gridCol w="329184">
                  <a:extLst>
                    <a:ext uri="{9D8B030D-6E8A-4147-A177-3AD203B41FA5}">
                      <a16:colId xmlns:a16="http://schemas.microsoft.com/office/drawing/2014/main" val="801237650"/>
                    </a:ext>
                  </a:extLst>
                </a:gridCol>
                <a:gridCol w="329184">
                  <a:extLst>
                    <a:ext uri="{9D8B030D-6E8A-4147-A177-3AD203B41FA5}">
                      <a16:colId xmlns:a16="http://schemas.microsoft.com/office/drawing/2014/main" val="1985039563"/>
                    </a:ext>
                  </a:extLst>
                </a:gridCol>
                <a:gridCol w="329184">
                  <a:extLst>
                    <a:ext uri="{9D8B030D-6E8A-4147-A177-3AD203B41FA5}">
                      <a16:colId xmlns:a16="http://schemas.microsoft.com/office/drawing/2014/main" val="2858142942"/>
                    </a:ext>
                  </a:extLst>
                </a:gridCol>
                <a:gridCol w="329184">
                  <a:extLst>
                    <a:ext uri="{9D8B030D-6E8A-4147-A177-3AD203B41FA5}">
                      <a16:colId xmlns:a16="http://schemas.microsoft.com/office/drawing/2014/main" val="3783448733"/>
                    </a:ext>
                  </a:extLst>
                </a:gridCol>
                <a:gridCol w="329184">
                  <a:extLst>
                    <a:ext uri="{9D8B030D-6E8A-4147-A177-3AD203B41FA5}">
                      <a16:colId xmlns:a16="http://schemas.microsoft.com/office/drawing/2014/main" val="3021096136"/>
                    </a:ext>
                  </a:extLst>
                </a:gridCol>
                <a:gridCol w="329184">
                  <a:extLst>
                    <a:ext uri="{9D8B030D-6E8A-4147-A177-3AD203B41FA5}">
                      <a16:colId xmlns:a16="http://schemas.microsoft.com/office/drawing/2014/main" val="3028221908"/>
                    </a:ext>
                  </a:extLst>
                </a:gridCol>
                <a:gridCol w="329184">
                  <a:extLst>
                    <a:ext uri="{9D8B030D-6E8A-4147-A177-3AD203B41FA5}">
                      <a16:colId xmlns:a16="http://schemas.microsoft.com/office/drawing/2014/main" val="65114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278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2022 - 2020-03-29 12:58:21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لعب دوراً في التصدي لفيروس كورونا
بقاؤك في بيتك سلامة لك ولمجتمعك
#سلامتك_هي_سلامتي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727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2022 - 2020-03-10 20:00:00</a:t>
                      </a:r>
                      <a:r>
                        <a:rPr kumimoji="0" lang="en-US" sz="1000" b="0" i="0" u="none" strike="noStrike" kern="1200" cap="none" spc="0" normalizeH="0" baseline="0" noProof="0">
                          <a:ln>
                            <a:noFill/>
                          </a:ln>
                          <a:solidFill>
                            <a:prstClr val="black"/>
                          </a:solidFill>
                          <a:effectLst/>
                          <a:uLnTx/>
                          <a:uFillTx/>
                          <a:latin typeface="+mn-lt"/>
                          <a:ea typeface="+mn-ea"/>
                          <a:cs typeface="+mn-cs"/>
                        </a:rPr>
                        <a:t>
 Here are five sustainability features of #Qatar2022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8805990"/>
                  </a:ext>
                </a:extLst>
              </a:tr>
            </a:tbl>
          </a:graphicData>
        </a:graphic>
      </p:graphicFrame>
      <p:sp>
        <p:nvSpPr>
          <p:cNvPr id="4" name="Text Placeholder 3">
            <a:extLst>
              <a:ext uri="{FF2B5EF4-FFF2-40B4-BE49-F238E27FC236}">
                <a16:creationId xmlns:a16="http://schemas.microsoft.com/office/drawing/2014/main" id="{EA763EB6-DB24-4C75-A2CF-4EE2F1DB9AA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293311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5CF5-41CA-4E88-ACAD-1E74CFCBA89C}"/>
              </a:ext>
            </a:extLst>
          </p:cNvPr>
          <p:cNvSpPr>
            <a:spLocks noGrp="1"/>
          </p:cNvSpPr>
          <p:nvPr>
            <p:ph type="title"/>
          </p:nvPr>
        </p:nvSpPr>
        <p:spPr/>
        <p:txBody>
          <a:bodyPr/>
          <a:lstStyle/>
          <a:p>
            <a:r>
              <a:rPr lang="en-US"/>
              <a:t>Facebook Own Posts Table | Qatar - 4 of 19</a:t>
            </a:r>
          </a:p>
        </p:txBody>
      </p:sp>
      <p:graphicFrame>
        <p:nvGraphicFramePr>
          <p:cNvPr id="5" name="Table Placeholder 4">
            <a:extLst>
              <a:ext uri="{FF2B5EF4-FFF2-40B4-BE49-F238E27FC236}">
                <a16:creationId xmlns:a16="http://schemas.microsoft.com/office/drawing/2014/main" id="{F3B8FC0F-284A-4DDC-89AB-E392490475BD}"/>
              </a:ext>
            </a:extLst>
          </p:cNvPr>
          <p:cNvGraphicFramePr>
            <a:graphicFrameLocks noGrp="1"/>
          </p:cNvGraphicFramePr>
          <p:nvPr>
            <p:ph type="tbl" sz="quarter" idx="13"/>
            <p:extLst>
              <p:ext uri="{D42A27DB-BD31-4B8C-83A1-F6EECF244321}">
                <p14:modId xmlns:p14="http://schemas.microsoft.com/office/powerpoint/2010/main" val="956300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60895796"/>
                    </a:ext>
                  </a:extLst>
                </a:gridCol>
                <a:gridCol w="493776">
                  <a:extLst>
                    <a:ext uri="{9D8B030D-6E8A-4147-A177-3AD203B41FA5}">
                      <a16:colId xmlns:a16="http://schemas.microsoft.com/office/drawing/2014/main" val="1012870979"/>
                    </a:ext>
                  </a:extLst>
                </a:gridCol>
                <a:gridCol w="329184">
                  <a:extLst>
                    <a:ext uri="{9D8B030D-6E8A-4147-A177-3AD203B41FA5}">
                      <a16:colId xmlns:a16="http://schemas.microsoft.com/office/drawing/2014/main" val="3243231209"/>
                    </a:ext>
                  </a:extLst>
                </a:gridCol>
                <a:gridCol w="329184">
                  <a:extLst>
                    <a:ext uri="{9D8B030D-6E8A-4147-A177-3AD203B41FA5}">
                      <a16:colId xmlns:a16="http://schemas.microsoft.com/office/drawing/2014/main" val="3067672327"/>
                    </a:ext>
                  </a:extLst>
                </a:gridCol>
                <a:gridCol w="329184">
                  <a:extLst>
                    <a:ext uri="{9D8B030D-6E8A-4147-A177-3AD203B41FA5}">
                      <a16:colId xmlns:a16="http://schemas.microsoft.com/office/drawing/2014/main" val="1599452053"/>
                    </a:ext>
                  </a:extLst>
                </a:gridCol>
                <a:gridCol w="329184">
                  <a:extLst>
                    <a:ext uri="{9D8B030D-6E8A-4147-A177-3AD203B41FA5}">
                      <a16:colId xmlns:a16="http://schemas.microsoft.com/office/drawing/2014/main" val="839725830"/>
                    </a:ext>
                  </a:extLst>
                </a:gridCol>
                <a:gridCol w="329184">
                  <a:extLst>
                    <a:ext uri="{9D8B030D-6E8A-4147-A177-3AD203B41FA5}">
                      <a16:colId xmlns:a16="http://schemas.microsoft.com/office/drawing/2014/main" val="1506123974"/>
                    </a:ext>
                  </a:extLst>
                </a:gridCol>
                <a:gridCol w="329184">
                  <a:extLst>
                    <a:ext uri="{9D8B030D-6E8A-4147-A177-3AD203B41FA5}">
                      <a16:colId xmlns:a16="http://schemas.microsoft.com/office/drawing/2014/main" val="2302982251"/>
                    </a:ext>
                  </a:extLst>
                </a:gridCol>
                <a:gridCol w="329184">
                  <a:extLst>
                    <a:ext uri="{9D8B030D-6E8A-4147-A177-3AD203B41FA5}">
                      <a16:colId xmlns:a16="http://schemas.microsoft.com/office/drawing/2014/main" val="2526157162"/>
                    </a:ext>
                  </a:extLst>
                </a:gridCol>
                <a:gridCol w="329184">
                  <a:extLst>
                    <a:ext uri="{9D8B030D-6E8A-4147-A177-3AD203B41FA5}">
                      <a16:colId xmlns:a16="http://schemas.microsoft.com/office/drawing/2014/main" val="1065881822"/>
                    </a:ext>
                  </a:extLst>
                </a:gridCol>
                <a:gridCol w="329184">
                  <a:extLst>
                    <a:ext uri="{9D8B030D-6E8A-4147-A177-3AD203B41FA5}">
                      <a16:colId xmlns:a16="http://schemas.microsoft.com/office/drawing/2014/main" val="2258174296"/>
                    </a:ext>
                  </a:extLst>
                </a:gridCol>
                <a:gridCol w="329184">
                  <a:extLst>
                    <a:ext uri="{9D8B030D-6E8A-4147-A177-3AD203B41FA5}">
                      <a16:colId xmlns:a16="http://schemas.microsoft.com/office/drawing/2014/main" val="738508071"/>
                    </a:ext>
                  </a:extLst>
                </a:gridCol>
                <a:gridCol w="329184">
                  <a:extLst>
                    <a:ext uri="{9D8B030D-6E8A-4147-A177-3AD203B41FA5}">
                      <a16:colId xmlns:a16="http://schemas.microsoft.com/office/drawing/2014/main" val="1786649828"/>
                    </a:ext>
                  </a:extLst>
                </a:gridCol>
                <a:gridCol w="329184">
                  <a:extLst>
                    <a:ext uri="{9D8B030D-6E8A-4147-A177-3AD203B41FA5}">
                      <a16:colId xmlns:a16="http://schemas.microsoft.com/office/drawing/2014/main" val="3156427433"/>
                    </a:ext>
                  </a:extLst>
                </a:gridCol>
                <a:gridCol w="329184">
                  <a:extLst>
                    <a:ext uri="{9D8B030D-6E8A-4147-A177-3AD203B41FA5}">
                      <a16:colId xmlns:a16="http://schemas.microsoft.com/office/drawing/2014/main" val="726397040"/>
                    </a:ext>
                  </a:extLst>
                </a:gridCol>
                <a:gridCol w="329184">
                  <a:extLst>
                    <a:ext uri="{9D8B030D-6E8A-4147-A177-3AD203B41FA5}">
                      <a16:colId xmlns:a16="http://schemas.microsoft.com/office/drawing/2014/main" val="1411462710"/>
                    </a:ext>
                  </a:extLst>
                </a:gridCol>
                <a:gridCol w="329184">
                  <a:extLst>
                    <a:ext uri="{9D8B030D-6E8A-4147-A177-3AD203B41FA5}">
                      <a16:colId xmlns:a16="http://schemas.microsoft.com/office/drawing/2014/main" val="1480003818"/>
                    </a:ext>
                  </a:extLst>
                </a:gridCol>
                <a:gridCol w="329184">
                  <a:extLst>
                    <a:ext uri="{9D8B030D-6E8A-4147-A177-3AD203B41FA5}">
                      <a16:colId xmlns:a16="http://schemas.microsoft.com/office/drawing/2014/main" val="259401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677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2022 - 2020-03-10 16:00:00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خمسة حقائق حول الاستدامة في مونديال #قطر٢٠٢٢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5812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2022 - 2020-03-09 18:32:56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صف لنا استاد المدينة التعليمية في كلمة؟ </a:t>
                      </a:r>
                      <a:r>
                        <a:rPr kumimoji="0" lang="en-US" sz="1000" b="0" i="0" u="none" strike="noStrike" kern="1200" cap="none" spc="0" normalizeH="0" baseline="0" noProof="0">
                          <a:ln>
                            <a:noFill/>
                          </a:ln>
                          <a:solidFill>
                            <a:prstClr val="black"/>
                          </a:solidFill>
                          <a:effectLst/>
                          <a:uLnTx/>
                          <a:uFillTx/>
                          <a:latin typeface="+mn-lt"/>
                          <a:ea typeface="+mn-ea"/>
                          <a:cs typeface="+mn-cs"/>
                        </a:rPr>
                        <a:t>🎓
Describe Education City Stadium in one word...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6092226"/>
                  </a:ext>
                </a:extLst>
              </a:tr>
            </a:tbl>
          </a:graphicData>
        </a:graphic>
      </p:graphicFrame>
      <p:sp>
        <p:nvSpPr>
          <p:cNvPr id="4" name="Text Placeholder 3">
            <a:extLst>
              <a:ext uri="{FF2B5EF4-FFF2-40B4-BE49-F238E27FC236}">
                <a16:creationId xmlns:a16="http://schemas.microsoft.com/office/drawing/2014/main" id="{C57FA859-4695-4C90-B855-1320C8728926}"/>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829634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C7537-5A18-4242-BA7F-29A5765B45AD}"/>
              </a:ext>
            </a:extLst>
          </p:cNvPr>
          <p:cNvSpPr>
            <a:spLocks noGrp="1"/>
          </p:cNvSpPr>
          <p:nvPr>
            <p:ph type="title"/>
          </p:nvPr>
        </p:nvSpPr>
        <p:spPr/>
        <p:txBody>
          <a:bodyPr/>
          <a:lstStyle/>
          <a:p>
            <a:r>
              <a:rPr lang="en-US"/>
              <a:t>Facebook Own Posts Table | Qatar - 5 of 19</a:t>
            </a:r>
          </a:p>
        </p:txBody>
      </p:sp>
      <p:graphicFrame>
        <p:nvGraphicFramePr>
          <p:cNvPr id="5" name="Table Placeholder 4">
            <a:extLst>
              <a:ext uri="{FF2B5EF4-FFF2-40B4-BE49-F238E27FC236}">
                <a16:creationId xmlns:a16="http://schemas.microsoft.com/office/drawing/2014/main" id="{0887AA53-5F42-4BD3-8865-1034D398E45A}"/>
              </a:ext>
            </a:extLst>
          </p:cNvPr>
          <p:cNvGraphicFramePr>
            <a:graphicFrameLocks noGrp="1"/>
          </p:cNvGraphicFramePr>
          <p:nvPr>
            <p:ph type="tbl" sz="quarter" idx="13"/>
            <p:extLst>
              <p:ext uri="{D42A27DB-BD31-4B8C-83A1-F6EECF244321}">
                <p14:modId xmlns:p14="http://schemas.microsoft.com/office/powerpoint/2010/main" val="74380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14585078"/>
                    </a:ext>
                  </a:extLst>
                </a:gridCol>
                <a:gridCol w="493776">
                  <a:extLst>
                    <a:ext uri="{9D8B030D-6E8A-4147-A177-3AD203B41FA5}">
                      <a16:colId xmlns:a16="http://schemas.microsoft.com/office/drawing/2014/main" val="1730687858"/>
                    </a:ext>
                  </a:extLst>
                </a:gridCol>
                <a:gridCol w="329184">
                  <a:extLst>
                    <a:ext uri="{9D8B030D-6E8A-4147-A177-3AD203B41FA5}">
                      <a16:colId xmlns:a16="http://schemas.microsoft.com/office/drawing/2014/main" val="2974060316"/>
                    </a:ext>
                  </a:extLst>
                </a:gridCol>
                <a:gridCol w="329184">
                  <a:extLst>
                    <a:ext uri="{9D8B030D-6E8A-4147-A177-3AD203B41FA5}">
                      <a16:colId xmlns:a16="http://schemas.microsoft.com/office/drawing/2014/main" val="2490916342"/>
                    </a:ext>
                  </a:extLst>
                </a:gridCol>
                <a:gridCol w="329184">
                  <a:extLst>
                    <a:ext uri="{9D8B030D-6E8A-4147-A177-3AD203B41FA5}">
                      <a16:colId xmlns:a16="http://schemas.microsoft.com/office/drawing/2014/main" val="1064523521"/>
                    </a:ext>
                  </a:extLst>
                </a:gridCol>
                <a:gridCol w="329184">
                  <a:extLst>
                    <a:ext uri="{9D8B030D-6E8A-4147-A177-3AD203B41FA5}">
                      <a16:colId xmlns:a16="http://schemas.microsoft.com/office/drawing/2014/main" val="3324499285"/>
                    </a:ext>
                  </a:extLst>
                </a:gridCol>
                <a:gridCol w="329184">
                  <a:extLst>
                    <a:ext uri="{9D8B030D-6E8A-4147-A177-3AD203B41FA5}">
                      <a16:colId xmlns:a16="http://schemas.microsoft.com/office/drawing/2014/main" val="825432145"/>
                    </a:ext>
                  </a:extLst>
                </a:gridCol>
                <a:gridCol w="329184">
                  <a:extLst>
                    <a:ext uri="{9D8B030D-6E8A-4147-A177-3AD203B41FA5}">
                      <a16:colId xmlns:a16="http://schemas.microsoft.com/office/drawing/2014/main" val="1209411470"/>
                    </a:ext>
                  </a:extLst>
                </a:gridCol>
                <a:gridCol w="329184">
                  <a:extLst>
                    <a:ext uri="{9D8B030D-6E8A-4147-A177-3AD203B41FA5}">
                      <a16:colId xmlns:a16="http://schemas.microsoft.com/office/drawing/2014/main" val="288140875"/>
                    </a:ext>
                  </a:extLst>
                </a:gridCol>
                <a:gridCol w="329184">
                  <a:extLst>
                    <a:ext uri="{9D8B030D-6E8A-4147-A177-3AD203B41FA5}">
                      <a16:colId xmlns:a16="http://schemas.microsoft.com/office/drawing/2014/main" val="692469781"/>
                    </a:ext>
                  </a:extLst>
                </a:gridCol>
                <a:gridCol w="329184">
                  <a:extLst>
                    <a:ext uri="{9D8B030D-6E8A-4147-A177-3AD203B41FA5}">
                      <a16:colId xmlns:a16="http://schemas.microsoft.com/office/drawing/2014/main" val="1057529516"/>
                    </a:ext>
                  </a:extLst>
                </a:gridCol>
                <a:gridCol w="329184">
                  <a:extLst>
                    <a:ext uri="{9D8B030D-6E8A-4147-A177-3AD203B41FA5}">
                      <a16:colId xmlns:a16="http://schemas.microsoft.com/office/drawing/2014/main" val="1924022957"/>
                    </a:ext>
                  </a:extLst>
                </a:gridCol>
                <a:gridCol w="329184">
                  <a:extLst>
                    <a:ext uri="{9D8B030D-6E8A-4147-A177-3AD203B41FA5}">
                      <a16:colId xmlns:a16="http://schemas.microsoft.com/office/drawing/2014/main" val="2866645487"/>
                    </a:ext>
                  </a:extLst>
                </a:gridCol>
                <a:gridCol w="329184">
                  <a:extLst>
                    <a:ext uri="{9D8B030D-6E8A-4147-A177-3AD203B41FA5}">
                      <a16:colId xmlns:a16="http://schemas.microsoft.com/office/drawing/2014/main" val="1100107302"/>
                    </a:ext>
                  </a:extLst>
                </a:gridCol>
                <a:gridCol w="329184">
                  <a:extLst>
                    <a:ext uri="{9D8B030D-6E8A-4147-A177-3AD203B41FA5}">
                      <a16:colId xmlns:a16="http://schemas.microsoft.com/office/drawing/2014/main" val="2725019970"/>
                    </a:ext>
                  </a:extLst>
                </a:gridCol>
                <a:gridCol w="329184">
                  <a:extLst>
                    <a:ext uri="{9D8B030D-6E8A-4147-A177-3AD203B41FA5}">
                      <a16:colId xmlns:a16="http://schemas.microsoft.com/office/drawing/2014/main" val="364616865"/>
                    </a:ext>
                  </a:extLst>
                </a:gridCol>
                <a:gridCol w="329184">
                  <a:extLst>
                    <a:ext uri="{9D8B030D-6E8A-4147-A177-3AD203B41FA5}">
                      <a16:colId xmlns:a16="http://schemas.microsoft.com/office/drawing/2014/main" val="437794986"/>
                    </a:ext>
                  </a:extLst>
                </a:gridCol>
                <a:gridCol w="329184">
                  <a:extLst>
                    <a:ext uri="{9D8B030D-6E8A-4147-A177-3AD203B41FA5}">
                      <a16:colId xmlns:a16="http://schemas.microsoft.com/office/drawing/2014/main" val="141573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9786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2022 - 2020-03-08 22:00:00</a:t>
                      </a:r>
                      <a:r>
                        <a:rPr kumimoji="0" lang="en-US" sz="1000" b="0" i="0" u="none" strike="noStrike" kern="1200" cap="none" spc="0" normalizeH="0" baseline="0" noProof="0">
                          <a:ln>
                            <a:noFill/>
                          </a:ln>
                          <a:solidFill>
                            <a:prstClr val="black"/>
                          </a:solidFill>
                          <a:effectLst/>
                          <a:uLnTx/>
                          <a:uFillTx/>
                          <a:latin typeface="+mn-lt"/>
                          <a:ea typeface="+mn-ea"/>
                          <a:cs typeface="+mn-cs"/>
                        </a:rPr>
                        <a:t>
 FIFA World Cup fans will enjoy a unique experience in our stadiums, which feature innovative designs inspired by Arab culture ✨🏟
Check them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2937104"/>
                  </a:ext>
                </a:extLst>
              </a:tr>
            </a:tbl>
          </a:graphicData>
        </a:graphic>
      </p:graphicFrame>
      <p:sp>
        <p:nvSpPr>
          <p:cNvPr id="4" name="Text Placeholder 3">
            <a:extLst>
              <a:ext uri="{FF2B5EF4-FFF2-40B4-BE49-F238E27FC236}">
                <a16:creationId xmlns:a16="http://schemas.microsoft.com/office/drawing/2014/main" id="{E8FD4544-035F-46DD-B0D6-96E304D0168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34958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BB839-F8B0-486A-9F3F-D9069EB14419}"/>
              </a:ext>
            </a:extLst>
          </p:cNvPr>
          <p:cNvSpPr>
            <a:spLocks noGrp="1"/>
          </p:cNvSpPr>
          <p:nvPr>
            <p:ph type="title"/>
          </p:nvPr>
        </p:nvSpPr>
        <p:spPr/>
        <p:txBody>
          <a:bodyPr/>
          <a:lstStyle/>
          <a:p>
            <a:r>
              <a:rPr lang="en-US"/>
              <a:t>Facebook Own Posts Table | Qatar - 6 of 19</a:t>
            </a:r>
          </a:p>
        </p:txBody>
      </p:sp>
      <p:graphicFrame>
        <p:nvGraphicFramePr>
          <p:cNvPr id="5" name="Table Placeholder 4">
            <a:extLst>
              <a:ext uri="{FF2B5EF4-FFF2-40B4-BE49-F238E27FC236}">
                <a16:creationId xmlns:a16="http://schemas.microsoft.com/office/drawing/2014/main" id="{AF3D4B24-AE70-4DB8-A123-0306FEB83ACE}"/>
              </a:ext>
            </a:extLst>
          </p:cNvPr>
          <p:cNvGraphicFramePr>
            <a:graphicFrameLocks noGrp="1"/>
          </p:cNvGraphicFramePr>
          <p:nvPr>
            <p:ph type="tbl" sz="quarter" idx="13"/>
            <p:extLst>
              <p:ext uri="{D42A27DB-BD31-4B8C-83A1-F6EECF244321}">
                <p14:modId xmlns:p14="http://schemas.microsoft.com/office/powerpoint/2010/main" val="2703441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3130650"/>
                    </a:ext>
                  </a:extLst>
                </a:gridCol>
                <a:gridCol w="493776">
                  <a:extLst>
                    <a:ext uri="{9D8B030D-6E8A-4147-A177-3AD203B41FA5}">
                      <a16:colId xmlns:a16="http://schemas.microsoft.com/office/drawing/2014/main" val="3482910849"/>
                    </a:ext>
                  </a:extLst>
                </a:gridCol>
                <a:gridCol w="329184">
                  <a:extLst>
                    <a:ext uri="{9D8B030D-6E8A-4147-A177-3AD203B41FA5}">
                      <a16:colId xmlns:a16="http://schemas.microsoft.com/office/drawing/2014/main" val="1059892215"/>
                    </a:ext>
                  </a:extLst>
                </a:gridCol>
                <a:gridCol w="329184">
                  <a:extLst>
                    <a:ext uri="{9D8B030D-6E8A-4147-A177-3AD203B41FA5}">
                      <a16:colId xmlns:a16="http://schemas.microsoft.com/office/drawing/2014/main" val="1518505180"/>
                    </a:ext>
                  </a:extLst>
                </a:gridCol>
                <a:gridCol w="329184">
                  <a:extLst>
                    <a:ext uri="{9D8B030D-6E8A-4147-A177-3AD203B41FA5}">
                      <a16:colId xmlns:a16="http://schemas.microsoft.com/office/drawing/2014/main" val="1851041963"/>
                    </a:ext>
                  </a:extLst>
                </a:gridCol>
                <a:gridCol w="329184">
                  <a:extLst>
                    <a:ext uri="{9D8B030D-6E8A-4147-A177-3AD203B41FA5}">
                      <a16:colId xmlns:a16="http://schemas.microsoft.com/office/drawing/2014/main" val="619130692"/>
                    </a:ext>
                  </a:extLst>
                </a:gridCol>
                <a:gridCol w="329184">
                  <a:extLst>
                    <a:ext uri="{9D8B030D-6E8A-4147-A177-3AD203B41FA5}">
                      <a16:colId xmlns:a16="http://schemas.microsoft.com/office/drawing/2014/main" val="2837990248"/>
                    </a:ext>
                  </a:extLst>
                </a:gridCol>
                <a:gridCol w="329184">
                  <a:extLst>
                    <a:ext uri="{9D8B030D-6E8A-4147-A177-3AD203B41FA5}">
                      <a16:colId xmlns:a16="http://schemas.microsoft.com/office/drawing/2014/main" val="104106628"/>
                    </a:ext>
                  </a:extLst>
                </a:gridCol>
                <a:gridCol w="329184">
                  <a:extLst>
                    <a:ext uri="{9D8B030D-6E8A-4147-A177-3AD203B41FA5}">
                      <a16:colId xmlns:a16="http://schemas.microsoft.com/office/drawing/2014/main" val="2365653600"/>
                    </a:ext>
                  </a:extLst>
                </a:gridCol>
                <a:gridCol w="329184">
                  <a:extLst>
                    <a:ext uri="{9D8B030D-6E8A-4147-A177-3AD203B41FA5}">
                      <a16:colId xmlns:a16="http://schemas.microsoft.com/office/drawing/2014/main" val="3201291492"/>
                    </a:ext>
                  </a:extLst>
                </a:gridCol>
                <a:gridCol w="329184">
                  <a:extLst>
                    <a:ext uri="{9D8B030D-6E8A-4147-A177-3AD203B41FA5}">
                      <a16:colId xmlns:a16="http://schemas.microsoft.com/office/drawing/2014/main" val="3929307144"/>
                    </a:ext>
                  </a:extLst>
                </a:gridCol>
                <a:gridCol w="329184">
                  <a:extLst>
                    <a:ext uri="{9D8B030D-6E8A-4147-A177-3AD203B41FA5}">
                      <a16:colId xmlns:a16="http://schemas.microsoft.com/office/drawing/2014/main" val="2331413646"/>
                    </a:ext>
                  </a:extLst>
                </a:gridCol>
                <a:gridCol w="329184">
                  <a:extLst>
                    <a:ext uri="{9D8B030D-6E8A-4147-A177-3AD203B41FA5}">
                      <a16:colId xmlns:a16="http://schemas.microsoft.com/office/drawing/2014/main" val="1991472266"/>
                    </a:ext>
                  </a:extLst>
                </a:gridCol>
                <a:gridCol w="329184">
                  <a:extLst>
                    <a:ext uri="{9D8B030D-6E8A-4147-A177-3AD203B41FA5}">
                      <a16:colId xmlns:a16="http://schemas.microsoft.com/office/drawing/2014/main" val="1744240015"/>
                    </a:ext>
                  </a:extLst>
                </a:gridCol>
                <a:gridCol w="329184">
                  <a:extLst>
                    <a:ext uri="{9D8B030D-6E8A-4147-A177-3AD203B41FA5}">
                      <a16:colId xmlns:a16="http://schemas.microsoft.com/office/drawing/2014/main" val="3892684163"/>
                    </a:ext>
                  </a:extLst>
                </a:gridCol>
                <a:gridCol w="329184">
                  <a:extLst>
                    <a:ext uri="{9D8B030D-6E8A-4147-A177-3AD203B41FA5}">
                      <a16:colId xmlns:a16="http://schemas.microsoft.com/office/drawing/2014/main" val="1069951321"/>
                    </a:ext>
                  </a:extLst>
                </a:gridCol>
                <a:gridCol w="329184">
                  <a:extLst>
                    <a:ext uri="{9D8B030D-6E8A-4147-A177-3AD203B41FA5}">
                      <a16:colId xmlns:a16="http://schemas.microsoft.com/office/drawing/2014/main" val="1591408976"/>
                    </a:ext>
                  </a:extLst>
                </a:gridCol>
                <a:gridCol w="329184">
                  <a:extLst>
                    <a:ext uri="{9D8B030D-6E8A-4147-A177-3AD203B41FA5}">
                      <a16:colId xmlns:a16="http://schemas.microsoft.com/office/drawing/2014/main" val="3425900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645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2022 - 2020-03-08 19:53:54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ستحظى جماهير كأس العالم في #قطر٢٠٢٢ بتجربة فريدة في استاداتنا التي تتميز بتصاميم مستلهمة من ثقافتنا العربية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أبرزها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الوعد٢٠٢٢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0993934"/>
                  </a:ext>
                </a:extLst>
              </a:tr>
            </a:tbl>
          </a:graphicData>
        </a:graphic>
      </p:graphicFrame>
      <p:sp>
        <p:nvSpPr>
          <p:cNvPr id="4" name="Text Placeholder 3">
            <a:extLst>
              <a:ext uri="{FF2B5EF4-FFF2-40B4-BE49-F238E27FC236}">
                <a16:creationId xmlns:a16="http://schemas.microsoft.com/office/drawing/2014/main" id="{D7804D81-8205-4B37-91F5-1FB55EFC388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36389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DDE21-4691-4A35-A852-7B51A35FA988}"/>
              </a:ext>
            </a:extLst>
          </p:cNvPr>
          <p:cNvSpPr>
            <a:spLocks noGrp="1"/>
          </p:cNvSpPr>
          <p:nvPr>
            <p:ph type="title"/>
          </p:nvPr>
        </p:nvSpPr>
        <p:spPr/>
        <p:txBody>
          <a:bodyPr/>
          <a:lstStyle/>
          <a:p>
            <a:r>
              <a:rPr lang="en-US"/>
              <a:t>Facebook Own Posts Table | Qatar - 7 of 19</a:t>
            </a:r>
          </a:p>
        </p:txBody>
      </p:sp>
      <p:graphicFrame>
        <p:nvGraphicFramePr>
          <p:cNvPr id="5" name="Table Placeholder 4">
            <a:extLst>
              <a:ext uri="{FF2B5EF4-FFF2-40B4-BE49-F238E27FC236}">
                <a16:creationId xmlns:a16="http://schemas.microsoft.com/office/drawing/2014/main" id="{9909D3CC-FC60-4B34-965A-F61A7F44C26C}"/>
              </a:ext>
            </a:extLst>
          </p:cNvPr>
          <p:cNvGraphicFramePr>
            <a:graphicFrameLocks noGrp="1"/>
          </p:cNvGraphicFramePr>
          <p:nvPr>
            <p:ph type="tbl" sz="quarter" idx="13"/>
            <p:extLst>
              <p:ext uri="{D42A27DB-BD31-4B8C-83A1-F6EECF244321}">
                <p14:modId xmlns:p14="http://schemas.microsoft.com/office/powerpoint/2010/main" val="1985890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5709848"/>
                    </a:ext>
                  </a:extLst>
                </a:gridCol>
                <a:gridCol w="493776">
                  <a:extLst>
                    <a:ext uri="{9D8B030D-6E8A-4147-A177-3AD203B41FA5}">
                      <a16:colId xmlns:a16="http://schemas.microsoft.com/office/drawing/2014/main" val="1645402233"/>
                    </a:ext>
                  </a:extLst>
                </a:gridCol>
                <a:gridCol w="329184">
                  <a:extLst>
                    <a:ext uri="{9D8B030D-6E8A-4147-A177-3AD203B41FA5}">
                      <a16:colId xmlns:a16="http://schemas.microsoft.com/office/drawing/2014/main" val="1068771340"/>
                    </a:ext>
                  </a:extLst>
                </a:gridCol>
                <a:gridCol w="329184">
                  <a:extLst>
                    <a:ext uri="{9D8B030D-6E8A-4147-A177-3AD203B41FA5}">
                      <a16:colId xmlns:a16="http://schemas.microsoft.com/office/drawing/2014/main" val="308206515"/>
                    </a:ext>
                  </a:extLst>
                </a:gridCol>
                <a:gridCol w="329184">
                  <a:extLst>
                    <a:ext uri="{9D8B030D-6E8A-4147-A177-3AD203B41FA5}">
                      <a16:colId xmlns:a16="http://schemas.microsoft.com/office/drawing/2014/main" val="2292588236"/>
                    </a:ext>
                  </a:extLst>
                </a:gridCol>
                <a:gridCol w="329184">
                  <a:extLst>
                    <a:ext uri="{9D8B030D-6E8A-4147-A177-3AD203B41FA5}">
                      <a16:colId xmlns:a16="http://schemas.microsoft.com/office/drawing/2014/main" val="4161609715"/>
                    </a:ext>
                  </a:extLst>
                </a:gridCol>
                <a:gridCol w="329184">
                  <a:extLst>
                    <a:ext uri="{9D8B030D-6E8A-4147-A177-3AD203B41FA5}">
                      <a16:colId xmlns:a16="http://schemas.microsoft.com/office/drawing/2014/main" val="3573618681"/>
                    </a:ext>
                  </a:extLst>
                </a:gridCol>
                <a:gridCol w="329184">
                  <a:extLst>
                    <a:ext uri="{9D8B030D-6E8A-4147-A177-3AD203B41FA5}">
                      <a16:colId xmlns:a16="http://schemas.microsoft.com/office/drawing/2014/main" val="4287208750"/>
                    </a:ext>
                  </a:extLst>
                </a:gridCol>
                <a:gridCol w="329184">
                  <a:extLst>
                    <a:ext uri="{9D8B030D-6E8A-4147-A177-3AD203B41FA5}">
                      <a16:colId xmlns:a16="http://schemas.microsoft.com/office/drawing/2014/main" val="900554014"/>
                    </a:ext>
                  </a:extLst>
                </a:gridCol>
                <a:gridCol w="329184">
                  <a:extLst>
                    <a:ext uri="{9D8B030D-6E8A-4147-A177-3AD203B41FA5}">
                      <a16:colId xmlns:a16="http://schemas.microsoft.com/office/drawing/2014/main" val="4053965251"/>
                    </a:ext>
                  </a:extLst>
                </a:gridCol>
                <a:gridCol w="329184">
                  <a:extLst>
                    <a:ext uri="{9D8B030D-6E8A-4147-A177-3AD203B41FA5}">
                      <a16:colId xmlns:a16="http://schemas.microsoft.com/office/drawing/2014/main" val="369412652"/>
                    </a:ext>
                  </a:extLst>
                </a:gridCol>
                <a:gridCol w="329184">
                  <a:extLst>
                    <a:ext uri="{9D8B030D-6E8A-4147-A177-3AD203B41FA5}">
                      <a16:colId xmlns:a16="http://schemas.microsoft.com/office/drawing/2014/main" val="76247276"/>
                    </a:ext>
                  </a:extLst>
                </a:gridCol>
                <a:gridCol w="329184">
                  <a:extLst>
                    <a:ext uri="{9D8B030D-6E8A-4147-A177-3AD203B41FA5}">
                      <a16:colId xmlns:a16="http://schemas.microsoft.com/office/drawing/2014/main" val="2099775555"/>
                    </a:ext>
                  </a:extLst>
                </a:gridCol>
                <a:gridCol w="329184">
                  <a:extLst>
                    <a:ext uri="{9D8B030D-6E8A-4147-A177-3AD203B41FA5}">
                      <a16:colId xmlns:a16="http://schemas.microsoft.com/office/drawing/2014/main" val="173238214"/>
                    </a:ext>
                  </a:extLst>
                </a:gridCol>
                <a:gridCol w="329184">
                  <a:extLst>
                    <a:ext uri="{9D8B030D-6E8A-4147-A177-3AD203B41FA5}">
                      <a16:colId xmlns:a16="http://schemas.microsoft.com/office/drawing/2014/main" val="788036450"/>
                    </a:ext>
                  </a:extLst>
                </a:gridCol>
                <a:gridCol w="329184">
                  <a:extLst>
                    <a:ext uri="{9D8B030D-6E8A-4147-A177-3AD203B41FA5}">
                      <a16:colId xmlns:a16="http://schemas.microsoft.com/office/drawing/2014/main" val="453631129"/>
                    </a:ext>
                  </a:extLst>
                </a:gridCol>
                <a:gridCol w="329184">
                  <a:extLst>
                    <a:ext uri="{9D8B030D-6E8A-4147-A177-3AD203B41FA5}">
                      <a16:colId xmlns:a16="http://schemas.microsoft.com/office/drawing/2014/main" val="3117509704"/>
                    </a:ext>
                  </a:extLst>
                </a:gridCol>
                <a:gridCol w="329184">
                  <a:extLst>
                    <a:ext uri="{9D8B030D-6E8A-4147-A177-3AD203B41FA5}">
                      <a16:colId xmlns:a16="http://schemas.microsoft.com/office/drawing/2014/main" val="2688142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859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2022 - 2020-03-08 12:38:17</a:t>
                      </a:r>
                      <a:r>
                        <a:rPr kumimoji="0" lang="en-US" sz="1000" b="0" i="0" u="none" strike="noStrike" kern="1200" cap="none" spc="0" normalizeH="0" baseline="0" noProof="0">
                          <a:ln>
                            <a:noFill/>
                          </a:ln>
                          <a:solidFill>
                            <a:prstClr val="black"/>
                          </a:solidFill>
                          <a:effectLst/>
                          <a:uLnTx/>
                          <a:uFillTx/>
                          <a:latin typeface="+mn-lt"/>
                          <a:ea typeface="+mn-ea"/>
                          <a:cs typeface="+mn-cs"/>
                        </a:rPr>
                        <a:t>
 On International Women’s Day, we pay tribute to the hundreds of women who are helping us prepare for the first #fifaworldcup in the Middle East and Arab world! 
#IWD2020
#seeyouin2022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2506408"/>
                  </a:ext>
                </a:extLst>
              </a:tr>
            </a:tbl>
          </a:graphicData>
        </a:graphic>
      </p:graphicFrame>
      <p:sp>
        <p:nvSpPr>
          <p:cNvPr id="4" name="Text Placeholder 3">
            <a:extLst>
              <a:ext uri="{FF2B5EF4-FFF2-40B4-BE49-F238E27FC236}">
                <a16:creationId xmlns:a16="http://schemas.microsoft.com/office/drawing/2014/main" id="{B661CB68-9B54-423B-9E09-FBA0A785946D}"/>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788483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8292C-A352-457C-AD93-401096D23E3E}"/>
              </a:ext>
            </a:extLst>
          </p:cNvPr>
          <p:cNvSpPr>
            <a:spLocks noGrp="1"/>
          </p:cNvSpPr>
          <p:nvPr>
            <p:ph type="title"/>
          </p:nvPr>
        </p:nvSpPr>
        <p:spPr/>
        <p:txBody>
          <a:bodyPr/>
          <a:lstStyle/>
          <a:p>
            <a:r>
              <a:rPr lang="en-US"/>
              <a:t>Facebook Own Posts Table | Qatar - 8 of 19</a:t>
            </a:r>
          </a:p>
        </p:txBody>
      </p:sp>
      <p:graphicFrame>
        <p:nvGraphicFramePr>
          <p:cNvPr id="5" name="Table Placeholder 4">
            <a:extLst>
              <a:ext uri="{FF2B5EF4-FFF2-40B4-BE49-F238E27FC236}">
                <a16:creationId xmlns:a16="http://schemas.microsoft.com/office/drawing/2014/main" id="{AAD75E7D-CF9E-45D5-8756-FF322E0C2CA9}"/>
              </a:ext>
            </a:extLst>
          </p:cNvPr>
          <p:cNvGraphicFramePr>
            <a:graphicFrameLocks noGrp="1"/>
          </p:cNvGraphicFramePr>
          <p:nvPr>
            <p:ph type="tbl" sz="quarter" idx="13"/>
            <p:extLst>
              <p:ext uri="{D42A27DB-BD31-4B8C-83A1-F6EECF244321}">
                <p14:modId xmlns:p14="http://schemas.microsoft.com/office/powerpoint/2010/main" val="1546504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22512154"/>
                    </a:ext>
                  </a:extLst>
                </a:gridCol>
                <a:gridCol w="493776">
                  <a:extLst>
                    <a:ext uri="{9D8B030D-6E8A-4147-A177-3AD203B41FA5}">
                      <a16:colId xmlns:a16="http://schemas.microsoft.com/office/drawing/2014/main" val="3581904080"/>
                    </a:ext>
                  </a:extLst>
                </a:gridCol>
                <a:gridCol w="329184">
                  <a:extLst>
                    <a:ext uri="{9D8B030D-6E8A-4147-A177-3AD203B41FA5}">
                      <a16:colId xmlns:a16="http://schemas.microsoft.com/office/drawing/2014/main" val="190596040"/>
                    </a:ext>
                  </a:extLst>
                </a:gridCol>
                <a:gridCol w="329184">
                  <a:extLst>
                    <a:ext uri="{9D8B030D-6E8A-4147-A177-3AD203B41FA5}">
                      <a16:colId xmlns:a16="http://schemas.microsoft.com/office/drawing/2014/main" val="3320104360"/>
                    </a:ext>
                  </a:extLst>
                </a:gridCol>
                <a:gridCol w="329184">
                  <a:extLst>
                    <a:ext uri="{9D8B030D-6E8A-4147-A177-3AD203B41FA5}">
                      <a16:colId xmlns:a16="http://schemas.microsoft.com/office/drawing/2014/main" val="3383432893"/>
                    </a:ext>
                  </a:extLst>
                </a:gridCol>
                <a:gridCol w="329184">
                  <a:extLst>
                    <a:ext uri="{9D8B030D-6E8A-4147-A177-3AD203B41FA5}">
                      <a16:colId xmlns:a16="http://schemas.microsoft.com/office/drawing/2014/main" val="2150951901"/>
                    </a:ext>
                  </a:extLst>
                </a:gridCol>
                <a:gridCol w="329184">
                  <a:extLst>
                    <a:ext uri="{9D8B030D-6E8A-4147-A177-3AD203B41FA5}">
                      <a16:colId xmlns:a16="http://schemas.microsoft.com/office/drawing/2014/main" val="1401406394"/>
                    </a:ext>
                  </a:extLst>
                </a:gridCol>
                <a:gridCol w="329184">
                  <a:extLst>
                    <a:ext uri="{9D8B030D-6E8A-4147-A177-3AD203B41FA5}">
                      <a16:colId xmlns:a16="http://schemas.microsoft.com/office/drawing/2014/main" val="3990174024"/>
                    </a:ext>
                  </a:extLst>
                </a:gridCol>
                <a:gridCol w="329184">
                  <a:extLst>
                    <a:ext uri="{9D8B030D-6E8A-4147-A177-3AD203B41FA5}">
                      <a16:colId xmlns:a16="http://schemas.microsoft.com/office/drawing/2014/main" val="2301731045"/>
                    </a:ext>
                  </a:extLst>
                </a:gridCol>
                <a:gridCol w="329184">
                  <a:extLst>
                    <a:ext uri="{9D8B030D-6E8A-4147-A177-3AD203B41FA5}">
                      <a16:colId xmlns:a16="http://schemas.microsoft.com/office/drawing/2014/main" val="1749582773"/>
                    </a:ext>
                  </a:extLst>
                </a:gridCol>
                <a:gridCol w="329184">
                  <a:extLst>
                    <a:ext uri="{9D8B030D-6E8A-4147-A177-3AD203B41FA5}">
                      <a16:colId xmlns:a16="http://schemas.microsoft.com/office/drawing/2014/main" val="123666745"/>
                    </a:ext>
                  </a:extLst>
                </a:gridCol>
                <a:gridCol w="329184">
                  <a:extLst>
                    <a:ext uri="{9D8B030D-6E8A-4147-A177-3AD203B41FA5}">
                      <a16:colId xmlns:a16="http://schemas.microsoft.com/office/drawing/2014/main" val="447930279"/>
                    </a:ext>
                  </a:extLst>
                </a:gridCol>
                <a:gridCol w="329184">
                  <a:extLst>
                    <a:ext uri="{9D8B030D-6E8A-4147-A177-3AD203B41FA5}">
                      <a16:colId xmlns:a16="http://schemas.microsoft.com/office/drawing/2014/main" val="3412138952"/>
                    </a:ext>
                  </a:extLst>
                </a:gridCol>
                <a:gridCol w="329184">
                  <a:extLst>
                    <a:ext uri="{9D8B030D-6E8A-4147-A177-3AD203B41FA5}">
                      <a16:colId xmlns:a16="http://schemas.microsoft.com/office/drawing/2014/main" val="410481727"/>
                    </a:ext>
                  </a:extLst>
                </a:gridCol>
                <a:gridCol w="329184">
                  <a:extLst>
                    <a:ext uri="{9D8B030D-6E8A-4147-A177-3AD203B41FA5}">
                      <a16:colId xmlns:a16="http://schemas.microsoft.com/office/drawing/2014/main" val="3153750603"/>
                    </a:ext>
                  </a:extLst>
                </a:gridCol>
                <a:gridCol w="329184">
                  <a:extLst>
                    <a:ext uri="{9D8B030D-6E8A-4147-A177-3AD203B41FA5}">
                      <a16:colId xmlns:a16="http://schemas.microsoft.com/office/drawing/2014/main" val="420002148"/>
                    </a:ext>
                  </a:extLst>
                </a:gridCol>
                <a:gridCol w="329184">
                  <a:extLst>
                    <a:ext uri="{9D8B030D-6E8A-4147-A177-3AD203B41FA5}">
                      <a16:colId xmlns:a16="http://schemas.microsoft.com/office/drawing/2014/main" val="833538189"/>
                    </a:ext>
                  </a:extLst>
                </a:gridCol>
                <a:gridCol w="329184">
                  <a:extLst>
                    <a:ext uri="{9D8B030D-6E8A-4147-A177-3AD203B41FA5}">
                      <a16:colId xmlns:a16="http://schemas.microsoft.com/office/drawing/2014/main" val="1318661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7102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2022 - 2020-03-05 18:40:01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وجد في قلب المدينة التعليمية ليكون مكملاً للمؤسسات التعليمية والبحثية التي تحيط به، وليكون متنفسًا للطلاب والأكاديميين في هذا الصرح العلمي المتميز.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آخر تطورات أعمال البناء في استاد المدينة التعليمية </a:t>
                      </a:r>
                      <a:r>
                        <a:rPr kumimoji="0" lang="en-US" sz="1000" b="0" i="0" u="none" strike="noStrike" kern="1200" cap="none" spc="0" normalizeH="0" baseline="0" noProof="0">
                          <a:ln>
                            <a:noFill/>
                          </a:ln>
                          <a:solidFill>
                            <a:prstClr val="black"/>
                          </a:solidFill>
                          <a:effectLst/>
                          <a:uLnTx/>
                          <a:uFillTx/>
                          <a:latin typeface="+mn-lt"/>
                          <a:ea typeface="+mn-ea"/>
                          <a:cs typeface="+mn-cs"/>
                        </a:rPr>
                        <a:t>🏟
A unique architectural beauty, constructed in the heart of Education City! 
This stadium adds world-class sporting facilities to complement the education, scientific and research organisations surrounding it. 👩‍🔬👨‍🔬
Watch the latest progress video of Education City Stadium: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90575731"/>
                  </a:ext>
                </a:extLst>
              </a:tr>
            </a:tbl>
          </a:graphicData>
        </a:graphic>
      </p:graphicFrame>
      <p:sp>
        <p:nvSpPr>
          <p:cNvPr id="4" name="Text Placeholder 3">
            <a:extLst>
              <a:ext uri="{FF2B5EF4-FFF2-40B4-BE49-F238E27FC236}">
                <a16:creationId xmlns:a16="http://schemas.microsoft.com/office/drawing/2014/main" id="{53060716-48F4-4686-8B00-926BAFFA2DA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15825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D700C-7B47-4C25-8313-E96795812E5D}"/>
              </a:ext>
            </a:extLst>
          </p:cNvPr>
          <p:cNvSpPr>
            <a:spLocks noGrp="1"/>
          </p:cNvSpPr>
          <p:nvPr>
            <p:ph type="title"/>
          </p:nvPr>
        </p:nvSpPr>
        <p:spPr/>
        <p:txBody>
          <a:bodyPr/>
          <a:lstStyle/>
          <a:p>
            <a:r>
              <a:rPr lang="en-US"/>
              <a:t>Facebook Own Posts Table | Qatar - 9 of 19</a:t>
            </a:r>
          </a:p>
        </p:txBody>
      </p:sp>
      <p:graphicFrame>
        <p:nvGraphicFramePr>
          <p:cNvPr id="5" name="Table Placeholder 4">
            <a:extLst>
              <a:ext uri="{FF2B5EF4-FFF2-40B4-BE49-F238E27FC236}">
                <a16:creationId xmlns:a16="http://schemas.microsoft.com/office/drawing/2014/main" id="{01162E05-789B-495F-BD12-E3B084555872}"/>
              </a:ext>
            </a:extLst>
          </p:cNvPr>
          <p:cNvGraphicFramePr>
            <a:graphicFrameLocks noGrp="1"/>
          </p:cNvGraphicFramePr>
          <p:nvPr>
            <p:ph type="tbl" sz="quarter" idx="13"/>
            <p:extLst>
              <p:ext uri="{D42A27DB-BD31-4B8C-83A1-F6EECF244321}">
                <p14:modId xmlns:p14="http://schemas.microsoft.com/office/powerpoint/2010/main" val="131590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3966041"/>
                    </a:ext>
                  </a:extLst>
                </a:gridCol>
                <a:gridCol w="493776">
                  <a:extLst>
                    <a:ext uri="{9D8B030D-6E8A-4147-A177-3AD203B41FA5}">
                      <a16:colId xmlns:a16="http://schemas.microsoft.com/office/drawing/2014/main" val="3416594403"/>
                    </a:ext>
                  </a:extLst>
                </a:gridCol>
                <a:gridCol w="329184">
                  <a:extLst>
                    <a:ext uri="{9D8B030D-6E8A-4147-A177-3AD203B41FA5}">
                      <a16:colId xmlns:a16="http://schemas.microsoft.com/office/drawing/2014/main" val="2473995960"/>
                    </a:ext>
                  </a:extLst>
                </a:gridCol>
                <a:gridCol w="329184">
                  <a:extLst>
                    <a:ext uri="{9D8B030D-6E8A-4147-A177-3AD203B41FA5}">
                      <a16:colId xmlns:a16="http://schemas.microsoft.com/office/drawing/2014/main" val="513814867"/>
                    </a:ext>
                  </a:extLst>
                </a:gridCol>
                <a:gridCol w="329184">
                  <a:extLst>
                    <a:ext uri="{9D8B030D-6E8A-4147-A177-3AD203B41FA5}">
                      <a16:colId xmlns:a16="http://schemas.microsoft.com/office/drawing/2014/main" val="2989223503"/>
                    </a:ext>
                  </a:extLst>
                </a:gridCol>
                <a:gridCol w="329184">
                  <a:extLst>
                    <a:ext uri="{9D8B030D-6E8A-4147-A177-3AD203B41FA5}">
                      <a16:colId xmlns:a16="http://schemas.microsoft.com/office/drawing/2014/main" val="1446642883"/>
                    </a:ext>
                  </a:extLst>
                </a:gridCol>
                <a:gridCol w="329184">
                  <a:extLst>
                    <a:ext uri="{9D8B030D-6E8A-4147-A177-3AD203B41FA5}">
                      <a16:colId xmlns:a16="http://schemas.microsoft.com/office/drawing/2014/main" val="3224311999"/>
                    </a:ext>
                  </a:extLst>
                </a:gridCol>
                <a:gridCol w="329184">
                  <a:extLst>
                    <a:ext uri="{9D8B030D-6E8A-4147-A177-3AD203B41FA5}">
                      <a16:colId xmlns:a16="http://schemas.microsoft.com/office/drawing/2014/main" val="1562708284"/>
                    </a:ext>
                  </a:extLst>
                </a:gridCol>
                <a:gridCol w="329184">
                  <a:extLst>
                    <a:ext uri="{9D8B030D-6E8A-4147-A177-3AD203B41FA5}">
                      <a16:colId xmlns:a16="http://schemas.microsoft.com/office/drawing/2014/main" val="2844674373"/>
                    </a:ext>
                  </a:extLst>
                </a:gridCol>
                <a:gridCol w="329184">
                  <a:extLst>
                    <a:ext uri="{9D8B030D-6E8A-4147-A177-3AD203B41FA5}">
                      <a16:colId xmlns:a16="http://schemas.microsoft.com/office/drawing/2014/main" val="6733980"/>
                    </a:ext>
                  </a:extLst>
                </a:gridCol>
                <a:gridCol w="329184">
                  <a:extLst>
                    <a:ext uri="{9D8B030D-6E8A-4147-A177-3AD203B41FA5}">
                      <a16:colId xmlns:a16="http://schemas.microsoft.com/office/drawing/2014/main" val="1081652286"/>
                    </a:ext>
                  </a:extLst>
                </a:gridCol>
                <a:gridCol w="329184">
                  <a:extLst>
                    <a:ext uri="{9D8B030D-6E8A-4147-A177-3AD203B41FA5}">
                      <a16:colId xmlns:a16="http://schemas.microsoft.com/office/drawing/2014/main" val="1975049302"/>
                    </a:ext>
                  </a:extLst>
                </a:gridCol>
                <a:gridCol w="329184">
                  <a:extLst>
                    <a:ext uri="{9D8B030D-6E8A-4147-A177-3AD203B41FA5}">
                      <a16:colId xmlns:a16="http://schemas.microsoft.com/office/drawing/2014/main" val="2143138954"/>
                    </a:ext>
                  </a:extLst>
                </a:gridCol>
                <a:gridCol w="329184">
                  <a:extLst>
                    <a:ext uri="{9D8B030D-6E8A-4147-A177-3AD203B41FA5}">
                      <a16:colId xmlns:a16="http://schemas.microsoft.com/office/drawing/2014/main" val="359433662"/>
                    </a:ext>
                  </a:extLst>
                </a:gridCol>
                <a:gridCol w="329184">
                  <a:extLst>
                    <a:ext uri="{9D8B030D-6E8A-4147-A177-3AD203B41FA5}">
                      <a16:colId xmlns:a16="http://schemas.microsoft.com/office/drawing/2014/main" val="3639590816"/>
                    </a:ext>
                  </a:extLst>
                </a:gridCol>
                <a:gridCol w="329184">
                  <a:extLst>
                    <a:ext uri="{9D8B030D-6E8A-4147-A177-3AD203B41FA5}">
                      <a16:colId xmlns:a16="http://schemas.microsoft.com/office/drawing/2014/main" val="402878706"/>
                    </a:ext>
                  </a:extLst>
                </a:gridCol>
                <a:gridCol w="329184">
                  <a:extLst>
                    <a:ext uri="{9D8B030D-6E8A-4147-A177-3AD203B41FA5}">
                      <a16:colId xmlns:a16="http://schemas.microsoft.com/office/drawing/2014/main" val="3234656730"/>
                    </a:ext>
                  </a:extLst>
                </a:gridCol>
                <a:gridCol w="329184">
                  <a:extLst>
                    <a:ext uri="{9D8B030D-6E8A-4147-A177-3AD203B41FA5}">
                      <a16:colId xmlns:a16="http://schemas.microsoft.com/office/drawing/2014/main" val="391628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192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2022 - 2020-03-04 19:41:43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آخر تطورات أعمال بناء استاد لوسيل حيث سيجتمع عشاق كرة القدم في #قطر2022! </a:t>
                      </a:r>
                      <a:r>
                        <a:rPr kumimoji="0" lang="en-US" sz="1000" b="0" i="0" u="none" strike="noStrike" kern="1200" cap="none" spc="0" normalizeH="0" baseline="0" noProof="0">
                          <a:ln>
                            <a:noFill/>
                          </a:ln>
                          <a:solidFill>
                            <a:prstClr val="black"/>
                          </a:solidFill>
                          <a:effectLst/>
                          <a:uLnTx/>
                          <a:uFillTx/>
                          <a:latin typeface="+mn-lt"/>
                          <a:ea typeface="+mn-ea"/>
                          <a:cs typeface="+mn-cs"/>
                        </a:rPr>
                        <a:t>🏟
Lusail Stadium’s grand structure is starting to take shape! 
Watch our latest progress video of this gigantic 80,000-seat venue...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0511302"/>
                  </a:ext>
                </a:extLst>
              </a:tr>
            </a:tbl>
          </a:graphicData>
        </a:graphic>
      </p:graphicFrame>
      <p:sp>
        <p:nvSpPr>
          <p:cNvPr id="4" name="Text Placeholder 3">
            <a:extLst>
              <a:ext uri="{FF2B5EF4-FFF2-40B4-BE49-F238E27FC236}">
                <a16:creationId xmlns:a16="http://schemas.microsoft.com/office/drawing/2014/main" id="{3D6E3373-FBAD-4731-A378-1AA977B743D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605997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C868E-C352-4777-A696-E9F8453D145B}"/>
              </a:ext>
            </a:extLst>
          </p:cNvPr>
          <p:cNvSpPr>
            <a:spLocks noGrp="1"/>
          </p:cNvSpPr>
          <p:nvPr>
            <p:ph type="title"/>
          </p:nvPr>
        </p:nvSpPr>
        <p:spPr/>
        <p:txBody>
          <a:bodyPr/>
          <a:lstStyle/>
          <a:p>
            <a:r>
              <a:rPr lang="en-US"/>
              <a:t>Facebook Own Posts Table | Qatar - 10 of 19</a:t>
            </a:r>
          </a:p>
        </p:txBody>
      </p:sp>
      <p:graphicFrame>
        <p:nvGraphicFramePr>
          <p:cNvPr id="5" name="Table Placeholder 4">
            <a:extLst>
              <a:ext uri="{FF2B5EF4-FFF2-40B4-BE49-F238E27FC236}">
                <a16:creationId xmlns:a16="http://schemas.microsoft.com/office/drawing/2014/main" id="{CDAA11AD-B24C-44C0-ABD3-783FB365283A}"/>
              </a:ext>
            </a:extLst>
          </p:cNvPr>
          <p:cNvGraphicFramePr>
            <a:graphicFrameLocks noGrp="1"/>
          </p:cNvGraphicFramePr>
          <p:nvPr>
            <p:ph type="tbl" sz="quarter" idx="13"/>
            <p:extLst>
              <p:ext uri="{D42A27DB-BD31-4B8C-83A1-F6EECF244321}">
                <p14:modId xmlns:p14="http://schemas.microsoft.com/office/powerpoint/2010/main" val="142917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42346605"/>
                    </a:ext>
                  </a:extLst>
                </a:gridCol>
                <a:gridCol w="493776">
                  <a:extLst>
                    <a:ext uri="{9D8B030D-6E8A-4147-A177-3AD203B41FA5}">
                      <a16:colId xmlns:a16="http://schemas.microsoft.com/office/drawing/2014/main" val="2967976217"/>
                    </a:ext>
                  </a:extLst>
                </a:gridCol>
                <a:gridCol w="329184">
                  <a:extLst>
                    <a:ext uri="{9D8B030D-6E8A-4147-A177-3AD203B41FA5}">
                      <a16:colId xmlns:a16="http://schemas.microsoft.com/office/drawing/2014/main" val="1906604852"/>
                    </a:ext>
                  </a:extLst>
                </a:gridCol>
                <a:gridCol w="329184">
                  <a:extLst>
                    <a:ext uri="{9D8B030D-6E8A-4147-A177-3AD203B41FA5}">
                      <a16:colId xmlns:a16="http://schemas.microsoft.com/office/drawing/2014/main" val="917778445"/>
                    </a:ext>
                  </a:extLst>
                </a:gridCol>
                <a:gridCol w="329184">
                  <a:extLst>
                    <a:ext uri="{9D8B030D-6E8A-4147-A177-3AD203B41FA5}">
                      <a16:colId xmlns:a16="http://schemas.microsoft.com/office/drawing/2014/main" val="2422146016"/>
                    </a:ext>
                  </a:extLst>
                </a:gridCol>
                <a:gridCol w="329184">
                  <a:extLst>
                    <a:ext uri="{9D8B030D-6E8A-4147-A177-3AD203B41FA5}">
                      <a16:colId xmlns:a16="http://schemas.microsoft.com/office/drawing/2014/main" val="3205855697"/>
                    </a:ext>
                  </a:extLst>
                </a:gridCol>
                <a:gridCol w="329184">
                  <a:extLst>
                    <a:ext uri="{9D8B030D-6E8A-4147-A177-3AD203B41FA5}">
                      <a16:colId xmlns:a16="http://schemas.microsoft.com/office/drawing/2014/main" val="52657184"/>
                    </a:ext>
                  </a:extLst>
                </a:gridCol>
                <a:gridCol w="329184">
                  <a:extLst>
                    <a:ext uri="{9D8B030D-6E8A-4147-A177-3AD203B41FA5}">
                      <a16:colId xmlns:a16="http://schemas.microsoft.com/office/drawing/2014/main" val="2720556549"/>
                    </a:ext>
                  </a:extLst>
                </a:gridCol>
                <a:gridCol w="329184">
                  <a:extLst>
                    <a:ext uri="{9D8B030D-6E8A-4147-A177-3AD203B41FA5}">
                      <a16:colId xmlns:a16="http://schemas.microsoft.com/office/drawing/2014/main" val="2851895954"/>
                    </a:ext>
                  </a:extLst>
                </a:gridCol>
                <a:gridCol w="329184">
                  <a:extLst>
                    <a:ext uri="{9D8B030D-6E8A-4147-A177-3AD203B41FA5}">
                      <a16:colId xmlns:a16="http://schemas.microsoft.com/office/drawing/2014/main" val="122459282"/>
                    </a:ext>
                  </a:extLst>
                </a:gridCol>
                <a:gridCol w="329184">
                  <a:extLst>
                    <a:ext uri="{9D8B030D-6E8A-4147-A177-3AD203B41FA5}">
                      <a16:colId xmlns:a16="http://schemas.microsoft.com/office/drawing/2014/main" val="1335477991"/>
                    </a:ext>
                  </a:extLst>
                </a:gridCol>
                <a:gridCol w="329184">
                  <a:extLst>
                    <a:ext uri="{9D8B030D-6E8A-4147-A177-3AD203B41FA5}">
                      <a16:colId xmlns:a16="http://schemas.microsoft.com/office/drawing/2014/main" val="1678978246"/>
                    </a:ext>
                  </a:extLst>
                </a:gridCol>
                <a:gridCol w="329184">
                  <a:extLst>
                    <a:ext uri="{9D8B030D-6E8A-4147-A177-3AD203B41FA5}">
                      <a16:colId xmlns:a16="http://schemas.microsoft.com/office/drawing/2014/main" val="3520285160"/>
                    </a:ext>
                  </a:extLst>
                </a:gridCol>
                <a:gridCol w="329184">
                  <a:extLst>
                    <a:ext uri="{9D8B030D-6E8A-4147-A177-3AD203B41FA5}">
                      <a16:colId xmlns:a16="http://schemas.microsoft.com/office/drawing/2014/main" val="429549926"/>
                    </a:ext>
                  </a:extLst>
                </a:gridCol>
                <a:gridCol w="329184">
                  <a:extLst>
                    <a:ext uri="{9D8B030D-6E8A-4147-A177-3AD203B41FA5}">
                      <a16:colId xmlns:a16="http://schemas.microsoft.com/office/drawing/2014/main" val="1993807759"/>
                    </a:ext>
                  </a:extLst>
                </a:gridCol>
                <a:gridCol w="329184">
                  <a:extLst>
                    <a:ext uri="{9D8B030D-6E8A-4147-A177-3AD203B41FA5}">
                      <a16:colId xmlns:a16="http://schemas.microsoft.com/office/drawing/2014/main" val="378319672"/>
                    </a:ext>
                  </a:extLst>
                </a:gridCol>
                <a:gridCol w="329184">
                  <a:extLst>
                    <a:ext uri="{9D8B030D-6E8A-4147-A177-3AD203B41FA5}">
                      <a16:colId xmlns:a16="http://schemas.microsoft.com/office/drawing/2014/main" val="4235809727"/>
                    </a:ext>
                  </a:extLst>
                </a:gridCol>
                <a:gridCol w="329184">
                  <a:extLst>
                    <a:ext uri="{9D8B030D-6E8A-4147-A177-3AD203B41FA5}">
                      <a16:colId xmlns:a16="http://schemas.microsoft.com/office/drawing/2014/main" val="3114134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420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2022 - 2020-03-03 20:36:20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زرتم حديقة استاد البيت بعد افتتاحها؟
لا تنسوا أن تلتقطوا صوراً تذكارية مع الأصدقاء والعائلة.  </a:t>
                      </a:r>
                      <a:r>
                        <a:rPr kumimoji="0" lang="en-US" sz="1000" b="0" i="0" u="none" strike="noStrike" kern="1200" cap="none" spc="0" normalizeH="0" baseline="0" noProof="0">
                          <a:ln>
                            <a:noFill/>
                          </a:ln>
                          <a:solidFill>
                            <a:prstClr val="black"/>
                          </a:solidFill>
                          <a:effectLst/>
                          <a:uLnTx/>
                          <a:uFillTx/>
                          <a:latin typeface="+mn-lt"/>
                          <a:ea typeface="+mn-ea"/>
                          <a:cs typeface="+mn-cs"/>
                        </a:rPr>
                        <a:t>📸
Have you visited Al Bayt Park yet? 
Share photos of your visit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0542354"/>
                  </a:ext>
                </a:extLst>
              </a:tr>
            </a:tbl>
          </a:graphicData>
        </a:graphic>
      </p:graphicFrame>
      <p:sp>
        <p:nvSpPr>
          <p:cNvPr id="4" name="Text Placeholder 3">
            <a:extLst>
              <a:ext uri="{FF2B5EF4-FFF2-40B4-BE49-F238E27FC236}">
                <a16:creationId xmlns:a16="http://schemas.microsoft.com/office/drawing/2014/main" id="{C006DA0C-ABA4-437B-BF14-9A1FD7815D5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989896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EA8A-F035-49D1-956F-2AB7206B2832}"/>
              </a:ext>
            </a:extLst>
          </p:cNvPr>
          <p:cNvSpPr>
            <a:spLocks noGrp="1"/>
          </p:cNvSpPr>
          <p:nvPr>
            <p:ph type="title"/>
          </p:nvPr>
        </p:nvSpPr>
        <p:spPr/>
        <p:txBody>
          <a:bodyPr/>
          <a:lstStyle/>
          <a:p>
            <a:r>
              <a:rPr lang="en-US"/>
              <a:t>Facebook Own Posts Table | Qatar - 11 of 19</a:t>
            </a:r>
          </a:p>
        </p:txBody>
      </p:sp>
      <p:graphicFrame>
        <p:nvGraphicFramePr>
          <p:cNvPr id="5" name="Table Placeholder 4">
            <a:extLst>
              <a:ext uri="{FF2B5EF4-FFF2-40B4-BE49-F238E27FC236}">
                <a16:creationId xmlns:a16="http://schemas.microsoft.com/office/drawing/2014/main" id="{0A1568AF-5AF1-4040-AAFD-D94401C12502}"/>
              </a:ext>
            </a:extLst>
          </p:cNvPr>
          <p:cNvGraphicFramePr>
            <a:graphicFrameLocks noGrp="1"/>
          </p:cNvGraphicFramePr>
          <p:nvPr>
            <p:ph type="tbl" sz="quarter" idx="13"/>
            <p:extLst>
              <p:ext uri="{D42A27DB-BD31-4B8C-83A1-F6EECF244321}">
                <p14:modId xmlns:p14="http://schemas.microsoft.com/office/powerpoint/2010/main" val="1921191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5748535"/>
                    </a:ext>
                  </a:extLst>
                </a:gridCol>
                <a:gridCol w="493776">
                  <a:extLst>
                    <a:ext uri="{9D8B030D-6E8A-4147-A177-3AD203B41FA5}">
                      <a16:colId xmlns:a16="http://schemas.microsoft.com/office/drawing/2014/main" val="49539973"/>
                    </a:ext>
                  </a:extLst>
                </a:gridCol>
                <a:gridCol w="329184">
                  <a:extLst>
                    <a:ext uri="{9D8B030D-6E8A-4147-A177-3AD203B41FA5}">
                      <a16:colId xmlns:a16="http://schemas.microsoft.com/office/drawing/2014/main" val="908952538"/>
                    </a:ext>
                  </a:extLst>
                </a:gridCol>
                <a:gridCol w="329184">
                  <a:extLst>
                    <a:ext uri="{9D8B030D-6E8A-4147-A177-3AD203B41FA5}">
                      <a16:colId xmlns:a16="http://schemas.microsoft.com/office/drawing/2014/main" val="3969561906"/>
                    </a:ext>
                  </a:extLst>
                </a:gridCol>
                <a:gridCol w="329184">
                  <a:extLst>
                    <a:ext uri="{9D8B030D-6E8A-4147-A177-3AD203B41FA5}">
                      <a16:colId xmlns:a16="http://schemas.microsoft.com/office/drawing/2014/main" val="812533751"/>
                    </a:ext>
                  </a:extLst>
                </a:gridCol>
                <a:gridCol w="329184">
                  <a:extLst>
                    <a:ext uri="{9D8B030D-6E8A-4147-A177-3AD203B41FA5}">
                      <a16:colId xmlns:a16="http://schemas.microsoft.com/office/drawing/2014/main" val="493377604"/>
                    </a:ext>
                  </a:extLst>
                </a:gridCol>
                <a:gridCol w="329184">
                  <a:extLst>
                    <a:ext uri="{9D8B030D-6E8A-4147-A177-3AD203B41FA5}">
                      <a16:colId xmlns:a16="http://schemas.microsoft.com/office/drawing/2014/main" val="776288879"/>
                    </a:ext>
                  </a:extLst>
                </a:gridCol>
                <a:gridCol w="329184">
                  <a:extLst>
                    <a:ext uri="{9D8B030D-6E8A-4147-A177-3AD203B41FA5}">
                      <a16:colId xmlns:a16="http://schemas.microsoft.com/office/drawing/2014/main" val="3177427600"/>
                    </a:ext>
                  </a:extLst>
                </a:gridCol>
                <a:gridCol w="329184">
                  <a:extLst>
                    <a:ext uri="{9D8B030D-6E8A-4147-A177-3AD203B41FA5}">
                      <a16:colId xmlns:a16="http://schemas.microsoft.com/office/drawing/2014/main" val="682805152"/>
                    </a:ext>
                  </a:extLst>
                </a:gridCol>
                <a:gridCol w="329184">
                  <a:extLst>
                    <a:ext uri="{9D8B030D-6E8A-4147-A177-3AD203B41FA5}">
                      <a16:colId xmlns:a16="http://schemas.microsoft.com/office/drawing/2014/main" val="2804361205"/>
                    </a:ext>
                  </a:extLst>
                </a:gridCol>
                <a:gridCol w="329184">
                  <a:extLst>
                    <a:ext uri="{9D8B030D-6E8A-4147-A177-3AD203B41FA5}">
                      <a16:colId xmlns:a16="http://schemas.microsoft.com/office/drawing/2014/main" val="4084321808"/>
                    </a:ext>
                  </a:extLst>
                </a:gridCol>
                <a:gridCol w="329184">
                  <a:extLst>
                    <a:ext uri="{9D8B030D-6E8A-4147-A177-3AD203B41FA5}">
                      <a16:colId xmlns:a16="http://schemas.microsoft.com/office/drawing/2014/main" val="2320489683"/>
                    </a:ext>
                  </a:extLst>
                </a:gridCol>
                <a:gridCol w="329184">
                  <a:extLst>
                    <a:ext uri="{9D8B030D-6E8A-4147-A177-3AD203B41FA5}">
                      <a16:colId xmlns:a16="http://schemas.microsoft.com/office/drawing/2014/main" val="1241684055"/>
                    </a:ext>
                  </a:extLst>
                </a:gridCol>
                <a:gridCol w="329184">
                  <a:extLst>
                    <a:ext uri="{9D8B030D-6E8A-4147-A177-3AD203B41FA5}">
                      <a16:colId xmlns:a16="http://schemas.microsoft.com/office/drawing/2014/main" val="933904934"/>
                    </a:ext>
                  </a:extLst>
                </a:gridCol>
                <a:gridCol w="329184">
                  <a:extLst>
                    <a:ext uri="{9D8B030D-6E8A-4147-A177-3AD203B41FA5}">
                      <a16:colId xmlns:a16="http://schemas.microsoft.com/office/drawing/2014/main" val="1274987122"/>
                    </a:ext>
                  </a:extLst>
                </a:gridCol>
                <a:gridCol w="329184">
                  <a:extLst>
                    <a:ext uri="{9D8B030D-6E8A-4147-A177-3AD203B41FA5}">
                      <a16:colId xmlns:a16="http://schemas.microsoft.com/office/drawing/2014/main" val="2199086326"/>
                    </a:ext>
                  </a:extLst>
                </a:gridCol>
                <a:gridCol w="329184">
                  <a:extLst>
                    <a:ext uri="{9D8B030D-6E8A-4147-A177-3AD203B41FA5}">
                      <a16:colId xmlns:a16="http://schemas.microsoft.com/office/drawing/2014/main" val="2410193908"/>
                    </a:ext>
                  </a:extLst>
                </a:gridCol>
                <a:gridCol w="329184">
                  <a:extLst>
                    <a:ext uri="{9D8B030D-6E8A-4147-A177-3AD203B41FA5}">
                      <a16:colId xmlns:a16="http://schemas.microsoft.com/office/drawing/2014/main" val="168157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685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2022 - 2020-03-02 18:41:31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استاد يمكن تفكيكه بالكامل!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شاهدوا آخر تطورات أعمال إنشاء #استاد_راس_أبوعبود المبتكر والمستدام #قطر2022</a:t>
                      </a:r>
                      <a:r>
                        <a:rPr kumimoji="0" lang="en-US" sz="1000" b="0" i="0" u="none" strike="noStrike" kern="1200" cap="none" spc="0" normalizeH="0" baseline="0" noProof="0">
                          <a:ln>
                            <a:noFill/>
                          </a:ln>
                          <a:solidFill>
                            <a:prstClr val="black"/>
                          </a:solidFill>
                          <a:effectLst/>
                          <a:uLnTx/>
                          <a:uFillTx/>
                          <a:latin typeface="+mn-lt"/>
                          <a:ea typeface="+mn-ea"/>
                          <a:cs typeface="+mn-cs"/>
                        </a:rPr>
                        <a:t>👷
A Lego set stadium made from shipping containers! 🏗
 See the latest progress video of #Qatar2022’s most sustainable tournament venue. 👷
#RasAbuAboudStadium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8238768"/>
                  </a:ext>
                </a:extLst>
              </a:tr>
            </a:tbl>
          </a:graphicData>
        </a:graphic>
      </p:graphicFrame>
      <p:sp>
        <p:nvSpPr>
          <p:cNvPr id="4" name="Text Placeholder 3">
            <a:extLst>
              <a:ext uri="{FF2B5EF4-FFF2-40B4-BE49-F238E27FC236}">
                <a16:creationId xmlns:a16="http://schemas.microsoft.com/office/drawing/2014/main" id="{27A925A7-8E21-47ED-AA90-B56E78BAED7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982887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37617-398B-4AD4-B3A4-A5F29C04F9AF}"/>
              </a:ext>
            </a:extLst>
          </p:cNvPr>
          <p:cNvSpPr>
            <a:spLocks noGrp="1"/>
          </p:cNvSpPr>
          <p:nvPr>
            <p:ph type="title"/>
          </p:nvPr>
        </p:nvSpPr>
        <p:spPr/>
        <p:txBody>
          <a:bodyPr/>
          <a:lstStyle/>
          <a:p>
            <a:r>
              <a:rPr lang="en-US"/>
              <a:t>Facebook Own Posts Table | Qatar - 12 of 19</a:t>
            </a:r>
          </a:p>
        </p:txBody>
      </p:sp>
      <p:graphicFrame>
        <p:nvGraphicFramePr>
          <p:cNvPr id="5" name="Table Placeholder 4">
            <a:extLst>
              <a:ext uri="{FF2B5EF4-FFF2-40B4-BE49-F238E27FC236}">
                <a16:creationId xmlns:a16="http://schemas.microsoft.com/office/drawing/2014/main" id="{2F0510D6-8C27-4140-8439-926782B180B9}"/>
              </a:ext>
            </a:extLst>
          </p:cNvPr>
          <p:cNvGraphicFramePr>
            <a:graphicFrameLocks noGrp="1"/>
          </p:cNvGraphicFramePr>
          <p:nvPr>
            <p:ph type="tbl" sz="quarter" idx="13"/>
            <p:extLst>
              <p:ext uri="{D42A27DB-BD31-4B8C-83A1-F6EECF244321}">
                <p14:modId xmlns:p14="http://schemas.microsoft.com/office/powerpoint/2010/main" val="146533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0306900"/>
                    </a:ext>
                  </a:extLst>
                </a:gridCol>
                <a:gridCol w="493776">
                  <a:extLst>
                    <a:ext uri="{9D8B030D-6E8A-4147-A177-3AD203B41FA5}">
                      <a16:colId xmlns:a16="http://schemas.microsoft.com/office/drawing/2014/main" val="3856668933"/>
                    </a:ext>
                  </a:extLst>
                </a:gridCol>
                <a:gridCol w="329184">
                  <a:extLst>
                    <a:ext uri="{9D8B030D-6E8A-4147-A177-3AD203B41FA5}">
                      <a16:colId xmlns:a16="http://schemas.microsoft.com/office/drawing/2014/main" val="941744291"/>
                    </a:ext>
                  </a:extLst>
                </a:gridCol>
                <a:gridCol w="329184">
                  <a:extLst>
                    <a:ext uri="{9D8B030D-6E8A-4147-A177-3AD203B41FA5}">
                      <a16:colId xmlns:a16="http://schemas.microsoft.com/office/drawing/2014/main" val="2043882888"/>
                    </a:ext>
                  </a:extLst>
                </a:gridCol>
                <a:gridCol w="329184">
                  <a:extLst>
                    <a:ext uri="{9D8B030D-6E8A-4147-A177-3AD203B41FA5}">
                      <a16:colId xmlns:a16="http://schemas.microsoft.com/office/drawing/2014/main" val="1614112845"/>
                    </a:ext>
                  </a:extLst>
                </a:gridCol>
                <a:gridCol w="329184">
                  <a:extLst>
                    <a:ext uri="{9D8B030D-6E8A-4147-A177-3AD203B41FA5}">
                      <a16:colId xmlns:a16="http://schemas.microsoft.com/office/drawing/2014/main" val="2015794808"/>
                    </a:ext>
                  </a:extLst>
                </a:gridCol>
                <a:gridCol w="329184">
                  <a:extLst>
                    <a:ext uri="{9D8B030D-6E8A-4147-A177-3AD203B41FA5}">
                      <a16:colId xmlns:a16="http://schemas.microsoft.com/office/drawing/2014/main" val="538085175"/>
                    </a:ext>
                  </a:extLst>
                </a:gridCol>
                <a:gridCol w="329184">
                  <a:extLst>
                    <a:ext uri="{9D8B030D-6E8A-4147-A177-3AD203B41FA5}">
                      <a16:colId xmlns:a16="http://schemas.microsoft.com/office/drawing/2014/main" val="3089682254"/>
                    </a:ext>
                  </a:extLst>
                </a:gridCol>
                <a:gridCol w="329184">
                  <a:extLst>
                    <a:ext uri="{9D8B030D-6E8A-4147-A177-3AD203B41FA5}">
                      <a16:colId xmlns:a16="http://schemas.microsoft.com/office/drawing/2014/main" val="651273685"/>
                    </a:ext>
                  </a:extLst>
                </a:gridCol>
                <a:gridCol w="329184">
                  <a:extLst>
                    <a:ext uri="{9D8B030D-6E8A-4147-A177-3AD203B41FA5}">
                      <a16:colId xmlns:a16="http://schemas.microsoft.com/office/drawing/2014/main" val="3273107364"/>
                    </a:ext>
                  </a:extLst>
                </a:gridCol>
                <a:gridCol w="329184">
                  <a:extLst>
                    <a:ext uri="{9D8B030D-6E8A-4147-A177-3AD203B41FA5}">
                      <a16:colId xmlns:a16="http://schemas.microsoft.com/office/drawing/2014/main" val="1041634280"/>
                    </a:ext>
                  </a:extLst>
                </a:gridCol>
                <a:gridCol w="329184">
                  <a:extLst>
                    <a:ext uri="{9D8B030D-6E8A-4147-A177-3AD203B41FA5}">
                      <a16:colId xmlns:a16="http://schemas.microsoft.com/office/drawing/2014/main" val="2762081742"/>
                    </a:ext>
                  </a:extLst>
                </a:gridCol>
                <a:gridCol w="329184">
                  <a:extLst>
                    <a:ext uri="{9D8B030D-6E8A-4147-A177-3AD203B41FA5}">
                      <a16:colId xmlns:a16="http://schemas.microsoft.com/office/drawing/2014/main" val="1712937782"/>
                    </a:ext>
                  </a:extLst>
                </a:gridCol>
                <a:gridCol w="329184">
                  <a:extLst>
                    <a:ext uri="{9D8B030D-6E8A-4147-A177-3AD203B41FA5}">
                      <a16:colId xmlns:a16="http://schemas.microsoft.com/office/drawing/2014/main" val="4263726068"/>
                    </a:ext>
                  </a:extLst>
                </a:gridCol>
                <a:gridCol w="329184">
                  <a:extLst>
                    <a:ext uri="{9D8B030D-6E8A-4147-A177-3AD203B41FA5}">
                      <a16:colId xmlns:a16="http://schemas.microsoft.com/office/drawing/2014/main" val="776958099"/>
                    </a:ext>
                  </a:extLst>
                </a:gridCol>
                <a:gridCol w="329184">
                  <a:extLst>
                    <a:ext uri="{9D8B030D-6E8A-4147-A177-3AD203B41FA5}">
                      <a16:colId xmlns:a16="http://schemas.microsoft.com/office/drawing/2014/main" val="811615818"/>
                    </a:ext>
                  </a:extLst>
                </a:gridCol>
                <a:gridCol w="329184">
                  <a:extLst>
                    <a:ext uri="{9D8B030D-6E8A-4147-A177-3AD203B41FA5}">
                      <a16:colId xmlns:a16="http://schemas.microsoft.com/office/drawing/2014/main" val="2733738871"/>
                    </a:ext>
                  </a:extLst>
                </a:gridCol>
                <a:gridCol w="329184">
                  <a:extLst>
                    <a:ext uri="{9D8B030D-6E8A-4147-A177-3AD203B41FA5}">
                      <a16:colId xmlns:a16="http://schemas.microsoft.com/office/drawing/2014/main" val="1789085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349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2022 - 2020-03-01 21:59:20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القحفية المونديالية اقتربت من الانتهاء!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لاستاد الثمامة عند مرروكم قربه </a:t>
                      </a:r>
                      <a:r>
                        <a:rPr kumimoji="0" lang="en-US" sz="1000" b="0" i="0" u="none" strike="noStrike" kern="1200" cap="none" spc="0" normalizeH="0" baseline="0" noProof="0">
                          <a:ln>
                            <a:noFill/>
                          </a:ln>
                          <a:solidFill>
                            <a:prstClr val="black"/>
                          </a:solidFill>
                          <a:effectLst/>
                          <a:uLnTx/>
                          <a:uFillTx/>
                          <a:latin typeface="+mn-lt"/>
                          <a:ea typeface="+mn-ea"/>
                          <a:cs typeface="+mn-cs"/>
                        </a:rPr>
                        <a:t>📸
Al Thumama Stadium is starting to take shape! 🏟
📸 Share your photos of the stadium with us as we continue to marvel at the construction of this #Qatar2022 venue.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0709495"/>
                  </a:ext>
                </a:extLst>
              </a:tr>
            </a:tbl>
          </a:graphicData>
        </a:graphic>
      </p:graphicFrame>
      <p:sp>
        <p:nvSpPr>
          <p:cNvPr id="4" name="Text Placeholder 3">
            <a:extLst>
              <a:ext uri="{FF2B5EF4-FFF2-40B4-BE49-F238E27FC236}">
                <a16:creationId xmlns:a16="http://schemas.microsoft.com/office/drawing/2014/main" id="{DFB1CD87-8677-4A55-816B-91D4D87B1EE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982317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5095D-BCCE-4B72-9A5E-87304AD444F8}"/>
              </a:ext>
            </a:extLst>
          </p:cNvPr>
          <p:cNvSpPr>
            <a:spLocks noGrp="1"/>
          </p:cNvSpPr>
          <p:nvPr>
            <p:ph type="title"/>
          </p:nvPr>
        </p:nvSpPr>
        <p:spPr/>
        <p:txBody>
          <a:bodyPr/>
          <a:lstStyle/>
          <a:p>
            <a:r>
              <a:rPr lang="en-US"/>
              <a:t>Facebook Own Posts Table | Qatar - 13 of 19</a:t>
            </a:r>
          </a:p>
        </p:txBody>
      </p:sp>
      <p:graphicFrame>
        <p:nvGraphicFramePr>
          <p:cNvPr id="5" name="Table Placeholder 4">
            <a:extLst>
              <a:ext uri="{FF2B5EF4-FFF2-40B4-BE49-F238E27FC236}">
                <a16:creationId xmlns:a16="http://schemas.microsoft.com/office/drawing/2014/main" id="{E744780C-7AC7-4C1C-BBE1-6487C248C5B1}"/>
              </a:ext>
            </a:extLst>
          </p:cNvPr>
          <p:cNvGraphicFramePr>
            <a:graphicFrameLocks noGrp="1"/>
          </p:cNvGraphicFramePr>
          <p:nvPr>
            <p:ph type="tbl" sz="quarter" idx="13"/>
            <p:extLst>
              <p:ext uri="{D42A27DB-BD31-4B8C-83A1-F6EECF244321}">
                <p14:modId xmlns:p14="http://schemas.microsoft.com/office/powerpoint/2010/main" val="1923605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529280"/>
                    </a:ext>
                  </a:extLst>
                </a:gridCol>
                <a:gridCol w="493776">
                  <a:extLst>
                    <a:ext uri="{9D8B030D-6E8A-4147-A177-3AD203B41FA5}">
                      <a16:colId xmlns:a16="http://schemas.microsoft.com/office/drawing/2014/main" val="289650164"/>
                    </a:ext>
                  </a:extLst>
                </a:gridCol>
                <a:gridCol w="329184">
                  <a:extLst>
                    <a:ext uri="{9D8B030D-6E8A-4147-A177-3AD203B41FA5}">
                      <a16:colId xmlns:a16="http://schemas.microsoft.com/office/drawing/2014/main" val="4280017364"/>
                    </a:ext>
                  </a:extLst>
                </a:gridCol>
                <a:gridCol w="329184">
                  <a:extLst>
                    <a:ext uri="{9D8B030D-6E8A-4147-A177-3AD203B41FA5}">
                      <a16:colId xmlns:a16="http://schemas.microsoft.com/office/drawing/2014/main" val="1521465387"/>
                    </a:ext>
                  </a:extLst>
                </a:gridCol>
                <a:gridCol w="329184">
                  <a:extLst>
                    <a:ext uri="{9D8B030D-6E8A-4147-A177-3AD203B41FA5}">
                      <a16:colId xmlns:a16="http://schemas.microsoft.com/office/drawing/2014/main" val="3433776780"/>
                    </a:ext>
                  </a:extLst>
                </a:gridCol>
                <a:gridCol w="329184">
                  <a:extLst>
                    <a:ext uri="{9D8B030D-6E8A-4147-A177-3AD203B41FA5}">
                      <a16:colId xmlns:a16="http://schemas.microsoft.com/office/drawing/2014/main" val="2657621070"/>
                    </a:ext>
                  </a:extLst>
                </a:gridCol>
                <a:gridCol w="329184">
                  <a:extLst>
                    <a:ext uri="{9D8B030D-6E8A-4147-A177-3AD203B41FA5}">
                      <a16:colId xmlns:a16="http://schemas.microsoft.com/office/drawing/2014/main" val="537798847"/>
                    </a:ext>
                  </a:extLst>
                </a:gridCol>
                <a:gridCol w="329184">
                  <a:extLst>
                    <a:ext uri="{9D8B030D-6E8A-4147-A177-3AD203B41FA5}">
                      <a16:colId xmlns:a16="http://schemas.microsoft.com/office/drawing/2014/main" val="678251029"/>
                    </a:ext>
                  </a:extLst>
                </a:gridCol>
                <a:gridCol w="329184">
                  <a:extLst>
                    <a:ext uri="{9D8B030D-6E8A-4147-A177-3AD203B41FA5}">
                      <a16:colId xmlns:a16="http://schemas.microsoft.com/office/drawing/2014/main" val="514789241"/>
                    </a:ext>
                  </a:extLst>
                </a:gridCol>
                <a:gridCol w="329184">
                  <a:extLst>
                    <a:ext uri="{9D8B030D-6E8A-4147-A177-3AD203B41FA5}">
                      <a16:colId xmlns:a16="http://schemas.microsoft.com/office/drawing/2014/main" val="1251327177"/>
                    </a:ext>
                  </a:extLst>
                </a:gridCol>
                <a:gridCol w="329184">
                  <a:extLst>
                    <a:ext uri="{9D8B030D-6E8A-4147-A177-3AD203B41FA5}">
                      <a16:colId xmlns:a16="http://schemas.microsoft.com/office/drawing/2014/main" val="2731815571"/>
                    </a:ext>
                  </a:extLst>
                </a:gridCol>
                <a:gridCol w="329184">
                  <a:extLst>
                    <a:ext uri="{9D8B030D-6E8A-4147-A177-3AD203B41FA5}">
                      <a16:colId xmlns:a16="http://schemas.microsoft.com/office/drawing/2014/main" val="3238301060"/>
                    </a:ext>
                  </a:extLst>
                </a:gridCol>
                <a:gridCol w="329184">
                  <a:extLst>
                    <a:ext uri="{9D8B030D-6E8A-4147-A177-3AD203B41FA5}">
                      <a16:colId xmlns:a16="http://schemas.microsoft.com/office/drawing/2014/main" val="1776556213"/>
                    </a:ext>
                  </a:extLst>
                </a:gridCol>
                <a:gridCol w="329184">
                  <a:extLst>
                    <a:ext uri="{9D8B030D-6E8A-4147-A177-3AD203B41FA5}">
                      <a16:colId xmlns:a16="http://schemas.microsoft.com/office/drawing/2014/main" val="1718019528"/>
                    </a:ext>
                  </a:extLst>
                </a:gridCol>
                <a:gridCol w="329184">
                  <a:extLst>
                    <a:ext uri="{9D8B030D-6E8A-4147-A177-3AD203B41FA5}">
                      <a16:colId xmlns:a16="http://schemas.microsoft.com/office/drawing/2014/main" val="1525581946"/>
                    </a:ext>
                  </a:extLst>
                </a:gridCol>
                <a:gridCol w="329184">
                  <a:extLst>
                    <a:ext uri="{9D8B030D-6E8A-4147-A177-3AD203B41FA5}">
                      <a16:colId xmlns:a16="http://schemas.microsoft.com/office/drawing/2014/main" val="1802711776"/>
                    </a:ext>
                  </a:extLst>
                </a:gridCol>
                <a:gridCol w="329184">
                  <a:extLst>
                    <a:ext uri="{9D8B030D-6E8A-4147-A177-3AD203B41FA5}">
                      <a16:colId xmlns:a16="http://schemas.microsoft.com/office/drawing/2014/main" val="1039223359"/>
                    </a:ext>
                  </a:extLst>
                </a:gridCol>
                <a:gridCol w="329184">
                  <a:extLst>
                    <a:ext uri="{9D8B030D-6E8A-4147-A177-3AD203B41FA5}">
                      <a16:colId xmlns:a16="http://schemas.microsoft.com/office/drawing/2014/main" val="3096058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825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2022 - 2020-02-26 17:20:28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استاد الريان: قيد الإنشاء</a:t>
                      </a:r>
                      <a:r>
                        <a:rPr kumimoji="0" lang="en-US" sz="1000" b="0" i="0" u="none" strike="noStrike" kern="1200" cap="none" spc="0" normalizeH="0" baseline="0" noProof="0">
                          <a:ln>
                            <a:noFill/>
                          </a:ln>
                          <a:solidFill>
                            <a:prstClr val="black"/>
                          </a:solidFill>
                          <a:effectLst/>
                          <a:uLnTx/>
                          <a:uFillTx/>
                          <a:latin typeface="+mn-lt"/>
                          <a:ea typeface="+mn-ea"/>
                          <a:cs typeface="+mn-cs"/>
                        </a:rPr>
                        <a:t>⏳
Al Rayyan Stadium: Loading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665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2022 - 2020-02-26 15:35:19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0917751"/>
                  </a:ext>
                </a:extLst>
              </a:tr>
            </a:tbl>
          </a:graphicData>
        </a:graphic>
      </p:graphicFrame>
      <p:sp>
        <p:nvSpPr>
          <p:cNvPr id="4" name="Text Placeholder 3">
            <a:extLst>
              <a:ext uri="{FF2B5EF4-FFF2-40B4-BE49-F238E27FC236}">
                <a16:creationId xmlns:a16="http://schemas.microsoft.com/office/drawing/2014/main" id="{A5BF738C-8C54-4048-9C6F-0FE17DF4DCE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55959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70848-8AD8-4388-9D00-C3E519170987}"/>
              </a:ext>
            </a:extLst>
          </p:cNvPr>
          <p:cNvSpPr>
            <a:spLocks noGrp="1"/>
          </p:cNvSpPr>
          <p:nvPr>
            <p:ph type="title"/>
          </p:nvPr>
        </p:nvSpPr>
        <p:spPr/>
        <p:txBody>
          <a:bodyPr/>
          <a:lstStyle/>
          <a:p>
            <a:r>
              <a:rPr lang="en-US"/>
              <a:t>Facebook Own Posts Table | Qatar - 14 of 19</a:t>
            </a:r>
          </a:p>
        </p:txBody>
      </p:sp>
      <p:graphicFrame>
        <p:nvGraphicFramePr>
          <p:cNvPr id="5" name="Table Placeholder 4">
            <a:extLst>
              <a:ext uri="{FF2B5EF4-FFF2-40B4-BE49-F238E27FC236}">
                <a16:creationId xmlns:a16="http://schemas.microsoft.com/office/drawing/2014/main" id="{9E604149-3D8E-4681-9B8F-6099FA11E028}"/>
              </a:ext>
            </a:extLst>
          </p:cNvPr>
          <p:cNvGraphicFramePr>
            <a:graphicFrameLocks noGrp="1"/>
          </p:cNvGraphicFramePr>
          <p:nvPr>
            <p:ph type="tbl" sz="quarter" idx="13"/>
            <p:extLst>
              <p:ext uri="{D42A27DB-BD31-4B8C-83A1-F6EECF244321}">
                <p14:modId xmlns:p14="http://schemas.microsoft.com/office/powerpoint/2010/main" val="136069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01051472"/>
                    </a:ext>
                  </a:extLst>
                </a:gridCol>
                <a:gridCol w="493776">
                  <a:extLst>
                    <a:ext uri="{9D8B030D-6E8A-4147-A177-3AD203B41FA5}">
                      <a16:colId xmlns:a16="http://schemas.microsoft.com/office/drawing/2014/main" val="206317274"/>
                    </a:ext>
                  </a:extLst>
                </a:gridCol>
                <a:gridCol w="329184">
                  <a:extLst>
                    <a:ext uri="{9D8B030D-6E8A-4147-A177-3AD203B41FA5}">
                      <a16:colId xmlns:a16="http://schemas.microsoft.com/office/drawing/2014/main" val="1630083316"/>
                    </a:ext>
                  </a:extLst>
                </a:gridCol>
                <a:gridCol w="329184">
                  <a:extLst>
                    <a:ext uri="{9D8B030D-6E8A-4147-A177-3AD203B41FA5}">
                      <a16:colId xmlns:a16="http://schemas.microsoft.com/office/drawing/2014/main" val="3781357889"/>
                    </a:ext>
                  </a:extLst>
                </a:gridCol>
                <a:gridCol w="329184">
                  <a:extLst>
                    <a:ext uri="{9D8B030D-6E8A-4147-A177-3AD203B41FA5}">
                      <a16:colId xmlns:a16="http://schemas.microsoft.com/office/drawing/2014/main" val="1397767310"/>
                    </a:ext>
                  </a:extLst>
                </a:gridCol>
                <a:gridCol w="329184">
                  <a:extLst>
                    <a:ext uri="{9D8B030D-6E8A-4147-A177-3AD203B41FA5}">
                      <a16:colId xmlns:a16="http://schemas.microsoft.com/office/drawing/2014/main" val="2803880246"/>
                    </a:ext>
                  </a:extLst>
                </a:gridCol>
                <a:gridCol w="329184">
                  <a:extLst>
                    <a:ext uri="{9D8B030D-6E8A-4147-A177-3AD203B41FA5}">
                      <a16:colId xmlns:a16="http://schemas.microsoft.com/office/drawing/2014/main" val="1901182297"/>
                    </a:ext>
                  </a:extLst>
                </a:gridCol>
                <a:gridCol w="329184">
                  <a:extLst>
                    <a:ext uri="{9D8B030D-6E8A-4147-A177-3AD203B41FA5}">
                      <a16:colId xmlns:a16="http://schemas.microsoft.com/office/drawing/2014/main" val="69648850"/>
                    </a:ext>
                  </a:extLst>
                </a:gridCol>
                <a:gridCol w="329184">
                  <a:extLst>
                    <a:ext uri="{9D8B030D-6E8A-4147-A177-3AD203B41FA5}">
                      <a16:colId xmlns:a16="http://schemas.microsoft.com/office/drawing/2014/main" val="3779967967"/>
                    </a:ext>
                  </a:extLst>
                </a:gridCol>
                <a:gridCol w="329184">
                  <a:extLst>
                    <a:ext uri="{9D8B030D-6E8A-4147-A177-3AD203B41FA5}">
                      <a16:colId xmlns:a16="http://schemas.microsoft.com/office/drawing/2014/main" val="2094342962"/>
                    </a:ext>
                  </a:extLst>
                </a:gridCol>
                <a:gridCol w="329184">
                  <a:extLst>
                    <a:ext uri="{9D8B030D-6E8A-4147-A177-3AD203B41FA5}">
                      <a16:colId xmlns:a16="http://schemas.microsoft.com/office/drawing/2014/main" val="2015726479"/>
                    </a:ext>
                  </a:extLst>
                </a:gridCol>
                <a:gridCol w="329184">
                  <a:extLst>
                    <a:ext uri="{9D8B030D-6E8A-4147-A177-3AD203B41FA5}">
                      <a16:colId xmlns:a16="http://schemas.microsoft.com/office/drawing/2014/main" val="400244241"/>
                    </a:ext>
                  </a:extLst>
                </a:gridCol>
                <a:gridCol w="329184">
                  <a:extLst>
                    <a:ext uri="{9D8B030D-6E8A-4147-A177-3AD203B41FA5}">
                      <a16:colId xmlns:a16="http://schemas.microsoft.com/office/drawing/2014/main" val="3876686649"/>
                    </a:ext>
                  </a:extLst>
                </a:gridCol>
                <a:gridCol w="329184">
                  <a:extLst>
                    <a:ext uri="{9D8B030D-6E8A-4147-A177-3AD203B41FA5}">
                      <a16:colId xmlns:a16="http://schemas.microsoft.com/office/drawing/2014/main" val="1536204107"/>
                    </a:ext>
                  </a:extLst>
                </a:gridCol>
                <a:gridCol w="329184">
                  <a:extLst>
                    <a:ext uri="{9D8B030D-6E8A-4147-A177-3AD203B41FA5}">
                      <a16:colId xmlns:a16="http://schemas.microsoft.com/office/drawing/2014/main" val="2447810491"/>
                    </a:ext>
                  </a:extLst>
                </a:gridCol>
                <a:gridCol w="329184">
                  <a:extLst>
                    <a:ext uri="{9D8B030D-6E8A-4147-A177-3AD203B41FA5}">
                      <a16:colId xmlns:a16="http://schemas.microsoft.com/office/drawing/2014/main" val="2702251141"/>
                    </a:ext>
                  </a:extLst>
                </a:gridCol>
                <a:gridCol w="329184">
                  <a:extLst>
                    <a:ext uri="{9D8B030D-6E8A-4147-A177-3AD203B41FA5}">
                      <a16:colId xmlns:a16="http://schemas.microsoft.com/office/drawing/2014/main" val="2519177323"/>
                    </a:ext>
                  </a:extLst>
                </a:gridCol>
                <a:gridCol w="329184">
                  <a:extLst>
                    <a:ext uri="{9D8B030D-6E8A-4147-A177-3AD203B41FA5}">
                      <a16:colId xmlns:a16="http://schemas.microsoft.com/office/drawing/2014/main" val="2057296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837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18:26:38</a:t>
                      </a:r>
                      <a:r>
                        <a:rPr kumimoji="0" lang="en-US" sz="1000" b="0" i="0" u="none" strike="noStrike" kern="1200" cap="none" spc="0" normalizeH="0" baseline="0" noProof="0">
                          <a:ln>
                            <a:noFill/>
                          </a:ln>
                          <a:solidFill>
                            <a:prstClr val="black"/>
                          </a:solidFill>
                          <a:effectLst/>
                          <a:uLnTx/>
                          <a:uFillTx/>
                          <a:latin typeface="+mn-lt"/>
                          <a:ea typeface="+mn-ea"/>
                          <a:cs typeface="+mn-cs"/>
                        </a:rPr>
                        <a:t>
 And the iconic FIFA World Cup Qatar 2022™ Winner’s Trophy is here! 😍🏆
#1000daystogo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129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16:33:42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باقي١٠٠٠يوم على استضافتنا أول مونديال كروي في العالم العربي!
ما هو الفريق الذي تتمنى مشاركته في بطولة قطر ٢٠٢٢؟ شاركنا علم منتخبك المفضل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4030583"/>
                  </a:ext>
                </a:extLst>
              </a:tr>
            </a:tbl>
          </a:graphicData>
        </a:graphic>
      </p:graphicFrame>
      <p:sp>
        <p:nvSpPr>
          <p:cNvPr id="4" name="Text Placeholder 3">
            <a:extLst>
              <a:ext uri="{FF2B5EF4-FFF2-40B4-BE49-F238E27FC236}">
                <a16:creationId xmlns:a16="http://schemas.microsoft.com/office/drawing/2014/main" id="{2E05D2CD-D2BE-4AF8-A476-0E1025B0781A}"/>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922830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59B5A-931C-4E24-AD15-82A9F6E3DE9C}"/>
              </a:ext>
            </a:extLst>
          </p:cNvPr>
          <p:cNvSpPr>
            <a:spLocks noGrp="1"/>
          </p:cNvSpPr>
          <p:nvPr>
            <p:ph type="title"/>
          </p:nvPr>
        </p:nvSpPr>
        <p:spPr/>
        <p:txBody>
          <a:bodyPr/>
          <a:lstStyle/>
          <a:p>
            <a:r>
              <a:rPr lang="en-US"/>
              <a:t>Facebook Own Posts Table | Qatar - 15 of 19</a:t>
            </a:r>
          </a:p>
        </p:txBody>
      </p:sp>
      <p:graphicFrame>
        <p:nvGraphicFramePr>
          <p:cNvPr id="5" name="Table Placeholder 4">
            <a:extLst>
              <a:ext uri="{FF2B5EF4-FFF2-40B4-BE49-F238E27FC236}">
                <a16:creationId xmlns:a16="http://schemas.microsoft.com/office/drawing/2014/main" id="{C77DC490-8081-45FF-8198-61F552011797}"/>
              </a:ext>
            </a:extLst>
          </p:cNvPr>
          <p:cNvGraphicFramePr>
            <a:graphicFrameLocks noGrp="1"/>
          </p:cNvGraphicFramePr>
          <p:nvPr>
            <p:ph type="tbl" sz="quarter" idx="13"/>
            <p:extLst>
              <p:ext uri="{D42A27DB-BD31-4B8C-83A1-F6EECF244321}">
                <p14:modId xmlns:p14="http://schemas.microsoft.com/office/powerpoint/2010/main" val="2835806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89848258"/>
                    </a:ext>
                  </a:extLst>
                </a:gridCol>
                <a:gridCol w="493776">
                  <a:extLst>
                    <a:ext uri="{9D8B030D-6E8A-4147-A177-3AD203B41FA5}">
                      <a16:colId xmlns:a16="http://schemas.microsoft.com/office/drawing/2014/main" val="1416500220"/>
                    </a:ext>
                  </a:extLst>
                </a:gridCol>
                <a:gridCol w="329184">
                  <a:extLst>
                    <a:ext uri="{9D8B030D-6E8A-4147-A177-3AD203B41FA5}">
                      <a16:colId xmlns:a16="http://schemas.microsoft.com/office/drawing/2014/main" val="1574721993"/>
                    </a:ext>
                  </a:extLst>
                </a:gridCol>
                <a:gridCol w="329184">
                  <a:extLst>
                    <a:ext uri="{9D8B030D-6E8A-4147-A177-3AD203B41FA5}">
                      <a16:colId xmlns:a16="http://schemas.microsoft.com/office/drawing/2014/main" val="3524121106"/>
                    </a:ext>
                  </a:extLst>
                </a:gridCol>
                <a:gridCol w="329184">
                  <a:extLst>
                    <a:ext uri="{9D8B030D-6E8A-4147-A177-3AD203B41FA5}">
                      <a16:colId xmlns:a16="http://schemas.microsoft.com/office/drawing/2014/main" val="175050803"/>
                    </a:ext>
                  </a:extLst>
                </a:gridCol>
                <a:gridCol w="329184">
                  <a:extLst>
                    <a:ext uri="{9D8B030D-6E8A-4147-A177-3AD203B41FA5}">
                      <a16:colId xmlns:a16="http://schemas.microsoft.com/office/drawing/2014/main" val="4154650337"/>
                    </a:ext>
                  </a:extLst>
                </a:gridCol>
                <a:gridCol w="329184">
                  <a:extLst>
                    <a:ext uri="{9D8B030D-6E8A-4147-A177-3AD203B41FA5}">
                      <a16:colId xmlns:a16="http://schemas.microsoft.com/office/drawing/2014/main" val="2028099800"/>
                    </a:ext>
                  </a:extLst>
                </a:gridCol>
                <a:gridCol w="329184">
                  <a:extLst>
                    <a:ext uri="{9D8B030D-6E8A-4147-A177-3AD203B41FA5}">
                      <a16:colId xmlns:a16="http://schemas.microsoft.com/office/drawing/2014/main" val="356186178"/>
                    </a:ext>
                  </a:extLst>
                </a:gridCol>
                <a:gridCol w="329184">
                  <a:extLst>
                    <a:ext uri="{9D8B030D-6E8A-4147-A177-3AD203B41FA5}">
                      <a16:colId xmlns:a16="http://schemas.microsoft.com/office/drawing/2014/main" val="1735681602"/>
                    </a:ext>
                  </a:extLst>
                </a:gridCol>
                <a:gridCol w="329184">
                  <a:extLst>
                    <a:ext uri="{9D8B030D-6E8A-4147-A177-3AD203B41FA5}">
                      <a16:colId xmlns:a16="http://schemas.microsoft.com/office/drawing/2014/main" val="1018136840"/>
                    </a:ext>
                  </a:extLst>
                </a:gridCol>
                <a:gridCol w="329184">
                  <a:extLst>
                    <a:ext uri="{9D8B030D-6E8A-4147-A177-3AD203B41FA5}">
                      <a16:colId xmlns:a16="http://schemas.microsoft.com/office/drawing/2014/main" val="2457035731"/>
                    </a:ext>
                  </a:extLst>
                </a:gridCol>
                <a:gridCol w="329184">
                  <a:extLst>
                    <a:ext uri="{9D8B030D-6E8A-4147-A177-3AD203B41FA5}">
                      <a16:colId xmlns:a16="http://schemas.microsoft.com/office/drawing/2014/main" val="3969729685"/>
                    </a:ext>
                  </a:extLst>
                </a:gridCol>
                <a:gridCol w="329184">
                  <a:extLst>
                    <a:ext uri="{9D8B030D-6E8A-4147-A177-3AD203B41FA5}">
                      <a16:colId xmlns:a16="http://schemas.microsoft.com/office/drawing/2014/main" val="3230527708"/>
                    </a:ext>
                  </a:extLst>
                </a:gridCol>
                <a:gridCol w="329184">
                  <a:extLst>
                    <a:ext uri="{9D8B030D-6E8A-4147-A177-3AD203B41FA5}">
                      <a16:colId xmlns:a16="http://schemas.microsoft.com/office/drawing/2014/main" val="2107904870"/>
                    </a:ext>
                  </a:extLst>
                </a:gridCol>
                <a:gridCol w="329184">
                  <a:extLst>
                    <a:ext uri="{9D8B030D-6E8A-4147-A177-3AD203B41FA5}">
                      <a16:colId xmlns:a16="http://schemas.microsoft.com/office/drawing/2014/main" val="3497895104"/>
                    </a:ext>
                  </a:extLst>
                </a:gridCol>
                <a:gridCol w="329184">
                  <a:extLst>
                    <a:ext uri="{9D8B030D-6E8A-4147-A177-3AD203B41FA5}">
                      <a16:colId xmlns:a16="http://schemas.microsoft.com/office/drawing/2014/main" val="2950702509"/>
                    </a:ext>
                  </a:extLst>
                </a:gridCol>
                <a:gridCol w="329184">
                  <a:extLst>
                    <a:ext uri="{9D8B030D-6E8A-4147-A177-3AD203B41FA5}">
                      <a16:colId xmlns:a16="http://schemas.microsoft.com/office/drawing/2014/main" val="227743624"/>
                    </a:ext>
                  </a:extLst>
                </a:gridCol>
                <a:gridCol w="329184">
                  <a:extLst>
                    <a:ext uri="{9D8B030D-6E8A-4147-A177-3AD203B41FA5}">
                      <a16:colId xmlns:a16="http://schemas.microsoft.com/office/drawing/2014/main" val="295681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435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باقي١٠٠٠يوم على الترحيب بملايين المشجعين من كافة أنحاء العالم.
</a:t>
                      </a:r>
                      <a:r>
                        <a:rPr kumimoji="0" lang="en-US" sz="1000" b="0" i="0" u="none" strike="noStrike" kern="1200" cap="none" spc="0" normalizeH="0" baseline="0" noProof="0">
                          <a:ln>
                            <a:noFill/>
                          </a:ln>
                          <a:solidFill>
                            <a:prstClr val="black"/>
                          </a:solidFill>
                          <a:effectLst/>
                          <a:uLnTx/>
                          <a:uFillTx/>
                          <a:latin typeface="+mn-lt"/>
                          <a:ea typeface="+mn-ea"/>
                          <a:cs typeface="+mn-cs"/>
                        </a:rPr>
                        <a:t>Tick tock, tick tock...
There are now just #1000daystogo!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398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04:34:54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8500527"/>
                  </a:ext>
                </a:extLst>
              </a:tr>
            </a:tbl>
          </a:graphicData>
        </a:graphic>
      </p:graphicFrame>
      <p:sp>
        <p:nvSpPr>
          <p:cNvPr id="4" name="Text Placeholder 3">
            <a:extLst>
              <a:ext uri="{FF2B5EF4-FFF2-40B4-BE49-F238E27FC236}">
                <a16:creationId xmlns:a16="http://schemas.microsoft.com/office/drawing/2014/main" id="{793761B3-3D28-444E-9ECD-9D5FD23311B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369209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DBB63-3C8E-4424-BF74-0271D6A57A02}"/>
              </a:ext>
            </a:extLst>
          </p:cNvPr>
          <p:cNvSpPr>
            <a:spLocks noGrp="1"/>
          </p:cNvSpPr>
          <p:nvPr>
            <p:ph type="title"/>
          </p:nvPr>
        </p:nvSpPr>
        <p:spPr/>
        <p:txBody>
          <a:bodyPr/>
          <a:lstStyle/>
          <a:p>
            <a:r>
              <a:rPr lang="en-US"/>
              <a:t>Facebook Own Posts Table | Qatar - 16 of 19</a:t>
            </a:r>
          </a:p>
        </p:txBody>
      </p:sp>
      <p:graphicFrame>
        <p:nvGraphicFramePr>
          <p:cNvPr id="5" name="Table Placeholder 4">
            <a:extLst>
              <a:ext uri="{FF2B5EF4-FFF2-40B4-BE49-F238E27FC236}">
                <a16:creationId xmlns:a16="http://schemas.microsoft.com/office/drawing/2014/main" id="{B7F32F72-482D-49C7-AF10-DB28F8CCCC52}"/>
              </a:ext>
            </a:extLst>
          </p:cNvPr>
          <p:cNvGraphicFramePr>
            <a:graphicFrameLocks noGrp="1"/>
          </p:cNvGraphicFramePr>
          <p:nvPr>
            <p:ph type="tbl" sz="quarter" idx="13"/>
            <p:extLst>
              <p:ext uri="{D42A27DB-BD31-4B8C-83A1-F6EECF244321}">
                <p14:modId xmlns:p14="http://schemas.microsoft.com/office/powerpoint/2010/main" val="1595338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05298"/>
                    </a:ext>
                  </a:extLst>
                </a:gridCol>
                <a:gridCol w="493776">
                  <a:extLst>
                    <a:ext uri="{9D8B030D-6E8A-4147-A177-3AD203B41FA5}">
                      <a16:colId xmlns:a16="http://schemas.microsoft.com/office/drawing/2014/main" val="2334601827"/>
                    </a:ext>
                  </a:extLst>
                </a:gridCol>
                <a:gridCol w="329184">
                  <a:extLst>
                    <a:ext uri="{9D8B030D-6E8A-4147-A177-3AD203B41FA5}">
                      <a16:colId xmlns:a16="http://schemas.microsoft.com/office/drawing/2014/main" val="3579321583"/>
                    </a:ext>
                  </a:extLst>
                </a:gridCol>
                <a:gridCol w="329184">
                  <a:extLst>
                    <a:ext uri="{9D8B030D-6E8A-4147-A177-3AD203B41FA5}">
                      <a16:colId xmlns:a16="http://schemas.microsoft.com/office/drawing/2014/main" val="247911070"/>
                    </a:ext>
                  </a:extLst>
                </a:gridCol>
                <a:gridCol w="329184">
                  <a:extLst>
                    <a:ext uri="{9D8B030D-6E8A-4147-A177-3AD203B41FA5}">
                      <a16:colId xmlns:a16="http://schemas.microsoft.com/office/drawing/2014/main" val="3407103527"/>
                    </a:ext>
                  </a:extLst>
                </a:gridCol>
                <a:gridCol w="329184">
                  <a:extLst>
                    <a:ext uri="{9D8B030D-6E8A-4147-A177-3AD203B41FA5}">
                      <a16:colId xmlns:a16="http://schemas.microsoft.com/office/drawing/2014/main" val="332218006"/>
                    </a:ext>
                  </a:extLst>
                </a:gridCol>
                <a:gridCol w="329184">
                  <a:extLst>
                    <a:ext uri="{9D8B030D-6E8A-4147-A177-3AD203B41FA5}">
                      <a16:colId xmlns:a16="http://schemas.microsoft.com/office/drawing/2014/main" val="3200279383"/>
                    </a:ext>
                  </a:extLst>
                </a:gridCol>
                <a:gridCol w="329184">
                  <a:extLst>
                    <a:ext uri="{9D8B030D-6E8A-4147-A177-3AD203B41FA5}">
                      <a16:colId xmlns:a16="http://schemas.microsoft.com/office/drawing/2014/main" val="1614609066"/>
                    </a:ext>
                  </a:extLst>
                </a:gridCol>
                <a:gridCol w="329184">
                  <a:extLst>
                    <a:ext uri="{9D8B030D-6E8A-4147-A177-3AD203B41FA5}">
                      <a16:colId xmlns:a16="http://schemas.microsoft.com/office/drawing/2014/main" val="3829905400"/>
                    </a:ext>
                  </a:extLst>
                </a:gridCol>
                <a:gridCol w="329184">
                  <a:extLst>
                    <a:ext uri="{9D8B030D-6E8A-4147-A177-3AD203B41FA5}">
                      <a16:colId xmlns:a16="http://schemas.microsoft.com/office/drawing/2014/main" val="2395805985"/>
                    </a:ext>
                  </a:extLst>
                </a:gridCol>
                <a:gridCol w="329184">
                  <a:extLst>
                    <a:ext uri="{9D8B030D-6E8A-4147-A177-3AD203B41FA5}">
                      <a16:colId xmlns:a16="http://schemas.microsoft.com/office/drawing/2014/main" val="349963359"/>
                    </a:ext>
                  </a:extLst>
                </a:gridCol>
                <a:gridCol w="329184">
                  <a:extLst>
                    <a:ext uri="{9D8B030D-6E8A-4147-A177-3AD203B41FA5}">
                      <a16:colId xmlns:a16="http://schemas.microsoft.com/office/drawing/2014/main" val="722506175"/>
                    </a:ext>
                  </a:extLst>
                </a:gridCol>
                <a:gridCol w="329184">
                  <a:extLst>
                    <a:ext uri="{9D8B030D-6E8A-4147-A177-3AD203B41FA5}">
                      <a16:colId xmlns:a16="http://schemas.microsoft.com/office/drawing/2014/main" val="4139945424"/>
                    </a:ext>
                  </a:extLst>
                </a:gridCol>
                <a:gridCol w="329184">
                  <a:extLst>
                    <a:ext uri="{9D8B030D-6E8A-4147-A177-3AD203B41FA5}">
                      <a16:colId xmlns:a16="http://schemas.microsoft.com/office/drawing/2014/main" val="153328533"/>
                    </a:ext>
                  </a:extLst>
                </a:gridCol>
                <a:gridCol w="329184">
                  <a:extLst>
                    <a:ext uri="{9D8B030D-6E8A-4147-A177-3AD203B41FA5}">
                      <a16:colId xmlns:a16="http://schemas.microsoft.com/office/drawing/2014/main" val="1415681122"/>
                    </a:ext>
                  </a:extLst>
                </a:gridCol>
                <a:gridCol w="329184">
                  <a:extLst>
                    <a:ext uri="{9D8B030D-6E8A-4147-A177-3AD203B41FA5}">
                      <a16:colId xmlns:a16="http://schemas.microsoft.com/office/drawing/2014/main" val="3169682435"/>
                    </a:ext>
                  </a:extLst>
                </a:gridCol>
                <a:gridCol w="329184">
                  <a:extLst>
                    <a:ext uri="{9D8B030D-6E8A-4147-A177-3AD203B41FA5}">
                      <a16:colId xmlns:a16="http://schemas.microsoft.com/office/drawing/2014/main" val="3838389161"/>
                    </a:ext>
                  </a:extLst>
                </a:gridCol>
                <a:gridCol w="329184">
                  <a:extLst>
                    <a:ext uri="{9D8B030D-6E8A-4147-A177-3AD203B41FA5}">
                      <a16:colId xmlns:a16="http://schemas.microsoft.com/office/drawing/2014/main" val="420856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7181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04:34:12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8205571"/>
                  </a:ext>
                </a:extLst>
              </a:tr>
            </a:tbl>
          </a:graphicData>
        </a:graphic>
      </p:graphicFrame>
      <p:sp>
        <p:nvSpPr>
          <p:cNvPr id="4" name="Text Placeholder 3">
            <a:extLst>
              <a:ext uri="{FF2B5EF4-FFF2-40B4-BE49-F238E27FC236}">
                <a16:creationId xmlns:a16="http://schemas.microsoft.com/office/drawing/2014/main" id="{BED63A69-80F4-405C-994F-E616D45C3FF3}"/>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367336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AFFE-E469-4809-A04B-56D5EC1FE62F}"/>
              </a:ext>
            </a:extLst>
          </p:cNvPr>
          <p:cNvSpPr>
            <a:spLocks noGrp="1"/>
          </p:cNvSpPr>
          <p:nvPr>
            <p:ph type="title"/>
          </p:nvPr>
        </p:nvSpPr>
        <p:spPr/>
        <p:txBody>
          <a:bodyPr/>
          <a:lstStyle/>
          <a:p>
            <a:r>
              <a:rPr lang="en-US"/>
              <a:t>Facebook Own Posts Table | Qatar - 17 of 19</a:t>
            </a:r>
          </a:p>
        </p:txBody>
      </p:sp>
      <p:graphicFrame>
        <p:nvGraphicFramePr>
          <p:cNvPr id="5" name="Table Placeholder 4">
            <a:extLst>
              <a:ext uri="{FF2B5EF4-FFF2-40B4-BE49-F238E27FC236}">
                <a16:creationId xmlns:a16="http://schemas.microsoft.com/office/drawing/2014/main" id="{B79398FD-4353-469E-8B02-6C93509DF967}"/>
              </a:ext>
            </a:extLst>
          </p:cNvPr>
          <p:cNvGraphicFramePr>
            <a:graphicFrameLocks noGrp="1"/>
          </p:cNvGraphicFramePr>
          <p:nvPr>
            <p:ph type="tbl" sz="quarter" idx="13"/>
            <p:extLst>
              <p:ext uri="{D42A27DB-BD31-4B8C-83A1-F6EECF244321}">
                <p14:modId xmlns:p14="http://schemas.microsoft.com/office/powerpoint/2010/main" val="2558573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3394180"/>
                    </a:ext>
                  </a:extLst>
                </a:gridCol>
                <a:gridCol w="493776">
                  <a:extLst>
                    <a:ext uri="{9D8B030D-6E8A-4147-A177-3AD203B41FA5}">
                      <a16:colId xmlns:a16="http://schemas.microsoft.com/office/drawing/2014/main" val="2382064345"/>
                    </a:ext>
                  </a:extLst>
                </a:gridCol>
                <a:gridCol w="329184">
                  <a:extLst>
                    <a:ext uri="{9D8B030D-6E8A-4147-A177-3AD203B41FA5}">
                      <a16:colId xmlns:a16="http://schemas.microsoft.com/office/drawing/2014/main" val="3668342440"/>
                    </a:ext>
                  </a:extLst>
                </a:gridCol>
                <a:gridCol w="329184">
                  <a:extLst>
                    <a:ext uri="{9D8B030D-6E8A-4147-A177-3AD203B41FA5}">
                      <a16:colId xmlns:a16="http://schemas.microsoft.com/office/drawing/2014/main" val="1084502106"/>
                    </a:ext>
                  </a:extLst>
                </a:gridCol>
                <a:gridCol w="329184">
                  <a:extLst>
                    <a:ext uri="{9D8B030D-6E8A-4147-A177-3AD203B41FA5}">
                      <a16:colId xmlns:a16="http://schemas.microsoft.com/office/drawing/2014/main" val="3388800158"/>
                    </a:ext>
                  </a:extLst>
                </a:gridCol>
                <a:gridCol w="329184">
                  <a:extLst>
                    <a:ext uri="{9D8B030D-6E8A-4147-A177-3AD203B41FA5}">
                      <a16:colId xmlns:a16="http://schemas.microsoft.com/office/drawing/2014/main" val="108698061"/>
                    </a:ext>
                  </a:extLst>
                </a:gridCol>
                <a:gridCol w="329184">
                  <a:extLst>
                    <a:ext uri="{9D8B030D-6E8A-4147-A177-3AD203B41FA5}">
                      <a16:colId xmlns:a16="http://schemas.microsoft.com/office/drawing/2014/main" val="140188463"/>
                    </a:ext>
                  </a:extLst>
                </a:gridCol>
                <a:gridCol w="329184">
                  <a:extLst>
                    <a:ext uri="{9D8B030D-6E8A-4147-A177-3AD203B41FA5}">
                      <a16:colId xmlns:a16="http://schemas.microsoft.com/office/drawing/2014/main" val="3549720201"/>
                    </a:ext>
                  </a:extLst>
                </a:gridCol>
                <a:gridCol w="329184">
                  <a:extLst>
                    <a:ext uri="{9D8B030D-6E8A-4147-A177-3AD203B41FA5}">
                      <a16:colId xmlns:a16="http://schemas.microsoft.com/office/drawing/2014/main" val="2896562821"/>
                    </a:ext>
                  </a:extLst>
                </a:gridCol>
                <a:gridCol w="329184">
                  <a:extLst>
                    <a:ext uri="{9D8B030D-6E8A-4147-A177-3AD203B41FA5}">
                      <a16:colId xmlns:a16="http://schemas.microsoft.com/office/drawing/2014/main" val="850236400"/>
                    </a:ext>
                  </a:extLst>
                </a:gridCol>
                <a:gridCol w="329184">
                  <a:extLst>
                    <a:ext uri="{9D8B030D-6E8A-4147-A177-3AD203B41FA5}">
                      <a16:colId xmlns:a16="http://schemas.microsoft.com/office/drawing/2014/main" val="345565693"/>
                    </a:ext>
                  </a:extLst>
                </a:gridCol>
                <a:gridCol w="329184">
                  <a:extLst>
                    <a:ext uri="{9D8B030D-6E8A-4147-A177-3AD203B41FA5}">
                      <a16:colId xmlns:a16="http://schemas.microsoft.com/office/drawing/2014/main" val="441109123"/>
                    </a:ext>
                  </a:extLst>
                </a:gridCol>
                <a:gridCol w="329184">
                  <a:extLst>
                    <a:ext uri="{9D8B030D-6E8A-4147-A177-3AD203B41FA5}">
                      <a16:colId xmlns:a16="http://schemas.microsoft.com/office/drawing/2014/main" val="127276321"/>
                    </a:ext>
                  </a:extLst>
                </a:gridCol>
                <a:gridCol w="329184">
                  <a:extLst>
                    <a:ext uri="{9D8B030D-6E8A-4147-A177-3AD203B41FA5}">
                      <a16:colId xmlns:a16="http://schemas.microsoft.com/office/drawing/2014/main" val="409023087"/>
                    </a:ext>
                  </a:extLst>
                </a:gridCol>
                <a:gridCol w="329184">
                  <a:extLst>
                    <a:ext uri="{9D8B030D-6E8A-4147-A177-3AD203B41FA5}">
                      <a16:colId xmlns:a16="http://schemas.microsoft.com/office/drawing/2014/main" val="2150948989"/>
                    </a:ext>
                  </a:extLst>
                </a:gridCol>
                <a:gridCol w="329184">
                  <a:extLst>
                    <a:ext uri="{9D8B030D-6E8A-4147-A177-3AD203B41FA5}">
                      <a16:colId xmlns:a16="http://schemas.microsoft.com/office/drawing/2014/main" val="934132026"/>
                    </a:ext>
                  </a:extLst>
                </a:gridCol>
                <a:gridCol w="329184">
                  <a:extLst>
                    <a:ext uri="{9D8B030D-6E8A-4147-A177-3AD203B41FA5}">
                      <a16:colId xmlns:a16="http://schemas.microsoft.com/office/drawing/2014/main" val="794457911"/>
                    </a:ext>
                  </a:extLst>
                </a:gridCol>
                <a:gridCol w="329184">
                  <a:extLst>
                    <a:ext uri="{9D8B030D-6E8A-4147-A177-3AD203B41FA5}">
                      <a16:colId xmlns:a16="http://schemas.microsoft.com/office/drawing/2014/main" val="414260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475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2022 - 2020-02-23 18:18:17</a:t>
                      </a:r>
                      <a:r>
                        <a:rPr kumimoji="0" lang="en-US" sz="1000" b="0" i="0" u="none" strike="noStrike" kern="1200" cap="none" spc="0" normalizeH="0" baseline="0" noProof="0">
                          <a:ln>
                            <a:noFill/>
                          </a:ln>
                          <a:solidFill>
                            <a:prstClr val="black"/>
                          </a:solidFill>
                          <a:effectLst/>
                          <a:uLnTx/>
                          <a:uFillTx/>
                          <a:latin typeface="+mn-lt"/>
                          <a:ea typeface="+mn-ea"/>
                          <a:cs typeface="+mn-cs"/>
                        </a:rPr>
                        <a:t>
 Bonocle is a device that provides access to digital content for the visually impaired. 
Watch this video to find out more about Bonocle, which was a winning entry during the latest cycle of #Challenge22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7266301"/>
                  </a:ext>
                </a:extLst>
              </a:tr>
            </a:tbl>
          </a:graphicData>
        </a:graphic>
      </p:graphicFrame>
      <p:sp>
        <p:nvSpPr>
          <p:cNvPr id="4" name="Text Placeholder 3">
            <a:extLst>
              <a:ext uri="{FF2B5EF4-FFF2-40B4-BE49-F238E27FC236}">
                <a16:creationId xmlns:a16="http://schemas.microsoft.com/office/drawing/2014/main" id="{F1E2523C-032A-4A61-B88D-40FB214B739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990864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89669-726E-4AF8-8210-279386D1EFF5}"/>
              </a:ext>
            </a:extLst>
          </p:cNvPr>
          <p:cNvSpPr>
            <a:spLocks noGrp="1"/>
          </p:cNvSpPr>
          <p:nvPr>
            <p:ph type="title"/>
          </p:nvPr>
        </p:nvSpPr>
        <p:spPr/>
        <p:txBody>
          <a:bodyPr/>
          <a:lstStyle/>
          <a:p>
            <a:r>
              <a:rPr lang="en-US"/>
              <a:t>Facebook Own Posts Table | Qatar - 18 of 19</a:t>
            </a:r>
          </a:p>
        </p:txBody>
      </p:sp>
      <p:graphicFrame>
        <p:nvGraphicFramePr>
          <p:cNvPr id="5" name="Table Placeholder 4">
            <a:extLst>
              <a:ext uri="{FF2B5EF4-FFF2-40B4-BE49-F238E27FC236}">
                <a16:creationId xmlns:a16="http://schemas.microsoft.com/office/drawing/2014/main" id="{EA595090-060B-4914-9C7A-EE2A26B8CC03}"/>
              </a:ext>
            </a:extLst>
          </p:cNvPr>
          <p:cNvGraphicFramePr>
            <a:graphicFrameLocks noGrp="1"/>
          </p:cNvGraphicFramePr>
          <p:nvPr>
            <p:ph type="tbl" sz="quarter" idx="13"/>
            <p:extLst>
              <p:ext uri="{D42A27DB-BD31-4B8C-83A1-F6EECF244321}">
                <p14:modId xmlns:p14="http://schemas.microsoft.com/office/powerpoint/2010/main" val="99723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639994"/>
                    </a:ext>
                  </a:extLst>
                </a:gridCol>
                <a:gridCol w="493776">
                  <a:extLst>
                    <a:ext uri="{9D8B030D-6E8A-4147-A177-3AD203B41FA5}">
                      <a16:colId xmlns:a16="http://schemas.microsoft.com/office/drawing/2014/main" val="999504660"/>
                    </a:ext>
                  </a:extLst>
                </a:gridCol>
                <a:gridCol w="329184">
                  <a:extLst>
                    <a:ext uri="{9D8B030D-6E8A-4147-A177-3AD203B41FA5}">
                      <a16:colId xmlns:a16="http://schemas.microsoft.com/office/drawing/2014/main" val="3316706218"/>
                    </a:ext>
                  </a:extLst>
                </a:gridCol>
                <a:gridCol w="329184">
                  <a:extLst>
                    <a:ext uri="{9D8B030D-6E8A-4147-A177-3AD203B41FA5}">
                      <a16:colId xmlns:a16="http://schemas.microsoft.com/office/drawing/2014/main" val="2084115205"/>
                    </a:ext>
                  </a:extLst>
                </a:gridCol>
                <a:gridCol w="329184">
                  <a:extLst>
                    <a:ext uri="{9D8B030D-6E8A-4147-A177-3AD203B41FA5}">
                      <a16:colId xmlns:a16="http://schemas.microsoft.com/office/drawing/2014/main" val="4093221231"/>
                    </a:ext>
                  </a:extLst>
                </a:gridCol>
                <a:gridCol w="329184">
                  <a:extLst>
                    <a:ext uri="{9D8B030D-6E8A-4147-A177-3AD203B41FA5}">
                      <a16:colId xmlns:a16="http://schemas.microsoft.com/office/drawing/2014/main" val="2816985734"/>
                    </a:ext>
                  </a:extLst>
                </a:gridCol>
                <a:gridCol w="329184">
                  <a:extLst>
                    <a:ext uri="{9D8B030D-6E8A-4147-A177-3AD203B41FA5}">
                      <a16:colId xmlns:a16="http://schemas.microsoft.com/office/drawing/2014/main" val="2843022968"/>
                    </a:ext>
                  </a:extLst>
                </a:gridCol>
                <a:gridCol w="329184">
                  <a:extLst>
                    <a:ext uri="{9D8B030D-6E8A-4147-A177-3AD203B41FA5}">
                      <a16:colId xmlns:a16="http://schemas.microsoft.com/office/drawing/2014/main" val="2733954249"/>
                    </a:ext>
                  </a:extLst>
                </a:gridCol>
                <a:gridCol w="329184">
                  <a:extLst>
                    <a:ext uri="{9D8B030D-6E8A-4147-A177-3AD203B41FA5}">
                      <a16:colId xmlns:a16="http://schemas.microsoft.com/office/drawing/2014/main" val="3536627699"/>
                    </a:ext>
                  </a:extLst>
                </a:gridCol>
                <a:gridCol w="329184">
                  <a:extLst>
                    <a:ext uri="{9D8B030D-6E8A-4147-A177-3AD203B41FA5}">
                      <a16:colId xmlns:a16="http://schemas.microsoft.com/office/drawing/2014/main" val="2621465877"/>
                    </a:ext>
                  </a:extLst>
                </a:gridCol>
                <a:gridCol w="329184">
                  <a:extLst>
                    <a:ext uri="{9D8B030D-6E8A-4147-A177-3AD203B41FA5}">
                      <a16:colId xmlns:a16="http://schemas.microsoft.com/office/drawing/2014/main" val="1231863372"/>
                    </a:ext>
                  </a:extLst>
                </a:gridCol>
                <a:gridCol w="329184">
                  <a:extLst>
                    <a:ext uri="{9D8B030D-6E8A-4147-A177-3AD203B41FA5}">
                      <a16:colId xmlns:a16="http://schemas.microsoft.com/office/drawing/2014/main" val="406895747"/>
                    </a:ext>
                  </a:extLst>
                </a:gridCol>
                <a:gridCol w="329184">
                  <a:extLst>
                    <a:ext uri="{9D8B030D-6E8A-4147-A177-3AD203B41FA5}">
                      <a16:colId xmlns:a16="http://schemas.microsoft.com/office/drawing/2014/main" val="2776934977"/>
                    </a:ext>
                  </a:extLst>
                </a:gridCol>
                <a:gridCol w="329184">
                  <a:extLst>
                    <a:ext uri="{9D8B030D-6E8A-4147-A177-3AD203B41FA5}">
                      <a16:colId xmlns:a16="http://schemas.microsoft.com/office/drawing/2014/main" val="3959043164"/>
                    </a:ext>
                  </a:extLst>
                </a:gridCol>
                <a:gridCol w="329184">
                  <a:extLst>
                    <a:ext uri="{9D8B030D-6E8A-4147-A177-3AD203B41FA5}">
                      <a16:colId xmlns:a16="http://schemas.microsoft.com/office/drawing/2014/main" val="496854993"/>
                    </a:ext>
                  </a:extLst>
                </a:gridCol>
                <a:gridCol w="329184">
                  <a:extLst>
                    <a:ext uri="{9D8B030D-6E8A-4147-A177-3AD203B41FA5}">
                      <a16:colId xmlns:a16="http://schemas.microsoft.com/office/drawing/2014/main" val="1348735001"/>
                    </a:ext>
                  </a:extLst>
                </a:gridCol>
                <a:gridCol w="329184">
                  <a:extLst>
                    <a:ext uri="{9D8B030D-6E8A-4147-A177-3AD203B41FA5}">
                      <a16:colId xmlns:a16="http://schemas.microsoft.com/office/drawing/2014/main" val="2680518123"/>
                    </a:ext>
                  </a:extLst>
                </a:gridCol>
                <a:gridCol w="329184">
                  <a:extLst>
                    <a:ext uri="{9D8B030D-6E8A-4147-A177-3AD203B41FA5}">
                      <a16:colId xmlns:a16="http://schemas.microsoft.com/office/drawing/2014/main" val="3162733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90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2022 - 2020-02-20 18:08:09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تعود هذه الصور بذاكرتنا عاماً إلى الوراء حين كانت استادات الريان، والبيت، والمدينة التعليمية، قيد الإنشاء قبل وصولها اليوم لمراحلها النهائية.
#</a:t>
                      </a:r>
                      <a:r>
                        <a:rPr kumimoji="0" lang="en-US" sz="1000" b="0" i="0" u="none" strike="noStrike" kern="1200" cap="none" spc="0" normalizeH="0" baseline="0" noProof="0">
                          <a:ln>
                            <a:noFill/>
                          </a:ln>
                          <a:solidFill>
                            <a:prstClr val="black"/>
                          </a:solidFill>
                          <a:effectLst/>
                          <a:uLnTx/>
                          <a:uFillTx/>
                          <a:latin typeface="+mn-lt"/>
                          <a:ea typeface="+mn-ea"/>
                          <a:cs typeface="+mn-cs"/>
                        </a:rPr>
                        <a:t>throwbackthursday to this time last year when three #Qatar2022 stadiums – Al Rayyan, Al Bayt and Education City – were nearing the final stages of 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6674929"/>
                  </a:ext>
                </a:extLst>
              </a:tr>
            </a:tbl>
          </a:graphicData>
        </a:graphic>
      </p:graphicFrame>
      <p:sp>
        <p:nvSpPr>
          <p:cNvPr id="4" name="Text Placeholder 3">
            <a:extLst>
              <a:ext uri="{FF2B5EF4-FFF2-40B4-BE49-F238E27FC236}">
                <a16:creationId xmlns:a16="http://schemas.microsoft.com/office/drawing/2014/main" id="{1BA89743-9751-4166-A3DE-B49C19F8E66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787015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46A8-1ACD-4C4B-A356-3583CE24C61C}"/>
              </a:ext>
            </a:extLst>
          </p:cNvPr>
          <p:cNvSpPr>
            <a:spLocks noGrp="1"/>
          </p:cNvSpPr>
          <p:nvPr>
            <p:ph type="title"/>
          </p:nvPr>
        </p:nvSpPr>
        <p:spPr/>
        <p:txBody>
          <a:bodyPr/>
          <a:lstStyle/>
          <a:p>
            <a:r>
              <a:rPr lang="en-US"/>
              <a:t>Facebook Own Posts Table | Qatar - 19 of 19</a:t>
            </a:r>
          </a:p>
        </p:txBody>
      </p:sp>
      <p:graphicFrame>
        <p:nvGraphicFramePr>
          <p:cNvPr id="5" name="Table Placeholder 4">
            <a:extLst>
              <a:ext uri="{FF2B5EF4-FFF2-40B4-BE49-F238E27FC236}">
                <a16:creationId xmlns:a16="http://schemas.microsoft.com/office/drawing/2014/main" id="{264E3529-2FD6-47F6-AD56-8BD7940D8A02}"/>
              </a:ext>
            </a:extLst>
          </p:cNvPr>
          <p:cNvGraphicFramePr>
            <a:graphicFrameLocks noGrp="1"/>
          </p:cNvGraphicFramePr>
          <p:nvPr>
            <p:ph type="tbl" sz="quarter" idx="13"/>
            <p:extLst>
              <p:ext uri="{D42A27DB-BD31-4B8C-83A1-F6EECF244321}">
                <p14:modId xmlns:p14="http://schemas.microsoft.com/office/powerpoint/2010/main" val="3685097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04489272"/>
                    </a:ext>
                  </a:extLst>
                </a:gridCol>
                <a:gridCol w="493776">
                  <a:extLst>
                    <a:ext uri="{9D8B030D-6E8A-4147-A177-3AD203B41FA5}">
                      <a16:colId xmlns:a16="http://schemas.microsoft.com/office/drawing/2014/main" val="1842791253"/>
                    </a:ext>
                  </a:extLst>
                </a:gridCol>
                <a:gridCol w="329184">
                  <a:extLst>
                    <a:ext uri="{9D8B030D-6E8A-4147-A177-3AD203B41FA5}">
                      <a16:colId xmlns:a16="http://schemas.microsoft.com/office/drawing/2014/main" val="2268277913"/>
                    </a:ext>
                  </a:extLst>
                </a:gridCol>
                <a:gridCol w="329184">
                  <a:extLst>
                    <a:ext uri="{9D8B030D-6E8A-4147-A177-3AD203B41FA5}">
                      <a16:colId xmlns:a16="http://schemas.microsoft.com/office/drawing/2014/main" val="3851601475"/>
                    </a:ext>
                  </a:extLst>
                </a:gridCol>
                <a:gridCol w="329184">
                  <a:extLst>
                    <a:ext uri="{9D8B030D-6E8A-4147-A177-3AD203B41FA5}">
                      <a16:colId xmlns:a16="http://schemas.microsoft.com/office/drawing/2014/main" val="1201573293"/>
                    </a:ext>
                  </a:extLst>
                </a:gridCol>
                <a:gridCol w="329184">
                  <a:extLst>
                    <a:ext uri="{9D8B030D-6E8A-4147-A177-3AD203B41FA5}">
                      <a16:colId xmlns:a16="http://schemas.microsoft.com/office/drawing/2014/main" val="1867217858"/>
                    </a:ext>
                  </a:extLst>
                </a:gridCol>
                <a:gridCol w="329184">
                  <a:extLst>
                    <a:ext uri="{9D8B030D-6E8A-4147-A177-3AD203B41FA5}">
                      <a16:colId xmlns:a16="http://schemas.microsoft.com/office/drawing/2014/main" val="811832721"/>
                    </a:ext>
                  </a:extLst>
                </a:gridCol>
                <a:gridCol w="329184">
                  <a:extLst>
                    <a:ext uri="{9D8B030D-6E8A-4147-A177-3AD203B41FA5}">
                      <a16:colId xmlns:a16="http://schemas.microsoft.com/office/drawing/2014/main" val="3986104926"/>
                    </a:ext>
                  </a:extLst>
                </a:gridCol>
                <a:gridCol w="329184">
                  <a:extLst>
                    <a:ext uri="{9D8B030D-6E8A-4147-A177-3AD203B41FA5}">
                      <a16:colId xmlns:a16="http://schemas.microsoft.com/office/drawing/2014/main" val="610234379"/>
                    </a:ext>
                  </a:extLst>
                </a:gridCol>
                <a:gridCol w="329184">
                  <a:extLst>
                    <a:ext uri="{9D8B030D-6E8A-4147-A177-3AD203B41FA5}">
                      <a16:colId xmlns:a16="http://schemas.microsoft.com/office/drawing/2014/main" val="4085346743"/>
                    </a:ext>
                  </a:extLst>
                </a:gridCol>
                <a:gridCol w="329184">
                  <a:extLst>
                    <a:ext uri="{9D8B030D-6E8A-4147-A177-3AD203B41FA5}">
                      <a16:colId xmlns:a16="http://schemas.microsoft.com/office/drawing/2014/main" val="638785436"/>
                    </a:ext>
                  </a:extLst>
                </a:gridCol>
                <a:gridCol w="329184">
                  <a:extLst>
                    <a:ext uri="{9D8B030D-6E8A-4147-A177-3AD203B41FA5}">
                      <a16:colId xmlns:a16="http://schemas.microsoft.com/office/drawing/2014/main" val="3247243353"/>
                    </a:ext>
                  </a:extLst>
                </a:gridCol>
                <a:gridCol w="329184">
                  <a:extLst>
                    <a:ext uri="{9D8B030D-6E8A-4147-A177-3AD203B41FA5}">
                      <a16:colId xmlns:a16="http://schemas.microsoft.com/office/drawing/2014/main" val="2285529235"/>
                    </a:ext>
                  </a:extLst>
                </a:gridCol>
                <a:gridCol w="329184">
                  <a:extLst>
                    <a:ext uri="{9D8B030D-6E8A-4147-A177-3AD203B41FA5}">
                      <a16:colId xmlns:a16="http://schemas.microsoft.com/office/drawing/2014/main" val="3058056083"/>
                    </a:ext>
                  </a:extLst>
                </a:gridCol>
                <a:gridCol w="329184">
                  <a:extLst>
                    <a:ext uri="{9D8B030D-6E8A-4147-A177-3AD203B41FA5}">
                      <a16:colId xmlns:a16="http://schemas.microsoft.com/office/drawing/2014/main" val="3304175509"/>
                    </a:ext>
                  </a:extLst>
                </a:gridCol>
                <a:gridCol w="329184">
                  <a:extLst>
                    <a:ext uri="{9D8B030D-6E8A-4147-A177-3AD203B41FA5}">
                      <a16:colId xmlns:a16="http://schemas.microsoft.com/office/drawing/2014/main" val="2734027361"/>
                    </a:ext>
                  </a:extLst>
                </a:gridCol>
                <a:gridCol w="329184">
                  <a:extLst>
                    <a:ext uri="{9D8B030D-6E8A-4147-A177-3AD203B41FA5}">
                      <a16:colId xmlns:a16="http://schemas.microsoft.com/office/drawing/2014/main" val="3937205503"/>
                    </a:ext>
                  </a:extLst>
                </a:gridCol>
                <a:gridCol w="329184">
                  <a:extLst>
                    <a:ext uri="{9D8B030D-6E8A-4147-A177-3AD203B41FA5}">
                      <a16:colId xmlns:a16="http://schemas.microsoft.com/office/drawing/2014/main" val="399792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240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2022 - 2020-02-19 18:34:34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الاختلافات العشرة بين الصورتين!
</a:t>
                      </a:r>
                      <a:r>
                        <a:rPr kumimoji="0" lang="en-US" sz="1000" b="0" i="0" u="none" strike="noStrike" kern="1200" cap="none" spc="0" normalizeH="0" baseline="0" noProof="0">
                          <a:ln>
                            <a:noFill/>
                          </a:ln>
                          <a:solidFill>
                            <a:prstClr val="black"/>
                          </a:solidFill>
                          <a:effectLst/>
                          <a:uLnTx/>
                          <a:uFillTx/>
                          <a:latin typeface="+mn-lt"/>
                          <a:ea typeface="+mn-ea"/>
                          <a:cs typeface="+mn-cs"/>
                        </a:rPr>
                        <a:t>How many of the ten differences can you spot in this picture perfect moment at Al Janoub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Road to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947798"/>
                  </a:ext>
                </a:extLst>
              </a:tr>
            </a:tbl>
          </a:graphicData>
        </a:graphic>
      </p:graphicFrame>
      <p:sp>
        <p:nvSpPr>
          <p:cNvPr id="4" name="Text Placeholder 3">
            <a:extLst>
              <a:ext uri="{FF2B5EF4-FFF2-40B4-BE49-F238E27FC236}">
                <a16:creationId xmlns:a16="http://schemas.microsoft.com/office/drawing/2014/main" id="{828CA6BA-319F-438E-BC6C-ADA366FB790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708354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926DC-060B-4AE1-84EA-E30F686CCB0E}"/>
              </a:ext>
            </a:extLst>
          </p:cNvPr>
          <p:cNvSpPr>
            <a:spLocks noGrp="1"/>
          </p:cNvSpPr>
          <p:nvPr>
            <p:ph type="title"/>
          </p:nvPr>
        </p:nvSpPr>
        <p:spPr/>
        <p:txBody>
          <a:bodyPr/>
          <a:lstStyle/>
          <a:p>
            <a:r>
              <a:rPr lang="en-US"/>
              <a:t>Facebook Key Metrics Table | Qatar</a:t>
            </a:r>
          </a:p>
        </p:txBody>
      </p:sp>
      <p:graphicFrame>
        <p:nvGraphicFramePr>
          <p:cNvPr id="5" name="Table Placeholder 4">
            <a:extLst>
              <a:ext uri="{FF2B5EF4-FFF2-40B4-BE49-F238E27FC236}">
                <a16:creationId xmlns:a16="http://schemas.microsoft.com/office/drawing/2014/main" id="{AFF0875A-11C9-4B83-868A-C0F3C6BC8A6A}"/>
              </a:ext>
            </a:extLst>
          </p:cNvPr>
          <p:cNvGraphicFramePr>
            <a:graphicFrameLocks noGrp="1"/>
          </p:cNvGraphicFramePr>
          <p:nvPr>
            <p:ph type="tbl" sz="quarter" idx="13"/>
            <p:extLst>
              <p:ext uri="{D42A27DB-BD31-4B8C-83A1-F6EECF244321}">
                <p14:modId xmlns:p14="http://schemas.microsoft.com/office/powerpoint/2010/main" val="8570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397727554"/>
                    </a:ext>
                  </a:extLst>
                </a:gridCol>
                <a:gridCol w="493776">
                  <a:extLst>
                    <a:ext uri="{9D8B030D-6E8A-4147-A177-3AD203B41FA5}">
                      <a16:colId xmlns:a16="http://schemas.microsoft.com/office/drawing/2014/main" val="2017035817"/>
                    </a:ext>
                  </a:extLst>
                </a:gridCol>
                <a:gridCol w="246888">
                  <a:extLst>
                    <a:ext uri="{9D8B030D-6E8A-4147-A177-3AD203B41FA5}">
                      <a16:colId xmlns:a16="http://schemas.microsoft.com/office/drawing/2014/main" val="2813943900"/>
                    </a:ext>
                  </a:extLst>
                </a:gridCol>
                <a:gridCol w="246888">
                  <a:extLst>
                    <a:ext uri="{9D8B030D-6E8A-4147-A177-3AD203B41FA5}">
                      <a16:colId xmlns:a16="http://schemas.microsoft.com/office/drawing/2014/main" val="1652486383"/>
                    </a:ext>
                  </a:extLst>
                </a:gridCol>
                <a:gridCol w="246888">
                  <a:extLst>
                    <a:ext uri="{9D8B030D-6E8A-4147-A177-3AD203B41FA5}">
                      <a16:colId xmlns:a16="http://schemas.microsoft.com/office/drawing/2014/main" val="2355007957"/>
                    </a:ext>
                  </a:extLst>
                </a:gridCol>
                <a:gridCol w="246888">
                  <a:extLst>
                    <a:ext uri="{9D8B030D-6E8A-4147-A177-3AD203B41FA5}">
                      <a16:colId xmlns:a16="http://schemas.microsoft.com/office/drawing/2014/main" val="1905217354"/>
                    </a:ext>
                  </a:extLst>
                </a:gridCol>
                <a:gridCol w="246888">
                  <a:extLst>
                    <a:ext uri="{9D8B030D-6E8A-4147-A177-3AD203B41FA5}">
                      <a16:colId xmlns:a16="http://schemas.microsoft.com/office/drawing/2014/main" val="1824248876"/>
                    </a:ext>
                  </a:extLst>
                </a:gridCol>
                <a:gridCol w="246888">
                  <a:extLst>
                    <a:ext uri="{9D8B030D-6E8A-4147-A177-3AD203B41FA5}">
                      <a16:colId xmlns:a16="http://schemas.microsoft.com/office/drawing/2014/main" val="2824862028"/>
                    </a:ext>
                  </a:extLst>
                </a:gridCol>
                <a:gridCol w="246888">
                  <a:extLst>
                    <a:ext uri="{9D8B030D-6E8A-4147-A177-3AD203B41FA5}">
                      <a16:colId xmlns:a16="http://schemas.microsoft.com/office/drawing/2014/main" val="4226341949"/>
                    </a:ext>
                  </a:extLst>
                </a:gridCol>
                <a:gridCol w="246888">
                  <a:extLst>
                    <a:ext uri="{9D8B030D-6E8A-4147-A177-3AD203B41FA5}">
                      <a16:colId xmlns:a16="http://schemas.microsoft.com/office/drawing/2014/main" val="1929685946"/>
                    </a:ext>
                  </a:extLst>
                </a:gridCol>
                <a:gridCol w="246888">
                  <a:extLst>
                    <a:ext uri="{9D8B030D-6E8A-4147-A177-3AD203B41FA5}">
                      <a16:colId xmlns:a16="http://schemas.microsoft.com/office/drawing/2014/main" val="1203528349"/>
                    </a:ext>
                  </a:extLst>
                </a:gridCol>
                <a:gridCol w="246888">
                  <a:extLst>
                    <a:ext uri="{9D8B030D-6E8A-4147-A177-3AD203B41FA5}">
                      <a16:colId xmlns:a16="http://schemas.microsoft.com/office/drawing/2014/main" val="2086301528"/>
                    </a:ext>
                  </a:extLst>
                </a:gridCol>
                <a:gridCol w="246888">
                  <a:extLst>
                    <a:ext uri="{9D8B030D-6E8A-4147-A177-3AD203B41FA5}">
                      <a16:colId xmlns:a16="http://schemas.microsoft.com/office/drawing/2014/main" val="3146510039"/>
                    </a:ext>
                  </a:extLst>
                </a:gridCol>
                <a:gridCol w="246888">
                  <a:extLst>
                    <a:ext uri="{9D8B030D-6E8A-4147-A177-3AD203B41FA5}">
                      <a16:colId xmlns:a16="http://schemas.microsoft.com/office/drawing/2014/main" val="407422190"/>
                    </a:ext>
                  </a:extLst>
                </a:gridCol>
                <a:gridCol w="246888">
                  <a:extLst>
                    <a:ext uri="{9D8B030D-6E8A-4147-A177-3AD203B41FA5}">
                      <a16:colId xmlns:a16="http://schemas.microsoft.com/office/drawing/2014/main" val="3421586882"/>
                    </a:ext>
                  </a:extLst>
                </a:gridCol>
                <a:gridCol w="246888">
                  <a:extLst>
                    <a:ext uri="{9D8B030D-6E8A-4147-A177-3AD203B41FA5}">
                      <a16:colId xmlns:a16="http://schemas.microsoft.com/office/drawing/2014/main" val="170727936"/>
                    </a:ext>
                  </a:extLst>
                </a:gridCol>
                <a:gridCol w="246888">
                  <a:extLst>
                    <a:ext uri="{9D8B030D-6E8A-4147-A177-3AD203B41FA5}">
                      <a16:colId xmlns:a16="http://schemas.microsoft.com/office/drawing/2014/main" val="1518759911"/>
                    </a:ext>
                  </a:extLst>
                </a:gridCol>
                <a:gridCol w="246888">
                  <a:extLst>
                    <a:ext uri="{9D8B030D-6E8A-4147-A177-3AD203B41FA5}">
                      <a16:colId xmlns:a16="http://schemas.microsoft.com/office/drawing/2014/main" val="208329524"/>
                    </a:ext>
                  </a:extLst>
                </a:gridCol>
                <a:gridCol w="246888">
                  <a:extLst>
                    <a:ext uri="{9D8B030D-6E8A-4147-A177-3AD203B41FA5}">
                      <a16:colId xmlns:a16="http://schemas.microsoft.com/office/drawing/2014/main" val="3255449786"/>
                    </a:ext>
                  </a:extLst>
                </a:gridCol>
                <a:gridCol w="246888">
                  <a:extLst>
                    <a:ext uri="{9D8B030D-6E8A-4147-A177-3AD203B41FA5}">
                      <a16:colId xmlns:a16="http://schemas.microsoft.com/office/drawing/2014/main" val="408765349"/>
                    </a:ext>
                  </a:extLst>
                </a:gridCol>
                <a:gridCol w="246888">
                  <a:extLst>
                    <a:ext uri="{9D8B030D-6E8A-4147-A177-3AD203B41FA5}">
                      <a16:colId xmlns:a16="http://schemas.microsoft.com/office/drawing/2014/main" val="457442028"/>
                    </a:ext>
                  </a:extLst>
                </a:gridCol>
                <a:gridCol w="246888">
                  <a:extLst>
                    <a:ext uri="{9D8B030D-6E8A-4147-A177-3AD203B41FA5}">
                      <a16:colId xmlns:a16="http://schemas.microsoft.com/office/drawing/2014/main" val="2852130765"/>
                    </a:ext>
                  </a:extLst>
                </a:gridCol>
                <a:gridCol w="246888">
                  <a:extLst>
                    <a:ext uri="{9D8B030D-6E8A-4147-A177-3AD203B41FA5}">
                      <a16:colId xmlns:a16="http://schemas.microsoft.com/office/drawing/2014/main" val="21050727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7549866"/>
                  </a:ext>
                </a:extLst>
              </a:tr>
              <a:tr h="370840">
                <a:tc>
                  <a:txBody>
                    <a:bodyPr/>
                    <a:lstStyle/>
                    <a:p>
                      <a:r>
                        <a:rPr lang="en-US" sz="1000"/>
                        <a:t>Road to 2022</a:t>
                      </a:r>
                    </a:p>
                  </a:txBody>
                  <a:tcPr/>
                </a:tc>
                <a:tc>
                  <a:txBody>
                    <a:bodyPr/>
                    <a:lstStyle/>
                    <a:p>
                      <a:r>
                        <a:rPr lang="en-US" sz="1000"/>
                        <a:t>1260150</a:t>
                      </a:r>
                    </a:p>
                  </a:txBody>
                  <a:tcPr/>
                </a:tc>
                <a:tc>
                  <a:txBody>
                    <a:bodyPr/>
                    <a:lstStyle/>
                    <a:p>
                      <a:r>
                        <a:rPr lang="en-US" sz="1000"/>
                        <a:t>221165</a:t>
                      </a:r>
                    </a:p>
                  </a:txBody>
                  <a:tcPr/>
                </a:tc>
                <a:tc>
                  <a:txBody>
                    <a:bodyPr/>
                    <a:lstStyle/>
                    <a:p>
                      <a:r>
                        <a:rPr lang="en-US" sz="1000"/>
                        <a:t>324</a:t>
                      </a:r>
                    </a:p>
                  </a:txBody>
                  <a:tcPr/>
                </a:tc>
                <a:tc>
                  <a:txBody>
                    <a:bodyPr/>
                    <a:lstStyle/>
                    <a:p>
                      <a:r>
                        <a:rPr lang="en-US" sz="1000"/>
                        <a:t>17</a:t>
                      </a:r>
                    </a:p>
                  </a:txBody>
                  <a:tcPr/>
                </a:tc>
                <a:tc>
                  <a:txBody>
                    <a:bodyPr/>
                    <a:lstStyle/>
                    <a:p>
                      <a:r>
                        <a:rPr lang="en-US" sz="1000"/>
                        <a:t>60</a:t>
                      </a:r>
                    </a:p>
                  </a:txBody>
                  <a:tcPr/>
                </a:tc>
                <a:tc>
                  <a:txBody>
                    <a:bodyPr/>
                    <a:lstStyle/>
                    <a:p>
                      <a:r>
                        <a:rPr lang="en-US" sz="1000"/>
                        <a:t>3</a:t>
                      </a:r>
                    </a:p>
                  </a:txBody>
                  <a:tcPr/>
                </a:tc>
                <a:tc>
                  <a:txBody>
                    <a:bodyPr/>
                    <a:lstStyle/>
                    <a:p>
                      <a:r>
                        <a:rPr lang="en-US" sz="1000"/>
                        <a:t>196</a:t>
                      </a:r>
                    </a:p>
                  </a:txBody>
                  <a:tcPr/>
                </a:tc>
                <a:tc>
                  <a:txBody>
                    <a:bodyPr/>
                    <a:lstStyle/>
                    <a:p>
                      <a:r>
                        <a:rPr lang="en-US" sz="1000"/>
                        <a:t>510450</a:t>
                      </a:r>
                    </a:p>
                  </a:txBody>
                  <a:tcPr/>
                </a:tc>
                <a:tc>
                  <a:txBody>
                    <a:bodyPr/>
                    <a:lstStyle/>
                    <a:p>
                      <a:r>
                        <a:rPr lang="en-US" sz="1000"/>
                        <a:t>195</a:t>
                      </a:r>
                    </a:p>
                  </a:txBody>
                  <a:tcPr/>
                </a:tc>
                <a:tc>
                  <a:txBody>
                    <a:bodyPr/>
                    <a:lstStyle/>
                    <a:p>
                      <a:r>
                        <a:rPr lang="en-US" sz="1000"/>
                        <a:t>444048</a:t>
                      </a:r>
                    </a:p>
                  </a:txBody>
                  <a:tcPr/>
                </a:tc>
                <a:tc>
                  <a:txBody>
                    <a:bodyPr/>
                    <a:lstStyle/>
                    <a:p>
                      <a:r>
                        <a:rPr lang="en-US" sz="1000"/>
                        <a:t>53771</a:t>
                      </a:r>
                    </a:p>
                  </a:txBody>
                  <a:tcPr/>
                </a:tc>
                <a:tc>
                  <a:txBody>
                    <a:bodyPr/>
                    <a:lstStyle/>
                    <a:p>
                      <a:r>
                        <a:rPr lang="en-US" sz="1000"/>
                        <a:t>2776</a:t>
                      </a:r>
                    </a:p>
                  </a:txBody>
                  <a:tcPr/>
                </a:tc>
                <a:tc>
                  <a:txBody>
                    <a:bodyPr/>
                    <a:lstStyle/>
                    <a:p>
                      <a:r>
                        <a:rPr lang="en-US" sz="1000"/>
                        <a:t>9359</a:t>
                      </a:r>
                    </a:p>
                  </a:txBody>
                  <a:tcPr/>
                </a:tc>
                <a:tc>
                  <a:txBody>
                    <a:bodyPr/>
                    <a:lstStyle/>
                    <a:p>
                      <a:r>
                        <a:rPr lang="en-US" sz="1000"/>
                        <a:t>301</a:t>
                      </a:r>
                    </a:p>
                  </a:txBody>
                  <a:tcPr/>
                </a:tc>
                <a:tc>
                  <a:txBody>
                    <a:bodyPr/>
                    <a:lstStyle/>
                    <a:p>
                      <a:r>
                        <a:rPr lang="en-US" sz="1000"/>
                        <a:t>195</a:t>
                      </a:r>
                    </a:p>
                  </a:txBody>
                  <a:tcPr/>
                </a:tc>
                <a:tc>
                  <a:txBody>
                    <a:bodyPr/>
                    <a:lstStyle/>
                    <a:p>
                      <a:r>
                        <a:rPr lang="en-US" sz="1000"/>
                        <a:t>37161</a:t>
                      </a:r>
                    </a:p>
                  </a:txBody>
                  <a:tcPr/>
                </a:tc>
                <a:tc>
                  <a:txBody>
                    <a:bodyPr/>
                    <a:lstStyle/>
                    <a:p>
                      <a:r>
                        <a:rPr lang="en-US" sz="1000"/>
                        <a:t>40786</a:t>
                      </a:r>
                    </a:p>
                  </a:txBody>
                  <a:tcPr/>
                </a:tc>
                <a:tc>
                  <a:txBody>
                    <a:bodyPr/>
                    <a:lstStyle/>
                    <a:p>
                      <a:r>
                        <a:rPr lang="en-US" sz="1000"/>
                        <a:t>588397</a:t>
                      </a:r>
                    </a:p>
                  </a:txBody>
                  <a:tcPr/>
                </a:tc>
                <a:tc>
                  <a:txBody>
                    <a:bodyPr/>
                    <a:lstStyle/>
                    <a:p>
                      <a:r>
                        <a:rPr lang="en-US" sz="1000"/>
                        <a:t>0</a:t>
                      </a:r>
                    </a:p>
                  </a:txBody>
                  <a:tcPr/>
                </a:tc>
                <a:tc>
                  <a:txBody>
                    <a:bodyPr/>
                    <a:lstStyle/>
                    <a:p>
                      <a:r>
                        <a:rPr lang="en-US" sz="1000"/>
                        <a:t>0</a:t>
                      </a:r>
                    </a:p>
                  </a:txBody>
                  <a:tcPr/>
                </a:tc>
                <a:tc>
                  <a:txBody>
                    <a:bodyPr/>
                    <a:lstStyle/>
                    <a:p>
                      <a:r>
                        <a:rPr lang="en-US" sz="1000"/>
                        <a:t>0.1580 %</a:t>
                      </a:r>
                    </a:p>
                  </a:txBody>
                  <a:tcPr/>
                </a:tc>
                <a:tc>
                  <a:txBody>
                    <a:bodyPr/>
                    <a:lstStyle/>
                    <a:p>
                      <a:r>
                        <a:rPr lang="en-US" sz="1000"/>
                        <a:t>0.0 %</a:t>
                      </a:r>
                    </a:p>
                  </a:txBody>
                  <a:tcPr/>
                </a:tc>
                <a:extLst>
                  <a:ext uri="{0D108BD9-81ED-4DB2-BD59-A6C34878D82A}">
                    <a16:rowId xmlns:a16="http://schemas.microsoft.com/office/drawing/2014/main" val="1258427508"/>
                  </a:ext>
                </a:extLst>
              </a:tr>
            </a:tbl>
          </a:graphicData>
        </a:graphic>
      </p:graphicFrame>
      <p:sp>
        <p:nvSpPr>
          <p:cNvPr id="4" name="Text Placeholder 3">
            <a:extLst>
              <a:ext uri="{FF2B5EF4-FFF2-40B4-BE49-F238E27FC236}">
                <a16:creationId xmlns:a16="http://schemas.microsoft.com/office/drawing/2014/main" id="{C44614E7-26C6-4CE0-A9E0-EE37047A9AA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556018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9C7C-8C58-4B0C-AF5E-7AA6E46E6A66}"/>
              </a:ext>
            </a:extLst>
          </p:cNvPr>
          <p:cNvSpPr>
            <a:spLocks noGrp="1"/>
          </p:cNvSpPr>
          <p:nvPr>
            <p:ph type="title"/>
          </p:nvPr>
        </p:nvSpPr>
        <p:spPr/>
        <p:txBody>
          <a:bodyPr/>
          <a:lstStyle/>
          <a:p>
            <a:r>
              <a:rPr lang="en-US"/>
              <a:t>Facebook Fans Table | Qatar</a:t>
            </a:r>
          </a:p>
        </p:txBody>
      </p:sp>
      <p:graphicFrame>
        <p:nvGraphicFramePr>
          <p:cNvPr id="5" name="Table Placeholder 4">
            <a:extLst>
              <a:ext uri="{FF2B5EF4-FFF2-40B4-BE49-F238E27FC236}">
                <a16:creationId xmlns:a16="http://schemas.microsoft.com/office/drawing/2014/main" id="{791A2C87-5066-4844-89B6-E7FDE3D6B566}"/>
              </a:ext>
            </a:extLst>
          </p:cNvPr>
          <p:cNvGraphicFramePr>
            <a:graphicFrameLocks noGrp="1"/>
          </p:cNvGraphicFramePr>
          <p:nvPr>
            <p:ph type="tbl" sz="quarter" idx="13"/>
            <p:extLst>
              <p:ext uri="{D42A27DB-BD31-4B8C-83A1-F6EECF244321}">
                <p14:modId xmlns:p14="http://schemas.microsoft.com/office/powerpoint/2010/main" val="300424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0289016"/>
                    </a:ext>
                  </a:extLst>
                </a:gridCol>
                <a:gridCol w="1234440">
                  <a:extLst>
                    <a:ext uri="{9D8B030D-6E8A-4147-A177-3AD203B41FA5}">
                      <a16:colId xmlns:a16="http://schemas.microsoft.com/office/drawing/2014/main" val="2965175085"/>
                    </a:ext>
                  </a:extLst>
                </a:gridCol>
                <a:gridCol w="822960">
                  <a:extLst>
                    <a:ext uri="{9D8B030D-6E8A-4147-A177-3AD203B41FA5}">
                      <a16:colId xmlns:a16="http://schemas.microsoft.com/office/drawing/2014/main" val="4030370782"/>
                    </a:ext>
                  </a:extLst>
                </a:gridCol>
                <a:gridCol w="822960">
                  <a:extLst>
                    <a:ext uri="{9D8B030D-6E8A-4147-A177-3AD203B41FA5}">
                      <a16:colId xmlns:a16="http://schemas.microsoft.com/office/drawing/2014/main" val="1733549625"/>
                    </a:ext>
                  </a:extLst>
                </a:gridCol>
                <a:gridCol w="822960">
                  <a:extLst>
                    <a:ext uri="{9D8B030D-6E8A-4147-A177-3AD203B41FA5}">
                      <a16:colId xmlns:a16="http://schemas.microsoft.com/office/drawing/2014/main" val="2739731645"/>
                    </a:ext>
                  </a:extLst>
                </a:gridCol>
                <a:gridCol w="822960">
                  <a:extLst>
                    <a:ext uri="{9D8B030D-6E8A-4147-A177-3AD203B41FA5}">
                      <a16:colId xmlns:a16="http://schemas.microsoft.com/office/drawing/2014/main" val="3574582985"/>
                    </a:ext>
                  </a:extLst>
                </a:gridCol>
                <a:gridCol w="822960">
                  <a:extLst>
                    <a:ext uri="{9D8B030D-6E8A-4147-A177-3AD203B41FA5}">
                      <a16:colId xmlns:a16="http://schemas.microsoft.com/office/drawing/2014/main" val="3422813513"/>
                    </a:ext>
                  </a:extLst>
                </a:gridCol>
                <a:gridCol w="822960">
                  <a:extLst>
                    <a:ext uri="{9D8B030D-6E8A-4147-A177-3AD203B41FA5}">
                      <a16:colId xmlns:a16="http://schemas.microsoft.com/office/drawing/2014/main" val="16213370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4646992"/>
                  </a:ext>
                </a:extLst>
              </a:tr>
              <a:tr h="370840">
                <a:tc>
                  <a:txBody>
                    <a:bodyPr/>
                    <a:lstStyle/>
                    <a:p>
                      <a:r>
                        <a:rPr lang="en-US" sz="1000"/>
                        <a:t>Road to 2022</a:t>
                      </a:r>
                    </a:p>
                  </a:txBody>
                  <a:tcPr/>
                </a:tc>
                <a:tc>
                  <a:txBody>
                    <a:bodyPr/>
                    <a:lstStyle/>
                    <a:p>
                      <a:r>
                        <a:rPr lang="en-US" sz="1000"/>
                        <a:t>1260150</a:t>
                      </a:r>
                    </a:p>
                  </a:txBody>
                  <a:tcPr/>
                </a:tc>
                <a:tc>
                  <a:txBody>
                    <a:bodyPr/>
                    <a:lstStyle/>
                    <a:p>
                      <a:r>
                        <a:rPr lang="en-US" sz="1000"/>
                        <a:t>-293</a:t>
                      </a:r>
                    </a:p>
                  </a:txBody>
                  <a:tcPr/>
                </a:tc>
                <a:tc>
                  <a:txBody>
                    <a:bodyPr/>
                    <a:lstStyle/>
                    <a:p>
                      <a:r>
                        <a:rPr lang="en-US" sz="1000"/>
                        <a:t>-0.0 %</a:t>
                      </a:r>
                    </a:p>
                  </a:txBody>
                  <a:tcPr/>
                </a:tc>
                <a:tc>
                  <a:txBody>
                    <a:bodyPr/>
                    <a:lstStyle/>
                    <a:p>
                      <a:r>
                        <a:rPr lang="en-US" sz="1000"/>
                        <a:t>-593</a:t>
                      </a:r>
                    </a:p>
                  </a:txBody>
                  <a:tcPr/>
                </a:tc>
                <a:tc>
                  <a:txBody>
                    <a:bodyPr/>
                    <a:lstStyle/>
                    <a:p>
                      <a:r>
                        <a:rPr lang="en-US" sz="1000"/>
                        <a:t>-0.0 %</a:t>
                      </a:r>
                    </a:p>
                  </a:txBody>
                  <a:tcPr/>
                </a:tc>
                <a:tc>
                  <a:txBody>
                    <a:bodyPr/>
                    <a:lstStyle/>
                    <a:p>
                      <a:r>
                        <a:rPr lang="en-US" sz="1000"/>
                        <a:t>-2127</a:t>
                      </a:r>
                    </a:p>
                  </a:txBody>
                  <a:tcPr/>
                </a:tc>
                <a:tc>
                  <a:txBody>
                    <a:bodyPr/>
                    <a:lstStyle/>
                    <a:p>
                      <a:r>
                        <a:rPr lang="en-US" sz="1000"/>
                        <a:t>-0.2 %</a:t>
                      </a:r>
                    </a:p>
                  </a:txBody>
                  <a:tcPr/>
                </a:tc>
                <a:extLst>
                  <a:ext uri="{0D108BD9-81ED-4DB2-BD59-A6C34878D82A}">
                    <a16:rowId xmlns:a16="http://schemas.microsoft.com/office/drawing/2014/main" val="1054905659"/>
                  </a:ext>
                </a:extLst>
              </a:tr>
            </a:tbl>
          </a:graphicData>
        </a:graphic>
      </p:graphicFrame>
      <p:sp>
        <p:nvSpPr>
          <p:cNvPr id="4" name="Text Placeholder 3">
            <a:extLst>
              <a:ext uri="{FF2B5EF4-FFF2-40B4-BE49-F238E27FC236}">
                <a16:creationId xmlns:a16="http://schemas.microsoft.com/office/drawing/2014/main" id="{6CFF6409-757F-40CA-ABA3-CF587C2DE138}"/>
              </a:ext>
            </a:extLst>
          </p:cNvPr>
          <p:cNvSpPr>
            <a:spLocks noGrp="1"/>
          </p:cNvSpPr>
          <p:nvPr>
            <p:ph type="body" sz="quarter" idx="14"/>
          </p:nvPr>
        </p:nvSpPr>
        <p:spPr/>
        <p:txBody>
          <a:bodyPr/>
          <a:lstStyle/>
          <a:p>
            <a:r>
              <a:rPr lang="en-US"/>
              <a:t>01/03/2020 - 31/03/2020</a:t>
            </a:r>
          </a:p>
        </p:txBody>
      </p:sp>
    </p:spTree>
    <p:extLst>
      <p:ext uri="{BB962C8B-B14F-4D97-AF65-F5344CB8AC3E}">
        <p14:creationId xmlns:p14="http://schemas.microsoft.com/office/powerpoint/2010/main" val="31031057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5BF2C-A2CB-4B19-BA58-AD8F7CD7E25E}"/>
              </a:ext>
            </a:extLst>
          </p:cNvPr>
          <p:cNvSpPr>
            <a:spLocks noGrp="1"/>
          </p:cNvSpPr>
          <p:nvPr>
            <p:ph type="title"/>
          </p:nvPr>
        </p:nvSpPr>
        <p:spPr/>
        <p:txBody>
          <a:bodyPr/>
          <a:lstStyle/>
          <a:p>
            <a:r>
              <a:rPr lang="en-US"/>
              <a:t>Instagram Key Metrics Table | Qatar</a:t>
            </a:r>
          </a:p>
        </p:txBody>
      </p:sp>
      <p:graphicFrame>
        <p:nvGraphicFramePr>
          <p:cNvPr id="5" name="Table Placeholder 4">
            <a:extLst>
              <a:ext uri="{FF2B5EF4-FFF2-40B4-BE49-F238E27FC236}">
                <a16:creationId xmlns:a16="http://schemas.microsoft.com/office/drawing/2014/main" id="{2B2C742B-35B3-49B5-9180-D724320A2A57}"/>
              </a:ext>
            </a:extLst>
          </p:cNvPr>
          <p:cNvGraphicFramePr>
            <a:graphicFrameLocks noGrp="1"/>
          </p:cNvGraphicFramePr>
          <p:nvPr>
            <p:ph type="tbl" sz="quarter" idx="13"/>
            <p:extLst>
              <p:ext uri="{D42A27DB-BD31-4B8C-83A1-F6EECF244321}">
                <p14:modId xmlns:p14="http://schemas.microsoft.com/office/powerpoint/2010/main" val="1582800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5837369"/>
                    </a:ext>
                  </a:extLst>
                </a:gridCol>
                <a:gridCol w="658368">
                  <a:extLst>
                    <a:ext uri="{9D8B030D-6E8A-4147-A177-3AD203B41FA5}">
                      <a16:colId xmlns:a16="http://schemas.microsoft.com/office/drawing/2014/main" val="2966128069"/>
                    </a:ext>
                  </a:extLst>
                </a:gridCol>
                <a:gridCol w="658368">
                  <a:extLst>
                    <a:ext uri="{9D8B030D-6E8A-4147-A177-3AD203B41FA5}">
                      <a16:colId xmlns:a16="http://schemas.microsoft.com/office/drawing/2014/main" val="1343773574"/>
                    </a:ext>
                  </a:extLst>
                </a:gridCol>
                <a:gridCol w="658368">
                  <a:extLst>
                    <a:ext uri="{9D8B030D-6E8A-4147-A177-3AD203B41FA5}">
                      <a16:colId xmlns:a16="http://schemas.microsoft.com/office/drawing/2014/main" val="3924805108"/>
                    </a:ext>
                  </a:extLst>
                </a:gridCol>
                <a:gridCol w="658368">
                  <a:extLst>
                    <a:ext uri="{9D8B030D-6E8A-4147-A177-3AD203B41FA5}">
                      <a16:colId xmlns:a16="http://schemas.microsoft.com/office/drawing/2014/main" val="3750452265"/>
                    </a:ext>
                  </a:extLst>
                </a:gridCol>
                <a:gridCol w="658368">
                  <a:extLst>
                    <a:ext uri="{9D8B030D-6E8A-4147-A177-3AD203B41FA5}">
                      <a16:colId xmlns:a16="http://schemas.microsoft.com/office/drawing/2014/main" val="4241025735"/>
                    </a:ext>
                  </a:extLst>
                </a:gridCol>
                <a:gridCol w="658368">
                  <a:extLst>
                    <a:ext uri="{9D8B030D-6E8A-4147-A177-3AD203B41FA5}">
                      <a16:colId xmlns:a16="http://schemas.microsoft.com/office/drawing/2014/main" val="1353180218"/>
                    </a:ext>
                  </a:extLst>
                </a:gridCol>
                <a:gridCol w="658368">
                  <a:extLst>
                    <a:ext uri="{9D8B030D-6E8A-4147-A177-3AD203B41FA5}">
                      <a16:colId xmlns:a16="http://schemas.microsoft.com/office/drawing/2014/main" val="520005139"/>
                    </a:ext>
                  </a:extLst>
                </a:gridCol>
                <a:gridCol w="658368">
                  <a:extLst>
                    <a:ext uri="{9D8B030D-6E8A-4147-A177-3AD203B41FA5}">
                      <a16:colId xmlns:a16="http://schemas.microsoft.com/office/drawing/2014/main" val="311947488"/>
                    </a:ext>
                  </a:extLst>
                </a:gridCol>
                <a:gridCol w="658368">
                  <a:extLst>
                    <a:ext uri="{9D8B030D-6E8A-4147-A177-3AD203B41FA5}">
                      <a16:colId xmlns:a16="http://schemas.microsoft.com/office/drawing/2014/main" val="21182518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30665977"/>
                  </a:ext>
                </a:extLst>
              </a:tr>
              <a:tr h="370840">
                <a:tc>
                  <a:txBody>
                    <a:bodyPr/>
                    <a:lstStyle/>
                    <a:p>
                      <a:r>
                        <a:rPr lang="en-US" sz="1000"/>
                        <a:t>roadto2022</a:t>
                      </a:r>
                    </a:p>
                  </a:txBody>
                  <a:tcPr/>
                </a:tc>
                <a:tc>
                  <a:txBody>
                    <a:bodyPr/>
                    <a:lstStyle/>
                    <a:p>
                      <a:r>
                        <a:rPr lang="en-US" sz="1000"/>
                        <a:t>240144</a:t>
                      </a:r>
                    </a:p>
                  </a:txBody>
                  <a:tcPr/>
                </a:tc>
                <a:tc>
                  <a:txBody>
                    <a:bodyPr/>
                    <a:lstStyle/>
                    <a:p>
                      <a:r>
                        <a:rPr lang="en-US" sz="1000"/>
                        <a:t>147162</a:t>
                      </a:r>
                    </a:p>
                  </a:txBody>
                  <a:tcPr/>
                </a:tc>
                <a:tc>
                  <a:txBody>
                    <a:bodyPr/>
                    <a:lstStyle/>
                    <a:p>
                      <a:r>
                        <a:rPr lang="en-US" sz="1000"/>
                        <a:t>5</a:t>
                      </a:r>
                    </a:p>
                  </a:txBody>
                  <a:tcPr/>
                </a:tc>
                <a:tc>
                  <a:txBody>
                    <a:bodyPr/>
                    <a:lstStyle/>
                    <a:p>
                      <a:r>
                        <a:rPr lang="en-US" sz="1000"/>
                        <a:t>108</a:t>
                      </a:r>
                    </a:p>
                  </a:txBody>
                  <a:tcPr/>
                </a:tc>
                <a:tc>
                  <a:txBody>
                    <a:bodyPr/>
                    <a:lstStyle/>
                    <a:p>
                      <a:r>
                        <a:rPr lang="en-US" sz="1000"/>
                        <a:t>88</a:t>
                      </a:r>
                    </a:p>
                  </a:txBody>
                  <a:tcPr/>
                </a:tc>
                <a:tc>
                  <a:txBody>
                    <a:bodyPr/>
                    <a:lstStyle/>
                    <a:p>
                      <a:r>
                        <a:rPr lang="en-US" sz="1000"/>
                        <a:t>201</a:t>
                      </a:r>
                    </a:p>
                  </a:txBody>
                  <a:tcPr/>
                </a:tc>
                <a:tc>
                  <a:txBody>
                    <a:bodyPr/>
                    <a:lstStyle/>
                    <a:p>
                      <a:r>
                        <a:rPr lang="en-US" sz="1000"/>
                        <a:t>556105</a:t>
                      </a:r>
                    </a:p>
                  </a:txBody>
                  <a:tcPr/>
                </a:tc>
                <a:tc>
                  <a:txBody>
                    <a:bodyPr/>
                    <a:lstStyle/>
                    <a:p>
                      <a:r>
                        <a:rPr lang="en-US" sz="1000"/>
                        <a:t>85230</a:t>
                      </a:r>
                    </a:p>
                  </a:txBody>
                  <a:tcPr/>
                </a:tc>
                <a:tc>
                  <a:txBody>
                    <a:bodyPr/>
                    <a:lstStyle/>
                    <a:p>
                      <a:r>
                        <a:rPr lang="en-US" sz="1000"/>
                        <a:t>1.9156 %</a:t>
                      </a:r>
                    </a:p>
                  </a:txBody>
                  <a:tcPr/>
                </a:tc>
                <a:extLst>
                  <a:ext uri="{0D108BD9-81ED-4DB2-BD59-A6C34878D82A}">
                    <a16:rowId xmlns:a16="http://schemas.microsoft.com/office/drawing/2014/main" val="3875241913"/>
                  </a:ext>
                </a:extLst>
              </a:tr>
            </a:tbl>
          </a:graphicData>
        </a:graphic>
      </p:graphicFrame>
      <p:sp>
        <p:nvSpPr>
          <p:cNvPr id="4" name="Text Placeholder 3">
            <a:extLst>
              <a:ext uri="{FF2B5EF4-FFF2-40B4-BE49-F238E27FC236}">
                <a16:creationId xmlns:a16="http://schemas.microsoft.com/office/drawing/2014/main" id="{BC4695D2-A61D-49E6-BD2B-6AD347439E7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14336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C41F1-FF96-4544-A6A3-75CDD043D6F9}"/>
              </a:ext>
            </a:extLst>
          </p:cNvPr>
          <p:cNvSpPr>
            <a:spLocks noGrp="1"/>
          </p:cNvSpPr>
          <p:nvPr>
            <p:ph type="title"/>
          </p:nvPr>
        </p:nvSpPr>
        <p:spPr/>
        <p:txBody>
          <a:bodyPr/>
          <a:lstStyle/>
          <a:p>
            <a:r>
              <a:rPr lang="en-US"/>
              <a:t>Instagram Posts Table | Qatar - 1 of 12</a:t>
            </a:r>
          </a:p>
        </p:txBody>
      </p:sp>
      <p:graphicFrame>
        <p:nvGraphicFramePr>
          <p:cNvPr id="5" name="Table Placeholder 4">
            <a:extLst>
              <a:ext uri="{FF2B5EF4-FFF2-40B4-BE49-F238E27FC236}">
                <a16:creationId xmlns:a16="http://schemas.microsoft.com/office/drawing/2014/main" id="{25036151-7C3F-4D90-9123-BC2CD031578C}"/>
              </a:ext>
            </a:extLst>
          </p:cNvPr>
          <p:cNvGraphicFramePr>
            <a:graphicFrameLocks noGrp="1"/>
          </p:cNvGraphicFramePr>
          <p:nvPr>
            <p:ph type="tbl" sz="quarter" idx="13"/>
            <p:extLst>
              <p:ext uri="{D42A27DB-BD31-4B8C-83A1-F6EECF244321}">
                <p14:modId xmlns:p14="http://schemas.microsoft.com/office/powerpoint/2010/main" val="788636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8956528"/>
                    </a:ext>
                  </a:extLst>
                </a:gridCol>
                <a:gridCol w="1810512">
                  <a:extLst>
                    <a:ext uri="{9D8B030D-6E8A-4147-A177-3AD203B41FA5}">
                      <a16:colId xmlns:a16="http://schemas.microsoft.com/office/drawing/2014/main" val="994574701"/>
                    </a:ext>
                  </a:extLst>
                </a:gridCol>
                <a:gridCol w="822960">
                  <a:extLst>
                    <a:ext uri="{9D8B030D-6E8A-4147-A177-3AD203B41FA5}">
                      <a16:colId xmlns:a16="http://schemas.microsoft.com/office/drawing/2014/main" val="2383404407"/>
                    </a:ext>
                  </a:extLst>
                </a:gridCol>
                <a:gridCol w="822960">
                  <a:extLst>
                    <a:ext uri="{9D8B030D-6E8A-4147-A177-3AD203B41FA5}">
                      <a16:colId xmlns:a16="http://schemas.microsoft.com/office/drawing/2014/main" val="1761748717"/>
                    </a:ext>
                  </a:extLst>
                </a:gridCol>
                <a:gridCol w="822960">
                  <a:extLst>
                    <a:ext uri="{9D8B030D-6E8A-4147-A177-3AD203B41FA5}">
                      <a16:colId xmlns:a16="http://schemas.microsoft.com/office/drawing/2014/main" val="3512900631"/>
                    </a:ext>
                  </a:extLst>
                </a:gridCol>
                <a:gridCol w="822960">
                  <a:extLst>
                    <a:ext uri="{9D8B030D-6E8A-4147-A177-3AD203B41FA5}">
                      <a16:colId xmlns:a16="http://schemas.microsoft.com/office/drawing/2014/main" val="1050787388"/>
                    </a:ext>
                  </a:extLst>
                </a:gridCol>
                <a:gridCol w="822960">
                  <a:extLst>
                    <a:ext uri="{9D8B030D-6E8A-4147-A177-3AD203B41FA5}">
                      <a16:colId xmlns:a16="http://schemas.microsoft.com/office/drawing/2014/main" val="3016264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258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roadto2022 - 2020-03-31 19:58:49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منشن صديق اشتقت تلعب معاه كورة؟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https://www.instagram.com/p/B-Z2WrkBffj/media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3265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roadto2022 - 2020-03-30 20:34:19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باستخدام لهجتك المحلية، كيف تصف استاد البيت؟ </a:t>
                      </a:r>
                      <a:r>
                        <a:rPr kumimoji="0" lang="en-US" sz="1000" b="0" i="0" u="none" strike="noStrike" kern="1200" cap="none" spc="0" normalizeH="0" baseline="0" noProof="0">
                          <a:ln>
                            <a:noFill/>
                          </a:ln>
                          <a:solidFill>
                            <a:prstClr val="black"/>
                          </a:solidFill>
                          <a:effectLst/>
                          <a:uLnTx/>
                          <a:uFillTx/>
                          <a:latin typeface="+mn-lt"/>
                          <a:ea typeface="+mn-ea"/>
                          <a:cs typeface="+mn-cs"/>
                        </a:rPr>
                        <a:t>⛺️ The incredible Al Bayt Stadium!
Which word would you use to describe this venue?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https://www.instagram.com/p/B-XVjvchK8_/media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2932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roadto2022 - 2020-03-29 12:27:59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إلعب دوراً في التصدي لفيروس كورونا ‏بقاؤك في بيتك سلامة لك ولمجتمعك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سلامتك_هي_سلامتي‬</a:t>
                      </a:r>
                      <a:r>
                        <a:rPr kumimoji="0" lang="en-US" sz="1000" b="0" i="0" u="none" strike="noStrike" kern="1200" cap="none" spc="0" normalizeH="0" baseline="0" noProof="0">
                          <a:ln>
                            <a:noFill/>
                          </a:ln>
                          <a:solidFill>
                            <a:prstClr val="black"/>
                          </a:solidFill>
                          <a:effectLst/>
                          <a:uLnTx/>
                          <a:uFillTx/>
                          <a:latin typeface="+mn-lt"/>
                          <a:ea typeface="+mn-ea"/>
                          <a:cs typeface="+mn-cs"/>
                        </a:rPr>
                        <a:t>⁩ ⠀⠀
Show #COVID19 the red card by staying at home
⠀⠀
#YourSafetyIsMySafety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https://www.instagram.com/p/B-T5MNIB_Hf/media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1946327"/>
                  </a:ext>
                </a:extLst>
              </a:tr>
            </a:tbl>
          </a:graphicData>
        </a:graphic>
      </p:graphicFrame>
      <p:sp>
        <p:nvSpPr>
          <p:cNvPr id="4" name="Text Placeholder 3">
            <a:extLst>
              <a:ext uri="{FF2B5EF4-FFF2-40B4-BE49-F238E27FC236}">
                <a16:creationId xmlns:a16="http://schemas.microsoft.com/office/drawing/2014/main" id="{B9D05B52-4094-47FC-8F94-DB33FD9D8ED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308330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EB753-96CE-4CF0-A951-8E4382CFC019}"/>
              </a:ext>
            </a:extLst>
          </p:cNvPr>
          <p:cNvSpPr>
            <a:spLocks noGrp="1"/>
          </p:cNvSpPr>
          <p:nvPr>
            <p:ph type="title"/>
          </p:nvPr>
        </p:nvSpPr>
        <p:spPr/>
        <p:txBody>
          <a:bodyPr/>
          <a:lstStyle/>
          <a:p>
            <a:r>
              <a:rPr lang="en-US"/>
              <a:t>Instagram Posts Table | Qatar - 2 of 12</a:t>
            </a:r>
          </a:p>
        </p:txBody>
      </p:sp>
      <p:graphicFrame>
        <p:nvGraphicFramePr>
          <p:cNvPr id="5" name="Table Placeholder 4">
            <a:extLst>
              <a:ext uri="{FF2B5EF4-FFF2-40B4-BE49-F238E27FC236}">
                <a16:creationId xmlns:a16="http://schemas.microsoft.com/office/drawing/2014/main" id="{3D39C1F2-BF62-4D6D-9722-62C5790CA133}"/>
              </a:ext>
            </a:extLst>
          </p:cNvPr>
          <p:cNvGraphicFramePr>
            <a:graphicFrameLocks noGrp="1"/>
          </p:cNvGraphicFramePr>
          <p:nvPr>
            <p:ph type="tbl" sz="quarter" idx="13"/>
            <p:extLst>
              <p:ext uri="{D42A27DB-BD31-4B8C-83A1-F6EECF244321}">
                <p14:modId xmlns:p14="http://schemas.microsoft.com/office/powerpoint/2010/main" val="180013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9757818"/>
                    </a:ext>
                  </a:extLst>
                </a:gridCol>
                <a:gridCol w="1810512">
                  <a:extLst>
                    <a:ext uri="{9D8B030D-6E8A-4147-A177-3AD203B41FA5}">
                      <a16:colId xmlns:a16="http://schemas.microsoft.com/office/drawing/2014/main" val="607892875"/>
                    </a:ext>
                  </a:extLst>
                </a:gridCol>
                <a:gridCol w="822960">
                  <a:extLst>
                    <a:ext uri="{9D8B030D-6E8A-4147-A177-3AD203B41FA5}">
                      <a16:colId xmlns:a16="http://schemas.microsoft.com/office/drawing/2014/main" val="571218442"/>
                    </a:ext>
                  </a:extLst>
                </a:gridCol>
                <a:gridCol w="822960">
                  <a:extLst>
                    <a:ext uri="{9D8B030D-6E8A-4147-A177-3AD203B41FA5}">
                      <a16:colId xmlns:a16="http://schemas.microsoft.com/office/drawing/2014/main" val="5023914"/>
                    </a:ext>
                  </a:extLst>
                </a:gridCol>
                <a:gridCol w="822960">
                  <a:extLst>
                    <a:ext uri="{9D8B030D-6E8A-4147-A177-3AD203B41FA5}">
                      <a16:colId xmlns:a16="http://schemas.microsoft.com/office/drawing/2014/main" val="2462131459"/>
                    </a:ext>
                  </a:extLst>
                </a:gridCol>
                <a:gridCol w="822960">
                  <a:extLst>
                    <a:ext uri="{9D8B030D-6E8A-4147-A177-3AD203B41FA5}">
                      <a16:colId xmlns:a16="http://schemas.microsoft.com/office/drawing/2014/main" val="4253606557"/>
                    </a:ext>
                  </a:extLst>
                </a:gridCol>
                <a:gridCol w="822960">
                  <a:extLst>
                    <a:ext uri="{9D8B030D-6E8A-4147-A177-3AD203B41FA5}">
                      <a16:colId xmlns:a16="http://schemas.microsoft.com/office/drawing/2014/main" val="3293750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1282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roadto2022 - 2020-03-28 19:01:13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سيتم إطفاء الأضواء في استاداتنا مساهمة في الحفاظ على كوكبنا ومن أجل مستقبل مستدام 
شارك في #ساعة_الأرض وقم بإطفاء أنوار منزلك </a:t>
                      </a:r>
                      <a:r>
                        <a:rPr kumimoji="0" lang="en-US" sz="1000" b="0" i="0" u="none" strike="noStrike" kern="1200" cap="none" spc="0" normalizeH="0" baseline="0" noProof="0">
                          <a:ln>
                            <a:noFill/>
                          </a:ln>
                          <a:solidFill>
                            <a:prstClr val="black"/>
                          </a:solidFill>
                          <a:effectLst/>
                          <a:uLnTx/>
                          <a:uFillTx/>
                          <a:latin typeface="+mn-lt"/>
                          <a:ea typeface="+mn-ea"/>
                          <a:cs typeface="+mn-cs"/>
                        </a:rPr>
                        <a:t>⏰ 8:30 - 9:30
The lights in our stadiums will be switched off during #EarthHour. 
Join us, along with millions around the world, by switching off your lights at home to raise awareness of climate change and help build a sustainable future for all. ⏰8:30pm to 9:30pm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https://www.instagram.com/p/B-SA2-7B8XI/media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5706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roadto2022 - 2020-03-10 17:21:28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خمسة حقائق حول الاستدامة في مونديال ٢٠٢٢ ♻️ </a:t>
                      </a:r>
                      <a:r>
                        <a:rPr kumimoji="0" lang="en-US" sz="1000" b="0" i="0" u="none" strike="noStrike" kern="1200" cap="none" spc="0" normalizeH="0" baseline="0" noProof="0">
                          <a:ln>
                            <a:noFill/>
                          </a:ln>
                          <a:solidFill>
                            <a:prstClr val="black"/>
                          </a:solidFill>
                          <a:effectLst/>
                          <a:uLnTx/>
                          <a:uFillTx/>
                          <a:latin typeface="+mn-lt"/>
                          <a:ea typeface="+mn-ea"/>
                          <a:cs typeface="+mn-cs"/>
                        </a:rPr>
                        <a:t>Here are five sustainability features of #Qatar2022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https://www.instagram.com/p/B9jfrDNB7mQ/media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8673047"/>
                  </a:ext>
                </a:extLst>
              </a:tr>
            </a:tbl>
          </a:graphicData>
        </a:graphic>
      </p:graphicFrame>
      <p:sp>
        <p:nvSpPr>
          <p:cNvPr id="4" name="Text Placeholder 3">
            <a:extLst>
              <a:ext uri="{FF2B5EF4-FFF2-40B4-BE49-F238E27FC236}">
                <a16:creationId xmlns:a16="http://schemas.microsoft.com/office/drawing/2014/main" id="{1C480F24-130F-4EEE-8CEC-1389BE4B971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1124098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F41C-F3A5-44DA-8D52-71F623E78A68}"/>
              </a:ext>
            </a:extLst>
          </p:cNvPr>
          <p:cNvSpPr>
            <a:spLocks noGrp="1"/>
          </p:cNvSpPr>
          <p:nvPr>
            <p:ph type="title"/>
          </p:nvPr>
        </p:nvSpPr>
        <p:spPr/>
        <p:txBody>
          <a:bodyPr/>
          <a:lstStyle/>
          <a:p>
            <a:r>
              <a:rPr lang="en-US"/>
              <a:t>Instagram Posts Table | Qatar - 3 of 12</a:t>
            </a:r>
          </a:p>
        </p:txBody>
      </p:sp>
      <p:graphicFrame>
        <p:nvGraphicFramePr>
          <p:cNvPr id="5" name="Table Placeholder 4">
            <a:extLst>
              <a:ext uri="{FF2B5EF4-FFF2-40B4-BE49-F238E27FC236}">
                <a16:creationId xmlns:a16="http://schemas.microsoft.com/office/drawing/2014/main" id="{FA2366DF-784D-43E6-87ED-882EAAC816A4}"/>
              </a:ext>
            </a:extLst>
          </p:cNvPr>
          <p:cNvGraphicFramePr>
            <a:graphicFrameLocks noGrp="1"/>
          </p:cNvGraphicFramePr>
          <p:nvPr>
            <p:ph type="tbl" sz="quarter" idx="13"/>
            <p:extLst>
              <p:ext uri="{D42A27DB-BD31-4B8C-83A1-F6EECF244321}">
                <p14:modId xmlns:p14="http://schemas.microsoft.com/office/powerpoint/2010/main" val="2291187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12069466"/>
                    </a:ext>
                  </a:extLst>
                </a:gridCol>
                <a:gridCol w="1810512">
                  <a:extLst>
                    <a:ext uri="{9D8B030D-6E8A-4147-A177-3AD203B41FA5}">
                      <a16:colId xmlns:a16="http://schemas.microsoft.com/office/drawing/2014/main" val="1243748223"/>
                    </a:ext>
                  </a:extLst>
                </a:gridCol>
                <a:gridCol w="822960">
                  <a:extLst>
                    <a:ext uri="{9D8B030D-6E8A-4147-A177-3AD203B41FA5}">
                      <a16:colId xmlns:a16="http://schemas.microsoft.com/office/drawing/2014/main" val="1249709875"/>
                    </a:ext>
                  </a:extLst>
                </a:gridCol>
                <a:gridCol w="822960">
                  <a:extLst>
                    <a:ext uri="{9D8B030D-6E8A-4147-A177-3AD203B41FA5}">
                      <a16:colId xmlns:a16="http://schemas.microsoft.com/office/drawing/2014/main" val="3718431413"/>
                    </a:ext>
                  </a:extLst>
                </a:gridCol>
                <a:gridCol w="822960">
                  <a:extLst>
                    <a:ext uri="{9D8B030D-6E8A-4147-A177-3AD203B41FA5}">
                      <a16:colId xmlns:a16="http://schemas.microsoft.com/office/drawing/2014/main" val="2886275092"/>
                    </a:ext>
                  </a:extLst>
                </a:gridCol>
                <a:gridCol w="822960">
                  <a:extLst>
                    <a:ext uri="{9D8B030D-6E8A-4147-A177-3AD203B41FA5}">
                      <a16:colId xmlns:a16="http://schemas.microsoft.com/office/drawing/2014/main" val="249921572"/>
                    </a:ext>
                  </a:extLst>
                </a:gridCol>
                <a:gridCol w="822960">
                  <a:extLst>
                    <a:ext uri="{9D8B030D-6E8A-4147-A177-3AD203B41FA5}">
                      <a16:colId xmlns:a16="http://schemas.microsoft.com/office/drawing/2014/main" val="381748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320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roadto2022 - 2020-03-09 18:12:52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صف لنا استاد المدينة التعليمية في كلمة؟
</a:t>
                      </a:r>
                      <a:r>
                        <a:rPr kumimoji="0" lang="en-US" sz="1000" b="0" i="0" u="none" strike="noStrike" kern="1200" cap="none" spc="0" normalizeH="0" baseline="0" noProof="0">
                          <a:ln>
                            <a:noFill/>
                          </a:ln>
                          <a:solidFill>
                            <a:prstClr val="black"/>
                          </a:solidFill>
                          <a:effectLst/>
                          <a:uLnTx/>
                          <a:uFillTx/>
                          <a:latin typeface="+mn-lt"/>
                          <a:ea typeface="+mn-ea"/>
                          <a:cs typeface="+mn-cs"/>
                        </a:rPr>
                        <a:t>Describe Education City Stadium in one word?
#droneoftheday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https://www.instagram.com/p/B9hAiMqBQWT/media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062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roadto2022 - 2020-03-08 20:01:47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ستحظى جماهير كأس العالم في #قطر٢٠٢٢ بتجربة فريدة في استاداتنا التي تتميز بتصاميم مستلهمة من ثقافتنا العربية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أبرزها  #الوعد٢٠٢٢ 
</a:t>
                      </a:r>
                      <a:r>
                        <a:rPr kumimoji="0" lang="en-US" sz="1000" b="0" i="0" u="none" strike="noStrike" kern="1200" cap="none" spc="0" normalizeH="0" baseline="0" noProof="0">
                          <a:ln>
                            <a:noFill/>
                          </a:ln>
                          <a:solidFill>
                            <a:prstClr val="black"/>
                          </a:solidFill>
                          <a:effectLst/>
                          <a:uLnTx/>
                          <a:uFillTx/>
                          <a:latin typeface="+mn-lt"/>
                          <a:ea typeface="+mn-ea"/>
                          <a:cs typeface="+mn-cs"/>
                        </a:rPr>
                        <a:t>FIFAWorldCup fans will enjoy a unique experience in our stadiums, which feature innovative designs inspired by Arab culture ✨🏟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https://www.instagram.com/p/B9eobgJhUbV/media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70890353"/>
                  </a:ext>
                </a:extLst>
              </a:tr>
            </a:tbl>
          </a:graphicData>
        </a:graphic>
      </p:graphicFrame>
      <p:sp>
        <p:nvSpPr>
          <p:cNvPr id="4" name="Text Placeholder 3">
            <a:extLst>
              <a:ext uri="{FF2B5EF4-FFF2-40B4-BE49-F238E27FC236}">
                <a16:creationId xmlns:a16="http://schemas.microsoft.com/office/drawing/2014/main" id="{9163C8A9-FF64-41FF-8D45-B49EEF28D77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28526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E0BD-67B1-4154-A6F9-A94C5C5C8751}"/>
              </a:ext>
            </a:extLst>
          </p:cNvPr>
          <p:cNvSpPr>
            <a:spLocks noGrp="1"/>
          </p:cNvSpPr>
          <p:nvPr>
            <p:ph type="title"/>
          </p:nvPr>
        </p:nvSpPr>
        <p:spPr/>
        <p:txBody>
          <a:bodyPr/>
          <a:lstStyle/>
          <a:p>
            <a:r>
              <a:rPr lang="en-US"/>
              <a:t>Instagram Posts Table | Qatar - 4 of 12</a:t>
            </a:r>
          </a:p>
        </p:txBody>
      </p:sp>
      <p:graphicFrame>
        <p:nvGraphicFramePr>
          <p:cNvPr id="5" name="Table Placeholder 4">
            <a:extLst>
              <a:ext uri="{FF2B5EF4-FFF2-40B4-BE49-F238E27FC236}">
                <a16:creationId xmlns:a16="http://schemas.microsoft.com/office/drawing/2014/main" id="{79438660-810F-4DD5-A304-4DCB3D6DA902}"/>
              </a:ext>
            </a:extLst>
          </p:cNvPr>
          <p:cNvGraphicFramePr>
            <a:graphicFrameLocks noGrp="1"/>
          </p:cNvGraphicFramePr>
          <p:nvPr>
            <p:ph type="tbl" sz="quarter" idx="13"/>
            <p:extLst>
              <p:ext uri="{D42A27DB-BD31-4B8C-83A1-F6EECF244321}">
                <p14:modId xmlns:p14="http://schemas.microsoft.com/office/powerpoint/2010/main" val="1784935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9849770"/>
                    </a:ext>
                  </a:extLst>
                </a:gridCol>
                <a:gridCol w="1810512">
                  <a:extLst>
                    <a:ext uri="{9D8B030D-6E8A-4147-A177-3AD203B41FA5}">
                      <a16:colId xmlns:a16="http://schemas.microsoft.com/office/drawing/2014/main" val="400341141"/>
                    </a:ext>
                  </a:extLst>
                </a:gridCol>
                <a:gridCol w="822960">
                  <a:extLst>
                    <a:ext uri="{9D8B030D-6E8A-4147-A177-3AD203B41FA5}">
                      <a16:colId xmlns:a16="http://schemas.microsoft.com/office/drawing/2014/main" val="2576819392"/>
                    </a:ext>
                  </a:extLst>
                </a:gridCol>
                <a:gridCol w="822960">
                  <a:extLst>
                    <a:ext uri="{9D8B030D-6E8A-4147-A177-3AD203B41FA5}">
                      <a16:colId xmlns:a16="http://schemas.microsoft.com/office/drawing/2014/main" val="3571182529"/>
                    </a:ext>
                  </a:extLst>
                </a:gridCol>
                <a:gridCol w="822960">
                  <a:extLst>
                    <a:ext uri="{9D8B030D-6E8A-4147-A177-3AD203B41FA5}">
                      <a16:colId xmlns:a16="http://schemas.microsoft.com/office/drawing/2014/main" val="1814334549"/>
                    </a:ext>
                  </a:extLst>
                </a:gridCol>
                <a:gridCol w="822960">
                  <a:extLst>
                    <a:ext uri="{9D8B030D-6E8A-4147-A177-3AD203B41FA5}">
                      <a16:colId xmlns:a16="http://schemas.microsoft.com/office/drawing/2014/main" val="2028498127"/>
                    </a:ext>
                  </a:extLst>
                </a:gridCol>
                <a:gridCol w="822960">
                  <a:extLst>
                    <a:ext uri="{9D8B030D-6E8A-4147-A177-3AD203B41FA5}">
                      <a16:colId xmlns:a16="http://schemas.microsoft.com/office/drawing/2014/main" val="183678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627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roadto2022 - 2020-03-05 18:39:33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وجد في قلب المدينة التعليمية ليكون مكملاً للمؤسسات التعليمية والبحثية التي تحيط به، وليكون متنفسًا للطلاب والأكاديميين في هذا الصرح العلمي المتميز.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آخر تطورات أعمال البناء في استاد المدينة التعليمية </a:t>
                      </a:r>
                      <a:r>
                        <a:rPr kumimoji="0" lang="en-US" sz="1000" b="0" i="0" u="none" strike="noStrike" kern="1200" cap="none" spc="0" normalizeH="0" baseline="0" noProof="0">
                          <a:ln>
                            <a:noFill/>
                          </a:ln>
                          <a:solidFill>
                            <a:prstClr val="black"/>
                          </a:solidFill>
                          <a:effectLst/>
                          <a:uLnTx/>
                          <a:uFillTx/>
                          <a:latin typeface="+mn-lt"/>
                          <a:ea typeface="+mn-ea"/>
                          <a:cs typeface="+mn-cs"/>
                        </a:rPr>
                        <a:t>🏟
A unique architectural beauty, constructed in the heart of Education City! 
This stadium adds world-class sporting facilities to complement the education, scientific and research organisations surrounding it. 👩‍🔬👨‍🔬 Watch the latest progress video of Education City Stadium: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https://www.instagram.com/p/B9WwmOHBObv/media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557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roadto2022 - 2020-03-04 19:39:57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آخر تطورات أعمال بناء استاد لوسيل حيث سيجتمع عشاق كرة القدم في #قطر2022! </a:t>
                      </a:r>
                      <a:r>
                        <a:rPr kumimoji="0" lang="en-US" sz="1000" b="0" i="0" u="none" strike="noStrike" kern="1200" cap="none" spc="0" normalizeH="0" baseline="0" noProof="0">
                          <a:ln>
                            <a:noFill/>
                          </a:ln>
                          <a:solidFill>
                            <a:prstClr val="black"/>
                          </a:solidFill>
                          <a:effectLst/>
                          <a:uLnTx/>
                          <a:uFillTx/>
                          <a:latin typeface="+mn-lt"/>
                          <a:ea typeface="+mn-ea"/>
                          <a:cs typeface="+mn-cs"/>
                        </a:rPr>
                        <a:t>🏟
Lusail Stadium’s grand structure is starting to take shape! 
Watch our latest progress video of this gigantic 80,000-seat venue...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https://www.instagram.com/p/B9USpDMhAoF/media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519918"/>
                  </a:ext>
                </a:extLst>
              </a:tr>
            </a:tbl>
          </a:graphicData>
        </a:graphic>
      </p:graphicFrame>
      <p:sp>
        <p:nvSpPr>
          <p:cNvPr id="4" name="Text Placeholder 3">
            <a:extLst>
              <a:ext uri="{FF2B5EF4-FFF2-40B4-BE49-F238E27FC236}">
                <a16:creationId xmlns:a16="http://schemas.microsoft.com/office/drawing/2014/main" id="{3870EB9A-0B10-4B65-8B4F-2F64FCC72AC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0781380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03C34-63A0-44C4-8267-A200ABE9FDFD}"/>
              </a:ext>
            </a:extLst>
          </p:cNvPr>
          <p:cNvSpPr>
            <a:spLocks noGrp="1"/>
          </p:cNvSpPr>
          <p:nvPr>
            <p:ph type="title"/>
          </p:nvPr>
        </p:nvSpPr>
        <p:spPr/>
        <p:txBody>
          <a:bodyPr/>
          <a:lstStyle/>
          <a:p>
            <a:r>
              <a:rPr lang="en-US"/>
              <a:t>Instagram Posts Table | Qatar - 5 of 12</a:t>
            </a:r>
          </a:p>
        </p:txBody>
      </p:sp>
      <p:graphicFrame>
        <p:nvGraphicFramePr>
          <p:cNvPr id="5" name="Table Placeholder 4">
            <a:extLst>
              <a:ext uri="{FF2B5EF4-FFF2-40B4-BE49-F238E27FC236}">
                <a16:creationId xmlns:a16="http://schemas.microsoft.com/office/drawing/2014/main" id="{C407AAE5-97C5-470B-9290-321D66C7FF46}"/>
              </a:ext>
            </a:extLst>
          </p:cNvPr>
          <p:cNvGraphicFramePr>
            <a:graphicFrameLocks noGrp="1"/>
          </p:cNvGraphicFramePr>
          <p:nvPr>
            <p:ph type="tbl" sz="quarter" idx="13"/>
            <p:extLst>
              <p:ext uri="{D42A27DB-BD31-4B8C-83A1-F6EECF244321}">
                <p14:modId xmlns:p14="http://schemas.microsoft.com/office/powerpoint/2010/main" val="74133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90416799"/>
                    </a:ext>
                  </a:extLst>
                </a:gridCol>
                <a:gridCol w="1810512">
                  <a:extLst>
                    <a:ext uri="{9D8B030D-6E8A-4147-A177-3AD203B41FA5}">
                      <a16:colId xmlns:a16="http://schemas.microsoft.com/office/drawing/2014/main" val="2808645817"/>
                    </a:ext>
                  </a:extLst>
                </a:gridCol>
                <a:gridCol w="822960">
                  <a:extLst>
                    <a:ext uri="{9D8B030D-6E8A-4147-A177-3AD203B41FA5}">
                      <a16:colId xmlns:a16="http://schemas.microsoft.com/office/drawing/2014/main" val="576205639"/>
                    </a:ext>
                  </a:extLst>
                </a:gridCol>
                <a:gridCol w="822960">
                  <a:extLst>
                    <a:ext uri="{9D8B030D-6E8A-4147-A177-3AD203B41FA5}">
                      <a16:colId xmlns:a16="http://schemas.microsoft.com/office/drawing/2014/main" val="1396026992"/>
                    </a:ext>
                  </a:extLst>
                </a:gridCol>
                <a:gridCol w="822960">
                  <a:extLst>
                    <a:ext uri="{9D8B030D-6E8A-4147-A177-3AD203B41FA5}">
                      <a16:colId xmlns:a16="http://schemas.microsoft.com/office/drawing/2014/main" val="3062712145"/>
                    </a:ext>
                  </a:extLst>
                </a:gridCol>
                <a:gridCol w="822960">
                  <a:extLst>
                    <a:ext uri="{9D8B030D-6E8A-4147-A177-3AD203B41FA5}">
                      <a16:colId xmlns:a16="http://schemas.microsoft.com/office/drawing/2014/main" val="706277892"/>
                    </a:ext>
                  </a:extLst>
                </a:gridCol>
                <a:gridCol w="822960">
                  <a:extLst>
                    <a:ext uri="{9D8B030D-6E8A-4147-A177-3AD203B41FA5}">
                      <a16:colId xmlns:a16="http://schemas.microsoft.com/office/drawing/2014/main" val="167723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817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roadto2022 - 2020-03-03 20:35:30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زرتم حديقة استاد البيت بعد افتتاحها؟
لا تنسوا أن تلتقطوا صوراً تذكارية مع الأصدقاء والعائلة. </a:t>
                      </a:r>
                      <a:r>
                        <a:rPr kumimoji="0" lang="en-US" sz="1000" b="0" i="0" u="none" strike="noStrike" kern="1200" cap="none" spc="0" normalizeH="0" baseline="0" noProof="0">
                          <a:ln>
                            <a:noFill/>
                          </a:ln>
                          <a:solidFill>
                            <a:prstClr val="black"/>
                          </a:solidFill>
                          <a:effectLst/>
                          <a:uLnTx/>
                          <a:uFillTx/>
                          <a:latin typeface="+mn-lt"/>
                          <a:ea typeface="+mn-ea"/>
                          <a:cs typeface="+mn-cs"/>
                        </a:rPr>
                        <a:t>📸
Have you visited Al Bayt Park yet? 
Share photos of your visit with 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https://www.instagram.com/p/B9R0Qu7Bcvc/media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7706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roadto2022 - 2020-03-02 18:38:02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استاد يمكن تفكيكه بالكامل!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شاهدوا آخر تطورات أعمال إنشاء #استاد_راس_أبوعبود المبتكر والمستدام #قطر2022</a:t>
                      </a:r>
                      <a:r>
                        <a:rPr kumimoji="0" lang="en-US" sz="1000" b="0" i="0" u="none" strike="noStrike" kern="1200" cap="none" spc="0" normalizeH="0" baseline="0" noProof="0">
                          <a:ln>
                            <a:noFill/>
                          </a:ln>
                          <a:solidFill>
                            <a:prstClr val="black"/>
                          </a:solidFill>
                          <a:effectLst/>
                          <a:uLnTx/>
                          <a:uFillTx/>
                          <a:latin typeface="+mn-lt"/>
                          <a:ea typeface="+mn-ea"/>
                          <a:cs typeface="+mn-cs"/>
                        </a:rPr>
                        <a:t>👷
A Lego set stadium made from shipping containers! 🏗  See the latest progress video of #Qatar2022’s most sustainable tournament venue. 👷
#RasAbuAboudStadium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https://www.instagram.com/p/B9PB8mLhTmb/media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30530113"/>
                  </a:ext>
                </a:extLst>
              </a:tr>
            </a:tbl>
          </a:graphicData>
        </a:graphic>
      </p:graphicFrame>
      <p:sp>
        <p:nvSpPr>
          <p:cNvPr id="4" name="Text Placeholder 3">
            <a:extLst>
              <a:ext uri="{FF2B5EF4-FFF2-40B4-BE49-F238E27FC236}">
                <a16:creationId xmlns:a16="http://schemas.microsoft.com/office/drawing/2014/main" id="{3F74F25D-5E82-4482-B3BF-48169619075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721308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A1C71-54B2-45B4-B4C5-F8F30F8841E5}"/>
              </a:ext>
            </a:extLst>
          </p:cNvPr>
          <p:cNvSpPr>
            <a:spLocks noGrp="1"/>
          </p:cNvSpPr>
          <p:nvPr>
            <p:ph type="title"/>
          </p:nvPr>
        </p:nvSpPr>
        <p:spPr/>
        <p:txBody>
          <a:bodyPr/>
          <a:lstStyle/>
          <a:p>
            <a:r>
              <a:rPr lang="en-US"/>
              <a:t>Instagram Posts Table | Qatar - 6 of 12</a:t>
            </a:r>
          </a:p>
        </p:txBody>
      </p:sp>
      <p:graphicFrame>
        <p:nvGraphicFramePr>
          <p:cNvPr id="5" name="Table Placeholder 4">
            <a:extLst>
              <a:ext uri="{FF2B5EF4-FFF2-40B4-BE49-F238E27FC236}">
                <a16:creationId xmlns:a16="http://schemas.microsoft.com/office/drawing/2014/main" id="{5935030B-A7C1-429E-88D5-D02C3EAFC51E}"/>
              </a:ext>
            </a:extLst>
          </p:cNvPr>
          <p:cNvGraphicFramePr>
            <a:graphicFrameLocks noGrp="1"/>
          </p:cNvGraphicFramePr>
          <p:nvPr>
            <p:ph type="tbl" sz="quarter" idx="13"/>
            <p:extLst>
              <p:ext uri="{D42A27DB-BD31-4B8C-83A1-F6EECF244321}">
                <p14:modId xmlns:p14="http://schemas.microsoft.com/office/powerpoint/2010/main" val="3324903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198185"/>
                    </a:ext>
                  </a:extLst>
                </a:gridCol>
                <a:gridCol w="1810512">
                  <a:extLst>
                    <a:ext uri="{9D8B030D-6E8A-4147-A177-3AD203B41FA5}">
                      <a16:colId xmlns:a16="http://schemas.microsoft.com/office/drawing/2014/main" val="2002977396"/>
                    </a:ext>
                  </a:extLst>
                </a:gridCol>
                <a:gridCol w="822960">
                  <a:extLst>
                    <a:ext uri="{9D8B030D-6E8A-4147-A177-3AD203B41FA5}">
                      <a16:colId xmlns:a16="http://schemas.microsoft.com/office/drawing/2014/main" val="1811924492"/>
                    </a:ext>
                  </a:extLst>
                </a:gridCol>
                <a:gridCol w="822960">
                  <a:extLst>
                    <a:ext uri="{9D8B030D-6E8A-4147-A177-3AD203B41FA5}">
                      <a16:colId xmlns:a16="http://schemas.microsoft.com/office/drawing/2014/main" val="180278589"/>
                    </a:ext>
                  </a:extLst>
                </a:gridCol>
                <a:gridCol w="822960">
                  <a:extLst>
                    <a:ext uri="{9D8B030D-6E8A-4147-A177-3AD203B41FA5}">
                      <a16:colId xmlns:a16="http://schemas.microsoft.com/office/drawing/2014/main" val="2688709867"/>
                    </a:ext>
                  </a:extLst>
                </a:gridCol>
                <a:gridCol w="822960">
                  <a:extLst>
                    <a:ext uri="{9D8B030D-6E8A-4147-A177-3AD203B41FA5}">
                      <a16:colId xmlns:a16="http://schemas.microsoft.com/office/drawing/2014/main" val="2469509978"/>
                    </a:ext>
                  </a:extLst>
                </a:gridCol>
                <a:gridCol w="822960">
                  <a:extLst>
                    <a:ext uri="{9D8B030D-6E8A-4147-A177-3AD203B41FA5}">
                      <a16:colId xmlns:a16="http://schemas.microsoft.com/office/drawing/2014/main" val="201596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96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roadto2022 - 2020-03-01 21:57:32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القحفية المونديالية اقتربت من الانتهاء!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شاركونا صوركم لاستاد الثمامة عند مرروكم قربه </a:t>
                      </a:r>
                      <a:r>
                        <a:rPr kumimoji="0" lang="en-US" sz="1000" b="0" i="0" u="none" strike="noStrike" kern="1200" cap="none" spc="0" normalizeH="0" baseline="0" noProof="0">
                          <a:ln>
                            <a:noFill/>
                          </a:ln>
                          <a:solidFill>
                            <a:prstClr val="black"/>
                          </a:solidFill>
                          <a:effectLst/>
                          <a:uLnTx/>
                          <a:uFillTx/>
                          <a:latin typeface="+mn-lt"/>
                          <a:ea typeface="+mn-ea"/>
                          <a:cs typeface="+mn-cs"/>
                        </a:rPr>
                        <a:t>📸
Al Thumama Stadium is starting to take shape! 🏟
Share your photos of the stadium with us as we continue to marvel at the construction of this #Qatar2022 venue.👷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https://www.instagram.com/p/B9M0DO6heKC/media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95084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roadto2022 - 2020-02-26 17:16:42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استاد الريان: قيد الإنشاء</a:t>
                      </a:r>
                      <a:r>
                        <a:rPr kumimoji="0" lang="en-US" sz="1000" b="0" i="0" u="none" strike="noStrike" kern="1200" cap="none" spc="0" normalizeH="0" baseline="0" noProof="0">
                          <a:ln>
                            <a:noFill/>
                          </a:ln>
                          <a:solidFill>
                            <a:prstClr val="black"/>
                          </a:solidFill>
                          <a:effectLst/>
                          <a:uLnTx/>
                          <a:uFillTx/>
                          <a:latin typeface="+mn-lt"/>
                          <a:ea typeface="+mn-ea"/>
                          <a:cs typeface="+mn-cs"/>
                        </a:rPr>
                        <a:t>⏳
Al Rayyan Stadium: Loading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https://www.instagram.com/p/B9CAvJvhSxD/media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57185858"/>
                  </a:ext>
                </a:extLst>
              </a:tr>
            </a:tbl>
          </a:graphicData>
        </a:graphic>
      </p:graphicFrame>
      <p:sp>
        <p:nvSpPr>
          <p:cNvPr id="4" name="Text Placeholder 3">
            <a:extLst>
              <a:ext uri="{FF2B5EF4-FFF2-40B4-BE49-F238E27FC236}">
                <a16:creationId xmlns:a16="http://schemas.microsoft.com/office/drawing/2014/main" id="{97E0BE78-349B-456E-A8A1-093CBCE7C35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159653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EB6E-6825-4B57-8F28-F518775FE18E}"/>
              </a:ext>
            </a:extLst>
          </p:cNvPr>
          <p:cNvSpPr>
            <a:spLocks noGrp="1"/>
          </p:cNvSpPr>
          <p:nvPr>
            <p:ph type="title"/>
          </p:nvPr>
        </p:nvSpPr>
        <p:spPr/>
        <p:txBody>
          <a:bodyPr/>
          <a:lstStyle/>
          <a:p>
            <a:r>
              <a:rPr lang="en-US"/>
              <a:t>Instagram Posts Table | Qatar - 7 of 12</a:t>
            </a:r>
          </a:p>
        </p:txBody>
      </p:sp>
      <p:graphicFrame>
        <p:nvGraphicFramePr>
          <p:cNvPr id="5" name="Table Placeholder 4">
            <a:extLst>
              <a:ext uri="{FF2B5EF4-FFF2-40B4-BE49-F238E27FC236}">
                <a16:creationId xmlns:a16="http://schemas.microsoft.com/office/drawing/2014/main" id="{5459A970-FC41-4C12-B2F3-EC9796F2F77B}"/>
              </a:ext>
            </a:extLst>
          </p:cNvPr>
          <p:cNvGraphicFramePr>
            <a:graphicFrameLocks noGrp="1"/>
          </p:cNvGraphicFramePr>
          <p:nvPr>
            <p:ph type="tbl" sz="quarter" idx="13"/>
            <p:extLst>
              <p:ext uri="{D42A27DB-BD31-4B8C-83A1-F6EECF244321}">
                <p14:modId xmlns:p14="http://schemas.microsoft.com/office/powerpoint/2010/main" val="242628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73593725"/>
                    </a:ext>
                  </a:extLst>
                </a:gridCol>
                <a:gridCol w="1810512">
                  <a:extLst>
                    <a:ext uri="{9D8B030D-6E8A-4147-A177-3AD203B41FA5}">
                      <a16:colId xmlns:a16="http://schemas.microsoft.com/office/drawing/2014/main" val="4045188858"/>
                    </a:ext>
                  </a:extLst>
                </a:gridCol>
                <a:gridCol w="822960">
                  <a:extLst>
                    <a:ext uri="{9D8B030D-6E8A-4147-A177-3AD203B41FA5}">
                      <a16:colId xmlns:a16="http://schemas.microsoft.com/office/drawing/2014/main" val="3004529645"/>
                    </a:ext>
                  </a:extLst>
                </a:gridCol>
                <a:gridCol w="822960">
                  <a:extLst>
                    <a:ext uri="{9D8B030D-6E8A-4147-A177-3AD203B41FA5}">
                      <a16:colId xmlns:a16="http://schemas.microsoft.com/office/drawing/2014/main" val="3153087598"/>
                    </a:ext>
                  </a:extLst>
                </a:gridCol>
                <a:gridCol w="822960">
                  <a:extLst>
                    <a:ext uri="{9D8B030D-6E8A-4147-A177-3AD203B41FA5}">
                      <a16:colId xmlns:a16="http://schemas.microsoft.com/office/drawing/2014/main" val="2675992582"/>
                    </a:ext>
                  </a:extLst>
                </a:gridCol>
                <a:gridCol w="822960">
                  <a:extLst>
                    <a:ext uri="{9D8B030D-6E8A-4147-A177-3AD203B41FA5}">
                      <a16:colId xmlns:a16="http://schemas.microsoft.com/office/drawing/2014/main" val="1903383112"/>
                    </a:ext>
                  </a:extLst>
                </a:gridCol>
                <a:gridCol w="822960">
                  <a:extLst>
                    <a:ext uri="{9D8B030D-6E8A-4147-A177-3AD203B41FA5}">
                      <a16:colId xmlns:a16="http://schemas.microsoft.com/office/drawing/2014/main" val="307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078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roadto2022 - 2020-02-25 16:30:50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باقي١٠٠٠يوم على استضافتنا أول مونديال كروي في العالم العربي!
ما هو الفريق الذي تتمنى مشاركته في بطولة قطر ٢٠٢٢؟ شاركنا علم منتخبك المفضل 
#1000</a:t>
                      </a:r>
                      <a:r>
                        <a:rPr kumimoji="0" lang="en-US" sz="1000" b="0" i="0" u="none" strike="noStrike" kern="1200" cap="none" spc="0" normalizeH="0" baseline="0" noProof="0">
                          <a:ln>
                            <a:noFill/>
                          </a:ln>
                          <a:solidFill>
                            <a:prstClr val="black"/>
                          </a:solidFill>
                          <a:effectLst/>
                          <a:uLnTx/>
                          <a:uFillTx/>
                          <a:latin typeface="+mn-lt"/>
                          <a:ea typeface="+mn-ea"/>
                          <a:cs typeface="+mn-cs"/>
                        </a:rPr>
                        <a:t>daystogo until the first FIFA World Cup™️ in the Middle East kicks off!
Which team do you want to see qualify for the tournament?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https://www.instagram.com/p/B8_WwBFBrnE/media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8016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roadto2022 - 2020-02-20 17:53:29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تعود هذه الصور بذاكرتنا عاماً إلى الوراء حين كانت استادات الريان، والبيت، والمدينة التعليمية، قيد الإنشاء قبل وصولها اليوم لمراحلها النهائية.
#</a:t>
                      </a:r>
                      <a:r>
                        <a:rPr kumimoji="0" lang="en-US" sz="1000" b="0" i="0" u="none" strike="noStrike" kern="1200" cap="none" spc="0" normalizeH="0" baseline="0" noProof="0">
                          <a:ln>
                            <a:noFill/>
                          </a:ln>
                          <a:solidFill>
                            <a:prstClr val="black"/>
                          </a:solidFill>
                          <a:effectLst/>
                          <a:uLnTx/>
                          <a:uFillTx/>
                          <a:latin typeface="+mn-lt"/>
                          <a:ea typeface="+mn-ea"/>
                          <a:cs typeface="+mn-cs"/>
                        </a:rPr>
                        <a:t>throwbackthursday to this time last year when three #Qatar2022 stadiums – Al Rayyan, Al Bayt and Education City – were nearing the final stages of 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https://www.instagram.com/p/B8yoO5dBmDA/media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5226154"/>
                  </a:ext>
                </a:extLst>
              </a:tr>
            </a:tbl>
          </a:graphicData>
        </a:graphic>
      </p:graphicFrame>
      <p:sp>
        <p:nvSpPr>
          <p:cNvPr id="4" name="Text Placeholder 3">
            <a:extLst>
              <a:ext uri="{FF2B5EF4-FFF2-40B4-BE49-F238E27FC236}">
                <a16:creationId xmlns:a16="http://schemas.microsoft.com/office/drawing/2014/main" id="{B5A7E894-1497-496C-B1EF-32617B9F8D4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331947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2550E-740D-4B2A-A414-E59975AD5955}"/>
              </a:ext>
            </a:extLst>
          </p:cNvPr>
          <p:cNvSpPr>
            <a:spLocks noGrp="1"/>
          </p:cNvSpPr>
          <p:nvPr>
            <p:ph type="title"/>
          </p:nvPr>
        </p:nvSpPr>
        <p:spPr/>
        <p:txBody>
          <a:bodyPr/>
          <a:lstStyle/>
          <a:p>
            <a:r>
              <a:rPr lang="en-US"/>
              <a:t>Instagram Posts Table | Qatar - 8 of 12</a:t>
            </a:r>
          </a:p>
        </p:txBody>
      </p:sp>
      <p:graphicFrame>
        <p:nvGraphicFramePr>
          <p:cNvPr id="5" name="Table Placeholder 4">
            <a:extLst>
              <a:ext uri="{FF2B5EF4-FFF2-40B4-BE49-F238E27FC236}">
                <a16:creationId xmlns:a16="http://schemas.microsoft.com/office/drawing/2014/main" id="{26E72905-0E55-4DD0-A4B8-05D7B99DC889}"/>
              </a:ext>
            </a:extLst>
          </p:cNvPr>
          <p:cNvGraphicFramePr>
            <a:graphicFrameLocks noGrp="1"/>
          </p:cNvGraphicFramePr>
          <p:nvPr>
            <p:ph type="tbl" sz="quarter" idx="13"/>
            <p:extLst>
              <p:ext uri="{D42A27DB-BD31-4B8C-83A1-F6EECF244321}">
                <p14:modId xmlns:p14="http://schemas.microsoft.com/office/powerpoint/2010/main" val="323500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31179034"/>
                    </a:ext>
                  </a:extLst>
                </a:gridCol>
                <a:gridCol w="1810512">
                  <a:extLst>
                    <a:ext uri="{9D8B030D-6E8A-4147-A177-3AD203B41FA5}">
                      <a16:colId xmlns:a16="http://schemas.microsoft.com/office/drawing/2014/main" val="3251174847"/>
                    </a:ext>
                  </a:extLst>
                </a:gridCol>
                <a:gridCol w="822960">
                  <a:extLst>
                    <a:ext uri="{9D8B030D-6E8A-4147-A177-3AD203B41FA5}">
                      <a16:colId xmlns:a16="http://schemas.microsoft.com/office/drawing/2014/main" val="34219800"/>
                    </a:ext>
                  </a:extLst>
                </a:gridCol>
                <a:gridCol w="822960">
                  <a:extLst>
                    <a:ext uri="{9D8B030D-6E8A-4147-A177-3AD203B41FA5}">
                      <a16:colId xmlns:a16="http://schemas.microsoft.com/office/drawing/2014/main" val="1054087170"/>
                    </a:ext>
                  </a:extLst>
                </a:gridCol>
                <a:gridCol w="822960">
                  <a:extLst>
                    <a:ext uri="{9D8B030D-6E8A-4147-A177-3AD203B41FA5}">
                      <a16:colId xmlns:a16="http://schemas.microsoft.com/office/drawing/2014/main" val="563279470"/>
                    </a:ext>
                  </a:extLst>
                </a:gridCol>
                <a:gridCol w="822960">
                  <a:extLst>
                    <a:ext uri="{9D8B030D-6E8A-4147-A177-3AD203B41FA5}">
                      <a16:colId xmlns:a16="http://schemas.microsoft.com/office/drawing/2014/main" val="3040629641"/>
                    </a:ext>
                  </a:extLst>
                </a:gridCol>
                <a:gridCol w="822960">
                  <a:extLst>
                    <a:ext uri="{9D8B030D-6E8A-4147-A177-3AD203B41FA5}">
                      <a16:colId xmlns:a16="http://schemas.microsoft.com/office/drawing/2014/main" val="154616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87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roadto2022 - 2020-02-19 18:32:18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الاختلافات العشرة بين الصورتين
</a:t>
                      </a:r>
                      <a:r>
                        <a:rPr kumimoji="0" lang="en-US" sz="1000" b="0" i="0" u="none" strike="noStrike" kern="1200" cap="none" spc="0" normalizeH="0" baseline="0" noProof="0">
                          <a:ln>
                            <a:noFill/>
                          </a:ln>
                          <a:solidFill>
                            <a:prstClr val="black"/>
                          </a:solidFill>
                          <a:effectLst/>
                          <a:uLnTx/>
                          <a:uFillTx/>
                          <a:latin typeface="+mn-lt"/>
                          <a:ea typeface="+mn-ea"/>
                          <a:cs typeface="+mn-cs"/>
                        </a:rPr>
                        <a:t>How many of the ten differences can you spot in this picture perfect moment at Al Janoub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https://www.instagram.com/p/B8wH4UrBoRj/media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855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roadto2022 - 2020-02-16 17:14:55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صف بكلمة واحدة #كأس_السوبر_الإفريقي بين الزمالك والترجي </a:t>
                      </a:r>
                      <a:r>
                        <a:rPr kumimoji="0" lang="en-US" sz="1000" b="0" i="0" u="none" strike="noStrike" kern="1200" cap="none" spc="0" normalizeH="0" baseline="0" noProof="0">
                          <a:ln>
                            <a:noFill/>
                          </a:ln>
                          <a:solidFill>
                            <a:prstClr val="black"/>
                          </a:solidFill>
                          <a:effectLst/>
                          <a:uLnTx/>
                          <a:uFillTx/>
                          <a:latin typeface="+mn-lt"/>
                          <a:ea typeface="+mn-ea"/>
                          <a:cs typeface="+mn-cs"/>
                        </a:rPr>
                        <a:t>🔥
Describe last Friday’s #CAFSuperCup in one word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https://www.instagram.com/p/B8oQkaZhchD/media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575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roadto2022 - 2020-02-13 15:51:33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جماهير الترجي الرياضي التونسي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تستقبل أبطالها من جديد في الدوحة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كأس_السوبر_الأفريقي
</a:t>
                      </a:r>
                      <a:r>
                        <a:rPr kumimoji="0" lang="en-US" sz="1000" b="0" i="0" u="none" strike="noStrike" kern="1200" cap="none" spc="0" normalizeH="0" baseline="0" noProof="0">
                          <a:ln>
                            <a:noFill/>
                          </a:ln>
                          <a:solidFill>
                            <a:prstClr val="black"/>
                          </a:solidFill>
                          <a:effectLst/>
                          <a:uLnTx/>
                          <a:uFillTx/>
                          <a:latin typeface="+mn-lt"/>
                          <a:ea typeface="+mn-ea"/>
                          <a:cs typeface="+mn-cs"/>
                        </a:rPr>
                        <a:t>esperance_sportive_detunis 🇹🇳 received a warm welcome from their fans in Doha ahead of the #CAFSuperCup!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https://www.instagram.com/p/B8gYqYjBxDn/media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8671577"/>
                  </a:ext>
                </a:extLst>
              </a:tr>
            </a:tbl>
          </a:graphicData>
        </a:graphic>
      </p:graphicFrame>
      <p:sp>
        <p:nvSpPr>
          <p:cNvPr id="4" name="Text Placeholder 3">
            <a:extLst>
              <a:ext uri="{FF2B5EF4-FFF2-40B4-BE49-F238E27FC236}">
                <a16:creationId xmlns:a16="http://schemas.microsoft.com/office/drawing/2014/main" id="{84B60B5B-107E-40AB-A741-82904634320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690555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36B0-9BE8-4A1A-9A09-4C35258B585A}"/>
              </a:ext>
            </a:extLst>
          </p:cNvPr>
          <p:cNvSpPr>
            <a:spLocks noGrp="1"/>
          </p:cNvSpPr>
          <p:nvPr>
            <p:ph type="title"/>
          </p:nvPr>
        </p:nvSpPr>
        <p:spPr/>
        <p:txBody>
          <a:bodyPr/>
          <a:lstStyle/>
          <a:p>
            <a:r>
              <a:rPr lang="en-US"/>
              <a:t>Instagram Posts Table | Qatar - 9 of 12</a:t>
            </a:r>
          </a:p>
        </p:txBody>
      </p:sp>
      <p:graphicFrame>
        <p:nvGraphicFramePr>
          <p:cNvPr id="5" name="Table Placeholder 4">
            <a:extLst>
              <a:ext uri="{FF2B5EF4-FFF2-40B4-BE49-F238E27FC236}">
                <a16:creationId xmlns:a16="http://schemas.microsoft.com/office/drawing/2014/main" id="{DE82C655-92FC-4603-B76C-8886E264E849}"/>
              </a:ext>
            </a:extLst>
          </p:cNvPr>
          <p:cNvGraphicFramePr>
            <a:graphicFrameLocks noGrp="1"/>
          </p:cNvGraphicFramePr>
          <p:nvPr>
            <p:ph type="tbl" sz="quarter" idx="13"/>
            <p:extLst>
              <p:ext uri="{D42A27DB-BD31-4B8C-83A1-F6EECF244321}">
                <p14:modId xmlns:p14="http://schemas.microsoft.com/office/powerpoint/2010/main" val="386536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8574526"/>
                    </a:ext>
                  </a:extLst>
                </a:gridCol>
                <a:gridCol w="1810512">
                  <a:extLst>
                    <a:ext uri="{9D8B030D-6E8A-4147-A177-3AD203B41FA5}">
                      <a16:colId xmlns:a16="http://schemas.microsoft.com/office/drawing/2014/main" val="1551414412"/>
                    </a:ext>
                  </a:extLst>
                </a:gridCol>
                <a:gridCol w="822960">
                  <a:extLst>
                    <a:ext uri="{9D8B030D-6E8A-4147-A177-3AD203B41FA5}">
                      <a16:colId xmlns:a16="http://schemas.microsoft.com/office/drawing/2014/main" val="3994929199"/>
                    </a:ext>
                  </a:extLst>
                </a:gridCol>
                <a:gridCol w="822960">
                  <a:extLst>
                    <a:ext uri="{9D8B030D-6E8A-4147-A177-3AD203B41FA5}">
                      <a16:colId xmlns:a16="http://schemas.microsoft.com/office/drawing/2014/main" val="701681760"/>
                    </a:ext>
                  </a:extLst>
                </a:gridCol>
                <a:gridCol w="822960">
                  <a:extLst>
                    <a:ext uri="{9D8B030D-6E8A-4147-A177-3AD203B41FA5}">
                      <a16:colId xmlns:a16="http://schemas.microsoft.com/office/drawing/2014/main" val="1017245300"/>
                    </a:ext>
                  </a:extLst>
                </a:gridCol>
                <a:gridCol w="822960">
                  <a:extLst>
                    <a:ext uri="{9D8B030D-6E8A-4147-A177-3AD203B41FA5}">
                      <a16:colId xmlns:a16="http://schemas.microsoft.com/office/drawing/2014/main" val="4097220556"/>
                    </a:ext>
                  </a:extLst>
                </a:gridCol>
                <a:gridCol w="822960">
                  <a:extLst>
                    <a:ext uri="{9D8B030D-6E8A-4147-A177-3AD203B41FA5}">
                      <a16:colId xmlns:a16="http://schemas.microsoft.com/office/drawing/2014/main" val="2197135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1572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roadto2022 - 2020-02-12 16:47:30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جماهير الزمالك ترحب بفريقها فور وصولهم إلى مطار حمد الدولي 
</a:t>
                      </a:r>
                      <a:r>
                        <a:rPr kumimoji="0" lang="en-US" sz="1000" b="0" i="0" u="none" strike="noStrike" kern="1200" cap="none" spc="0" normalizeH="0" baseline="0" noProof="0">
                          <a:ln>
                            <a:noFill/>
                          </a:ln>
                          <a:solidFill>
                            <a:prstClr val="black"/>
                          </a:solidFill>
                          <a:effectLst/>
                          <a:uLnTx/>
                          <a:uFillTx/>
                          <a:latin typeface="+mn-lt"/>
                          <a:ea typeface="+mn-ea"/>
                          <a:cs typeface="+mn-cs"/>
                        </a:rPr>
                        <a:t>Zamalek are welcomed by their fans on arrival at Hamad International Airport ahead of the #CAFSuperCup!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https://www.instagram.com/p/B8d6QYYhu0Z/media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214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roadto2022 - 2020-02-11 20:15:40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من شاركنا احتفالنا باليوم الرياضي للدولة في حديقة استاد البيت.
نراكم العام القادم!
</a:t>
                      </a:r>
                      <a:r>
                        <a:rPr kumimoji="0" lang="en-US" sz="1000" b="0" i="0" u="none" strike="noStrike" kern="1200" cap="none" spc="0" normalizeH="0" baseline="0" noProof="0">
                          <a:ln>
                            <a:noFill/>
                          </a:ln>
                          <a:solidFill>
                            <a:prstClr val="black"/>
                          </a:solidFill>
                          <a:effectLst/>
                          <a:uLnTx/>
                          <a:uFillTx/>
                          <a:latin typeface="+mn-lt"/>
                          <a:ea typeface="+mn-ea"/>
                          <a:cs typeface="+mn-cs"/>
                        </a:rPr>
                        <a:t>National Sports Day at Al Bayt Park in all its glory! 
A huge thank you to all those who ran, jumped, kicked and played with us here today at one of our flagship World Cup stadiums. See you next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https://www.instagram.com/p/B8btWbvhsXP/media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3568463"/>
                  </a:ext>
                </a:extLst>
              </a:tr>
            </a:tbl>
          </a:graphicData>
        </a:graphic>
      </p:graphicFrame>
      <p:sp>
        <p:nvSpPr>
          <p:cNvPr id="4" name="Text Placeholder 3">
            <a:extLst>
              <a:ext uri="{FF2B5EF4-FFF2-40B4-BE49-F238E27FC236}">
                <a16:creationId xmlns:a16="http://schemas.microsoft.com/office/drawing/2014/main" id="{E29FF7C1-5999-4FCA-8449-2ECD751F185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230357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417FA-EFE3-4386-820D-7D459FA52C21}"/>
              </a:ext>
            </a:extLst>
          </p:cNvPr>
          <p:cNvSpPr>
            <a:spLocks noGrp="1"/>
          </p:cNvSpPr>
          <p:nvPr>
            <p:ph type="title"/>
          </p:nvPr>
        </p:nvSpPr>
        <p:spPr/>
        <p:txBody>
          <a:bodyPr/>
          <a:lstStyle/>
          <a:p>
            <a:r>
              <a:rPr lang="en-US"/>
              <a:t>Instagram Posts Table | Qatar - 10 of 12</a:t>
            </a:r>
          </a:p>
        </p:txBody>
      </p:sp>
      <p:graphicFrame>
        <p:nvGraphicFramePr>
          <p:cNvPr id="5" name="Table Placeholder 4">
            <a:extLst>
              <a:ext uri="{FF2B5EF4-FFF2-40B4-BE49-F238E27FC236}">
                <a16:creationId xmlns:a16="http://schemas.microsoft.com/office/drawing/2014/main" id="{F2CE42E9-BF0E-40DE-9E38-5C534EF93370}"/>
              </a:ext>
            </a:extLst>
          </p:cNvPr>
          <p:cNvGraphicFramePr>
            <a:graphicFrameLocks noGrp="1"/>
          </p:cNvGraphicFramePr>
          <p:nvPr>
            <p:ph type="tbl" sz="quarter" idx="13"/>
            <p:extLst>
              <p:ext uri="{D42A27DB-BD31-4B8C-83A1-F6EECF244321}">
                <p14:modId xmlns:p14="http://schemas.microsoft.com/office/powerpoint/2010/main" val="182564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5308281"/>
                    </a:ext>
                  </a:extLst>
                </a:gridCol>
                <a:gridCol w="1810512">
                  <a:extLst>
                    <a:ext uri="{9D8B030D-6E8A-4147-A177-3AD203B41FA5}">
                      <a16:colId xmlns:a16="http://schemas.microsoft.com/office/drawing/2014/main" val="2876157916"/>
                    </a:ext>
                  </a:extLst>
                </a:gridCol>
                <a:gridCol w="822960">
                  <a:extLst>
                    <a:ext uri="{9D8B030D-6E8A-4147-A177-3AD203B41FA5}">
                      <a16:colId xmlns:a16="http://schemas.microsoft.com/office/drawing/2014/main" val="2548755553"/>
                    </a:ext>
                  </a:extLst>
                </a:gridCol>
                <a:gridCol w="822960">
                  <a:extLst>
                    <a:ext uri="{9D8B030D-6E8A-4147-A177-3AD203B41FA5}">
                      <a16:colId xmlns:a16="http://schemas.microsoft.com/office/drawing/2014/main" val="3513956385"/>
                    </a:ext>
                  </a:extLst>
                </a:gridCol>
                <a:gridCol w="822960">
                  <a:extLst>
                    <a:ext uri="{9D8B030D-6E8A-4147-A177-3AD203B41FA5}">
                      <a16:colId xmlns:a16="http://schemas.microsoft.com/office/drawing/2014/main" val="2505381690"/>
                    </a:ext>
                  </a:extLst>
                </a:gridCol>
                <a:gridCol w="822960">
                  <a:extLst>
                    <a:ext uri="{9D8B030D-6E8A-4147-A177-3AD203B41FA5}">
                      <a16:colId xmlns:a16="http://schemas.microsoft.com/office/drawing/2014/main" val="1694559726"/>
                    </a:ext>
                  </a:extLst>
                </a:gridCol>
                <a:gridCol w="822960">
                  <a:extLst>
                    <a:ext uri="{9D8B030D-6E8A-4147-A177-3AD203B41FA5}">
                      <a16:colId xmlns:a16="http://schemas.microsoft.com/office/drawing/2014/main" val="188303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717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roadto2022 - 2020-02-10 11:48:50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نرحب اليوم في اللجنة العليا بنجم كرة القدم الأسترالية تيم كاهيل، الذي ينضم إلى أسرة </a:t>
                      </a:r>
                      <a:r>
                        <a:rPr kumimoji="0" lang="en-US" sz="1000" b="0" i="0" u="none" strike="noStrike" kern="1200" cap="none" spc="0" normalizeH="0" baseline="0" noProof="0">
                          <a:ln>
                            <a:noFill/>
                          </a:ln>
                          <a:solidFill>
                            <a:prstClr val="black"/>
                          </a:solidFill>
                          <a:effectLst/>
                          <a:uLnTx/>
                          <a:uFillTx/>
                          <a:latin typeface="+mn-lt"/>
                          <a:ea typeface="+mn-ea"/>
                          <a:cs typeface="+mn-cs"/>
                        </a:rPr>
                        <a:t>roadto2022@ </a:t>
                      </a:r>
                      <a:r>
                        <a:rPr kumimoji="0" lang="ar-AE" sz="1000" b="0" i="0" u="none" strike="noStrike" kern="1200" cap="none" spc="0" normalizeH="0" baseline="0" noProof="0">
                          <a:ln>
                            <a:noFill/>
                          </a:ln>
                          <a:solidFill>
                            <a:prstClr val="black"/>
                          </a:solidFill>
                          <a:effectLst/>
                          <a:uLnTx/>
                          <a:uFillTx/>
                          <a:latin typeface="+mn-lt"/>
                          <a:ea typeface="+mn-ea"/>
                          <a:cs typeface="+mn-cs"/>
                        </a:rPr>
                        <a:t>كسفير لها. 
سيدعم كاهيل مختلف برامج الإرث خاصة برنامج المسؤولية المجتمعية </a:t>
                      </a:r>
                      <a:r>
                        <a:rPr kumimoji="0" lang="en-US" sz="1000" b="0" i="0" u="none" strike="noStrike" kern="1200" cap="none" spc="0" normalizeH="0" baseline="0" noProof="0">
                          <a:ln>
                            <a:noFill/>
                          </a:ln>
                          <a:solidFill>
                            <a:prstClr val="black"/>
                          </a:solidFill>
                          <a:effectLst/>
                          <a:uLnTx/>
                          <a:uFillTx/>
                          <a:latin typeface="+mn-lt"/>
                          <a:ea typeface="+mn-ea"/>
                          <a:cs typeface="+mn-cs"/>
                        </a:rPr>
                        <a:t>GA4good، </a:t>
                      </a:r>
                      <a:r>
                        <a:rPr kumimoji="0" lang="ar-AE" sz="1000" b="0" i="0" u="none" strike="noStrike" kern="1200" cap="none" spc="0" normalizeH="0" baseline="0" noProof="0">
                          <a:ln>
                            <a:noFill/>
                          </a:ln>
                          <a:solidFill>
                            <a:prstClr val="black"/>
                          </a:solidFill>
                          <a:effectLst/>
                          <a:uLnTx/>
                          <a:uFillTx/>
                          <a:latin typeface="+mn-lt"/>
                          <a:ea typeface="+mn-ea"/>
                          <a:cs typeface="+mn-cs"/>
                        </a:rPr>
                        <a:t>مستخدماً شغفه في كرة القدم لإحداث تغييرات اجتماعية في حياة الأفراد وخبرته في دعم مؤسسات اجتماعية وخيرية كاليونيسف. 
نتطلع للعمل مع كاهيل خلال الأعوام الثلاثة القادمة، ونرحب به فرداً فاعلاً في عائلتنا الكروية!
</a:t>
                      </a:r>
                      <a:r>
                        <a:rPr kumimoji="0" lang="en-US" sz="1000" b="0" i="0" u="none" strike="noStrike" kern="1200" cap="none" spc="0" normalizeH="0" baseline="0" noProof="0">
                          <a:ln>
                            <a:noFill/>
                          </a:ln>
                          <a:solidFill>
                            <a:prstClr val="black"/>
                          </a:solidFill>
                          <a:effectLst/>
                          <a:uLnTx/>
                          <a:uFillTx/>
                          <a:latin typeface="+mn-lt"/>
                          <a:ea typeface="+mn-ea"/>
                          <a:cs typeface="+mn-cs"/>
                        </a:rPr>
                        <a:t>Today we welcome Australian football legend Tim Cahill as the latest roadto2022 ambassador! Tim will play a pivotal role in supporting our legacy programmes, including our football for development project GA4good. He is already a passionate supporter of the grassroots game and continues to work with UNICEF, among other organisations. We're looking forward to working closely with Tim over the next three years!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https://www.instagram.com/p/B8YOjYDhk-N/media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9657351"/>
                  </a:ext>
                </a:extLst>
              </a:tr>
            </a:tbl>
          </a:graphicData>
        </a:graphic>
      </p:graphicFrame>
      <p:sp>
        <p:nvSpPr>
          <p:cNvPr id="4" name="Text Placeholder 3">
            <a:extLst>
              <a:ext uri="{FF2B5EF4-FFF2-40B4-BE49-F238E27FC236}">
                <a16:creationId xmlns:a16="http://schemas.microsoft.com/office/drawing/2014/main" id="{4CC87B1B-D075-4DC1-82EE-AA5D949354E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18908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ADF1D-1C68-43C9-9025-D9A6773E1D91}"/>
              </a:ext>
            </a:extLst>
          </p:cNvPr>
          <p:cNvSpPr>
            <a:spLocks noGrp="1"/>
          </p:cNvSpPr>
          <p:nvPr>
            <p:ph type="title"/>
          </p:nvPr>
        </p:nvSpPr>
        <p:spPr/>
        <p:txBody>
          <a:bodyPr/>
          <a:lstStyle/>
          <a:p>
            <a:r>
              <a:rPr lang="en-US"/>
              <a:t>Instagram Posts Table | Qatar - 11 of 12</a:t>
            </a:r>
          </a:p>
        </p:txBody>
      </p:sp>
      <p:graphicFrame>
        <p:nvGraphicFramePr>
          <p:cNvPr id="5" name="Table Placeholder 4">
            <a:extLst>
              <a:ext uri="{FF2B5EF4-FFF2-40B4-BE49-F238E27FC236}">
                <a16:creationId xmlns:a16="http://schemas.microsoft.com/office/drawing/2014/main" id="{1A40E886-08FA-4308-B151-85B125BBA9BB}"/>
              </a:ext>
            </a:extLst>
          </p:cNvPr>
          <p:cNvGraphicFramePr>
            <a:graphicFrameLocks noGrp="1"/>
          </p:cNvGraphicFramePr>
          <p:nvPr>
            <p:ph type="tbl" sz="quarter" idx="13"/>
            <p:extLst>
              <p:ext uri="{D42A27DB-BD31-4B8C-83A1-F6EECF244321}">
                <p14:modId xmlns:p14="http://schemas.microsoft.com/office/powerpoint/2010/main" val="4688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2994950"/>
                    </a:ext>
                  </a:extLst>
                </a:gridCol>
                <a:gridCol w="1810512">
                  <a:extLst>
                    <a:ext uri="{9D8B030D-6E8A-4147-A177-3AD203B41FA5}">
                      <a16:colId xmlns:a16="http://schemas.microsoft.com/office/drawing/2014/main" val="880400873"/>
                    </a:ext>
                  </a:extLst>
                </a:gridCol>
                <a:gridCol w="822960">
                  <a:extLst>
                    <a:ext uri="{9D8B030D-6E8A-4147-A177-3AD203B41FA5}">
                      <a16:colId xmlns:a16="http://schemas.microsoft.com/office/drawing/2014/main" val="1139191288"/>
                    </a:ext>
                  </a:extLst>
                </a:gridCol>
                <a:gridCol w="822960">
                  <a:extLst>
                    <a:ext uri="{9D8B030D-6E8A-4147-A177-3AD203B41FA5}">
                      <a16:colId xmlns:a16="http://schemas.microsoft.com/office/drawing/2014/main" val="1621962709"/>
                    </a:ext>
                  </a:extLst>
                </a:gridCol>
                <a:gridCol w="822960">
                  <a:extLst>
                    <a:ext uri="{9D8B030D-6E8A-4147-A177-3AD203B41FA5}">
                      <a16:colId xmlns:a16="http://schemas.microsoft.com/office/drawing/2014/main" val="491496970"/>
                    </a:ext>
                  </a:extLst>
                </a:gridCol>
                <a:gridCol w="822960">
                  <a:extLst>
                    <a:ext uri="{9D8B030D-6E8A-4147-A177-3AD203B41FA5}">
                      <a16:colId xmlns:a16="http://schemas.microsoft.com/office/drawing/2014/main" val="1464466028"/>
                    </a:ext>
                  </a:extLst>
                </a:gridCol>
                <a:gridCol w="822960">
                  <a:extLst>
                    <a:ext uri="{9D8B030D-6E8A-4147-A177-3AD203B41FA5}">
                      <a16:colId xmlns:a16="http://schemas.microsoft.com/office/drawing/2014/main" val="3778509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334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roadto2022 - 2020-02-08 18:14:31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الهيكل الخارجي لاستاد الريان قارب على الانتهاء </a:t>
                      </a:r>
                      <a:r>
                        <a:rPr kumimoji="0" lang="en-US" sz="1000" b="0" i="0" u="none" strike="noStrike" kern="1200" cap="none" spc="0" normalizeH="0" baseline="0" noProof="0">
                          <a:ln>
                            <a:noFill/>
                          </a:ln>
                          <a:solidFill>
                            <a:prstClr val="black"/>
                          </a:solidFill>
                          <a:effectLst/>
                          <a:uLnTx/>
                          <a:uFillTx/>
                          <a:latin typeface="+mn-lt"/>
                          <a:ea typeface="+mn-ea"/>
                          <a:cs typeface="+mn-cs"/>
                        </a:rPr>
                        <a:t>😍The façade for Al Rayyan Stadium is almost completed!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https://www.instagram.com/p/B8TxGb3h7nk/media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295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roadto2022 - 2020-02-07 19:06:42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مشجعو نادي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الزمالك‬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جاهزون لتحدي أشقائهم مشجعي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الترجي‬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الرياضي التونسي في مباراة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كأس السوبر الإفريقي‬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يوم ١٤ فبراير </a:t>
                      </a:r>
                      <a:r>
                        <a:rPr kumimoji="0" lang="en-US" sz="1000" b="0" i="0" u="none" strike="noStrike" kern="1200" cap="none" spc="0" normalizeH="0" baseline="0" noProof="0">
                          <a:ln>
                            <a:noFill/>
                          </a:ln>
                          <a:solidFill>
                            <a:prstClr val="black"/>
                          </a:solidFill>
                          <a:effectLst/>
                          <a:uLnTx/>
                          <a:uFillTx/>
                          <a:latin typeface="+mn-lt"/>
                          <a:ea typeface="+mn-ea"/>
                          <a:cs typeface="+mn-cs"/>
                        </a:rPr>
                        <a:t>Zamalek 🇪🇬 fans are ready for action as their team gears up to take on ES Tunis 🇹🇳on Friday 14 February! #CAFSuperCup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https://www.instagram.com/p/B8RSM99hvVY/media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8301112"/>
                  </a:ext>
                </a:extLst>
              </a:tr>
            </a:tbl>
          </a:graphicData>
        </a:graphic>
      </p:graphicFrame>
      <p:sp>
        <p:nvSpPr>
          <p:cNvPr id="4" name="Text Placeholder 3">
            <a:extLst>
              <a:ext uri="{FF2B5EF4-FFF2-40B4-BE49-F238E27FC236}">
                <a16:creationId xmlns:a16="http://schemas.microsoft.com/office/drawing/2014/main" id="{9CC14A76-6435-4724-950E-D0F8EDD30CE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375231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E08DC-EE9F-4CCD-9F0D-F1321A0B26AE}"/>
              </a:ext>
            </a:extLst>
          </p:cNvPr>
          <p:cNvSpPr>
            <a:spLocks noGrp="1"/>
          </p:cNvSpPr>
          <p:nvPr>
            <p:ph type="title"/>
          </p:nvPr>
        </p:nvSpPr>
        <p:spPr/>
        <p:txBody>
          <a:bodyPr/>
          <a:lstStyle/>
          <a:p>
            <a:r>
              <a:rPr lang="en-US"/>
              <a:t>Instagram Posts Table | Qatar - 12 of 12</a:t>
            </a:r>
          </a:p>
        </p:txBody>
      </p:sp>
      <p:graphicFrame>
        <p:nvGraphicFramePr>
          <p:cNvPr id="5" name="Table Placeholder 4">
            <a:extLst>
              <a:ext uri="{FF2B5EF4-FFF2-40B4-BE49-F238E27FC236}">
                <a16:creationId xmlns:a16="http://schemas.microsoft.com/office/drawing/2014/main" id="{DFB010F5-852C-41DF-879E-A368CD6539B1}"/>
              </a:ext>
            </a:extLst>
          </p:cNvPr>
          <p:cNvGraphicFramePr>
            <a:graphicFrameLocks noGrp="1"/>
          </p:cNvGraphicFramePr>
          <p:nvPr>
            <p:ph type="tbl" sz="quarter" idx="13"/>
            <p:extLst>
              <p:ext uri="{D42A27DB-BD31-4B8C-83A1-F6EECF244321}">
                <p14:modId xmlns:p14="http://schemas.microsoft.com/office/powerpoint/2010/main" val="198256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3031281"/>
                    </a:ext>
                  </a:extLst>
                </a:gridCol>
                <a:gridCol w="1810512">
                  <a:extLst>
                    <a:ext uri="{9D8B030D-6E8A-4147-A177-3AD203B41FA5}">
                      <a16:colId xmlns:a16="http://schemas.microsoft.com/office/drawing/2014/main" val="2837641821"/>
                    </a:ext>
                  </a:extLst>
                </a:gridCol>
                <a:gridCol w="822960">
                  <a:extLst>
                    <a:ext uri="{9D8B030D-6E8A-4147-A177-3AD203B41FA5}">
                      <a16:colId xmlns:a16="http://schemas.microsoft.com/office/drawing/2014/main" val="1113399928"/>
                    </a:ext>
                  </a:extLst>
                </a:gridCol>
                <a:gridCol w="822960">
                  <a:extLst>
                    <a:ext uri="{9D8B030D-6E8A-4147-A177-3AD203B41FA5}">
                      <a16:colId xmlns:a16="http://schemas.microsoft.com/office/drawing/2014/main" val="507972216"/>
                    </a:ext>
                  </a:extLst>
                </a:gridCol>
                <a:gridCol w="822960">
                  <a:extLst>
                    <a:ext uri="{9D8B030D-6E8A-4147-A177-3AD203B41FA5}">
                      <a16:colId xmlns:a16="http://schemas.microsoft.com/office/drawing/2014/main" val="1013134878"/>
                    </a:ext>
                  </a:extLst>
                </a:gridCol>
                <a:gridCol w="822960">
                  <a:extLst>
                    <a:ext uri="{9D8B030D-6E8A-4147-A177-3AD203B41FA5}">
                      <a16:colId xmlns:a16="http://schemas.microsoft.com/office/drawing/2014/main" val="1224332645"/>
                    </a:ext>
                  </a:extLst>
                </a:gridCol>
                <a:gridCol w="822960">
                  <a:extLst>
                    <a:ext uri="{9D8B030D-6E8A-4147-A177-3AD203B41FA5}">
                      <a16:colId xmlns:a16="http://schemas.microsoft.com/office/drawing/2014/main" val="1182154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394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roadto2022 - 2020-02-06 19:37:04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بدأت جولة كأس السوبر الإفريقي اليوم من مقر اللجنة العليا استعداداً لانطلاق المباراة المرتقبة. يزور الكأس نادي قطر الرياضي الليلة، ثم تتواصل الجولة في الأيام المقبلة في عدد من المدارس والمجمعات التجارية. تابعوا جولة الكأس، ولا تفوتوا فرصة التقاط صور تذكارية معه.
</a:t>
                      </a:r>
                      <a:r>
                        <a:rPr kumimoji="0" lang="en-US" sz="1000" b="0" i="0" u="none" strike="noStrike" kern="1200" cap="none" spc="0" normalizeH="0" baseline="0" noProof="0">
                          <a:ln>
                            <a:noFill/>
                          </a:ln>
                          <a:solidFill>
                            <a:prstClr val="black"/>
                          </a:solidFill>
                          <a:effectLst/>
                          <a:uLnTx/>
                          <a:uFillTx/>
                          <a:latin typeface="+mn-lt"/>
                          <a:ea typeface="+mn-ea"/>
                          <a:cs typeface="+mn-cs"/>
                        </a:rPr>
                        <a:t>The CAF Super Cup Trophy Tour is underway! The trophy visited the roadto2022 HQ before heading to Qatar Sports Club. Over the next few days it will visit schools and malls. Don't miss out on this fantastic photo opportunity!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https://www.instagram.com/p/B8Ow7mKB9Jt/media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69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roadto2022 - 2020-02-04 17:23:32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حرّك هاتفك وأخبرنا أي من سفرائنا ترى؟ تلميح: انضم مؤخراً لعائلتنا كسفير لـ </a:t>
                      </a:r>
                      <a:r>
                        <a:rPr kumimoji="0" lang="en-US" sz="1000" b="0" i="0" u="none" strike="noStrike" kern="1200" cap="none" spc="0" normalizeH="0" baseline="0" noProof="0">
                          <a:ln>
                            <a:noFill/>
                          </a:ln>
                          <a:solidFill>
                            <a:prstClr val="black"/>
                          </a:solidFill>
                          <a:effectLst/>
                          <a:uLnTx/>
                          <a:uFillTx/>
                          <a:latin typeface="+mn-lt"/>
                          <a:ea typeface="+mn-ea"/>
                          <a:cs typeface="+mn-cs"/>
                        </a:rPr>
                        <a:t>roadto2022 
Shake your phone and let us know who you see! Hint: He recently joined our SC Ambassador family! #Qatar2022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https://www.instagram.com/p/B8JYFhKhkzm/media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9398160"/>
                  </a:ext>
                </a:extLst>
              </a:tr>
            </a:tbl>
          </a:graphicData>
        </a:graphic>
      </p:graphicFrame>
      <p:sp>
        <p:nvSpPr>
          <p:cNvPr id="4" name="Text Placeholder 3">
            <a:extLst>
              <a:ext uri="{FF2B5EF4-FFF2-40B4-BE49-F238E27FC236}">
                <a16:creationId xmlns:a16="http://schemas.microsoft.com/office/drawing/2014/main" id="{7532D87D-C371-4A41-85AF-714634882B7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327182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FF513-92E6-4229-82AC-B12277676884}"/>
              </a:ext>
            </a:extLst>
          </p:cNvPr>
          <p:cNvSpPr>
            <a:spLocks noGrp="1"/>
          </p:cNvSpPr>
          <p:nvPr>
            <p:ph type="title"/>
          </p:nvPr>
        </p:nvSpPr>
        <p:spPr/>
        <p:txBody>
          <a:bodyPr/>
          <a:lstStyle/>
          <a:p>
            <a:r>
              <a:rPr lang="en-US"/>
              <a:t>Instagram IG Followers - Monthly Growth | Qatar</a:t>
            </a:r>
          </a:p>
        </p:txBody>
      </p:sp>
      <p:graphicFrame>
        <p:nvGraphicFramePr>
          <p:cNvPr id="5" name="Table Placeholder 4">
            <a:extLst>
              <a:ext uri="{FF2B5EF4-FFF2-40B4-BE49-F238E27FC236}">
                <a16:creationId xmlns:a16="http://schemas.microsoft.com/office/drawing/2014/main" id="{0E08BB2A-C377-4F6E-AAB9-4777C7066163}"/>
              </a:ext>
            </a:extLst>
          </p:cNvPr>
          <p:cNvGraphicFramePr>
            <a:graphicFrameLocks noGrp="1"/>
          </p:cNvGraphicFramePr>
          <p:nvPr>
            <p:ph type="tbl" sz="quarter" idx="13"/>
            <p:extLst>
              <p:ext uri="{D42A27DB-BD31-4B8C-83A1-F6EECF244321}">
                <p14:modId xmlns:p14="http://schemas.microsoft.com/office/powerpoint/2010/main" val="380129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6403813"/>
                    </a:ext>
                  </a:extLst>
                </a:gridCol>
                <a:gridCol w="1152144">
                  <a:extLst>
                    <a:ext uri="{9D8B030D-6E8A-4147-A177-3AD203B41FA5}">
                      <a16:colId xmlns:a16="http://schemas.microsoft.com/office/drawing/2014/main" val="3238270268"/>
                    </a:ext>
                  </a:extLst>
                </a:gridCol>
                <a:gridCol w="1152144">
                  <a:extLst>
                    <a:ext uri="{9D8B030D-6E8A-4147-A177-3AD203B41FA5}">
                      <a16:colId xmlns:a16="http://schemas.microsoft.com/office/drawing/2014/main" val="3777120996"/>
                    </a:ext>
                  </a:extLst>
                </a:gridCol>
                <a:gridCol w="1152144">
                  <a:extLst>
                    <a:ext uri="{9D8B030D-6E8A-4147-A177-3AD203B41FA5}">
                      <a16:colId xmlns:a16="http://schemas.microsoft.com/office/drawing/2014/main" val="3843954131"/>
                    </a:ext>
                  </a:extLst>
                </a:gridCol>
                <a:gridCol w="1152144">
                  <a:extLst>
                    <a:ext uri="{9D8B030D-6E8A-4147-A177-3AD203B41FA5}">
                      <a16:colId xmlns:a16="http://schemas.microsoft.com/office/drawing/2014/main" val="3336593851"/>
                    </a:ext>
                  </a:extLst>
                </a:gridCol>
              </a:tblGrid>
              <a:tr h="370840">
                <a:tc>
                  <a:txBody>
                    <a:bodyPr/>
                    <a:lstStyle/>
                    <a:p>
                      <a:r>
                        <a:rPr lang="en-US" sz="1000"/>
                        <a:t>Profile</a:t>
                      </a:r>
                    </a:p>
                  </a:txBody>
                  <a:tcPr/>
                </a:tc>
                <a:tc>
                  <a:txBody>
                    <a:bodyPr/>
                    <a:lstStyle/>
                    <a:p>
                      <a:r>
                        <a:rPr lang="en-US" sz="1000"/>
                        <a:t>This Month</a:t>
                      </a:r>
                    </a:p>
                  </a:txBody>
                  <a:tcPr/>
                </a:tc>
                <a:tc>
                  <a:txBody>
                    <a:bodyPr/>
                    <a:lstStyle/>
                    <a:p>
                      <a:r>
                        <a:rPr lang="en-US" sz="1000"/>
                        <a:t>Current +/-</a:t>
                      </a:r>
                    </a:p>
                  </a:txBody>
                  <a:tcPr/>
                </a:tc>
                <a:tc>
                  <a:txBody>
                    <a:bodyPr/>
                    <a:lstStyle/>
                    <a:p>
                      <a:r>
                        <a:rPr lang="en-US" sz="1000"/>
                        <a:t>Previous Month</a:t>
                      </a:r>
                    </a:p>
                  </a:txBody>
                  <a:tcPr/>
                </a:tc>
                <a:tc>
                  <a:txBody>
                    <a:bodyPr/>
                    <a:lstStyle/>
                    <a:p>
                      <a:r>
                        <a:rPr lang="en-US" sz="1000"/>
                        <a:t>Previous +/-</a:t>
                      </a:r>
                    </a:p>
                  </a:txBody>
                  <a:tcPr/>
                </a:tc>
                <a:extLst>
                  <a:ext uri="{0D108BD9-81ED-4DB2-BD59-A6C34878D82A}">
                    <a16:rowId xmlns:a16="http://schemas.microsoft.com/office/drawing/2014/main" val="2753002199"/>
                  </a:ext>
                </a:extLst>
              </a:tr>
              <a:tr h="370840">
                <a:tc>
                  <a:txBody>
                    <a:bodyPr/>
                    <a:lstStyle/>
                    <a:p>
                      <a:r>
                        <a:rPr lang="en-US" sz="1000"/>
                        <a:t>roadto2022</a:t>
                      </a:r>
                    </a:p>
                  </a:txBody>
                  <a:tcPr/>
                </a:tc>
                <a:tc>
                  <a:txBody>
                    <a:bodyPr/>
                    <a:lstStyle/>
                    <a:p>
                      <a:r>
                        <a:rPr lang="en-US" sz="1000"/>
                        <a:t>240144</a:t>
                      </a:r>
                    </a:p>
                  </a:txBody>
                  <a:tcPr/>
                </a:tc>
                <a:tc>
                  <a:txBody>
                    <a:bodyPr/>
                    <a:lstStyle/>
                    <a:p>
                      <a:r>
                        <a:rPr lang="en-US" sz="1000"/>
                        <a:t>0.09 %</a:t>
                      </a:r>
                    </a:p>
                  </a:txBody>
                  <a:tcPr/>
                </a:tc>
                <a:tc>
                  <a:txBody>
                    <a:bodyPr/>
                    <a:lstStyle/>
                    <a:p>
                      <a:r>
                        <a:rPr lang="en-US" sz="1000"/>
                        <a:t>239922</a:t>
                      </a:r>
                    </a:p>
                  </a:txBody>
                  <a:tcPr/>
                </a:tc>
                <a:tc>
                  <a:txBody>
                    <a:bodyPr/>
                    <a:lstStyle/>
                    <a:p>
                      <a:r>
                        <a:rPr lang="en-US" sz="1000"/>
                        <a:t>1.23 %</a:t>
                      </a:r>
                    </a:p>
                  </a:txBody>
                  <a:tcPr/>
                </a:tc>
                <a:extLst>
                  <a:ext uri="{0D108BD9-81ED-4DB2-BD59-A6C34878D82A}">
                    <a16:rowId xmlns:a16="http://schemas.microsoft.com/office/drawing/2014/main" val="2934700788"/>
                  </a:ext>
                </a:extLst>
              </a:tr>
            </a:tbl>
          </a:graphicData>
        </a:graphic>
      </p:graphicFrame>
      <p:sp>
        <p:nvSpPr>
          <p:cNvPr id="4" name="Text Placeholder 3">
            <a:extLst>
              <a:ext uri="{FF2B5EF4-FFF2-40B4-BE49-F238E27FC236}">
                <a16:creationId xmlns:a16="http://schemas.microsoft.com/office/drawing/2014/main" id="{19AB4243-4D66-4A40-84CC-B850AEB7489C}"/>
              </a:ext>
            </a:extLst>
          </p:cNvPr>
          <p:cNvSpPr>
            <a:spLocks noGrp="1"/>
          </p:cNvSpPr>
          <p:nvPr>
            <p:ph type="body" sz="quarter" idx="14"/>
          </p:nvPr>
        </p:nvSpPr>
        <p:spPr/>
        <p:txBody>
          <a:bodyPr/>
          <a:lstStyle/>
          <a:p>
            <a:r>
              <a:rPr lang="en-US"/>
              <a:t>01/01/2020 - 31/03/2020</a:t>
            </a:r>
          </a:p>
        </p:txBody>
      </p:sp>
    </p:spTree>
    <p:extLst>
      <p:ext uri="{BB962C8B-B14F-4D97-AF65-F5344CB8AC3E}">
        <p14:creationId xmlns:p14="http://schemas.microsoft.com/office/powerpoint/2010/main" val="3664703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D961D-61CC-4A87-B2D8-81CD33888EF9}"/>
              </a:ext>
            </a:extLst>
          </p:cNvPr>
          <p:cNvSpPr>
            <a:spLocks noGrp="1"/>
          </p:cNvSpPr>
          <p:nvPr>
            <p:ph type="title"/>
          </p:nvPr>
        </p:nvSpPr>
        <p:spPr/>
        <p:txBody>
          <a:bodyPr/>
          <a:lstStyle/>
          <a:p>
            <a:r>
              <a:rPr lang="en-US"/>
              <a:t>Facebook Post Type Distribution | Qatar</a:t>
            </a:r>
          </a:p>
        </p:txBody>
      </p:sp>
      <p:graphicFrame>
        <p:nvGraphicFramePr>
          <p:cNvPr id="6" name="Chart Placeholder 5">
            <a:extLst>
              <a:ext uri="{FF2B5EF4-FFF2-40B4-BE49-F238E27FC236}">
                <a16:creationId xmlns:a16="http://schemas.microsoft.com/office/drawing/2014/main" id="{9702FA50-290D-43AC-BFB2-AF1FA4E92F54}"/>
              </a:ext>
            </a:extLst>
          </p:cNvPr>
          <p:cNvGraphicFramePr>
            <a:graphicFrameLocks noGrp="1"/>
          </p:cNvGraphicFramePr>
          <p:nvPr>
            <p:ph type="chart" sz="quarter" idx="13"/>
            <p:extLst>
              <p:ext uri="{D42A27DB-BD31-4B8C-83A1-F6EECF244321}">
                <p14:modId xmlns:p14="http://schemas.microsoft.com/office/powerpoint/2010/main" val="549972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AB3D4E-23A5-492C-8527-80513D9BC48E}"/>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4A46A107-59B2-4F1A-96B7-57A2E8BD2C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414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090E-DF6B-4CC6-BC59-20CF4DE8FF03}"/>
              </a:ext>
            </a:extLst>
          </p:cNvPr>
          <p:cNvSpPr>
            <a:spLocks noGrp="1"/>
          </p:cNvSpPr>
          <p:nvPr>
            <p:ph type="title"/>
          </p:nvPr>
        </p:nvSpPr>
        <p:spPr/>
        <p:txBody>
          <a:bodyPr/>
          <a:lstStyle/>
          <a:p>
            <a:r>
              <a:rPr lang="en-US"/>
              <a:t>Instagram Post Type Distribution Per Profile | Qatar</a:t>
            </a:r>
          </a:p>
        </p:txBody>
      </p:sp>
      <p:graphicFrame>
        <p:nvGraphicFramePr>
          <p:cNvPr id="6" name="Chart Placeholder 5">
            <a:extLst>
              <a:ext uri="{FF2B5EF4-FFF2-40B4-BE49-F238E27FC236}">
                <a16:creationId xmlns:a16="http://schemas.microsoft.com/office/drawing/2014/main" id="{2A7C4E78-F8DF-4202-9B4B-2CC6C1F044C2}"/>
              </a:ext>
            </a:extLst>
          </p:cNvPr>
          <p:cNvGraphicFramePr>
            <a:graphicFrameLocks noGrp="1"/>
          </p:cNvGraphicFramePr>
          <p:nvPr>
            <p:ph type="chart" sz="quarter" idx="13"/>
            <p:extLst>
              <p:ext uri="{D42A27DB-BD31-4B8C-83A1-F6EECF244321}">
                <p14:modId xmlns:p14="http://schemas.microsoft.com/office/powerpoint/2010/main" val="1478353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36341-84CF-46B8-9DF0-490FDDB9066D}"/>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26F7272A-2DF7-4C6C-AFF4-6D13925872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8594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18579-5F48-4578-93E7-3445DB030E42}"/>
              </a:ext>
            </a:extLst>
          </p:cNvPr>
          <p:cNvSpPr>
            <a:spLocks noGrp="1"/>
          </p:cNvSpPr>
          <p:nvPr>
            <p:ph type="title"/>
          </p:nvPr>
        </p:nvSpPr>
        <p:spPr/>
        <p:txBody>
          <a:bodyPr/>
          <a:lstStyle/>
          <a:p>
            <a:r>
              <a:rPr lang="en-US"/>
              <a:t>Youtube Key Metrics Table | Qatar</a:t>
            </a:r>
          </a:p>
        </p:txBody>
      </p:sp>
      <p:graphicFrame>
        <p:nvGraphicFramePr>
          <p:cNvPr id="5" name="Table Placeholder 4">
            <a:extLst>
              <a:ext uri="{FF2B5EF4-FFF2-40B4-BE49-F238E27FC236}">
                <a16:creationId xmlns:a16="http://schemas.microsoft.com/office/drawing/2014/main" id="{0E46BC85-C04E-4862-A911-24B3ED48960A}"/>
              </a:ext>
            </a:extLst>
          </p:cNvPr>
          <p:cNvGraphicFramePr>
            <a:graphicFrameLocks noGrp="1"/>
          </p:cNvGraphicFramePr>
          <p:nvPr>
            <p:ph type="tbl" sz="quarter" idx="13"/>
            <p:extLst>
              <p:ext uri="{D42A27DB-BD31-4B8C-83A1-F6EECF244321}">
                <p14:modId xmlns:p14="http://schemas.microsoft.com/office/powerpoint/2010/main" val="2366501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57062268"/>
                    </a:ext>
                  </a:extLst>
                </a:gridCol>
                <a:gridCol w="1645920">
                  <a:extLst>
                    <a:ext uri="{9D8B030D-6E8A-4147-A177-3AD203B41FA5}">
                      <a16:colId xmlns:a16="http://schemas.microsoft.com/office/drawing/2014/main" val="948011146"/>
                    </a:ext>
                  </a:extLst>
                </a:gridCol>
                <a:gridCol w="1645920">
                  <a:extLst>
                    <a:ext uri="{9D8B030D-6E8A-4147-A177-3AD203B41FA5}">
                      <a16:colId xmlns:a16="http://schemas.microsoft.com/office/drawing/2014/main" val="2846427383"/>
                    </a:ext>
                  </a:extLst>
                </a:gridCol>
                <a:gridCol w="1645920">
                  <a:extLst>
                    <a:ext uri="{9D8B030D-6E8A-4147-A177-3AD203B41FA5}">
                      <a16:colId xmlns:a16="http://schemas.microsoft.com/office/drawing/2014/main" val="949096941"/>
                    </a:ext>
                  </a:extLst>
                </a:gridCol>
                <a:gridCol w="1645920">
                  <a:extLst>
                    <a:ext uri="{9D8B030D-6E8A-4147-A177-3AD203B41FA5}">
                      <a16:colId xmlns:a16="http://schemas.microsoft.com/office/drawing/2014/main" val="2777459987"/>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3013989990"/>
                  </a:ext>
                </a:extLst>
              </a:tr>
              <a:tr h="370840">
                <a:tc>
                  <a:txBody>
                    <a:bodyPr/>
                    <a:lstStyle/>
                    <a:p>
                      <a:r>
                        <a:rPr lang="en-US" sz="1000"/>
                        <a:t>Road to 2022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654973227"/>
                  </a:ext>
                </a:extLst>
              </a:tr>
            </a:tbl>
          </a:graphicData>
        </a:graphic>
      </p:graphicFrame>
      <p:sp>
        <p:nvSpPr>
          <p:cNvPr id="4" name="Text Placeholder 3">
            <a:extLst>
              <a:ext uri="{FF2B5EF4-FFF2-40B4-BE49-F238E27FC236}">
                <a16:creationId xmlns:a16="http://schemas.microsoft.com/office/drawing/2014/main" id="{B198C429-26F9-48DF-BF72-CA10F0778B5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986252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4B750-86A2-4064-9586-A97D2C08F3CE}"/>
              </a:ext>
            </a:extLst>
          </p:cNvPr>
          <p:cNvSpPr>
            <a:spLocks noGrp="1"/>
          </p:cNvSpPr>
          <p:nvPr>
            <p:ph type="title"/>
          </p:nvPr>
        </p:nvSpPr>
        <p:spPr/>
        <p:txBody>
          <a:bodyPr/>
          <a:lstStyle/>
          <a:p>
            <a:r>
              <a:rPr lang="en-US"/>
              <a:t>Youtube Subscribers | Qatar</a:t>
            </a:r>
          </a:p>
        </p:txBody>
      </p:sp>
      <p:graphicFrame>
        <p:nvGraphicFramePr>
          <p:cNvPr id="6" name="Chart Placeholder 5">
            <a:extLst>
              <a:ext uri="{FF2B5EF4-FFF2-40B4-BE49-F238E27FC236}">
                <a16:creationId xmlns:a16="http://schemas.microsoft.com/office/drawing/2014/main" id="{832C605B-C289-4958-9D1C-66681B17E8D4}"/>
              </a:ext>
            </a:extLst>
          </p:cNvPr>
          <p:cNvGraphicFramePr>
            <a:graphicFrameLocks noGrp="1"/>
          </p:cNvGraphicFramePr>
          <p:nvPr>
            <p:ph type="chart" sz="quarter" idx="13"/>
            <p:extLst>
              <p:ext uri="{D42A27DB-BD31-4B8C-83A1-F6EECF244321}">
                <p14:modId xmlns:p14="http://schemas.microsoft.com/office/powerpoint/2010/main" val="1826504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16521-3806-46B1-BBAF-4ABC6530EF24}"/>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40F1FE4E-9FCE-4DC3-9D7B-3559DEE0B2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908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F83A3-0626-48F1-8629-504928CD0A91}"/>
              </a:ext>
            </a:extLst>
          </p:cNvPr>
          <p:cNvSpPr>
            <a:spLocks noGrp="1"/>
          </p:cNvSpPr>
          <p:nvPr>
            <p:ph type="title"/>
          </p:nvPr>
        </p:nvSpPr>
        <p:spPr/>
        <p:txBody>
          <a:bodyPr/>
          <a:lstStyle/>
          <a:p>
            <a:r>
              <a:rPr lang="en-US"/>
              <a:t>Youtube Videos Table | Qatar - 1 of 4</a:t>
            </a:r>
          </a:p>
        </p:txBody>
      </p:sp>
      <p:graphicFrame>
        <p:nvGraphicFramePr>
          <p:cNvPr id="5" name="Table Placeholder 4">
            <a:extLst>
              <a:ext uri="{FF2B5EF4-FFF2-40B4-BE49-F238E27FC236}">
                <a16:creationId xmlns:a16="http://schemas.microsoft.com/office/drawing/2014/main" id="{EEAB547F-CE84-49E3-8C7B-DEA0A44401EE}"/>
              </a:ext>
            </a:extLst>
          </p:cNvPr>
          <p:cNvGraphicFramePr>
            <a:graphicFrameLocks noGrp="1"/>
          </p:cNvGraphicFramePr>
          <p:nvPr>
            <p:ph type="tbl" sz="quarter" idx="13"/>
            <p:extLst>
              <p:ext uri="{D42A27DB-BD31-4B8C-83A1-F6EECF244321}">
                <p14:modId xmlns:p14="http://schemas.microsoft.com/office/powerpoint/2010/main" val="407435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8990972"/>
                    </a:ext>
                  </a:extLst>
                </a:gridCol>
                <a:gridCol w="822960">
                  <a:extLst>
                    <a:ext uri="{9D8B030D-6E8A-4147-A177-3AD203B41FA5}">
                      <a16:colId xmlns:a16="http://schemas.microsoft.com/office/drawing/2014/main" val="3517984512"/>
                    </a:ext>
                  </a:extLst>
                </a:gridCol>
                <a:gridCol w="822960">
                  <a:extLst>
                    <a:ext uri="{9D8B030D-6E8A-4147-A177-3AD203B41FA5}">
                      <a16:colId xmlns:a16="http://schemas.microsoft.com/office/drawing/2014/main" val="52784445"/>
                    </a:ext>
                  </a:extLst>
                </a:gridCol>
                <a:gridCol w="822960">
                  <a:extLst>
                    <a:ext uri="{9D8B030D-6E8A-4147-A177-3AD203B41FA5}">
                      <a16:colId xmlns:a16="http://schemas.microsoft.com/office/drawing/2014/main" val="3375729029"/>
                    </a:ext>
                  </a:extLst>
                </a:gridCol>
                <a:gridCol w="822960">
                  <a:extLst>
                    <a:ext uri="{9D8B030D-6E8A-4147-A177-3AD203B41FA5}">
                      <a16:colId xmlns:a16="http://schemas.microsoft.com/office/drawing/2014/main" val="80045855"/>
                    </a:ext>
                  </a:extLst>
                </a:gridCol>
                <a:gridCol w="822960">
                  <a:extLst>
                    <a:ext uri="{9D8B030D-6E8A-4147-A177-3AD203B41FA5}">
                      <a16:colId xmlns:a16="http://schemas.microsoft.com/office/drawing/2014/main" val="1657398237"/>
                    </a:ext>
                  </a:extLst>
                </a:gridCol>
                <a:gridCol w="822960">
                  <a:extLst>
                    <a:ext uri="{9D8B030D-6E8A-4147-A177-3AD203B41FA5}">
                      <a16:colId xmlns:a16="http://schemas.microsoft.com/office/drawing/2014/main" val="2801162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5095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2022 - 2020-03-05 13:46:00</a:t>
                      </a:r>
                      <a:r>
                        <a:rPr kumimoji="0" lang="en-US" sz="1000" b="0" i="0" u="none" strike="noStrike" kern="1200" cap="none" spc="0" normalizeH="0" baseline="0" noProof="0">
                          <a:ln>
                            <a:noFill/>
                          </a:ln>
                          <a:solidFill>
                            <a:prstClr val="black"/>
                          </a:solidFill>
                          <a:effectLst/>
                          <a:uLnTx/>
                          <a:uFillTx/>
                          <a:latin typeface="+mn-lt"/>
                          <a:ea typeface="+mn-ea"/>
                          <a:cs typeface="+mn-cs"/>
                        </a:rPr>
                        <a:t>
 Qatar 2022 Stadium Progress – March 2020 | ٢٠٢٢™– </a:t>
                      </a:r>
                      <a:r>
                        <a:rPr kumimoji="0" lang="ar-AE" sz="1000" b="0" i="0" u="none" strike="noStrike" kern="1200" cap="none" spc="0" normalizeH="0" baseline="0" noProof="0">
                          <a:ln>
                            <a:noFill/>
                          </a:ln>
                          <a:solidFill>
                            <a:prstClr val="black"/>
                          </a:solidFill>
                          <a:effectLst/>
                          <a:uLnTx/>
                          <a:uFillTx/>
                          <a:latin typeface="+mn-lt"/>
                          <a:ea typeface="+mn-ea"/>
                          <a:cs typeface="+mn-cs"/>
                        </a:rPr>
                        <a:t>مارس ٢٠٢٠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استادات كأس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extLst>
                  <a:ext uri="{0D108BD9-81ED-4DB2-BD59-A6C34878D82A}">
                    <a16:rowId xmlns:a16="http://schemas.microsoft.com/office/drawing/2014/main" val="1503114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19:44:35</a:t>
                      </a:r>
                      <a:r>
                        <a:rPr kumimoji="0" lang="en-US" sz="1000" b="0" i="0" u="none" strike="noStrike" kern="1200" cap="none" spc="0" normalizeH="0" baseline="0" noProof="0">
                          <a:ln>
                            <a:noFill/>
                          </a:ln>
                          <a:solidFill>
                            <a:prstClr val="black"/>
                          </a:solidFill>
                          <a:effectLst/>
                          <a:uLnTx/>
                          <a:uFillTx/>
                          <a:latin typeface="+mn-lt"/>
                          <a:ea typeface="+mn-ea"/>
                          <a:cs typeface="+mn-cs"/>
                        </a:rPr>
                        <a:t>
 Al Rayyan Stadium Progress – February 2020 | Qatar 2022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الريان – فبراير ٢٠٢٠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09463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19:43:07</a:t>
                      </a:r>
                      <a:r>
                        <a:rPr kumimoji="0" lang="en-US" sz="1000" b="0" i="0" u="none" strike="noStrike" kern="1200" cap="none" spc="0" normalizeH="0" baseline="0" noProof="0">
                          <a:ln>
                            <a:noFill/>
                          </a:ln>
                          <a:solidFill>
                            <a:prstClr val="black"/>
                          </a:solidFill>
                          <a:effectLst/>
                          <a:uLnTx/>
                          <a:uFillTx/>
                          <a:latin typeface="+mn-lt"/>
                          <a:ea typeface="+mn-ea"/>
                          <a:cs typeface="+mn-cs"/>
                        </a:rPr>
                        <a:t>
 Al Thumama Stadium Progress – February 2020 | Qatar 2022 |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الثمامة – فبراير ٢٠٢٠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39745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19:41:37</a:t>
                      </a:r>
                      <a:r>
                        <a:rPr kumimoji="0" lang="en-US" sz="1000" b="0" i="0" u="none" strike="noStrike" kern="1200" cap="none" spc="0" normalizeH="0" baseline="0" noProof="0">
                          <a:ln>
                            <a:noFill/>
                          </a:ln>
                          <a:solidFill>
                            <a:prstClr val="black"/>
                          </a:solidFill>
                          <a:effectLst/>
                          <a:uLnTx/>
                          <a:uFillTx/>
                          <a:latin typeface="+mn-lt"/>
                          <a:ea typeface="+mn-ea"/>
                          <a:cs typeface="+mn-cs"/>
                        </a:rPr>
                        <a:t>
 Lusail Stadium Progress – February 2020 | Qatar 2022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لوسيل – فبراير ٢٠٢٠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208905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19:39:51</a:t>
                      </a:r>
                      <a:r>
                        <a:rPr kumimoji="0" lang="en-US" sz="1000" b="0" i="0" u="none" strike="noStrike" kern="1200" cap="none" spc="0" normalizeH="0" baseline="0" noProof="0">
                          <a:ln>
                            <a:noFill/>
                          </a:ln>
                          <a:solidFill>
                            <a:prstClr val="black"/>
                          </a:solidFill>
                          <a:effectLst/>
                          <a:uLnTx/>
                          <a:uFillTx/>
                          <a:latin typeface="+mn-lt"/>
                          <a:ea typeface="+mn-ea"/>
                          <a:cs typeface="+mn-cs"/>
                        </a:rPr>
                        <a:t>
 Al Bayt Stadium Progress – February 2020 | Qatar 2022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البيت – فبراير ٢٠٢٠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13430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19:38:21</a:t>
                      </a:r>
                      <a:r>
                        <a:rPr kumimoji="0" lang="en-US" sz="1000" b="0" i="0" u="none" strike="noStrike" kern="1200" cap="none" spc="0" normalizeH="0" baseline="0" noProof="0">
                          <a:ln>
                            <a:noFill/>
                          </a:ln>
                          <a:solidFill>
                            <a:prstClr val="black"/>
                          </a:solidFill>
                          <a:effectLst/>
                          <a:uLnTx/>
                          <a:uFillTx/>
                          <a:latin typeface="+mn-lt"/>
                          <a:ea typeface="+mn-ea"/>
                          <a:cs typeface="+mn-cs"/>
                        </a:rPr>
                        <a:t>
 Education City Stadium Progress – February 2020 |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المدينة التعليمية – فبراير ٢٠٢٠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4951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2022 - 2020-02-25 19:38:11</a:t>
                      </a:r>
                      <a:r>
                        <a:rPr kumimoji="0" lang="en-US" sz="1000" b="0" i="0" u="none" strike="noStrike" kern="1200" cap="none" spc="0" normalizeH="0" baseline="0" noProof="0">
                          <a:ln>
                            <a:noFill/>
                          </a:ln>
                          <a:solidFill>
                            <a:prstClr val="black"/>
                          </a:solidFill>
                          <a:effectLst/>
                          <a:uLnTx/>
                          <a:uFillTx/>
                          <a:latin typeface="+mn-lt"/>
                          <a:ea typeface="+mn-ea"/>
                          <a:cs typeface="+mn-cs"/>
                        </a:rPr>
                        <a:t>
 Ras Abu Aboud Stadium Progress – February 2020 | Qatar 2022 |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راس أبو عبود – فبراير٢٠٢٠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331675477"/>
                  </a:ext>
                </a:extLst>
              </a:tr>
            </a:tbl>
          </a:graphicData>
        </a:graphic>
      </p:graphicFrame>
      <p:sp>
        <p:nvSpPr>
          <p:cNvPr id="4" name="Text Placeholder 3">
            <a:extLst>
              <a:ext uri="{FF2B5EF4-FFF2-40B4-BE49-F238E27FC236}">
                <a16:creationId xmlns:a16="http://schemas.microsoft.com/office/drawing/2014/main" id="{A5A059BA-8040-461E-B2CB-02E0911F936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92343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AD305-3DA2-4464-BC20-1CECCA659073}"/>
              </a:ext>
            </a:extLst>
          </p:cNvPr>
          <p:cNvSpPr>
            <a:spLocks noGrp="1"/>
          </p:cNvSpPr>
          <p:nvPr>
            <p:ph type="title"/>
          </p:nvPr>
        </p:nvSpPr>
        <p:spPr/>
        <p:txBody>
          <a:bodyPr/>
          <a:lstStyle/>
          <a:p>
            <a:r>
              <a:rPr lang="en-US"/>
              <a:t>Youtube Videos Table | Qatar - 2 of 4</a:t>
            </a:r>
          </a:p>
        </p:txBody>
      </p:sp>
      <p:graphicFrame>
        <p:nvGraphicFramePr>
          <p:cNvPr id="5" name="Table Placeholder 4">
            <a:extLst>
              <a:ext uri="{FF2B5EF4-FFF2-40B4-BE49-F238E27FC236}">
                <a16:creationId xmlns:a16="http://schemas.microsoft.com/office/drawing/2014/main" id="{EA45C89B-5EB7-4A00-867D-CA449E5A1D3E}"/>
              </a:ext>
            </a:extLst>
          </p:cNvPr>
          <p:cNvGraphicFramePr>
            <a:graphicFrameLocks noGrp="1"/>
          </p:cNvGraphicFramePr>
          <p:nvPr>
            <p:ph type="tbl" sz="quarter" idx="13"/>
            <p:extLst>
              <p:ext uri="{D42A27DB-BD31-4B8C-83A1-F6EECF244321}">
                <p14:modId xmlns:p14="http://schemas.microsoft.com/office/powerpoint/2010/main" val="242151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2569756"/>
                    </a:ext>
                  </a:extLst>
                </a:gridCol>
                <a:gridCol w="822960">
                  <a:extLst>
                    <a:ext uri="{9D8B030D-6E8A-4147-A177-3AD203B41FA5}">
                      <a16:colId xmlns:a16="http://schemas.microsoft.com/office/drawing/2014/main" val="2633406756"/>
                    </a:ext>
                  </a:extLst>
                </a:gridCol>
                <a:gridCol w="822960">
                  <a:extLst>
                    <a:ext uri="{9D8B030D-6E8A-4147-A177-3AD203B41FA5}">
                      <a16:colId xmlns:a16="http://schemas.microsoft.com/office/drawing/2014/main" val="2574175155"/>
                    </a:ext>
                  </a:extLst>
                </a:gridCol>
                <a:gridCol w="822960">
                  <a:extLst>
                    <a:ext uri="{9D8B030D-6E8A-4147-A177-3AD203B41FA5}">
                      <a16:colId xmlns:a16="http://schemas.microsoft.com/office/drawing/2014/main" val="2208276781"/>
                    </a:ext>
                  </a:extLst>
                </a:gridCol>
                <a:gridCol w="822960">
                  <a:extLst>
                    <a:ext uri="{9D8B030D-6E8A-4147-A177-3AD203B41FA5}">
                      <a16:colId xmlns:a16="http://schemas.microsoft.com/office/drawing/2014/main" val="3789820421"/>
                    </a:ext>
                  </a:extLst>
                </a:gridCol>
                <a:gridCol w="822960">
                  <a:extLst>
                    <a:ext uri="{9D8B030D-6E8A-4147-A177-3AD203B41FA5}">
                      <a16:colId xmlns:a16="http://schemas.microsoft.com/office/drawing/2014/main" val="20897101"/>
                    </a:ext>
                  </a:extLst>
                </a:gridCol>
                <a:gridCol w="822960">
                  <a:extLst>
                    <a:ext uri="{9D8B030D-6E8A-4147-A177-3AD203B41FA5}">
                      <a16:colId xmlns:a16="http://schemas.microsoft.com/office/drawing/2014/main" val="3816176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17468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2022 - 2020-02-12 16:02:55</a:t>
                      </a:r>
                      <a:r>
                        <a:rPr kumimoji="0" lang="en-US" sz="1000" b="0" i="0" u="none" strike="noStrike" kern="1200" cap="none" spc="0" normalizeH="0" baseline="0" noProof="0">
                          <a:ln>
                            <a:noFill/>
                          </a:ln>
                          <a:solidFill>
                            <a:prstClr val="black"/>
                          </a:solidFill>
                          <a:effectLst/>
                          <a:uLnTx/>
                          <a:uFillTx/>
                          <a:latin typeface="+mn-lt"/>
                          <a:ea typeface="+mn-ea"/>
                          <a:cs typeface="+mn-cs"/>
                        </a:rPr>
                        <a:t>
 Al Bayt Park – Now Open | Qatar 2022 </a:t>
                      </a:r>
                      <a:r>
                        <a:rPr kumimoji="0" lang="ar-AE" sz="1000" b="0" i="0" u="none" strike="noStrike" kern="1200" cap="none" spc="0" normalizeH="0" baseline="0" noProof="0">
                          <a:ln>
                            <a:noFill/>
                          </a:ln>
                          <a:solidFill>
                            <a:prstClr val="black"/>
                          </a:solidFill>
                          <a:effectLst/>
                          <a:uLnTx/>
                          <a:uFillTx/>
                          <a:latin typeface="+mn-lt"/>
                          <a:ea typeface="+mn-ea"/>
                          <a:cs typeface="+mn-cs"/>
                        </a:rPr>
                        <a:t>حديقة البيت - مفتوحة الآن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929614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2022 - 2020-02-10 09:04:29</a:t>
                      </a:r>
                      <a:r>
                        <a:rPr kumimoji="0" lang="en-US" sz="1000" b="0" i="0" u="none" strike="noStrike" kern="1200" cap="none" spc="0" normalizeH="0" baseline="0" noProof="0">
                          <a:ln>
                            <a:noFill/>
                          </a:ln>
                          <a:solidFill>
                            <a:prstClr val="black"/>
                          </a:solidFill>
                          <a:effectLst/>
                          <a:uLnTx/>
                          <a:uFillTx/>
                          <a:latin typeface="+mn-lt"/>
                          <a:ea typeface="+mn-ea"/>
                          <a:cs typeface="+mn-cs"/>
                        </a:rPr>
                        <a:t>
 Cahill Joins the Road to 2022  | Qatar 2022 </a:t>
                      </a:r>
                      <a:r>
                        <a:rPr kumimoji="0" lang="ar-AE" sz="1000" b="0" i="0" u="none" strike="noStrike" kern="1200" cap="none" spc="0" normalizeH="0" baseline="0" noProof="0">
                          <a:ln>
                            <a:noFill/>
                          </a:ln>
                          <a:solidFill>
                            <a:prstClr val="black"/>
                          </a:solidFill>
                          <a:effectLst/>
                          <a:uLnTx/>
                          <a:uFillTx/>
                          <a:latin typeface="+mn-lt"/>
                          <a:ea typeface="+mn-ea"/>
                          <a:cs typeface="+mn-cs"/>
                        </a:rPr>
                        <a:t>كاهيل في الطريق نحو ٢٠٢٢|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77974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2022 - 2019-12-25 11:32:25</a:t>
                      </a:r>
                      <a:r>
                        <a:rPr kumimoji="0" lang="en-US" sz="1000" b="0" i="0" u="none" strike="noStrike" kern="1200" cap="none" spc="0" normalizeH="0" baseline="0" noProof="0">
                          <a:ln>
                            <a:noFill/>
                          </a:ln>
                          <a:solidFill>
                            <a:prstClr val="black"/>
                          </a:solidFill>
                          <a:effectLst/>
                          <a:uLnTx/>
                          <a:uFillTx/>
                          <a:latin typeface="+mn-lt"/>
                          <a:ea typeface="+mn-ea"/>
                          <a:cs typeface="+mn-cs"/>
                        </a:rPr>
                        <a:t>
 David Beckham: Qatar 2022 will be a dream | Qatar 2022 </a:t>
                      </a:r>
                      <a:r>
                        <a:rPr kumimoji="0" lang="ar-AE" sz="1000" b="0" i="0" u="none" strike="noStrike" kern="1200" cap="none" spc="0" normalizeH="0" baseline="0" noProof="0">
                          <a:ln>
                            <a:noFill/>
                          </a:ln>
                          <a:solidFill>
                            <a:prstClr val="black"/>
                          </a:solidFill>
                          <a:effectLst/>
                          <a:uLnTx/>
                          <a:uFillTx/>
                          <a:latin typeface="+mn-lt"/>
                          <a:ea typeface="+mn-ea"/>
                          <a:cs typeface="+mn-cs"/>
                        </a:rPr>
                        <a:t>ديفيد بيكهام يتحدث عن قطر٢٠٢٢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72667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2022 - 2019-12-21 02:20:45</a:t>
                      </a:r>
                      <a:r>
                        <a:rPr kumimoji="0" lang="en-US" sz="1000" b="0" i="0" u="none" strike="noStrike" kern="1200" cap="none" spc="0" normalizeH="0" baseline="0" noProof="0">
                          <a:ln>
                            <a:noFill/>
                          </a:ln>
                          <a:solidFill>
                            <a:prstClr val="black"/>
                          </a:solidFill>
                          <a:effectLst/>
                          <a:uLnTx/>
                          <a:uFillTx/>
                          <a:latin typeface="+mn-lt"/>
                          <a:ea typeface="+mn-ea"/>
                          <a:cs typeface="+mn-cs"/>
                        </a:rPr>
                        <a:t>
 FIFA Club World Cup™ Fan Zone: The Final | Qatar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04:15:55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137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2022 - 2019-12-18 22:56:53</a:t>
                      </a:r>
                      <a:r>
                        <a:rPr kumimoji="0" lang="en-US" sz="1000" b="0" i="0" u="none" strike="noStrike" kern="1200" cap="none" spc="0" normalizeH="0" baseline="0" noProof="0">
                          <a:ln>
                            <a:noFill/>
                          </a:ln>
                          <a:solidFill>
                            <a:prstClr val="black"/>
                          </a:solidFill>
                          <a:effectLst/>
                          <a:uLnTx/>
                          <a:uFillTx/>
                          <a:latin typeface="+mn-lt"/>
                          <a:ea typeface="+mn-ea"/>
                          <a:cs typeface="+mn-cs"/>
                        </a:rPr>
                        <a:t>
 FIFA Club World Cup™ Fan Zone: Welcoming the World | Qatar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45090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2022 - 2019-12-17 09:03:27</a:t>
                      </a:r>
                      <a:r>
                        <a:rPr kumimoji="0" lang="en-US" sz="1000" b="0" i="0" u="none" strike="noStrike" kern="1200" cap="none" spc="0" normalizeH="0" baseline="0" noProof="0">
                          <a:ln>
                            <a:noFill/>
                          </a:ln>
                          <a:solidFill>
                            <a:prstClr val="black"/>
                          </a:solidFill>
                          <a:effectLst/>
                          <a:uLnTx/>
                          <a:uFillTx/>
                          <a:latin typeface="+mn-lt"/>
                          <a:ea typeface="+mn-ea"/>
                          <a:cs typeface="+mn-cs"/>
                        </a:rPr>
                        <a:t>
 FIFA Club World Cup™ Fan Zone: A Feel-good Festival | Qatar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86852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2022 - 2019-12-16 12:10:09</a:t>
                      </a:r>
                      <a:r>
                        <a:rPr kumimoji="0" lang="en-US" sz="1000" b="0" i="0" u="none" strike="noStrike" kern="1200" cap="none" spc="0" normalizeH="0" baseline="0" noProof="0">
                          <a:ln>
                            <a:noFill/>
                          </a:ln>
                          <a:solidFill>
                            <a:prstClr val="black"/>
                          </a:solidFill>
                          <a:effectLst/>
                          <a:uLnTx/>
                          <a:uFillTx/>
                          <a:latin typeface="+mn-lt"/>
                          <a:ea typeface="+mn-ea"/>
                          <a:cs typeface="+mn-cs"/>
                        </a:rPr>
                        <a:t>
 Dr. Cool | Qatar 2022 </a:t>
                      </a:r>
                      <a:r>
                        <a:rPr kumimoji="0" lang="ar-AE" sz="1000" b="0" i="0" u="none" strike="noStrike" kern="1200" cap="none" spc="0" normalizeH="0" baseline="0" noProof="0">
                          <a:ln>
                            <a:noFill/>
                          </a:ln>
                          <a:solidFill>
                            <a:prstClr val="black"/>
                          </a:solidFill>
                          <a:effectLst/>
                          <a:uLnTx/>
                          <a:uFillTx/>
                          <a:latin typeface="+mn-lt"/>
                          <a:ea typeface="+mn-ea"/>
                          <a:cs typeface="+mn-cs"/>
                        </a:rPr>
                        <a:t>مهندس تقنية التبريد في استادات المونديال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69126915"/>
                  </a:ext>
                </a:extLst>
              </a:tr>
            </a:tbl>
          </a:graphicData>
        </a:graphic>
      </p:graphicFrame>
      <p:sp>
        <p:nvSpPr>
          <p:cNvPr id="4" name="Text Placeholder 3">
            <a:extLst>
              <a:ext uri="{FF2B5EF4-FFF2-40B4-BE49-F238E27FC236}">
                <a16:creationId xmlns:a16="http://schemas.microsoft.com/office/drawing/2014/main" id="{028C6E40-B1F4-42E9-BBCC-2BE9F23A65A2}"/>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61605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0CCB9-5CBB-4E3B-ACEA-540728110366}"/>
              </a:ext>
            </a:extLst>
          </p:cNvPr>
          <p:cNvSpPr>
            <a:spLocks noGrp="1"/>
          </p:cNvSpPr>
          <p:nvPr>
            <p:ph type="title"/>
          </p:nvPr>
        </p:nvSpPr>
        <p:spPr/>
        <p:txBody>
          <a:bodyPr/>
          <a:lstStyle/>
          <a:p>
            <a:r>
              <a:rPr lang="en-US"/>
              <a:t>Youtube Videos Table | Qatar - 3 of 4</a:t>
            </a:r>
          </a:p>
        </p:txBody>
      </p:sp>
      <p:graphicFrame>
        <p:nvGraphicFramePr>
          <p:cNvPr id="5" name="Table Placeholder 4">
            <a:extLst>
              <a:ext uri="{FF2B5EF4-FFF2-40B4-BE49-F238E27FC236}">
                <a16:creationId xmlns:a16="http://schemas.microsoft.com/office/drawing/2014/main" id="{D83E70CB-BD22-499C-88F0-637E05F40650}"/>
              </a:ext>
            </a:extLst>
          </p:cNvPr>
          <p:cNvGraphicFramePr>
            <a:graphicFrameLocks noGrp="1"/>
          </p:cNvGraphicFramePr>
          <p:nvPr>
            <p:ph type="tbl" sz="quarter" idx="13"/>
            <p:extLst>
              <p:ext uri="{D42A27DB-BD31-4B8C-83A1-F6EECF244321}">
                <p14:modId xmlns:p14="http://schemas.microsoft.com/office/powerpoint/2010/main" val="89941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1426357"/>
                    </a:ext>
                  </a:extLst>
                </a:gridCol>
                <a:gridCol w="822960">
                  <a:extLst>
                    <a:ext uri="{9D8B030D-6E8A-4147-A177-3AD203B41FA5}">
                      <a16:colId xmlns:a16="http://schemas.microsoft.com/office/drawing/2014/main" val="1655093808"/>
                    </a:ext>
                  </a:extLst>
                </a:gridCol>
                <a:gridCol w="822960">
                  <a:extLst>
                    <a:ext uri="{9D8B030D-6E8A-4147-A177-3AD203B41FA5}">
                      <a16:colId xmlns:a16="http://schemas.microsoft.com/office/drawing/2014/main" val="2462747264"/>
                    </a:ext>
                  </a:extLst>
                </a:gridCol>
                <a:gridCol w="822960">
                  <a:extLst>
                    <a:ext uri="{9D8B030D-6E8A-4147-A177-3AD203B41FA5}">
                      <a16:colId xmlns:a16="http://schemas.microsoft.com/office/drawing/2014/main" val="2963322199"/>
                    </a:ext>
                  </a:extLst>
                </a:gridCol>
                <a:gridCol w="822960">
                  <a:extLst>
                    <a:ext uri="{9D8B030D-6E8A-4147-A177-3AD203B41FA5}">
                      <a16:colId xmlns:a16="http://schemas.microsoft.com/office/drawing/2014/main" val="2229614418"/>
                    </a:ext>
                  </a:extLst>
                </a:gridCol>
                <a:gridCol w="822960">
                  <a:extLst>
                    <a:ext uri="{9D8B030D-6E8A-4147-A177-3AD203B41FA5}">
                      <a16:colId xmlns:a16="http://schemas.microsoft.com/office/drawing/2014/main" val="3892721832"/>
                    </a:ext>
                  </a:extLst>
                </a:gridCol>
                <a:gridCol w="822960">
                  <a:extLst>
                    <a:ext uri="{9D8B030D-6E8A-4147-A177-3AD203B41FA5}">
                      <a16:colId xmlns:a16="http://schemas.microsoft.com/office/drawing/2014/main" val="366427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417145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2022 - 2019-12-10 18:12:56</a:t>
                      </a:r>
                      <a:r>
                        <a:rPr kumimoji="0" lang="en-US" sz="1000" b="0" i="0" u="none" strike="noStrike" kern="1200" cap="none" spc="0" normalizeH="0" baseline="0" noProof="0">
                          <a:ln>
                            <a:noFill/>
                          </a:ln>
                          <a:solidFill>
                            <a:prstClr val="black"/>
                          </a:solidFill>
                          <a:effectLst/>
                          <a:uLnTx/>
                          <a:uFillTx/>
                          <a:latin typeface="+mn-lt"/>
                          <a:ea typeface="+mn-ea"/>
                          <a:cs typeface="+mn-cs"/>
                        </a:rPr>
                        <a:t>
 From Liverpool to Doha | Qatar 2022 </a:t>
                      </a:r>
                      <a:r>
                        <a:rPr kumimoji="0" lang="ar-AE" sz="1000" b="0" i="0" u="none" strike="noStrike" kern="1200" cap="none" spc="0" normalizeH="0" baseline="0" noProof="0">
                          <a:ln>
                            <a:noFill/>
                          </a:ln>
                          <a:solidFill>
                            <a:prstClr val="black"/>
                          </a:solidFill>
                          <a:effectLst/>
                          <a:uLnTx/>
                          <a:uFillTx/>
                          <a:latin typeface="+mn-lt"/>
                          <a:ea typeface="+mn-ea"/>
                          <a:cs typeface="+mn-cs"/>
                        </a:rPr>
                        <a:t>من ليفربول إلى الدوحة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19410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2022 - 2019-12-05 19:19:01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قطر ٢٠٢٢ |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منطقة المشجعين لكأس العالم للأندية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6716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2022 - 2019-12-05 19:07:53</a:t>
                      </a:r>
                      <a:r>
                        <a:rPr kumimoji="0" lang="en-US" sz="1000" b="0" i="0" u="none" strike="noStrike" kern="1200" cap="none" spc="0" normalizeH="0" baseline="0" noProof="0">
                          <a:ln>
                            <a:noFill/>
                          </a:ln>
                          <a:solidFill>
                            <a:prstClr val="black"/>
                          </a:solidFill>
                          <a:effectLst/>
                          <a:uLnTx/>
                          <a:uFillTx/>
                          <a:latin typeface="+mn-lt"/>
                          <a:ea typeface="+mn-ea"/>
                          <a:cs typeface="+mn-cs"/>
                        </a:rPr>
                        <a:t>
 FIFA Club World Cup™ Fan Zone | Qatar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37967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2022 - 2019-12-02 15:39:56</a:t>
                      </a:r>
                      <a:r>
                        <a:rPr kumimoji="0" lang="en-US" sz="1000" b="0" i="0" u="none" strike="noStrike" kern="1200" cap="none" spc="0" normalizeH="0" baseline="0" noProof="0">
                          <a:ln>
                            <a:noFill/>
                          </a:ln>
                          <a:solidFill>
                            <a:prstClr val="black"/>
                          </a:solidFill>
                          <a:effectLst/>
                          <a:uLnTx/>
                          <a:uFillTx/>
                          <a:latin typeface="+mn-lt"/>
                          <a:ea typeface="+mn-ea"/>
                          <a:cs typeface="+mn-cs"/>
                        </a:rPr>
                        <a:t>
 Ninth bid win anniversary | Qatar 2022 </a:t>
                      </a:r>
                      <a:r>
                        <a:rPr kumimoji="0" lang="ar-AE" sz="1000" b="0" i="0" u="none" strike="noStrike" kern="1200" cap="none" spc="0" normalizeH="0" baseline="0" noProof="0">
                          <a:ln>
                            <a:noFill/>
                          </a:ln>
                          <a:solidFill>
                            <a:prstClr val="black"/>
                          </a:solidFill>
                          <a:effectLst/>
                          <a:uLnTx/>
                          <a:uFillTx/>
                          <a:latin typeface="+mn-lt"/>
                          <a:ea typeface="+mn-ea"/>
                          <a:cs typeface="+mn-cs"/>
                        </a:rPr>
                        <a:t>الذكرى السنوية لفوز ملف قطر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83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2022 - 2019-11-25 18:47:17</a:t>
                      </a:r>
                      <a:r>
                        <a:rPr kumimoji="0" lang="en-US" sz="1000" b="0" i="0" u="none" strike="noStrike" kern="1200" cap="none" spc="0" normalizeH="0" baseline="0" noProof="0">
                          <a:ln>
                            <a:noFill/>
                          </a:ln>
                          <a:solidFill>
                            <a:prstClr val="black"/>
                          </a:solidFill>
                          <a:effectLst/>
                          <a:uLnTx/>
                          <a:uFillTx/>
                          <a:latin typeface="+mn-lt"/>
                          <a:ea typeface="+mn-ea"/>
                          <a:cs typeface="+mn-cs"/>
                        </a:rPr>
                        <a:t>
 Hussein Saeed: Gulf Cup legend | Qatar 2022 </a:t>
                      </a:r>
                      <a:r>
                        <a:rPr kumimoji="0" lang="ar-AE" sz="1000" b="0" i="0" u="none" strike="noStrike" kern="1200" cap="none" spc="0" normalizeH="0" baseline="0" noProof="0">
                          <a:ln>
                            <a:noFill/>
                          </a:ln>
                          <a:solidFill>
                            <a:prstClr val="black"/>
                          </a:solidFill>
                          <a:effectLst/>
                          <a:uLnTx/>
                          <a:uFillTx/>
                          <a:latin typeface="+mn-lt"/>
                          <a:ea typeface="+mn-ea"/>
                          <a:cs typeface="+mn-cs"/>
                        </a:rPr>
                        <a:t>حسين سعيد: الهداف التاريخي لبطولة كأس الخليج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70128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2022 - 2019-11-20 17:11:22</a:t>
                      </a:r>
                      <a:r>
                        <a:rPr kumimoji="0" lang="en-US" sz="1000" b="0" i="0" u="none" strike="noStrike" kern="1200" cap="none" spc="0" normalizeH="0" baseline="0" noProof="0">
                          <a:ln>
                            <a:noFill/>
                          </a:ln>
                          <a:solidFill>
                            <a:prstClr val="black"/>
                          </a:solidFill>
                          <a:effectLst/>
                          <a:uLnTx/>
                          <a:uFillTx/>
                          <a:latin typeface="+mn-lt"/>
                          <a:ea typeface="+mn-ea"/>
                          <a:cs typeface="+mn-cs"/>
                        </a:rPr>
                        <a:t>
 Goal Click: 3 Years To Go  | Qatar 2022 </a:t>
                      </a:r>
                      <a:r>
                        <a:rPr kumimoji="0" lang="ar-AE" sz="1000" b="0" i="0" u="none" strike="noStrike" kern="1200" cap="none" spc="0" normalizeH="0" baseline="0" noProof="0">
                          <a:ln>
                            <a:noFill/>
                          </a:ln>
                          <a:solidFill>
                            <a:prstClr val="black"/>
                          </a:solidFill>
                          <a:effectLst/>
                          <a:uLnTx/>
                          <a:uFillTx/>
                          <a:latin typeface="+mn-lt"/>
                          <a:ea typeface="+mn-ea"/>
                          <a:cs typeface="+mn-cs"/>
                        </a:rPr>
                        <a:t>جول كليك: ثلاثة أعوام على الانطلاق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59185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2022 - 2019-11-20 10:21:57</a:t>
                      </a:r>
                      <a:r>
                        <a:rPr kumimoji="0" lang="en-US" sz="1000" b="0" i="0" u="none" strike="noStrike" kern="1200" cap="none" spc="0" normalizeH="0" baseline="0" noProof="0">
                          <a:ln>
                            <a:noFill/>
                          </a:ln>
                          <a:solidFill>
                            <a:prstClr val="black"/>
                          </a:solidFill>
                          <a:effectLst/>
                          <a:uLnTx/>
                          <a:uFillTx/>
                          <a:latin typeface="+mn-lt"/>
                          <a:ea typeface="+mn-ea"/>
                          <a:cs typeface="+mn-cs"/>
                        </a:rPr>
                        <a:t>
 Al Rayyan Stadium Progress – November 2019 | Qatar 2022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الريان – نوفمبر ٢٠١٩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979277022"/>
                  </a:ext>
                </a:extLst>
              </a:tr>
            </a:tbl>
          </a:graphicData>
        </a:graphic>
      </p:graphicFrame>
      <p:sp>
        <p:nvSpPr>
          <p:cNvPr id="4" name="Text Placeholder 3">
            <a:extLst>
              <a:ext uri="{FF2B5EF4-FFF2-40B4-BE49-F238E27FC236}">
                <a16:creationId xmlns:a16="http://schemas.microsoft.com/office/drawing/2014/main" id="{D4C91F62-1D7D-4E0B-9232-FBAE757DE00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898332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96FB-96DD-46F5-A407-6CA552544EA6}"/>
              </a:ext>
            </a:extLst>
          </p:cNvPr>
          <p:cNvSpPr>
            <a:spLocks noGrp="1"/>
          </p:cNvSpPr>
          <p:nvPr>
            <p:ph type="title"/>
          </p:nvPr>
        </p:nvSpPr>
        <p:spPr/>
        <p:txBody>
          <a:bodyPr/>
          <a:lstStyle/>
          <a:p>
            <a:r>
              <a:rPr lang="en-US"/>
              <a:t>Youtube Videos Table | Qatar - 4 of 4</a:t>
            </a:r>
          </a:p>
        </p:txBody>
      </p:sp>
      <p:graphicFrame>
        <p:nvGraphicFramePr>
          <p:cNvPr id="5" name="Table Placeholder 4">
            <a:extLst>
              <a:ext uri="{FF2B5EF4-FFF2-40B4-BE49-F238E27FC236}">
                <a16:creationId xmlns:a16="http://schemas.microsoft.com/office/drawing/2014/main" id="{E7AAE64D-A6F2-44F0-9746-CB4581D92DFD}"/>
              </a:ext>
            </a:extLst>
          </p:cNvPr>
          <p:cNvGraphicFramePr>
            <a:graphicFrameLocks noGrp="1"/>
          </p:cNvGraphicFramePr>
          <p:nvPr>
            <p:ph type="tbl" sz="quarter" idx="13"/>
            <p:extLst>
              <p:ext uri="{D42A27DB-BD31-4B8C-83A1-F6EECF244321}">
                <p14:modId xmlns:p14="http://schemas.microsoft.com/office/powerpoint/2010/main" val="186958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2552789"/>
                    </a:ext>
                  </a:extLst>
                </a:gridCol>
                <a:gridCol w="822960">
                  <a:extLst>
                    <a:ext uri="{9D8B030D-6E8A-4147-A177-3AD203B41FA5}">
                      <a16:colId xmlns:a16="http://schemas.microsoft.com/office/drawing/2014/main" val="110143690"/>
                    </a:ext>
                  </a:extLst>
                </a:gridCol>
                <a:gridCol w="822960">
                  <a:extLst>
                    <a:ext uri="{9D8B030D-6E8A-4147-A177-3AD203B41FA5}">
                      <a16:colId xmlns:a16="http://schemas.microsoft.com/office/drawing/2014/main" val="812442371"/>
                    </a:ext>
                  </a:extLst>
                </a:gridCol>
                <a:gridCol w="822960">
                  <a:extLst>
                    <a:ext uri="{9D8B030D-6E8A-4147-A177-3AD203B41FA5}">
                      <a16:colId xmlns:a16="http://schemas.microsoft.com/office/drawing/2014/main" val="3066775655"/>
                    </a:ext>
                  </a:extLst>
                </a:gridCol>
                <a:gridCol w="822960">
                  <a:extLst>
                    <a:ext uri="{9D8B030D-6E8A-4147-A177-3AD203B41FA5}">
                      <a16:colId xmlns:a16="http://schemas.microsoft.com/office/drawing/2014/main" val="2161632776"/>
                    </a:ext>
                  </a:extLst>
                </a:gridCol>
                <a:gridCol w="822960">
                  <a:extLst>
                    <a:ext uri="{9D8B030D-6E8A-4147-A177-3AD203B41FA5}">
                      <a16:colId xmlns:a16="http://schemas.microsoft.com/office/drawing/2014/main" val="1764523146"/>
                    </a:ext>
                  </a:extLst>
                </a:gridCol>
                <a:gridCol w="822960">
                  <a:extLst>
                    <a:ext uri="{9D8B030D-6E8A-4147-A177-3AD203B41FA5}">
                      <a16:colId xmlns:a16="http://schemas.microsoft.com/office/drawing/2014/main" val="29487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1785476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2022 - 2019-11-17 10:36:07</a:t>
                      </a:r>
                      <a:r>
                        <a:rPr kumimoji="0" lang="en-US" sz="1000" b="0" i="0" u="none" strike="noStrike" kern="1200" cap="none" spc="0" normalizeH="0" baseline="0" noProof="0">
                          <a:ln>
                            <a:noFill/>
                          </a:ln>
                          <a:solidFill>
                            <a:prstClr val="black"/>
                          </a:solidFill>
                          <a:effectLst/>
                          <a:uLnTx/>
                          <a:uFillTx/>
                          <a:latin typeface="+mn-lt"/>
                          <a:ea typeface="+mn-ea"/>
                          <a:cs typeface="+mn-cs"/>
                        </a:rPr>
                        <a:t>
 Al Thumama Stadium Progress – November 2019 | Qatar 2022 |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الثمامة – نوفمبر ٢٠١٩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38968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2022 - 2019-11-13 11:31:56</a:t>
                      </a:r>
                      <a:r>
                        <a:rPr kumimoji="0" lang="en-US" sz="1000" b="0" i="0" u="none" strike="noStrike" kern="1200" cap="none" spc="0" normalizeH="0" baseline="0" noProof="0">
                          <a:ln>
                            <a:noFill/>
                          </a:ln>
                          <a:solidFill>
                            <a:prstClr val="black"/>
                          </a:solidFill>
                          <a:effectLst/>
                          <a:uLnTx/>
                          <a:uFillTx/>
                          <a:latin typeface="+mn-lt"/>
                          <a:ea typeface="+mn-ea"/>
                          <a:cs typeface="+mn-cs"/>
                        </a:rPr>
                        <a:t>
 Lusail Stadium Progress – November 2019 | Qatar 2022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لوسيل – نوفمبر ٢٠١٩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52482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2022 - 2019-11-12 12:30:35</a:t>
                      </a:r>
                      <a:r>
                        <a:rPr kumimoji="0" lang="en-US" sz="1000" b="0" i="0" u="none" strike="noStrike" kern="1200" cap="none" spc="0" normalizeH="0" baseline="0" noProof="0">
                          <a:ln>
                            <a:noFill/>
                          </a:ln>
                          <a:solidFill>
                            <a:prstClr val="black"/>
                          </a:solidFill>
                          <a:effectLst/>
                          <a:uLnTx/>
                          <a:uFillTx/>
                          <a:latin typeface="+mn-lt"/>
                          <a:ea typeface="+mn-ea"/>
                          <a:cs typeface="+mn-cs"/>
                        </a:rPr>
                        <a:t>
 Kenyan unites a community through football | Qatar 2022 </a:t>
                      </a:r>
                      <a:r>
                        <a:rPr kumimoji="0" lang="ar-AE" sz="1000" b="0" i="0" u="none" strike="noStrike" kern="1200" cap="none" spc="0" normalizeH="0" baseline="0" noProof="0">
                          <a:ln>
                            <a:noFill/>
                          </a:ln>
                          <a:solidFill>
                            <a:prstClr val="black"/>
                          </a:solidFill>
                          <a:effectLst/>
                          <a:uLnTx/>
                          <a:uFillTx/>
                          <a:latin typeface="+mn-lt"/>
                          <a:ea typeface="+mn-ea"/>
                          <a:cs typeface="+mn-cs"/>
                        </a:rPr>
                        <a:t>كيني يؤسس نادياً منافساً لكرة قدم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25319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 to 2022 - 2019-10-20 10:51:37</a:t>
                      </a:r>
                      <a:r>
                        <a:rPr kumimoji="0" lang="en-US" sz="1000" b="0" i="0" u="none" strike="noStrike" kern="1200" cap="none" spc="0" normalizeH="0" baseline="0" noProof="0">
                          <a:ln>
                            <a:noFill/>
                          </a:ln>
                          <a:solidFill>
                            <a:prstClr val="black"/>
                          </a:solidFill>
                          <a:effectLst/>
                          <a:uLnTx/>
                          <a:uFillTx/>
                          <a:latin typeface="+mn-lt"/>
                          <a:ea typeface="+mn-ea"/>
                          <a:cs typeface="+mn-cs"/>
                        </a:rPr>
                        <a:t>
 Al Bayt Stadium Progress – October 2019 | Qatar 2022 </a:t>
                      </a:r>
                      <a:r>
                        <a:rPr kumimoji="0" lang="ar-AE" sz="1000" b="0" i="0" u="none" strike="noStrike" kern="1200" cap="none" spc="0" normalizeH="0" baseline="0" noProof="0">
                          <a:ln>
                            <a:noFill/>
                          </a:ln>
                          <a:solidFill>
                            <a:prstClr val="black"/>
                          </a:solidFill>
                          <a:effectLst/>
                          <a:uLnTx/>
                          <a:uFillTx/>
                          <a:latin typeface="+mn-lt"/>
                          <a:ea typeface="+mn-ea"/>
                          <a:cs typeface="+mn-cs"/>
                        </a:rPr>
                        <a:t>تقدّم استاد البيت – أكتوبر ٢٠١٩ | قطر 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extLst>
                  <a:ext uri="{0D108BD9-81ED-4DB2-BD59-A6C34878D82A}">
                    <a16:rowId xmlns:a16="http://schemas.microsoft.com/office/drawing/2014/main" val="1544235925"/>
                  </a:ext>
                </a:extLst>
              </a:tr>
            </a:tbl>
          </a:graphicData>
        </a:graphic>
      </p:graphicFrame>
      <p:sp>
        <p:nvSpPr>
          <p:cNvPr id="4" name="Text Placeholder 3">
            <a:extLst>
              <a:ext uri="{FF2B5EF4-FFF2-40B4-BE49-F238E27FC236}">
                <a16:creationId xmlns:a16="http://schemas.microsoft.com/office/drawing/2014/main" id="{F8DA86E4-BDE4-42E2-8A07-9BA36BE6C6C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90601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0AD8-ADA8-466D-A4F0-656458C79247}"/>
              </a:ext>
            </a:extLst>
          </p:cNvPr>
          <p:cNvSpPr>
            <a:spLocks noGrp="1"/>
          </p:cNvSpPr>
          <p:nvPr>
            <p:ph type="title"/>
          </p:nvPr>
        </p:nvSpPr>
        <p:spPr/>
        <p:txBody>
          <a:bodyPr/>
          <a:lstStyle/>
          <a:p>
            <a:r>
              <a:rPr lang="en-US"/>
              <a:t>Twitter Key Metrics Table | Qatar</a:t>
            </a:r>
          </a:p>
        </p:txBody>
      </p:sp>
      <p:graphicFrame>
        <p:nvGraphicFramePr>
          <p:cNvPr id="5" name="Table Placeholder 4">
            <a:extLst>
              <a:ext uri="{FF2B5EF4-FFF2-40B4-BE49-F238E27FC236}">
                <a16:creationId xmlns:a16="http://schemas.microsoft.com/office/drawing/2014/main" id="{A60DDB22-82E6-48B6-8D72-2EBB6D245887}"/>
              </a:ext>
            </a:extLst>
          </p:cNvPr>
          <p:cNvGraphicFramePr>
            <a:graphicFrameLocks noGrp="1"/>
          </p:cNvGraphicFramePr>
          <p:nvPr>
            <p:ph type="tbl" sz="quarter" idx="13"/>
            <p:extLst>
              <p:ext uri="{D42A27DB-BD31-4B8C-83A1-F6EECF244321}">
                <p14:modId xmlns:p14="http://schemas.microsoft.com/office/powerpoint/2010/main" val="286073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83140906"/>
                    </a:ext>
                  </a:extLst>
                </a:gridCol>
                <a:gridCol w="411480">
                  <a:extLst>
                    <a:ext uri="{9D8B030D-6E8A-4147-A177-3AD203B41FA5}">
                      <a16:colId xmlns:a16="http://schemas.microsoft.com/office/drawing/2014/main" val="3584501313"/>
                    </a:ext>
                  </a:extLst>
                </a:gridCol>
                <a:gridCol w="411480">
                  <a:extLst>
                    <a:ext uri="{9D8B030D-6E8A-4147-A177-3AD203B41FA5}">
                      <a16:colId xmlns:a16="http://schemas.microsoft.com/office/drawing/2014/main" val="3394759436"/>
                    </a:ext>
                  </a:extLst>
                </a:gridCol>
                <a:gridCol w="411480">
                  <a:extLst>
                    <a:ext uri="{9D8B030D-6E8A-4147-A177-3AD203B41FA5}">
                      <a16:colId xmlns:a16="http://schemas.microsoft.com/office/drawing/2014/main" val="3328577119"/>
                    </a:ext>
                  </a:extLst>
                </a:gridCol>
                <a:gridCol w="411480">
                  <a:extLst>
                    <a:ext uri="{9D8B030D-6E8A-4147-A177-3AD203B41FA5}">
                      <a16:colId xmlns:a16="http://schemas.microsoft.com/office/drawing/2014/main" val="2927506834"/>
                    </a:ext>
                  </a:extLst>
                </a:gridCol>
                <a:gridCol w="411480">
                  <a:extLst>
                    <a:ext uri="{9D8B030D-6E8A-4147-A177-3AD203B41FA5}">
                      <a16:colId xmlns:a16="http://schemas.microsoft.com/office/drawing/2014/main" val="162904070"/>
                    </a:ext>
                  </a:extLst>
                </a:gridCol>
                <a:gridCol w="411480">
                  <a:extLst>
                    <a:ext uri="{9D8B030D-6E8A-4147-A177-3AD203B41FA5}">
                      <a16:colId xmlns:a16="http://schemas.microsoft.com/office/drawing/2014/main" val="1970387499"/>
                    </a:ext>
                  </a:extLst>
                </a:gridCol>
                <a:gridCol w="411480">
                  <a:extLst>
                    <a:ext uri="{9D8B030D-6E8A-4147-A177-3AD203B41FA5}">
                      <a16:colId xmlns:a16="http://schemas.microsoft.com/office/drawing/2014/main" val="1672826021"/>
                    </a:ext>
                  </a:extLst>
                </a:gridCol>
                <a:gridCol w="411480">
                  <a:extLst>
                    <a:ext uri="{9D8B030D-6E8A-4147-A177-3AD203B41FA5}">
                      <a16:colId xmlns:a16="http://schemas.microsoft.com/office/drawing/2014/main" val="3531156184"/>
                    </a:ext>
                  </a:extLst>
                </a:gridCol>
                <a:gridCol w="411480">
                  <a:extLst>
                    <a:ext uri="{9D8B030D-6E8A-4147-A177-3AD203B41FA5}">
                      <a16:colId xmlns:a16="http://schemas.microsoft.com/office/drawing/2014/main" val="1549801984"/>
                    </a:ext>
                  </a:extLst>
                </a:gridCol>
                <a:gridCol w="411480">
                  <a:extLst>
                    <a:ext uri="{9D8B030D-6E8A-4147-A177-3AD203B41FA5}">
                      <a16:colId xmlns:a16="http://schemas.microsoft.com/office/drawing/2014/main" val="738711182"/>
                    </a:ext>
                  </a:extLst>
                </a:gridCol>
                <a:gridCol w="411480">
                  <a:extLst>
                    <a:ext uri="{9D8B030D-6E8A-4147-A177-3AD203B41FA5}">
                      <a16:colId xmlns:a16="http://schemas.microsoft.com/office/drawing/2014/main" val="3721445339"/>
                    </a:ext>
                  </a:extLst>
                </a:gridCol>
                <a:gridCol w="411480">
                  <a:extLst>
                    <a:ext uri="{9D8B030D-6E8A-4147-A177-3AD203B41FA5}">
                      <a16:colId xmlns:a16="http://schemas.microsoft.com/office/drawing/2014/main" val="3816681669"/>
                    </a:ext>
                  </a:extLst>
                </a:gridCol>
                <a:gridCol w="411480">
                  <a:extLst>
                    <a:ext uri="{9D8B030D-6E8A-4147-A177-3AD203B41FA5}">
                      <a16:colId xmlns:a16="http://schemas.microsoft.com/office/drawing/2014/main" val="38502495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1962412"/>
                  </a:ext>
                </a:extLst>
              </a:tr>
              <a:tr h="370840">
                <a:tc>
                  <a:txBody>
                    <a:bodyPr/>
                    <a:lstStyle/>
                    <a:p>
                      <a:r>
                        <a:rPr lang="en-US" sz="1000"/>
                        <a:t>Road to 2022</a:t>
                      </a:r>
                    </a:p>
                  </a:txBody>
                  <a:tcPr/>
                </a:tc>
                <a:tc>
                  <a:txBody>
                    <a:bodyPr/>
                    <a:lstStyle/>
                    <a:p>
                      <a:r>
                        <a:rPr lang="en-US" sz="1000"/>
                        <a:t>166214</a:t>
                      </a:r>
                    </a:p>
                  </a:txBody>
                  <a:tcPr/>
                </a:tc>
                <a:tc>
                  <a:txBody>
                    <a:bodyPr/>
                    <a:lstStyle/>
                    <a:p>
                      <a:r>
                        <a:rPr lang="en-US" sz="1000"/>
                        <a:t>57722</a:t>
                      </a:r>
                    </a:p>
                  </a:txBody>
                  <a:tcPr/>
                </a:tc>
                <a:tc>
                  <a:txBody>
                    <a:bodyPr/>
                    <a:lstStyle/>
                    <a:p>
                      <a:r>
                        <a:rPr lang="en-US" sz="1000"/>
                        <a:t>1106</a:t>
                      </a:r>
                    </a:p>
                  </a:txBody>
                  <a:tcPr/>
                </a:tc>
                <a:tc>
                  <a:txBody>
                    <a:bodyPr/>
                    <a:lstStyle/>
                    <a:p>
                      <a:r>
                        <a:rPr lang="en-US" sz="1000"/>
                        <a:t>814</a:t>
                      </a:r>
                    </a:p>
                  </a:txBody>
                  <a:tcPr/>
                </a:tc>
                <a:tc>
                  <a:txBody>
                    <a:bodyPr/>
                    <a:lstStyle/>
                    <a:p>
                      <a:r>
                        <a:rPr lang="en-US" sz="1000"/>
                        <a:t>173</a:t>
                      </a:r>
                    </a:p>
                  </a:txBody>
                  <a:tcPr/>
                </a:tc>
                <a:tc>
                  <a:txBody>
                    <a:bodyPr/>
                    <a:lstStyle/>
                    <a:p>
                      <a:r>
                        <a:rPr lang="en-US" sz="1000"/>
                        <a:t>119</a:t>
                      </a:r>
                    </a:p>
                  </a:txBody>
                  <a:tcPr/>
                </a:tc>
                <a:tc>
                  <a:txBody>
                    <a:bodyPr/>
                    <a:lstStyle/>
                    <a:p>
                      <a:r>
                        <a:rPr lang="en-US" sz="1000"/>
                        <a:t>34143</a:t>
                      </a:r>
                    </a:p>
                  </a:txBody>
                  <a:tcPr/>
                </a:tc>
                <a:tc>
                  <a:txBody>
                    <a:bodyPr/>
                    <a:lstStyle/>
                    <a:p>
                      <a:r>
                        <a:rPr lang="en-US" sz="1000"/>
                        <a:t>32578</a:t>
                      </a:r>
                    </a:p>
                  </a:txBody>
                  <a:tcPr/>
                </a:tc>
                <a:tc>
                  <a:txBody>
                    <a:bodyPr/>
                    <a:lstStyle/>
                    <a:p>
                      <a:r>
                        <a:rPr lang="en-US" sz="1000"/>
                        <a:t>125405</a:t>
                      </a:r>
                    </a:p>
                  </a:txBody>
                  <a:tcPr/>
                </a:tc>
                <a:tc>
                  <a:txBody>
                    <a:bodyPr/>
                    <a:lstStyle/>
                    <a:p>
                      <a:r>
                        <a:rPr lang="en-US" sz="1000"/>
                        <a:t>9</a:t>
                      </a:r>
                    </a:p>
                  </a:txBody>
                  <a:tcPr/>
                </a:tc>
                <a:tc>
                  <a:txBody>
                    <a:bodyPr/>
                    <a:lstStyle/>
                    <a:p>
                      <a:r>
                        <a:rPr lang="en-US" sz="1000"/>
                        <a:t>7954</a:t>
                      </a:r>
                    </a:p>
                  </a:txBody>
                  <a:tcPr/>
                </a:tc>
                <a:tc>
                  <a:txBody>
                    <a:bodyPr/>
                    <a:lstStyle/>
                    <a:p>
                      <a:r>
                        <a:rPr lang="en-US" sz="1000"/>
                        <a:t>0.1413 %</a:t>
                      </a:r>
                    </a:p>
                  </a:txBody>
                  <a:tcPr/>
                </a:tc>
                <a:tc>
                  <a:txBody>
                    <a:bodyPr/>
                    <a:lstStyle/>
                    <a:p>
                      <a:r>
                        <a:rPr lang="en-US" sz="1000"/>
                        <a:t>0.0 %</a:t>
                      </a:r>
                    </a:p>
                  </a:txBody>
                  <a:tcPr/>
                </a:tc>
                <a:extLst>
                  <a:ext uri="{0D108BD9-81ED-4DB2-BD59-A6C34878D82A}">
                    <a16:rowId xmlns:a16="http://schemas.microsoft.com/office/drawing/2014/main" val="56825530"/>
                  </a:ext>
                </a:extLst>
              </a:tr>
            </a:tbl>
          </a:graphicData>
        </a:graphic>
      </p:graphicFrame>
      <p:sp>
        <p:nvSpPr>
          <p:cNvPr id="4" name="Text Placeholder 3">
            <a:extLst>
              <a:ext uri="{FF2B5EF4-FFF2-40B4-BE49-F238E27FC236}">
                <a16:creationId xmlns:a16="http://schemas.microsoft.com/office/drawing/2014/main" id="{B4E39B17-4AE0-4810-9B18-1F169C52941D}"/>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6384970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D2C33-E5AD-4DAD-B1D1-370F805F95BE}"/>
              </a:ext>
            </a:extLst>
          </p:cNvPr>
          <p:cNvSpPr>
            <a:spLocks noGrp="1"/>
          </p:cNvSpPr>
          <p:nvPr>
            <p:ph type="title"/>
          </p:nvPr>
        </p:nvSpPr>
        <p:spPr/>
        <p:txBody>
          <a:bodyPr/>
          <a:lstStyle/>
          <a:p>
            <a:r>
              <a:rPr lang="en-US"/>
              <a:t>Twitter Own and Retweeted Tweets Table | Qatar - 1 of 7</a:t>
            </a:r>
          </a:p>
        </p:txBody>
      </p:sp>
      <p:graphicFrame>
        <p:nvGraphicFramePr>
          <p:cNvPr id="5" name="Table Placeholder 4">
            <a:extLst>
              <a:ext uri="{FF2B5EF4-FFF2-40B4-BE49-F238E27FC236}">
                <a16:creationId xmlns:a16="http://schemas.microsoft.com/office/drawing/2014/main" id="{A74E3331-0E1F-4E4A-9100-03E5C53A5DAC}"/>
              </a:ext>
            </a:extLst>
          </p:cNvPr>
          <p:cNvGraphicFramePr>
            <a:graphicFrameLocks noGrp="1"/>
          </p:cNvGraphicFramePr>
          <p:nvPr>
            <p:ph type="tbl" sz="quarter" idx="13"/>
            <p:extLst>
              <p:ext uri="{D42A27DB-BD31-4B8C-83A1-F6EECF244321}">
                <p14:modId xmlns:p14="http://schemas.microsoft.com/office/powerpoint/2010/main" val="942435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0559015"/>
                    </a:ext>
                  </a:extLst>
                </a:gridCol>
                <a:gridCol w="493776">
                  <a:extLst>
                    <a:ext uri="{9D8B030D-6E8A-4147-A177-3AD203B41FA5}">
                      <a16:colId xmlns:a16="http://schemas.microsoft.com/office/drawing/2014/main" val="136566030"/>
                    </a:ext>
                  </a:extLst>
                </a:gridCol>
                <a:gridCol w="1069848">
                  <a:extLst>
                    <a:ext uri="{9D8B030D-6E8A-4147-A177-3AD203B41FA5}">
                      <a16:colId xmlns:a16="http://schemas.microsoft.com/office/drawing/2014/main" val="1146682345"/>
                    </a:ext>
                  </a:extLst>
                </a:gridCol>
                <a:gridCol w="1069848">
                  <a:extLst>
                    <a:ext uri="{9D8B030D-6E8A-4147-A177-3AD203B41FA5}">
                      <a16:colId xmlns:a16="http://schemas.microsoft.com/office/drawing/2014/main" val="1891916725"/>
                    </a:ext>
                  </a:extLst>
                </a:gridCol>
                <a:gridCol w="1069848">
                  <a:extLst>
                    <a:ext uri="{9D8B030D-6E8A-4147-A177-3AD203B41FA5}">
                      <a16:colId xmlns:a16="http://schemas.microsoft.com/office/drawing/2014/main" val="3913357251"/>
                    </a:ext>
                  </a:extLst>
                </a:gridCol>
                <a:gridCol w="1069848">
                  <a:extLst>
                    <a:ext uri="{9D8B030D-6E8A-4147-A177-3AD203B41FA5}">
                      <a16:colId xmlns:a16="http://schemas.microsoft.com/office/drawing/2014/main" val="1807732111"/>
                    </a:ext>
                  </a:extLst>
                </a:gridCol>
                <a:gridCol w="1069848">
                  <a:extLst>
                    <a:ext uri="{9D8B030D-6E8A-4147-A177-3AD203B41FA5}">
                      <a16:colId xmlns:a16="http://schemas.microsoft.com/office/drawing/2014/main" val="1251193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23754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@roadto2022 - 2020-03-31 20:13:58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منشن صديق اشتقت تلعب معاه كورة؟ </a:t>
                      </a:r>
                      <a:r>
                        <a:rPr kumimoji="0" lang="en-US" sz="1000" b="0" i="0" u="none" strike="noStrike" kern="1200" cap="none" spc="0" normalizeH="0" baseline="0" noProof="0">
                          <a:ln>
                            <a:noFill/>
                          </a:ln>
                          <a:solidFill>
                            <a:prstClr val="black"/>
                          </a:solidFill>
                          <a:effectLst/>
                          <a:uLnTx/>
                          <a:uFillTx/>
                          <a:latin typeface="+mn-lt"/>
                          <a:ea typeface="+mn-ea"/>
                          <a:cs typeface="+mn-cs"/>
                        </a:rPr>
                        <a:t>⚽️ https://t.co/8qPADeWT0s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extLst>
                  <a:ext uri="{0D108BD9-81ED-4DB2-BD59-A6C34878D82A}">
                    <a16:rowId xmlns:a16="http://schemas.microsoft.com/office/drawing/2014/main" val="295757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@roadto2022 - 2020-03-30 20:59:40</a:t>
                      </a:r>
                      <a:r>
                        <a:rPr kumimoji="0" lang="en-US" sz="1000" b="0" i="0" u="none" strike="noStrike" kern="1200" cap="none" spc="0" normalizeH="0" baseline="0" noProof="0">
                          <a:ln>
                            <a:noFill/>
                          </a:ln>
                          <a:solidFill>
                            <a:prstClr val="black"/>
                          </a:solidFill>
                          <a:effectLst/>
                          <a:uLnTx/>
                          <a:uFillTx/>
                          <a:latin typeface="+mn-lt"/>
                          <a:ea typeface="+mn-ea"/>
                          <a:cs typeface="+mn-cs"/>
                        </a:rPr>
                        <a:t>
 The incredible Al Bayt Stadium! 😍
Which word would you use to describe this venue? ⛺️💭 https://t.co/3ROvHSwtlm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0.0764 %</a:t>
                      </a:r>
                    </a:p>
                  </a:txBody>
                  <a:tcPr/>
                </a:tc>
                <a:extLst>
                  <a:ext uri="{0D108BD9-81ED-4DB2-BD59-A6C34878D82A}">
                    <a16:rowId xmlns:a16="http://schemas.microsoft.com/office/drawing/2014/main" val="112164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@roadto2022 - 2020-03-30 20:37:03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باستخدام لهجتك المحلية، كيف تصف استاد البيت؟ </a:t>
                      </a:r>
                      <a:r>
                        <a:rPr kumimoji="0" lang="en-US" sz="1000" b="0" i="0" u="none" strike="noStrike" kern="1200" cap="none" spc="0" normalizeH="0" baseline="0" noProof="0">
                          <a:ln>
                            <a:noFill/>
                          </a:ln>
                          <a:solidFill>
                            <a:prstClr val="black"/>
                          </a:solidFill>
                          <a:effectLst/>
                          <a:uLnTx/>
                          <a:uFillTx/>
                          <a:latin typeface="+mn-lt"/>
                          <a:ea typeface="+mn-ea"/>
                          <a:cs typeface="+mn-cs"/>
                        </a:rPr>
                        <a:t>⛺️ https://t.co/lxRwtUlVTL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0.4045 %</a:t>
                      </a:r>
                    </a:p>
                  </a:txBody>
                  <a:tcPr/>
                </a:tc>
                <a:extLst>
                  <a:ext uri="{0D108BD9-81ED-4DB2-BD59-A6C34878D82A}">
                    <a16:rowId xmlns:a16="http://schemas.microsoft.com/office/drawing/2014/main" val="15581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@roadto2022 - 2020-03-29 23:21:22</a:t>
                      </a:r>
                      <a:r>
                        <a:rPr kumimoji="0" lang="en-US" sz="1000" b="0" i="0" u="none" strike="noStrike" kern="1200" cap="none" spc="0" normalizeH="0" baseline="0" noProof="0">
                          <a:ln>
                            <a:noFill/>
                          </a:ln>
                          <a:solidFill>
                            <a:prstClr val="black"/>
                          </a:solidFill>
                          <a:effectLst/>
                          <a:uLnTx/>
                          <a:uFillTx/>
                          <a:latin typeface="+mn-lt"/>
                          <a:ea typeface="+mn-ea"/>
                          <a:cs typeface="+mn-cs"/>
                        </a:rPr>
                        <a:t>
 Here are some wallpapers you can set during your work video calls, so you don’t forget what it’s like out there! 🏟 https://t.co/0qDpdRMeFK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0.1270 %</a:t>
                      </a:r>
                    </a:p>
                  </a:txBody>
                  <a:tcPr/>
                </a:tc>
                <a:extLst>
                  <a:ext uri="{0D108BD9-81ED-4DB2-BD59-A6C34878D82A}">
                    <a16:rowId xmlns:a16="http://schemas.microsoft.com/office/drawing/2014/main" val="2362815972"/>
                  </a:ext>
                </a:extLst>
              </a:tr>
            </a:tbl>
          </a:graphicData>
        </a:graphic>
      </p:graphicFrame>
      <p:sp>
        <p:nvSpPr>
          <p:cNvPr id="4" name="Text Placeholder 3">
            <a:extLst>
              <a:ext uri="{FF2B5EF4-FFF2-40B4-BE49-F238E27FC236}">
                <a16:creationId xmlns:a16="http://schemas.microsoft.com/office/drawing/2014/main" id="{50CAA666-9EF2-4BFA-A2DB-D213DA53AD4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580230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75757-0810-4BF4-A215-E91E81357B0B}"/>
              </a:ext>
            </a:extLst>
          </p:cNvPr>
          <p:cNvSpPr>
            <a:spLocks noGrp="1"/>
          </p:cNvSpPr>
          <p:nvPr>
            <p:ph type="title"/>
          </p:nvPr>
        </p:nvSpPr>
        <p:spPr/>
        <p:txBody>
          <a:bodyPr/>
          <a:lstStyle/>
          <a:p>
            <a:r>
              <a:rPr lang="en-US"/>
              <a:t>Twitter Own and Retweeted Tweets Table | Qatar - 2 of 7</a:t>
            </a:r>
          </a:p>
        </p:txBody>
      </p:sp>
      <p:graphicFrame>
        <p:nvGraphicFramePr>
          <p:cNvPr id="5" name="Table Placeholder 4">
            <a:extLst>
              <a:ext uri="{FF2B5EF4-FFF2-40B4-BE49-F238E27FC236}">
                <a16:creationId xmlns:a16="http://schemas.microsoft.com/office/drawing/2014/main" id="{09CBC4D4-C8B8-4152-A91D-103CF6B6D173}"/>
              </a:ext>
            </a:extLst>
          </p:cNvPr>
          <p:cNvGraphicFramePr>
            <a:graphicFrameLocks noGrp="1"/>
          </p:cNvGraphicFramePr>
          <p:nvPr>
            <p:ph type="tbl" sz="quarter" idx="13"/>
            <p:extLst>
              <p:ext uri="{D42A27DB-BD31-4B8C-83A1-F6EECF244321}">
                <p14:modId xmlns:p14="http://schemas.microsoft.com/office/powerpoint/2010/main" val="323814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35637858"/>
                    </a:ext>
                  </a:extLst>
                </a:gridCol>
                <a:gridCol w="493776">
                  <a:extLst>
                    <a:ext uri="{9D8B030D-6E8A-4147-A177-3AD203B41FA5}">
                      <a16:colId xmlns:a16="http://schemas.microsoft.com/office/drawing/2014/main" val="1744684482"/>
                    </a:ext>
                  </a:extLst>
                </a:gridCol>
                <a:gridCol w="1069848">
                  <a:extLst>
                    <a:ext uri="{9D8B030D-6E8A-4147-A177-3AD203B41FA5}">
                      <a16:colId xmlns:a16="http://schemas.microsoft.com/office/drawing/2014/main" val="2993022949"/>
                    </a:ext>
                  </a:extLst>
                </a:gridCol>
                <a:gridCol w="1069848">
                  <a:extLst>
                    <a:ext uri="{9D8B030D-6E8A-4147-A177-3AD203B41FA5}">
                      <a16:colId xmlns:a16="http://schemas.microsoft.com/office/drawing/2014/main" val="2047717101"/>
                    </a:ext>
                  </a:extLst>
                </a:gridCol>
                <a:gridCol w="1069848">
                  <a:extLst>
                    <a:ext uri="{9D8B030D-6E8A-4147-A177-3AD203B41FA5}">
                      <a16:colId xmlns:a16="http://schemas.microsoft.com/office/drawing/2014/main" val="3484103002"/>
                    </a:ext>
                  </a:extLst>
                </a:gridCol>
                <a:gridCol w="1069848">
                  <a:extLst>
                    <a:ext uri="{9D8B030D-6E8A-4147-A177-3AD203B41FA5}">
                      <a16:colId xmlns:a16="http://schemas.microsoft.com/office/drawing/2014/main" val="2436478794"/>
                    </a:ext>
                  </a:extLst>
                </a:gridCol>
                <a:gridCol w="1069848">
                  <a:extLst>
                    <a:ext uri="{9D8B030D-6E8A-4147-A177-3AD203B41FA5}">
                      <a16:colId xmlns:a16="http://schemas.microsoft.com/office/drawing/2014/main" val="22898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8063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@roadto2022 - 2020-03-29 23:17:21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ظل عملكم من المنزل عبر أجهزة الكمبيوتر، ستحتاجون إلى خلفيات شاشة جديدة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إليكم مجموعة خلفيات بلمحات جمالية من استاداتنا </a:t>
                      </a:r>
                      <a:r>
                        <a:rPr kumimoji="0" lang="en-US" sz="1000" b="0" i="0" u="none" strike="noStrike" kern="1200" cap="none" spc="0" normalizeH="0" baseline="0" noProof="0">
                          <a:ln>
                            <a:noFill/>
                          </a:ln>
                          <a:solidFill>
                            <a:prstClr val="black"/>
                          </a:solidFill>
                          <a:effectLst/>
                          <a:uLnTx/>
                          <a:uFillTx/>
                          <a:latin typeface="+mn-lt"/>
                          <a:ea typeface="+mn-ea"/>
                          <a:cs typeface="+mn-cs"/>
                        </a:rPr>
                        <a:t>🏟️ https://t.co/2MbCWq3LBN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04:11:08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0.2011 %</a:t>
                      </a:r>
                    </a:p>
                  </a:txBody>
                  <a:tcPr/>
                </a:tc>
                <a:extLst>
                  <a:ext uri="{0D108BD9-81ED-4DB2-BD59-A6C34878D82A}">
                    <a16:rowId xmlns:a16="http://schemas.microsoft.com/office/drawing/2014/main" val="181558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@roadto2022 - 2020-03-29 12:18:10</a:t>
                      </a:r>
                      <a:r>
                        <a:rPr kumimoji="0" lang="en-US" sz="1000" b="0" i="0" u="none" strike="noStrike" kern="1200" cap="none" spc="0" normalizeH="0" baseline="0" noProof="0">
                          <a:ln>
                            <a:noFill/>
                          </a:ln>
                          <a:solidFill>
                            <a:prstClr val="black"/>
                          </a:solidFill>
                          <a:effectLst/>
                          <a:uLnTx/>
                          <a:uFillTx/>
                          <a:latin typeface="+mn-lt"/>
                          <a:ea typeface="+mn-ea"/>
                          <a:cs typeface="+mn-cs"/>
                        </a:rPr>
                        <a:t>
 Show #COVID19 the red card by staying at home
#YourSafetyIsMySafety https://t.co/cBkm0FtIEt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extLst>
                  <a:ext uri="{0D108BD9-81ED-4DB2-BD59-A6C34878D82A}">
                    <a16:rowId xmlns:a16="http://schemas.microsoft.com/office/drawing/2014/main" val="384229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@roadto2022 - 2020-03-29 12:08:16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إلعب دوراً في التصدي لفيروس كورونا
بقاؤك في بيتك سلامة لك ولمجتمعك
#سلامتك_هي_سلامتي </a:t>
                      </a:r>
                      <a:r>
                        <a:rPr kumimoji="0" lang="en-US" sz="1000" b="0" i="0" u="none" strike="noStrike" kern="1200" cap="none" spc="0" normalizeH="0" baseline="0" noProof="0">
                          <a:ln>
                            <a:noFill/>
                          </a:ln>
                          <a:solidFill>
                            <a:prstClr val="black"/>
                          </a:solidFill>
                          <a:effectLst/>
                          <a:uLnTx/>
                          <a:uFillTx/>
                          <a:latin typeface="+mn-lt"/>
                          <a:ea typeface="+mn-ea"/>
                          <a:cs typeface="+mn-cs"/>
                        </a:rPr>
                        <a:t>https://t.co/tRnR8mkmao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extLst>
                  <a:ext uri="{0D108BD9-81ED-4DB2-BD59-A6C34878D82A}">
                    <a16:rowId xmlns:a16="http://schemas.microsoft.com/office/drawing/2014/main" val="3989880263"/>
                  </a:ext>
                </a:extLst>
              </a:tr>
            </a:tbl>
          </a:graphicData>
        </a:graphic>
      </p:graphicFrame>
      <p:sp>
        <p:nvSpPr>
          <p:cNvPr id="4" name="Text Placeholder 3">
            <a:extLst>
              <a:ext uri="{FF2B5EF4-FFF2-40B4-BE49-F238E27FC236}">
                <a16:creationId xmlns:a16="http://schemas.microsoft.com/office/drawing/2014/main" id="{96064C1C-D053-41B2-810F-C659FCCE427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2212576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CFA9-A1BB-46D5-9686-754F57018982}"/>
              </a:ext>
            </a:extLst>
          </p:cNvPr>
          <p:cNvSpPr>
            <a:spLocks noGrp="1"/>
          </p:cNvSpPr>
          <p:nvPr>
            <p:ph type="title"/>
          </p:nvPr>
        </p:nvSpPr>
        <p:spPr/>
        <p:txBody>
          <a:bodyPr/>
          <a:lstStyle/>
          <a:p>
            <a:r>
              <a:rPr lang="en-US"/>
              <a:t>Twitter Own and Retweeted Tweets Table | Qatar - 3 of 7</a:t>
            </a:r>
          </a:p>
        </p:txBody>
      </p:sp>
      <p:graphicFrame>
        <p:nvGraphicFramePr>
          <p:cNvPr id="5" name="Table Placeholder 4">
            <a:extLst>
              <a:ext uri="{FF2B5EF4-FFF2-40B4-BE49-F238E27FC236}">
                <a16:creationId xmlns:a16="http://schemas.microsoft.com/office/drawing/2014/main" id="{8BCF8204-63B4-49D3-BDB8-A001522B9CC1}"/>
              </a:ext>
            </a:extLst>
          </p:cNvPr>
          <p:cNvGraphicFramePr>
            <a:graphicFrameLocks noGrp="1"/>
          </p:cNvGraphicFramePr>
          <p:nvPr>
            <p:ph type="tbl" sz="quarter" idx="13"/>
            <p:extLst>
              <p:ext uri="{D42A27DB-BD31-4B8C-83A1-F6EECF244321}">
                <p14:modId xmlns:p14="http://schemas.microsoft.com/office/powerpoint/2010/main" val="1367605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66190804"/>
                    </a:ext>
                  </a:extLst>
                </a:gridCol>
                <a:gridCol w="493776">
                  <a:extLst>
                    <a:ext uri="{9D8B030D-6E8A-4147-A177-3AD203B41FA5}">
                      <a16:colId xmlns:a16="http://schemas.microsoft.com/office/drawing/2014/main" val="619771807"/>
                    </a:ext>
                  </a:extLst>
                </a:gridCol>
                <a:gridCol w="1069848">
                  <a:extLst>
                    <a:ext uri="{9D8B030D-6E8A-4147-A177-3AD203B41FA5}">
                      <a16:colId xmlns:a16="http://schemas.microsoft.com/office/drawing/2014/main" val="1023579452"/>
                    </a:ext>
                  </a:extLst>
                </a:gridCol>
                <a:gridCol w="1069848">
                  <a:extLst>
                    <a:ext uri="{9D8B030D-6E8A-4147-A177-3AD203B41FA5}">
                      <a16:colId xmlns:a16="http://schemas.microsoft.com/office/drawing/2014/main" val="2589633253"/>
                    </a:ext>
                  </a:extLst>
                </a:gridCol>
                <a:gridCol w="1069848">
                  <a:extLst>
                    <a:ext uri="{9D8B030D-6E8A-4147-A177-3AD203B41FA5}">
                      <a16:colId xmlns:a16="http://schemas.microsoft.com/office/drawing/2014/main" val="4184579947"/>
                    </a:ext>
                  </a:extLst>
                </a:gridCol>
                <a:gridCol w="1069848">
                  <a:extLst>
                    <a:ext uri="{9D8B030D-6E8A-4147-A177-3AD203B41FA5}">
                      <a16:colId xmlns:a16="http://schemas.microsoft.com/office/drawing/2014/main" val="245607516"/>
                    </a:ext>
                  </a:extLst>
                </a:gridCol>
                <a:gridCol w="1069848">
                  <a:extLst>
                    <a:ext uri="{9D8B030D-6E8A-4147-A177-3AD203B41FA5}">
                      <a16:colId xmlns:a16="http://schemas.microsoft.com/office/drawing/2014/main" val="3698972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3846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@roadto2022 - 2020-03-28 19:08:11</a:t>
                      </a:r>
                      <a:r>
                        <a:rPr kumimoji="0" lang="en-US" sz="1000" b="0" i="0" u="none" strike="noStrike" kern="1200" cap="none" spc="0" normalizeH="0" baseline="0" noProof="0">
                          <a:ln>
                            <a:noFill/>
                          </a:ln>
                          <a:solidFill>
                            <a:prstClr val="black"/>
                          </a:solidFill>
                          <a:effectLst/>
                          <a:uLnTx/>
                          <a:uFillTx/>
                          <a:latin typeface="+mn-lt"/>
                          <a:ea typeface="+mn-ea"/>
                          <a:cs typeface="+mn-cs"/>
                        </a:rPr>
                        <a:t>
 💡The lights in our stadiums will be switched off during #EarthHour. 
Join us, along with millions around the world, by switching off your lights at home to raise awareness of climate change and help build a sustainable future for all. 
⏰8:30pm to 9:30pm https://t.co/uidVzXa2yf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0.0193 %</a:t>
                      </a:r>
                    </a:p>
                  </a:txBody>
                  <a:tcPr/>
                </a:tc>
                <a:extLst>
                  <a:ext uri="{0D108BD9-81ED-4DB2-BD59-A6C34878D82A}">
                    <a16:rowId xmlns:a16="http://schemas.microsoft.com/office/drawing/2014/main" val="275473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@roadto2022 - 2020-03-28 18:41:56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سيتم إطفاء الأضواء في استاداتنا مساهمة في الحفاظ على كوكبنا ومن أجل مستقبل مستدام 
شارك في #ساعة_الأرض وقم بإطفاء أنوار منزلك 
</a:t>
                      </a:r>
                      <a:r>
                        <a:rPr kumimoji="0" lang="en-US" sz="1000" b="0" i="0" u="none" strike="noStrike" kern="1200" cap="none" spc="0" normalizeH="0" baseline="0" noProof="0">
                          <a:ln>
                            <a:noFill/>
                          </a:ln>
                          <a:solidFill>
                            <a:prstClr val="black"/>
                          </a:solidFill>
                          <a:effectLst/>
                          <a:uLnTx/>
                          <a:uFillTx/>
                          <a:latin typeface="+mn-lt"/>
                          <a:ea typeface="+mn-ea"/>
                          <a:cs typeface="+mn-cs"/>
                        </a:rPr>
                        <a:t>⏰ 8:30 - 9:30 https://t.co/paWf0JDU3S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10:12:39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0.1060 %</a:t>
                      </a:r>
                    </a:p>
                  </a:txBody>
                  <a:tcPr/>
                </a:tc>
                <a:extLst>
                  <a:ext uri="{0D108BD9-81ED-4DB2-BD59-A6C34878D82A}">
                    <a16:rowId xmlns:a16="http://schemas.microsoft.com/office/drawing/2014/main" val="2787962201"/>
                  </a:ext>
                </a:extLst>
              </a:tr>
            </a:tbl>
          </a:graphicData>
        </a:graphic>
      </p:graphicFrame>
      <p:sp>
        <p:nvSpPr>
          <p:cNvPr id="4" name="Text Placeholder 3">
            <a:extLst>
              <a:ext uri="{FF2B5EF4-FFF2-40B4-BE49-F238E27FC236}">
                <a16:creationId xmlns:a16="http://schemas.microsoft.com/office/drawing/2014/main" id="{84B44BB5-81C5-47E3-902C-80D8970B37F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614754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2494-A6B1-41FE-81E4-EE81D688D662}"/>
              </a:ext>
            </a:extLst>
          </p:cNvPr>
          <p:cNvSpPr>
            <a:spLocks noGrp="1"/>
          </p:cNvSpPr>
          <p:nvPr>
            <p:ph type="title"/>
          </p:nvPr>
        </p:nvSpPr>
        <p:spPr/>
        <p:txBody>
          <a:bodyPr/>
          <a:lstStyle/>
          <a:p>
            <a:r>
              <a:rPr lang="en-US"/>
              <a:t>Twitter Own and Retweeted Tweets Table | Qatar - 4 of 7</a:t>
            </a:r>
          </a:p>
        </p:txBody>
      </p:sp>
      <p:graphicFrame>
        <p:nvGraphicFramePr>
          <p:cNvPr id="5" name="Table Placeholder 4">
            <a:extLst>
              <a:ext uri="{FF2B5EF4-FFF2-40B4-BE49-F238E27FC236}">
                <a16:creationId xmlns:a16="http://schemas.microsoft.com/office/drawing/2014/main" id="{2608A67E-5770-4012-B29C-3EFF1D22D36E}"/>
              </a:ext>
            </a:extLst>
          </p:cNvPr>
          <p:cNvGraphicFramePr>
            <a:graphicFrameLocks noGrp="1"/>
          </p:cNvGraphicFramePr>
          <p:nvPr>
            <p:ph type="tbl" sz="quarter" idx="13"/>
            <p:extLst>
              <p:ext uri="{D42A27DB-BD31-4B8C-83A1-F6EECF244321}">
                <p14:modId xmlns:p14="http://schemas.microsoft.com/office/powerpoint/2010/main" val="2772115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36685672"/>
                    </a:ext>
                  </a:extLst>
                </a:gridCol>
                <a:gridCol w="493776">
                  <a:extLst>
                    <a:ext uri="{9D8B030D-6E8A-4147-A177-3AD203B41FA5}">
                      <a16:colId xmlns:a16="http://schemas.microsoft.com/office/drawing/2014/main" val="3189109848"/>
                    </a:ext>
                  </a:extLst>
                </a:gridCol>
                <a:gridCol w="1069848">
                  <a:extLst>
                    <a:ext uri="{9D8B030D-6E8A-4147-A177-3AD203B41FA5}">
                      <a16:colId xmlns:a16="http://schemas.microsoft.com/office/drawing/2014/main" val="3211089157"/>
                    </a:ext>
                  </a:extLst>
                </a:gridCol>
                <a:gridCol w="1069848">
                  <a:extLst>
                    <a:ext uri="{9D8B030D-6E8A-4147-A177-3AD203B41FA5}">
                      <a16:colId xmlns:a16="http://schemas.microsoft.com/office/drawing/2014/main" val="939775636"/>
                    </a:ext>
                  </a:extLst>
                </a:gridCol>
                <a:gridCol w="1069848">
                  <a:extLst>
                    <a:ext uri="{9D8B030D-6E8A-4147-A177-3AD203B41FA5}">
                      <a16:colId xmlns:a16="http://schemas.microsoft.com/office/drawing/2014/main" val="1557473266"/>
                    </a:ext>
                  </a:extLst>
                </a:gridCol>
                <a:gridCol w="1069848">
                  <a:extLst>
                    <a:ext uri="{9D8B030D-6E8A-4147-A177-3AD203B41FA5}">
                      <a16:colId xmlns:a16="http://schemas.microsoft.com/office/drawing/2014/main" val="3509557138"/>
                    </a:ext>
                  </a:extLst>
                </a:gridCol>
                <a:gridCol w="1069848">
                  <a:extLst>
                    <a:ext uri="{9D8B030D-6E8A-4147-A177-3AD203B41FA5}">
                      <a16:colId xmlns:a16="http://schemas.microsoft.com/office/drawing/2014/main" val="250525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2965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@roadto2022 - 2020-03-14 23:07:49</a:t>
                      </a:r>
                      <a:r>
                        <a:rPr kumimoji="0" lang="en-US" sz="1000" b="0" i="0" u="none" strike="noStrike" kern="1200" cap="none" spc="0" normalizeH="0" baseline="0" noProof="0">
                          <a:ln>
                            <a:noFill/>
                          </a:ln>
                          <a:solidFill>
                            <a:prstClr val="black"/>
                          </a:solidFill>
                          <a:effectLst/>
                          <a:uLnTx/>
                          <a:uFillTx/>
                          <a:latin typeface="+mn-lt"/>
                          <a:ea typeface="+mn-ea"/>
                          <a:cs typeface="+mn-cs"/>
                        </a:rPr>
                        <a:t>
 RT @QFA: </a:t>
                      </a:r>
                      <a:r>
                        <a:rPr kumimoji="0" lang="ar-AE" sz="1000" b="0" i="0" u="none" strike="noStrike" kern="1200" cap="none" spc="0" normalizeH="0" baseline="0" noProof="0">
                          <a:ln>
                            <a:noFill/>
                          </a:ln>
                          <a:solidFill>
                            <a:prstClr val="black"/>
                          </a:solidFill>
                          <a:effectLst/>
                          <a:uLnTx/>
                          <a:uFillTx/>
                          <a:latin typeface="+mn-lt"/>
                          <a:ea typeface="+mn-ea"/>
                          <a:cs typeface="+mn-cs"/>
                        </a:rPr>
                        <a:t>بيان صحفي من الاتحاد القطري لكرة القدم </a:t>
                      </a:r>
                      <a:r>
                        <a:rPr kumimoji="0" lang="en-US" sz="1000" b="0" i="0" u="none" strike="noStrike" kern="1200" cap="none" spc="0" normalizeH="0" baseline="0" noProof="0">
                          <a:ln>
                            <a:noFill/>
                          </a:ln>
                          <a:solidFill>
                            <a:prstClr val="black"/>
                          </a:solidFill>
                          <a:effectLst/>
                          <a:uLnTx/>
                          <a:uFillTx/>
                          <a:latin typeface="+mn-lt"/>
                          <a:ea typeface="+mn-ea"/>
                          <a:cs typeface="+mn-cs"/>
                        </a:rPr>
                        <a:t>https://t.co/KlkgGG973l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232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@roadto2022 - 2020-03-13 21:21:58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تتقدم أسرة @</a:t>
                      </a:r>
                      <a:r>
                        <a:rPr kumimoji="0" lang="en-US" sz="1000" b="0" i="0" u="none" strike="noStrike" kern="1200" cap="none" spc="0" normalizeH="0" baseline="0" noProof="0">
                          <a:ln>
                            <a:noFill/>
                          </a:ln>
                          <a:solidFill>
                            <a:prstClr val="black"/>
                          </a:solidFill>
                          <a:effectLst/>
                          <a:uLnTx/>
                          <a:uFillTx/>
                          <a:latin typeface="+mn-lt"/>
                          <a:ea typeface="+mn-ea"/>
                          <a:cs typeface="+mn-cs"/>
                        </a:rPr>
                        <a:t>roadto2022 </a:t>
                      </a:r>
                      <a:r>
                        <a:rPr kumimoji="0" lang="ar-AE" sz="1000" b="0" i="0" u="none" strike="noStrike" kern="1200" cap="none" spc="0" normalizeH="0" baseline="0" noProof="0">
                          <a:ln>
                            <a:noFill/>
                          </a:ln>
                          <a:solidFill>
                            <a:prstClr val="black"/>
                          </a:solidFill>
                          <a:effectLst/>
                          <a:uLnTx/>
                          <a:uFillTx/>
                          <a:latin typeface="+mn-lt"/>
                          <a:ea typeface="+mn-ea"/>
                          <a:cs typeface="+mn-cs"/>
                        </a:rPr>
                        <a:t>بخالص العزاء وعظيم المواساة إلى الأسرة الرياضية في الوطن العربي بوفاة معالي الشيخ عيسى بن راشد آل خليفة أحد رموز الرياضة في الخليج والوطن العربي
تغمده الله بواسع رحمته، وإنا لله وإنا إليه راجعون </a:t>
                      </a:r>
                      <a:r>
                        <a:rPr kumimoji="0" lang="en-US" sz="1000" b="0" i="0" u="none" strike="noStrike" kern="1200" cap="none" spc="0" normalizeH="0" baseline="0" noProof="0">
                          <a:ln>
                            <a:noFill/>
                          </a:ln>
                          <a:solidFill>
                            <a:prstClr val="black"/>
                          </a:solidFill>
                          <a:effectLst/>
                          <a:uLnTx/>
                          <a:uFillTx/>
                          <a:latin typeface="+mn-lt"/>
                          <a:ea typeface="+mn-ea"/>
                          <a:cs typeface="+mn-cs"/>
                        </a:rPr>
                        <a:t>https://t.co/zmDBJ6zzc8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extLst>
                  <a:ext uri="{0D108BD9-81ED-4DB2-BD59-A6C34878D82A}">
                    <a16:rowId xmlns:a16="http://schemas.microsoft.com/office/drawing/2014/main" val="265055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@roadto2022 - 2020-03-12 16:31:00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تأجيل بطولة كأس العمال 2020 حتى إشعار آخر
2020 </a:t>
                      </a:r>
                      <a:r>
                        <a:rPr kumimoji="0" lang="en-US" sz="1000" b="0" i="0" u="none" strike="noStrike" kern="1200" cap="none" spc="0" normalizeH="0" baseline="0" noProof="0">
                          <a:ln>
                            <a:noFill/>
                          </a:ln>
                          <a:solidFill>
                            <a:prstClr val="black"/>
                          </a:solidFill>
                          <a:effectLst/>
                          <a:uLnTx/>
                          <a:uFillTx/>
                          <a:latin typeface="+mn-lt"/>
                          <a:ea typeface="+mn-ea"/>
                          <a:cs typeface="+mn-cs"/>
                        </a:rPr>
                        <a:t>Workers' Cup has been postponed until further notice https://t.co/3iTadkGV7E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extLst>
                  <a:ext uri="{0D108BD9-81ED-4DB2-BD59-A6C34878D82A}">
                    <a16:rowId xmlns:a16="http://schemas.microsoft.com/office/drawing/2014/main" val="4086988750"/>
                  </a:ext>
                </a:extLst>
              </a:tr>
            </a:tbl>
          </a:graphicData>
        </a:graphic>
      </p:graphicFrame>
      <p:sp>
        <p:nvSpPr>
          <p:cNvPr id="4" name="Text Placeholder 3">
            <a:extLst>
              <a:ext uri="{FF2B5EF4-FFF2-40B4-BE49-F238E27FC236}">
                <a16:creationId xmlns:a16="http://schemas.microsoft.com/office/drawing/2014/main" id="{EC663DCB-492A-42CF-B267-A88AD51997F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537360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450D8-4A51-4BC8-8DCE-F4608D4257B3}"/>
              </a:ext>
            </a:extLst>
          </p:cNvPr>
          <p:cNvSpPr>
            <a:spLocks noGrp="1"/>
          </p:cNvSpPr>
          <p:nvPr>
            <p:ph type="title"/>
          </p:nvPr>
        </p:nvSpPr>
        <p:spPr/>
        <p:txBody>
          <a:bodyPr/>
          <a:lstStyle/>
          <a:p>
            <a:r>
              <a:rPr lang="en-US"/>
              <a:t>Twitter Own and Retweeted Tweets Table | Qatar - 5 of 7</a:t>
            </a:r>
          </a:p>
        </p:txBody>
      </p:sp>
      <p:graphicFrame>
        <p:nvGraphicFramePr>
          <p:cNvPr id="5" name="Table Placeholder 4">
            <a:extLst>
              <a:ext uri="{FF2B5EF4-FFF2-40B4-BE49-F238E27FC236}">
                <a16:creationId xmlns:a16="http://schemas.microsoft.com/office/drawing/2014/main" id="{B81CD23D-D1F8-46B0-B2AC-E73CE58C3F3D}"/>
              </a:ext>
            </a:extLst>
          </p:cNvPr>
          <p:cNvGraphicFramePr>
            <a:graphicFrameLocks noGrp="1"/>
          </p:cNvGraphicFramePr>
          <p:nvPr>
            <p:ph type="tbl" sz="quarter" idx="13"/>
            <p:extLst>
              <p:ext uri="{D42A27DB-BD31-4B8C-83A1-F6EECF244321}">
                <p14:modId xmlns:p14="http://schemas.microsoft.com/office/powerpoint/2010/main" val="393229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73562120"/>
                    </a:ext>
                  </a:extLst>
                </a:gridCol>
                <a:gridCol w="493776">
                  <a:extLst>
                    <a:ext uri="{9D8B030D-6E8A-4147-A177-3AD203B41FA5}">
                      <a16:colId xmlns:a16="http://schemas.microsoft.com/office/drawing/2014/main" val="4257703486"/>
                    </a:ext>
                  </a:extLst>
                </a:gridCol>
                <a:gridCol w="1069848">
                  <a:extLst>
                    <a:ext uri="{9D8B030D-6E8A-4147-A177-3AD203B41FA5}">
                      <a16:colId xmlns:a16="http://schemas.microsoft.com/office/drawing/2014/main" val="2553904807"/>
                    </a:ext>
                  </a:extLst>
                </a:gridCol>
                <a:gridCol w="1069848">
                  <a:extLst>
                    <a:ext uri="{9D8B030D-6E8A-4147-A177-3AD203B41FA5}">
                      <a16:colId xmlns:a16="http://schemas.microsoft.com/office/drawing/2014/main" val="1689263716"/>
                    </a:ext>
                  </a:extLst>
                </a:gridCol>
                <a:gridCol w="1069848">
                  <a:extLst>
                    <a:ext uri="{9D8B030D-6E8A-4147-A177-3AD203B41FA5}">
                      <a16:colId xmlns:a16="http://schemas.microsoft.com/office/drawing/2014/main" val="1771699280"/>
                    </a:ext>
                  </a:extLst>
                </a:gridCol>
                <a:gridCol w="1069848">
                  <a:extLst>
                    <a:ext uri="{9D8B030D-6E8A-4147-A177-3AD203B41FA5}">
                      <a16:colId xmlns:a16="http://schemas.microsoft.com/office/drawing/2014/main" val="3818887181"/>
                    </a:ext>
                  </a:extLst>
                </a:gridCol>
                <a:gridCol w="1069848">
                  <a:extLst>
                    <a:ext uri="{9D8B030D-6E8A-4147-A177-3AD203B41FA5}">
                      <a16:colId xmlns:a16="http://schemas.microsoft.com/office/drawing/2014/main" val="2001289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5151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@roadto2022 - 2020-03-11 23:18:49</a:t>
                      </a:r>
                      <a:r>
                        <a:rPr kumimoji="0" lang="en-US" sz="1000" b="0" i="0" u="none" strike="noStrike" kern="1200" cap="none" spc="0" normalizeH="0" baseline="0" noProof="0">
                          <a:ln>
                            <a:noFill/>
                          </a:ln>
                          <a:solidFill>
                            <a:prstClr val="black"/>
                          </a:solidFill>
                          <a:effectLst/>
                          <a:uLnTx/>
                          <a:uFillTx/>
                          <a:latin typeface="+mn-lt"/>
                          <a:ea typeface="+mn-ea"/>
                          <a:cs typeface="+mn-cs"/>
                        </a:rPr>
                        <a:t>
 RT @QSL: </a:t>
                      </a:r>
                      <a:r>
                        <a:rPr kumimoji="0" lang="ar-AE" sz="1000" b="0" i="0" u="none" strike="noStrike" kern="1200" cap="none" spc="0" normalizeH="0" baseline="0" noProof="0">
                          <a:ln>
                            <a:noFill/>
                          </a:ln>
                          <a:solidFill>
                            <a:prstClr val="black"/>
                          </a:solidFill>
                          <a:effectLst/>
                          <a:uLnTx/>
                          <a:uFillTx/>
                          <a:latin typeface="+mn-lt"/>
                          <a:ea typeface="+mn-ea"/>
                          <a:cs typeface="+mn-cs"/>
                        </a:rPr>
                        <a:t>في إطار الجهود و الإجراءات التي تتخذها الدولة للحد من انتشار فيروس كورونا (كوفيد - ١٩) قرر  الإتحاد القطري لكرة القدم إقامة جميع 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096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@roadto2022 - 2020-03-11 22:18:13</a:t>
                      </a:r>
                      <a:r>
                        <a:rPr kumimoji="0" lang="en-US" sz="1000" b="0" i="0" u="none" strike="noStrike" kern="1200" cap="none" spc="0" normalizeH="0" baseline="0" noProof="0">
                          <a:ln>
                            <a:noFill/>
                          </a:ln>
                          <a:solidFill>
                            <a:prstClr val="black"/>
                          </a:solidFill>
                          <a:effectLst/>
                          <a:uLnTx/>
                          <a:uFillTx/>
                          <a:latin typeface="+mn-lt"/>
                          <a:ea typeface="+mn-ea"/>
                          <a:cs typeface="+mn-cs"/>
                        </a:rPr>
                        <a:t>
 RT @QFA: </a:t>
                      </a:r>
                      <a:r>
                        <a:rPr kumimoji="0" lang="ar-AE" sz="1000" b="0" i="0" u="none" strike="noStrike" kern="1200" cap="none" spc="0" normalizeH="0" baseline="0" noProof="0">
                          <a:ln>
                            <a:noFill/>
                          </a:ln>
                          <a:solidFill>
                            <a:prstClr val="black"/>
                          </a:solidFill>
                          <a:effectLst/>
                          <a:uLnTx/>
                          <a:uFillTx/>
                          <a:latin typeface="+mn-lt"/>
                          <a:ea typeface="+mn-ea"/>
                          <a:cs typeface="+mn-cs"/>
                        </a:rPr>
                        <a:t>مباريات كرة القدم في قطر ستقام دون جمهور اعتبارا من الغد الخميس 12 مارس حتى اشعار اخر. </a:t>
                      </a:r>
                      <a:r>
                        <a:rPr kumimoji="0" lang="en-US" sz="1000" b="0" i="0" u="none" strike="noStrike" kern="1200" cap="none" spc="0" normalizeH="0" baseline="0" noProof="0">
                          <a:ln>
                            <a:noFill/>
                          </a:ln>
                          <a:solidFill>
                            <a:prstClr val="black"/>
                          </a:solidFill>
                          <a:effectLst/>
                          <a:uLnTx/>
                          <a:uFillTx/>
                          <a:latin typeface="+mn-lt"/>
                          <a:ea typeface="+mn-ea"/>
                          <a:cs typeface="+mn-cs"/>
                        </a:rPr>
                        <a:t>https://t.co/07nAsYWjuq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567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@roadto2022 - 2020-03-10 19:00:00</a:t>
                      </a:r>
                      <a:r>
                        <a:rPr kumimoji="0" lang="en-US" sz="1000" b="0" i="0" u="none" strike="noStrike" kern="1200" cap="none" spc="0" normalizeH="0" baseline="0" noProof="0">
                          <a:ln>
                            <a:noFill/>
                          </a:ln>
                          <a:solidFill>
                            <a:prstClr val="black"/>
                          </a:solidFill>
                          <a:effectLst/>
                          <a:uLnTx/>
                          <a:uFillTx/>
                          <a:latin typeface="+mn-lt"/>
                          <a:ea typeface="+mn-ea"/>
                          <a:cs typeface="+mn-cs"/>
                        </a:rPr>
                        <a:t>
 Here are five sustainability features of #Qatar2022 ♻️ https://t.co/ZNvF1o6jeH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extLst>
                  <a:ext uri="{0D108BD9-81ED-4DB2-BD59-A6C34878D82A}">
                    <a16:rowId xmlns:a16="http://schemas.microsoft.com/office/drawing/2014/main" val="378990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@roadto2022 - 2020-03-10 17:15:27</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@setoo9! We wish you many happy returns and an awesome year ahead. Thanks for being a fantastic ambassador for our project! https://t.co/D5GTg46Z2a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extLst>
                  <a:ext uri="{0D108BD9-81ED-4DB2-BD59-A6C34878D82A}">
                    <a16:rowId xmlns:a16="http://schemas.microsoft.com/office/drawing/2014/main" val="955096531"/>
                  </a:ext>
                </a:extLst>
              </a:tr>
            </a:tbl>
          </a:graphicData>
        </a:graphic>
      </p:graphicFrame>
      <p:sp>
        <p:nvSpPr>
          <p:cNvPr id="4" name="Text Placeholder 3">
            <a:extLst>
              <a:ext uri="{FF2B5EF4-FFF2-40B4-BE49-F238E27FC236}">
                <a16:creationId xmlns:a16="http://schemas.microsoft.com/office/drawing/2014/main" id="{2B56150F-572F-4DD7-9757-5B022D0E455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9112198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8076-B88A-4B0C-969D-7E2673BF485B}"/>
              </a:ext>
            </a:extLst>
          </p:cNvPr>
          <p:cNvSpPr>
            <a:spLocks noGrp="1"/>
          </p:cNvSpPr>
          <p:nvPr>
            <p:ph type="title"/>
          </p:nvPr>
        </p:nvSpPr>
        <p:spPr/>
        <p:txBody>
          <a:bodyPr/>
          <a:lstStyle/>
          <a:p>
            <a:r>
              <a:rPr lang="en-US"/>
              <a:t>Twitter Own and Retweeted Tweets Table | Qatar - 6 of 7</a:t>
            </a:r>
          </a:p>
        </p:txBody>
      </p:sp>
      <p:graphicFrame>
        <p:nvGraphicFramePr>
          <p:cNvPr id="5" name="Table Placeholder 4">
            <a:extLst>
              <a:ext uri="{FF2B5EF4-FFF2-40B4-BE49-F238E27FC236}">
                <a16:creationId xmlns:a16="http://schemas.microsoft.com/office/drawing/2014/main" id="{B785941B-5C53-40E0-9457-2BF458A5BD6B}"/>
              </a:ext>
            </a:extLst>
          </p:cNvPr>
          <p:cNvGraphicFramePr>
            <a:graphicFrameLocks noGrp="1"/>
          </p:cNvGraphicFramePr>
          <p:nvPr>
            <p:ph type="tbl" sz="quarter" idx="13"/>
            <p:extLst>
              <p:ext uri="{D42A27DB-BD31-4B8C-83A1-F6EECF244321}">
                <p14:modId xmlns:p14="http://schemas.microsoft.com/office/powerpoint/2010/main" val="2778857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90114811"/>
                    </a:ext>
                  </a:extLst>
                </a:gridCol>
                <a:gridCol w="493776">
                  <a:extLst>
                    <a:ext uri="{9D8B030D-6E8A-4147-A177-3AD203B41FA5}">
                      <a16:colId xmlns:a16="http://schemas.microsoft.com/office/drawing/2014/main" val="1703008568"/>
                    </a:ext>
                  </a:extLst>
                </a:gridCol>
                <a:gridCol w="1069848">
                  <a:extLst>
                    <a:ext uri="{9D8B030D-6E8A-4147-A177-3AD203B41FA5}">
                      <a16:colId xmlns:a16="http://schemas.microsoft.com/office/drawing/2014/main" val="2958530684"/>
                    </a:ext>
                  </a:extLst>
                </a:gridCol>
                <a:gridCol w="1069848">
                  <a:extLst>
                    <a:ext uri="{9D8B030D-6E8A-4147-A177-3AD203B41FA5}">
                      <a16:colId xmlns:a16="http://schemas.microsoft.com/office/drawing/2014/main" val="1617177007"/>
                    </a:ext>
                  </a:extLst>
                </a:gridCol>
                <a:gridCol w="1069848">
                  <a:extLst>
                    <a:ext uri="{9D8B030D-6E8A-4147-A177-3AD203B41FA5}">
                      <a16:colId xmlns:a16="http://schemas.microsoft.com/office/drawing/2014/main" val="1662786161"/>
                    </a:ext>
                  </a:extLst>
                </a:gridCol>
                <a:gridCol w="1069848">
                  <a:extLst>
                    <a:ext uri="{9D8B030D-6E8A-4147-A177-3AD203B41FA5}">
                      <a16:colId xmlns:a16="http://schemas.microsoft.com/office/drawing/2014/main" val="785797152"/>
                    </a:ext>
                  </a:extLst>
                </a:gridCol>
                <a:gridCol w="1069848">
                  <a:extLst>
                    <a:ext uri="{9D8B030D-6E8A-4147-A177-3AD203B41FA5}">
                      <a16:colId xmlns:a16="http://schemas.microsoft.com/office/drawing/2014/main" val="859635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02452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@roadto2022 - 2020-03-10 17:00:00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على خمسة حقائق حول الاستدامة في مونديال #قطر٢٠٢٢ ♻️ </a:t>
                      </a:r>
                      <a:r>
                        <a:rPr kumimoji="0" lang="en-US" sz="1000" b="0" i="0" u="none" strike="noStrike" kern="1200" cap="none" spc="0" normalizeH="0" baseline="0" noProof="0">
                          <a:ln>
                            <a:noFill/>
                          </a:ln>
                          <a:solidFill>
                            <a:prstClr val="black"/>
                          </a:solidFill>
                          <a:effectLst/>
                          <a:uLnTx/>
                          <a:uFillTx/>
                          <a:latin typeface="+mn-lt"/>
                          <a:ea typeface="+mn-ea"/>
                          <a:cs typeface="+mn-cs"/>
                        </a:rPr>
                        <a:t>https://t.co/gJEuf2sekx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extLst>
                  <a:ext uri="{0D108BD9-81ED-4DB2-BD59-A6C34878D82A}">
                    <a16:rowId xmlns:a16="http://schemas.microsoft.com/office/drawing/2014/main" val="390748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@roadto2022 - 2020-03-09 19:00:01</a:t>
                      </a:r>
                      <a:r>
                        <a:rPr kumimoji="0" lang="en-US" sz="1000" b="0" i="0" u="none" strike="noStrike" kern="1200" cap="none" spc="0" normalizeH="0" baseline="0" noProof="0">
                          <a:ln>
                            <a:noFill/>
                          </a:ln>
                          <a:solidFill>
                            <a:prstClr val="black"/>
                          </a:solidFill>
                          <a:effectLst/>
                          <a:uLnTx/>
                          <a:uFillTx/>
                          <a:latin typeface="+mn-lt"/>
                          <a:ea typeface="+mn-ea"/>
                          <a:cs typeface="+mn-cs"/>
                        </a:rPr>
                        <a:t>
 Describe Education City Stadium in one word... 🎓 https://t.co/1oMzh0VQuV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0.0868 %</a:t>
                      </a:r>
                    </a:p>
                  </a:txBody>
                  <a:tcPr/>
                </a:tc>
                <a:extLst>
                  <a:ext uri="{0D108BD9-81ED-4DB2-BD59-A6C34878D82A}">
                    <a16:rowId xmlns:a16="http://schemas.microsoft.com/office/drawing/2014/main" val="3301519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@roadto2022 - 2020-03-09 17:52:20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صف لنا استاد المدينة التعليمية في كلمة؟ </a:t>
                      </a:r>
                      <a:r>
                        <a:rPr kumimoji="0" lang="en-US" sz="1000" b="0" i="0" u="none" strike="noStrike" kern="1200" cap="none" spc="0" normalizeH="0" baseline="0" noProof="0">
                          <a:ln>
                            <a:noFill/>
                          </a:ln>
                          <a:solidFill>
                            <a:prstClr val="black"/>
                          </a:solidFill>
                          <a:effectLst/>
                          <a:uLnTx/>
                          <a:uFillTx/>
                          <a:latin typeface="+mn-lt"/>
                          <a:ea typeface="+mn-ea"/>
                          <a:cs typeface="+mn-cs"/>
                        </a:rPr>
                        <a:t>🎓
@QF https://t.co/iVOe8doj2E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0.1196 %</a:t>
                      </a:r>
                    </a:p>
                  </a:txBody>
                  <a:tcPr/>
                </a:tc>
                <a:extLst>
                  <a:ext uri="{0D108BD9-81ED-4DB2-BD59-A6C34878D82A}">
                    <a16:rowId xmlns:a16="http://schemas.microsoft.com/office/drawing/2014/main" val="3298695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@roadto2022 - 2020-03-09 16:00:00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كأس العمال يعود إليكم من جديد </a:t>
                      </a:r>
                      <a:r>
                        <a:rPr kumimoji="0" lang="en-US" sz="1000" b="0" i="0" u="none" strike="noStrike" kern="1200" cap="none" spc="0" normalizeH="0" baseline="0" noProof="0">
                          <a:ln>
                            <a:noFill/>
                          </a:ln>
                          <a:solidFill>
                            <a:prstClr val="black"/>
                          </a:solidFill>
                          <a:effectLst/>
                          <a:uLnTx/>
                          <a:uFillTx/>
                          <a:latin typeface="+mn-lt"/>
                          <a:ea typeface="+mn-ea"/>
                          <a:cs typeface="+mn-cs"/>
                        </a:rPr>
                        <a:t>⚽️✨ https://t.co/dmTscjpcD9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extLst>
                  <a:ext uri="{0D108BD9-81ED-4DB2-BD59-A6C34878D82A}">
                    <a16:rowId xmlns:a16="http://schemas.microsoft.com/office/drawing/2014/main" val="217569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@roadto2022 - 2020-03-09 15:28:12</a:t>
                      </a:r>
                      <a:r>
                        <a:rPr kumimoji="0" lang="en-US" sz="1000" b="0" i="0" u="none" strike="noStrike" kern="1200" cap="none" spc="0" normalizeH="0" baseline="0" noProof="0">
                          <a:ln>
                            <a:noFill/>
                          </a:ln>
                          <a:solidFill>
                            <a:prstClr val="black"/>
                          </a:solidFill>
                          <a:effectLst/>
                          <a:uLnTx/>
                          <a:uFillTx/>
                          <a:latin typeface="+mn-lt"/>
                          <a:ea typeface="+mn-ea"/>
                          <a:cs typeface="+mn-cs"/>
                        </a:rPr>
                        <a:t>
 RT @ADLSAQa: </a:t>
                      </a:r>
                      <a:r>
                        <a:rPr kumimoji="0" lang="ar-AE" sz="1000" b="0" i="0" u="none" strike="noStrike" kern="1200" cap="none" spc="0" normalizeH="0" baseline="0" noProof="0">
                          <a:ln>
                            <a:noFill/>
                          </a:ln>
                          <a:solidFill>
                            <a:prstClr val="black"/>
                          </a:solidFill>
                          <a:effectLst/>
                          <a:uLnTx/>
                          <a:uFillTx/>
                          <a:latin typeface="+mn-lt"/>
                          <a:ea typeface="+mn-ea"/>
                          <a:cs typeface="+mn-cs"/>
                        </a:rPr>
                        <a:t>يمكن لملاك القطاع الخاص بالدولة طرح عقاراتهم استعداداً لاستضافة زوار ومشجعي بطولة كأس العالم لكرة القدم ٢٠٢٢، وستتولى الفرق 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9303875"/>
                  </a:ext>
                </a:extLst>
              </a:tr>
            </a:tbl>
          </a:graphicData>
        </a:graphic>
      </p:graphicFrame>
      <p:sp>
        <p:nvSpPr>
          <p:cNvPr id="4" name="Text Placeholder 3">
            <a:extLst>
              <a:ext uri="{FF2B5EF4-FFF2-40B4-BE49-F238E27FC236}">
                <a16:creationId xmlns:a16="http://schemas.microsoft.com/office/drawing/2014/main" id="{F38BBD1E-4908-43EE-9960-B14996AFABD5}"/>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7323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5F3B2-E79D-466F-A7E3-FEF21276316A}"/>
              </a:ext>
            </a:extLst>
          </p:cNvPr>
          <p:cNvSpPr>
            <a:spLocks noGrp="1"/>
          </p:cNvSpPr>
          <p:nvPr>
            <p:ph type="title"/>
          </p:nvPr>
        </p:nvSpPr>
        <p:spPr/>
        <p:txBody>
          <a:bodyPr/>
          <a:lstStyle/>
          <a:p>
            <a:r>
              <a:rPr lang="en-US"/>
              <a:t>Twitter Own and Retweeted Tweets Table | Qatar - 7 of 7</a:t>
            </a:r>
          </a:p>
        </p:txBody>
      </p:sp>
      <p:graphicFrame>
        <p:nvGraphicFramePr>
          <p:cNvPr id="5" name="Table Placeholder 4">
            <a:extLst>
              <a:ext uri="{FF2B5EF4-FFF2-40B4-BE49-F238E27FC236}">
                <a16:creationId xmlns:a16="http://schemas.microsoft.com/office/drawing/2014/main" id="{A558DB1F-4B85-44E4-BB3B-FCCE24FE34D2}"/>
              </a:ext>
            </a:extLst>
          </p:cNvPr>
          <p:cNvGraphicFramePr>
            <a:graphicFrameLocks noGrp="1"/>
          </p:cNvGraphicFramePr>
          <p:nvPr>
            <p:ph type="tbl" sz="quarter" idx="13"/>
            <p:extLst>
              <p:ext uri="{D42A27DB-BD31-4B8C-83A1-F6EECF244321}">
                <p14:modId xmlns:p14="http://schemas.microsoft.com/office/powerpoint/2010/main" val="258562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51148396"/>
                    </a:ext>
                  </a:extLst>
                </a:gridCol>
                <a:gridCol w="493776">
                  <a:extLst>
                    <a:ext uri="{9D8B030D-6E8A-4147-A177-3AD203B41FA5}">
                      <a16:colId xmlns:a16="http://schemas.microsoft.com/office/drawing/2014/main" val="2056321771"/>
                    </a:ext>
                  </a:extLst>
                </a:gridCol>
                <a:gridCol w="1069848">
                  <a:extLst>
                    <a:ext uri="{9D8B030D-6E8A-4147-A177-3AD203B41FA5}">
                      <a16:colId xmlns:a16="http://schemas.microsoft.com/office/drawing/2014/main" val="3427582015"/>
                    </a:ext>
                  </a:extLst>
                </a:gridCol>
                <a:gridCol w="1069848">
                  <a:extLst>
                    <a:ext uri="{9D8B030D-6E8A-4147-A177-3AD203B41FA5}">
                      <a16:colId xmlns:a16="http://schemas.microsoft.com/office/drawing/2014/main" val="4061179543"/>
                    </a:ext>
                  </a:extLst>
                </a:gridCol>
                <a:gridCol w="1069848">
                  <a:extLst>
                    <a:ext uri="{9D8B030D-6E8A-4147-A177-3AD203B41FA5}">
                      <a16:colId xmlns:a16="http://schemas.microsoft.com/office/drawing/2014/main" val="2630616632"/>
                    </a:ext>
                  </a:extLst>
                </a:gridCol>
                <a:gridCol w="1069848">
                  <a:extLst>
                    <a:ext uri="{9D8B030D-6E8A-4147-A177-3AD203B41FA5}">
                      <a16:colId xmlns:a16="http://schemas.microsoft.com/office/drawing/2014/main" val="2566629935"/>
                    </a:ext>
                  </a:extLst>
                </a:gridCol>
                <a:gridCol w="1069848">
                  <a:extLst>
                    <a:ext uri="{9D8B030D-6E8A-4147-A177-3AD203B41FA5}">
                      <a16:colId xmlns:a16="http://schemas.microsoft.com/office/drawing/2014/main" val="239727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0947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@roadto2022 - 2020-03-08 22:43:19</a:t>
                      </a:r>
                      <a:r>
                        <a:rPr kumimoji="0" lang="en-US" sz="1000" b="0" i="0" u="none" strike="noStrike" kern="1200" cap="none" spc="0" normalizeH="0" baseline="0" noProof="0">
                          <a:ln>
                            <a:noFill/>
                          </a:ln>
                          <a:solidFill>
                            <a:prstClr val="black"/>
                          </a:solidFill>
                          <a:effectLst/>
                          <a:uLnTx/>
                          <a:uFillTx/>
                          <a:latin typeface="+mn-lt"/>
                          <a:ea typeface="+mn-ea"/>
                          <a:cs typeface="+mn-cs"/>
                        </a:rPr>
                        <a:t>
 Which team would you like to see playing in these stadiums? 💭🤔 https://t.co/Wej1v71x1Z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0.0286 %</a:t>
                      </a:r>
                    </a:p>
                  </a:txBody>
                  <a:tcPr/>
                </a:tc>
                <a:extLst>
                  <a:ext uri="{0D108BD9-81ED-4DB2-BD59-A6C34878D82A}">
                    <a16:rowId xmlns:a16="http://schemas.microsoft.com/office/drawing/2014/main" val="322800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@roadto2022 - 2020-03-08 22:00:01</a:t>
                      </a:r>
                      <a:r>
                        <a:rPr kumimoji="0" lang="en-US" sz="1000" b="0" i="0" u="none" strike="noStrike" kern="1200" cap="none" spc="0" normalizeH="0" baseline="0" noProof="0">
                          <a:ln>
                            <a:noFill/>
                          </a:ln>
                          <a:solidFill>
                            <a:prstClr val="black"/>
                          </a:solidFill>
                          <a:effectLst/>
                          <a:uLnTx/>
                          <a:uFillTx/>
                          <a:latin typeface="+mn-lt"/>
                          <a:ea typeface="+mn-ea"/>
                          <a:cs typeface="+mn-cs"/>
                        </a:rPr>
                        <a:t>
 .@FIFAWorldCup fans will enjoy a unique experience in our stadiums, which feature innovative designs inspired by Arab culture ✨🏟
Check them out 👇🏼 https://t.co/34WzvUceqz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0.0669 %</a:t>
                      </a:r>
                    </a:p>
                  </a:txBody>
                  <a:tcPr/>
                </a:tc>
                <a:extLst>
                  <a:ext uri="{0D108BD9-81ED-4DB2-BD59-A6C34878D82A}">
                    <a16:rowId xmlns:a16="http://schemas.microsoft.com/office/drawing/2014/main" val="1366889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@roadto2022 - 2020-03-08 21:38:28</a:t>
                      </a:r>
                      <a:r>
                        <a:rPr kumimoji="0" lang="en-US" sz="1000" b="0" i="0" u="none" strike="noStrike" kern="1200" cap="none" spc="0" normalizeH="0" baseline="0" noProof="0">
                          <a:ln>
                            <a:noFill/>
                          </a:ln>
                          <a:solidFill>
                            <a:prstClr val="black"/>
                          </a:solidFill>
                          <a:effectLst/>
                          <a:uLnTx/>
                          <a:uFillTx/>
                          <a:latin typeface="+mn-lt"/>
                          <a:ea typeface="+mn-ea"/>
                          <a:cs typeface="+mn-cs"/>
                        </a:rPr>
                        <a:t>
 RT @GA4good: Happy International Women’s Day from #TeamGA. We are joined by our partner @ASRomaEN in launching our #1pass4good challenge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514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@roadto2022 - 2020-03-08 21:05:29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الفريق الذي تتمنى مشاهدته في أحد هذه الاستادات؟ </a:t>
                      </a:r>
                      <a:r>
                        <a:rPr kumimoji="0" lang="en-US" sz="1000" b="0" i="0" u="none" strike="noStrike" kern="1200" cap="none" spc="0" normalizeH="0" baseline="0" noProof="0">
                          <a:ln>
                            <a:noFill/>
                          </a:ln>
                          <a:solidFill>
                            <a:prstClr val="black"/>
                          </a:solidFill>
                          <a:effectLst/>
                          <a:uLnTx/>
                          <a:uFillTx/>
                          <a:latin typeface="+mn-lt"/>
                          <a:ea typeface="+mn-ea"/>
                          <a:cs typeface="+mn-cs"/>
                        </a:rPr>
                        <a:t>⚽️💭 https://t.co/SRLc4s1RAj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16/04/2020 00:22:11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extLst>
                  <a:ext uri="{0D108BD9-81ED-4DB2-BD59-A6C34878D82A}">
                    <a16:rowId xmlns:a16="http://schemas.microsoft.com/office/drawing/2014/main" val="2689771220"/>
                  </a:ext>
                </a:extLst>
              </a:tr>
            </a:tbl>
          </a:graphicData>
        </a:graphic>
      </p:graphicFrame>
      <p:sp>
        <p:nvSpPr>
          <p:cNvPr id="4" name="Text Placeholder 3">
            <a:extLst>
              <a:ext uri="{FF2B5EF4-FFF2-40B4-BE49-F238E27FC236}">
                <a16:creationId xmlns:a16="http://schemas.microsoft.com/office/drawing/2014/main" id="{1DAE0D35-2BC1-4F9B-9A31-159B9F6C970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2854242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CE54-7FF5-49B0-8E12-D797AA6AC1B4}"/>
              </a:ext>
            </a:extLst>
          </p:cNvPr>
          <p:cNvSpPr>
            <a:spLocks noGrp="1"/>
          </p:cNvSpPr>
          <p:nvPr>
            <p:ph type="title"/>
          </p:nvPr>
        </p:nvSpPr>
        <p:spPr/>
        <p:txBody>
          <a:bodyPr/>
          <a:lstStyle/>
          <a:p>
            <a:r>
              <a:rPr lang="en-US"/>
              <a:t>Twitter Tweets Total | Qatar</a:t>
            </a:r>
          </a:p>
        </p:txBody>
      </p:sp>
      <p:graphicFrame>
        <p:nvGraphicFramePr>
          <p:cNvPr id="6" name="Chart Placeholder 5">
            <a:extLst>
              <a:ext uri="{FF2B5EF4-FFF2-40B4-BE49-F238E27FC236}">
                <a16:creationId xmlns:a16="http://schemas.microsoft.com/office/drawing/2014/main" id="{FF021167-603D-4CC1-A81F-E9090DDE48D2}"/>
              </a:ext>
            </a:extLst>
          </p:cNvPr>
          <p:cNvGraphicFramePr>
            <a:graphicFrameLocks noGrp="1"/>
          </p:cNvGraphicFramePr>
          <p:nvPr>
            <p:ph type="chart" sz="quarter" idx="13"/>
            <p:extLst>
              <p:ext uri="{D42A27DB-BD31-4B8C-83A1-F6EECF244321}">
                <p14:modId xmlns:p14="http://schemas.microsoft.com/office/powerpoint/2010/main" val="234353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E4155-FC99-41BA-A7F1-605B3E89A5B2}"/>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8C83C453-FF17-4587-A80D-D82E0F109C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7987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4DC7-A740-4D1B-8833-70270D942594}"/>
              </a:ext>
            </a:extLst>
          </p:cNvPr>
          <p:cNvSpPr>
            <a:spLocks noGrp="1"/>
          </p:cNvSpPr>
          <p:nvPr>
            <p:ph type="title"/>
          </p:nvPr>
        </p:nvSpPr>
        <p:spPr/>
        <p:txBody>
          <a:bodyPr/>
          <a:lstStyle/>
          <a:p>
            <a:r>
              <a:rPr lang="en-US"/>
              <a:t>Twitter Mentions | Qatar</a:t>
            </a:r>
          </a:p>
        </p:txBody>
      </p:sp>
      <p:graphicFrame>
        <p:nvGraphicFramePr>
          <p:cNvPr id="6" name="Chart Placeholder 5">
            <a:extLst>
              <a:ext uri="{FF2B5EF4-FFF2-40B4-BE49-F238E27FC236}">
                <a16:creationId xmlns:a16="http://schemas.microsoft.com/office/drawing/2014/main" id="{FB04A310-07AC-49E3-BD95-DE072023A73F}"/>
              </a:ext>
            </a:extLst>
          </p:cNvPr>
          <p:cNvGraphicFramePr>
            <a:graphicFrameLocks noGrp="1"/>
          </p:cNvGraphicFramePr>
          <p:nvPr>
            <p:ph type="chart" sz="quarter" idx="13"/>
            <p:extLst>
              <p:ext uri="{D42A27DB-BD31-4B8C-83A1-F6EECF244321}">
                <p14:modId xmlns:p14="http://schemas.microsoft.com/office/powerpoint/2010/main" val="1604627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C19CD-6BB1-46BC-8576-1F099C885FCD}"/>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AC9549BC-543D-459F-A291-DB0837730E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0059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8BDAF-9601-402C-8AB9-A798529A27F5}"/>
              </a:ext>
            </a:extLst>
          </p:cNvPr>
          <p:cNvSpPr>
            <a:spLocks noGrp="1"/>
          </p:cNvSpPr>
          <p:nvPr>
            <p:ph type="title"/>
          </p:nvPr>
        </p:nvSpPr>
        <p:spPr/>
        <p:txBody>
          <a:bodyPr/>
          <a:lstStyle/>
          <a:p>
            <a:r>
              <a:rPr lang="en-US"/>
              <a:t>Twitter Interactions Distribution | Qatar</a:t>
            </a:r>
          </a:p>
        </p:txBody>
      </p:sp>
      <p:graphicFrame>
        <p:nvGraphicFramePr>
          <p:cNvPr id="6" name="Chart Placeholder 5">
            <a:extLst>
              <a:ext uri="{FF2B5EF4-FFF2-40B4-BE49-F238E27FC236}">
                <a16:creationId xmlns:a16="http://schemas.microsoft.com/office/drawing/2014/main" id="{261E347E-78BB-4D7C-ABB9-143A72B734C7}"/>
              </a:ext>
            </a:extLst>
          </p:cNvPr>
          <p:cNvGraphicFramePr>
            <a:graphicFrameLocks noGrp="1"/>
          </p:cNvGraphicFramePr>
          <p:nvPr>
            <p:ph type="chart" sz="quarter" idx="13"/>
            <p:extLst>
              <p:ext uri="{D42A27DB-BD31-4B8C-83A1-F6EECF244321}">
                <p14:modId xmlns:p14="http://schemas.microsoft.com/office/powerpoint/2010/main" val="3475875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A134D-A31B-4FB9-80AE-F6B7D2C9A379}"/>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CB7ADE83-9623-4192-A802-DC964E5A4B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4404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F968-194F-43D2-BAAD-A3CF64E3AC91}"/>
              </a:ext>
            </a:extLst>
          </p:cNvPr>
          <p:cNvSpPr>
            <a:spLocks noGrp="1"/>
          </p:cNvSpPr>
          <p:nvPr>
            <p:ph type="title"/>
          </p:nvPr>
        </p:nvSpPr>
        <p:spPr/>
        <p:txBody>
          <a:bodyPr/>
          <a:lstStyle/>
          <a:p>
            <a:r>
              <a:rPr lang="en-US"/>
              <a:t>Facebook Hashtag Detection | Qatar - 1 of 3</a:t>
            </a:r>
          </a:p>
        </p:txBody>
      </p:sp>
      <p:graphicFrame>
        <p:nvGraphicFramePr>
          <p:cNvPr id="5" name="Table Placeholder 4">
            <a:extLst>
              <a:ext uri="{FF2B5EF4-FFF2-40B4-BE49-F238E27FC236}">
                <a16:creationId xmlns:a16="http://schemas.microsoft.com/office/drawing/2014/main" id="{898A3082-978D-498D-9BD4-479E91E1B5F1}"/>
              </a:ext>
            </a:extLst>
          </p:cNvPr>
          <p:cNvGraphicFramePr>
            <a:graphicFrameLocks noGrp="1"/>
          </p:cNvGraphicFramePr>
          <p:nvPr>
            <p:ph type="tbl" sz="quarter" idx="13"/>
            <p:extLst>
              <p:ext uri="{D42A27DB-BD31-4B8C-83A1-F6EECF244321}">
                <p14:modId xmlns:p14="http://schemas.microsoft.com/office/powerpoint/2010/main" val="3349784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906916"/>
                    </a:ext>
                  </a:extLst>
                </a:gridCol>
                <a:gridCol w="1152144">
                  <a:extLst>
                    <a:ext uri="{9D8B030D-6E8A-4147-A177-3AD203B41FA5}">
                      <a16:colId xmlns:a16="http://schemas.microsoft.com/office/drawing/2014/main" val="2226757976"/>
                    </a:ext>
                  </a:extLst>
                </a:gridCol>
                <a:gridCol w="1152144">
                  <a:extLst>
                    <a:ext uri="{9D8B030D-6E8A-4147-A177-3AD203B41FA5}">
                      <a16:colId xmlns:a16="http://schemas.microsoft.com/office/drawing/2014/main" val="372152550"/>
                    </a:ext>
                  </a:extLst>
                </a:gridCol>
                <a:gridCol w="1152144">
                  <a:extLst>
                    <a:ext uri="{9D8B030D-6E8A-4147-A177-3AD203B41FA5}">
                      <a16:colId xmlns:a16="http://schemas.microsoft.com/office/drawing/2014/main" val="2593780077"/>
                    </a:ext>
                  </a:extLst>
                </a:gridCol>
                <a:gridCol w="1152144">
                  <a:extLst>
                    <a:ext uri="{9D8B030D-6E8A-4147-A177-3AD203B41FA5}">
                      <a16:colId xmlns:a16="http://schemas.microsoft.com/office/drawing/2014/main" val="1353320730"/>
                    </a:ext>
                  </a:extLst>
                </a:gridCol>
                <a:gridCol w="1152144">
                  <a:extLst>
                    <a:ext uri="{9D8B030D-6E8A-4147-A177-3AD203B41FA5}">
                      <a16:colId xmlns:a16="http://schemas.microsoft.com/office/drawing/2014/main" val="3061587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8493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#seeyouin2022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2735.9615384615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3279.8076923077</a:t>
                      </a:r>
                    </a:p>
                  </a:txBody>
                  <a:tcPr/>
                </a:tc>
                <a:extLst>
                  <a:ext uri="{0D108BD9-81ED-4DB2-BD59-A6C34878D82A}">
                    <a16:rowId xmlns:a16="http://schemas.microsoft.com/office/drawing/2014/main" val="160629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3454.52</a:t>
                      </a:r>
                    </a:p>
                  </a:txBody>
                  <a:tcPr/>
                </a:tc>
                <a:extLst>
                  <a:ext uri="{0D108BD9-81ED-4DB2-BD59-A6C34878D82A}">
                    <a16:rowId xmlns:a16="http://schemas.microsoft.com/office/drawing/2014/main" val="375074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3570.7916666667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3824.125</a:t>
                      </a:r>
                    </a:p>
                  </a:txBody>
                  <a:tcPr/>
                </a:tc>
                <a:extLst>
                  <a:ext uri="{0D108BD9-81ED-4DB2-BD59-A6C34878D82A}">
                    <a16:rowId xmlns:a16="http://schemas.microsoft.com/office/drawing/2014/main" val="6658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#خليجي٢٤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451.13333333333</a:t>
                      </a:r>
                    </a:p>
                  </a:txBody>
                  <a:tcPr/>
                </a:tc>
                <a:extLst>
                  <a:ext uri="{0D108BD9-81ED-4DB2-BD59-A6C34878D82A}">
                    <a16:rowId xmlns:a16="http://schemas.microsoft.com/office/drawing/2014/main" val="227939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#أهلا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612.41666666667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727.66666666667</a:t>
                      </a:r>
                    </a:p>
                  </a:txBody>
                  <a:tcPr/>
                </a:tc>
                <a:extLst>
                  <a:ext uri="{0D108BD9-81ED-4DB2-BD59-A6C34878D82A}">
                    <a16:rowId xmlns:a16="http://schemas.microsoft.com/office/drawing/2014/main" val="211409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224.66666666667</a:t>
                      </a:r>
                    </a:p>
                  </a:txBody>
                  <a:tcPr/>
                </a:tc>
                <a:extLst>
                  <a:ext uri="{0D108BD9-81ED-4DB2-BD59-A6C34878D82A}">
                    <a16:rowId xmlns:a16="http://schemas.microsoft.com/office/drawing/2014/main" val="259029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#ClubWC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1575.5555555556</a:t>
                      </a:r>
                    </a:p>
                  </a:txBody>
                  <a:tcPr/>
                </a:tc>
                <a:extLst>
                  <a:ext uri="{0D108BD9-81ED-4DB2-BD59-A6C34878D82A}">
                    <a16:rowId xmlns:a16="http://schemas.microsoft.com/office/drawing/2014/main" val="12032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#Khaliji24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300.33333333333</a:t>
                      </a:r>
                    </a:p>
                  </a:txBody>
                  <a:tcPr/>
                </a:tc>
                <a:extLst>
                  <a:ext uri="{0D108BD9-81ED-4DB2-BD59-A6C34878D82A}">
                    <a16:rowId xmlns:a16="http://schemas.microsoft.com/office/drawing/2014/main" val="142667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933.8</a:t>
                      </a:r>
                    </a:p>
                  </a:txBody>
                  <a:tcPr/>
                </a:tc>
                <a:extLst>
                  <a:ext uri="{0D108BD9-81ED-4DB2-BD59-A6C34878D82A}">
                    <a16:rowId xmlns:a16="http://schemas.microsoft.com/office/drawing/2014/main" val="349424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1301.6</a:t>
                      </a:r>
                    </a:p>
                  </a:txBody>
                  <a:tcPr/>
                </a:tc>
                <a:extLst>
                  <a:ext uri="{0D108BD9-81ED-4DB2-BD59-A6C34878D82A}">
                    <a16:rowId xmlns:a16="http://schemas.microsoft.com/office/drawing/2014/main" val="1028507640"/>
                  </a:ext>
                </a:extLst>
              </a:tr>
            </a:tbl>
          </a:graphicData>
        </a:graphic>
      </p:graphicFrame>
      <p:sp>
        <p:nvSpPr>
          <p:cNvPr id="4" name="Text Placeholder 3">
            <a:extLst>
              <a:ext uri="{FF2B5EF4-FFF2-40B4-BE49-F238E27FC236}">
                <a16:creationId xmlns:a16="http://schemas.microsoft.com/office/drawing/2014/main" id="{1813E1B7-0425-414A-BAF8-1AC6C2678B4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9961691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36D9A-C780-4768-9CA8-F12B1E00030E}"/>
              </a:ext>
            </a:extLst>
          </p:cNvPr>
          <p:cNvSpPr>
            <a:spLocks noGrp="1"/>
          </p:cNvSpPr>
          <p:nvPr>
            <p:ph type="title"/>
          </p:nvPr>
        </p:nvSpPr>
        <p:spPr/>
        <p:txBody>
          <a:bodyPr/>
          <a:lstStyle/>
          <a:p>
            <a:r>
              <a:rPr lang="en-US"/>
              <a:t>Facebook Hashtag Detection | Qatar - 2 of 3</a:t>
            </a:r>
          </a:p>
        </p:txBody>
      </p:sp>
      <p:graphicFrame>
        <p:nvGraphicFramePr>
          <p:cNvPr id="5" name="Table Placeholder 4">
            <a:extLst>
              <a:ext uri="{FF2B5EF4-FFF2-40B4-BE49-F238E27FC236}">
                <a16:creationId xmlns:a16="http://schemas.microsoft.com/office/drawing/2014/main" id="{55CBEFE4-57AD-4B0E-B46F-C8259B46C1FF}"/>
              </a:ext>
            </a:extLst>
          </p:cNvPr>
          <p:cNvGraphicFramePr>
            <a:graphicFrameLocks noGrp="1"/>
          </p:cNvGraphicFramePr>
          <p:nvPr>
            <p:ph type="tbl" sz="quarter" idx="13"/>
            <p:extLst>
              <p:ext uri="{D42A27DB-BD31-4B8C-83A1-F6EECF244321}">
                <p14:modId xmlns:p14="http://schemas.microsoft.com/office/powerpoint/2010/main" val="116177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935341"/>
                    </a:ext>
                  </a:extLst>
                </a:gridCol>
                <a:gridCol w="1152144">
                  <a:extLst>
                    <a:ext uri="{9D8B030D-6E8A-4147-A177-3AD203B41FA5}">
                      <a16:colId xmlns:a16="http://schemas.microsoft.com/office/drawing/2014/main" val="3796495552"/>
                    </a:ext>
                  </a:extLst>
                </a:gridCol>
                <a:gridCol w="1152144">
                  <a:extLst>
                    <a:ext uri="{9D8B030D-6E8A-4147-A177-3AD203B41FA5}">
                      <a16:colId xmlns:a16="http://schemas.microsoft.com/office/drawing/2014/main" val="2228779208"/>
                    </a:ext>
                  </a:extLst>
                </a:gridCol>
                <a:gridCol w="1152144">
                  <a:extLst>
                    <a:ext uri="{9D8B030D-6E8A-4147-A177-3AD203B41FA5}">
                      <a16:colId xmlns:a16="http://schemas.microsoft.com/office/drawing/2014/main" val="2274324332"/>
                    </a:ext>
                  </a:extLst>
                </a:gridCol>
                <a:gridCol w="1152144">
                  <a:extLst>
                    <a:ext uri="{9D8B030D-6E8A-4147-A177-3AD203B41FA5}">
                      <a16:colId xmlns:a16="http://schemas.microsoft.com/office/drawing/2014/main" val="3941008838"/>
                    </a:ext>
                  </a:extLst>
                </a:gridCol>
                <a:gridCol w="1152144">
                  <a:extLst>
                    <a:ext uri="{9D8B030D-6E8A-4147-A177-3AD203B41FA5}">
                      <a16:colId xmlns:a16="http://schemas.microsoft.com/office/drawing/2014/main" val="3507308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3502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966.33333333333</a:t>
                      </a:r>
                    </a:p>
                  </a:txBody>
                  <a:tcPr/>
                </a:tc>
                <a:extLst>
                  <a:ext uri="{0D108BD9-81ED-4DB2-BD59-A6C34878D82A}">
                    <a16:rowId xmlns:a16="http://schemas.microsoft.com/office/drawing/2014/main" val="271864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#الوعد_الوكرة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759.33333333333</a:t>
                      </a:r>
                    </a:p>
                  </a:txBody>
                  <a:tcPr/>
                </a:tc>
                <a:extLst>
                  <a:ext uri="{0D108BD9-81ED-4DB2-BD59-A6C34878D82A}">
                    <a16:rowId xmlns:a16="http://schemas.microsoft.com/office/drawing/2014/main" val="127255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#Challenge22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extLst>
                  <a:ext uri="{0D108BD9-81ED-4DB2-BD59-A6C34878D82A}">
                    <a16:rowId xmlns:a16="http://schemas.microsoft.com/office/drawing/2014/main" val="366757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#منتخب_عمان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366291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#goalclick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80708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#منتخب_العراق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extLst>
                  <a:ext uri="{0D108BD9-81ED-4DB2-BD59-A6C34878D82A}">
                    <a16:rowId xmlns:a16="http://schemas.microsoft.com/office/drawing/2014/main" val="171930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#منتخب_البحرين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extLst>
                  <a:ext uri="{0D108BD9-81ED-4DB2-BD59-A6C34878D82A}">
                    <a16:rowId xmlns:a16="http://schemas.microsoft.com/office/drawing/2014/main" val="404140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#منتخب_اليمن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59167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#Seeyouin2022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862.5</a:t>
                      </a:r>
                    </a:p>
                  </a:txBody>
                  <a:tcPr/>
                </a:tc>
                <a:extLst>
                  <a:ext uri="{0D108BD9-81ED-4DB2-BD59-A6C34878D82A}">
                    <a16:rowId xmlns:a16="http://schemas.microsoft.com/office/drawing/2014/main" val="172658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extLst>
                  <a:ext uri="{0D108BD9-81ED-4DB2-BD59-A6C34878D82A}">
                    <a16:rowId xmlns:a16="http://schemas.microsoft.com/office/drawing/2014/main" val="695175757"/>
                  </a:ext>
                </a:extLst>
              </a:tr>
            </a:tbl>
          </a:graphicData>
        </a:graphic>
      </p:graphicFrame>
      <p:sp>
        <p:nvSpPr>
          <p:cNvPr id="4" name="Text Placeholder 3">
            <a:extLst>
              <a:ext uri="{FF2B5EF4-FFF2-40B4-BE49-F238E27FC236}">
                <a16:creationId xmlns:a16="http://schemas.microsoft.com/office/drawing/2014/main" id="{F2A37FA4-2EB9-40B8-A28F-64A42E0350D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2350052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0912F-20F1-460B-AD52-3BF05118383E}"/>
              </a:ext>
            </a:extLst>
          </p:cNvPr>
          <p:cNvSpPr>
            <a:spLocks noGrp="1"/>
          </p:cNvSpPr>
          <p:nvPr>
            <p:ph type="title"/>
          </p:nvPr>
        </p:nvSpPr>
        <p:spPr/>
        <p:txBody>
          <a:bodyPr/>
          <a:lstStyle/>
          <a:p>
            <a:r>
              <a:rPr lang="en-US"/>
              <a:t>Facebook Hashtag Detection | Qatar - 3 of 3</a:t>
            </a:r>
          </a:p>
        </p:txBody>
      </p:sp>
      <p:graphicFrame>
        <p:nvGraphicFramePr>
          <p:cNvPr id="5" name="Table Placeholder 4">
            <a:extLst>
              <a:ext uri="{FF2B5EF4-FFF2-40B4-BE49-F238E27FC236}">
                <a16:creationId xmlns:a16="http://schemas.microsoft.com/office/drawing/2014/main" id="{F0D444B1-FA21-467B-B7A3-067E50BD8CC7}"/>
              </a:ext>
            </a:extLst>
          </p:cNvPr>
          <p:cNvGraphicFramePr>
            <a:graphicFrameLocks noGrp="1"/>
          </p:cNvGraphicFramePr>
          <p:nvPr>
            <p:ph type="tbl" sz="quarter" idx="13"/>
            <p:extLst>
              <p:ext uri="{D42A27DB-BD31-4B8C-83A1-F6EECF244321}">
                <p14:modId xmlns:p14="http://schemas.microsoft.com/office/powerpoint/2010/main" val="351672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9190419"/>
                    </a:ext>
                  </a:extLst>
                </a:gridCol>
                <a:gridCol w="1152144">
                  <a:extLst>
                    <a:ext uri="{9D8B030D-6E8A-4147-A177-3AD203B41FA5}">
                      <a16:colId xmlns:a16="http://schemas.microsoft.com/office/drawing/2014/main" val="2413574880"/>
                    </a:ext>
                  </a:extLst>
                </a:gridCol>
                <a:gridCol w="1152144">
                  <a:extLst>
                    <a:ext uri="{9D8B030D-6E8A-4147-A177-3AD203B41FA5}">
                      <a16:colId xmlns:a16="http://schemas.microsoft.com/office/drawing/2014/main" val="1647550373"/>
                    </a:ext>
                  </a:extLst>
                </a:gridCol>
                <a:gridCol w="1152144">
                  <a:extLst>
                    <a:ext uri="{9D8B030D-6E8A-4147-A177-3AD203B41FA5}">
                      <a16:colId xmlns:a16="http://schemas.microsoft.com/office/drawing/2014/main" val="2769683126"/>
                    </a:ext>
                  </a:extLst>
                </a:gridCol>
                <a:gridCol w="1152144">
                  <a:extLst>
                    <a:ext uri="{9D8B030D-6E8A-4147-A177-3AD203B41FA5}">
                      <a16:colId xmlns:a16="http://schemas.microsoft.com/office/drawing/2014/main" val="4132215378"/>
                    </a:ext>
                  </a:extLst>
                </a:gridCol>
                <a:gridCol w="1152144">
                  <a:extLst>
                    <a:ext uri="{9D8B030D-6E8A-4147-A177-3AD203B41FA5}">
                      <a16:colId xmlns:a16="http://schemas.microsoft.com/office/drawing/2014/main" val="4072478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6255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extLst>
                  <a:ext uri="{0D108BD9-81ED-4DB2-BD59-A6C34878D82A}">
                    <a16:rowId xmlns:a16="http://schemas.microsoft.com/office/drawing/2014/main" val="106745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extLst>
                  <a:ext uri="{0D108BD9-81ED-4DB2-BD59-A6C34878D82A}">
                    <a16:rowId xmlns:a16="http://schemas.microsoft.com/office/drawing/2014/main" val="185998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#CopaAmerica2019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102258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#seeyouinAlWakrah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662.5</a:t>
                      </a:r>
                    </a:p>
                  </a:txBody>
                  <a:tcPr/>
                </a:tc>
                <a:extLst>
                  <a:ext uri="{0D108BD9-81ED-4DB2-BD59-A6C34878D82A}">
                    <a16:rowId xmlns:a16="http://schemas.microsoft.com/office/drawing/2014/main" val="324236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#1000daystogo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1693.5</a:t>
                      </a:r>
                    </a:p>
                  </a:txBody>
                  <a:tcPr/>
                </a:tc>
                <a:extLst>
                  <a:ext uri="{0D108BD9-81ED-4DB2-BD59-A6C34878D82A}">
                    <a16:rowId xmlns:a16="http://schemas.microsoft.com/office/drawing/2014/main" val="3369601412"/>
                  </a:ext>
                </a:extLst>
              </a:tr>
            </a:tbl>
          </a:graphicData>
        </a:graphic>
      </p:graphicFrame>
      <p:sp>
        <p:nvSpPr>
          <p:cNvPr id="4" name="Text Placeholder 3">
            <a:extLst>
              <a:ext uri="{FF2B5EF4-FFF2-40B4-BE49-F238E27FC236}">
                <a16:creationId xmlns:a16="http://schemas.microsoft.com/office/drawing/2014/main" id="{9F9E4548-5229-4FF5-A34C-ADE036776EFD}"/>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2512800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CE58-333B-4823-BDCD-DDCCA736FC1C}"/>
              </a:ext>
            </a:extLst>
          </p:cNvPr>
          <p:cNvSpPr>
            <a:spLocks noGrp="1"/>
          </p:cNvSpPr>
          <p:nvPr>
            <p:ph type="title"/>
          </p:nvPr>
        </p:nvSpPr>
        <p:spPr/>
        <p:txBody>
          <a:bodyPr/>
          <a:lstStyle/>
          <a:p>
            <a:r>
              <a:rPr lang="en-US"/>
              <a:t>Facebook Positive/Negative Reaction Distribution | Qatar</a:t>
            </a:r>
          </a:p>
        </p:txBody>
      </p:sp>
      <p:graphicFrame>
        <p:nvGraphicFramePr>
          <p:cNvPr id="6" name="Chart Placeholder 5">
            <a:extLst>
              <a:ext uri="{FF2B5EF4-FFF2-40B4-BE49-F238E27FC236}">
                <a16:creationId xmlns:a16="http://schemas.microsoft.com/office/drawing/2014/main" id="{E2B86806-7CFA-4C03-B48C-0494E17AEC17}"/>
              </a:ext>
            </a:extLst>
          </p:cNvPr>
          <p:cNvGraphicFramePr>
            <a:graphicFrameLocks noGrp="1"/>
          </p:cNvGraphicFramePr>
          <p:nvPr>
            <p:ph type="chart" sz="quarter" idx="13"/>
            <p:extLst>
              <p:ext uri="{D42A27DB-BD31-4B8C-83A1-F6EECF244321}">
                <p14:modId xmlns:p14="http://schemas.microsoft.com/office/powerpoint/2010/main" val="3472538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6C219-8B46-4EB2-90F0-6D845B9734B7}"/>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BC17094C-C89A-443A-A08A-3DBC69545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439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FC4A-C935-42A4-B3B4-88153EC3205F}"/>
              </a:ext>
            </a:extLst>
          </p:cNvPr>
          <p:cNvSpPr>
            <a:spLocks noGrp="1"/>
          </p:cNvSpPr>
          <p:nvPr>
            <p:ph type="title"/>
          </p:nvPr>
        </p:nvSpPr>
        <p:spPr/>
        <p:txBody>
          <a:bodyPr/>
          <a:lstStyle/>
          <a:p>
            <a:r>
              <a:rPr lang="en-US"/>
              <a:t>Facebook Interaction Rate By Post Type | Qatar</a:t>
            </a:r>
          </a:p>
        </p:txBody>
      </p:sp>
      <p:graphicFrame>
        <p:nvGraphicFramePr>
          <p:cNvPr id="6" name="Chart Placeholder 5">
            <a:extLst>
              <a:ext uri="{FF2B5EF4-FFF2-40B4-BE49-F238E27FC236}">
                <a16:creationId xmlns:a16="http://schemas.microsoft.com/office/drawing/2014/main" id="{E7E61F31-35C1-4249-924E-AD40AD4A44A6}"/>
              </a:ext>
            </a:extLst>
          </p:cNvPr>
          <p:cNvGraphicFramePr>
            <a:graphicFrameLocks noGrp="1"/>
          </p:cNvGraphicFramePr>
          <p:nvPr>
            <p:ph type="chart" sz="quarter" idx="13"/>
            <p:extLst>
              <p:ext uri="{D42A27DB-BD31-4B8C-83A1-F6EECF244321}">
                <p14:modId xmlns:p14="http://schemas.microsoft.com/office/powerpoint/2010/main" val="2099490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07A213-9C9A-409E-AAA5-7E100315AECE}"/>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0DF18ADB-007F-4DF4-A3AC-9291C83E0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27044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F9DB-834D-494F-BC3C-51AE799A0C16}"/>
              </a:ext>
            </a:extLst>
          </p:cNvPr>
          <p:cNvSpPr>
            <a:spLocks noGrp="1"/>
          </p:cNvSpPr>
          <p:nvPr>
            <p:ph type="title"/>
          </p:nvPr>
        </p:nvSpPr>
        <p:spPr/>
        <p:txBody>
          <a:bodyPr/>
          <a:lstStyle/>
          <a:p>
            <a:r>
              <a:rPr lang="en-US"/>
              <a:t>Instagram Hashtag Detection | Qatar - 1 of 3</a:t>
            </a:r>
          </a:p>
        </p:txBody>
      </p:sp>
      <p:graphicFrame>
        <p:nvGraphicFramePr>
          <p:cNvPr id="5" name="Table Placeholder 4">
            <a:extLst>
              <a:ext uri="{FF2B5EF4-FFF2-40B4-BE49-F238E27FC236}">
                <a16:creationId xmlns:a16="http://schemas.microsoft.com/office/drawing/2014/main" id="{281AD1A7-C61D-4F3F-AF2A-5A94A4BDCAD6}"/>
              </a:ext>
            </a:extLst>
          </p:cNvPr>
          <p:cNvGraphicFramePr>
            <a:graphicFrameLocks noGrp="1"/>
          </p:cNvGraphicFramePr>
          <p:nvPr>
            <p:ph type="tbl" sz="quarter" idx="13"/>
            <p:extLst>
              <p:ext uri="{D42A27DB-BD31-4B8C-83A1-F6EECF244321}">
                <p14:modId xmlns:p14="http://schemas.microsoft.com/office/powerpoint/2010/main" val="244868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131118"/>
                    </a:ext>
                  </a:extLst>
                </a:gridCol>
                <a:gridCol w="1399032">
                  <a:extLst>
                    <a:ext uri="{9D8B030D-6E8A-4147-A177-3AD203B41FA5}">
                      <a16:colId xmlns:a16="http://schemas.microsoft.com/office/drawing/2014/main" val="3329160162"/>
                    </a:ext>
                  </a:extLst>
                </a:gridCol>
                <a:gridCol w="1399032">
                  <a:extLst>
                    <a:ext uri="{9D8B030D-6E8A-4147-A177-3AD203B41FA5}">
                      <a16:colId xmlns:a16="http://schemas.microsoft.com/office/drawing/2014/main" val="1652093367"/>
                    </a:ext>
                  </a:extLst>
                </a:gridCol>
                <a:gridCol w="1399032">
                  <a:extLst>
                    <a:ext uri="{9D8B030D-6E8A-4147-A177-3AD203B41FA5}">
                      <a16:colId xmlns:a16="http://schemas.microsoft.com/office/drawing/2014/main" val="3357457028"/>
                    </a:ext>
                  </a:extLst>
                </a:gridCol>
                <a:gridCol w="1399032">
                  <a:extLst>
                    <a:ext uri="{9D8B030D-6E8A-4147-A177-3AD203B41FA5}">
                      <a16:colId xmlns:a16="http://schemas.microsoft.com/office/drawing/2014/main" val="1428022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3238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#seeyouin2022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4261.65625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4455.25</a:t>
                      </a:r>
                    </a:p>
                  </a:txBody>
                  <a:tcPr/>
                </a:tc>
                <a:extLst>
                  <a:ext uri="{0D108BD9-81ED-4DB2-BD59-A6C34878D82A}">
                    <a16:rowId xmlns:a16="http://schemas.microsoft.com/office/drawing/2014/main" val="209974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2329.5925925926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79.407407407407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a:t>
                      </a:r>
                    </a:p>
                  </a:txBody>
                  <a:tcPr/>
                </a:tc>
                <a:extLst>
                  <a:ext uri="{0D108BD9-81ED-4DB2-BD59-A6C34878D82A}">
                    <a16:rowId xmlns:a16="http://schemas.microsoft.com/office/drawing/2014/main" val="1132882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4764.0769230769</a:t>
                      </a:r>
                    </a:p>
                  </a:txBody>
                  <a:tcPr/>
                </a:tc>
                <a:extLst>
                  <a:ext uri="{0D108BD9-81ED-4DB2-BD59-A6C34878D82A}">
                    <a16:rowId xmlns:a16="http://schemas.microsoft.com/office/drawing/2014/main" val="307325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#خليجي٢٤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1449.6153846154</a:t>
                      </a:r>
                    </a:p>
                  </a:txBody>
                  <a:tcPr/>
                </a:tc>
                <a:extLst>
                  <a:ext uri="{0D108BD9-81ED-4DB2-BD59-A6C34878D82A}">
                    <a16:rowId xmlns:a16="http://schemas.microsoft.com/office/drawing/2014/main" val="255879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#Khaliji24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1773.6666666667</a:t>
                      </a:r>
                    </a:p>
                  </a:txBody>
                  <a:tcPr/>
                </a:tc>
                <a:extLst>
                  <a:ext uri="{0D108BD9-81ED-4DB2-BD59-A6C34878D82A}">
                    <a16:rowId xmlns:a16="http://schemas.microsoft.com/office/drawing/2014/main" val="353604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2861.3333333333</a:t>
                      </a:r>
                    </a:p>
                  </a:txBody>
                  <a:tcPr/>
                </a:tc>
                <a:extLst>
                  <a:ext uri="{0D108BD9-81ED-4DB2-BD59-A6C34878D82A}">
                    <a16:rowId xmlns:a16="http://schemas.microsoft.com/office/drawing/2014/main" val="108432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#ClubWC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1733.5</a:t>
                      </a:r>
                    </a:p>
                  </a:txBody>
                  <a:tcPr/>
                </a:tc>
                <a:extLst>
                  <a:ext uri="{0D108BD9-81ED-4DB2-BD59-A6C34878D82A}">
                    <a16:rowId xmlns:a16="http://schemas.microsoft.com/office/drawing/2014/main" val="415329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4788.1666666667</a:t>
                      </a:r>
                    </a:p>
                  </a:txBody>
                  <a:tcPr/>
                </a:tc>
                <a:extLst>
                  <a:ext uri="{0D108BD9-81ED-4DB2-BD59-A6C34878D82A}">
                    <a16:rowId xmlns:a16="http://schemas.microsoft.com/office/drawing/2014/main" val="207295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#أهلا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extLst>
                  <a:ext uri="{0D108BD9-81ED-4DB2-BD59-A6C34878D82A}">
                    <a16:rowId xmlns:a16="http://schemas.microsoft.com/office/drawing/2014/main" val="48171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2022.6666666667</a:t>
                      </a:r>
                    </a:p>
                  </a:txBody>
                  <a:tcPr/>
                </a:tc>
                <a:extLst>
                  <a:ext uri="{0D108BD9-81ED-4DB2-BD59-A6C34878D82A}">
                    <a16:rowId xmlns:a16="http://schemas.microsoft.com/office/drawing/2014/main" val="1959261511"/>
                  </a:ext>
                </a:extLst>
              </a:tr>
            </a:tbl>
          </a:graphicData>
        </a:graphic>
      </p:graphicFrame>
      <p:sp>
        <p:nvSpPr>
          <p:cNvPr id="4" name="Text Placeholder 3">
            <a:extLst>
              <a:ext uri="{FF2B5EF4-FFF2-40B4-BE49-F238E27FC236}">
                <a16:creationId xmlns:a16="http://schemas.microsoft.com/office/drawing/2014/main" id="{077E6768-4D62-4DEF-BA3E-BA38837F09AC}"/>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455094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20854-89DC-40CF-BCBC-3D72B7C5FFB8}"/>
              </a:ext>
            </a:extLst>
          </p:cNvPr>
          <p:cNvSpPr>
            <a:spLocks noGrp="1"/>
          </p:cNvSpPr>
          <p:nvPr>
            <p:ph type="title"/>
          </p:nvPr>
        </p:nvSpPr>
        <p:spPr/>
        <p:txBody>
          <a:bodyPr/>
          <a:lstStyle/>
          <a:p>
            <a:r>
              <a:rPr lang="en-US"/>
              <a:t>Instagram Hashtag Detection | Qatar - 2 of 3</a:t>
            </a:r>
          </a:p>
        </p:txBody>
      </p:sp>
      <p:graphicFrame>
        <p:nvGraphicFramePr>
          <p:cNvPr id="5" name="Table Placeholder 4">
            <a:extLst>
              <a:ext uri="{FF2B5EF4-FFF2-40B4-BE49-F238E27FC236}">
                <a16:creationId xmlns:a16="http://schemas.microsoft.com/office/drawing/2014/main" id="{C001A3EB-7F1B-4455-946A-738F071FF357}"/>
              </a:ext>
            </a:extLst>
          </p:cNvPr>
          <p:cNvGraphicFramePr>
            <a:graphicFrameLocks noGrp="1"/>
          </p:cNvGraphicFramePr>
          <p:nvPr>
            <p:ph type="tbl" sz="quarter" idx="13"/>
            <p:extLst>
              <p:ext uri="{D42A27DB-BD31-4B8C-83A1-F6EECF244321}">
                <p14:modId xmlns:p14="http://schemas.microsoft.com/office/powerpoint/2010/main" val="263044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3548068"/>
                    </a:ext>
                  </a:extLst>
                </a:gridCol>
                <a:gridCol w="1399032">
                  <a:extLst>
                    <a:ext uri="{9D8B030D-6E8A-4147-A177-3AD203B41FA5}">
                      <a16:colId xmlns:a16="http://schemas.microsoft.com/office/drawing/2014/main" val="2125865859"/>
                    </a:ext>
                  </a:extLst>
                </a:gridCol>
                <a:gridCol w="1399032">
                  <a:extLst>
                    <a:ext uri="{9D8B030D-6E8A-4147-A177-3AD203B41FA5}">
                      <a16:colId xmlns:a16="http://schemas.microsoft.com/office/drawing/2014/main" val="3557365756"/>
                    </a:ext>
                  </a:extLst>
                </a:gridCol>
                <a:gridCol w="1399032">
                  <a:extLst>
                    <a:ext uri="{9D8B030D-6E8A-4147-A177-3AD203B41FA5}">
                      <a16:colId xmlns:a16="http://schemas.microsoft.com/office/drawing/2014/main" val="1452365228"/>
                    </a:ext>
                  </a:extLst>
                </a:gridCol>
                <a:gridCol w="1399032">
                  <a:extLst>
                    <a:ext uri="{9D8B030D-6E8A-4147-A177-3AD203B41FA5}">
                      <a16:colId xmlns:a16="http://schemas.microsoft.com/office/drawing/2014/main" val="219828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143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#كأس_العالم_للأندية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1597.1666666667</a:t>
                      </a:r>
                    </a:p>
                  </a:txBody>
                  <a:tcPr/>
                </a:tc>
                <a:extLst>
                  <a:ext uri="{0D108BD9-81ED-4DB2-BD59-A6C34878D82A}">
                    <a16:rowId xmlns:a16="http://schemas.microsoft.com/office/drawing/2014/main" val="68564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#CopaAmerica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2661.5</a:t>
                      </a:r>
                    </a:p>
                  </a:txBody>
                  <a:tcPr/>
                </a:tc>
                <a:extLst>
                  <a:ext uri="{0D108BD9-81ED-4DB2-BD59-A6C34878D82A}">
                    <a16:rowId xmlns:a16="http://schemas.microsoft.com/office/drawing/2014/main" val="229277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1690.5</a:t>
                      </a:r>
                    </a:p>
                  </a:txBody>
                  <a:tcPr/>
                </a:tc>
                <a:extLst>
                  <a:ext uri="{0D108BD9-81ED-4DB2-BD59-A6C34878D82A}">
                    <a16:rowId xmlns:a16="http://schemas.microsoft.com/office/drawing/2014/main" val="1044745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#CAFSuperCup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1009.75</a:t>
                      </a:r>
                    </a:p>
                  </a:txBody>
                  <a:tcPr/>
                </a:tc>
                <a:extLst>
                  <a:ext uri="{0D108BD9-81ED-4DB2-BD59-A6C34878D82A}">
                    <a16:rowId xmlns:a16="http://schemas.microsoft.com/office/drawing/2014/main" val="229171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8512.6666666667</a:t>
                      </a:r>
                    </a:p>
                  </a:txBody>
                  <a:tcPr/>
                </a:tc>
                <a:extLst>
                  <a:ext uri="{0D108BD9-81ED-4DB2-BD59-A6C34878D82A}">
                    <a16:rowId xmlns:a16="http://schemas.microsoft.com/office/drawing/2014/main" val="62664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2475.3333333333</a:t>
                      </a:r>
                    </a:p>
                  </a:txBody>
                  <a:tcPr/>
                </a:tc>
                <a:extLst>
                  <a:ext uri="{0D108BD9-81ED-4DB2-BD59-A6C34878D82A}">
                    <a16:rowId xmlns:a16="http://schemas.microsoft.com/office/drawing/2014/main" val="179943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#كوبا_أمريكا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extLst>
                  <a:ext uri="{0D108BD9-81ED-4DB2-BD59-A6C34878D82A}">
                    <a16:rowId xmlns:a16="http://schemas.microsoft.com/office/drawing/2014/main" val="426393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#دوري_ابطال_اسيا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extLst>
                  <a:ext uri="{0D108BD9-81ED-4DB2-BD59-A6C34878D82A}">
                    <a16:rowId xmlns:a16="http://schemas.microsoft.com/office/drawing/2014/main" val="1244927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#تحدي٢٢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a:t>
                      </a:r>
                    </a:p>
                  </a:txBody>
                  <a:tcPr/>
                </a:tc>
                <a:extLst>
                  <a:ext uri="{0D108BD9-81ED-4DB2-BD59-A6C34878D82A}">
                    <a16:rowId xmlns:a16="http://schemas.microsoft.com/office/drawing/2014/main" val="1214901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extLst>
                  <a:ext uri="{0D108BD9-81ED-4DB2-BD59-A6C34878D82A}">
                    <a16:rowId xmlns:a16="http://schemas.microsoft.com/office/drawing/2014/main" val="2991886110"/>
                  </a:ext>
                </a:extLst>
              </a:tr>
            </a:tbl>
          </a:graphicData>
        </a:graphic>
      </p:graphicFrame>
      <p:sp>
        <p:nvSpPr>
          <p:cNvPr id="4" name="Text Placeholder 3">
            <a:extLst>
              <a:ext uri="{FF2B5EF4-FFF2-40B4-BE49-F238E27FC236}">
                <a16:creationId xmlns:a16="http://schemas.microsoft.com/office/drawing/2014/main" id="{9A7F54E5-0D51-459C-9931-BC7501F59B74}"/>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2923779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FF7-308C-4EA0-A895-21B747BF5D2F}"/>
              </a:ext>
            </a:extLst>
          </p:cNvPr>
          <p:cNvSpPr>
            <a:spLocks noGrp="1"/>
          </p:cNvSpPr>
          <p:nvPr>
            <p:ph type="title"/>
          </p:nvPr>
        </p:nvSpPr>
        <p:spPr/>
        <p:txBody>
          <a:bodyPr/>
          <a:lstStyle/>
          <a:p>
            <a:r>
              <a:rPr lang="en-US"/>
              <a:t>Instagram Hashtag Detection | Qatar - 3 of 3</a:t>
            </a:r>
          </a:p>
        </p:txBody>
      </p:sp>
      <p:graphicFrame>
        <p:nvGraphicFramePr>
          <p:cNvPr id="5" name="Table Placeholder 4">
            <a:extLst>
              <a:ext uri="{FF2B5EF4-FFF2-40B4-BE49-F238E27FC236}">
                <a16:creationId xmlns:a16="http://schemas.microsoft.com/office/drawing/2014/main" id="{FAA423D0-E6D5-4403-81CC-85E10DC09D87}"/>
              </a:ext>
            </a:extLst>
          </p:cNvPr>
          <p:cNvGraphicFramePr>
            <a:graphicFrameLocks noGrp="1"/>
          </p:cNvGraphicFramePr>
          <p:nvPr>
            <p:ph type="tbl" sz="quarter" idx="13"/>
            <p:extLst>
              <p:ext uri="{D42A27DB-BD31-4B8C-83A1-F6EECF244321}">
                <p14:modId xmlns:p14="http://schemas.microsoft.com/office/powerpoint/2010/main" val="316568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1282883"/>
                    </a:ext>
                  </a:extLst>
                </a:gridCol>
                <a:gridCol w="1399032">
                  <a:extLst>
                    <a:ext uri="{9D8B030D-6E8A-4147-A177-3AD203B41FA5}">
                      <a16:colId xmlns:a16="http://schemas.microsoft.com/office/drawing/2014/main" val="229641808"/>
                    </a:ext>
                  </a:extLst>
                </a:gridCol>
                <a:gridCol w="1399032">
                  <a:extLst>
                    <a:ext uri="{9D8B030D-6E8A-4147-A177-3AD203B41FA5}">
                      <a16:colId xmlns:a16="http://schemas.microsoft.com/office/drawing/2014/main" val="2201081187"/>
                    </a:ext>
                  </a:extLst>
                </a:gridCol>
                <a:gridCol w="1399032">
                  <a:extLst>
                    <a:ext uri="{9D8B030D-6E8A-4147-A177-3AD203B41FA5}">
                      <a16:colId xmlns:a16="http://schemas.microsoft.com/office/drawing/2014/main" val="900443022"/>
                    </a:ext>
                  </a:extLst>
                </a:gridCol>
                <a:gridCol w="1399032">
                  <a:extLst>
                    <a:ext uri="{9D8B030D-6E8A-4147-A177-3AD203B41FA5}">
                      <a16:colId xmlns:a16="http://schemas.microsoft.com/office/drawing/2014/main" val="852153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9969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#عمان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a:t>
                      </a:r>
                    </a:p>
                  </a:txBody>
                  <a:tcPr/>
                </a:tc>
                <a:extLst>
                  <a:ext uri="{0D108BD9-81ED-4DB2-BD59-A6C34878D82A}">
                    <a16:rowId xmlns:a16="http://schemas.microsoft.com/office/drawing/2014/main" val="52634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#استاد_لوسيل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5665.5</a:t>
                      </a:r>
                    </a:p>
                  </a:txBody>
                  <a:tcPr/>
                </a:tc>
                <a:extLst>
                  <a:ext uri="{0D108BD9-81ED-4DB2-BD59-A6C34878D82A}">
                    <a16:rowId xmlns:a16="http://schemas.microsoft.com/office/drawing/2014/main" val="26981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2498.5</a:t>
                      </a:r>
                    </a:p>
                  </a:txBody>
                  <a:tcPr/>
                </a:tc>
                <a:extLst>
                  <a:ext uri="{0D108BD9-81ED-4DB2-BD59-A6C34878D82A}">
                    <a16:rowId xmlns:a16="http://schemas.microsoft.com/office/drawing/2014/main" val="311387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#كأس_السوبر_الإفريقي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extLst>
                  <a:ext uri="{0D108BD9-81ED-4DB2-BD59-A6C34878D82A}">
                    <a16:rowId xmlns:a16="http://schemas.microsoft.com/office/drawing/2014/main" val="218154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#استاد_خليفة_الدولي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extLst>
                  <a:ext uri="{0D108BD9-81ED-4DB2-BD59-A6C34878D82A}">
                    <a16:rowId xmlns:a16="http://schemas.microsoft.com/office/drawing/2014/main" val="1282874799"/>
                  </a:ext>
                </a:extLst>
              </a:tr>
            </a:tbl>
          </a:graphicData>
        </a:graphic>
      </p:graphicFrame>
      <p:sp>
        <p:nvSpPr>
          <p:cNvPr id="4" name="Text Placeholder 3">
            <a:extLst>
              <a:ext uri="{FF2B5EF4-FFF2-40B4-BE49-F238E27FC236}">
                <a16:creationId xmlns:a16="http://schemas.microsoft.com/office/drawing/2014/main" id="{574B8B96-9226-4C83-995B-201387844F35}"/>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4300570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D4AA1-5F92-40D0-855E-0653B890742C}"/>
              </a:ext>
            </a:extLst>
          </p:cNvPr>
          <p:cNvSpPr>
            <a:spLocks noGrp="1"/>
          </p:cNvSpPr>
          <p:nvPr>
            <p:ph type="title"/>
          </p:nvPr>
        </p:nvSpPr>
        <p:spPr/>
        <p:txBody>
          <a:bodyPr/>
          <a:lstStyle/>
          <a:p>
            <a:r>
              <a:rPr lang="en-US"/>
              <a:t>Instagram Posts By Weekday | Qatar</a:t>
            </a:r>
          </a:p>
        </p:txBody>
      </p:sp>
      <p:graphicFrame>
        <p:nvGraphicFramePr>
          <p:cNvPr id="6" name="Chart Placeholder 5">
            <a:extLst>
              <a:ext uri="{FF2B5EF4-FFF2-40B4-BE49-F238E27FC236}">
                <a16:creationId xmlns:a16="http://schemas.microsoft.com/office/drawing/2014/main" id="{BEAFFDA0-E4E0-4BEB-8AAE-4B69DF29DC21}"/>
              </a:ext>
            </a:extLst>
          </p:cNvPr>
          <p:cNvGraphicFramePr>
            <a:graphicFrameLocks noGrp="1"/>
          </p:cNvGraphicFramePr>
          <p:nvPr>
            <p:ph type="chart" sz="quarter" idx="13"/>
            <p:extLst>
              <p:ext uri="{D42A27DB-BD31-4B8C-83A1-F6EECF244321}">
                <p14:modId xmlns:p14="http://schemas.microsoft.com/office/powerpoint/2010/main" val="381884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C19E37-D1D0-412A-A046-1C4478FB5E19}"/>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FA9637BC-4D6E-4546-BBB8-48534E632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3117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534B7-B061-4A9C-B5D5-E3D4CD023E16}"/>
              </a:ext>
            </a:extLst>
          </p:cNvPr>
          <p:cNvSpPr>
            <a:spLocks noGrp="1"/>
          </p:cNvSpPr>
          <p:nvPr>
            <p:ph type="title"/>
          </p:nvPr>
        </p:nvSpPr>
        <p:spPr/>
        <p:txBody>
          <a:bodyPr/>
          <a:lstStyle/>
          <a:p>
            <a:r>
              <a:rPr lang="en-US"/>
              <a:t>Instagram Posts | Qatar</a:t>
            </a:r>
          </a:p>
        </p:txBody>
      </p:sp>
      <p:graphicFrame>
        <p:nvGraphicFramePr>
          <p:cNvPr id="6" name="Chart Placeholder 5">
            <a:extLst>
              <a:ext uri="{FF2B5EF4-FFF2-40B4-BE49-F238E27FC236}">
                <a16:creationId xmlns:a16="http://schemas.microsoft.com/office/drawing/2014/main" id="{77DAEDBE-11B7-40DF-AF56-F1EE6FDFC814}"/>
              </a:ext>
            </a:extLst>
          </p:cNvPr>
          <p:cNvGraphicFramePr>
            <a:graphicFrameLocks noGrp="1"/>
          </p:cNvGraphicFramePr>
          <p:nvPr>
            <p:ph type="chart" sz="quarter" idx="13"/>
            <p:extLst>
              <p:ext uri="{D42A27DB-BD31-4B8C-83A1-F6EECF244321}">
                <p14:modId xmlns:p14="http://schemas.microsoft.com/office/powerpoint/2010/main" val="2249523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DDC5C5-E78C-49D8-A2C2-D5975B1C8ADC}"/>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85AD41C9-4849-4220-B87A-C308E707B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45680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EEBA-8671-4EEA-988B-1DAB949AF2DA}"/>
              </a:ext>
            </a:extLst>
          </p:cNvPr>
          <p:cNvSpPr>
            <a:spLocks noGrp="1"/>
          </p:cNvSpPr>
          <p:nvPr>
            <p:ph type="title"/>
          </p:nvPr>
        </p:nvSpPr>
        <p:spPr/>
        <p:txBody>
          <a:bodyPr/>
          <a:lstStyle/>
          <a:p>
            <a:r>
              <a:rPr lang="en-US"/>
              <a:t>Twitter Hashtag Detection | Qatar - 1 of 3</a:t>
            </a:r>
          </a:p>
        </p:txBody>
      </p:sp>
      <p:graphicFrame>
        <p:nvGraphicFramePr>
          <p:cNvPr id="5" name="Table Placeholder 4">
            <a:extLst>
              <a:ext uri="{FF2B5EF4-FFF2-40B4-BE49-F238E27FC236}">
                <a16:creationId xmlns:a16="http://schemas.microsoft.com/office/drawing/2014/main" id="{280B4ED8-E694-4BA2-BF49-3AE947017BBF}"/>
              </a:ext>
            </a:extLst>
          </p:cNvPr>
          <p:cNvGraphicFramePr>
            <a:graphicFrameLocks noGrp="1"/>
          </p:cNvGraphicFramePr>
          <p:nvPr>
            <p:ph type="tbl" sz="quarter" idx="13"/>
            <p:extLst>
              <p:ext uri="{D42A27DB-BD31-4B8C-83A1-F6EECF244321}">
                <p14:modId xmlns:p14="http://schemas.microsoft.com/office/powerpoint/2010/main" val="420980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7257053"/>
                    </a:ext>
                  </a:extLst>
                </a:gridCol>
                <a:gridCol w="1152144">
                  <a:extLst>
                    <a:ext uri="{9D8B030D-6E8A-4147-A177-3AD203B41FA5}">
                      <a16:colId xmlns:a16="http://schemas.microsoft.com/office/drawing/2014/main" val="1752424520"/>
                    </a:ext>
                  </a:extLst>
                </a:gridCol>
                <a:gridCol w="1152144">
                  <a:extLst>
                    <a:ext uri="{9D8B030D-6E8A-4147-A177-3AD203B41FA5}">
                      <a16:colId xmlns:a16="http://schemas.microsoft.com/office/drawing/2014/main" val="389284597"/>
                    </a:ext>
                  </a:extLst>
                </a:gridCol>
                <a:gridCol w="1152144">
                  <a:extLst>
                    <a:ext uri="{9D8B030D-6E8A-4147-A177-3AD203B41FA5}">
                      <a16:colId xmlns:a16="http://schemas.microsoft.com/office/drawing/2014/main" val="972611575"/>
                    </a:ext>
                  </a:extLst>
                </a:gridCol>
                <a:gridCol w="1152144">
                  <a:extLst>
                    <a:ext uri="{9D8B030D-6E8A-4147-A177-3AD203B41FA5}">
                      <a16:colId xmlns:a16="http://schemas.microsoft.com/office/drawing/2014/main" val="2231489341"/>
                    </a:ext>
                  </a:extLst>
                </a:gridCol>
                <a:gridCol w="1152144">
                  <a:extLst>
                    <a:ext uri="{9D8B030D-6E8A-4147-A177-3AD203B41FA5}">
                      <a16:colId xmlns:a16="http://schemas.microsoft.com/office/drawing/2014/main" val="338035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421834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62.6875</a:t>
                      </a:r>
                    </a:p>
                  </a:txBody>
                  <a:tcPr/>
                </a:tc>
                <a:extLst>
                  <a:ext uri="{0D108BD9-81ED-4DB2-BD59-A6C34878D82A}">
                    <a16:rowId xmlns:a16="http://schemas.microsoft.com/office/drawing/2014/main" val="309397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#كأس_العالم_للأندية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44.578125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168.140625</a:t>
                      </a:r>
                    </a:p>
                  </a:txBody>
                  <a:tcPr/>
                </a:tc>
                <a:extLst>
                  <a:ext uri="{0D108BD9-81ED-4DB2-BD59-A6C34878D82A}">
                    <a16:rowId xmlns:a16="http://schemas.microsoft.com/office/drawing/2014/main" val="400976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367.98245614035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121.0701754386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489.05263157895</a:t>
                      </a:r>
                    </a:p>
                  </a:txBody>
                  <a:tcPr/>
                </a:tc>
                <a:extLst>
                  <a:ext uri="{0D108BD9-81ED-4DB2-BD59-A6C34878D82A}">
                    <a16:rowId xmlns:a16="http://schemas.microsoft.com/office/drawing/2014/main" val="2798412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#خليجي٢٤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68.653846153846</a:t>
                      </a:r>
                    </a:p>
                  </a:txBody>
                  <a:tcPr/>
                </a:tc>
                <a:extLst>
                  <a:ext uri="{0D108BD9-81ED-4DB2-BD59-A6C34878D82A}">
                    <a16:rowId xmlns:a16="http://schemas.microsoft.com/office/drawing/2014/main" val="3840382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#ClubWC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124.46</a:t>
                      </a:r>
                    </a:p>
                  </a:txBody>
                  <a:tcPr/>
                </a:tc>
                <a:extLst>
                  <a:ext uri="{0D108BD9-81ED-4DB2-BD59-A6C34878D82A}">
                    <a16:rowId xmlns:a16="http://schemas.microsoft.com/office/drawing/2014/main" val="245900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#seeyouin2022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extLst>
                  <a:ext uri="{0D108BD9-81ED-4DB2-BD59-A6C34878D82A}">
                    <a16:rowId xmlns:a16="http://schemas.microsoft.com/office/drawing/2014/main" val="77598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extLst>
                  <a:ext uri="{0D108BD9-81ED-4DB2-BD59-A6C34878D82A}">
                    <a16:rowId xmlns:a16="http://schemas.microsoft.com/office/drawing/2014/main" val="221974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#أهلا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79.464285714286</a:t>
                      </a:r>
                    </a:p>
                  </a:txBody>
                  <a:tcPr/>
                </a:tc>
                <a:extLst>
                  <a:ext uri="{0D108BD9-81ED-4DB2-BD59-A6C34878D82A}">
                    <a16:rowId xmlns:a16="http://schemas.microsoft.com/office/drawing/2014/main" val="152575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#الوعد_الوكرة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221.375</a:t>
                      </a:r>
                    </a:p>
                  </a:txBody>
                  <a:tcPr/>
                </a:tc>
                <a:extLst>
                  <a:ext uri="{0D108BD9-81ED-4DB2-BD59-A6C34878D82A}">
                    <a16:rowId xmlns:a16="http://schemas.microsoft.com/office/drawing/2014/main" val="335301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#كأس_السوبر_الأفريقي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347.6875</a:t>
                      </a:r>
                    </a:p>
                  </a:txBody>
                  <a:tcPr/>
                </a:tc>
                <a:extLst>
                  <a:ext uri="{0D108BD9-81ED-4DB2-BD59-A6C34878D82A}">
                    <a16:rowId xmlns:a16="http://schemas.microsoft.com/office/drawing/2014/main" val="4204976068"/>
                  </a:ext>
                </a:extLst>
              </a:tr>
            </a:tbl>
          </a:graphicData>
        </a:graphic>
      </p:graphicFrame>
      <p:sp>
        <p:nvSpPr>
          <p:cNvPr id="4" name="Text Placeholder 3">
            <a:extLst>
              <a:ext uri="{FF2B5EF4-FFF2-40B4-BE49-F238E27FC236}">
                <a16:creationId xmlns:a16="http://schemas.microsoft.com/office/drawing/2014/main" id="{F071E067-1BE4-4A19-A3A5-AAB4048C44CF}"/>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5831647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FB57A-6166-409E-9949-FD0587D1EDC7}"/>
              </a:ext>
            </a:extLst>
          </p:cNvPr>
          <p:cNvSpPr>
            <a:spLocks noGrp="1"/>
          </p:cNvSpPr>
          <p:nvPr>
            <p:ph type="title"/>
          </p:nvPr>
        </p:nvSpPr>
        <p:spPr/>
        <p:txBody>
          <a:bodyPr/>
          <a:lstStyle/>
          <a:p>
            <a:r>
              <a:rPr lang="en-US"/>
              <a:t>Twitter Hashtag Detection | Qatar - 2 of 3</a:t>
            </a:r>
          </a:p>
        </p:txBody>
      </p:sp>
      <p:graphicFrame>
        <p:nvGraphicFramePr>
          <p:cNvPr id="5" name="Table Placeholder 4">
            <a:extLst>
              <a:ext uri="{FF2B5EF4-FFF2-40B4-BE49-F238E27FC236}">
                <a16:creationId xmlns:a16="http://schemas.microsoft.com/office/drawing/2014/main" id="{FCB0D6F1-F63B-4759-B2F8-3D81B56A19F0}"/>
              </a:ext>
            </a:extLst>
          </p:cNvPr>
          <p:cNvGraphicFramePr>
            <a:graphicFrameLocks noGrp="1"/>
          </p:cNvGraphicFramePr>
          <p:nvPr>
            <p:ph type="tbl" sz="quarter" idx="13"/>
            <p:extLst>
              <p:ext uri="{D42A27DB-BD31-4B8C-83A1-F6EECF244321}">
                <p14:modId xmlns:p14="http://schemas.microsoft.com/office/powerpoint/2010/main" val="249659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2093182"/>
                    </a:ext>
                  </a:extLst>
                </a:gridCol>
                <a:gridCol w="1152144">
                  <a:extLst>
                    <a:ext uri="{9D8B030D-6E8A-4147-A177-3AD203B41FA5}">
                      <a16:colId xmlns:a16="http://schemas.microsoft.com/office/drawing/2014/main" val="2567548106"/>
                    </a:ext>
                  </a:extLst>
                </a:gridCol>
                <a:gridCol w="1152144">
                  <a:extLst>
                    <a:ext uri="{9D8B030D-6E8A-4147-A177-3AD203B41FA5}">
                      <a16:colId xmlns:a16="http://schemas.microsoft.com/office/drawing/2014/main" val="879997450"/>
                    </a:ext>
                  </a:extLst>
                </a:gridCol>
                <a:gridCol w="1152144">
                  <a:extLst>
                    <a:ext uri="{9D8B030D-6E8A-4147-A177-3AD203B41FA5}">
                      <a16:colId xmlns:a16="http://schemas.microsoft.com/office/drawing/2014/main" val="2184598933"/>
                    </a:ext>
                  </a:extLst>
                </a:gridCol>
                <a:gridCol w="1152144">
                  <a:extLst>
                    <a:ext uri="{9D8B030D-6E8A-4147-A177-3AD203B41FA5}">
                      <a16:colId xmlns:a16="http://schemas.microsoft.com/office/drawing/2014/main" val="2534133932"/>
                    </a:ext>
                  </a:extLst>
                </a:gridCol>
                <a:gridCol w="1152144">
                  <a:extLst>
                    <a:ext uri="{9D8B030D-6E8A-4147-A177-3AD203B41FA5}">
                      <a16:colId xmlns:a16="http://schemas.microsoft.com/office/drawing/2014/main" val="2140657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424111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#الوعد2022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177.93333333333</a:t>
                      </a:r>
                    </a:p>
                  </a:txBody>
                  <a:tcPr/>
                </a:tc>
                <a:extLst>
                  <a:ext uri="{0D108BD9-81ED-4DB2-BD59-A6C34878D82A}">
                    <a16:rowId xmlns:a16="http://schemas.microsoft.com/office/drawing/2014/main" val="328788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#قطر٢٠٢٢</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extLst>
                  <a:ext uri="{0D108BD9-81ED-4DB2-BD59-A6C34878D82A}">
                    <a16:rowId xmlns:a16="http://schemas.microsoft.com/office/drawing/2014/main" val="259904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#Khaliji24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43.583333333333</a:t>
                      </a:r>
                    </a:p>
                  </a:txBody>
                  <a:tcPr/>
                </a:tc>
                <a:extLst>
                  <a:ext uri="{0D108BD9-81ED-4DB2-BD59-A6C34878D82A}">
                    <a16:rowId xmlns:a16="http://schemas.microsoft.com/office/drawing/2014/main" val="176246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#منتخب_البحرين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55.636363636364</a:t>
                      </a:r>
                    </a:p>
                  </a:txBody>
                  <a:tcPr/>
                </a:tc>
                <a:extLst>
                  <a:ext uri="{0D108BD9-81ED-4DB2-BD59-A6C34878D82A}">
                    <a16:rowId xmlns:a16="http://schemas.microsoft.com/office/drawing/2014/main" val="1920815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extLst>
                  <a:ext uri="{0D108BD9-81ED-4DB2-BD59-A6C34878D82A}">
                    <a16:rowId xmlns:a16="http://schemas.microsoft.com/office/drawing/2014/main" val="203371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#الترجي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40.444444444444</a:t>
                      </a:r>
                    </a:p>
                  </a:txBody>
                  <a:tcPr/>
                </a:tc>
                <a:extLst>
                  <a:ext uri="{0D108BD9-81ED-4DB2-BD59-A6C34878D82A}">
                    <a16:rowId xmlns:a16="http://schemas.microsoft.com/office/drawing/2014/main" val="371818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#الزمالك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56.555555555556</a:t>
                      </a:r>
                    </a:p>
                  </a:txBody>
                  <a:tcPr/>
                </a:tc>
                <a:extLst>
                  <a:ext uri="{0D108BD9-81ED-4DB2-BD59-A6C34878D82A}">
                    <a16:rowId xmlns:a16="http://schemas.microsoft.com/office/drawing/2014/main" val="3706941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4644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#منتخب_السعودية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37.625</a:t>
                      </a:r>
                    </a:p>
                  </a:txBody>
                  <a:tcPr/>
                </a:tc>
                <a:extLst>
                  <a:ext uri="{0D108BD9-81ED-4DB2-BD59-A6C34878D82A}">
                    <a16:rowId xmlns:a16="http://schemas.microsoft.com/office/drawing/2014/main" val="369553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#كوبا_أمريكا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128.375</a:t>
                      </a:r>
                    </a:p>
                  </a:txBody>
                  <a:tcPr/>
                </a:tc>
                <a:extLst>
                  <a:ext uri="{0D108BD9-81ED-4DB2-BD59-A6C34878D82A}">
                    <a16:rowId xmlns:a16="http://schemas.microsoft.com/office/drawing/2014/main" val="4253868084"/>
                  </a:ext>
                </a:extLst>
              </a:tr>
            </a:tbl>
          </a:graphicData>
        </a:graphic>
      </p:graphicFrame>
      <p:sp>
        <p:nvSpPr>
          <p:cNvPr id="4" name="Text Placeholder 3">
            <a:extLst>
              <a:ext uri="{FF2B5EF4-FFF2-40B4-BE49-F238E27FC236}">
                <a16:creationId xmlns:a16="http://schemas.microsoft.com/office/drawing/2014/main" id="{A564433C-404F-4976-88E5-E8BF38541ED9}"/>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9141253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E3E40-CE93-4287-9D17-382B5EE4C2C7}"/>
              </a:ext>
            </a:extLst>
          </p:cNvPr>
          <p:cNvSpPr>
            <a:spLocks noGrp="1"/>
          </p:cNvSpPr>
          <p:nvPr>
            <p:ph type="title"/>
          </p:nvPr>
        </p:nvSpPr>
        <p:spPr/>
        <p:txBody>
          <a:bodyPr/>
          <a:lstStyle/>
          <a:p>
            <a:r>
              <a:rPr lang="en-US"/>
              <a:t>Twitter Hashtag Detection | Qatar - 3 of 3</a:t>
            </a:r>
          </a:p>
        </p:txBody>
      </p:sp>
      <p:graphicFrame>
        <p:nvGraphicFramePr>
          <p:cNvPr id="5" name="Table Placeholder 4">
            <a:extLst>
              <a:ext uri="{FF2B5EF4-FFF2-40B4-BE49-F238E27FC236}">
                <a16:creationId xmlns:a16="http://schemas.microsoft.com/office/drawing/2014/main" id="{791DA532-F9C1-47F2-920B-AAB311B6A3AC}"/>
              </a:ext>
            </a:extLst>
          </p:cNvPr>
          <p:cNvGraphicFramePr>
            <a:graphicFrameLocks noGrp="1"/>
          </p:cNvGraphicFramePr>
          <p:nvPr>
            <p:ph type="tbl" sz="quarter" idx="13"/>
            <p:extLst>
              <p:ext uri="{D42A27DB-BD31-4B8C-83A1-F6EECF244321}">
                <p14:modId xmlns:p14="http://schemas.microsoft.com/office/powerpoint/2010/main" val="347087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424084"/>
                    </a:ext>
                  </a:extLst>
                </a:gridCol>
                <a:gridCol w="1152144">
                  <a:extLst>
                    <a:ext uri="{9D8B030D-6E8A-4147-A177-3AD203B41FA5}">
                      <a16:colId xmlns:a16="http://schemas.microsoft.com/office/drawing/2014/main" val="1034263495"/>
                    </a:ext>
                  </a:extLst>
                </a:gridCol>
                <a:gridCol w="1152144">
                  <a:extLst>
                    <a:ext uri="{9D8B030D-6E8A-4147-A177-3AD203B41FA5}">
                      <a16:colId xmlns:a16="http://schemas.microsoft.com/office/drawing/2014/main" val="1553323267"/>
                    </a:ext>
                  </a:extLst>
                </a:gridCol>
                <a:gridCol w="1152144">
                  <a:extLst>
                    <a:ext uri="{9D8B030D-6E8A-4147-A177-3AD203B41FA5}">
                      <a16:colId xmlns:a16="http://schemas.microsoft.com/office/drawing/2014/main" val="1409631688"/>
                    </a:ext>
                  </a:extLst>
                </a:gridCol>
                <a:gridCol w="1152144">
                  <a:extLst>
                    <a:ext uri="{9D8B030D-6E8A-4147-A177-3AD203B41FA5}">
                      <a16:colId xmlns:a16="http://schemas.microsoft.com/office/drawing/2014/main" val="2565317323"/>
                    </a:ext>
                  </a:extLst>
                </a:gridCol>
                <a:gridCol w="1152144">
                  <a:extLst>
                    <a:ext uri="{9D8B030D-6E8A-4147-A177-3AD203B41FA5}">
                      <a16:colId xmlns:a16="http://schemas.microsoft.com/office/drawing/2014/main" val="427376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Tweet</a:t>
                      </a:r>
                    </a:p>
                  </a:txBody>
                  <a:tcPr/>
                </a:tc>
                <a:extLst>
                  <a:ext uri="{0D108BD9-81ED-4DB2-BD59-A6C34878D82A}">
                    <a16:rowId xmlns:a16="http://schemas.microsoft.com/office/drawing/2014/main" val="101193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#seeyouinAlWakrah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147.66666666667</a:t>
                      </a:r>
                    </a:p>
                  </a:txBody>
                  <a:tcPr/>
                </a:tc>
                <a:extLst>
                  <a:ext uri="{0D108BD9-81ED-4DB2-BD59-A6C34878D82A}">
                    <a16:rowId xmlns:a16="http://schemas.microsoft.com/office/drawing/2014/main" val="24639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94.166666666667</a:t>
                      </a:r>
                    </a:p>
                  </a:txBody>
                  <a:tcPr/>
                </a:tc>
                <a:extLst>
                  <a:ext uri="{0D108BD9-81ED-4DB2-BD59-A6C34878D82A}">
                    <a16:rowId xmlns:a16="http://schemas.microsoft.com/office/drawing/2014/main" val="3246565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#قطر2022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139.33333333333</a:t>
                      </a:r>
                    </a:p>
                  </a:txBody>
                  <a:tcPr/>
                </a:tc>
                <a:extLst>
                  <a:ext uri="{0D108BD9-81ED-4DB2-BD59-A6C34878D82A}">
                    <a16:rowId xmlns:a16="http://schemas.microsoft.com/office/drawing/2014/main" val="89259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#استاد_الجنوب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48198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#الهلال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extLst>
                  <a:ext uri="{0D108BD9-81ED-4DB2-BD59-A6C34878D82A}">
                    <a16:rowId xmlns:a16="http://schemas.microsoft.com/office/drawing/2014/main" val="741168525"/>
                  </a:ext>
                </a:extLst>
              </a:tr>
            </a:tbl>
          </a:graphicData>
        </a:graphic>
      </p:graphicFrame>
      <p:sp>
        <p:nvSpPr>
          <p:cNvPr id="4" name="Text Placeholder 3">
            <a:extLst>
              <a:ext uri="{FF2B5EF4-FFF2-40B4-BE49-F238E27FC236}">
                <a16:creationId xmlns:a16="http://schemas.microsoft.com/office/drawing/2014/main" id="{5F62DA1D-2216-49D4-9935-3DFC4BBFDD3E}"/>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9874024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0D64-1297-4807-A95A-87E9A2E4B70E}"/>
              </a:ext>
            </a:extLst>
          </p:cNvPr>
          <p:cNvSpPr>
            <a:spLocks noGrp="1"/>
          </p:cNvSpPr>
          <p:nvPr>
            <p:ph type="title"/>
          </p:nvPr>
        </p:nvSpPr>
        <p:spPr/>
        <p:txBody>
          <a:bodyPr/>
          <a:lstStyle/>
          <a:p>
            <a:r>
              <a:rPr lang="en-US"/>
              <a:t>Twitter Replies Table | Qatar - 1 of 6</a:t>
            </a:r>
          </a:p>
        </p:txBody>
      </p:sp>
      <p:graphicFrame>
        <p:nvGraphicFramePr>
          <p:cNvPr id="5" name="Table Placeholder 4">
            <a:extLst>
              <a:ext uri="{FF2B5EF4-FFF2-40B4-BE49-F238E27FC236}">
                <a16:creationId xmlns:a16="http://schemas.microsoft.com/office/drawing/2014/main" id="{27FAA52B-A0A8-4F31-8F51-9CEAED9D3D49}"/>
              </a:ext>
            </a:extLst>
          </p:cNvPr>
          <p:cNvGraphicFramePr>
            <a:graphicFrameLocks noGrp="1"/>
          </p:cNvGraphicFramePr>
          <p:nvPr>
            <p:ph type="tbl" sz="quarter" idx="13"/>
            <p:extLst>
              <p:ext uri="{D42A27DB-BD31-4B8C-83A1-F6EECF244321}">
                <p14:modId xmlns:p14="http://schemas.microsoft.com/office/powerpoint/2010/main" val="2373620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5655531"/>
                    </a:ext>
                  </a:extLst>
                </a:gridCol>
                <a:gridCol w="905256">
                  <a:extLst>
                    <a:ext uri="{9D8B030D-6E8A-4147-A177-3AD203B41FA5}">
                      <a16:colId xmlns:a16="http://schemas.microsoft.com/office/drawing/2014/main" val="2109636911"/>
                    </a:ext>
                  </a:extLst>
                </a:gridCol>
                <a:gridCol w="905256">
                  <a:extLst>
                    <a:ext uri="{9D8B030D-6E8A-4147-A177-3AD203B41FA5}">
                      <a16:colId xmlns:a16="http://schemas.microsoft.com/office/drawing/2014/main" val="2421851915"/>
                    </a:ext>
                  </a:extLst>
                </a:gridCol>
                <a:gridCol w="905256">
                  <a:extLst>
                    <a:ext uri="{9D8B030D-6E8A-4147-A177-3AD203B41FA5}">
                      <a16:colId xmlns:a16="http://schemas.microsoft.com/office/drawing/2014/main" val="148523035"/>
                    </a:ext>
                  </a:extLst>
                </a:gridCol>
                <a:gridCol w="905256">
                  <a:extLst>
                    <a:ext uri="{9D8B030D-6E8A-4147-A177-3AD203B41FA5}">
                      <a16:colId xmlns:a16="http://schemas.microsoft.com/office/drawing/2014/main" val="2201261700"/>
                    </a:ext>
                  </a:extLst>
                </a:gridCol>
                <a:gridCol w="905256">
                  <a:extLst>
                    <a:ext uri="{9D8B030D-6E8A-4147-A177-3AD203B41FA5}">
                      <a16:colId xmlns:a16="http://schemas.microsoft.com/office/drawing/2014/main" val="2671296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783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@roadto2022 - 2020-03-29 23:35:36</a:t>
                      </a:r>
                      <a:r>
                        <a:rPr kumimoji="0" lang="en-US" sz="1000" b="0" i="0" u="none" strike="noStrike" kern="1200" cap="none" spc="0" normalizeH="0" baseline="0" noProof="0">
                          <a:ln>
                            <a:noFill/>
                          </a:ln>
                          <a:solidFill>
                            <a:prstClr val="black"/>
                          </a:solidFill>
                          <a:effectLst/>
                          <a:uLnTx/>
                          <a:uFillTx/>
                          <a:latin typeface="+mn-lt"/>
                          <a:ea typeface="+mn-ea"/>
                          <a:cs typeface="+mn-cs"/>
                        </a:rPr>
                        <a:t>
 @MohammadAbedbe1 </a:t>
                      </a:r>
                      <a:r>
                        <a:rPr kumimoji="0" lang="ar-AE" sz="1000" b="0" i="0" u="none" strike="noStrike" kern="1200" cap="none" spc="0" normalizeH="0" baseline="0" noProof="0">
                          <a:ln>
                            <a:noFill/>
                          </a:ln>
                          <a:solidFill>
                            <a:prstClr val="black"/>
                          </a:solidFill>
                          <a:effectLst/>
                          <a:uLnTx/>
                          <a:uFillTx/>
                          <a:latin typeface="+mn-lt"/>
                          <a:ea typeface="+mn-ea"/>
                          <a:cs typeface="+mn-cs"/>
                        </a:rPr>
                        <a:t>مرحباً محمد، تفضل نسخ للجوال</a:t>
                      </a:r>
                      <a:r>
                        <a:rPr kumimoji="0" lang="en-US" sz="1000" b="0" i="0" u="none" strike="noStrike" kern="1200" cap="none" spc="0" normalizeH="0" baseline="0" noProof="0">
                          <a:ln>
                            <a:noFill/>
                          </a:ln>
                          <a:solidFill>
                            <a:prstClr val="black"/>
                          </a:solidFill>
                          <a:effectLst/>
                          <a:uLnTx/>
                          <a:uFillTx/>
                          <a:latin typeface="+mn-lt"/>
                          <a:ea typeface="+mn-ea"/>
                          <a:cs typeface="+mn-cs"/>
                        </a:rPr>
                        <a:t>👇🏻 https://t.co/TbUCm8rTpL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56823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@roadto2022 - 2020-03-10 14:25:55</a:t>
                      </a:r>
                      <a:r>
                        <a:rPr kumimoji="0" lang="en-US" sz="1000" b="0" i="0" u="none" strike="noStrike" kern="1200" cap="none" spc="0" normalizeH="0" baseline="0" noProof="0">
                          <a:ln>
                            <a:noFill/>
                          </a:ln>
                          <a:solidFill>
                            <a:prstClr val="black"/>
                          </a:solidFill>
                          <a:effectLst/>
                          <a:uLnTx/>
                          <a:uFillTx/>
                          <a:latin typeface="+mn-lt"/>
                          <a:ea typeface="+mn-ea"/>
                          <a:cs typeface="+mn-cs"/>
                        </a:rPr>
                        <a:t>
 @maljefairi </a:t>
                      </a:r>
                      <a:r>
                        <a:rPr kumimoji="0" lang="ar-AE" sz="1000" b="0" i="0" u="none" strike="noStrike" kern="1200" cap="none" spc="0" normalizeH="0" baseline="0" noProof="0">
                          <a:ln>
                            <a:noFill/>
                          </a:ln>
                          <a:solidFill>
                            <a:prstClr val="black"/>
                          </a:solidFill>
                          <a:effectLst/>
                          <a:uLnTx/>
                          <a:uFillTx/>
                          <a:latin typeface="+mn-lt"/>
                          <a:ea typeface="+mn-ea"/>
                          <a:cs typeface="+mn-cs"/>
                        </a:rPr>
                        <a:t>أهلاً بك محمد، نقدر لك اهتمامك. سيتم التواصل معك هاتفياً لأخذ ملاحظاتك بعين الاعتبار. شكراً مرة أخرى ونتطلع لسماع رأيك التفصيلي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38003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@roadto2022 - 2020-03-04 12:21:26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a:t>
                      </a:r>
                      <a:r>
                        <a:rPr kumimoji="0" lang="en-US" sz="1000" b="0" i="0" u="none" strike="noStrike" kern="1200" cap="none" spc="0" normalizeH="0" baseline="0" noProof="0">
                          <a:ln>
                            <a:noFill/>
                          </a:ln>
                          <a:solidFill>
                            <a:prstClr val="black"/>
                          </a:solidFill>
                          <a:effectLst/>
                          <a:uLnTx/>
                          <a:uFillTx/>
                          <a:latin typeface="+mn-lt"/>
                          <a:ea typeface="+mn-ea"/>
                          <a:cs typeface="+mn-cs"/>
                        </a:rPr>
                        <a:t>GoooeYoussef ! </a:t>
                      </a:r>
                      <a:r>
                        <a:rPr kumimoji="0" lang="ar-AE" sz="1000" b="0" i="0" u="none" strike="noStrike" kern="1200" cap="none" spc="0" normalizeH="0" baseline="0" noProof="0">
                          <a:ln>
                            <a:noFill/>
                          </a:ln>
                          <a:solidFill>
                            <a:prstClr val="black"/>
                          </a:solidFill>
                          <a:effectLst/>
                          <a:uLnTx/>
                          <a:uFillTx/>
                          <a:latin typeface="+mn-lt"/>
                          <a:ea typeface="+mn-ea"/>
                          <a:cs typeface="+mn-cs"/>
                        </a:rPr>
                        <a:t>فزتَ معنا بقميص مُوقّع من قبل حارس مرمى الزمالك محمد أبو جبل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يرجى إرسال بريدك الإلكتروني عبر الرسائل الخاصة لإيصال القميص 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extLst>
                  <a:ext uri="{0D108BD9-81ED-4DB2-BD59-A6C34878D82A}">
                    <a16:rowId xmlns:a16="http://schemas.microsoft.com/office/drawing/2014/main" val="257063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@roadto2022 - 2020-02-11 21:02:30</a:t>
                      </a:r>
                      <a:r>
                        <a:rPr kumimoji="0" lang="en-US" sz="1000" b="0" i="0" u="none" strike="noStrike" kern="1200" cap="none" spc="0" normalizeH="0" baseline="0" noProof="0">
                          <a:ln>
                            <a:noFill/>
                          </a:ln>
                          <a:solidFill>
                            <a:prstClr val="black"/>
                          </a:solidFill>
                          <a:effectLst/>
                          <a:uLnTx/>
                          <a:uFillTx/>
                          <a:latin typeface="+mn-lt"/>
                          <a:ea typeface="+mn-ea"/>
                          <a:cs typeface="+mn-cs"/>
                        </a:rPr>
                        <a:t>
 @QatarQatar2018 </a:t>
                      </a:r>
                      <a:r>
                        <a:rPr kumimoji="0" lang="ar-AE" sz="1000" b="0" i="0" u="none" strike="noStrike" kern="1200" cap="none" spc="0" normalizeH="0" baseline="0" noProof="0">
                          <a:ln>
                            <a:noFill/>
                          </a:ln>
                          <a:solidFill>
                            <a:prstClr val="black"/>
                          </a:solidFill>
                          <a:effectLst/>
                          <a:uLnTx/>
                          <a:uFillTx/>
                          <a:latin typeface="+mn-lt"/>
                          <a:ea typeface="+mn-ea"/>
                          <a:cs typeface="+mn-cs"/>
                        </a:rPr>
                        <a:t>مرحباً، جذوع الأشجار هذه بالأصل ميتة تم تحصيلها من مناطق في قطر ضمن مشروع لتدوير الأخشاب بدل إتلافها. تشغل المسطحات الخضراء قرابة ٤٠٠ ألف م² منها أشجار منتجة محلياً. نشكر لك اهتمامك بالبيئة ونجدد عزمنا تنظيم بطولة صديقة للبيئة. نرحب بك في المشروع لو أحببت للتعرف على استدامته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150971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@roadto2022 - 2020-02-10 19:31:43</a:t>
                      </a:r>
                      <a:r>
                        <a:rPr kumimoji="0" lang="en-US" sz="1000" b="0" i="0" u="none" strike="noStrike" kern="1200" cap="none" spc="0" normalizeH="0" baseline="0" noProof="0">
                          <a:ln>
                            <a:noFill/>
                          </a:ln>
                          <a:solidFill>
                            <a:prstClr val="black"/>
                          </a:solidFill>
                          <a:effectLst/>
                          <a:uLnTx/>
                          <a:uFillTx/>
                          <a:latin typeface="+mn-lt"/>
                          <a:ea typeface="+mn-ea"/>
                          <a:cs typeface="+mn-cs"/>
                        </a:rPr>
                        <a:t>
 If you would like a new place to enjoy National Sports Day tomorrow with your family and friends, visit one of our newly inaugurated parks: Al Bayt Park, Al Janoub Park and Al Ersal Park! https://t.co/I8GTLNYtSA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extLst>
                  <a:ext uri="{0D108BD9-81ED-4DB2-BD59-A6C34878D82A}">
                    <a16:rowId xmlns:a16="http://schemas.microsoft.com/office/drawing/2014/main" val="867514700"/>
                  </a:ext>
                </a:extLst>
              </a:tr>
            </a:tbl>
          </a:graphicData>
        </a:graphic>
      </p:graphicFrame>
      <p:sp>
        <p:nvSpPr>
          <p:cNvPr id="4" name="Text Placeholder 3">
            <a:extLst>
              <a:ext uri="{FF2B5EF4-FFF2-40B4-BE49-F238E27FC236}">
                <a16:creationId xmlns:a16="http://schemas.microsoft.com/office/drawing/2014/main" id="{F41061E1-60B4-4485-895E-413409AF4988}"/>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2176987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352E-0B23-4AA6-843F-3450FDFA08D7}"/>
              </a:ext>
            </a:extLst>
          </p:cNvPr>
          <p:cNvSpPr>
            <a:spLocks noGrp="1"/>
          </p:cNvSpPr>
          <p:nvPr>
            <p:ph type="title"/>
          </p:nvPr>
        </p:nvSpPr>
        <p:spPr/>
        <p:txBody>
          <a:bodyPr/>
          <a:lstStyle/>
          <a:p>
            <a:r>
              <a:rPr lang="en-US"/>
              <a:t>Twitter Replies Table | Qatar - 2 of 6</a:t>
            </a:r>
          </a:p>
        </p:txBody>
      </p:sp>
      <p:graphicFrame>
        <p:nvGraphicFramePr>
          <p:cNvPr id="5" name="Table Placeholder 4">
            <a:extLst>
              <a:ext uri="{FF2B5EF4-FFF2-40B4-BE49-F238E27FC236}">
                <a16:creationId xmlns:a16="http://schemas.microsoft.com/office/drawing/2014/main" id="{4F5AA444-6668-41E5-AB0F-02C3005D0F5B}"/>
              </a:ext>
            </a:extLst>
          </p:cNvPr>
          <p:cNvGraphicFramePr>
            <a:graphicFrameLocks noGrp="1"/>
          </p:cNvGraphicFramePr>
          <p:nvPr>
            <p:ph type="tbl" sz="quarter" idx="13"/>
            <p:extLst>
              <p:ext uri="{D42A27DB-BD31-4B8C-83A1-F6EECF244321}">
                <p14:modId xmlns:p14="http://schemas.microsoft.com/office/powerpoint/2010/main" val="238306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0123599"/>
                    </a:ext>
                  </a:extLst>
                </a:gridCol>
                <a:gridCol w="905256">
                  <a:extLst>
                    <a:ext uri="{9D8B030D-6E8A-4147-A177-3AD203B41FA5}">
                      <a16:colId xmlns:a16="http://schemas.microsoft.com/office/drawing/2014/main" val="4072926129"/>
                    </a:ext>
                  </a:extLst>
                </a:gridCol>
                <a:gridCol w="905256">
                  <a:extLst>
                    <a:ext uri="{9D8B030D-6E8A-4147-A177-3AD203B41FA5}">
                      <a16:colId xmlns:a16="http://schemas.microsoft.com/office/drawing/2014/main" val="3096570585"/>
                    </a:ext>
                  </a:extLst>
                </a:gridCol>
                <a:gridCol w="905256">
                  <a:extLst>
                    <a:ext uri="{9D8B030D-6E8A-4147-A177-3AD203B41FA5}">
                      <a16:colId xmlns:a16="http://schemas.microsoft.com/office/drawing/2014/main" val="3082759173"/>
                    </a:ext>
                  </a:extLst>
                </a:gridCol>
                <a:gridCol w="905256">
                  <a:extLst>
                    <a:ext uri="{9D8B030D-6E8A-4147-A177-3AD203B41FA5}">
                      <a16:colId xmlns:a16="http://schemas.microsoft.com/office/drawing/2014/main" val="2177009419"/>
                    </a:ext>
                  </a:extLst>
                </a:gridCol>
                <a:gridCol w="905256">
                  <a:extLst>
                    <a:ext uri="{9D8B030D-6E8A-4147-A177-3AD203B41FA5}">
                      <a16:colId xmlns:a16="http://schemas.microsoft.com/office/drawing/2014/main" val="1001081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2574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@roadto2022 - 2020-02-10 12:12:30</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 Australian football legend Tim Cahill as the latest @roadto2022 ambassador! Tim will play a pivotal role in supporting our legacy programmes, including our football for development project @GA4good. https://t.co/snCbsyjXgS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extLst>
                  <a:ext uri="{0D108BD9-81ED-4DB2-BD59-A6C34878D82A}">
                    <a16:rowId xmlns:a16="http://schemas.microsoft.com/office/drawing/2014/main" val="224451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@roadto2022 - 2019-12-19 19:40:34</a:t>
                      </a:r>
                      <a:r>
                        <a:rPr kumimoji="0" lang="en-US" sz="1000" b="0" i="0" u="none" strike="noStrike" kern="1200" cap="none" spc="0" normalizeH="0" baseline="0" noProof="0">
                          <a:ln>
                            <a:noFill/>
                          </a:ln>
                          <a:solidFill>
                            <a:prstClr val="black"/>
                          </a:solidFill>
                          <a:effectLst/>
                          <a:uLnTx/>
                          <a:uFillTx/>
                          <a:latin typeface="+mn-lt"/>
                          <a:ea typeface="+mn-ea"/>
                          <a:cs typeface="+mn-cs"/>
                        </a:rPr>
                        <a:t>
 Beckham toured the #Qatar2022 stadium and expressed his admiration for the venue, along with the burgeoning sporting scene in Doha, which will ensure a fantastic fan experience during the next FIFA World Cup. https://t.co/J1IMEPewxs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0.0480 %</a:t>
                      </a:r>
                    </a:p>
                  </a:txBody>
                  <a:tcPr/>
                </a:tc>
                <a:extLst>
                  <a:ext uri="{0D108BD9-81ED-4DB2-BD59-A6C34878D82A}">
                    <a16:rowId xmlns:a16="http://schemas.microsoft.com/office/drawing/2014/main" val="393769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@roadto2022 - 2019-12-16 13:54:56</a:t>
                      </a:r>
                      <a:r>
                        <a:rPr kumimoji="0" lang="en-US" sz="1000" b="0" i="0" u="none" strike="noStrike" kern="1200" cap="none" spc="0" normalizeH="0" baseline="0" noProof="0">
                          <a:ln>
                            <a:noFill/>
                          </a:ln>
                          <a:solidFill>
                            <a:prstClr val="black"/>
                          </a:solidFill>
                          <a:effectLst/>
                          <a:uLnTx/>
                          <a:uFillTx/>
                          <a:latin typeface="+mn-lt"/>
                          <a:ea typeface="+mn-ea"/>
                          <a:cs typeface="+mn-cs"/>
                        </a:rPr>
                        <a:t>
 @Shi8Ai </a:t>
                      </a:r>
                      <a:r>
                        <a:rPr kumimoji="0" lang="ar-AE" sz="1000" b="0" i="0" u="none" strike="noStrike" kern="1200" cap="none" spc="0" normalizeH="0" baseline="0" noProof="0">
                          <a:ln>
                            <a:noFill/>
                          </a:ln>
                          <a:solidFill>
                            <a:prstClr val="black"/>
                          </a:solidFill>
                          <a:effectLst/>
                          <a:uLnTx/>
                          <a:uFillTx/>
                          <a:latin typeface="+mn-lt"/>
                          <a:ea typeface="+mn-ea"/>
                          <a:cs typeface="+mn-cs"/>
                        </a:rPr>
                        <a:t>عليكم السلام،
لن تُرسل @</a:t>
                      </a:r>
                      <a:r>
                        <a:rPr kumimoji="0" lang="en-US" sz="1000" b="0" i="0" u="none" strike="noStrike" kern="1200" cap="none" spc="0" normalizeH="0" baseline="0" noProof="0">
                          <a:ln>
                            <a:noFill/>
                          </a:ln>
                          <a:solidFill>
                            <a:prstClr val="black"/>
                          </a:solidFill>
                          <a:effectLst/>
                          <a:uLnTx/>
                          <a:uFillTx/>
                          <a:latin typeface="+mn-lt"/>
                          <a:ea typeface="+mn-ea"/>
                          <a:cs typeface="+mn-cs"/>
                        </a:rPr>
                        <a:t>FIFAcom </a:t>
                      </a:r>
                      <a:r>
                        <a:rPr kumimoji="0" lang="ar-AE" sz="1000" b="0" i="0" u="none" strike="noStrike" kern="1200" cap="none" spc="0" normalizeH="0" baseline="0" noProof="0">
                          <a:ln>
                            <a:noFill/>
                          </a:ln>
                          <a:solidFill>
                            <a:prstClr val="black"/>
                          </a:solidFill>
                          <a:effectLst/>
                          <a:uLnTx/>
                          <a:uFillTx/>
                          <a:latin typeface="+mn-lt"/>
                          <a:ea typeface="+mn-ea"/>
                          <a:cs typeface="+mn-cs"/>
                        </a:rPr>
                        <a:t>نسخة من التذكرة إلى بريدك الإلكتروني، ويتوجب عليك الدخول إلى حسابك الخاص في موقع
 </a:t>
                      </a:r>
                      <a:r>
                        <a:rPr kumimoji="0" lang="en-US" sz="1000" b="0" i="0" u="none" strike="noStrike" kern="1200" cap="none" spc="0" normalizeH="0" baseline="0" noProof="0">
                          <a:ln>
                            <a:noFill/>
                          </a:ln>
                          <a:solidFill>
                            <a:prstClr val="black"/>
                          </a:solidFill>
                          <a:effectLst/>
                          <a:uLnTx/>
                          <a:uFillTx/>
                          <a:latin typeface="+mn-lt"/>
                          <a:ea typeface="+mn-ea"/>
                          <a:cs typeface="+mn-cs"/>
                        </a:rPr>
                        <a:t>https://t.co/v4TgvQtMLH 
</a:t>
                      </a:r>
                      <a:r>
                        <a:rPr kumimoji="0" lang="ar-AE" sz="1000" b="0" i="0" u="none" strike="noStrike" kern="1200" cap="none" spc="0" normalizeH="0" baseline="0" noProof="0">
                          <a:ln>
                            <a:noFill/>
                          </a:ln>
                          <a:solidFill>
                            <a:prstClr val="black"/>
                          </a:solidFill>
                          <a:effectLst/>
                          <a:uLnTx/>
                          <a:uFillTx/>
                          <a:latin typeface="+mn-lt"/>
                          <a:ea typeface="+mn-ea"/>
                          <a:cs typeface="+mn-cs"/>
                        </a:rPr>
                        <a:t>لطباعة التذكرة قبل التوجه إلى الاستاد.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5077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@roadto2022 - 2019-12-14 21:29:40</a:t>
                      </a:r>
                      <a:r>
                        <a:rPr kumimoji="0" lang="en-US" sz="1000" b="0" i="0" u="none" strike="noStrike" kern="1200" cap="none" spc="0" normalizeH="0" baseline="0" noProof="0">
                          <a:ln>
                            <a:noFill/>
                          </a:ln>
                          <a:solidFill>
                            <a:prstClr val="black"/>
                          </a:solidFill>
                          <a:effectLst/>
                          <a:uLnTx/>
                          <a:uFillTx/>
                          <a:latin typeface="+mn-lt"/>
                          <a:ea typeface="+mn-ea"/>
                          <a:cs typeface="+mn-cs"/>
                        </a:rPr>
                        <a:t>
 Qatar’s Mexican community will be roaring in support of @Rayados tonight! Don’t miss the action at Jassim Bin Hamad Stadium (kick-off 8:30pm). https://t.co/EXg3dFqPMr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extLst>
                  <a:ext uri="{0D108BD9-81ED-4DB2-BD59-A6C34878D82A}">
                    <a16:rowId xmlns:a16="http://schemas.microsoft.com/office/drawing/2014/main" val="3563639108"/>
                  </a:ext>
                </a:extLst>
              </a:tr>
            </a:tbl>
          </a:graphicData>
        </a:graphic>
      </p:graphicFrame>
      <p:sp>
        <p:nvSpPr>
          <p:cNvPr id="4" name="Text Placeholder 3">
            <a:extLst>
              <a:ext uri="{FF2B5EF4-FFF2-40B4-BE49-F238E27FC236}">
                <a16:creationId xmlns:a16="http://schemas.microsoft.com/office/drawing/2014/main" id="{0F0922D1-58B0-4BB6-A021-4CA96F20C481}"/>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22994787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70049-FD13-43EF-9E8B-03115DCA8820}"/>
              </a:ext>
            </a:extLst>
          </p:cNvPr>
          <p:cNvSpPr>
            <a:spLocks noGrp="1"/>
          </p:cNvSpPr>
          <p:nvPr>
            <p:ph type="title"/>
          </p:nvPr>
        </p:nvSpPr>
        <p:spPr/>
        <p:txBody>
          <a:bodyPr/>
          <a:lstStyle/>
          <a:p>
            <a:r>
              <a:rPr lang="en-US"/>
              <a:t>Twitter Replies Table | Qatar - 3 of 6</a:t>
            </a:r>
          </a:p>
        </p:txBody>
      </p:sp>
      <p:graphicFrame>
        <p:nvGraphicFramePr>
          <p:cNvPr id="5" name="Table Placeholder 4">
            <a:extLst>
              <a:ext uri="{FF2B5EF4-FFF2-40B4-BE49-F238E27FC236}">
                <a16:creationId xmlns:a16="http://schemas.microsoft.com/office/drawing/2014/main" id="{A70370D7-76D3-4983-90F1-B47DA09CC00C}"/>
              </a:ext>
            </a:extLst>
          </p:cNvPr>
          <p:cNvGraphicFramePr>
            <a:graphicFrameLocks noGrp="1"/>
          </p:cNvGraphicFramePr>
          <p:nvPr>
            <p:ph type="tbl" sz="quarter" idx="13"/>
            <p:extLst>
              <p:ext uri="{D42A27DB-BD31-4B8C-83A1-F6EECF244321}">
                <p14:modId xmlns:p14="http://schemas.microsoft.com/office/powerpoint/2010/main" val="26850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4345617"/>
                    </a:ext>
                  </a:extLst>
                </a:gridCol>
                <a:gridCol w="905256">
                  <a:extLst>
                    <a:ext uri="{9D8B030D-6E8A-4147-A177-3AD203B41FA5}">
                      <a16:colId xmlns:a16="http://schemas.microsoft.com/office/drawing/2014/main" val="1888655520"/>
                    </a:ext>
                  </a:extLst>
                </a:gridCol>
                <a:gridCol w="905256">
                  <a:extLst>
                    <a:ext uri="{9D8B030D-6E8A-4147-A177-3AD203B41FA5}">
                      <a16:colId xmlns:a16="http://schemas.microsoft.com/office/drawing/2014/main" val="2010356188"/>
                    </a:ext>
                  </a:extLst>
                </a:gridCol>
                <a:gridCol w="905256">
                  <a:extLst>
                    <a:ext uri="{9D8B030D-6E8A-4147-A177-3AD203B41FA5}">
                      <a16:colId xmlns:a16="http://schemas.microsoft.com/office/drawing/2014/main" val="1330092056"/>
                    </a:ext>
                  </a:extLst>
                </a:gridCol>
                <a:gridCol w="905256">
                  <a:extLst>
                    <a:ext uri="{9D8B030D-6E8A-4147-A177-3AD203B41FA5}">
                      <a16:colId xmlns:a16="http://schemas.microsoft.com/office/drawing/2014/main" val="2720016846"/>
                    </a:ext>
                  </a:extLst>
                </a:gridCol>
                <a:gridCol w="905256">
                  <a:extLst>
                    <a:ext uri="{9D8B030D-6E8A-4147-A177-3AD203B41FA5}">
                      <a16:colId xmlns:a16="http://schemas.microsoft.com/office/drawing/2014/main" val="1561905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9897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@roadto2022 - 2019-12-13 14:51:35</a:t>
                      </a:r>
                      <a:r>
                        <a:rPr kumimoji="0" lang="en-US" sz="1000" b="0" i="0" u="none" strike="noStrike" kern="1200" cap="none" spc="0" normalizeH="0" baseline="0" noProof="0">
                          <a:ln>
                            <a:noFill/>
                          </a:ln>
                          <a:solidFill>
                            <a:prstClr val="black"/>
                          </a:solidFill>
                          <a:effectLst/>
                          <a:uLnTx/>
                          <a:uFillTx/>
                          <a:latin typeface="+mn-lt"/>
                          <a:ea typeface="+mn-ea"/>
                          <a:cs typeface="+mn-cs"/>
                        </a:rPr>
                        <a:t>
 @aBaDy___8 @fifacom_ar </a:t>
                      </a:r>
                      <a:r>
                        <a:rPr kumimoji="0" lang="ar-AE" sz="1000" b="0" i="0" u="none" strike="noStrike" kern="1200" cap="none" spc="0" normalizeH="0" baseline="0" noProof="0">
                          <a:ln>
                            <a:noFill/>
                          </a:ln>
                          <a:solidFill>
                            <a:prstClr val="black"/>
                          </a:solidFill>
                          <a:effectLst/>
                          <a:uLnTx/>
                          <a:uFillTx/>
                          <a:latin typeface="+mn-lt"/>
                          <a:ea typeface="+mn-ea"/>
                          <a:cs typeface="+mn-cs"/>
                        </a:rPr>
                        <a:t>مرحباً عبدالله، يجب عليك طباعة التذكرة قبل الحضور للمباراة، حيث لن تقبل النسخة الإلكترونية الغير ورقية ولن يتوفر مراكز للطباعة عن الاستادات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19398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@roadto2022 - 2019-12-13 00:47:34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للجماهير التي شاركت معنا في جولة الكأس اليوم </a:t>
                      </a:r>
                      <a:r>
                        <a:rPr kumimoji="0" lang="en-US" sz="1000" b="0" i="0" u="none" strike="noStrike" kern="1200" cap="none" spc="0" normalizeH="0" baseline="0" noProof="0">
                          <a:ln>
                            <a:noFill/>
                          </a:ln>
                          <a:solidFill>
                            <a:prstClr val="black"/>
                          </a:solidFill>
                          <a:effectLst/>
                          <a:uLnTx/>
                          <a:uFillTx/>
                          <a:latin typeface="+mn-lt"/>
                          <a:ea typeface="+mn-ea"/>
                          <a:cs typeface="+mn-cs"/>
                        </a:rPr>
                        <a:t>🏆 https://t.co/eff3l0lAfI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0.0717 %</a:t>
                      </a:r>
                    </a:p>
                  </a:txBody>
                  <a:tcPr/>
                </a:tc>
                <a:extLst>
                  <a:ext uri="{0D108BD9-81ED-4DB2-BD59-A6C34878D82A}">
                    <a16:rowId xmlns:a16="http://schemas.microsoft.com/office/drawing/2014/main" val="320489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@roadto2022 - 2019-12-12 19:26:32</a:t>
                      </a:r>
                      <a:r>
                        <a:rPr kumimoji="0" lang="en-US" sz="1000" b="0" i="0" u="none" strike="noStrike" kern="1200" cap="none" spc="0" normalizeH="0" baseline="0" noProof="0">
                          <a:ln>
                            <a:noFill/>
                          </a:ln>
                          <a:solidFill>
                            <a:prstClr val="black"/>
                          </a:solidFill>
                          <a:effectLst/>
                          <a:uLnTx/>
                          <a:uFillTx/>
                          <a:latin typeface="+mn-lt"/>
                          <a:ea typeface="+mn-ea"/>
                          <a:cs typeface="+mn-cs"/>
                        </a:rPr>
                        <a:t>
 @a_saqer5555 @QFA </a:t>
                      </a:r>
                      <a:r>
                        <a:rPr kumimoji="0" lang="ar-AE" sz="1000" b="0" i="0" u="none" strike="noStrike" kern="1200" cap="none" spc="0" normalizeH="0" baseline="0" noProof="0">
                          <a:ln>
                            <a:noFill/>
                          </a:ln>
                          <a:solidFill>
                            <a:prstClr val="black"/>
                          </a:solidFill>
                          <a:effectLst/>
                          <a:uLnTx/>
                          <a:uFillTx/>
                          <a:latin typeface="+mn-lt"/>
                          <a:ea typeface="+mn-ea"/>
                          <a:cs typeface="+mn-cs"/>
                        </a:rPr>
                        <a:t>مرحباً، التذاكر المتوفرة حالياً هي الموجودة في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الرسمي، وفي حال طرح أي تذاكر إضافية سيتم الإعلان عنها في حينه.
لذا يرجى زيارة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الخاص بالتذاكر بشكل دوري.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684461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@roadto2022 - 2019-12-11 13:54:28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إذا كنت تنوي حضور مباراة اليوم بين #السد و #هينجين باستخدام سيارتك الخاصة، نشجعك على استغلال مواقف سيارات #استاد_خليفة_الدولي واستخدام محطة المدينة الرياضية للمترو للوصول إلى محطة السودان بجانب استاد جاسم بن حمد (نادي السد) عبر الخط الذهبي لمترو الدوحة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extLst>
                  <a:ext uri="{0D108BD9-81ED-4DB2-BD59-A6C34878D82A}">
                    <a16:rowId xmlns:a16="http://schemas.microsoft.com/office/drawing/2014/main" val="155283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22:39:08</a:t>
                      </a:r>
                      <a:r>
                        <a:rPr kumimoji="0" lang="en-US" sz="1000" b="0" i="0" u="none" strike="noStrike" kern="1200" cap="none" spc="0" normalizeH="0" baseline="0" noProof="0">
                          <a:ln>
                            <a:noFill/>
                          </a:ln>
                          <a:solidFill>
                            <a:prstClr val="black"/>
                          </a:solidFill>
                          <a:effectLst/>
                          <a:uLnTx/>
                          <a:uFillTx/>
                          <a:latin typeface="+mn-lt"/>
                          <a:ea typeface="+mn-ea"/>
                          <a:cs typeface="+mn-cs"/>
                        </a:rPr>
                        <a:t>
 For further updates, follow @roadto2022 or email fanzone2019@sc.qa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extLst>
                  <a:ext uri="{0D108BD9-81ED-4DB2-BD59-A6C34878D82A}">
                    <a16:rowId xmlns:a16="http://schemas.microsoft.com/office/drawing/2014/main" val="143397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22:31:06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للتعرف على آخر المستجدات، يرجى متابعة @</a:t>
                      </a:r>
                      <a:r>
                        <a:rPr kumimoji="0" lang="en-US" sz="1000" b="0" i="0" u="none" strike="noStrike" kern="1200" cap="none" spc="0" normalizeH="0" baseline="0" noProof="0">
                          <a:ln>
                            <a:noFill/>
                          </a:ln>
                          <a:solidFill>
                            <a:prstClr val="black"/>
                          </a:solidFill>
                          <a:effectLst/>
                          <a:uLnTx/>
                          <a:uFillTx/>
                          <a:latin typeface="+mn-lt"/>
                          <a:ea typeface="+mn-ea"/>
                          <a:cs typeface="+mn-cs"/>
                        </a:rPr>
                        <a:t>roadto2022 </a:t>
                      </a:r>
                      <a:r>
                        <a:rPr kumimoji="0" lang="ar-AE" sz="1000" b="0" i="0" u="none" strike="noStrike" kern="1200" cap="none" spc="0" normalizeH="0" baseline="0" noProof="0">
                          <a:ln>
                            <a:noFill/>
                          </a:ln>
                          <a:solidFill>
                            <a:prstClr val="black"/>
                          </a:solidFill>
                          <a:effectLst/>
                          <a:uLnTx/>
                          <a:uFillTx/>
                          <a:latin typeface="+mn-lt"/>
                          <a:ea typeface="+mn-ea"/>
                          <a:cs typeface="+mn-cs"/>
                        </a:rPr>
                        <a:t>على مواقع التواصل الاجتماعي، أو التواصل معنا عبر </a:t>
                      </a:r>
                      <a:r>
                        <a:rPr kumimoji="0" lang="en-US" sz="1000" b="0" i="0" u="none" strike="noStrike" kern="1200" cap="none" spc="0" normalizeH="0" baseline="0" noProof="0">
                          <a:ln>
                            <a:noFill/>
                          </a:ln>
                          <a:solidFill>
                            <a:prstClr val="black"/>
                          </a:solidFill>
                          <a:effectLst/>
                          <a:uLnTx/>
                          <a:uFillTx/>
                          <a:latin typeface="+mn-lt"/>
                          <a:ea typeface="+mn-ea"/>
                          <a:cs typeface="+mn-cs"/>
                        </a:rPr>
                        <a:t>fanzone2019@sc.qa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extLst>
                  <a:ext uri="{0D108BD9-81ED-4DB2-BD59-A6C34878D82A}">
                    <a16:rowId xmlns:a16="http://schemas.microsoft.com/office/drawing/2014/main" val="180369241"/>
                  </a:ext>
                </a:extLst>
              </a:tr>
            </a:tbl>
          </a:graphicData>
        </a:graphic>
      </p:graphicFrame>
      <p:sp>
        <p:nvSpPr>
          <p:cNvPr id="4" name="Text Placeholder 3">
            <a:extLst>
              <a:ext uri="{FF2B5EF4-FFF2-40B4-BE49-F238E27FC236}">
                <a16:creationId xmlns:a16="http://schemas.microsoft.com/office/drawing/2014/main" id="{926EF5E4-0D94-498D-A2C2-712CBDEE292D}"/>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6301709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F3EB3-96A8-4000-9FDC-07A5ECA9799C}"/>
              </a:ext>
            </a:extLst>
          </p:cNvPr>
          <p:cNvSpPr>
            <a:spLocks noGrp="1"/>
          </p:cNvSpPr>
          <p:nvPr>
            <p:ph type="title"/>
          </p:nvPr>
        </p:nvSpPr>
        <p:spPr/>
        <p:txBody>
          <a:bodyPr/>
          <a:lstStyle/>
          <a:p>
            <a:r>
              <a:rPr lang="en-US"/>
              <a:t>Twitter Replies Table | Qatar - 4 of 6</a:t>
            </a:r>
          </a:p>
        </p:txBody>
      </p:sp>
      <p:graphicFrame>
        <p:nvGraphicFramePr>
          <p:cNvPr id="5" name="Table Placeholder 4">
            <a:extLst>
              <a:ext uri="{FF2B5EF4-FFF2-40B4-BE49-F238E27FC236}">
                <a16:creationId xmlns:a16="http://schemas.microsoft.com/office/drawing/2014/main" id="{CC2329A2-67D5-4EE3-A2AF-3FDC96053AA4}"/>
              </a:ext>
            </a:extLst>
          </p:cNvPr>
          <p:cNvGraphicFramePr>
            <a:graphicFrameLocks noGrp="1"/>
          </p:cNvGraphicFramePr>
          <p:nvPr>
            <p:ph type="tbl" sz="quarter" idx="13"/>
            <p:extLst>
              <p:ext uri="{D42A27DB-BD31-4B8C-83A1-F6EECF244321}">
                <p14:modId xmlns:p14="http://schemas.microsoft.com/office/powerpoint/2010/main" val="289160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129382"/>
                    </a:ext>
                  </a:extLst>
                </a:gridCol>
                <a:gridCol w="905256">
                  <a:extLst>
                    <a:ext uri="{9D8B030D-6E8A-4147-A177-3AD203B41FA5}">
                      <a16:colId xmlns:a16="http://schemas.microsoft.com/office/drawing/2014/main" val="2452287146"/>
                    </a:ext>
                  </a:extLst>
                </a:gridCol>
                <a:gridCol w="905256">
                  <a:extLst>
                    <a:ext uri="{9D8B030D-6E8A-4147-A177-3AD203B41FA5}">
                      <a16:colId xmlns:a16="http://schemas.microsoft.com/office/drawing/2014/main" val="2440464674"/>
                    </a:ext>
                  </a:extLst>
                </a:gridCol>
                <a:gridCol w="905256">
                  <a:extLst>
                    <a:ext uri="{9D8B030D-6E8A-4147-A177-3AD203B41FA5}">
                      <a16:colId xmlns:a16="http://schemas.microsoft.com/office/drawing/2014/main" val="1491310927"/>
                    </a:ext>
                  </a:extLst>
                </a:gridCol>
                <a:gridCol w="905256">
                  <a:extLst>
                    <a:ext uri="{9D8B030D-6E8A-4147-A177-3AD203B41FA5}">
                      <a16:colId xmlns:a16="http://schemas.microsoft.com/office/drawing/2014/main" val="191184806"/>
                    </a:ext>
                  </a:extLst>
                </a:gridCol>
                <a:gridCol w="905256">
                  <a:extLst>
                    <a:ext uri="{9D8B030D-6E8A-4147-A177-3AD203B41FA5}">
                      <a16:colId xmlns:a16="http://schemas.microsoft.com/office/drawing/2014/main" val="1564031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111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19:37:32</a:t>
                      </a:r>
                      <a:r>
                        <a:rPr kumimoji="0" lang="en-US" sz="1000" b="0" i="0" u="none" strike="noStrike" kern="1200" cap="none" spc="0" normalizeH="0" baseline="0" noProof="0">
                          <a:ln>
                            <a:noFill/>
                          </a:ln>
                          <a:solidFill>
                            <a:prstClr val="black"/>
                          </a:solidFill>
                          <a:effectLst/>
                          <a:uLnTx/>
                          <a:uFillTx/>
                          <a:latin typeface="+mn-lt"/>
                          <a:ea typeface="+mn-ea"/>
                          <a:cs typeface="+mn-cs"/>
                        </a:rPr>
                        <a:t>
 @PsgMohammed </a:t>
                      </a:r>
                      <a:r>
                        <a:rPr kumimoji="0" lang="ar-AE" sz="1000" b="0" i="0" u="none" strike="noStrike" kern="1200" cap="none" spc="0" normalizeH="0" baseline="0" noProof="0">
                          <a:ln>
                            <a:noFill/>
                          </a:ln>
                          <a:solidFill>
                            <a:prstClr val="black"/>
                          </a:solidFill>
                          <a:effectLst/>
                          <a:uLnTx/>
                          <a:uFillTx/>
                          <a:latin typeface="+mn-lt"/>
                          <a:ea typeface="+mn-ea"/>
                          <a:cs typeface="+mn-cs"/>
                        </a:rPr>
                        <a:t>مرحباً، التذاكر المتوفرة حالياً هي الموجودة في موقع @</a:t>
                      </a:r>
                      <a:r>
                        <a:rPr kumimoji="0" lang="en-US" sz="1000" b="0" i="0" u="none" strike="noStrike" kern="1200" cap="none" spc="0" normalizeH="0" baseline="0" noProof="0">
                          <a:ln>
                            <a:noFill/>
                          </a:ln>
                          <a:solidFill>
                            <a:prstClr val="black"/>
                          </a:solidFill>
                          <a:effectLst/>
                          <a:uLnTx/>
                          <a:uFillTx/>
                          <a:latin typeface="+mn-lt"/>
                          <a:ea typeface="+mn-ea"/>
                          <a:cs typeface="+mn-cs"/>
                        </a:rPr>
                        <a:t>fifacom_ar  </a:t>
                      </a:r>
                      <a:r>
                        <a:rPr kumimoji="0" lang="ar-AE" sz="1000" b="0" i="0" u="none" strike="noStrike" kern="1200" cap="none" spc="0" normalizeH="0" baseline="0" noProof="0">
                          <a:ln>
                            <a:noFill/>
                          </a:ln>
                          <a:solidFill>
                            <a:prstClr val="black"/>
                          </a:solidFill>
                          <a:effectLst/>
                          <a:uLnTx/>
                          <a:uFillTx/>
                          <a:latin typeface="+mn-lt"/>
                          <a:ea typeface="+mn-ea"/>
                          <a:cs typeface="+mn-cs"/>
                        </a:rPr>
                        <a:t>الرسمي، وفي حال طرح أي تذاكر إضافية سيتم الإعلان عنها في حينه.
لذا يرجى زيارة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الخاص بالتذاكر بشكل دوري.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120080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19:36:58</a:t>
                      </a:r>
                      <a:r>
                        <a:rPr kumimoji="0" lang="en-US" sz="1000" b="0" i="0" u="none" strike="noStrike" kern="1200" cap="none" spc="0" normalizeH="0" baseline="0" noProof="0">
                          <a:ln>
                            <a:noFill/>
                          </a:ln>
                          <a:solidFill>
                            <a:prstClr val="black"/>
                          </a:solidFill>
                          <a:effectLst/>
                          <a:uLnTx/>
                          <a:uFillTx/>
                          <a:latin typeface="+mn-lt"/>
                          <a:ea typeface="+mn-ea"/>
                          <a:cs typeface="+mn-cs"/>
                        </a:rPr>
                        <a:t>
 @yousef97dx </a:t>
                      </a:r>
                      <a:r>
                        <a:rPr kumimoji="0" lang="ar-AE" sz="1000" b="0" i="0" u="none" strike="noStrike" kern="1200" cap="none" spc="0" normalizeH="0" baseline="0" noProof="0">
                          <a:ln>
                            <a:noFill/>
                          </a:ln>
                          <a:solidFill>
                            <a:prstClr val="black"/>
                          </a:solidFill>
                          <a:effectLst/>
                          <a:uLnTx/>
                          <a:uFillTx/>
                          <a:latin typeface="+mn-lt"/>
                          <a:ea typeface="+mn-ea"/>
                          <a:cs typeface="+mn-cs"/>
                        </a:rPr>
                        <a:t>مرحباً، التذاكر المتوفرة حالياً هي الموجودة في موقع @</a:t>
                      </a:r>
                      <a:r>
                        <a:rPr kumimoji="0" lang="en-US" sz="1000" b="0" i="0" u="none" strike="noStrike" kern="1200" cap="none" spc="0" normalizeH="0" baseline="0" noProof="0">
                          <a:ln>
                            <a:noFill/>
                          </a:ln>
                          <a:solidFill>
                            <a:prstClr val="black"/>
                          </a:solidFill>
                          <a:effectLst/>
                          <a:uLnTx/>
                          <a:uFillTx/>
                          <a:latin typeface="+mn-lt"/>
                          <a:ea typeface="+mn-ea"/>
                          <a:cs typeface="+mn-cs"/>
                        </a:rPr>
                        <a:t>fifacom_ar  </a:t>
                      </a:r>
                      <a:r>
                        <a:rPr kumimoji="0" lang="ar-AE" sz="1000" b="0" i="0" u="none" strike="noStrike" kern="1200" cap="none" spc="0" normalizeH="0" baseline="0" noProof="0">
                          <a:ln>
                            <a:noFill/>
                          </a:ln>
                          <a:solidFill>
                            <a:prstClr val="black"/>
                          </a:solidFill>
                          <a:effectLst/>
                          <a:uLnTx/>
                          <a:uFillTx/>
                          <a:latin typeface="+mn-lt"/>
                          <a:ea typeface="+mn-ea"/>
                          <a:cs typeface="+mn-cs"/>
                        </a:rPr>
                        <a:t>الرسمي، وفي حال طرح أي تذاكر إضافية سيتم الإعلان عنها في حينه.
لذا يرجى زيارة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الخاص بالتذاكر بشكل دوري.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83213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13:47:23</a:t>
                      </a:r>
                      <a:r>
                        <a:rPr kumimoji="0" lang="en-US" sz="1000" b="0" i="0" u="none" strike="noStrike" kern="1200" cap="none" spc="0" normalizeH="0" baseline="0" noProof="0">
                          <a:ln>
                            <a:noFill/>
                          </a:ln>
                          <a:solidFill>
                            <a:prstClr val="black"/>
                          </a:solidFill>
                          <a:effectLst/>
                          <a:uLnTx/>
                          <a:uFillTx/>
                          <a:latin typeface="+mn-lt"/>
                          <a:ea typeface="+mn-ea"/>
                          <a:cs typeface="+mn-cs"/>
                        </a:rPr>
                        <a:t>
 @_azz99_ </a:t>
                      </a:r>
                      <a:r>
                        <a:rPr kumimoji="0" lang="ar-AE" sz="1000" b="0" i="0" u="none" strike="noStrike" kern="1200" cap="none" spc="0" normalizeH="0" baseline="0" noProof="0">
                          <a:ln>
                            <a:noFill/>
                          </a:ln>
                          <a:solidFill>
                            <a:prstClr val="black"/>
                          </a:solidFill>
                          <a:effectLst/>
                          <a:uLnTx/>
                          <a:uFillTx/>
                          <a:latin typeface="+mn-lt"/>
                          <a:ea typeface="+mn-ea"/>
                          <a:cs typeface="+mn-cs"/>
                        </a:rPr>
                        <a:t>مرحباً عبدالعزيز، التذاكر المتوفرة حالياً هي الموجودة في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الرسمي، وفي حال طرح أي تذاكر إضافية سيتم الإعلان عنها في حينه.
لذا يرجى زيارة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الخاص بالتذاكر بشكل دوري.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extLst>
                  <a:ext uri="{0D108BD9-81ED-4DB2-BD59-A6C34878D82A}">
                    <a16:rowId xmlns:a16="http://schemas.microsoft.com/office/drawing/2014/main" val="175830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13:46:49</a:t>
                      </a:r>
                      <a:r>
                        <a:rPr kumimoji="0" lang="en-US" sz="1000" b="0" i="0" u="none" strike="noStrike" kern="1200" cap="none" spc="0" normalizeH="0" baseline="0" noProof="0">
                          <a:ln>
                            <a:noFill/>
                          </a:ln>
                          <a:solidFill>
                            <a:prstClr val="black"/>
                          </a:solidFill>
                          <a:effectLst/>
                          <a:uLnTx/>
                          <a:uFillTx/>
                          <a:latin typeface="+mn-lt"/>
                          <a:ea typeface="+mn-ea"/>
                          <a:cs typeface="+mn-cs"/>
                        </a:rPr>
                        <a:t>
 @hilaly_1974 @fifacom_ar @QFA </a:t>
                      </a:r>
                      <a:r>
                        <a:rPr kumimoji="0" lang="ar-AE" sz="1000" b="0" i="0" u="none" strike="noStrike" kern="1200" cap="none" spc="0" normalizeH="0" baseline="0" noProof="0">
                          <a:ln>
                            <a:noFill/>
                          </a:ln>
                          <a:solidFill>
                            <a:prstClr val="black"/>
                          </a:solidFill>
                          <a:effectLst/>
                          <a:uLnTx/>
                          <a:uFillTx/>
                          <a:latin typeface="+mn-lt"/>
                          <a:ea typeface="+mn-ea"/>
                          <a:cs typeface="+mn-cs"/>
                        </a:rPr>
                        <a:t>مرحباً، التذاكر المتوفرة حالياً هي الموجودة في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الرسمي، وفي حال طرح أي تذاكر إضافية سيتم الإعلان عنها في حينه.
لذا يرجى زيارة موقع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الخاص بالتذاكر بشكل دوري.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899299223"/>
                  </a:ext>
                </a:extLst>
              </a:tr>
            </a:tbl>
          </a:graphicData>
        </a:graphic>
      </p:graphicFrame>
      <p:sp>
        <p:nvSpPr>
          <p:cNvPr id="4" name="Text Placeholder 3">
            <a:extLst>
              <a:ext uri="{FF2B5EF4-FFF2-40B4-BE49-F238E27FC236}">
                <a16:creationId xmlns:a16="http://schemas.microsoft.com/office/drawing/2014/main" id="{B930C396-33E6-4B53-BD2F-35F203C41ABB}"/>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32407713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C2AE5-1B40-4BB9-B8F7-D167BA802B63}"/>
              </a:ext>
            </a:extLst>
          </p:cNvPr>
          <p:cNvSpPr>
            <a:spLocks noGrp="1"/>
          </p:cNvSpPr>
          <p:nvPr>
            <p:ph type="title"/>
          </p:nvPr>
        </p:nvSpPr>
        <p:spPr/>
        <p:txBody>
          <a:bodyPr/>
          <a:lstStyle/>
          <a:p>
            <a:r>
              <a:rPr lang="en-US"/>
              <a:t>Twitter Replies Table | Qatar - 5 of 6</a:t>
            </a:r>
          </a:p>
        </p:txBody>
      </p:sp>
      <p:graphicFrame>
        <p:nvGraphicFramePr>
          <p:cNvPr id="5" name="Table Placeholder 4">
            <a:extLst>
              <a:ext uri="{FF2B5EF4-FFF2-40B4-BE49-F238E27FC236}">
                <a16:creationId xmlns:a16="http://schemas.microsoft.com/office/drawing/2014/main" id="{DEFF5F0C-379F-4AC2-B742-FEB459C0EE7B}"/>
              </a:ext>
            </a:extLst>
          </p:cNvPr>
          <p:cNvGraphicFramePr>
            <a:graphicFrameLocks noGrp="1"/>
          </p:cNvGraphicFramePr>
          <p:nvPr>
            <p:ph type="tbl" sz="quarter" idx="13"/>
            <p:extLst>
              <p:ext uri="{D42A27DB-BD31-4B8C-83A1-F6EECF244321}">
                <p14:modId xmlns:p14="http://schemas.microsoft.com/office/powerpoint/2010/main" val="5931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9251100"/>
                    </a:ext>
                  </a:extLst>
                </a:gridCol>
                <a:gridCol w="905256">
                  <a:extLst>
                    <a:ext uri="{9D8B030D-6E8A-4147-A177-3AD203B41FA5}">
                      <a16:colId xmlns:a16="http://schemas.microsoft.com/office/drawing/2014/main" val="150604133"/>
                    </a:ext>
                  </a:extLst>
                </a:gridCol>
                <a:gridCol w="905256">
                  <a:extLst>
                    <a:ext uri="{9D8B030D-6E8A-4147-A177-3AD203B41FA5}">
                      <a16:colId xmlns:a16="http://schemas.microsoft.com/office/drawing/2014/main" val="706454924"/>
                    </a:ext>
                  </a:extLst>
                </a:gridCol>
                <a:gridCol w="905256">
                  <a:extLst>
                    <a:ext uri="{9D8B030D-6E8A-4147-A177-3AD203B41FA5}">
                      <a16:colId xmlns:a16="http://schemas.microsoft.com/office/drawing/2014/main" val="1634975010"/>
                    </a:ext>
                  </a:extLst>
                </a:gridCol>
                <a:gridCol w="905256">
                  <a:extLst>
                    <a:ext uri="{9D8B030D-6E8A-4147-A177-3AD203B41FA5}">
                      <a16:colId xmlns:a16="http://schemas.microsoft.com/office/drawing/2014/main" val="3836951068"/>
                    </a:ext>
                  </a:extLst>
                </a:gridCol>
                <a:gridCol w="905256">
                  <a:extLst>
                    <a:ext uri="{9D8B030D-6E8A-4147-A177-3AD203B41FA5}">
                      <a16:colId xmlns:a16="http://schemas.microsoft.com/office/drawing/2014/main" val="3894749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750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12:23:13</a:t>
                      </a:r>
                      <a:r>
                        <a:rPr kumimoji="0" lang="en-US" sz="1000" b="0" i="0" u="none" strike="noStrike" kern="1200" cap="none" spc="0" normalizeH="0" baseline="0" noProof="0">
                          <a:ln>
                            <a:noFill/>
                          </a:ln>
                          <a:solidFill>
                            <a:prstClr val="black"/>
                          </a:solidFill>
                          <a:effectLst/>
                          <a:uLnTx/>
                          <a:uFillTx/>
                          <a:latin typeface="+mn-lt"/>
                          <a:ea typeface="+mn-ea"/>
                          <a:cs typeface="+mn-cs"/>
                        </a:rPr>
                        <a:t>
 @qatar9000009 </a:t>
                      </a:r>
                      <a:r>
                        <a:rPr kumimoji="0" lang="ar-AE" sz="1000" b="0" i="0" u="none" strike="noStrike" kern="1200" cap="none" spc="0" normalizeH="0" baseline="0" noProof="0">
                          <a:ln>
                            <a:noFill/>
                          </a:ln>
                          <a:solidFill>
                            <a:prstClr val="black"/>
                          </a:solidFill>
                          <a:effectLst/>
                          <a:uLnTx/>
                          <a:uFillTx/>
                          <a:latin typeface="+mn-lt"/>
                          <a:ea typeface="+mn-ea"/>
                          <a:cs typeface="+mn-cs"/>
                        </a:rPr>
                        <a:t>شكرًا لك على تواصلك معنا. نتمنى منك أن تقوم بإرسال استفسارك مباشرة لفيفا عبر البريد الإلكتروني:
</a:t>
                      </a:r>
                      <a:r>
                        <a:rPr kumimoji="0" lang="en-US" sz="1000" b="0" i="0" u="none" strike="noStrike" kern="1200" cap="none" spc="0" normalizeH="0" baseline="0" noProof="0">
                          <a:ln>
                            <a:noFill/>
                          </a:ln>
                          <a:solidFill>
                            <a:prstClr val="black"/>
                          </a:solidFill>
                          <a:effectLst/>
                          <a:uLnTx/>
                          <a:uFillTx/>
                          <a:latin typeface="+mn-lt"/>
                          <a:ea typeface="+mn-ea"/>
                          <a:cs typeface="+mn-cs"/>
                        </a:rPr>
                        <a:t>FCWCenquiries@fifa.org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1416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11:00:07</a:t>
                      </a:r>
                      <a:r>
                        <a:rPr kumimoji="0" lang="en-US" sz="1000" b="0" i="0" u="none" strike="noStrike" kern="1200" cap="none" spc="0" normalizeH="0" baseline="0" noProof="0">
                          <a:ln>
                            <a:noFill/>
                          </a:ln>
                          <a:solidFill>
                            <a:prstClr val="black"/>
                          </a:solidFill>
                          <a:effectLst/>
                          <a:uLnTx/>
                          <a:uFillTx/>
                          <a:latin typeface="+mn-lt"/>
                          <a:ea typeface="+mn-ea"/>
                          <a:cs typeface="+mn-cs"/>
                        </a:rPr>
                        <a:t>
 @fahhad361994 </a:t>
                      </a:r>
                      <a:r>
                        <a:rPr kumimoji="0" lang="ar-AE" sz="1000" b="0" i="0" u="none" strike="noStrike" kern="1200" cap="none" spc="0" normalizeH="0" baseline="0" noProof="0">
                          <a:ln>
                            <a:noFill/>
                          </a:ln>
                          <a:solidFill>
                            <a:prstClr val="black"/>
                          </a:solidFill>
                          <a:effectLst/>
                          <a:uLnTx/>
                          <a:uFillTx/>
                          <a:latin typeface="+mn-lt"/>
                          <a:ea typeface="+mn-ea"/>
                          <a:cs typeface="+mn-cs"/>
                        </a:rPr>
                        <a:t>مرحباً، بإمكانك شراء التذاكر عبر موقع فيفا الرسمي: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48711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@roadto2022 - 2019-12-10 10:59:34</a:t>
                      </a:r>
                      <a:r>
                        <a:rPr kumimoji="0" lang="en-US" sz="1000" b="0" i="0" u="none" strike="noStrike" kern="1200" cap="none" spc="0" normalizeH="0" baseline="0" noProof="0">
                          <a:ln>
                            <a:noFill/>
                          </a:ln>
                          <a:solidFill>
                            <a:prstClr val="black"/>
                          </a:solidFill>
                          <a:effectLst/>
                          <a:uLnTx/>
                          <a:uFillTx/>
                          <a:latin typeface="+mn-lt"/>
                          <a:ea typeface="+mn-ea"/>
                          <a:cs typeface="+mn-cs"/>
                        </a:rPr>
                        <a:t>
 @qatar9000009 </a:t>
                      </a:r>
                      <a:r>
                        <a:rPr kumimoji="0" lang="ar-AE" sz="1000" b="0" i="0" u="none" strike="noStrike" kern="1200" cap="none" spc="0" normalizeH="0" baseline="0" noProof="0">
                          <a:ln>
                            <a:noFill/>
                          </a:ln>
                          <a:solidFill>
                            <a:prstClr val="black"/>
                          </a:solidFill>
                          <a:effectLst/>
                          <a:uLnTx/>
                          <a:uFillTx/>
                          <a:latin typeface="+mn-lt"/>
                          <a:ea typeface="+mn-ea"/>
                          <a:cs typeface="+mn-cs"/>
                        </a:rPr>
                        <a:t>السلام عليكم، بإمكانك شراء التذاكر عبر موقع فيفا الرسمي:
</a:t>
                      </a:r>
                      <a:r>
                        <a:rPr kumimoji="0" lang="en-US" sz="1000" b="0" i="0" u="none" strike="noStrike" kern="1200" cap="none" spc="0" normalizeH="0" baseline="0" noProof="0">
                          <a:ln>
                            <a:noFill/>
                          </a:ln>
                          <a:solidFill>
                            <a:prstClr val="black"/>
                          </a:solidFill>
                          <a:effectLst/>
                          <a:uLnTx/>
                          <a:uFillTx/>
                          <a:latin typeface="+mn-lt"/>
                          <a:ea typeface="+mn-ea"/>
                          <a:cs typeface="+mn-cs"/>
                        </a:rPr>
                        <a:t>https://t.co/Y3tt59QLy3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9048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@roadto2022 - 2019-12-08 12:45:20</a:t>
                      </a:r>
                      <a:r>
                        <a:rPr kumimoji="0" lang="en-US" sz="1000" b="0" i="0" u="none" strike="noStrike" kern="1200" cap="none" spc="0" normalizeH="0" baseline="0" noProof="0">
                          <a:ln>
                            <a:noFill/>
                          </a:ln>
                          <a:solidFill>
                            <a:prstClr val="black"/>
                          </a:solidFill>
                          <a:effectLst/>
                          <a:uLnTx/>
                          <a:uFillTx/>
                          <a:latin typeface="+mn-lt"/>
                          <a:ea typeface="+mn-ea"/>
                          <a:cs typeface="+mn-cs"/>
                        </a:rPr>
                        <a:t>
 @raniaZar_ </a:t>
                      </a:r>
                      <a:r>
                        <a:rPr kumimoji="0" lang="ar-AE" sz="1000" b="0" i="0" u="none" strike="noStrike" kern="1200" cap="none" spc="0" normalizeH="0" baseline="0" noProof="0">
                          <a:ln>
                            <a:noFill/>
                          </a:ln>
                          <a:solidFill>
                            <a:prstClr val="black"/>
                          </a:solidFill>
                          <a:effectLst/>
                          <a:uLnTx/>
                          <a:uFillTx/>
                          <a:latin typeface="+mn-lt"/>
                          <a:ea typeface="+mn-ea"/>
                          <a:cs typeface="+mn-cs"/>
                        </a:rPr>
                        <a:t>مرحباً رانيا، سيتم إصدار التذاكر مع تحديد المقاعد في استاد خليفة الدولي حسب فئة الأسعار التي اخترتها عند حجز تذاكرك. وستبقى تواريخ ومواعيد إقامة المباريات دون تغيير وفق ما ورد في جدول مباريات البطولة المعلن سابقاً.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236733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@roadto2022 - 2019-12-08 12:39:09</a:t>
                      </a:r>
                      <a:r>
                        <a:rPr kumimoji="0" lang="en-US" sz="1000" b="0" i="0" u="none" strike="noStrike" kern="1200" cap="none" spc="0" normalizeH="0" baseline="0" noProof="0">
                          <a:ln>
                            <a:noFill/>
                          </a:ln>
                          <a:solidFill>
                            <a:prstClr val="black"/>
                          </a:solidFill>
                          <a:effectLst/>
                          <a:uLnTx/>
                          <a:uFillTx/>
                          <a:latin typeface="+mn-lt"/>
                          <a:ea typeface="+mn-ea"/>
                          <a:cs typeface="+mn-cs"/>
                        </a:rPr>
                        <a:t>
 @DFwVf1wU3notjAg @AlsaddSC @fifacom_ar @qatarairwaysar @qatarairways </a:t>
                      </a:r>
                      <a:r>
                        <a:rPr kumimoji="0" lang="ar-AE" sz="1000" b="0" i="0" u="none" strike="noStrike" kern="1200" cap="none" spc="0" normalizeH="0" baseline="0" noProof="0">
                          <a:ln>
                            <a:noFill/>
                          </a:ln>
                          <a:solidFill>
                            <a:prstClr val="black"/>
                          </a:solidFill>
                          <a:effectLst/>
                          <a:uLnTx/>
                          <a:uFillTx/>
                          <a:latin typeface="+mn-lt"/>
                          <a:ea typeface="+mn-ea"/>
                          <a:cs typeface="+mn-cs"/>
                        </a:rPr>
                        <a:t>مرحبًا، جدول مباريات كأس العالم للأندية </a:t>
                      </a:r>
                      <a:r>
                        <a:rPr kumimoji="0" lang="en-US" sz="1000" b="0" i="0" u="none" strike="noStrike" kern="1200" cap="none" spc="0" normalizeH="0" baseline="0" noProof="0">
                          <a:ln>
                            <a:noFill/>
                          </a:ln>
                          <a:solidFill>
                            <a:prstClr val="black"/>
                          </a:solidFill>
                          <a:effectLst/>
                          <a:uLnTx/>
                          <a:uFillTx/>
                          <a:latin typeface="+mn-lt"/>
                          <a:ea typeface="+mn-ea"/>
                          <a:cs typeface="+mn-cs"/>
                        </a:rPr>
                        <a:t>FIFA </a:t>
                      </a:r>
                      <a:r>
                        <a:rPr kumimoji="0" lang="ar-AE" sz="1000" b="0" i="0" u="none" strike="noStrike" kern="1200" cap="none" spc="0" normalizeH="0" baseline="0" noProof="0">
                          <a:ln>
                            <a:noFill/>
                          </a:ln>
                          <a:solidFill>
                            <a:prstClr val="black"/>
                          </a:solidFill>
                          <a:effectLst/>
                          <a:uLnTx/>
                          <a:uFillTx/>
                          <a:latin typeface="+mn-lt"/>
                          <a:ea typeface="+mn-ea"/>
                          <a:cs typeface="+mn-cs"/>
                        </a:rPr>
                        <a:t>قطر ٢٠١٩™ هو كالتالي: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https://t.co/QNyQPAnvcm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1213482227"/>
                  </a:ext>
                </a:extLst>
              </a:tr>
            </a:tbl>
          </a:graphicData>
        </a:graphic>
      </p:graphicFrame>
      <p:sp>
        <p:nvSpPr>
          <p:cNvPr id="4" name="Text Placeholder 3">
            <a:extLst>
              <a:ext uri="{FF2B5EF4-FFF2-40B4-BE49-F238E27FC236}">
                <a16:creationId xmlns:a16="http://schemas.microsoft.com/office/drawing/2014/main" id="{1C54F630-3C11-45CD-969A-2F731ECDC5E0}"/>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15933363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F877A-87F4-4BCC-9F88-0A692BAD46C2}"/>
              </a:ext>
            </a:extLst>
          </p:cNvPr>
          <p:cNvSpPr>
            <a:spLocks noGrp="1"/>
          </p:cNvSpPr>
          <p:nvPr>
            <p:ph type="title"/>
          </p:nvPr>
        </p:nvSpPr>
        <p:spPr/>
        <p:txBody>
          <a:bodyPr/>
          <a:lstStyle/>
          <a:p>
            <a:r>
              <a:rPr lang="en-US"/>
              <a:t>Twitter Replies Table | Qatar - 6 of 6</a:t>
            </a:r>
          </a:p>
        </p:txBody>
      </p:sp>
      <p:graphicFrame>
        <p:nvGraphicFramePr>
          <p:cNvPr id="5" name="Table Placeholder 4">
            <a:extLst>
              <a:ext uri="{FF2B5EF4-FFF2-40B4-BE49-F238E27FC236}">
                <a16:creationId xmlns:a16="http://schemas.microsoft.com/office/drawing/2014/main" id="{2A5C9251-6235-4095-B09A-CFDB216DB786}"/>
              </a:ext>
            </a:extLst>
          </p:cNvPr>
          <p:cNvGraphicFramePr>
            <a:graphicFrameLocks noGrp="1"/>
          </p:cNvGraphicFramePr>
          <p:nvPr>
            <p:ph type="tbl" sz="quarter" idx="13"/>
            <p:extLst>
              <p:ext uri="{D42A27DB-BD31-4B8C-83A1-F6EECF244321}">
                <p14:modId xmlns:p14="http://schemas.microsoft.com/office/powerpoint/2010/main" val="242712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7351650"/>
                    </a:ext>
                  </a:extLst>
                </a:gridCol>
                <a:gridCol w="905256">
                  <a:extLst>
                    <a:ext uri="{9D8B030D-6E8A-4147-A177-3AD203B41FA5}">
                      <a16:colId xmlns:a16="http://schemas.microsoft.com/office/drawing/2014/main" val="321851681"/>
                    </a:ext>
                  </a:extLst>
                </a:gridCol>
                <a:gridCol w="905256">
                  <a:extLst>
                    <a:ext uri="{9D8B030D-6E8A-4147-A177-3AD203B41FA5}">
                      <a16:colId xmlns:a16="http://schemas.microsoft.com/office/drawing/2014/main" val="2812631971"/>
                    </a:ext>
                  </a:extLst>
                </a:gridCol>
                <a:gridCol w="905256">
                  <a:extLst>
                    <a:ext uri="{9D8B030D-6E8A-4147-A177-3AD203B41FA5}">
                      <a16:colId xmlns:a16="http://schemas.microsoft.com/office/drawing/2014/main" val="2423394795"/>
                    </a:ext>
                  </a:extLst>
                </a:gridCol>
                <a:gridCol w="905256">
                  <a:extLst>
                    <a:ext uri="{9D8B030D-6E8A-4147-A177-3AD203B41FA5}">
                      <a16:colId xmlns:a16="http://schemas.microsoft.com/office/drawing/2014/main" val="754184533"/>
                    </a:ext>
                  </a:extLst>
                </a:gridCol>
                <a:gridCol w="905256">
                  <a:extLst>
                    <a:ext uri="{9D8B030D-6E8A-4147-A177-3AD203B41FA5}">
                      <a16:colId xmlns:a16="http://schemas.microsoft.com/office/drawing/2014/main" val="373296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0019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@roadto2022 - 2019-12-08 12:35:44</a:t>
                      </a:r>
                      <a:r>
                        <a:rPr kumimoji="0" lang="en-US" sz="1000" b="0" i="0" u="none" strike="noStrike" kern="1200" cap="none" spc="0" normalizeH="0" baseline="0" noProof="0">
                          <a:ln>
                            <a:noFill/>
                          </a:ln>
                          <a:solidFill>
                            <a:prstClr val="black"/>
                          </a:solidFill>
                          <a:effectLst/>
                          <a:uLnTx/>
                          <a:uFillTx/>
                          <a:latin typeface="+mn-lt"/>
                          <a:ea typeface="+mn-ea"/>
                          <a:cs typeface="+mn-cs"/>
                        </a:rPr>
                        <a:t>
 @FaisalAlS3di </a:t>
                      </a:r>
                      <a:r>
                        <a:rPr kumimoji="0" lang="ar-AE" sz="1000" b="0" i="0" u="none" strike="noStrike" kern="1200" cap="none" spc="0" normalizeH="0" baseline="0" noProof="0">
                          <a:ln>
                            <a:noFill/>
                          </a:ln>
                          <a:solidFill>
                            <a:prstClr val="black"/>
                          </a:solidFill>
                          <a:effectLst/>
                          <a:uLnTx/>
                          <a:uFillTx/>
                          <a:latin typeface="+mn-lt"/>
                          <a:ea typeface="+mn-ea"/>
                          <a:cs typeface="+mn-cs"/>
                        </a:rPr>
                        <a:t>مرحباً فيصل، سيتم إصدار التذاكر مع تحديد المقاعد في استاد خليفة الدولي حسب فئة الأسعار التي اخترتها عند حجز تذاكرك. وستبقى تواريخ ومواعيد إقامة المباريات دون تغيير وفق ما ورد في جدول مباريات البطولة المعلن سابقاً.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2879796814"/>
                  </a:ext>
                </a:extLst>
              </a:tr>
            </a:tbl>
          </a:graphicData>
        </a:graphic>
      </p:graphicFrame>
      <p:sp>
        <p:nvSpPr>
          <p:cNvPr id="4" name="Text Placeholder 3">
            <a:extLst>
              <a:ext uri="{FF2B5EF4-FFF2-40B4-BE49-F238E27FC236}">
                <a16:creationId xmlns:a16="http://schemas.microsoft.com/office/drawing/2014/main" id="{6E4D8B0F-CB0C-43E4-ADDB-2E98C65D58A7}"/>
              </a:ext>
            </a:extLst>
          </p:cNvPr>
          <p:cNvSpPr>
            <a:spLocks noGrp="1"/>
          </p:cNvSpPr>
          <p:nvPr>
            <p:ph type="body" sz="quarter" idx="14"/>
          </p:nvPr>
        </p:nvSpPr>
        <p:spPr/>
        <p:txBody>
          <a:bodyPr/>
          <a:lstStyle/>
          <a:p>
            <a:r>
              <a:rPr lang="en-US"/>
              <a:t>01/03/2019 - 31/03/2020</a:t>
            </a:r>
          </a:p>
        </p:txBody>
      </p:sp>
    </p:spTree>
    <p:extLst>
      <p:ext uri="{BB962C8B-B14F-4D97-AF65-F5344CB8AC3E}">
        <p14:creationId xmlns:p14="http://schemas.microsoft.com/office/powerpoint/2010/main" val="41732930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DEFDB-FFA9-4534-B031-BFE78512B498}"/>
              </a:ext>
            </a:extLst>
          </p:cNvPr>
          <p:cNvSpPr>
            <a:spLocks noGrp="1"/>
          </p:cNvSpPr>
          <p:nvPr>
            <p:ph type="title"/>
          </p:nvPr>
        </p:nvSpPr>
        <p:spPr/>
        <p:txBody>
          <a:bodyPr/>
          <a:lstStyle/>
          <a:p>
            <a:r>
              <a:rPr lang="en-US"/>
              <a:t>Twitter Own Tweets By Weekday | Qatar</a:t>
            </a:r>
          </a:p>
        </p:txBody>
      </p:sp>
      <p:graphicFrame>
        <p:nvGraphicFramePr>
          <p:cNvPr id="6" name="Chart Placeholder 5">
            <a:extLst>
              <a:ext uri="{FF2B5EF4-FFF2-40B4-BE49-F238E27FC236}">
                <a16:creationId xmlns:a16="http://schemas.microsoft.com/office/drawing/2014/main" id="{9E4FA6FA-F65E-44C2-AB24-5183FAF1A87D}"/>
              </a:ext>
            </a:extLst>
          </p:cNvPr>
          <p:cNvGraphicFramePr>
            <a:graphicFrameLocks noGrp="1"/>
          </p:cNvGraphicFramePr>
          <p:nvPr>
            <p:ph type="chart" sz="quarter" idx="13"/>
            <p:extLst>
              <p:ext uri="{D42A27DB-BD31-4B8C-83A1-F6EECF244321}">
                <p14:modId xmlns:p14="http://schemas.microsoft.com/office/powerpoint/2010/main" val="2404133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37E7E-2497-4163-A19E-5C47E3A44599}"/>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D0DF3555-E2A5-46BB-923A-199D851FB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55081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8A5E-0728-4178-A1F3-04F741BEB346}"/>
              </a:ext>
            </a:extLst>
          </p:cNvPr>
          <p:cNvSpPr>
            <a:spLocks noGrp="1"/>
          </p:cNvSpPr>
          <p:nvPr>
            <p:ph type="title"/>
          </p:nvPr>
        </p:nvSpPr>
        <p:spPr/>
        <p:txBody>
          <a:bodyPr/>
          <a:lstStyle/>
          <a:p>
            <a:r>
              <a:rPr lang="en-US"/>
              <a:t>Twitter Tweet Type Distribution | Qatar</a:t>
            </a:r>
          </a:p>
        </p:txBody>
      </p:sp>
      <p:graphicFrame>
        <p:nvGraphicFramePr>
          <p:cNvPr id="6" name="Chart Placeholder 5">
            <a:extLst>
              <a:ext uri="{FF2B5EF4-FFF2-40B4-BE49-F238E27FC236}">
                <a16:creationId xmlns:a16="http://schemas.microsoft.com/office/drawing/2014/main" id="{71160356-C125-4024-A2A0-BE4F0A88D233}"/>
              </a:ext>
            </a:extLst>
          </p:cNvPr>
          <p:cNvGraphicFramePr>
            <a:graphicFrameLocks noGrp="1"/>
          </p:cNvGraphicFramePr>
          <p:nvPr>
            <p:ph type="chart" sz="quarter" idx="13"/>
            <p:extLst>
              <p:ext uri="{D42A27DB-BD31-4B8C-83A1-F6EECF244321}">
                <p14:modId xmlns:p14="http://schemas.microsoft.com/office/powerpoint/2010/main" val="2488148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70653-07A7-417E-94F0-B3BC254ACD5D}"/>
              </a:ext>
            </a:extLst>
          </p:cNvPr>
          <p:cNvSpPr>
            <a:spLocks noGrp="1"/>
          </p:cNvSpPr>
          <p:nvPr>
            <p:ph type="body" sz="quarter" idx="14"/>
          </p:nvPr>
        </p:nvSpPr>
        <p:spPr/>
        <p:txBody>
          <a:bodyPr/>
          <a:lstStyle/>
          <a:p>
            <a:r>
              <a:rPr lang="en-US"/>
              <a:t>01/03/2019 - 31/03/2020</a:t>
            </a:r>
          </a:p>
        </p:txBody>
      </p:sp>
      <p:sp>
        <p:nvSpPr>
          <p:cNvPr id="5" name="Footer Placeholder 4">
            <a:extLst>
              <a:ext uri="{FF2B5EF4-FFF2-40B4-BE49-F238E27FC236}">
                <a16:creationId xmlns:a16="http://schemas.microsoft.com/office/drawing/2014/main" id="{AFDD885C-57AF-48B8-97DD-08BCA7E25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2520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4903</Words>
  <Application>Microsoft Office PowerPoint</Application>
  <PresentationFormat>On-screen Show (4:3)</PresentationFormat>
  <Paragraphs>2434</Paragraphs>
  <Slides>76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76</vt:i4>
      </vt:variant>
    </vt:vector>
  </HeadingPairs>
  <TitlesOfParts>
    <vt:vector size="79" baseType="lpstr">
      <vt:lpstr>Arial</vt:lpstr>
      <vt:lpstr>Calibri</vt:lpstr>
      <vt:lpstr>quintly_template</vt:lpstr>
      <vt:lpstr>CPW Competitive Review</vt:lpstr>
      <vt:lpstr>Facebook Own Posts Table | Qatar - 1 of 19</vt:lpstr>
      <vt:lpstr>Facebook Own Posts Table | Qatar - 2 of 19</vt:lpstr>
      <vt:lpstr>Facebook Own Posts Table | Qatar - 3 of 19</vt:lpstr>
      <vt:lpstr>Facebook Own Posts Table | Qatar - 4 of 19</vt:lpstr>
      <vt:lpstr>Facebook Own Posts Table | Qatar - 5 of 19</vt:lpstr>
      <vt:lpstr>Facebook Own Posts Table | Qatar - 6 of 19</vt:lpstr>
      <vt:lpstr>Facebook Own Posts Table | Qatar - 7 of 19</vt:lpstr>
      <vt:lpstr>Facebook Own Posts Table | Qatar - 8 of 19</vt:lpstr>
      <vt:lpstr>Facebook Own Posts Table | Qatar - 9 of 19</vt:lpstr>
      <vt:lpstr>Facebook Own Posts Table | Qatar - 10 of 19</vt:lpstr>
      <vt:lpstr>Facebook Own Posts Table | Qatar - 11 of 19</vt:lpstr>
      <vt:lpstr>Facebook Own Posts Table | Qatar - 12 of 19</vt:lpstr>
      <vt:lpstr>Facebook Own Posts Table | Qatar - 13 of 19</vt:lpstr>
      <vt:lpstr>Facebook Own Posts Table | Qatar - 14 of 19</vt:lpstr>
      <vt:lpstr>Facebook Own Posts Table | Qatar - 15 of 19</vt:lpstr>
      <vt:lpstr>Facebook Own Posts Table | Qatar - 16 of 19</vt:lpstr>
      <vt:lpstr>Facebook Own Posts Table | Qatar - 17 of 19</vt:lpstr>
      <vt:lpstr>Facebook Own Posts Table | Qatar - 18 of 19</vt:lpstr>
      <vt:lpstr>Facebook Own Posts Table | Qatar - 19 of 19</vt:lpstr>
      <vt:lpstr>Facebook Key Metrics Table | Qatar</vt:lpstr>
      <vt:lpstr>Facebook Fans Table | Qatar</vt:lpstr>
      <vt:lpstr>Instagram Key Metrics Table | Qatar</vt:lpstr>
      <vt:lpstr>Instagram Posts Table | Qatar - 1 of 12</vt:lpstr>
      <vt:lpstr>Instagram Posts Table | Qatar - 2 of 12</vt:lpstr>
      <vt:lpstr>Instagram Posts Table | Qatar - 3 of 12</vt:lpstr>
      <vt:lpstr>Instagram Posts Table | Qatar - 4 of 12</vt:lpstr>
      <vt:lpstr>Instagram Posts Table | Qatar - 5 of 12</vt:lpstr>
      <vt:lpstr>Instagram Posts Table | Qatar - 6 of 12</vt:lpstr>
      <vt:lpstr>Instagram Posts Table | Qatar - 7 of 12</vt:lpstr>
      <vt:lpstr>Instagram Posts Table | Qatar - 8 of 12</vt:lpstr>
      <vt:lpstr>Instagram Posts Table | Qatar - 9 of 12</vt:lpstr>
      <vt:lpstr>Instagram Posts Table | Qatar - 10 of 12</vt:lpstr>
      <vt:lpstr>Instagram Posts Table | Qatar - 11 of 12</vt:lpstr>
      <vt:lpstr>Instagram Posts Table | Qatar - 12 of 12</vt:lpstr>
      <vt:lpstr>Instagram IG Followers - Monthly Growth | Qatar</vt:lpstr>
      <vt:lpstr>Facebook Post Type Distribution | Qatar</vt:lpstr>
      <vt:lpstr>Instagram Post Type Distribution Per Profile | Qatar</vt:lpstr>
      <vt:lpstr>Youtube Key Metrics Table | Qatar</vt:lpstr>
      <vt:lpstr>Youtube Subscribers | Qatar</vt:lpstr>
      <vt:lpstr>Youtube Videos Table | Qatar - 1 of 4</vt:lpstr>
      <vt:lpstr>Youtube Videos Table | Qatar - 2 of 4</vt:lpstr>
      <vt:lpstr>Youtube Videos Table | Qatar - 3 of 4</vt:lpstr>
      <vt:lpstr>Youtube Videos Table | Qatar - 4 of 4</vt:lpstr>
      <vt:lpstr>Twitter Key Metrics Table | Qatar</vt:lpstr>
      <vt:lpstr>Twitter Own and Retweeted Tweets Table | Qatar - 1 of 7</vt:lpstr>
      <vt:lpstr>Twitter Own and Retweeted Tweets Table | Qatar - 2 of 7</vt:lpstr>
      <vt:lpstr>Twitter Own and Retweeted Tweets Table | Qatar - 3 of 7</vt:lpstr>
      <vt:lpstr>Twitter Own and Retweeted Tweets Table | Qatar - 4 of 7</vt:lpstr>
      <vt:lpstr>Twitter Own and Retweeted Tweets Table | Qatar - 5 of 7</vt:lpstr>
      <vt:lpstr>Twitter Own and Retweeted Tweets Table | Qatar - 6 of 7</vt:lpstr>
      <vt:lpstr>Twitter Own and Retweeted Tweets Table | Qatar - 7 of 7</vt:lpstr>
      <vt:lpstr>Twitter Tweets Total | Qatar</vt:lpstr>
      <vt:lpstr>Twitter Mentions | Qatar</vt:lpstr>
      <vt:lpstr>Twitter Interactions Distribution | Qatar</vt:lpstr>
      <vt:lpstr>Facebook Hashtag Detection | Qatar - 1 of 3</vt:lpstr>
      <vt:lpstr>Facebook Hashtag Detection | Qatar - 2 of 3</vt:lpstr>
      <vt:lpstr>Facebook Hashtag Detection | Qatar - 3 of 3</vt:lpstr>
      <vt:lpstr>Facebook Positive/Negative Reaction Distribution | Qatar</vt:lpstr>
      <vt:lpstr>Facebook Interaction Rate By Post Type | Qatar</vt:lpstr>
      <vt:lpstr>Instagram Hashtag Detection | Qatar - 1 of 3</vt:lpstr>
      <vt:lpstr>Instagram Hashtag Detection | Qatar - 2 of 3</vt:lpstr>
      <vt:lpstr>Instagram Hashtag Detection | Qatar - 3 of 3</vt:lpstr>
      <vt:lpstr>Instagram Posts By Weekday | Qatar</vt:lpstr>
      <vt:lpstr>Instagram Posts | Qatar</vt:lpstr>
      <vt:lpstr>Twitter Hashtag Detection | Qatar - 1 of 3</vt:lpstr>
      <vt:lpstr>Twitter Hashtag Detection | Qatar - 2 of 3</vt:lpstr>
      <vt:lpstr>Twitter Hashtag Detection | Qatar - 3 of 3</vt:lpstr>
      <vt:lpstr>Twitter Replies Table | Qatar - 1 of 6</vt:lpstr>
      <vt:lpstr>Twitter Replies Table | Qatar - 2 of 6</vt:lpstr>
      <vt:lpstr>Twitter Replies Table | Qatar - 3 of 6</vt:lpstr>
      <vt:lpstr>Twitter Replies Table | Qatar - 4 of 6</vt:lpstr>
      <vt:lpstr>Twitter Replies Table | Qatar - 5 of 6</vt:lpstr>
      <vt:lpstr>Twitter Replies Table | Qatar - 6 of 6</vt:lpstr>
      <vt:lpstr>Twitter Own Tweets By Weekday | Qatar</vt:lpstr>
      <vt:lpstr>Twitter Tweet Type Distribution | Qatar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CPW Competitive Review</dc:title>
  <dc:creator>Frederik Peiniger</dc:creator>
  <cp:lastModifiedBy>Frederik Peiniger</cp:lastModifiedBy>
  <cp:revision>1</cp:revision>
  <dcterms:created xsi:type="dcterms:W3CDTF">2020-04-16T09:25:27Z</dcterms:created>
  <dcterms:modified xsi:type="dcterms:W3CDTF">2020-04-16T09:31:05Z</dcterms:modified>
</cp:coreProperties>
</file>