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09A1A-6D57-449D-95B3-AD8D0D89B661}"/>
              </a:ext>
            </a:extLst>
          </p:cNvPr>
          <p:cNvSpPr>
            <a:spLocks noGrp="1"/>
          </p:cNvSpPr>
          <p:nvPr>
            <p:ph type="title"/>
          </p:nvPr>
        </p:nvSpPr>
        <p:spPr/>
        <p:txBody>
          <a:bodyPr/>
          <a:lstStyle/>
          <a:p>
            <a:r>
              <a:rPr lang="en-US"/>
              <a:t>Facebook Own Posts Table | DAMAC Properties - 1 of 20</a:t>
            </a:r>
          </a:p>
        </p:txBody>
      </p:sp>
      <p:graphicFrame>
        <p:nvGraphicFramePr>
          <p:cNvPr id="5" name="Table Placeholder 4">
            <a:extLst>
              <a:ext uri="{FF2B5EF4-FFF2-40B4-BE49-F238E27FC236}">
                <a16:creationId xmlns:a16="http://schemas.microsoft.com/office/drawing/2014/main" id="{FEBF222D-A207-4E9D-9D64-1EE7502C81C4}"/>
              </a:ext>
            </a:extLst>
          </p:cNvPr>
          <p:cNvGraphicFramePr>
            <a:graphicFrameLocks noGrp="1"/>
          </p:cNvGraphicFramePr>
          <p:nvPr>
            <p:ph type="tbl" sz="quarter" idx="13"/>
            <p:extLst>
              <p:ext uri="{D42A27DB-BD31-4B8C-83A1-F6EECF244321}">
                <p14:modId xmlns:p14="http://schemas.microsoft.com/office/powerpoint/2010/main" val="777189918"/>
              </p:ext>
            </p:extLst>
          </p:nvPr>
        </p:nvGraphicFramePr>
        <p:xfrm>
          <a:off x="457200" y="1731963"/>
          <a:ext cx="8229600" cy="262128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05656195"/>
                    </a:ext>
                  </a:extLst>
                </a:gridCol>
                <a:gridCol w="411480">
                  <a:extLst>
                    <a:ext uri="{9D8B030D-6E8A-4147-A177-3AD203B41FA5}">
                      <a16:colId xmlns:a16="http://schemas.microsoft.com/office/drawing/2014/main" val="2718122429"/>
                    </a:ext>
                  </a:extLst>
                </a:gridCol>
                <a:gridCol w="329184">
                  <a:extLst>
                    <a:ext uri="{9D8B030D-6E8A-4147-A177-3AD203B41FA5}">
                      <a16:colId xmlns:a16="http://schemas.microsoft.com/office/drawing/2014/main" val="2887167216"/>
                    </a:ext>
                  </a:extLst>
                </a:gridCol>
                <a:gridCol w="329184">
                  <a:extLst>
                    <a:ext uri="{9D8B030D-6E8A-4147-A177-3AD203B41FA5}">
                      <a16:colId xmlns:a16="http://schemas.microsoft.com/office/drawing/2014/main" val="4131036567"/>
                    </a:ext>
                  </a:extLst>
                </a:gridCol>
                <a:gridCol w="329184">
                  <a:extLst>
                    <a:ext uri="{9D8B030D-6E8A-4147-A177-3AD203B41FA5}">
                      <a16:colId xmlns:a16="http://schemas.microsoft.com/office/drawing/2014/main" val="1131672459"/>
                    </a:ext>
                  </a:extLst>
                </a:gridCol>
                <a:gridCol w="329184">
                  <a:extLst>
                    <a:ext uri="{9D8B030D-6E8A-4147-A177-3AD203B41FA5}">
                      <a16:colId xmlns:a16="http://schemas.microsoft.com/office/drawing/2014/main" val="1441039148"/>
                    </a:ext>
                  </a:extLst>
                </a:gridCol>
                <a:gridCol w="329184">
                  <a:extLst>
                    <a:ext uri="{9D8B030D-6E8A-4147-A177-3AD203B41FA5}">
                      <a16:colId xmlns:a16="http://schemas.microsoft.com/office/drawing/2014/main" val="719100786"/>
                    </a:ext>
                  </a:extLst>
                </a:gridCol>
                <a:gridCol w="329184">
                  <a:extLst>
                    <a:ext uri="{9D8B030D-6E8A-4147-A177-3AD203B41FA5}">
                      <a16:colId xmlns:a16="http://schemas.microsoft.com/office/drawing/2014/main" val="1764624087"/>
                    </a:ext>
                  </a:extLst>
                </a:gridCol>
                <a:gridCol w="329184">
                  <a:extLst>
                    <a:ext uri="{9D8B030D-6E8A-4147-A177-3AD203B41FA5}">
                      <a16:colId xmlns:a16="http://schemas.microsoft.com/office/drawing/2014/main" val="3080708027"/>
                    </a:ext>
                  </a:extLst>
                </a:gridCol>
                <a:gridCol w="329184">
                  <a:extLst>
                    <a:ext uri="{9D8B030D-6E8A-4147-A177-3AD203B41FA5}">
                      <a16:colId xmlns:a16="http://schemas.microsoft.com/office/drawing/2014/main" val="1524751297"/>
                    </a:ext>
                  </a:extLst>
                </a:gridCol>
                <a:gridCol w="329184">
                  <a:extLst>
                    <a:ext uri="{9D8B030D-6E8A-4147-A177-3AD203B41FA5}">
                      <a16:colId xmlns:a16="http://schemas.microsoft.com/office/drawing/2014/main" val="61113418"/>
                    </a:ext>
                  </a:extLst>
                </a:gridCol>
                <a:gridCol w="329184">
                  <a:extLst>
                    <a:ext uri="{9D8B030D-6E8A-4147-A177-3AD203B41FA5}">
                      <a16:colId xmlns:a16="http://schemas.microsoft.com/office/drawing/2014/main" val="754147099"/>
                    </a:ext>
                  </a:extLst>
                </a:gridCol>
                <a:gridCol w="329184">
                  <a:extLst>
                    <a:ext uri="{9D8B030D-6E8A-4147-A177-3AD203B41FA5}">
                      <a16:colId xmlns:a16="http://schemas.microsoft.com/office/drawing/2014/main" val="1603380691"/>
                    </a:ext>
                  </a:extLst>
                </a:gridCol>
                <a:gridCol w="329184">
                  <a:extLst>
                    <a:ext uri="{9D8B030D-6E8A-4147-A177-3AD203B41FA5}">
                      <a16:colId xmlns:a16="http://schemas.microsoft.com/office/drawing/2014/main" val="3136963480"/>
                    </a:ext>
                  </a:extLst>
                </a:gridCol>
                <a:gridCol w="329184">
                  <a:extLst>
                    <a:ext uri="{9D8B030D-6E8A-4147-A177-3AD203B41FA5}">
                      <a16:colId xmlns:a16="http://schemas.microsoft.com/office/drawing/2014/main" val="1911668722"/>
                    </a:ext>
                  </a:extLst>
                </a:gridCol>
                <a:gridCol w="329184">
                  <a:extLst>
                    <a:ext uri="{9D8B030D-6E8A-4147-A177-3AD203B41FA5}">
                      <a16:colId xmlns:a16="http://schemas.microsoft.com/office/drawing/2014/main" val="946815989"/>
                    </a:ext>
                  </a:extLst>
                </a:gridCol>
                <a:gridCol w="329184">
                  <a:extLst>
                    <a:ext uri="{9D8B030D-6E8A-4147-A177-3AD203B41FA5}">
                      <a16:colId xmlns:a16="http://schemas.microsoft.com/office/drawing/2014/main" val="3235665719"/>
                    </a:ext>
                  </a:extLst>
                </a:gridCol>
                <a:gridCol w="329184">
                  <a:extLst>
                    <a:ext uri="{9D8B030D-6E8A-4147-A177-3AD203B41FA5}">
                      <a16:colId xmlns:a16="http://schemas.microsoft.com/office/drawing/2014/main" val="201490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2425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- 2019-04-30 08:15:46 </a:t>
                      </a:r>
                      <a:r>
                        <a:rPr kumimoji="0" lang="en-US" sz="1000" b="0" i="0" u="none" strike="noStrike" kern="1200" cap="none" spc="0" normalizeH="0" baseline="0" noProof="0">
                          <a:ln>
                            <a:noFill/>
                          </a:ln>
                          <a:solidFill>
                            <a:prstClr val="black"/>
                          </a:solidFill>
                          <a:effectLst/>
                          <a:uLnTx/>
                          <a:uFillTx/>
                          <a:latin typeface="+mn-lt"/>
                          <a:ea typeface="+mn-ea"/>
                          <a:cs typeface="+mn-cs"/>
                        </a:rPr>
                        <a:t> 
 It’s day three and here’s what people have to say about Arabian Travel Market. 
Are you here yet? #ATMDubai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232.4130 %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10647516"/>
                  </a:ext>
                </a:extLst>
              </a:tr>
            </a:tbl>
          </a:graphicData>
        </a:graphic>
      </p:graphicFrame>
      <p:sp>
        <p:nvSpPr>
          <p:cNvPr id="4" name="Text Placeholder 3">
            <a:extLst>
              <a:ext uri="{FF2B5EF4-FFF2-40B4-BE49-F238E27FC236}">
                <a16:creationId xmlns:a16="http://schemas.microsoft.com/office/drawing/2014/main" id="{66D11263-E21A-442C-B857-B20116E8512C}"/>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641147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6FE1C-14E9-4BBF-8C48-B4A6B50919A8}"/>
              </a:ext>
            </a:extLst>
          </p:cNvPr>
          <p:cNvSpPr>
            <a:spLocks noGrp="1"/>
          </p:cNvSpPr>
          <p:nvPr>
            <p:ph type="title"/>
          </p:nvPr>
        </p:nvSpPr>
        <p:spPr/>
        <p:txBody>
          <a:bodyPr/>
          <a:lstStyle/>
          <a:p>
            <a:r>
              <a:rPr lang="en-US"/>
              <a:t>Facebook Own Posts Table | DAMAC Properties - 2 of 20</a:t>
            </a:r>
          </a:p>
        </p:txBody>
      </p:sp>
      <p:graphicFrame>
        <p:nvGraphicFramePr>
          <p:cNvPr id="5" name="Table Placeholder 4">
            <a:extLst>
              <a:ext uri="{FF2B5EF4-FFF2-40B4-BE49-F238E27FC236}">
                <a16:creationId xmlns:a16="http://schemas.microsoft.com/office/drawing/2014/main" id="{3AA06AC1-7F71-48CE-A5DE-2D945CC39A86}"/>
              </a:ext>
            </a:extLst>
          </p:cNvPr>
          <p:cNvGraphicFramePr>
            <a:graphicFrameLocks noGrp="1"/>
          </p:cNvGraphicFramePr>
          <p:nvPr>
            <p:ph type="tbl" sz="quarter" idx="13"/>
            <p:extLst>
              <p:ext uri="{D42A27DB-BD31-4B8C-83A1-F6EECF244321}">
                <p14:modId xmlns:p14="http://schemas.microsoft.com/office/powerpoint/2010/main" val="668628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74943913"/>
                    </a:ext>
                  </a:extLst>
                </a:gridCol>
                <a:gridCol w="411480">
                  <a:extLst>
                    <a:ext uri="{9D8B030D-6E8A-4147-A177-3AD203B41FA5}">
                      <a16:colId xmlns:a16="http://schemas.microsoft.com/office/drawing/2014/main" val="1591169166"/>
                    </a:ext>
                  </a:extLst>
                </a:gridCol>
                <a:gridCol w="329184">
                  <a:extLst>
                    <a:ext uri="{9D8B030D-6E8A-4147-A177-3AD203B41FA5}">
                      <a16:colId xmlns:a16="http://schemas.microsoft.com/office/drawing/2014/main" val="1808414302"/>
                    </a:ext>
                  </a:extLst>
                </a:gridCol>
                <a:gridCol w="329184">
                  <a:extLst>
                    <a:ext uri="{9D8B030D-6E8A-4147-A177-3AD203B41FA5}">
                      <a16:colId xmlns:a16="http://schemas.microsoft.com/office/drawing/2014/main" val="1262058310"/>
                    </a:ext>
                  </a:extLst>
                </a:gridCol>
                <a:gridCol w="329184">
                  <a:extLst>
                    <a:ext uri="{9D8B030D-6E8A-4147-A177-3AD203B41FA5}">
                      <a16:colId xmlns:a16="http://schemas.microsoft.com/office/drawing/2014/main" val="1493789797"/>
                    </a:ext>
                  </a:extLst>
                </a:gridCol>
                <a:gridCol w="329184">
                  <a:extLst>
                    <a:ext uri="{9D8B030D-6E8A-4147-A177-3AD203B41FA5}">
                      <a16:colId xmlns:a16="http://schemas.microsoft.com/office/drawing/2014/main" val="249646592"/>
                    </a:ext>
                  </a:extLst>
                </a:gridCol>
                <a:gridCol w="329184">
                  <a:extLst>
                    <a:ext uri="{9D8B030D-6E8A-4147-A177-3AD203B41FA5}">
                      <a16:colId xmlns:a16="http://schemas.microsoft.com/office/drawing/2014/main" val="3806870749"/>
                    </a:ext>
                  </a:extLst>
                </a:gridCol>
                <a:gridCol w="329184">
                  <a:extLst>
                    <a:ext uri="{9D8B030D-6E8A-4147-A177-3AD203B41FA5}">
                      <a16:colId xmlns:a16="http://schemas.microsoft.com/office/drawing/2014/main" val="1143343477"/>
                    </a:ext>
                  </a:extLst>
                </a:gridCol>
                <a:gridCol w="329184">
                  <a:extLst>
                    <a:ext uri="{9D8B030D-6E8A-4147-A177-3AD203B41FA5}">
                      <a16:colId xmlns:a16="http://schemas.microsoft.com/office/drawing/2014/main" val="2646164224"/>
                    </a:ext>
                  </a:extLst>
                </a:gridCol>
                <a:gridCol w="329184">
                  <a:extLst>
                    <a:ext uri="{9D8B030D-6E8A-4147-A177-3AD203B41FA5}">
                      <a16:colId xmlns:a16="http://schemas.microsoft.com/office/drawing/2014/main" val="441711085"/>
                    </a:ext>
                  </a:extLst>
                </a:gridCol>
                <a:gridCol w="329184">
                  <a:extLst>
                    <a:ext uri="{9D8B030D-6E8A-4147-A177-3AD203B41FA5}">
                      <a16:colId xmlns:a16="http://schemas.microsoft.com/office/drawing/2014/main" val="3888683621"/>
                    </a:ext>
                  </a:extLst>
                </a:gridCol>
                <a:gridCol w="329184">
                  <a:extLst>
                    <a:ext uri="{9D8B030D-6E8A-4147-A177-3AD203B41FA5}">
                      <a16:colId xmlns:a16="http://schemas.microsoft.com/office/drawing/2014/main" val="1290213376"/>
                    </a:ext>
                  </a:extLst>
                </a:gridCol>
                <a:gridCol w="329184">
                  <a:extLst>
                    <a:ext uri="{9D8B030D-6E8A-4147-A177-3AD203B41FA5}">
                      <a16:colId xmlns:a16="http://schemas.microsoft.com/office/drawing/2014/main" val="160821956"/>
                    </a:ext>
                  </a:extLst>
                </a:gridCol>
                <a:gridCol w="329184">
                  <a:extLst>
                    <a:ext uri="{9D8B030D-6E8A-4147-A177-3AD203B41FA5}">
                      <a16:colId xmlns:a16="http://schemas.microsoft.com/office/drawing/2014/main" val="1136747623"/>
                    </a:ext>
                  </a:extLst>
                </a:gridCol>
                <a:gridCol w="329184">
                  <a:extLst>
                    <a:ext uri="{9D8B030D-6E8A-4147-A177-3AD203B41FA5}">
                      <a16:colId xmlns:a16="http://schemas.microsoft.com/office/drawing/2014/main" val="2010657052"/>
                    </a:ext>
                  </a:extLst>
                </a:gridCol>
                <a:gridCol w="329184">
                  <a:extLst>
                    <a:ext uri="{9D8B030D-6E8A-4147-A177-3AD203B41FA5}">
                      <a16:colId xmlns:a16="http://schemas.microsoft.com/office/drawing/2014/main" val="2718020893"/>
                    </a:ext>
                  </a:extLst>
                </a:gridCol>
                <a:gridCol w="329184">
                  <a:extLst>
                    <a:ext uri="{9D8B030D-6E8A-4147-A177-3AD203B41FA5}">
                      <a16:colId xmlns:a16="http://schemas.microsoft.com/office/drawing/2014/main" val="1396452410"/>
                    </a:ext>
                  </a:extLst>
                </a:gridCol>
                <a:gridCol w="329184">
                  <a:extLst>
                    <a:ext uri="{9D8B030D-6E8A-4147-A177-3AD203B41FA5}">
                      <a16:colId xmlns:a16="http://schemas.microsoft.com/office/drawing/2014/main" val="1075332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6379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- 2019-04-29 10:58:43 </a:t>
                      </a:r>
                      <a:r>
                        <a:rPr kumimoji="0" lang="en-US" sz="1000" b="0" i="0" u="none" strike="noStrike" kern="1200" cap="none" spc="0" normalizeH="0" baseline="0" noProof="0">
                          <a:ln>
                            <a:noFill/>
                          </a:ln>
                          <a:solidFill>
                            <a:prstClr val="black"/>
                          </a:solidFill>
                          <a:effectLst/>
                          <a:uLnTx/>
                          <a:uFillTx/>
                          <a:latin typeface="+mn-lt"/>
                          <a:ea typeface="+mn-ea"/>
                          <a:cs typeface="+mn-cs"/>
                        </a:rPr>
                        <a:t> 
 We are delighted to announce a key partnership agreement with one of the region’s most prominent home-grown hospitality brand, Rotana. 
Under this agreement, DAMAC Towers Arjaan by Rotana, Riyadh, an architectural landmark in the heart of Riyadh will be operated by Rotana.
A proud day as we race ahead to strengthen partnerships with leading brands in the region and beyond. 
Seen here, the management teams from DAMAC and Rotana at the announcement in #ATMDubai
</a:t>
                      </a:r>
                      <a:r>
                        <a:rPr kumimoji="0" lang="ar-AE" sz="1000" b="0" i="0" u="none" strike="noStrike" kern="1200" cap="none" spc="0" normalizeH="0" baseline="0" noProof="0">
                          <a:ln>
                            <a:noFill/>
                          </a:ln>
                          <a:solidFill>
                            <a:prstClr val="black"/>
                          </a:solidFill>
                          <a:effectLst/>
                          <a:uLnTx/>
                          <a:uFillTx/>
                          <a:latin typeface="+mn-lt"/>
                          <a:ea typeface="+mn-ea"/>
                          <a:cs typeface="+mn-cs"/>
                        </a:rPr>
                        <a:t>يسعدنا أن نعلن عن اتفاقية شراكة مميزة مع واحدة من أبرز العلامات التجارية في قطاع الضيافة بالمنطقة، روتانا.
بموجب هذه الاتفاقية، سيتم تشغيل داماك تاورز أرجان من روتانا، أحد المعالم المعمارية في قلب الرياض، من قبل روتانا.
يومٌ نفخر به، حيث نتقدم إلى الأمام لتعزيز الشراكات مع العلامات التجارية الرائدة في المنطقة وخارجها.
فريق الإدارة من داماك مع فريق روتانا خلال الإعلان عن الشراكة في معرض سوق السفر العربي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958280.2666 %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0849595"/>
                  </a:ext>
                </a:extLst>
              </a:tr>
            </a:tbl>
          </a:graphicData>
        </a:graphic>
      </p:graphicFrame>
      <p:sp>
        <p:nvSpPr>
          <p:cNvPr id="4" name="Text Placeholder 3">
            <a:extLst>
              <a:ext uri="{FF2B5EF4-FFF2-40B4-BE49-F238E27FC236}">
                <a16:creationId xmlns:a16="http://schemas.microsoft.com/office/drawing/2014/main" id="{70DF013C-52BA-45E8-A20F-E11643F7B6E9}"/>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732363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BCE6A-DF30-4774-B736-596A1F3E39CA}"/>
              </a:ext>
            </a:extLst>
          </p:cNvPr>
          <p:cNvSpPr>
            <a:spLocks noGrp="1"/>
          </p:cNvSpPr>
          <p:nvPr>
            <p:ph type="title"/>
          </p:nvPr>
        </p:nvSpPr>
        <p:spPr/>
        <p:txBody>
          <a:bodyPr/>
          <a:lstStyle/>
          <a:p>
            <a:r>
              <a:rPr lang="en-US"/>
              <a:t>Facebook Own Posts Table | DAMAC Properties - 3 of 20</a:t>
            </a:r>
          </a:p>
        </p:txBody>
      </p:sp>
      <p:graphicFrame>
        <p:nvGraphicFramePr>
          <p:cNvPr id="5" name="Table Placeholder 4">
            <a:extLst>
              <a:ext uri="{FF2B5EF4-FFF2-40B4-BE49-F238E27FC236}">
                <a16:creationId xmlns:a16="http://schemas.microsoft.com/office/drawing/2014/main" id="{F6AFCC95-17F8-4D93-B4EB-7118AF29C071}"/>
              </a:ext>
            </a:extLst>
          </p:cNvPr>
          <p:cNvGraphicFramePr>
            <a:graphicFrameLocks noGrp="1"/>
          </p:cNvGraphicFramePr>
          <p:nvPr>
            <p:ph type="tbl" sz="quarter" idx="13"/>
            <p:extLst>
              <p:ext uri="{D42A27DB-BD31-4B8C-83A1-F6EECF244321}">
                <p14:modId xmlns:p14="http://schemas.microsoft.com/office/powerpoint/2010/main" val="1448887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75266618"/>
                    </a:ext>
                  </a:extLst>
                </a:gridCol>
                <a:gridCol w="411480">
                  <a:extLst>
                    <a:ext uri="{9D8B030D-6E8A-4147-A177-3AD203B41FA5}">
                      <a16:colId xmlns:a16="http://schemas.microsoft.com/office/drawing/2014/main" val="3457699313"/>
                    </a:ext>
                  </a:extLst>
                </a:gridCol>
                <a:gridCol w="329184">
                  <a:extLst>
                    <a:ext uri="{9D8B030D-6E8A-4147-A177-3AD203B41FA5}">
                      <a16:colId xmlns:a16="http://schemas.microsoft.com/office/drawing/2014/main" val="168912420"/>
                    </a:ext>
                  </a:extLst>
                </a:gridCol>
                <a:gridCol w="329184">
                  <a:extLst>
                    <a:ext uri="{9D8B030D-6E8A-4147-A177-3AD203B41FA5}">
                      <a16:colId xmlns:a16="http://schemas.microsoft.com/office/drawing/2014/main" val="610932405"/>
                    </a:ext>
                  </a:extLst>
                </a:gridCol>
                <a:gridCol w="329184">
                  <a:extLst>
                    <a:ext uri="{9D8B030D-6E8A-4147-A177-3AD203B41FA5}">
                      <a16:colId xmlns:a16="http://schemas.microsoft.com/office/drawing/2014/main" val="1400259003"/>
                    </a:ext>
                  </a:extLst>
                </a:gridCol>
                <a:gridCol w="329184">
                  <a:extLst>
                    <a:ext uri="{9D8B030D-6E8A-4147-A177-3AD203B41FA5}">
                      <a16:colId xmlns:a16="http://schemas.microsoft.com/office/drawing/2014/main" val="3797445850"/>
                    </a:ext>
                  </a:extLst>
                </a:gridCol>
                <a:gridCol w="329184">
                  <a:extLst>
                    <a:ext uri="{9D8B030D-6E8A-4147-A177-3AD203B41FA5}">
                      <a16:colId xmlns:a16="http://schemas.microsoft.com/office/drawing/2014/main" val="2717522169"/>
                    </a:ext>
                  </a:extLst>
                </a:gridCol>
                <a:gridCol w="329184">
                  <a:extLst>
                    <a:ext uri="{9D8B030D-6E8A-4147-A177-3AD203B41FA5}">
                      <a16:colId xmlns:a16="http://schemas.microsoft.com/office/drawing/2014/main" val="4212509185"/>
                    </a:ext>
                  </a:extLst>
                </a:gridCol>
                <a:gridCol w="329184">
                  <a:extLst>
                    <a:ext uri="{9D8B030D-6E8A-4147-A177-3AD203B41FA5}">
                      <a16:colId xmlns:a16="http://schemas.microsoft.com/office/drawing/2014/main" val="2721104492"/>
                    </a:ext>
                  </a:extLst>
                </a:gridCol>
                <a:gridCol w="329184">
                  <a:extLst>
                    <a:ext uri="{9D8B030D-6E8A-4147-A177-3AD203B41FA5}">
                      <a16:colId xmlns:a16="http://schemas.microsoft.com/office/drawing/2014/main" val="3211182088"/>
                    </a:ext>
                  </a:extLst>
                </a:gridCol>
                <a:gridCol w="329184">
                  <a:extLst>
                    <a:ext uri="{9D8B030D-6E8A-4147-A177-3AD203B41FA5}">
                      <a16:colId xmlns:a16="http://schemas.microsoft.com/office/drawing/2014/main" val="2432451572"/>
                    </a:ext>
                  </a:extLst>
                </a:gridCol>
                <a:gridCol w="329184">
                  <a:extLst>
                    <a:ext uri="{9D8B030D-6E8A-4147-A177-3AD203B41FA5}">
                      <a16:colId xmlns:a16="http://schemas.microsoft.com/office/drawing/2014/main" val="4168276528"/>
                    </a:ext>
                  </a:extLst>
                </a:gridCol>
                <a:gridCol w="329184">
                  <a:extLst>
                    <a:ext uri="{9D8B030D-6E8A-4147-A177-3AD203B41FA5}">
                      <a16:colId xmlns:a16="http://schemas.microsoft.com/office/drawing/2014/main" val="3620921271"/>
                    </a:ext>
                  </a:extLst>
                </a:gridCol>
                <a:gridCol w="329184">
                  <a:extLst>
                    <a:ext uri="{9D8B030D-6E8A-4147-A177-3AD203B41FA5}">
                      <a16:colId xmlns:a16="http://schemas.microsoft.com/office/drawing/2014/main" val="933354005"/>
                    </a:ext>
                  </a:extLst>
                </a:gridCol>
                <a:gridCol w="329184">
                  <a:extLst>
                    <a:ext uri="{9D8B030D-6E8A-4147-A177-3AD203B41FA5}">
                      <a16:colId xmlns:a16="http://schemas.microsoft.com/office/drawing/2014/main" val="2199596410"/>
                    </a:ext>
                  </a:extLst>
                </a:gridCol>
                <a:gridCol w="329184">
                  <a:extLst>
                    <a:ext uri="{9D8B030D-6E8A-4147-A177-3AD203B41FA5}">
                      <a16:colId xmlns:a16="http://schemas.microsoft.com/office/drawing/2014/main" val="3559547180"/>
                    </a:ext>
                  </a:extLst>
                </a:gridCol>
                <a:gridCol w="329184">
                  <a:extLst>
                    <a:ext uri="{9D8B030D-6E8A-4147-A177-3AD203B41FA5}">
                      <a16:colId xmlns:a16="http://schemas.microsoft.com/office/drawing/2014/main" val="2034113514"/>
                    </a:ext>
                  </a:extLst>
                </a:gridCol>
                <a:gridCol w="329184">
                  <a:extLst>
                    <a:ext uri="{9D8B030D-6E8A-4147-A177-3AD203B41FA5}">
                      <a16:colId xmlns:a16="http://schemas.microsoft.com/office/drawing/2014/main" val="3845283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466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- 2019-04-28 16:41:07 </a:t>
                      </a:r>
                      <a:r>
                        <a:rPr kumimoji="0" lang="en-US" sz="1000" b="0" i="0" u="none" strike="noStrike" kern="1200" cap="none" spc="0" normalizeH="0" baseline="0" noProof="0">
                          <a:ln>
                            <a:noFill/>
                          </a:ln>
                          <a:solidFill>
                            <a:prstClr val="black"/>
                          </a:solidFill>
                          <a:effectLst/>
                          <a:uLnTx/>
                          <a:uFillTx/>
                          <a:latin typeface="+mn-lt"/>
                          <a:ea typeface="+mn-ea"/>
                          <a:cs typeface="+mn-cs"/>
                        </a:rPr>
                        <a:t> 
 What a fantastic first day at Arabian Travel Market. You can still join us for the next 3 days from 10:00 am to 6:00PM at the DWTC Arena.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4782739.5512 %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1093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- 2019-04-28 12:09:56 </a:t>
                      </a:r>
                      <a:r>
                        <a:rPr kumimoji="0" lang="en-US" sz="1000" b="0" i="0" u="none" strike="noStrike" kern="1200" cap="none" spc="0" normalizeH="0" baseline="0" noProof="0">
                          <a:ln>
                            <a:noFill/>
                          </a:ln>
                          <a:solidFill>
                            <a:prstClr val="black"/>
                          </a:solidFill>
                          <a:effectLst/>
                          <a:uLnTx/>
                          <a:uFillTx/>
                          <a:latin typeface="+mn-lt"/>
                          <a:ea typeface="+mn-ea"/>
                          <a:cs typeface="+mn-cs"/>
                        </a:rPr>
                        <a:t> 
 A selection of some of our finest projects on display. The definition of luxury hospitality living! Explore now with us at Arabian Travel Market. #ATMDubai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7914119.5760 %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4780239"/>
                  </a:ext>
                </a:extLst>
              </a:tr>
            </a:tbl>
          </a:graphicData>
        </a:graphic>
      </p:graphicFrame>
      <p:sp>
        <p:nvSpPr>
          <p:cNvPr id="4" name="Text Placeholder 3">
            <a:extLst>
              <a:ext uri="{FF2B5EF4-FFF2-40B4-BE49-F238E27FC236}">
                <a16:creationId xmlns:a16="http://schemas.microsoft.com/office/drawing/2014/main" id="{4048B72D-A1DC-4460-91EF-0217C3880C1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421099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00896-34F8-423A-954D-26C6D4C09E27}"/>
              </a:ext>
            </a:extLst>
          </p:cNvPr>
          <p:cNvSpPr>
            <a:spLocks noGrp="1"/>
          </p:cNvSpPr>
          <p:nvPr>
            <p:ph type="title"/>
          </p:nvPr>
        </p:nvSpPr>
        <p:spPr/>
        <p:txBody>
          <a:bodyPr/>
          <a:lstStyle/>
          <a:p>
            <a:r>
              <a:rPr lang="en-US"/>
              <a:t>Facebook Own Posts Table | DAMAC Properties - 4 of 20</a:t>
            </a:r>
          </a:p>
        </p:txBody>
      </p:sp>
      <p:graphicFrame>
        <p:nvGraphicFramePr>
          <p:cNvPr id="5" name="Table Placeholder 4">
            <a:extLst>
              <a:ext uri="{FF2B5EF4-FFF2-40B4-BE49-F238E27FC236}">
                <a16:creationId xmlns:a16="http://schemas.microsoft.com/office/drawing/2014/main" id="{A365B6D2-FC8F-4C26-B43D-282F27B87751}"/>
              </a:ext>
            </a:extLst>
          </p:cNvPr>
          <p:cNvGraphicFramePr>
            <a:graphicFrameLocks noGrp="1"/>
          </p:cNvGraphicFramePr>
          <p:nvPr>
            <p:ph type="tbl" sz="quarter" idx="13"/>
            <p:extLst>
              <p:ext uri="{D42A27DB-BD31-4B8C-83A1-F6EECF244321}">
                <p14:modId xmlns:p14="http://schemas.microsoft.com/office/powerpoint/2010/main" val="3676248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20234417"/>
                    </a:ext>
                  </a:extLst>
                </a:gridCol>
                <a:gridCol w="411480">
                  <a:extLst>
                    <a:ext uri="{9D8B030D-6E8A-4147-A177-3AD203B41FA5}">
                      <a16:colId xmlns:a16="http://schemas.microsoft.com/office/drawing/2014/main" val="2479005592"/>
                    </a:ext>
                  </a:extLst>
                </a:gridCol>
                <a:gridCol w="329184">
                  <a:extLst>
                    <a:ext uri="{9D8B030D-6E8A-4147-A177-3AD203B41FA5}">
                      <a16:colId xmlns:a16="http://schemas.microsoft.com/office/drawing/2014/main" val="3035911460"/>
                    </a:ext>
                  </a:extLst>
                </a:gridCol>
                <a:gridCol w="329184">
                  <a:extLst>
                    <a:ext uri="{9D8B030D-6E8A-4147-A177-3AD203B41FA5}">
                      <a16:colId xmlns:a16="http://schemas.microsoft.com/office/drawing/2014/main" val="119701338"/>
                    </a:ext>
                  </a:extLst>
                </a:gridCol>
                <a:gridCol w="329184">
                  <a:extLst>
                    <a:ext uri="{9D8B030D-6E8A-4147-A177-3AD203B41FA5}">
                      <a16:colId xmlns:a16="http://schemas.microsoft.com/office/drawing/2014/main" val="663740483"/>
                    </a:ext>
                  </a:extLst>
                </a:gridCol>
                <a:gridCol w="329184">
                  <a:extLst>
                    <a:ext uri="{9D8B030D-6E8A-4147-A177-3AD203B41FA5}">
                      <a16:colId xmlns:a16="http://schemas.microsoft.com/office/drawing/2014/main" val="3315952023"/>
                    </a:ext>
                  </a:extLst>
                </a:gridCol>
                <a:gridCol w="329184">
                  <a:extLst>
                    <a:ext uri="{9D8B030D-6E8A-4147-A177-3AD203B41FA5}">
                      <a16:colId xmlns:a16="http://schemas.microsoft.com/office/drawing/2014/main" val="2811665932"/>
                    </a:ext>
                  </a:extLst>
                </a:gridCol>
                <a:gridCol w="329184">
                  <a:extLst>
                    <a:ext uri="{9D8B030D-6E8A-4147-A177-3AD203B41FA5}">
                      <a16:colId xmlns:a16="http://schemas.microsoft.com/office/drawing/2014/main" val="1940006468"/>
                    </a:ext>
                  </a:extLst>
                </a:gridCol>
                <a:gridCol w="329184">
                  <a:extLst>
                    <a:ext uri="{9D8B030D-6E8A-4147-A177-3AD203B41FA5}">
                      <a16:colId xmlns:a16="http://schemas.microsoft.com/office/drawing/2014/main" val="831235134"/>
                    </a:ext>
                  </a:extLst>
                </a:gridCol>
                <a:gridCol w="329184">
                  <a:extLst>
                    <a:ext uri="{9D8B030D-6E8A-4147-A177-3AD203B41FA5}">
                      <a16:colId xmlns:a16="http://schemas.microsoft.com/office/drawing/2014/main" val="2675894304"/>
                    </a:ext>
                  </a:extLst>
                </a:gridCol>
                <a:gridCol w="329184">
                  <a:extLst>
                    <a:ext uri="{9D8B030D-6E8A-4147-A177-3AD203B41FA5}">
                      <a16:colId xmlns:a16="http://schemas.microsoft.com/office/drawing/2014/main" val="4086257389"/>
                    </a:ext>
                  </a:extLst>
                </a:gridCol>
                <a:gridCol w="329184">
                  <a:extLst>
                    <a:ext uri="{9D8B030D-6E8A-4147-A177-3AD203B41FA5}">
                      <a16:colId xmlns:a16="http://schemas.microsoft.com/office/drawing/2014/main" val="3592883081"/>
                    </a:ext>
                  </a:extLst>
                </a:gridCol>
                <a:gridCol w="329184">
                  <a:extLst>
                    <a:ext uri="{9D8B030D-6E8A-4147-A177-3AD203B41FA5}">
                      <a16:colId xmlns:a16="http://schemas.microsoft.com/office/drawing/2014/main" val="259012396"/>
                    </a:ext>
                  </a:extLst>
                </a:gridCol>
                <a:gridCol w="329184">
                  <a:extLst>
                    <a:ext uri="{9D8B030D-6E8A-4147-A177-3AD203B41FA5}">
                      <a16:colId xmlns:a16="http://schemas.microsoft.com/office/drawing/2014/main" val="3812677642"/>
                    </a:ext>
                  </a:extLst>
                </a:gridCol>
                <a:gridCol w="329184">
                  <a:extLst>
                    <a:ext uri="{9D8B030D-6E8A-4147-A177-3AD203B41FA5}">
                      <a16:colId xmlns:a16="http://schemas.microsoft.com/office/drawing/2014/main" val="1397242474"/>
                    </a:ext>
                  </a:extLst>
                </a:gridCol>
                <a:gridCol w="329184">
                  <a:extLst>
                    <a:ext uri="{9D8B030D-6E8A-4147-A177-3AD203B41FA5}">
                      <a16:colId xmlns:a16="http://schemas.microsoft.com/office/drawing/2014/main" val="2125721906"/>
                    </a:ext>
                  </a:extLst>
                </a:gridCol>
                <a:gridCol w="329184">
                  <a:extLst>
                    <a:ext uri="{9D8B030D-6E8A-4147-A177-3AD203B41FA5}">
                      <a16:colId xmlns:a16="http://schemas.microsoft.com/office/drawing/2014/main" val="2165828270"/>
                    </a:ext>
                  </a:extLst>
                </a:gridCol>
                <a:gridCol w="329184">
                  <a:extLst>
                    <a:ext uri="{9D8B030D-6E8A-4147-A177-3AD203B41FA5}">
                      <a16:colId xmlns:a16="http://schemas.microsoft.com/office/drawing/2014/main" val="619880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461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- 2019-04-28 08:14:41 </a:t>
                      </a:r>
                      <a:r>
                        <a:rPr kumimoji="0" lang="en-US" sz="1000" b="0" i="0" u="none" strike="noStrike" kern="1200" cap="none" spc="0" normalizeH="0" baseline="0" noProof="0">
                          <a:ln>
                            <a:noFill/>
                          </a:ln>
                          <a:solidFill>
                            <a:prstClr val="black"/>
                          </a:solidFill>
                          <a:effectLst/>
                          <a:uLnTx/>
                          <a:uFillTx/>
                          <a:latin typeface="+mn-lt"/>
                          <a:ea typeface="+mn-ea"/>
                          <a:cs typeface="+mn-cs"/>
                        </a:rPr>
                        <a:t> 
 We are here LIVE from Day 1 of the leading hospitality exhibition in the Middle East! Stay tuned with us for more.#ATMDubai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880406.5274 %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159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- 2019-04-27 12:05:15 </a:t>
                      </a:r>
                      <a:r>
                        <a:rPr kumimoji="0" lang="en-US" sz="1000" b="0" i="0" u="none" strike="noStrike" kern="1200" cap="none" spc="0" normalizeH="0" baseline="0" noProof="0">
                          <a:ln>
                            <a:noFill/>
                          </a:ln>
                          <a:solidFill>
                            <a:prstClr val="black"/>
                          </a:solidFill>
                          <a:effectLst/>
                          <a:uLnTx/>
                          <a:uFillTx/>
                          <a:latin typeface="+mn-lt"/>
                          <a:ea typeface="+mn-ea"/>
                          <a:cs typeface="+mn-cs"/>
                        </a:rPr>
                        <a:t> 
 Just one day to go for #ATMDubai! With some very special offers on-hand, this is one event you can't miss. Location: Dubai World Trade Centre. Dates: 28th April - 1st May, 2019.
 ‎</a:t>
                      </a:r>
                      <a:r>
                        <a:rPr kumimoji="0" lang="ar-AE" sz="1000" b="0" i="0" u="none" strike="noStrike" kern="1200" cap="none" spc="0" normalizeH="0" baseline="0" noProof="0">
                          <a:ln>
                            <a:noFill/>
                          </a:ln>
                          <a:solidFill>
                            <a:prstClr val="black"/>
                          </a:solidFill>
                          <a:effectLst/>
                          <a:uLnTx/>
                          <a:uFillTx/>
                          <a:latin typeface="+mn-lt"/>
                          <a:ea typeface="+mn-ea"/>
                          <a:cs typeface="+mn-cs"/>
                        </a:rPr>
                        <a:t>يوم واحد فقط ويبدا معرض سوق السفر العربي! مع وجود بعض العروض الخاصة، هذه مناسبة لا يمكنك تفويتها.
‎الموقع: مركز دبي التجاري العالمي
‎التاريخ: 28 أبريل - 1 مايو ، 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245903.3538 %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7115442"/>
                  </a:ext>
                </a:extLst>
              </a:tr>
            </a:tbl>
          </a:graphicData>
        </a:graphic>
      </p:graphicFrame>
      <p:sp>
        <p:nvSpPr>
          <p:cNvPr id="4" name="Text Placeholder 3">
            <a:extLst>
              <a:ext uri="{FF2B5EF4-FFF2-40B4-BE49-F238E27FC236}">
                <a16:creationId xmlns:a16="http://schemas.microsoft.com/office/drawing/2014/main" id="{114FDF6E-5AFF-486D-BADB-46FCD6F22DB0}"/>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668370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92FCF-F93F-4059-96D3-606114FF48A7}"/>
              </a:ext>
            </a:extLst>
          </p:cNvPr>
          <p:cNvSpPr>
            <a:spLocks noGrp="1"/>
          </p:cNvSpPr>
          <p:nvPr>
            <p:ph type="title"/>
          </p:nvPr>
        </p:nvSpPr>
        <p:spPr/>
        <p:txBody>
          <a:bodyPr/>
          <a:lstStyle/>
          <a:p>
            <a:r>
              <a:rPr lang="en-US"/>
              <a:t>Facebook Own Posts Table | DAMAC Properties - 5 of 20</a:t>
            </a:r>
          </a:p>
        </p:txBody>
      </p:sp>
      <p:graphicFrame>
        <p:nvGraphicFramePr>
          <p:cNvPr id="5" name="Table Placeholder 4">
            <a:extLst>
              <a:ext uri="{FF2B5EF4-FFF2-40B4-BE49-F238E27FC236}">
                <a16:creationId xmlns:a16="http://schemas.microsoft.com/office/drawing/2014/main" id="{3ACC0899-1464-478B-82CA-53F609A8044C}"/>
              </a:ext>
            </a:extLst>
          </p:cNvPr>
          <p:cNvGraphicFramePr>
            <a:graphicFrameLocks noGrp="1"/>
          </p:cNvGraphicFramePr>
          <p:nvPr>
            <p:ph type="tbl" sz="quarter" idx="13"/>
            <p:extLst>
              <p:ext uri="{D42A27DB-BD31-4B8C-83A1-F6EECF244321}">
                <p14:modId xmlns:p14="http://schemas.microsoft.com/office/powerpoint/2010/main" val="120586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8215199"/>
                    </a:ext>
                  </a:extLst>
                </a:gridCol>
                <a:gridCol w="411480">
                  <a:extLst>
                    <a:ext uri="{9D8B030D-6E8A-4147-A177-3AD203B41FA5}">
                      <a16:colId xmlns:a16="http://schemas.microsoft.com/office/drawing/2014/main" val="1825619545"/>
                    </a:ext>
                  </a:extLst>
                </a:gridCol>
                <a:gridCol w="329184">
                  <a:extLst>
                    <a:ext uri="{9D8B030D-6E8A-4147-A177-3AD203B41FA5}">
                      <a16:colId xmlns:a16="http://schemas.microsoft.com/office/drawing/2014/main" val="3008385418"/>
                    </a:ext>
                  </a:extLst>
                </a:gridCol>
                <a:gridCol w="329184">
                  <a:extLst>
                    <a:ext uri="{9D8B030D-6E8A-4147-A177-3AD203B41FA5}">
                      <a16:colId xmlns:a16="http://schemas.microsoft.com/office/drawing/2014/main" val="3002348634"/>
                    </a:ext>
                  </a:extLst>
                </a:gridCol>
                <a:gridCol w="329184">
                  <a:extLst>
                    <a:ext uri="{9D8B030D-6E8A-4147-A177-3AD203B41FA5}">
                      <a16:colId xmlns:a16="http://schemas.microsoft.com/office/drawing/2014/main" val="897040160"/>
                    </a:ext>
                  </a:extLst>
                </a:gridCol>
                <a:gridCol w="329184">
                  <a:extLst>
                    <a:ext uri="{9D8B030D-6E8A-4147-A177-3AD203B41FA5}">
                      <a16:colId xmlns:a16="http://schemas.microsoft.com/office/drawing/2014/main" val="4000726955"/>
                    </a:ext>
                  </a:extLst>
                </a:gridCol>
                <a:gridCol w="329184">
                  <a:extLst>
                    <a:ext uri="{9D8B030D-6E8A-4147-A177-3AD203B41FA5}">
                      <a16:colId xmlns:a16="http://schemas.microsoft.com/office/drawing/2014/main" val="3210021445"/>
                    </a:ext>
                  </a:extLst>
                </a:gridCol>
                <a:gridCol w="329184">
                  <a:extLst>
                    <a:ext uri="{9D8B030D-6E8A-4147-A177-3AD203B41FA5}">
                      <a16:colId xmlns:a16="http://schemas.microsoft.com/office/drawing/2014/main" val="938093632"/>
                    </a:ext>
                  </a:extLst>
                </a:gridCol>
                <a:gridCol w="329184">
                  <a:extLst>
                    <a:ext uri="{9D8B030D-6E8A-4147-A177-3AD203B41FA5}">
                      <a16:colId xmlns:a16="http://schemas.microsoft.com/office/drawing/2014/main" val="3539166957"/>
                    </a:ext>
                  </a:extLst>
                </a:gridCol>
                <a:gridCol w="329184">
                  <a:extLst>
                    <a:ext uri="{9D8B030D-6E8A-4147-A177-3AD203B41FA5}">
                      <a16:colId xmlns:a16="http://schemas.microsoft.com/office/drawing/2014/main" val="3296545303"/>
                    </a:ext>
                  </a:extLst>
                </a:gridCol>
                <a:gridCol w="329184">
                  <a:extLst>
                    <a:ext uri="{9D8B030D-6E8A-4147-A177-3AD203B41FA5}">
                      <a16:colId xmlns:a16="http://schemas.microsoft.com/office/drawing/2014/main" val="2378455008"/>
                    </a:ext>
                  </a:extLst>
                </a:gridCol>
                <a:gridCol w="329184">
                  <a:extLst>
                    <a:ext uri="{9D8B030D-6E8A-4147-A177-3AD203B41FA5}">
                      <a16:colId xmlns:a16="http://schemas.microsoft.com/office/drawing/2014/main" val="3040481739"/>
                    </a:ext>
                  </a:extLst>
                </a:gridCol>
                <a:gridCol w="329184">
                  <a:extLst>
                    <a:ext uri="{9D8B030D-6E8A-4147-A177-3AD203B41FA5}">
                      <a16:colId xmlns:a16="http://schemas.microsoft.com/office/drawing/2014/main" val="1083656952"/>
                    </a:ext>
                  </a:extLst>
                </a:gridCol>
                <a:gridCol w="329184">
                  <a:extLst>
                    <a:ext uri="{9D8B030D-6E8A-4147-A177-3AD203B41FA5}">
                      <a16:colId xmlns:a16="http://schemas.microsoft.com/office/drawing/2014/main" val="3961244599"/>
                    </a:ext>
                  </a:extLst>
                </a:gridCol>
                <a:gridCol w="329184">
                  <a:extLst>
                    <a:ext uri="{9D8B030D-6E8A-4147-A177-3AD203B41FA5}">
                      <a16:colId xmlns:a16="http://schemas.microsoft.com/office/drawing/2014/main" val="1680358865"/>
                    </a:ext>
                  </a:extLst>
                </a:gridCol>
                <a:gridCol w="329184">
                  <a:extLst>
                    <a:ext uri="{9D8B030D-6E8A-4147-A177-3AD203B41FA5}">
                      <a16:colId xmlns:a16="http://schemas.microsoft.com/office/drawing/2014/main" val="2003663095"/>
                    </a:ext>
                  </a:extLst>
                </a:gridCol>
                <a:gridCol w="329184">
                  <a:extLst>
                    <a:ext uri="{9D8B030D-6E8A-4147-A177-3AD203B41FA5}">
                      <a16:colId xmlns:a16="http://schemas.microsoft.com/office/drawing/2014/main" val="2156417900"/>
                    </a:ext>
                  </a:extLst>
                </a:gridCol>
                <a:gridCol w="329184">
                  <a:extLst>
                    <a:ext uri="{9D8B030D-6E8A-4147-A177-3AD203B41FA5}">
                      <a16:colId xmlns:a16="http://schemas.microsoft.com/office/drawing/2014/main" val="1726870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0024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- 2019-04-25 13:01:47 </a:t>
                      </a:r>
                      <a:r>
                        <a:rPr kumimoji="0" lang="en-US" sz="1000" b="0" i="0" u="none" strike="noStrike" kern="1200" cap="none" spc="0" normalizeH="0" baseline="0" noProof="0">
                          <a:ln>
                            <a:noFill/>
                          </a:ln>
                          <a:solidFill>
                            <a:prstClr val="black"/>
                          </a:solidFill>
                          <a:effectLst/>
                          <a:uLnTx/>
                          <a:uFillTx/>
                          <a:latin typeface="+mn-lt"/>
                          <a:ea typeface="+mn-ea"/>
                          <a:cs typeface="+mn-cs"/>
                        </a:rPr>
                        <a:t> 
 The Middle East's biggest hospitality and travel exhibition is back... Welcome to the Arabian Travel Market. Come and check out the best of DAMAC's luxury hospitality portfolio at our stand between 28 April and 1st of May 2019. 
Location: Dubai World Trade Center
Timing: 10am to 6pm 
</a:t>
                      </a:r>
                      <a:r>
                        <a:rPr kumimoji="0" lang="ar-AE" sz="1000" b="0" i="0" u="none" strike="noStrike" kern="1200" cap="none" spc="0" normalizeH="0" baseline="0" noProof="0">
                          <a:ln>
                            <a:noFill/>
                          </a:ln>
                          <a:solidFill>
                            <a:prstClr val="black"/>
                          </a:solidFill>
                          <a:effectLst/>
                          <a:uLnTx/>
                          <a:uFillTx/>
                          <a:latin typeface="+mn-lt"/>
                          <a:ea typeface="+mn-ea"/>
                          <a:cs typeface="+mn-cs"/>
                        </a:rPr>
                        <a:t>أكبر معرض للضيافة والسفر في الشرق الأوسط يعود من جديد... أهلاً بك في معرض سوق السفر العربي! تفضّل بزيارة جناحنا واكتشف مجموعة فنادق داماك الفاخرة في الفترة ما بين ٢٨ أبريل و ١ مايو ٢٠١٩.
الموقع: مركز دبي التجاري العالمي
التوقيت: من ١٠ صباحاً إلى ٦ مساءً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1085820.5270 %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3118303"/>
                  </a:ext>
                </a:extLst>
              </a:tr>
            </a:tbl>
          </a:graphicData>
        </a:graphic>
      </p:graphicFrame>
      <p:sp>
        <p:nvSpPr>
          <p:cNvPr id="4" name="Text Placeholder 3">
            <a:extLst>
              <a:ext uri="{FF2B5EF4-FFF2-40B4-BE49-F238E27FC236}">
                <a16:creationId xmlns:a16="http://schemas.microsoft.com/office/drawing/2014/main" id="{4FAE5683-C9D6-4DFA-A937-6714D605BBC6}"/>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6286005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E2812-E61B-4959-8309-EC5B2D612B73}"/>
              </a:ext>
            </a:extLst>
          </p:cNvPr>
          <p:cNvSpPr>
            <a:spLocks noGrp="1"/>
          </p:cNvSpPr>
          <p:nvPr>
            <p:ph type="title"/>
          </p:nvPr>
        </p:nvSpPr>
        <p:spPr/>
        <p:txBody>
          <a:bodyPr/>
          <a:lstStyle/>
          <a:p>
            <a:r>
              <a:rPr lang="en-US"/>
              <a:t>Facebook Own Posts Table | DAMAC Properties - 6 of 20</a:t>
            </a:r>
          </a:p>
        </p:txBody>
      </p:sp>
      <p:graphicFrame>
        <p:nvGraphicFramePr>
          <p:cNvPr id="5" name="Table Placeholder 4">
            <a:extLst>
              <a:ext uri="{FF2B5EF4-FFF2-40B4-BE49-F238E27FC236}">
                <a16:creationId xmlns:a16="http://schemas.microsoft.com/office/drawing/2014/main" id="{DF4C3DB7-C3B7-4E3F-A115-7FB724BE6C06}"/>
              </a:ext>
            </a:extLst>
          </p:cNvPr>
          <p:cNvGraphicFramePr>
            <a:graphicFrameLocks noGrp="1"/>
          </p:cNvGraphicFramePr>
          <p:nvPr>
            <p:ph type="tbl" sz="quarter" idx="13"/>
            <p:extLst>
              <p:ext uri="{D42A27DB-BD31-4B8C-83A1-F6EECF244321}">
                <p14:modId xmlns:p14="http://schemas.microsoft.com/office/powerpoint/2010/main" val="1674350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60137447"/>
                    </a:ext>
                  </a:extLst>
                </a:gridCol>
                <a:gridCol w="411480">
                  <a:extLst>
                    <a:ext uri="{9D8B030D-6E8A-4147-A177-3AD203B41FA5}">
                      <a16:colId xmlns:a16="http://schemas.microsoft.com/office/drawing/2014/main" val="979398992"/>
                    </a:ext>
                  </a:extLst>
                </a:gridCol>
                <a:gridCol w="329184">
                  <a:extLst>
                    <a:ext uri="{9D8B030D-6E8A-4147-A177-3AD203B41FA5}">
                      <a16:colId xmlns:a16="http://schemas.microsoft.com/office/drawing/2014/main" val="3992871852"/>
                    </a:ext>
                  </a:extLst>
                </a:gridCol>
                <a:gridCol w="329184">
                  <a:extLst>
                    <a:ext uri="{9D8B030D-6E8A-4147-A177-3AD203B41FA5}">
                      <a16:colId xmlns:a16="http://schemas.microsoft.com/office/drawing/2014/main" val="2409933958"/>
                    </a:ext>
                  </a:extLst>
                </a:gridCol>
                <a:gridCol w="329184">
                  <a:extLst>
                    <a:ext uri="{9D8B030D-6E8A-4147-A177-3AD203B41FA5}">
                      <a16:colId xmlns:a16="http://schemas.microsoft.com/office/drawing/2014/main" val="289669892"/>
                    </a:ext>
                  </a:extLst>
                </a:gridCol>
                <a:gridCol w="329184">
                  <a:extLst>
                    <a:ext uri="{9D8B030D-6E8A-4147-A177-3AD203B41FA5}">
                      <a16:colId xmlns:a16="http://schemas.microsoft.com/office/drawing/2014/main" val="2047193458"/>
                    </a:ext>
                  </a:extLst>
                </a:gridCol>
                <a:gridCol w="329184">
                  <a:extLst>
                    <a:ext uri="{9D8B030D-6E8A-4147-A177-3AD203B41FA5}">
                      <a16:colId xmlns:a16="http://schemas.microsoft.com/office/drawing/2014/main" val="2583954099"/>
                    </a:ext>
                  </a:extLst>
                </a:gridCol>
                <a:gridCol w="329184">
                  <a:extLst>
                    <a:ext uri="{9D8B030D-6E8A-4147-A177-3AD203B41FA5}">
                      <a16:colId xmlns:a16="http://schemas.microsoft.com/office/drawing/2014/main" val="3322833551"/>
                    </a:ext>
                  </a:extLst>
                </a:gridCol>
                <a:gridCol w="329184">
                  <a:extLst>
                    <a:ext uri="{9D8B030D-6E8A-4147-A177-3AD203B41FA5}">
                      <a16:colId xmlns:a16="http://schemas.microsoft.com/office/drawing/2014/main" val="2773046178"/>
                    </a:ext>
                  </a:extLst>
                </a:gridCol>
                <a:gridCol w="329184">
                  <a:extLst>
                    <a:ext uri="{9D8B030D-6E8A-4147-A177-3AD203B41FA5}">
                      <a16:colId xmlns:a16="http://schemas.microsoft.com/office/drawing/2014/main" val="3029948286"/>
                    </a:ext>
                  </a:extLst>
                </a:gridCol>
                <a:gridCol w="329184">
                  <a:extLst>
                    <a:ext uri="{9D8B030D-6E8A-4147-A177-3AD203B41FA5}">
                      <a16:colId xmlns:a16="http://schemas.microsoft.com/office/drawing/2014/main" val="2090316859"/>
                    </a:ext>
                  </a:extLst>
                </a:gridCol>
                <a:gridCol w="329184">
                  <a:extLst>
                    <a:ext uri="{9D8B030D-6E8A-4147-A177-3AD203B41FA5}">
                      <a16:colId xmlns:a16="http://schemas.microsoft.com/office/drawing/2014/main" val="3322760912"/>
                    </a:ext>
                  </a:extLst>
                </a:gridCol>
                <a:gridCol w="329184">
                  <a:extLst>
                    <a:ext uri="{9D8B030D-6E8A-4147-A177-3AD203B41FA5}">
                      <a16:colId xmlns:a16="http://schemas.microsoft.com/office/drawing/2014/main" val="3852611703"/>
                    </a:ext>
                  </a:extLst>
                </a:gridCol>
                <a:gridCol w="329184">
                  <a:extLst>
                    <a:ext uri="{9D8B030D-6E8A-4147-A177-3AD203B41FA5}">
                      <a16:colId xmlns:a16="http://schemas.microsoft.com/office/drawing/2014/main" val="4253498907"/>
                    </a:ext>
                  </a:extLst>
                </a:gridCol>
                <a:gridCol w="329184">
                  <a:extLst>
                    <a:ext uri="{9D8B030D-6E8A-4147-A177-3AD203B41FA5}">
                      <a16:colId xmlns:a16="http://schemas.microsoft.com/office/drawing/2014/main" val="3047420086"/>
                    </a:ext>
                  </a:extLst>
                </a:gridCol>
                <a:gridCol w="329184">
                  <a:extLst>
                    <a:ext uri="{9D8B030D-6E8A-4147-A177-3AD203B41FA5}">
                      <a16:colId xmlns:a16="http://schemas.microsoft.com/office/drawing/2014/main" val="3464672757"/>
                    </a:ext>
                  </a:extLst>
                </a:gridCol>
                <a:gridCol w="329184">
                  <a:extLst>
                    <a:ext uri="{9D8B030D-6E8A-4147-A177-3AD203B41FA5}">
                      <a16:colId xmlns:a16="http://schemas.microsoft.com/office/drawing/2014/main" val="3907651482"/>
                    </a:ext>
                  </a:extLst>
                </a:gridCol>
                <a:gridCol w="329184">
                  <a:extLst>
                    <a:ext uri="{9D8B030D-6E8A-4147-A177-3AD203B41FA5}">
                      <a16:colId xmlns:a16="http://schemas.microsoft.com/office/drawing/2014/main" val="1967232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103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- 2019-04-23 11:07:24 </a:t>
                      </a:r>
                      <a:r>
                        <a:rPr kumimoji="0" lang="en-US" sz="1000" b="0" i="0" u="none" strike="noStrike" kern="1200" cap="none" spc="0" normalizeH="0" baseline="0" noProof="0">
                          <a:ln>
                            <a:noFill/>
                          </a:ln>
                          <a:solidFill>
                            <a:prstClr val="black"/>
                          </a:solidFill>
                          <a:effectLst/>
                          <a:uLnTx/>
                          <a:uFillTx/>
                          <a:latin typeface="+mn-lt"/>
                          <a:ea typeface="+mn-ea"/>
                          <a:cs typeface="+mn-cs"/>
                        </a:rPr>
                        <a:t> 
 Special Ramadan offer for one of our most iconic and luxurious projects, AYKON City!
Be the first to book your freehold apartment on any floor for the same price at AYKON City and wake up to breathtaking views of Dubai Canal and Sheikh Zayed Road.
Starting from AED 850,000 and 4% DLD fees waived*
https://offers.damacproperties.com/page/aykon-city-en
</a:t>
                      </a:r>
                      <a:r>
                        <a:rPr kumimoji="0" lang="ar-AE" sz="1000" b="0" i="0" u="none" strike="noStrike" kern="1200" cap="none" spc="0" normalizeH="0" baseline="0" noProof="0">
                          <a:ln>
                            <a:noFill/>
                          </a:ln>
                          <a:solidFill>
                            <a:prstClr val="black"/>
                          </a:solidFill>
                          <a:effectLst/>
                          <a:uLnTx/>
                          <a:uFillTx/>
                          <a:latin typeface="+mn-lt"/>
                          <a:ea typeface="+mn-ea"/>
                          <a:cs typeface="+mn-cs"/>
                        </a:rPr>
                        <a:t>عرض خاص لشهر رمضان المبارك لواحد من أكثر مشاريعنا الفخامة ، أيكون سيتي!
كن أول من يحجز شقة فاخرة للتملك الحر في أي طابق بنفس السعر في أيكون سيتي، واستيقظ على إطلالات خلّابة على قناة دبي المائية وشارع الشيخ زايد.
ابتداءً من 850,000 درهم و سنسدّد عنك 4% رسوم 
التسجيل*
‫ابتداءً من 850,000 درهم و سنسدّد عنك 4% رسوم التسجيل*‬
‫</a:t>
                      </a:r>
                      <a:r>
                        <a:rPr kumimoji="0" lang="en-US" sz="1000" b="0" i="0" u="none" strike="noStrike" kern="1200" cap="none" spc="0" normalizeH="0" baseline="0" noProof="0">
                          <a:ln>
                            <a:noFill/>
                          </a:ln>
                          <a:solidFill>
                            <a:prstClr val="black"/>
                          </a:solidFill>
                          <a:effectLst/>
                          <a:uLnTx/>
                          <a:uFillTx/>
                          <a:latin typeface="+mn-lt"/>
                          <a:ea typeface="+mn-ea"/>
                          <a:cs typeface="+mn-cs"/>
                        </a:rPr>
                        <a:t>⁦‪https://offers.damacproperties.com/page/aykon-city-ar‬⁩‬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549766.2053 %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10476"/>
                  </a:ext>
                </a:extLst>
              </a:tr>
            </a:tbl>
          </a:graphicData>
        </a:graphic>
      </p:graphicFrame>
      <p:sp>
        <p:nvSpPr>
          <p:cNvPr id="4" name="Text Placeholder 3">
            <a:extLst>
              <a:ext uri="{FF2B5EF4-FFF2-40B4-BE49-F238E27FC236}">
                <a16:creationId xmlns:a16="http://schemas.microsoft.com/office/drawing/2014/main" id="{CD36C7E0-2B4F-423B-9308-F11157474B7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89141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A0F3A-3C56-4161-B384-24F020631460}"/>
              </a:ext>
            </a:extLst>
          </p:cNvPr>
          <p:cNvSpPr>
            <a:spLocks noGrp="1"/>
          </p:cNvSpPr>
          <p:nvPr>
            <p:ph type="title"/>
          </p:nvPr>
        </p:nvSpPr>
        <p:spPr/>
        <p:txBody>
          <a:bodyPr/>
          <a:lstStyle/>
          <a:p>
            <a:r>
              <a:rPr lang="en-US"/>
              <a:t>Facebook Own Posts Table | DAMAC Properties - 7 of 20</a:t>
            </a:r>
          </a:p>
        </p:txBody>
      </p:sp>
      <p:graphicFrame>
        <p:nvGraphicFramePr>
          <p:cNvPr id="5" name="Table Placeholder 4">
            <a:extLst>
              <a:ext uri="{FF2B5EF4-FFF2-40B4-BE49-F238E27FC236}">
                <a16:creationId xmlns:a16="http://schemas.microsoft.com/office/drawing/2014/main" id="{DBC8A573-3C5D-419D-9FBF-D020FB2E2634}"/>
              </a:ext>
            </a:extLst>
          </p:cNvPr>
          <p:cNvGraphicFramePr>
            <a:graphicFrameLocks noGrp="1"/>
          </p:cNvGraphicFramePr>
          <p:nvPr>
            <p:ph type="tbl" sz="quarter" idx="13"/>
            <p:extLst>
              <p:ext uri="{D42A27DB-BD31-4B8C-83A1-F6EECF244321}">
                <p14:modId xmlns:p14="http://schemas.microsoft.com/office/powerpoint/2010/main" val="68976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19700899"/>
                    </a:ext>
                  </a:extLst>
                </a:gridCol>
                <a:gridCol w="411480">
                  <a:extLst>
                    <a:ext uri="{9D8B030D-6E8A-4147-A177-3AD203B41FA5}">
                      <a16:colId xmlns:a16="http://schemas.microsoft.com/office/drawing/2014/main" val="528150830"/>
                    </a:ext>
                  </a:extLst>
                </a:gridCol>
                <a:gridCol w="329184">
                  <a:extLst>
                    <a:ext uri="{9D8B030D-6E8A-4147-A177-3AD203B41FA5}">
                      <a16:colId xmlns:a16="http://schemas.microsoft.com/office/drawing/2014/main" val="2495117201"/>
                    </a:ext>
                  </a:extLst>
                </a:gridCol>
                <a:gridCol w="329184">
                  <a:extLst>
                    <a:ext uri="{9D8B030D-6E8A-4147-A177-3AD203B41FA5}">
                      <a16:colId xmlns:a16="http://schemas.microsoft.com/office/drawing/2014/main" val="2753904291"/>
                    </a:ext>
                  </a:extLst>
                </a:gridCol>
                <a:gridCol w="329184">
                  <a:extLst>
                    <a:ext uri="{9D8B030D-6E8A-4147-A177-3AD203B41FA5}">
                      <a16:colId xmlns:a16="http://schemas.microsoft.com/office/drawing/2014/main" val="4227847129"/>
                    </a:ext>
                  </a:extLst>
                </a:gridCol>
                <a:gridCol w="329184">
                  <a:extLst>
                    <a:ext uri="{9D8B030D-6E8A-4147-A177-3AD203B41FA5}">
                      <a16:colId xmlns:a16="http://schemas.microsoft.com/office/drawing/2014/main" val="4035907389"/>
                    </a:ext>
                  </a:extLst>
                </a:gridCol>
                <a:gridCol w="329184">
                  <a:extLst>
                    <a:ext uri="{9D8B030D-6E8A-4147-A177-3AD203B41FA5}">
                      <a16:colId xmlns:a16="http://schemas.microsoft.com/office/drawing/2014/main" val="285021051"/>
                    </a:ext>
                  </a:extLst>
                </a:gridCol>
                <a:gridCol w="329184">
                  <a:extLst>
                    <a:ext uri="{9D8B030D-6E8A-4147-A177-3AD203B41FA5}">
                      <a16:colId xmlns:a16="http://schemas.microsoft.com/office/drawing/2014/main" val="2474720315"/>
                    </a:ext>
                  </a:extLst>
                </a:gridCol>
                <a:gridCol w="329184">
                  <a:extLst>
                    <a:ext uri="{9D8B030D-6E8A-4147-A177-3AD203B41FA5}">
                      <a16:colId xmlns:a16="http://schemas.microsoft.com/office/drawing/2014/main" val="2004931527"/>
                    </a:ext>
                  </a:extLst>
                </a:gridCol>
                <a:gridCol w="329184">
                  <a:extLst>
                    <a:ext uri="{9D8B030D-6E8A-4147-A177-3AD203B41FA5}">
                      <a16:colId xmlns:a16="http://schemas.microsoft.com/office/drawing/2014/main" val="513676787"/>
                    </a:ext>
                  </a:extLst>
                </a:gridCol>
                <a:gridCol w="329184">
                  <a:extLst>
                    <a:ext uri="{9D8B030D-6E8A-4147-A177-3AD203B41FA5}">
                      <a16:colId xmlns:a16="http://schemas.microsoft.com/office/drawing/2014/main" val="1162173790"/>
                    </a:ext>
                  </a:extLst>
                </a:gridCol>
                <a:gridCol w="329184">
                  <a:extLst>
                    <a:ext uri="{9D8B030D-6E8A-4147-A177-3AD203B41FA5}">
                      <a16:colId xmlns:a16="http://schemas.microsoft.com/office/drawing/2014/main" val="4180096100"/>
                    </a:ext>
                  </a:extLst>
                </a:gridCol>
                <a:gridCol w="329184">
                  <a:extLst>
                    <a:ext uri="{9D8B030D-6E8A-4147-A177-3AD203B41FA5}">
                      <a16:colId xmlns:a16="http://schemas.microsoft.com/office/drawing/2014/main" val="1860616983"/>
                    </a:ext>
                  </a:extLst>
                </a:gridCol>
                <a:gridCol w="329184">
                  <a:extLst>
                    <a:ext uri="{9D8B030D-6E8A-4147-A177-3AD203B41FA5}">
                      <a16:colId xmlns:a16="http://schemas.microsoft.com/office/drawing/2014/main" val="1773945871"/>
                    </a:ext>
                  </a:extLst>
                </a:gridCol>
                <a:gridCol w="329184">
                  <a:extLst>
                    <a:ext uri="{9D8B030D-6E8A-4147-A177-3AD203B41FA5}">
                      <a16:colId xmlns:a16="http://schemas.microsoft.com/office/drawing/2014/main" val="1450975787"/>
                    </a:ext>
                  </a:extLst>
                </a:gridCol>
                <a:gridCol w="329184">
                  <a:extLst>
                    <a:ext uri="{9D8B030D-6E8A-4147-A177-3AD203B41FA5}">
                      <a16:colId xmlns:a16="http://schemas.microsoft.com/office/drawing/2014/main" val="1892476994"/>
                    </a:ext>
                  </a:extLst>
                </a:gridCol>
                <a:gridCol w="329184">
                  <a:extLst>
                    <a:ext uri="{9D8B030D-6E8A-4147-A177-3AD203B41FA5}">
                      <a16:colId xmlns:a16="http://schemas.microsoft.com/office/drawing/2014/main" val="812616651"/>
                    </a:ext>
                  </a:extLst>
                </a:gridCol>
                <a:gridCol w="329184">
                  <a:extLst>
                    <a:ext uri="{9D8B030D-6E8A-4147-A177-3AD203B41FA5}">
                      <a16:colId xmlns:a16="http://schemas.microsoft.com/office/drawing/2014/main" val="463434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883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- 2019-04-22 11:39:56 </a:t>
                      </a:r>
                      <a:r>
                        <a:rPr kumimoji="0" lang="en-US" sz="1000" b="0" i="0" u="none" strike="noStrike" kern="1200" cap="none" spc="0" normalizeH="0" baseline="0" noProof="0">
                          <a:ln>
                            <a:noFill/>
                          </a:ln>
                          <a:solidFill>
                            <a:prstClr val="black"/>
                          </a:solidFill>
                          <a:effectLst/>
                          <a:uLnTx/>
                          <a:uFillTx/>
                          <a:latin typeface="+mn-lt"/>
                          <a:ea typeface="+mn-ea"/>
                          <a:cs typeface="+mn-cs"/>
                        </a:rPr>
                        <a:t> 
 Our partners play an integral part in catering to global market demands. 
Amira Sajwani with Arash Jalili and Behnam Eghtedari from Unique Properties, after discussing the way forward for 2019.
</a:t>
                      </a:r>
                      <a:r>
                        <a:rPr kumimoji="0" lang="ar-AE" sz="1000" b="0" i="0" u="none" strike="noStrike" kern="1200" cap="none" spc="0" normalizeH="0" baseline="0" noProof="0">
                          <a:ln>
                            <a:noFill/>
                          </a:ln>
                          <a:solidFill>
                            <a:prstClr val="black"/>
                          </a:solidFill>
                          <a:effectLst/>
                          <a:uLnTx/>
                          <a:uFillTx/>
                          <a:latin typeface="+mn-lt"/>
                          <a:ea typeface="+mn-ea"/>
                          <a:cs typeface="+mn-cs"/>
                        </a:rPr>
                        <a:t>يلعب شركاؤنا دوراً أساسياً في تلبية متطلبات السوق العالمي.
أميرة سجواني مع أراش جاليلي وبهنام إجتداري من شركة "يونيك بروبرتيز"، بعد مناقشة الخطط المستقبلية لعام 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22438112.9445 %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0763844"/>
                  </a:ext>
                </a:extLst>
              </a:tr>
            </a:tbl>
          </a:graphicData>
        </a:graphic>
      </p:graphicFrame>
      <p:sp>
        <p:nvSpPr>
          <p:cNvPr id="4" name="Text Placeholder 3">
            <a:extLst>
              <a:ext uri="{FF2B5EF4-FFF2-40B4-BE49-F238E27FC236}">
                <a16:creationId xmlns:a16="http://schemas.microsoft.com/office/drawing/2014/main" id="{450E63E5-2F6E-4742-A190-CC10F3057307}"/>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284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FC08A-D8C3-4352-BD11-AC385CADB313}"/>
              </a:ext>
            </a:extLst>
          </p:cNvPr>
          <p:cNvSpPr>
            <a:spLocks noGrp="1"/>
          </p:cNvSpPr>
          <p:nvPr>
            <p:ph type="title"/>
          </p:nvPr>
        </p:nvSpPr>
        <p:spPr/>
        <p:txBody>
          <a:bodyPr/>
          <a:lstStyle/>
          <a:p>
            <a:r>
              <a:rPr lang="en-US"/>
              <a:t>Facebook Own Posts Table | DAMAC Properties - 8 of 20</a:t>
            </a:r>
          </a:p>
        </p:txBody>
      </p:sp>
      <p:graphicFrame>
        <p:nvGraphicFramePr>
          <p:cNvPr id="5" name="Table Placeholder 4">
            <a:extLst>
              <a:ext uri="{FF2B5EF4-FFF2-40B4-BE49-F238E27FC236}">
                <a16:creationId xmlns:a16="http://schemas.microsoft.com/office/drawing/2014/main" id="{2B268811-6F47-410B-A076-7538C975427F}"/>
              </a:ext>
            </a:extLst>
          </p:cNvPr>
          <p:cNvGraphicFramePr>
            <a:graphicFrameLocks noGrp="1"/>
          </p:cNvGraphicFramePr>
          <p:nvPr>
            <p:ph type="tbl" sz="quarter" idx="13"/>
            <p:extLst>
              <p:ext uri="{D42A27DB-BD31-4B8C-83A1-F6EECF244321}">
                <p14:modId xmlns:p14="http://schemas.microsoft.com/office/powerpoint/2010/main" val="76397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71231857"/>
                    </a:ext>
                  </a:extLst>
                </a:gridCol>
                <a:gridCol w="411480">
                  <a:extLst>
                    <a:ext uri="{9D8B030D-6E8A-4147-A177-3AD203B41FA5}">
                      <a16:colId xmlns:a16="http://schemas.microsoft.com/office/drawing/2014/main" val="4288788904"/>
                    </a:ext>
                  </a:extLst>
                </a:gridCol>
                <a:gridCol w="329184">
                  <a:extLst>
                    <a:ext uri="{9D8B030D-6E8A-4147-A177-3AD203B41FA5}">
                      <a16:colId xmlns:a16="http://schemas.microsoft.com/office/drawing/2014/main" val="3431923036"/>
                    </a:ext>
                  </a:extLst>
                </a:gridCol>
                <a:gridCol w="329184">
                  <a:extLst>
                    <a:ext uri="{9D8B030D-6E8A-4147-A177-3AD203B41FA5}">
                      <a16:colId xmlns:a16="http://schemas.microsoft.com/office/drawing/2014/main" val="1926114172"/>
                    </a:ext>
                  </a:extLst>
                </a:gridCol>
                <a:gridCol w="329184">
                  <a:extLst>
                    <a:ext uri="{9D8B030D-6E8A-4147-A177-3AD203B41FA5}">
                      <a16:colId xmlns:a16="http://schemas.microsoft.com/office/drawing/2014/main" val="2626894850"/>
                    </a:ext>
                  </a:extLst>
                </a:gridCol>
                <a:gridCol w="329184">
                  <a:extLst>
                    <a:ext uri="{9D8B030D-6E8A-4147-A177-3AD203B41FA5}">
                      <a16:colId xmlns:a16="http://schemas.microsoft.com/office/drawing/2014/main" val="1607865183"/>
                    </a:ext>
                  </a:extLst>
                </a:gridCol>
                <a:gridCol w="329184">
                  <a:extLst>
                    <a:ext uri="{9D8B030D-6E8A-4147-A177-3AD203B41FA5}">
                      <a16:colId xmlns:a16="http://schemas.microsoft.com/office/drawing/2014/main" val="241001772"/>
                    </a:ext>
                  </a:extLst>
                </a:gridCol>
                <a:gridCol w="329184">
                  <a:extLst>
                    <a:ext uri="{9D8B030D-6E8A-4147-A177-3AD203B41FA5}">
                      <a16:colId xmlns:a16="http://schemas.microsoft.com/office/drawing/2014/main" val="2644555394"/>
                    </a:ext>
                  </a:extLst>
                </a:gridCol>
                <a:gridCol w="329184">
                  <a:extLst>
                    <a:ext uri="{9D8B030D-6E8A-4147-A177-3AD203B41FA5}">
                      <a16:colId xmlns:a16="http://schemas.microsoft.com/office/drawing/2014/main" val="2157980645"/>
                    </a:ext>
                  </a:extLst>
                </a:gridCol>
                <a:gridCol w="329184">
                  <a:extLst>
                    <a:ext uri="{9D8B030D-6E8A-4147-A177-3AD203B41FA5}">
                      <a16:colId xmlns:a16="http://schemas.microsoft.com/office/drawing/2014/main" val="2821566705"/>
                    </a:ext>
                  </a:extLst>
                </a:gridCol>
                <a:gridCol w="329184">
                  <a:extLst>
                    <a:ext uri="{9D8B030D-6E8A-4147-A177-3AD203B41FA5}">
                      <a16:colId xmlns:a16="http://schemas.microsoft.com/office/drawing/2014/main" val="3608560044"/>
                    </a:ext>
                  </a:extLst>
                </a:gridCol>
                <a:gridCol w="329184">
                  <a:extLst>
                    <a:ext uri="{9D8B030D-6E8A-4147-A177-3AD203B41FA5}">
                      <a16:colId xmlns:a16="http://schemas.microsoft.com/office/drawing/2014/main" val="786430648"/>
                    </a:ext>
                  </a:extLst>
                </a:gridCol>
                <a:gridCol w="329184">
                  <a:extLst>
                    <a:ext uri="{9D8B030D-6E8A-4147-A177-3AD203B41FA5}">
                      <a16:colId xmlns:a16="http://schemas.microsoft.com/office/drawing/2014/main" val="4128840079"/>
                    </a:ext>
                  </a:extLst>
                </a:gridCol>
                <a:gridCol w="329184">
                  <a:extLst>
                    <a:ext uri="{9D8B030D-6E8A-4147-A177-3AD203B41FA5}">
                      <a16:colId xmlns:a16="http://schemas.microsoft.com/office/drawing/2014/main" val="206934843"/>
                    </a:ext>
                  </a:extLst>
                </a:gridCol>
                <a:gridCol w="329184">
                  <a:extLst>
                    <a:ext uri="{9D8B030D-6E8A-4147-A177-3AD203B41FA5}">
                      <a16:colId xmlns:a16="http://schemas.microsoft.com/office/drawing/2014/main" val="952759475"/>
                    </a:ext>
                  </a:extLst>
                </a:gridCol>
                <a:gridCol w="329184">
                  <a:extLst>
                    <a:ext uri="{9D8B030D-6E8A-4147-A177-3AD203B41FA5}">
                      <a16:colId xmlns:a16="http://schemas.microsoft.com/office/drawing/2014/main" val="627799439"/>
                    </a:ext>
                  </a:extLst>
                </a:gridCol>
                <a:gridCol w="329184">
                  <a:extLst>
                    <a:ext uri="{9D8B030D-6E8A-4147-A177-3AD203B41FA5}">
                      <a16:colId xmlns:a16="http://schemas.microsoft.com/office/drawing/2014/main" val="1957674108"/>
                    </a:ext>
                  </a:extLst>
                </a:gridCol>
                <a:gridCol w="329184">
                  <a:extLst>
                    <a:ext uri="{9D8B030D-6E8A-4147-A177-3AD203B41FA5}">
                      <a16:colId xmlns:a16="http://schemas.microsoft.com/office/drawing/2014/main" val="1440367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976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- 2019-04-21 13:40:09 </a:t>
                      </a:r>
                      <a:r>
                        <a:rPr kumimoji="0" lang="en-US" sz="1000" b="0" i="0" u="none" strike="noStrike" kern="1200" cap="none" spc="0" normalizeH="0" baseline="0" noProof="0">
                          <a:ln>
                            <a:noFill/>
                          </a:ln>
                          <a:solidFill>
                            <a:prstClr val="black"/>
                          </a:solidFill>
                          <a:effectLst/>
                          <a:uLnTx/>
                          <a:uFillTx/>
                          <a:latin typeface="+mn-lt"/>
                          <a:ea typeface="+mn-ea"/>
                          <a:cs typeface="+mn-cs"/>
                        </a:rPr>
                        <a:t> 
 From our DAMAC family, we would like to wish everyone celebrating Easter a very joyous day, full of happiness and prosperity.
</a:t>
                      </a:r>
                      <a:r>
                        <a:rPr kumimoji="0" lang="ar-AE" sz="1000" b="0" i="0" u="none" strike="noStrike" kern="1200" cap="none" spc="0" normalizeH="0" baseline="0" noProof="0">
                          <a:ln>
                            <a:noFill/>
                          </a:ln>
                          <a:solidFill>
                            <a:prstClr val="black"/>
                          </a:solidFill>
                          <a:effectLst/>
                          <a:uLnTx/>
                          <a:uFillTx/>
                          <a:latin typeface="+mn-lt"/>
                          <a:ea typeface="+mn-ea"/>
                          <a:cs typeface="+mn-cs"/>
                        </a:rPr>
                        <a:t>داماك تتمنى لكل من يحتفل بعيد الفصح، يوماً جميلاً مليئاً بالسعادة والرخاء.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378772.8258 %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8691940"/>
                  </a:ext>
                </a:extLst>
              </a:tr>
            </a:tbl>
          </a:graphicData>
        </a:graphic>
      </p:graphicFrame>
      <p:sp>
        <p:nvSpPr>
          <p:cNvPr id="4" name="Text Placeholder 3">
            <a:extLst>
              <a:ext uri="{FF2B5EF4-FFF2-40B4-BE49-F238E27FC236}">
                <a16:creationId xmlns:a16="http://schemas.microsoft.com/office/drawing/2014/main" id="{0A370258-875E-4C4A-AB6A-5040C86D09EB}"/>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818598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D432B-9283-404C-BAED-F8DCBCCDEC42}"/>
              </a:ext>
            </a:extLst>
          </p:cNvPr>
          <p:cNvSpPr>
            <a:spLocks noGrp="1"/>
          </p:cNvSpPr>
          <p:nvPr>
            <p:ph type="title"/>
          </p:nvPr>
        </p:nvSpPr>
        <p:spPr/>
        <p:txBody>
          <a:bodyPr/>
          <a:lstStyle/>
          <a:p>
            <a:r>
              <a:rPr lang="en-US"/>
              <a:t>Facebook Own Posts Table | DAMAC Properties - 9 of 20</a:t>
            </a:r>
          </a:p>
        </p:txBody>
      </p:sp>
      <p:graphicFrame>
        <p:nvGraphicFramePr>
          <p:cNvPr id="5" name="Table Placeholder 4">
            <a:extLst>
              <a:ext uri="{FF2B5EF4-FFF2-40B4-BE49-F238E27FC236}">
                <a16:creationId xmlns:a16="http://schemas.microsoft.com/office/drawing/2014/main" id="{3CF48B19-B563-4851-82EE-939B1DF0A8D1}"/>
              </a:ext>
            </a:extLst>
          </p:cNvPr>
          <p:cNvGraphicFramePr>
            <a:graphicFrameLocks noGrp="1"/>
          </p:cNvGraphicFramePr>
          <p:nvPr>
            <p:ph type="tbl" sz="quarter" idx="13"/>
            <p:extLst>
              <p:ext uri="{D42A27DB-BD31-4B8C-83A1-F6EECF244321}">
                <p14:modId xmlns:p14="http://schemas.microsoft.com/office/powerpoint/2010/main" val="3296007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204346"/>
                    </a:ext>
                  </a:extLst>
                </a:gridCol>
                <a:gridCol w="411480">
                  <a:extLst>
                    <a:ext uri="{9D8B030D-6E8A-4147-A177-3AD203B41FA5}">
                      <a16:colId xmlns:a16="http://schemas.microsoft.com/office/drawing/2014/main" val="3728421801"/>
                    </a:ext>
                  </a:extLst>
                </a:gridCol>
                <a:gridCol w="329184">
                  <a:extLst>
                    <a:ext uri="{9D8B030D-6E8A-4147-A177-3AD203B41FA5}">
                      <a16:colId xmlns:a16="http://schemas.microsoft.com/office/drawing/2014/main" val="642116984"/>
                    </a:ext>
                  </a:extLst>
                </a:gridCol>
                <a:gridCol w="329184">
                  <a:extLst>
                    <a:ext uri="{9D8B030D-6E8A-4147-A177-3AD203B41FA5}">
                      <a16:colId xmlns:a16="http://schemas.microsoft.com/office/drawing/2014/main" val="2705729774"/>
                    </a:ext>
                  </a:extLst>
                </a:gridCol>
                <a:gridCol w="329184">
                  <a:extLst>
                    <a:ext uri="{9D8B030D-6E8A-4147-A177-3AD203B41FA5}">
                      <a16:colId xmlns:a16="http://schemas.microsoft.com/office/drawing/2014/main" val="3799637070"/>
                    </a:ext>
                  </a:extLst>
                </a:gridCol>
                <a:gridCol w="329184">
                  <a:extLst>
                    <a:ext uri="{9D8B030D-6E8A-4147-A177-3AD203B41FA5}">
                      <a16:colId xmlns:a16="http://schemas.microsoft.com/office/drawing/2014/main" val="963922692"/>
                    </a:ext>
                  </a:extLst>
                </a:gridCol>
                <a:gridCol w="329184">
                  <a:extLst>
                    <a:ext uri="{9D8B030D-6E8A-4147-A177-3AD203B41FA5}">
                      <a16:colId xmlns:a16="http://schemas.microsoft.com/office/drawing/2014/main" val="3552376998"/>
                    </a:ext>
                  </a:extLst>
                </a:gridCol>
                <a:gridCol w="329184">
                  <a:extLst>
                    <a:ext uri="{9D8B030D-6E8A-4147-A177-3AD203B41FA5}">
                      <a16:colId xmlns:a16="http://schemas.microsoft.com/office/drawing/2014/main" val="1346172719"/>
                    </a:ext>
                  </a:extLst>
                </a:gridCol>
                <a:gridCol w="329184">
                  <a:extLst>
                    <a:ext uri="{9D8B030D-6E8A-4147-A177-3AD203B41FA5}">
                      <a16:colId xmlns:a16="http://schemas.microsoft.com/office/drawing/2014/main" val="37489016"/>
                    </a:ext>
                  </a:extLst>
                </a:gridCol>
                <a:gridCol w="329184">
                  <a:extLst>
                    <a:ext uri="{9D8B030D-6E8A-4147-A177-3AD203B41FA5}">
                      <a16:colId xmlns:a16="http://schemas.microsoft.com/office/drawing/2014/main" val="3596097181"/>
                    </a:ext>
                  </a:extLst>
                </a:gridCol>
                <a:gridCol w="329184">
                  <a:extLst>
                    <a:ext uri="{9D8B030D-6E8A-4147-A177-3AD203B41FA5}">
                      <a16:colId xmlns:a16="http://schemas.microsoft.com/office/drawing/2014/main" val="76473206"/>
                    </a:ext>
                  </a:extLst>
                </a:gridCol>
                <a:gridCol w="329184">
                  <a:extLst>
                    <a:ext uri="{9D8B030D-6E8A-4147-A177-3AD203B41FA5}">
                      <a16:colId xmlns:a16="http://schemas.microsoft.com/office/drawing/2014/main" val="3644173400"/>
                    </a:ext>
                  </a:extLst>
                </a:gridCol>
                <a:gridCol w="329184">
                  <a:extLst>
                    <a:ext uri="{9D8B030D-6E8A-4147-A177-3AD203B41FA5}">
                      <a16:colId xmlns:a16="http://schemas.microsoft.com/office/drawing/2014/main" val="4186633898"/>
                    </a:ext>
                  </a:extLst>
                </a:gridCol>
                <a:gridCol w="329184">
                  <a:extLst>
                    <a:ext uri="{9D8B030D-6E8A-4147-A177-3AD203B41FA5}">
                      <a16:colId xmlns:a16="http://schemas.microsoft.com/office/drawing/2014/main" val="3832911261"/>
                    </a:ext>
                  </a:extLst>
                </a:gridCol>
                <a:gridCol w="329184">
                  <a:extLst>
                    <a:ext uri="{9D8B030D-6E8A-4147-A177-3AD203B41FA5}">
                      <a16:colId xmlns:a16="http://schemas.microsoft.com/office/drawing/2014/main" val="3457512757"/>
                    </a:ext>
                  </a:extLst>
                </a:gridCol>
                <a:gridCol w="329184">
                  <a:extLst>
                    <a:ext uri="{9D8B030D-6E8A-4147-A177-3AD203B41FA5}">
                      <a16:colId xmlns:a16="http://schemas.microsoft.com/office/drawing/2014/main" val="331431393"/>
                    </a:ext>
                  </a:extLst>
                </a:gridCol>
                <a:gridCol w="329184">
                  <a:extLst>
                    <a:ext uri="{9D8B030D-6E8A-4147-A177-3AD203B41FA5}">
                      <a16:colId xmlns:a16="http://schemas.microsoft.com/office/drawing/2014/main" val="1654658916"/>
                    </a:ext>
                  </a:extLst>
                </a:gridCol>
                <a:gridCol w="329184">
                  <a:extLst>
                    <a:ext uri="{9D8B030D-6E8A-4147-A177-3AD203B41FA5}">
                      <a16:colId xmlns:a16="http://schemas.microsoft.com/office/drawing/2014/main" val="2573384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3448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- 2019-04-21 12:22:16 </a:t>
                      </a:r>
                      <a:r>
                        <a:rPr kumimoji="0" lang="en-US" sz="1000" b="0" i="0" u="none" strike="noStrike" kern="1200" cap="none" spc="0" normalizeH="0" baseline="0" noProof="0">
                          <a:ln>
                            <a:noFill/>
                          </a:ln>
                          <a:solidFill>
                            <a:prstClr val="black"/>
                          </a:solidFill>
                          <a:effectLst/>
                          <a:uLnTx/>
                          <a:uFillTx/>
                          <a:latin typeface="+mn-lt"/>
                          <a:ea typeface="+mn-ea"/>
                          <a:cs typeface="+mn-cs"/>
                        </a:rPr>
                        <a:t> 
 DAMAC’s mission has always been about bringing premium and differentiated lifestyle experiences to its customers. We are proud to be associated with the Masters of Marriott programme in which culinary alchemist, Master Chef Heston Bluementhal is hosting an array of distinctive culinary experiences for the first time in India.
</a:t>
                      </a:r>
                      <a:r>
                        <a:rPr kumimoji="0" lang="ar-AE" sz="1000" b="0" i="0" u="none" strike="noStrike" kern="1200" cap="none" spc="0" normalizeH="0" baseline="0" noProof="0">
                          <a:ln>
                            <a:noFill/>
                          </a:ln>
                          <a:solidFill>
                            <a:prstClr val="black"/>
                          </a:solidFill>
                          <a:effectLst/>
                          <a:uLnTx/>
                          <a:uFillTx/>
                          <a:latin typeface="+mn-lt"/>
                          <a:ea typeface="+mn-ea"/>
                          <a:cs typeface="+mn-cs"/>
                        </a:rPr>
                        <a:t>تتمثل مهمة داماك دائماً في تقديم تجارب متميزة وأساليب مختلفة لعملائها. نفخر بارتباطنا ببرنامج "مساترز أوف ماريوت" الذي يستضيف الشيف هيستون بلومنتال، والذي سيقدّم مجموعة من تجارب الطهي الرائعة لأول مرة في الهند.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1278.1854 %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5626766"/>
                  </a:ext>
                </a:extLst>
              </a:tr>
            </a:tbl>
          </a:graphicData>
        </a:graphic>
      </p:graphicFrame>
      <p:sp>
        <p:nvSpPr>
          <p:cNvPr id="4" name="Text Placeholder 3">
            <a:extLst>
              <a:ext uri="{FF2B5EF4-FFF2-40B4-BE49-F238E27FC236}">
                <a16:creationId xmlns:a16="http://schemas.microsoft.com/office/drawing/2014/main" id="{2FBBACC3-4621-4ADA-8926-7C27C13DAF7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219867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94327-1BC2-47AF-B012-316CEA81BCE4}"/>
              </a:ext>
            </a:extLst>
          </p:cNvPr>
          <p:cNvSpPr>
            <a:spLocks noGrp="1"/>
          </p:cNvSpPr>
          <p:nvPr>
            <p:ph type="title"/>
          </p:nvPr>
        </p:nvSpPr>
        <p:spPr/>
        <p:txBody>
          <a:bodyPr/>
          <a:lstStyle/>
          <a:p>
            <a:r>
              <a:rPr lang="en-US"/>
              <a:t>Facebook Own Posts Table | DAMAC Properties - 10 of 20</a:t>
            </a:r>
          </a:p>
        </p:txBody>
      </p:sp>
      <p:graphicFrame>
        <p:nvGraphicFramePr>
          <p:cNvPr id="5" name="Table Placeholder 4">
            <a:extLst>
              <a:ext uri="{FF2B5EF4-FFF2-40B4-BE49-F238E27FC236}">
                <a16:creationId xmlns:a16="http://schemas.microsoft.com/office/drawing/2014/main" id="{08336BD5-1ACE-4CA8-A51E-97FB7FB062E9}"/>
              </a:ext>
            </a:extLst>
          </p:cNvPr>
          <p:cNvGraphicFramePr>
            <a:graphicFrameLocks noGrp="1"/>
          </p:cNvGraphicFramePr>
          <p:nvPr>
            <p:ph type="tbl" sz="quarter" idx="13"/>
            <p:extLst>
              <p:ext uri="{D42A27DB-BD31-4B8C-83A1-F6EECF244321}">
                <p14:modId xmlns:p14="http://schemas.microsoft.com/office/powerpoint/2010/main" val="251577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19427729"/>
                    </a:ext>
                  </a:extLst>
                </a:gridCol>
                <a:gridCol w="411480">
                  <a:extLst>
                    <a:ext uri="{9D8B030D-6E8A-4147-A177-3AD203B41FA5}">
                      <a16:colId xmlns:a16="http://schemas.microsoft.com/office/drawing/2014/main" val="2251042384"/>
                    </a:ext>
                  </a:extLst>
                </a:gridCol>
                <a:gridCol w="329184">
                  <a:extLst>
                    <a:ext uri="{9D8B030D-6E8A-4147-A177-3AD203B41FA5}">
                      <a16:colId xmlns:a16="http://schemas.microsoft.com/office/drawing/2014/main" val="246007771"/>
                    </a:ext>
                  </a:extLst>
                </a:gridCol>
                <a:gridCol w="329184">
                  <a:extLst>
                    <a:ext uri="{9D8B030D-6E8A-4147-A177-3AD203B41FA5}">
                      <a16:colId xmlns:a16="http://schemas.microsoft.com/office/drawing/2014/main" val="727446508"/>
                    </a:ext>
                  </a:extLst>
                </a:gridCol>
                <a:gridCol w="329184">
                  <a:extLst>
                    <a:ext uri="{9D8B030D-6E8A-4147-A177-3AD203B41FA5}">
                      <a16:colId xmlns:a16="http://schemas.microsoft.com/office/drawing/2014/main" val="2169456949"/>
                    </a:ext>
                  </a:extLst>
                </a:gridCol>
                <a:gridCol w="329184">
                  <a:extLst>
                    <a:ext uri="{9D8B030D-6E8A-4147-A177-3AD203B41FA5}">
                      <a16:colId xmlns:a16="http://schemas.microsoft.com/office/drawing/2014/main" val="3979209135"/>
                    </a:ext>
                  </a:extLst>
                </a:gridCol>
                <a:gridCol w="329184">
                  <a:extLst>
                    <a:ext uri="{9D8B030D-6E8A-4147-A177-3AD203B41FA5}">
                      <a16:colId xmlns:a16="http://schemas.microsoft.com/office/drawing/2014/main" val="1709066272"/>
                    </a:ext>
                  </a:extLst>
                </a:gridCol>
                <a:gridCol w="329184">
                  <a:extLst>
                    <a:ext uri="{9D8B030D-6E8A-4147-A177-3AD203B41FA5}">
                      <a16:colId xmlns:a16="http://schemas.microsoft.com/office/drawing/2014/main" val="830612125"/>
                    </a:ext>
                  </a:extLst>
                </a:gridCol>
                <a:gridCol w="329184">
                  <a:extLst>
                    <a:ext uri="{9D8B030D-6E8A-4147-A177-3AD203B41FA5}">
                      <a16:colId xmlns:a16="http://schemas.microsoft.com/office/drawing/2014/main" val="335545499"/>
                    </a:ext>
                  </a:extLst>
                </a:gridCol>
                <a:gridCol w="329184">
                  <a:extLst>
                    <a:ext uri="{9D8B030D-6E8A-4147-A177-3AD203B41FA5}">
                      <a16:colId xmlns:a16="http://schemas.microsoft.com/office/drawing/2014/main" val="3162967948"/>
                    </a:ext>
                  </a:extLst>
                </a:gridCol>
                <a:gridCol w="329184">
                  <a:extLst>
                    <a:ext uri="{9D8B030D-6E8A-4147-A177-3AD203B41FA5}">
                      <a16:colId xmlns:a16="http://schemas.microsoft.com/office/drawing/2014/main" val="4195051146"/>
                    </a:ext>
                  </a:extLst>
                </a:gridCol>
                <a:gridCol w="329184">
                  <a:extLst>
                    <a:ext uri="{9D8B030D-6E8A-4147-A177-3AD203B41FA5}">
                      <a16:colId xmlns:a16="http://schemas.microsoft.com/office/drawing/2014/main" val="3018611565"/>
                    </a:ext>
                  </a:extLst>
                </a:gridCol>
                <a:gridCol w="329184">
                  <a:extLst>
                    <a:ext uri="{9D8B030D-6E8A-4147-A177-3AD203B41FA5}">
                      <a16:colId xmlns:a16="http://schemas.microsoft.com/office/drawing/2014/main" val="2985351510"/>
                    </a:ext>
                  </a:extLst>
                </a:gridCol>
                <a:gridCol w="329184">
                  <a:extLst>
                    <a:ext uri="{9D8B030D-6E8A-4147-A177-3AD203B41FA5}">
                      <a16:colId xmlns:a16="http://schemas.microsoft.com/office/drawing/2014/main" val="1692582342"/>
                    </a:ext>
                  </a:extLst>
                </a:gridCol>
                <a:gridCol w="329184">
                  <a:extLst>
                    <a:ext uri="{9D8B030D-6E8A-4147-A177-3AD203B41FA5}">
                      <a16:colId xmlns:a16="http://schemas.microsoft.com/office/drawing/2014/main" val="2189870711"/>
                    </a:ext>
                  </a:extLst>
                </a:gridCol>
                <a:gridCol w="329184">
                  <a:extLst>
                    <a:ext uri="{9D8B030D-6E8A-4147-A177-3AD203B41FA5}">
                      <a16:colId xmlns:a16="http://schemas.microsoft.com/office/drawing/2014/main" val="3319636386"/>
                    </a:ext>
                  </a:extLst>
                </a:gridCol>
                <a:gridCol w="329184">
                  <a:extLst>
                    <a:ext uri="{9D8B030D-6E8A-4147-A177-3AD203B41FA5}">
                      <a16:colId xmlns:a16="http://schemas.microsoft.com/office/drawing/2014/main" val="1622048866"/>
                    </a:ext>
                  </a:extLst>
                </a:gridCol>
                <a:gridCol w="329184">
                  <a:extLst>
                    <a:ext uri="{9D8B030D-6E8A-4147-A177-3AD203B41FA5}">
                      <a16:colId xmlns:a16="http://schemas.microsoft.com/office/drawing/2014/main" val="733633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1217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- 2019-04-20 09:34:31 </a:t>
                      </a:r>
                      <a:r>
                        <a:rPr kumimoji="0" lang="en-US" sz="1000" b="0" i="0" u="none" strike="noStrike" kern="1200" cap="none" spc="0" normalizeH="0" baseline="0" noProof="0">
                          <a:ln>
                            <a:noFill/>
                          </a:ln>
                          <a:solidFill>
                            <a:prstClr val="black"/>
                          </a:solidFill>
                          <a:effectLst/>
                          <a:uLnTx/>
                          <a:uFillTx/>
                          <a:latin typeface="+mn-lt"/>
                          <a:ea typeface="+mn-ea"/>
                          <a:cs typeface="+mn-cs"/>
                        </a:rPr>
                        <a:t> 
 For Yulu Zheng, exceptional quality and luxurious lifestyle amenities at #DAMACMajestine made it the home of her dreams. This is her story… #WhatsYourStory
</a:t>
                      </a:r>
                      <a:r>
                        <a:rPr kumimoji="0" lang="ar-AE" sz="1000" b="0" i="0" u="none" strike="noStrike" kern="1200" cap="none" spc="0" normalizeH="0" baseline="0" noProof="0">
                          <a:ln>
                            <a:noFill/>
                          </a:ln>
                          <a:solidFill>
                            <a:prstClr val="black"/>
                          </a:solidFill>
                          <a:effectLst/>
                          <a:uLnTx/>
                          <a:uFillTx/>
                          <a:latin typeface="+mn-lt"/>
                          <a:ea typeface="+mn-ea"/>
                          <a:cs typeface="+mn-cs"/>
                        </a:rPr>
                        <a:t>بالنسبة إلى “يولو زيهنغ"، فإن الجودة الفائقة ووسائل الراحة العصرية في داماك ماجستين جعلتها منزل أحلامها. هذه هي قصتها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73241.8981 %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650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- 2019-04-18 13:59:24 </a:t>
                      </a:r>
                      <a:r>
                        <a:rPr kumimoji="0" lang="en-US" sz="1000" b="0" i="0" u="none" strike="noStrike" kern="1200" cap="none" spc="0" normalizeH="0" baseline="0" noProof="0">
                          <a:ln>
                            <a:noFill/>
                          </a:ln>
                          <a:solidFill>
                            <a:prstClr val="black"/>
                          </a:solidFill>
                          <a:effectLst/>
                          <a:uLnTx/>
                          <a:uFillTx/>
                          <a:latin typeface="+mn-lt"/>
                          <a:ea typeface="+mn-ea"/>
                          <a:cs typeface="+mn-cs"/>
                        </a:rPr>
                        <a:t> 
 Unity in Diversity... #DAMACHills
</a:t>
                      </a:r>
                      <a:r>
                        <a:rPr kumimoji="0" lang="ar-AE" sz="1000" b="0" i="0" u="none" strike="noStrike" kern="1200" cap="none" spc="0" normalizeH="0" baseline="0" noProof="0">
                          <a:ln>
                            <a:noFill/>
                          </a:ln>
                          <a:solidFill>
                            <a:prstClr val="black"/>
                          </a:solidFill>
                          <a:effectLst/>
                          <a:uLnTx/>
                          <a:uFillTx/>
                          <a:latin typeface="+mn-lt"/>
                          <a:ea typeface="+mn-ea"/>
                          <a:cs typeface="+mn-cs"/>
                        </a:rPr>
                        <a:t>الوحدة في التنوع والاختلاف... #داماك_هيلز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132758.7890 %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2736888"/>
                  </a:ext>
                </a:extLst>
              </a:tr>
            </a:tbl>
          </a:graphicData>
        </a:graphic>
      </p:graphicFrame>
      <p:sp>
        <p:nvSpPr>
          <p:cNvPr id="4" name="Text Placeholder 3">
            <a:extLst>
              <a:ext uri="{FF2B5EF4-FFF2-40B4-BE49-F238E27FC236}">
                <a16:creationId xmlns:a16="http://schemas.microsoft.com/office/drawing/2014/main" id="{78259705-AA5D-4EAE-B1F4-F47A50E4259E}"/>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828019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A1E36-7276-49E7-87D8-034A78C717EB}"/>
              </a:ext>
            </a:extLst>
          </p:cNvPr>
          <p:cNvSpPr>
            <a:spLocks noGrp="1"/>
          </p:cNvSpPr>
          <p:nvPr>
            <p:ph type="title"/>
          </p:nvPr>
        </p:nvSpPr>
        <p:spPr/>
        <p:txBody>
          <a:bodyPr/>
          <a:lstStyle/>
          <a:p>
            <a:r>
              <a:rPr lang="en-US"/>
              <a:t>Facebook Own Posts Table | DAMAC Properties - 11 of 20</a:t>
            </a:r>
          </a:p>
        </p:txBody>
      </p:sp>
      <p:graphicFrame>
        <p:nvGraphicFramePr>
          <p:cNvPr id="5" name="Table Placeholder 4">
            <a:extLst>
              <a:ext uri="{FF2B5EF4-FFF2-40B4-BE49-F238E27FC236}">
                <a16:creationId xmlns:a16="http://schemas.microsoft.com/office/drawing/2014/main" id="{6C1D50C5-8526-44BF-A77D-5D218219B616}"/>
              </a:ext>
            </a:extLst>
          </p:cNvPr>
          <p:cNvGraphicFramePr>
            <a:graphicFrameLocks noGrp="1"/>
          </p:cNvGraphicFramePr>
          <p:nvPr>
            <p:ph type="tbl" sz="quarter" idx="13"/>
            <p:extLst>
              <p:ext uri="{D42A27DB-BD31-4B8C-83A1-F6EECF244321}">
                <p14:modId xmlns:p14="http://schemas.microsoft.com/office/powerpoint/2010/main" val="3642574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14548326"/>
                    </a:ext>
                  </a:extLst>
                </a:gridCol>
                <a:gridCol w="411480">
                  <a:extLst>
                    <a:ext uri="{9D8B030D-6E8A-4147-A177-3AD203B41FA5}">
                      <a16:colId xmlns:a16="http://schemas.microsoft.com/office/drawing/2014/main" val="3602475402"/>
                    </a:ext>
                  </a:extLst>
                </a:gridCol>
                <a:gridCol w="329184">
                  <a:extLst>
                    <a:ext uri="{9D8B030D-6E8A-4147-A177-3AD203B41FA5}">
                      <a16:colId xmlns:a16="http://schemas.microsoft.com/office/drawing/2014/main" val="2367259088"/>
                    </a:ext>
                  </a:extLst>
                </a:gridCol>
                <a:gridCol w="329184">
                  <a:extLst>
                    <a:ext uri="{9D8B030D-6E8A-4147-A177-3AD203B41FA5}">
                      <a16:colId xmlns:a16="http://schemas.microsoft.com/office/drawing/2014/main" val="2458287025"/>
                    </a:ext>
                  </a:extLst>
                </a:gridCol>
                <a:gridCol w="329184">
                  <a:extLst>
                    <a:ext uri="{9D8B030D-6E8A-4147-A177-3AD203B41FA5}">
                      <a16:colId xmlns:a16="http://schemas.microsoft.com/office/drawing/2014/main" val="499297696"/>
                    </a:ext>
                  </a:extLst>
                </a:gridCol>
                <a:gridCol w="329184">
                  <a:extLst>
                    <a:ext uri="{9D8B030D-6E8A-4147-A177-3AD203B41FA5}">
                      <a16:colId xmlns:a16="http://schemas.microsoft.com/office/drawing/2014/main" val="4204302761"/>
                    </a:ext>
                  </a:extLst>
                </a:gridCol>
                <a:gridCol w="329184">
                  <a:extLst>
                    <a:ext uri="{9D8B030D-6E8A-4147-A177-3AD203B41FA5}">
                      <a16:colId xmlns:a16="http://schemas.microsoft.com/office/drawing/2014/main" val="1644157167"/>
                    </a:ext>
                  </a:extLst>
                </a:gridCol>
                <a:gridCol w="329184">
                  <a:extLst>
                    <a:ext uri="{9D8B030D-6E8A-4147-A177-3AD203B41FA5}">
                      <a16:colId xmlns:a16="http://schemas.microsoft.com/office/drawing/2014/main" val="1845352459"/>
                    </a:ext>
                  </a:extLst>
                </a:gridCol>
                <a:gridCol w="329184">
                  <a:extLst>
                    <a:ext uri="{9D8B030D-6E8A-4147-A177-3AD203B41FA5}">
                      <a16:colId xmlns:a16="http://schemas.microsoft.com/office/drawing/2014/main" val="2276348119"/>
                    </a:ext>
                  </a:extLst>
                </a:gridCol>
                <a:gridCol w="329184">
                  <a:extLst>
                    <a:ext uri="{9D8B030D-6E8A-4147-A177-3AD203B41FA5}">
                      <a16:colId xmlns:a16="http://schemas.microsoft.com/office/drawing/2014/main" val="2076854852"/>
                    </a:ext>
                  </a:extLst>
                </a:gridCol>
                <a:gridCol w="329184">
                  <a:extLst>
                    <a:ext uri="{9D8B030D-6E8A-4147-A177-3AD203B41FA5}">
                      <a16:colId xmlns:a16="http://schemas.microsoft.com/office/drawing/2014/main" val="2110825302"/>
                    </a:ext>
                  </a:extLst>
                </a:gridCol>
                <a:gridCol w="329184">
                  <a:extLst>
                    <a:ext uri="{9D8B030D-6E8A-4147-A177-3AD203B41FA5}">
                      <a16:colId xmlns:a16="http://schemas.microsoft.com/office/drawing/2014/main" val="996393776"/>
                    </a:ext>
                  </a:extLst>
                </a:gridCol>
                <a:gridCol w="329184">
                  <a:extLst>
                    <a:ext uri="{9D8B030D-6E8A-4147-A177-3AD203B41FA5}">
                      <a16:colId xmlns:a16="http://schemas.microsoft.com/office/drawing/2014/main" val="1151693314"/>
                    </a:ext>
                  </a:extLst>
                </a:gridCol>
                <a:gridCol w="329184">
                  <a:extLst>
                    <a:ext uri="{9D8B030D-6E8A-4147-A177-3AD203B41FA5}">
                      <a16:colId xmlns:a16="http://schemas.microsoft.com/office/drawing/2014/main" val="1283346799"/>
                    </a:ext>
                  </a:extLst>
                </a:gridCol>
                <a:gridCol w="329184">
                  <a:extLst>
                    <a:ext uri="{9D8B030D-6E8A-4147-A177-3AD203B41FA5}">
                      <a16:colId xmlns:a16="http://schemas.microsoft.com/office/drawing/2014/main" val="2322785587"/>
                    </a:ext>
                  </a:extLst>
                </a:gridCol>
                <a:gridCol w="329184">
                  <a:extLst>
                    <a:ext uri="{9D8B030D-6E8A-4147-A177-3AD203B41FA5}">
                      <a16:colId xmlns:a16="http://schemas.microsoft.com/office/drawing/2014/main" val="1333976328"/>
                    </a:ext>
                  </a:extLst>
                </a:gridCol>
                <a:gridCol w="329184">
                  <a:extLst>
                    <a:ext uri="{9D8B030D-6E8A-4147-A177-3AD203B41FA5}">
                      <a16:colId xmlns:a16="http://schemas.microsoft.com/office/drawing/2014/main" val="1589711614"/>
                    </a:ext>
                  </a:extLst>
                </a:gridCol>
                <a:gridCol w="329184">
                  <a:extLst>
                    <a:ext uri="{9D8B030D-6E8A-4147-A177-3AD203B41FA5}">
                      <a16:colId xmlns:a16="http://schemas.microsoft.com/office/drawing/2014/main" val="1616613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697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- 2019-04-17 17:49:33 </a:t>
                      </a:r>
                      <a:r>
                        <a:rPr kumimoji="0" lang="en-US" sz="1000" b="0" i="0" u="none" strike="noStrike" kern="1200" cap="none" spc="0" normalizeH="0" baseline="0" noProof="0">
                          <a:ln>
                            <a:noFill/>
                          </a:ln>
                          <a:solidFill>
                            <a:prstClr val="black"/>
                          </a:solidFill>
                          <a:effectLst/>
                          <a:uLnTx/>
                          <a:uFillTx/>
                          <a:latin typeface="+mn-lt"/>
                          <a:ea typeface="+mn-ea"/>
                          <a:cs typeface="+mn-cs"/>
                        </a:rPr>
                        <a:t> 
 The United Kingdom is one of our key markets, and the recent issuance of a £175 million development package to DAMAC International from three major banks - Barclays Bank, Burgan Bank, and Emirates NBD - is yet another vote of confidence.
Construction at our London landmark project, DAMAC Tower Nine Elms, continues full steam ahead, now reaching over 27 floors. 
Our chairman @hussainsajwani here with Richard Taylor, Chairman, Corporate &amp; Investment Banking, Barclays Bank; His Excellency Sulaiman Hamid Almazroui, UAE Ambassador to the UK and Mohammed M. Al-Mael, Head of Corporate Banking, Burgan Bank. 
https://www.pbctoday.co.uk/news/planning-construction-news/damac-uk-project/55715/
</a:t>
                      </a:r>
                      <a:r>
                        <a:rPr kumimoji="0" lang="ar-AE" sz="1000" b="0" i="0" u="none" strike="noStrike" kern="1200" cap="none" spc="0" normalizeH="0" baseline="0" noProof="0">
                          <a:ln>
                            <a:noFill/>
                          </a:ln>
                          <a:solidFill>
                            <a:prstClr val="black"/>
                          </a:solidFill>
                          <a:effectLst/>
                          <a:uLnTx/>
                          <a:uFillTx/>
                          <a:latin typeface="+mn-lt"/>
                          <a:ea typeface="+mn-ea"/>
                          <a:cs typeface="+mn-cs"/>
                        </a:rPr>
                        <a:t>تعدّ المملكة المتحدة واحدة من أهم أسواقنا الرئيسية. كما أن حصولنا على حزمة مالية بقيمة١٧٥ مليون جنيه إسترليني من ثلاثة بنوك رئيسية وهي باركليز، برقان، والإمارات دبي الوطني، يعتبر تأكيد على ثقتنا تجاه هذا السوق. ‎أعمال الإنشاءات في مشروع داماك تاور ناين إلمز، أحد المشاريع البارزة في لندن، مستمرة بوتيرة سري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167383.0481 %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0546067"/>
                  </a:ext>
                </a:extLst>
              </a:tr>
            </a:tbl>
          </a:graphicData>
        </a:graphic>
      </p:graphicFrame>
      <p:sp>
        <p:nvSpPr>
          <p:cNvPr id="4" name="Text Placeholder 3">
            <a:extLst>
              <a:ext uri="{FF2B5EF4-FFF2-40B4-BE49-F238E27FC236}">
                <a16:creationId xmlns:a16="http://schemas.microsoft.com/office/drawing/2014/main" id="{DDEC7614-328F-40E8-B23D-FC3626096EAA}"/>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304770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95C7-9D51-429A-919E-688D4AEA7095}"/>
              </a:ext>
            </a:extLst>
          </p:cNvPr>
          <p:cNvSpPr>
            <a:spLocks noGrp="1"/>
          </p:cNvSpPr>
          <p:nvPr>
            <p:ph type="title"/>
          </p:nvPr>
        </p:nvSpPr>
        <p:spPr/>
        <p:txBody>
          <a:bodyPr/>
          <a:lstStyle/>
          <a:p>
            <a:r>
              <a:rPr lang="en-US"/>
              <a:t>Facebook Own Posts Table | DAMAC Properties - 12 of 20</a:t>
            </a:r>
          </a:p>
        </p:txBody>
      </p:sp>
      <p:graphicFrame>
        <p:nvGraphicFramePr>
          <p:cNvPr id="5" name="Table Placeholder 4">
            <a:extLst>
              <a:ext uri="{FF2B5EF4-FFF2-40B4-BE49-F238E27FC236}">
                <a16:creationId xmlns:a16="http://schemas.microsoft.com/office/drawing/2014/main" id="{0E503DE1-1B17-4E62-BB8B-D76241347036}"/>
              </a:ext>
            </a:extLst>
          </p:cNvPr>
          <p:cNvGraphicFramePr>
            <a:graphicFrameLocks noGrp="1"/>
          </p:cNvGraphicFramePr>
          <p:nvPr>
            <p:ph type="tbl" sz="quarter" idx="13"/>
            <p:extLst>
              <p:ext uri="{D42A27DB-BD31-4B8C-83A1-F6EECF244321}">
                <p14:modId xmlns:p14="http://schemas.microsoft.com/office/powerpoint/2010/main" val="4089539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88227873"/>
                    </a:ext>
                  </a:extLst>
                </a:gridCol>
                <a:gridCol w="411480">
                  <a:extLst>
                    <a:ext uri="{9D8B030D-6E8A-4147-A177-3AD203B41FA5}">
                      <a16:colId xmlns:a16="http://schemas.microsoft.com/office/drawing/2014/main" val="798850294"/>
                    </a:ext>
                  </a:extLst>
                </a:gridCol>
                <a:gridCol w="329184">
                  <a:extLst>
                    <a:ext uri="{9D8B030D-6E8A-4147-A177-3AD203B41FA5}">
                      <a16:colId xmlns:a16="http://schemas.microsoft.com/office/drawing/2014/main" val="329806063"/>
                    </a:ext>
                  </a:extLst>
                </a:gridCol>
                <a:gridCol w="329184">
                  <a:extLst>
                    <a:ext uri="{9D8B030D-6E8A-4147-A177-3AD203B41FA5}">
                      <a16:colId xmlns:a16="http://schemas.microsoft.com/office/drawing/2014/main" val="65207136"/>
                    </a:ext>
                  </a:extLst>
                </a:gridCol>
                <a:gridCol w="329184">
                  <a:extLst>
                    <a:ext uri="{9D8B030D-6E8A-4147-A177-3AD203B41FA5}">
                      <a16:colId xmlns:a16="http://schemas.microsoft.com/office/drawing/2014/main" val="2599127148"/>
                    </a:ext>
                  </a:extLst>
                </a:gridCol>
                <a:gridCol w="329184">
                  <a:extLst>
                    <a:ext uri="{9D8B030D-6E8A-4147-A177-3AD203B41FA5}">
                      <a16:colId xmlns:a16="http://schemas.microsoft.com/office/drawing/2014/main" val="1542700757"/>
                    </a:ext>
                  </a:extLst>
                </a:gridCol>
                <a:gridCol w="329184">
                  <a:extLst>
                    <a:ext uri="{9D8B030D-6E8A-4147-A177-3AD203B41FA5}">
                      <a16:colId xmlns:a16="http://schemas.microsoft.com/office/drawing/2014/main" val="320038751"/>
                    </a:ext>
                  </a:extLst>
                </a:gridCol>
                <a:gridCol w="329184">
                  <a:extLst>
                    <a:ext uri="{9D8B030D-6E8A-4147-A177-3AD203B41FA5}">
                      <a16:colId xmlns:a16="http://schemas.microsoft.com/office/drawing/2014/main" val="866503351"/>
                    </a:ext>
                  </a:extLst>
                </a:gridCol>
                <a:gridCol w="329184">
                  <a:extLst>
                    <a:ext uri="{9D8B030D-6E8A-4147-A177-3AD203B41FA5}">
                      <a16:colId xmlns:a16="http://schemas.microsoft.com/office/drawing/2014/main" val="2704578059"/>
                    </a:ext>
                  </a:extLst>
                </a:gridCol>
                <a:gridCol w="329184">
                  <a:extLst>
                    <a:ext uri="{9D8B030D-6E8A-4147-A177-3AD203B41FA5}">
                      <a16:colId xmlns:a16="http://schemas.microsoft.com/office/drawing/2014/main" val="41137638"/>
                    </a:ext>
                  </a:extLst>
                </a:gridCol>
                <a:gridCol w="329184">
                  <a:extLst>
                    <a:ext uri="{9D8B030D-6E8A-4147-A177-3AD203B41FA5}">
                      <a16:colId xmlns:a16="http://schemas.microsoft.com/office/drawing/2014/main" val="2497434060"/>
                    </a:ext>
                  </a:extLst>
                </a:gridCol>
                <a:gridCol w="329184">
                  <a:extLst>
                    <a:ext uri="{9D8B030D-6E8A-4147-A177-3AD203B41FA5}">
                      <a16:colId xmlns:a16="http://schemas.microsoft.com/office/drawing/2014/main" val="536578716"/>
                    </a:ext>
                  </a:extLst>
                </a:gridCol>
                <a:gridCol w="329184">
                  <a:extLst>
                    <a:ext uri="{9D8B030D-6E8A-4147-A177-3AD203B41FA5}">
                      <a16:colId xmlns:a16="http://schemas.microsoft.com/office/drawing/2014/main" val="2233946078"/>
                    </a:ext>
                  </a:extLst>
                </a:gridCol>
                <a:gridCol w="329184">
                  <a:extLst>
                    <a:ext uri="{9D8B030D-6E8A-4147-A177-3AD203B41FA5}">
                      <a16:colId xmlns:a16="http://schemas.microsoft.com/office/drawing/2014/main" val="49601083"/>
                    </a:ext>
                  </a:extLst>
                </a:gridCol>
                <a:gridCol w="329184">
                  <a:extLst>
                    <a:ext uri="{9D8B030D-6E8A-4147-A177-3AD203B41FA5}">
                      <a16:colId xmlns:a16="http://schemas.microsoft.com/office/drawing/2014/main" val="76611823"/>
                    </a:ext>
                  </a:extLst>
                </a:gridCol>
                <a:gridCol w="329184">
                  <a:extLst>
                    <a:ext uri="{9D8B030D-6E8A-4147-A177-3AD203B41FA5}">
                      <a16:colId xmlns:a16="http://schemas.microsoft.com/office/drawing/2014/main" val="2788984791"/>
                    </a:ext>
                  </a:extLst>
                </a:gridCol>
                <a:gridCol w="329184">
                  <a:extLst>
                    <a:ext uri="{9D8B030D-6E8A-4147-A177-3AD203B41FA5}">
                      <a16:colId xmlns:a16="http://schemas.microsoft.com/office/drawing/2014/main" val="79602042"/>
                    </a:ext>
                  </a:extLst>
                </a:gridCol>
                <a:gridCol w="329184">
                  <a:extLst>
                    <a:ext uri="{9D8B030D-6E8A-4147-A177-3AD203B41FA5}">
                      <a16:colId xmlns:a16="http://schemas.microsoft.com/office/drawing/2014/main" val="3330926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000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- 2019-04-16 14:58:49 </a:t>
                      </a:r>
                      <a:r>
                        <a:rPr kumimoji="0" lang="en-US" sz="1000" b="0" i="0" u="none" strike="noStrike" kern="1200" cap="none" spc="0" normalizeH="0" baseline="0" noProof="0">
                          <a:ln>
                            <a:noFill/>
                          </a:ln>
                          <a:solidFill>
                            <a:prstClr val="black"/>
                          </a:solidFill>
                          <a:effectLst/>
                          <a:uLnTx/>
                          <a:uFillTx/>
                          <a:latin typeface="+mn-lt"/>
                          <a:ea typeface="+mn-ea"/>
                          <a:cs typeface="+mn-cs"/>
                        </a:rPr>
                        <a:t> 
 Teamwork makes the dream work! 
Amira Sajwani with Haitham Sharkawy and the team from Dream Village Real Estate Brokerage.
</a:t>
                      </a:r>
                      <a:r>
                        <a:rPr kumimoji="0" lang="ar-AE" sz="1000" b="0" i="0" u="none" strike="noStrike" kern="1200" cap="none" spc="0" normalizeH="0" baseline="0" noProof="0">
                          <a:ln>
                            <a:noFill/>
                          </a:ln>
                          <a:solidFill>
                            <a:prstClr val="black"/>
                          </a:solidFill>
                          <a:effectLst/>
                          <a:uLnTx/>
                          <a:uFillTx/>
                          <a:latin typeface="+mn-lt"/>
                          <a:ea typeface="+mn-ea"/>
                          <a:cs typeface="+mn-cs"/>
                        </a:rPr>
                        <a:t>العمل الجماعي يصنع العمل الأفضل!
أميرة سجواني مع هيثم شرقاوي وفريق دريم فيلج للوساطة العقارية.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8849096.2658 %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9597790"/>
                  </a:ext>
                </a:extLst>
              </a:tr>
            </a:tbl>
          </a:graphicData>
        </a:graphic>
      </p:graphicFrame>
      <p:sp>
        <p:nvSpPr>
          <p:cNvPr id="4" name="Text Placeholder 3">
            <a:extLst>
              <a:ext uri="{FF2B5EF4-FFF2-40B4-BE49-F238E27FC236}">
                <a16:creationId xmlns:a16="http://schemas.microsoft.com/office/drawing/2014/main" id="{B7318D50-26FC-4EB3-9AF3-9645EE67AFA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1380762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D65BE-81F6-4031-8A21-8AF8253C06D0}"/>
              </a:ext>
            </a:extLst>
          </p:cNvPr>
          <p:cNvSpPr>
            <a:spLocks noGrp="1"/>
          </p:cNvSpPr>
          <p:nvPr>
            <p:ph type="title"/>
          </p:nvPr>
        </p:nvSpPr>
        <p:spPr/>
        <p:txBody>
          <a:bodyPr/>
          <a:lstStyle/>
          <a:p>
            <a:r>
              <a:rPr lang="en-US"/>
              <a:t>Facebook Own Posts Table | DAMAC Properties - 13 of 20</a:t>
            </a:r>
          </a:p>
        </p:txBody>
      </p:sp>
      <p:graphicFrame>
        <p:nvGraphicFramePr>
          <p:cNvPr id="5" name="Table Placeholder 4">
            <a:extLst>
              <a:ext uri="{FF2B5EF4-FFF2-40B4-BE49-F238E27FC236}">
                <a16:creationId xmlns:a16="http://schemas.microsoft.com/office/drawing/2014/main" id="{357D36E1-A353-4E8A-9104-A58F5DAF3C8F}"/>
              </a:ext>
            </a:extLst>
          </p:cNvPr>
          <p:cNvGraphicFramePr>
            <a:graphicFrameLocks noGrp="1"/>
          </p:cNvGraphicFramePr>
          <p:nvPr>
            <p:ph type="tbl" sz="quarter" idx="13"/>
            <p:extLst>
              <p:ext uri="{D42A27DB-BD31-4B8C-83A1-F6EECF244321}">
                <p14:modId xmlns:p14="http://schemas.microsoft.com/office/powerpoint/2010/main" val="546437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59825100"/>
                    </a:ext>
                  </a:extLst>
                </a:gridCol>
                <a:gridCol w="411480">
                  <a:extLst>
                    <a:ext uri="{9D8B030D-6E8A-4147-A177-3AD203B41FA5}">
                      <a16:colId xmlns:a16="http://schemas.microsoft.com/office/drawing/2014/main" val="50563723"/>
                    </a:ext>
                  </a:extLst>
                </a:gridCol>
                <a:gridCol w="329184">
                  <a:extLst>
                    <a:ext uri="{9D8B030D-6E8A-4147-A177-3AD203B41FA5}">
                      <a16:colId xmlns:a16="http://schemas.microsoft.com/office/drawing/2014/main" val="3801484603"/>
                    </a:ext>
                  </a:extLst>
                </a:gridCol>
                <a:gridCol w="329184">
                  <a:extLst>
                    <a:ext uri="{9D8B030D-6E8A-4147-A177-3AD203B41FA5}">
                      <a16:colId xmlns:a16="http://schemas.microsoft.com/office/drawing/2014/main" val="1684685388"/>
                    </a:ext>
                  </a:extLst>
                </a:gridCol>
                <a:gridCol w="329184">
                  <a:extLst>
                    <a:ext uri="{9D8B030D-6E8A-4147-A177-3AD203B41FA5}">
                      <a16:colId xmlns:a16="http://schemas.microsoft.com/office/drawing/2014/main" val="2112365026"/>
                    </a:ext>
                  </a:extLst>
                </a:gridCol>
                <a:gridCol w="329184">
                  <a:extLst>
                    <a:ext uri="{9D8B030D-6E8A-4147-A177-3AD203B41FA5}">
                      <a16:colId xmlns:a16="http://schemas.microsoft.com/office/drawing/2014/main" val="3360728169"/>
                    </a:ext>
                  </a:extLst>
                </a:gridCol>
                <a:gridCol w="329184">
                  <a:extLst>
                    <a:ext uri="{9D8B030D-6E8A-4147-A177-3AD203B41FA5}">
                      <a16:colId xmlns:a16="http://schemas.microsoft.com/office/drawing/2014/main" val="1791906815"/>
                    </a:ext>
                  </a:extLst>
                </a:gridCol>
                <a:gridCol w="329184">
                  <a:extLst>
                    <a:ext uri="{9D8B030D-6E8A-4147-A177-3AD203B41FA5}">
                      <a16:colId xmlns:a16="http://schemas.microsoft.com/office/drawing/2014/main" val="284604847"/>
                    </a:ext>
                  </a:extLst>
                </a:gridCol>
                <a:gridCol w="329184">
                  <a:extLst>
                    <a:ext uri="{9D8B030D-6E8A-4147-A177-3AD203B41FA5}">
                      <a16:colId xmlns:a16="http://schemas.microsoft.com/office/drawing/2014/main" val="3367328005"/>
                    </a:ext>
                  </a:extLst>
                </a:gridCol>
                <a:gridCol w="329184">
                  <a:extLst>
                    <a:ext uri="{9D8B030D-6E8A-4147-A177-3AD203B41FA5}">
                      <a16:colId xmlns:a16="http://schemas.microsoft.com/office/drawing/2014/main" val="2851348639"/>
                    </a:ext>
                  </a:extLst>
                </a:gridCol>
                <a:gridCol w="329184">
                  <a:extLst>
                    <a:ext uri="{9D8B030D-6E8A-4147-A177-3AD203B41FA5}">
                      <a16:colId xmlns:a16="http://schemas.microsoft.com/office/drawing/2014/main" val="3000756739"/>
                    </a:ext>
                  </a:extLst>
                </a:gridCol>
                <a:gridCol w="329184">
                  <a:extLst>
                    <a:ext uri="{9D8B030D-6E8A-4147-A177-3AD203B41FA5}">
                      <a16:colId xmlns:a16="http://schemas.microsoft.com/office/drawing/2014/main" val="1625015362"/>
                    </a:ext>
                  </a:extLst>
                </a:gridCol>
                <a:gridCol w="329184">
                  <a:extLst>
                    <a:ext uri="{9D8B030D-6E8A-4147-A177-3AD203B41FA5}">
                      <a16:colId xmlns:a16="http://schemas.microsoft.com/office/drawing/2014/main" val="990455070"/>
                    </a:ext>
                  </a:extLst>
                </a:gridCol>
                <a:gridCol w="329184">
                  <a:extLst>
                    <a:ext uri="{9D8B030D-6E8A-4147-A177-3AD203B41FA5}">
                      <a16:colId xmlns:a16="http://schemas.microsoft.com/office/drawing/2014/main" val="3491592262"/>
                    </a:ext>
                  </a:extLst>
                </a:gridCol>
                <a:gridCol w="329184">
                  <a:extLst>
                    <a:ext uri="{9D8B030D-6E8A-4147-A177-3AD203B41FA5}">
                      <a16:colId xmlns:a16="http://schemas.microsoft.com/office/drawing/2014/main" val="403401838"/>
                    </a:ext>
                  </a:extLst>
                </a:gridCol>
                <a:gridCol w="329184">
                  <a:extLst>
                    <a:ext uri="{9D8B030D-6E8A-4147-A177-3AD203B41FA5}">
                      <a16:colId xmlns:a16="http://schemas.microsoft.com/office/drawing/2014/main" val="379300300"/>
                    </a:ext>
                  </a:extLst>
                </a:gridCol>
                <a:gridCol w="329184">
                  <a:extLst>
                    <a:ext uri="{9D8B030D-6E8A-4147-A177-3AD203B41FA5}">
                      <a16:colId xmlns:a16="http://schemas.microsoft.com/office/drawing/2014/main" val="1498855388"/>
                    </a:ext>
                  </a:extLst>
                </a:gridCol>
                <a:gridCol w="329184">
                  <a:extLst>
                    <a:ext uri="{9D8B030D-6E8A-4147-A177-3AD203B41FA5}">
                      <a16:colId xmlns:a16="http://schemas.microsoft.com/office/drawing/2014/main" val="480578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517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- 2019-04-16 12:45:01 </a:t>
                      </a:r>
                      <a:r>
                        <a:rPr kumimoji="0" lang="en-US" sz="1000" b="0" i="0" u="none" strike="noStrike" kern="1200" cap="none" spc="0" normalizeH="0" baseline="0" noProof="0">
                          <a:ln>
                            <a:noFill/>
                          </a:ln>
                          <a:solidFill>
                            <a:prstClr val="black"/>
                          </a:solidFill>
                          <a:effectLst/>
                          <a:uLnTx/>
                          <a:uFillTx/>
                          <a:latin typeface="+mn-lt"/>
                          <a:ea typeface="+mn-ea"/>
                          <a:cs typeface="+mn-cs"/>
                        </a:rPr>
                        <a:t> 
 Move to your dream home with our exclusive home finance offer from EMIRATES NBD for just one day only! 
Enjoy 4.99% fixed interest rate for 5 years – plus no processing fees. 
Visit us on Saturday 20th April from 10am till 7pm at Park Towers DIFC.*
</a:t>
                      </a:r>
                      <a:r>
                        <a:rPr kumimoji="0" lang="ar-AE" sz="1000" b="0" i="0" u="none" strike="noStrike" kern="1200" cap="none" spc="0" normalizeH="0" baseline="0" noProof="0">
                          <a:ln>
                            <a:noFill/>
                          </a:ln>
                          <a:solidFill>
                            <a:prstClr val="black"/>
                          </a:solidFill>
                          <a:effectLst/>
                          <a:uLnTx/>
                          <a:uFillTx/>
                          <a:latin typeface="+mn-lt"/>
                          <a:ea typeface="+mn-ea"/>
                          <a:cs typeface="+mn-cs"/>
                        </a:rPr>
                        <a:t>انتقل إلى منزل أحلامك مع عرضنا الحصري للتمويل العقاري من بنك الامارات دبي الوطني لمدة يوم واحد فقط! استمتع بمعدل فائدة ثابت ٤.٩٩% على مدى ٥أعوام – بدون رسوم معاملة. 
تفضّل بزيارتنا يوم السبت ٢٠ أبريل من ١٠ صباحاً حتى ١٠ مساءً في مكتب مبيعات داماك، بارك تاورز، مركز دبي المالي العالمي.*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528463.0356 %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6645128"/>
                  </a:ext>
                </a:extLst>
              </a:tr>
            </a:tbl>
          </a:graphicData>
        </a:graphic>
      </p:graphicFrame>
      <p:sp>
        <p:nvSpPr>
          <p:cNvPr id="4" name="Text Placeholder 3">
            <a:extLst>
              <a:ext uri="{FF2B5EF4-FFF2-40B4-BE49-F238E27FC236}">
                <a16:creationId xmlns:a16="http://schemas.microsoft.com/office/drawing/2014/main" id="{80D038C1-9BE6-401B-88AC-FACB46492A8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254315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D2BDB-B298-44F0-8773-00467DFF0384}"/>
              </a:ext>
            </a:extLst>
          </p:cNvPr>
          <p:cNvSpPr>
            <a:spLocks noGrp="1"/>
          </p:cNvSpPr>
          <p:nvPr>
            <p:ph type="title"/>
          </p:nvPr>
        </p:nvSpPr>
        <p:spPr/>
        <p:txBody>
          <a:bodyPr/>
          <a:lstStyle/>
          <a:p>
            <a:r>
              <a:rPr lang="en-US"/>
              <a:t>Facebook Own Posts Table | DAMAC Properties - 14 of 20</a:t>
            </a:r>
          </a:p>
        </p:txBody>
      </p:sp>
      <p:graphicFrame>
        <p:nvGraphicFramePr>
          <p:cNvPr id="5" name="Table Placeholder 4">
            <a:extLst>
              <a:ext uri="{FF2B5EF4-FFF2-40B4-BE49-F238E27FC236}">
                <a16:creationId xmlns:a16="http://schemas.microsoft.com/office/drawing/2014/main" id="{B65CD3D2-582B-480D-B098-0668B18915C7}"/>
              </a:ext>
            </a:extLst>
          </p:cNvPr>
          <p:cNvGraphicFramePr>
            <a:graphicFrameLocks noGrp="1"/>
          </p:cNvGraphicFramePr>
          <p:nvPr>
            <p:ph type="tbl" sz="quarter" idx="13"/>
            <p:extLst>
              <p:ext uri="{D42A27DB-BD31-4B8C-83A1-F6EECF244321}">
                <p14:modId xmlns:p14="http://schemas.microsoft.com/office/powerpoint/2010/main" val="99515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631706470"/>
                    </a:ext>
                  </a:extLst>
                </a:gridCol>
                <a:gridCol w="411480">
                  <a:extLst>
                    <a:ext uri="{9D8B030D-6E8A-4147-A177-3AD203B41FA5}">
                      <a16:colId xmlns:a16="http://schemas.microsoft.com/office/drawing/2014/main" val="3657326643"/>
                    </a:ext>
                  </a:extLst>
                </a:gridCol>
                <a:gridCol w="329184">
                  <a:extLst>
                    <a:ext uri="{9D8B030D-6E8A-4147-A177-3AD203B41FA5}">
                      <a16:colId xmlns:a16="http://schemas.microsoft.com/office/drawing/2014/main" val="908731075"/>
                    </a:ext>
                  </a:extLst>
                </a:gridCol>
                <a:gridCol w="329184">
                  <a:extLst>
                    <a:ext uri="{9D8B030D-6E8A-4147-A177-3AD203B41FA5}">
                      <a16:colId xmlns:a16="http://schemas.microsoft.com/office/drawing/2014/main" val="2742843770"/>
                    </a:ext>
                  </a:extLst>
                </a:gridCol>
                <a:gridCol w="329184">
                  <a:extLst>
                    <a:ext uri="{9D8B030D-6E8A-4147-A177-3AD203B41FA5}">
                      <a16:colId xmlns:a16="http://schemas.microsoft.com/office/drawing/2014/main" val="2521275520"/>
                    </a:ext>
                  </a:extLst>
                </a:gridCol>
                <a:gridCol w="329184">
                  <a:extLst>
                    <a:ext uri="{9D8B030D-6E8A-4147-A177-3AD203B41FA5}">
                      <a16:colId xmlns:a16="http://schemas.microsoft.com/office/drawing/2014/main" val="3452112276"/>
                    </a:ext>
                  </a:extLst>
                </a:gridCol>
                <a:gridCol w="329184">
                  <a:extLst>
                    <a:ext uri="{9D8B030D-6E8A-4147-A177-3AD203B41FA5}">
                      <a16:colId xmlns:a16="http://schemas.microsoft.com/office/drawing/2014/main" val="599927257"/>
                    </a:ext>
                  </a:extLst>
                </a:gridCol>
                <a:gridCol w="329184">
                  <a:extLst>
                    <a:ext uri="{9D8B030D-6E8A-4147-A177-3AD203B41FA5}">
                      <a16:colId xmlns:a16="http://schemas.microsoft.com/office/drawing/2014/main" val="3374312790"/>
                    </a:ext>
                  </a:extLst>
                </a:gridCol>
                <a:gridCol w="329184">
                  <a:extLst>
                    <a:ext uri="{9D8B030D-6E8A-4147-A177-3AD203B41FA5}">
                      <a16:colId xmlns:a16="http://schemas.microsoft.com/office/drawing/2014/main" val="2437493954"/>
                    </a:ext>
                  </a:extLst>
                </a:gridCol>
                <a:gridCol w="329184">
                  <a:extLst>
                    <a:ext uri="{9D8B030D-6E8A-4147-A177-3AD203B41FA5}">
                      <a16:colId xmlns:a16="http://schemas.microsoft.com/office/drawing/2014/main" val="2903927615"/>
                    </a:ext>
                  </a:extLst>
                </a:gridCol>
                <a:gridCol w="329184">
                  <a:extLst>
                    <a:ext uri="{9D8B030D-6E8A-4147-A177-3AD203B41FA5}">
                      <a16:colId xmlns:a16="http://schemas.microsoft.com/office/drawing/2014/main" val="137036094"/>
                    </a:ext>
                  </a:extLst>
                </a:gridCol>
                <a:gridCol w="329184">
                  <a:extLst>
                    <a:ext uri="{9D8B030D-6E8A-4147-A177-3AD203B41FA5}">
                      <a16:colId xmlns:a16="http://schemas.microsoft.com/office/drawing/2014/main" val="1036231117"/>
                    </a:ext>
                  </a:extLst>
                </a:gridCol>
                <a:gridCol w="329184">
                  <a:extLst>
                    <a:ext uri="{9D8B030D-6E8A-4147-A177-3AD203B41FA5}">
                      <a16:colId xmlns:a16="http://schemas.microsoft.com/office/drawing/2014/main" val="1397663805"/>
                    </a:ext>
                  </a:extLst>
                </a:gridCol>
                <a:gridCol w="329184">
                  <a:extLst>
                    <a:ext uri="{9D8B030D-6E8A-4147-A177-3AD203B41FA5}">
                      <a16:colId xmlns:a16="http://schemas.microsoft.com/office/drawing/2014/main" val="2978951305"/>
                    </a:ext>
                  </a:extLst>
                </a:gridCol>
                <a:gridCol w="329184">
                  <a:extLst>
                    <a:ext uri="{9D8B030D-6E8A-4147-A177-3AD203B41FA5}">
                      <a16:colId xmlns:a16="http://schemas.microsoft.com/office/drawing/2014/main" val="3399112232"/>
                    </a:ext>
                  </a:extLst>
                </a:gridCol>
                <a:gridCol w="329184">
                  <a:extLst>
                    <a:ext uri="{9D8B030D-6E8A-4147-A177-3AD203B41FA5}">
                      <a16:colId xmlns:a16="http://schemas.microsoft.com/office/drawing/2014/main" val="94809658"/>
                    </a:ext>
                  </a:extLst>
                </a:gridCol>
                <a:gridCol w="329184">
                  <a:extLst>
                    <a:ext uri="{9D8B030D-6E8A-4147-A177-3AD203B41FA5}">
                      <a16:colId xmlns:a16="http://schemas.microsoft.com/office/drawing/2014/main" val="527380422"/>
                    </a:ext>
                  </a:extLst>
                </a:gridCol>
                <a:gridCol w="329184">
                  <a:extLst>
                    <a:ext uri="{9D8B030D-6E8A-4147-A177-3AD203B41FA5}">
                      <a16:colId xmlns:a16="http://schemas.microsoft.com/office/drawing/2014/main" val="2782769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6692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- 2019-04-15 14:15:00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Tiger Woods, on winning his fifth #Masters title. What a fantastic story, and one that will surely go down in the history books as one of the greatest comebacks from injury!  We've had the honour of working with Tiger on the upcoming golf course in AKOYA and can’t wait for our customers to see it. 
</a:t>
                      </a:r>
                      <a:r>
                        <a:rPr kumimoji="0" lang="ar-AE" sz="1000" b="0" i="0" u="none" strike="noStrike" kern="1200" cap="none" spc="0" normalizeH="0" baseline="0" noProof="0">
                          <a:ln>
                            <a:noFill/>
                          </a:ln>
                          <a:solidFill>
                            <a:prstClr val="black"/>
                          </a:solidFill>
                          <a:effectLst/>
                          <a:uLnTx/>
                          <a:uFillTx/>
                          <a:latin typeface="+mn-lt"/>
                          <a:ea typeface="+mn-ea"/>
                          <a:cs typeface="+mn-cs"/>
                        </a:rPr>
                        <a:t>تهانينا لـ "تايجر وودز"، بحصوله على بطولة "الماسترز" للغولف للمرة الخامسة.
قصة رائعة، ستُدون في كتب التاريخ باعتبارها واحدة من أفضل قصص العودة من الإصابة!
 لقد تشرفنا بالعمل مع "تايجر" في تصميم ملعب الغولف القادم في أكويا، ولا يسعنا الانتظار حتى يرى عملاؤنا هذا الملعب المميّز.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673373.9577 %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1501882"/>
                  </a:ext>
                </a:extLst>
              </a:tr>
            </a:tbl>
          </a:graphicData>
        </a:graphic>
      </p:graphicFrame>
      <p:sp>
        <p:nvSpPr>
          <p:cNvPr id="4" name="Text Placeholder 3">
            <a:extLst>
              <a:ext uri="{FF2B5EF4-FFF2-40B4-BE49-F238E27FC236}">
                <a16:creationId xmlns:a16="http://schemas.microsoft.com/office/drawing/2014/main" id="{AE5D0841-D553-4916-ABC9-C6601EAF4C3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88637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FDC0B-BC69-455D-82C5-43C477CE45BB}"/>
              </a:ext>
            </a:extLst>
          </p:cNvPr>
          <p:cNvSpPr>
            <a:spLocks noGrp="1"/>
          </p:cNvSpPr>
          <p:nvPr>
            <p:ph type="title"/>
          </p:nvPr>
        </p:nvSpPr>
        <p:spPr/>
        <p:txBody>
          <a:bodyPr/>
          <a:lstStyle/>
          <a:p>
            <a:r>
              <a:rPr lang="en-US"/>
              <a:t>Facebook Own Posts Table | DAMAC Properties - 15 of 20</a:t>
            </a:r>
          </a:p>
        </p:txBody>
      </p:sp>
      <p:graphicFrame>
        <p:nvGraphicFramePr>
          <p:cNvPr id="5" name="Table Placeholder 4">
            <a:extLst>
              <a:ext uri="{FF2B5EF4-FFF2-40B4-BE49-F238E27FC236}">
                <a16:creationId xmlns:a16="http://schemas.microsoft.com/office/drawing/2014/main" id="{F0EF76C8-F4BB-4A7D-B566-A2E41BAB1CEE}"/>
              </a:ext>
            </a:extLst>
          </p:cNvPr>
          <p:cNvGraphicFramePr>
            <a:graphicFrameLocks noGrp="1"/>
          </p:cNvGraphicFramePr>
          <p:nvPr>
            <p:ph type="tbl" sz="quarter" idx="13"/>
            <p:extLst>
              <p:ext uri="{D42A27DB-BD31-4B8C-83A1-F6EECF244321}">
                <p14:modId xmlns:p14="http://schemas.microsoft.com/office/powerpoint/2010/main" val="2430864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02336158"/>
                    </a:ext>
                  </a:extLst>
                </a:gridCol>
                <a:gridCol w="411480">
                  <a:extLst>
                    <a:ext uri="{9D8B030D-6E8A-4147-A177-3AD203B41FA5}">
                      <a16:colId xmlns:a16="http://schemas.microsoft.com/office/drawing/2014/main" val="336317276"/>
                    </a:ext>
                  </a:extLst>
                </a:gridCol>
                <a:gridCol w="329184">
                  <a:extLst>
                    <a:ext uri="{9D8B030D-6E8A-4147-A177-3AD203B41FA5}">
                      <a16:colId xmlns:a16="http://schemas.microsoft.com/office/drawing/2014/main" val="1449715423"/>
                    </a:ext>
                  </a:extLst>
                </a:gridCol>
                <a:gridCol w="329184">
                  <a:extLst>
                    <a:ext uri="{9D8B030D-6E8A-4147-A177-3AD203B41FA5}">
                      <a16:colId xmlns:a16="http://schemas.microsoft.com/office/drawing/2014/main" val="4067688654"/>
                    </a:ext>
                  </a:extLst>
                </a:gridCol>
                <a:gridCol w="329184">
                  <a:extLst>
                    <a:ext uri="{9D8B030D-6E8A-4147-A177-3AD203B41FA5}">
                      <a16:colId xmlns:a16="http://schemas.microsoft.com/office/drawing/2014/main" val="2236918481"/>
                    </a:ext>
                  </a:extLst>
                </a:gridCol>
                <a:gridCol w="329184">
                  <a:extLst>
                    <a:ext uri="{9D8B030D-6E8A-4147-A177-3AD203B41FA5}">
                      <a16:colId xmlns:a16="http://schemas.microsoft.com/office/drawing/2014/main" val="1898974301"/>
                    </a:ext>
                  </a:extLst>
                </a:gridCol>
                <a:gridCol w="329184">
                  <a:extLst>
                    <a:ext uri="{9D8B030D-6E8A-4147-A177-3AD203B41FA5}">
                      <a16:colId xmlns:a16="http://schemas.microsoft.com/office/drawing/2014/main" val="1200901246"/>
                    </a:ext>
                  </a:extLst>
                </a:gridCol>
                <a:gridCol w="329184">
                  <a:extLst>
                    <a:ext uri="{9D8B030D-6E8A-4147-A177-3AD203B41FA5}">
                      <a16:colId xmlns:a16="http://schemas.microsoft.com/office/drawing/2014/main" val="3498700773"/>
                    </a:ext>
                  </a:extLst>
                </a:gridCol>
                <a:gridCol w="329184">
                  <a:extLst>
                    <a:ext uri="{9D8B030D-6E8A-4147-A177-3AD203B41FA5}">
                      <a16:colId xmlns:a16="http://schemas.microsoft.com/office/drawing/2014/main" val="3824482509"/>
                    </a:ext>
                  </a:extLst>
                </a:gridCol>
                <a:gridCol w="329184">
                  <a:extLst>
                    <a:ext uri="{9D8B030D-6E8A-4147-A177-3AD203B41FA5}">
                      <a16:colId xmlns:a16="http://schemas.microsoft.com/office/drawing/2014/main" val="598354808"/>
                    </a:ext>
                  </a:extLst>
                </a:gridCol>
                <a:gridCol w="329184">
                  <a:extLst>
                    <a:ext uri="{9D8B030D-6E8A-4147-A177-3AD203B41FA5}">
                      <a16:colId xmlns:a16="http://schemas.microsoft.com/office/drawing/2014/main" val="776562312"/>
                    </a:ext>
                  </a:extLst>
                </a:gridCol>
                <a:gridCol w="329184">
                  <a:extLst>
                    <a:ext uri="{9D8B030D-6E8A-4147-A177-3AD203B41FA5}">
                      <a16:colId xmlns:a16="http://schemas.microsoft.com/office/drawing/2014/main" val="2682566545"/>
                    </a:ext>
                  </a:extLst>
                </a:gridCol>
                <a:gridCol w="329184">
                  <a:extLst>
                    <a:ext uri="{9D8B030D-6E8A-4147-A177-3AD203B41FA5}">
                      <a16:colId xmlns:a16="http://schemas.microsoft.com/office/drawing/2014/main" val="464510221"/>
                    </a:ext>
                  </a:extLst>
                </a:gridCol>
                <a:gridCol w="329184">
                  <a:extLst>
                    <a:ext uri="{9D8B030D-6E8A-4147-A177-3AD203B41FA5}">
                      <a16:colId xmlns:a16="http://schemas.microsoft.com/office/drawing/2014/main" val="4057610648"/>
                    </a:ext>
                  </a:extLst>
                </a:gridCol>
                <a:gridCol w="329184">
                  <a:extLst>
                    <a:ext uri="{9D8B030D-6E8A-4147-A177-3AD203B41FA5}">
                      <a16:colId xmlns:a16="http://schemas.microsoft.com/office/drawing/2014/main" val="2345399445"/>
                    </a:ext>
                  </a:extLst>
                </a:gridCol>
                <a:gridCol w="329184">
                  <a:extLst>
                    <a:ext uri="{9D8B030D-6E8A-4147-A177-3AD203B41FA5}">
                      <a16:colId xmlns:a16="http://schemas.microsoft.com/office/drawing/2014/main" val="2812883231"/>
                    </a:ext>
                  </a:extLst>
                </a:gridCol>
                <a:gridCol w="329184">
                  <a:extLst>
                    <a:ext uri="{9D8B030D-6E8A-4147-A177-3AD203B41FA5}">
                      <a16:colId xmlns:a16="http://schemas.microsoft.com/office/drawing/2014/main" val="2964846007"/>
                    </a:ext>
                  </a:extLst>
                </a:gridCol>
                <a:gridCol w="329184">
                  <a:extLst>
                    <a:ext uri="{9D8B030D-6E8A-4147-A177-3AD203B41FA5}">
                      <a16:colId xmlns:a16="http://schemas.microsoft.com/office/drawing/2014/main" val="3746710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004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- 2019-04-14 12:33:32 </a:t>
                      </a:r>
                      <a:r>
                        <a:rPr kumimoji="0" lang="en-US" sz="1000" b="0" i="0" u="none" strike="noStrike" kern="1200" cap="none" spc="0" normalizeH="0" baseline="0" noProof="0">
                          <a:ln>
                            <a:noFill/>
                          </a:ln>
                          <a:solidFill>
                            <a:prstClr val="black"/>
                          </a:solidFill>
                          <a:effectLst/>
                          <a:uLnTx/>
                          <a:uFillTx/>
                          <a:latin typeface="+mn-lt"/>
                          <a:ea typeface="+mn-ea"/>
                          <a:cs typeface="+mn-cs"/>
                        </a:rPr>
                        <a:t> 
 DAMAC Tower Amman, a 360 degree masterpiece of contemporary architecture and distinct styling. #360Luxury 
Learn more: https://www.damacproperties.com/en/projects/damac-tower-amman
</a:t>
                      </a:r>
                      <a:r>
                        <a:rPr kumimoji="0" lang="ar-AE" sz="1000" b="0" i="0" u="none" strike="noStrike" kern="1200" cap="none" spc="0" normalizeH="0" baseline="0" noProof="0">
                          <a:ln>
                            <a:noFill/>
                          </a:ln>
                          <a:solidFill>
                            <a:prstClr val="black"/>
                          </a:solidFill>
                          <a:effectLst/>
                          <a:uLnTx/>
                          <a:uFillTx/>
                          <a:latin typeface="+mn-lt"/>
                          <a:ea typeface="+mn-ea"/>
                          <a:cs typeface="+mn-cs"/>
                        </a:rPr>
                        <a:t>داماك تاور عمّان، تحفة فنية من البناء المعاصر والأسلوب المتميز.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531879.2883 %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2960483"/>
                  </a:ext>
                </a:extLst>
              </a:tr>
            </a:tbl>
          </a:graphicData>
        </a:graphic>
      </p:graphicFrame>
      <p:sp>
        <p:nvSpPr>
          <p:cNvPr id="4" name="Text Placeholder 3">
            <a:extLst>
              <a:ext uri="{FF2B5EF4-FFF2-40B4-BE49-F238E27FC236}">
                <a16:creationId xmlns:a16="http://schemas.microsoft.com/office/drawing/2014/main" id="{DFB3C6EF-60F3-4CAF-AAB3-FACDFE460BA1}"/>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489023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66574-393F-46A9-9FE7-3D5DB8BF007A}"/>
              </a:ext>
            </a:extLst>
          </p:cNvPr>
          <p:cNvSpPr>
            <a:spLocks noGrp="1"/>
          </p:cNvSpPr>
          <p:nvPr>
            <p:ph type="title"/>
          </p:nvPr>
        </p:nvSpPr>
        <p:spPr/>
        <p:txBody>
          <a:bodyPr/>
          <a:lstStyle/>
          <a:p>
            <a:r>
              <a:rPr lang="en-US"/>
              <a:t>Facebook Own Posts Table | DAMAC Properties - 16 of 20</a:t>
            </a:r>
          </a:p>
        </p:txBody>
      </p:sp>
      <p:graphicFrame>
        <p:nvGraphicFramePr>
          <p:cNvPr id="5" name="Table Placeholder 4">
            <a:extLst>
              <a:ext uri="{FF2B5EF4-FFF2-40B4-BE49-F238E27FC236}">
                <a16:creationId xmlns:a16="http://schemas.microsoft.com/office/drawing/2014/main" id="{105DC0A6-53AE-4167-98BA-6AB08E946CEB}"/>
              </a:ext>
            </a:extLst>
          </p:cNvPr>
          <p:cNvGraphicFramePr>
            <a:graphicFrameLocks noGrp="1"/>
          </p:cNvGraphicFramePr>
          <p:nvPr>
            <p:ph type="tbl" sz="quarter" idx="13"/>
            <p:extLst>
              <p:ext uri="{D42A27DB-BD31-4B8C-83A1-F6EECF244321}">
                <p14:modId xmlns:p14="http://schemas.microsoft.com/office/powerpoint/2010/main" val="434660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01629713"/>
                    </a:ext>
                  </a:extLst>
                </a:gridCol>
                <a:gridCol w="411480">
                  <a:extLst>
                    <a:ext uri="{9D8B030D-6E8A-4147-A177-3AD203B41FA5}">
                      <a16:colId xmlns:a16="http://schemas.microsoft.com/office/drawing/2014/main" val="3907169319"/>
                    </a:ext>
                  </a:extLst>
                </a:gridCol>
                <a:gridCol w="329184">
                  <a:extLst>
                    <a:ext uri="{9D8B030D-6E8A-4147-A177-3AD203B41FA5}">
                      <a16:colId xmlns:a16="http://schemas.microsoft.com/office/drawing/2014/main" val="1655510901"/>
                    </a:ext>
                  </a:extLst>
                </a:gridCol>
                <a:gridCol w="329184">
                  <a:extLst>
                    <a:ext uri="{9D8B030D-6E8A-4147-A177-3AD203B41FA5}">
                      <a16:colId xmlns:a16="http://schemas.microsoft.com/office/drawing/2014/main" val="861982359"/>
                    </a:ext>
                  </a:extLst>
                </a:gridCol>
                <a:gridCol w="329184">
                  <a:extLst>
                    <a:ext uri="{9D8B030D-6E8A-4147-A177-3AD203B41FA5}">
                      <a16:colId xmlns:a16="http://schemas.microsoft.com/office/drawing/2014/main" val="3112351215"/>
                    </a:ext>
                  </a:extLst>
                </a:gridCol>
                <a:gridCol w="329184">
                  <a:extLst>
                    <a:ext uri="{9D8B030D-6E8A-4147-A177-3AD203B41FA5}">
                      <a16:colId xmlns:a16="http://schemas.microsoft.com/office/drawing/2014/main" val="3520056007"/>
                    </a:ext>
                  </a:extLst>
                </a:gridCol>
                <a:gridCol w="329184">
                  <a:extLst>
                    <a:ext uri="{9D8B030D-6E8A-4147-A177-3AD203B41FA5}">
                      <a16:colId xmlns:a16="http://schemas.microsoft.com/office/drawing/2014/main" val="2497506145"/>
                    </a:ext>
                  </a:extLst>
                </a:gridCol>
                <a:gridCol w="329184">
                  <a:extLst>
                    <a:ext uri="{9D8B030D-6E8A-4147-A177-3AD203B41FA5}">
                      <a16:colId xmlns:a16="http://schemas.microsoft.com/office/drawing/2014/main" val="3230104156"/>
                    </a:ext>
                  </a:extLst>
                </a:gridCol>
                <a:gridCol w="329184">
                  <a:extLst>
                    <a:ext uri="{9D8B030D-6E8A-4147-A177-3AD203B41FA5}">
                      <a16:colId xmlns:a16="http://schemas.microsoft.com/office/drawing/2014/main" val="221744542"/>
                    </a:ext>
                  </a:extLst>
                </a:gridCol>
                <a:gridCol w="329184">
                  <a:extLst>
                    <a:ext uri="{9D8B030D-6E8A-4147-A177-3AD203B41FA5}">
                      <a16:colId xmlns:a16="http://schemas.microsoft.com/office/drawing/2014/main" val="1688001621"/>
                    </a:ext>
                  </a:extLst>
                </a:gridCol>
                <a:gridCol w="329184">
                  <a:extLst>
                    <a:ext uri="{9D8B030D-6E8A-4147-A177-3AD203B41FA5}">
                      <a16:colId xmlns:a16="http://schemas.microsoft.com/office/drawing/2014/main" val="538495753"/>
                    </a:ext>
                  </a:extLst>
                </a:gridCol>
                <a:gridCol w="329184">
                  <a:extLst>
                    <a:ext uri="{9D8B030D-6E8A-4147-A177-3AD203B41FA5}">
                      <a16:colId xmlns:a16="http://schemas.microsoft.com/office/drawing/2014/main" val="3711230642"/>
                    </a:ext>
                  </a:extLst>
                </a:gridCol>
                <a:gridCol w="329184">
                  <a:extLst>
                    <a:ext uri="{9D8B030D-6E8A-4147-A177-3AD203B41FA5}">
                      <a16:colId xmlns:a16="http://schemas.microsoft.com/office/drawing/2014/main" val="4058376886"/>
                    </a:ext>
                  </a:extLst>
                </a:gridCol>
                <a:gridCol w="329184">
                  <a:extLst>
                    <a:ext uri="{9D8B030D-6E8A-4147-A177-3AD203B41FA5}">
                      <a16:colId xmlns:a16="http://schemas.microsoft.com/office/drawing/2014/main" val="833704978"/>
                    </a:ext>
                  </a:extLst>
                </a:gridCol>
                <a:gridCol w="329184">
                  <a:extLst>
                    <a:ext uri="{9D8B030D-6E8A-4147-A177-3AD203B41FA5}">
                      <a16:colId xmlns:a16="http://schemas.microsoft.com/office/drawing/2014/main" val="220384853"/>
                    </a:ext>
                  </a:extLst>
                </a:gridCol>
                <a:gridCol w="329184">
                  <a:extLst>
                    <a:ext uri="{9D8B030D-6E8A-4147-A177-3AD203B41FA5}">
                      <a16:colId xmlns:a16="http://schemas.microsoft.com/office/drawing/2014/main" val="2775605573"/>
                    </a:ext>
                  </a:extLst>
                </a:gridCol>
                <a:gridCol w="329184">
                  <a:extLst>
                    <a:ext uri="{9D8B030D-6E8A-4147-A177-3AD203B41FA5}">
                      <a16:colId xmlns:a16="http://schemas.microsoft.com/office/drawing/2014/main" val="1107407061"/>
                    </a:ext>
                  </a:extLst>
                </a:gridCol>
                <a:gridCol w="329184">
                  <a:extLst>
                    <a:ext uri="{9D8B030D-6E8A-4147-A177-3AD203B41FA5}">
                      <a16:colId xmlns:a16="http://schemas.microsoft.com/office/drawing/2014/main" val="765306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014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- 2019-04-13 10:57:18 </a:t>
                      </a:r>
                      <a:r>
                        <a:rPr kumimoji="0" lang="en-US" sz="1000" b="0" i="0" u="none" strike="noStrike" kern="1200" cap="none" spc="0" normalizeH="0" baseline="0" noProof="0">
                          <a:ln>
                            <a:noFill/>
                          </a:ln>
                          <a:solidFill>
                            <a:prstClr val="black"/>
                          </a:solidFill>
                          <a:effectLst/>
                          <a:uLnTx/>
                          <a:uFillTx/>
                          <a:latin typeface="+mn-lt"/>
                          <a:ea typeface="+mn-ea"/>
                          <a:cs typeface="+mn-cs"/>
                        </a:rPr>
                        <a:t> 
 It was eight years ago that we handed over Smart Heights, a commercial project in the centre of the Technology and Media Free Zone. We also have the wonderful opportunity to be able to see one of our creations every day from our windows. Hands up 🙋‍♂if you spot our unique headquarters building in the background!
</a:t>
                      </a:r>
                      <a:r>
                        <a:rPr kumimoji="0" lang="ar-AE" sz="1000" b="0" i="0" u="none" strike="noStrike" kern="1200" cap="none" spc="0" normalizeH="0" baseline="0" noProof="0">
                          <a:ln>
                            <a:noFill/>
                          </a:ln>
                          <a:solidFill>
                            <a:prstClr val="black"/>
                          </a:solidFill>
                          <a:effectLst/>
                          <a:uLnTx/>
                          <a:uFillTx/>
                          <a:latin typeface="+mn-lt"/>
                          <a:ea typeface="+mn-ea"/>
                          <a:cs typeface="+mn-cs"/>
                        </a:rPr>
                        <a:t>قبل ثمانية أعوام قمنا بتسليم سمارت هايتس، وهو مشروع تجاري في وسط المنطقة الحرة للتكنولوجيا والإعلام. تستطيع ان ترى أيضا أحد إبداعاتنا من خلال هذه النافذة. قم برفع يديك كنت ترى مبنى مقرنا في الخلفية!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172756.4628 %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4592612"/>
                  </a:ext>
                </a:extLst>
              </a:tr>
            </a:tbl>
          </a:graphicData>
        </a:graphic>
      </p:graphicFrame>
      <p:sp>
        <p:nvSpPr>
          <p:cNvPr id="4" name="Text Placeholder 3">
            <a:extLst>
              <a:ext uri="{FF2B5EF4-FFF2-40B4-BE49-F238E27FC236}">
                <a16:creationId xmlns:a16="http://schemas.microsoft.com/office/drawing/2014/main" id="{8089DAEB-A411-4F34-8A1A-3A1FFC1CD518}"/>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36324000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6587B-5D83-41F8-B9EE-BD22C2260FE7}"/>
              </a:ext>
            </a:extLst>
          </p:cNvPr>
          <p:cNvSpPr>
            <a:spLocks noGrp="1"/>
          </p:cNvSpPr>
          <p:nvPr>
            <p:ph type="title"/>
          </p:nvPr>
        </p:nvSpPr>
        <p:spPr/>
        <p:txBody>
          <a:bodyPr/>
          <a:lstStyle/>
          <a:p>
            <a:r>
              <a:rPr lang="en-US"/>
              <a:t>Facebook Own Posts Table | DAMAC Properties - 17 of 20</a:t>
            </a:r>
          </a:p>
        </p:txBody>
      </p:sp>
      <p:graphicFrame>
        <p:nvGraphicFramePr>
          <p:cNvPr id="5" name="Table Placeholder 4">
            <a:extLst>
              <a:ext uri="{FF2B5EF4-FFF2-40B4-BE49-F238E27FC236}">
                <a16:creationId xmlns:a16="http://schemas.microsoft.com/office/drawing/2014/main" id="{9457C8EA-91C9-4720-B389-CB9D39E0DF31}"/>
              </a:ext>
            </a:extLst>
          </p:cNvPr>
          <p:cNvGraphicFramePr>
            <a:graphicFrameLocks noGrp="1"/>
          </p:cNvGraphicFramePr>
          <p:nvPr>
            <p:ph type="tbl" sz="quarter" idx="13"/>
            <p:extLst>
              <p:ext uri="{D42A27DB-BD31-4B8C-83A1-F6EECF244321}">
                <p14:modId xmlns:p14="http://schemas.microsoft.com/office/powerpoint/2010/main" val="859958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51097368"/>
                    </a:ext>
                  </a:extLst>
                </a:gridCol>
                <a:gridCol w="411480">
                  <a:extLst>
                    <a:ext uri="{9D8B030D-6E8A-4147-A177-3AD203B41FA5}">
                      <a16:colId xmlns:a16="http://schemas.microsoft.com/office/drawing/2014/main" val="675303684"/>
                    </a:ext>
                  </a:extLst>
                </a:gridCol>
                <a:gridCol w="329184">
                  <a:extLst>
                    <a:ext uri="{9D8B030D-6E8A-4147-A177-3AD203B41FA5}">
                      <a16:colId xmlns:a16="http://schemas.microsoft.com/office/drawing/2014/main" val="3408992115"/>
                    </a:ext>
                  </a:extLst>
                </a:gridCol>
                <a:gridCol w="329184">
                  <a:extLst>
                    <a:ext uri="{9D8B030D-6E8A-4147-A177-3AD203B41FA5}">
                      <a16:colId xmlns:a16="http://schemas.microsoft.com/office/drawing/2014/main" val="3472444807"/>
                    </a:ext>
                  </a:extLst>
                </a:gridCol>
                <a:gridCol w="329184">
                  <a:extLst>
                    <a:ext uri="{9D8B030D-6E8A-4147-A177-3AD203B41FA5}">
                      <a16:colId xmlns:a16="http://schemas.microsoft.com/office/drawing/2014/main" val="1187301684"/>
                    </a:ext>
                  </a:extLst>
                </a:gridCol>
                <a:gridCol w="329184">
                  <a:extLst>
                    <a:ext uri="{9D8B030D-6E8A-4147-A177-3AD203B41FA5}">
                      <a16:colId xmlns:a16="http://schemas.microsoft.com/office/drawing/2014/main" val="3120210488"/>
                    </a:ext>
                  </a:extLst>
                </a:gridCol>
                <a:gridCol w="329184">
                  <a:extLst>
                    <a:ext uri="{9D8B030D-6E8A-4147-A177-3AD203B41FA5}">
                      <a16:colId xmlns:a16="http://schemas.microsoft.com/office/drawing/2014/main" val="3354088156"/>
                    </a:ext>
                  </a:extLst>
                </a:gridCol>
                <a:gridCol w="329184">
                  <a:extLst>
                    <a:ext uri="{9D8B030D-6E8A-4147-A177-3AD203B41FA5}">
                      <a16:colId xmlns:a16="http://schemas.microsoft.com/office/drawing/2014/main" val="1776212544"/>
                    </a:ext>
                  </a:extLst>
                </a:gridCol>
                <a:gridCol w="329184">
                  <a:extLst>
                    <a:ext uri="{9D8B030D-6E8A-4147-A177-3AD203B41FA5}">
                      <a16:colId xmlns:a16="http://schemas.microsoft.com/office/drawing/2014/main" val="664599848"/>
                    </a:ext>
                  </a:extLst>
                </a:gridCol>
                <a:gridCol w="329184">
                  <a:extLst>
                    <a:ext uri="{9D8B030D-6E8A-4147-A177-3AD203B41FA5}">
                      <a16:colId xmlns:a16="http://schemas.microsoft.com/office/drawing/2014/main" val="3821430924"/>
                    </a:ext>
                  </a:extLst>
                </a:gridCol>
                <a:gridCol w="329184">
                  <a:extLst>
                    <a:ext uri="{9D8B030D-6E8A-4147-A177-3AD203B41FA5}">
                      <a16:colId xmlns:a16="http://schemas.microsoft.com/office/drawing/2014/main" val="1973236381"/>
                    </a:ext>
                  </a:extLst>
                </a:gridCol>
                <a:gridCol w="329184">
                  <a:extLst>
                    <a:ext uri="{9D8B030D-6E8A-4147-A177-3AD203B41FA5}">
                      <a16:colId xmlns:a16="http://schemas.microsoft.com/office/drawing/2014/main" val="3801882551"/>
                    </a:ext>
                  </a:extLst>
                </a:gridCol>
                <a:gridCol w="329184">
                  <a:extLst>
                    <a:ext uri="{9D8B030D-6E8A-4147-A177-3AD203B41FA5}">
                      <a16:colId xmlns:a16="http://schemas.microsoft.com/office/drawing/2014/main" val="2236740285"/>
                    </a:ext>
                  </a:extLst>
                </a:gridCol>
                <a:gridCol w="329184">
                  <a:extLst>
                    <a:ext uri="{9D8B030D-6E8A-4147-A177-3AD203B41FA5}">
                      <a16:colId xmlns:a16="http://schemas.microsoft.com/office/drawing/2014/main" val="371171763"/>
                    </a:ext>
                  </a:extLst>
                </a:gridCol>
                <a:gridCol w="329184">
                  <a:extLst>
                    <a:ext uri="{9D8B030D-6E8A-4147-A177-3AD203B41FA5}">
                      <a16:colId xmlns:a16="http://schemas.microsoft.com/office/drawing/2014/main" val="456242201"/>
                    </a:ext>
                  </a:extLst>
                </a:gridCol>
                <a:gridCol w="329184">
                  <a:extLst>
                    <a:ext uri="{9D8B030D-6E8A-4147-A177-3AD203B41FA5}">
                      <a16:colId xmlns:a16="http://schemas.microsoft.com/office/drawing/2014/main" val="2492471908"/>
                    </a:ext>
                  </a:extLst>
                </a:gridCol>
                <a:gridCol w="329184">
                  <a:extLst>
                    <a:ext uri="{9D8B030D-6E8A-4147-A177-3AD203B41FA5}">
                      <a16:colId xmlns:a16="http://schemas.microsoft.com/office/drawing/2014/main" val="1305386386"/>
                    </a:ext>
                  </a:extLst>
                </a:gridCol>
                <a:gridCol w="329184">
                  <a:extLst>
                    <a:ext uri="{9D8B030D-6E8A-4147-A177-3AD203B41FA5}">
                      <a16:colId xmlns:a16="http://schemas.microsoft.com/office/drawing/2014/main" val="2072880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8140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- 2019-04-10 17:24:43 </a:t>
                      </a:r>
                      <a:r>
                        <a:rPr kumimoji="0" lang="en-US" sz="1000" b="0" i="0" u="none" strike="noStrike" kern="1200" cap="none" spc="0" normalizeH="0" baseline="0" noProof="0">
                          <a:ln>
                            <a:noFill/>
                          </a:ln>
                          <a:solidFill>
                            <a:prstClr val="black"/>
                          </a:solidFill>
                          <a:effectLst/>
                          <a:uLnTx/>
                          <a:uFillTx/>
                          <a:latin typeface="+mn-lt"/>
                          <a:ea typeface="+mn-ea"/>
                          <a:cs typeface="+mn-cs"/>
                        </a:rPr>
                        <a:t> 
 Graffiti Dubai adding more colour to life at our vibrant master community, #DAMACHills. Which one is your favourite?
</a:t>
                      </a:r>
                      <a:r>
                        <a:rPr kumimoji="0" lang="ar-AE" sz="1000" b="0" i="0" u="none" strike="noStrike" kern="1200" cap="none" spc="0" normalizeH="0" baseline="0" noProof="0">
                          <a:ln>
                            <a:noFill/>
                          </a:ln>
                          <a:solidFill>
                            <a:prstClr val="black"/>
                          </a:solidFill>
                          <a:effectLst/>
                          <a:uLnTx/>
                          <a:uFillTx/>
                          <a:latin typeface="+mn-lt"/>
                          <a:ea typeface="+mn-ea"/>
                          <a:cs typeface="+mn-cs"/>
                        </a:rPr>
                        <a:t>قام "غرافيتي دبي" بإضافة المزيد من الألوان الجميلة في داماك هيلز . 
ما هي الصورة المفضلة لديك؟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133176.2632 %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301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- 2019-04-09 12:52:09 </a:t>
                      </a:r>
                      <a:r>
                        <a:rPr kumimoji="0" lang="en-US" sz="1000" b="0" i="0" u="none" strike="noStrike" kern="1200" cap="none" spc="0" normalizeH="0" baseline="0" noProof="0">
                          <a:ln>
                            <a:noFill/>
                          </a:ln>
                          <a:solidFill>
                            <a:prstClr val="black"/>
                          </a:solidFill>
                          <a:effectLst/>
                          <a:uLnTx/>
                          <a:uFillTx/>
                          <a:latin typeface="+mn-lt"/>
                          <a:ea typeface="+mn-ea"/>
                          <a:cs typeface="+mn-cs"/>
                        </a:rPr>
                        <a:t> 
 A peaceful, nurturing environment to raise his children was the prime motivation behind Ruben and his family’s decision to buy their home in DAMAC Hills. This is their story.... #whatsyourstory
</a:t>
                      </a:r>
                      <a:r>
                        <a:rPr kumimoji="0" lang="ar-AE" sz="1000" b="0" i="0" u="none" strike="noStrike" kern="1200" cap="none" spc="0" normalizeH="0" baseline="0" noProof="0">
                          <a:ln>
                            <a:noFill/>
                          </a:ln>
                          <a:solidFill>
                            <a:prstClr val="black"/>
                          </a:solidFill>
                          <a:effectLst/>
                          <a:uLnTx/>
                          <a:uFillTx/>
                          <a:latin typeface="+mn-lt"/>
                          <a:ea typeface="+mn-ea"/>
                          <a:cs typeface="+mn-cs"/>
                        </a:rPr>
                        <a:t>البيئة الهادئة والآمنة لتربية أطفاله كانت الدافع الرئيسي وراء قرار "روبن وعائلته" شراء منزلهم في داماك هيلز. هذه هي قصتهم...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154796.3494 %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3626978"/>
                  </a:ext>
                </a:extLst>
              </a:tr>
            </a:tbl>
          </a:graphicData>
        </a:graphic>
      </p:graphicFrame>
      <p:sp>
        <p:nvSpPr>
          <p:cNvPr id="4" name="Text Placeholder 3">
            <a:extLst>
              <a:ext uri="{FF2B5EF4-FFF2-40B4-BE49-F238E27FC236}">
                <a16:creationId xmlns:a16="http://schemas.microsoft.com/office/drawing/2014/main" id="{32DAF840-221A-44D5-B6EF-1D55FB664E0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42242262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7D9EC-8711-4595-9652-B06B19C674D7}"/>
              </a:ext>
            </a:extLst>
          </p:cNvPr>
          <p:cNvSpPr>
            <a:spLocks noGrp="1"/>
          </p:cNvSpPr>
          <p:nvPr>
            <p:ph type="title"/>
          </p:nvPr>
        </p:nvSpPr>
        <p:spPr/>
        <p:txBody>
          <a:bodyPr/>
          <a:lstStyle/>
          <a:p>
            <a:r>
              <a:rPr lang="en-US"/>
              <a:t>Facebook Own Posts Table | DAMAC Properties - 18 of 20</a:t>
            </a:r>
          </a:p>
        </p:txBody>
      </p:sp>
      <p:graphicFrame>
        <p:nvGraphicFramePr>
          <p:cNvPr id="5" name="Table Placeholder 4">
            <a:extLst>
              <a:ext uri="{FF2B5EF4-FFF2-40B4-BE49-F238E27FC236}">
                <a16:creationId xmlns:a16="http://schemas.microsoft.com/office/drawing/2014/main" id="{7CDDCF26-60B2-4C27-A7EA-45762FCE30D1}"/>
              </a:ext>
            </a:extLst>
          </p:cNvPr>
          <p:cNvGraphicFramePr>
            <a:graphicFrameLocks noGrp="1"/>
          </p:cNvGraphicFramePr>
          <p:nvPr>
            <p:ph type="tbl" sz="quarter" idx="13"/>
            <p:extLst>
              <p:ext uri="{D42A27DB-BD31-4B8C-83A1-F6EECF244321}">
                <p14:modId xmlns:p14="http://schemas.microsoft.com/office/powerpoint/2010/main" val="1318071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24134218"/>
                    </a:ext>
                  </a:extLst>
                </a:gridCol>
                <a:gridCol w="411480">
                  <a:extLst>
                    <a:ext uri="{9D8B030D-6E8A-4147-A177-3AD203B41FA5}">
                      <a16:colId xmlns:a16="http://schemas.microsoft.com/office/drawing/2014/main" val="3559530689"/>
                    </a:ext>
                  </a:extLst>
                </a:gridCol>
                <a:gridCol w="329184">
                  <a:extLst>
                    <a:ext uri="{9D8B030D-6E8A-4147-A177-3AD203B41FA5}">
                      <a16:colId xmlns:a16="http://schemas.microsoft.com/office/drawing/2014/main" val="959989084"/>
                    </a:ext>
                  </a:extLst>
                </a:gridCol>
                <a:gridCol w="329184">
                  <a:extLst>
                    <a:ext uri="{9D8B030D-6E8A-4147-A177-3AD203B41FA5}">
                      <a16:colId xmlns:a16="http://schemas.microsoft.com/office/drawing/2014/main" val="2729614655"/>
                    </a:ext>
                  </a:extLst>
                </a:gridCol>
                <a:gridCol w="329184">
                  <a:extLst>
                    <a:ext uri="{9D8B030D-6E8A-4147-A177-3AD203B41FA5}">
                      <a16:colId xmlns:a16="http://schemas.microsoft.com/office/drawing/2014/main" val="1275052755"/>
                    </a:ext>
                  </a:extLst>
                </a:gridCol>
                <a:gridCol w="329184">
                  <a:extLst>
                    <a:ext uri="{9D8B030D-6E8A-4147-A177-3AD203B41FA5}">
                      <a16:colId xmlns:a16="http://schemas.microsoft.com/office/drawing/2014/main" val="2762129864"/>
                    </a:ext>
                  </a:extLst>
                </a:gridCol>
                <a:gridCol w="329184">
                  <a:extLst>
                    <a:ext uri="{9D8B030D-6E8A-4147-A177-3AD203B41FA5}">
                      <a16:colId xmlns:a16="http://schemas.microsoft.com/office/drawing/2014/main" val="2707060531"/>
                    </a:ext>
                  </a:extLst>
                </a:gridCol>
                <a:gridCol w="329184">
                  <a:extLst>
                    <a:ext uri="{9D8B030D-6E8A-4147-A177-3AD203B41FA5}">
                      <a16:colId xmlns:a16="http://schemas.microsoft.com/office/drawing/2014/main" val="1391933263"/>
                    </a:ext>
                  </a:extLst>
                </a:gridCol>
                <a:gridCol w="329184">
                  <a:extLst>
                    <a:ext uri="{9D8B030D-6E8A-4147-A177-3AD203B41FA5}">
                      <a16:colId xmlns:a16="http://schemas.microsoft.com/office/drawing/2014/main" val="4141544867"/>
                    </a:ext>
                  </a:extLst>
                </a:gridCol>
                <a:gridCol w="329184">
                  <a:extLst>
                    <a:ext uri="{9D8B030D-6E8A-4147-A177-3AD203B41FA5}">
                      <a16:colId xmlns:a16="http://schemas.microsoft.com/office/drawing/2014/main" val="206758446"/>
                    </a:ext>
                  </a:extLst>
                </a:gridCol>
                <a:gridCol w="329184">
                  <a:extLst>
                    <a:ext uri="{9D8B030D-6E8A-4147-A177-3AD203B41FA5}">
                      <a16:colId xmlns:a16="http://schemas.microsoft.com/office/drawing/2014/main" val="2780169540"/>
                    </a:ext>
                  </a:extLst>
                </a:gridCol>
                <a:gridCol w="329184">
                  <a:extLst>
                    <a:ext uri="{9D8B030D-6E8A-4147-A177-3AD203B41FA5}">
                      <a16:colId xmlns:a16="http://schemas.microsoft.com/office/drawing/2014/main" val="2479642214"/>
                    </a:ext>
                  </a:extLst>
                </a:gridCol>
                <a:gridCol w="329184">
                  <a:extLst>
                    <a:ext uri="{9D8B030D-6E8A-4147-A177-3AD203B41FA5}">
                      <a16:colId xmlns:a16="http://schemas.microsoft.com/office/drawing/2014/main" val="3042814734"/>
                    </a:ext>
                  </a:extLst>
                </a:gridCol>
                <a:gridCol w="329184">
                  <a:extLst>
                    <a:ext uri="{9D8B030D-6E8A-4147-A177-3AD203B41FA5}">
                      <a16:colId xmlns:a16="http://schemas.microsoft.com/office/drawing/2014/main" val="347079138"/>
                    </a:ext>
                  </a:extLst>
                </a:gridCol>
                <a:gridCol w="329184">
                  <a:extLst>
                    <a:ext uri="{9D8B030D-6E8A-4147-A177-3AD203B41FA5}">
                      <a16:colId xmlns:a16="http://schemas.microsoft.com/office/drawing/2014/main" val="1788012184"/>
                    </a:ext>
                  </a:extLst>
                </a:gridCol>
                <a:gridCol w="329184">
                  <a:extLst>
                    <a:ext uri="{9D8B030D-6E8A-4147-A177-3AD203B41FA5}">
                      <a16:colId xmlns:a16="http://schemas.microsoft.com/office/drawing/2014/main" val="343793102"/>
                    </a:ext>
                  </a:extLst>
                </a:gridCol>
                <a:gridCol w="329184">
                  <a:extLst>
                    <a:ext uri="{9D8B030D-6E8A-4147-A177-3AD203B41FA5}">
                      <a16:colId xmlns:a16="http://schemas.microsoft.com/office/drawing/2014/main" val="3706192076"/>
                    </a:ext>
                  </a:extLst>
                </a:gridCol>
                <a:gridCol w="329184">
                  <a:extLst>
                    <a:ext uri="{9D8B030D-6E8A-4147-A177-3AD203B41FA5}">
                      <a16:colId xmlns:a16="http://schemas.microsoft.com/office/drawing/2014/main" val="2030533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7991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- 2019-04-08 17:17:02 </a:t>
                      </a:r>
                      <a:r>
                        <a:rPr kumimoji="0" lang="en-US" sz="1000" b="0" i="0" u="none" strike="noStrike" kern="1200" cap="none" spc="0" normalizeH="0" baseline="0" noProof="0">
                          <a:ln>
                            <a:noFill/>
                          </a:ln>
                          <a:solidFill>
                            <a:prstClr val="black"/>
                          </a:solidFill>
                          <a:effectLst/>
                          <a:uLnTx/>
                          <a:uFillTx/>
                          <a:latin typeface="+mn-lt"/>
                          <a:ea typeface="+mn-ea"/>
                          <a:cs typeface="+mn-cs"/>
                        </a:rPr>
                        <a:t> 
 We're delighted to celebrate along with the Russian diaspora in the UAE, as sponsors of one of the most exclusive events of the year, 'Russian Seasons by Evgeniy Morozov', starring the famous Valery MELADZE , at the iconic Burj Al Arab
</a:t>
                      </a:r>
                      <a:r>
                        <a:rPr kumimoji="0" lang="ar-AE" sz="1000" b="0" i="0" u="none" strike="noStrike" kern="1200" cap="none" spc="0" normalizeH="0" baseline="0" noProof="0">
                          <a:ln>
                            <a:noFill/>
                          </a:ln>
                          <a:solidFill>
                            <a:prstClr val="black"/>
                          </a:solidFill>
                          <a:effectLst/>
                          <a:uLnTx/>
                          <a:uFillTx/>
                          <a:latin typeface="+mn-lt"/>
                          <a:ea typeface="+mn-ea"/>
                          <a:cs typeface="+mn-cs"/>
                        </a:rPr>
                        <a:t>يسعدنا أن نحتفل مع الجالية الروسية في دولة الإمارات، كرعاة لأحد أفضل الأحداث لهذا العام، "الفصول الروسية من إيفجيني موروزوف"، بطولة المغني الشهير "فاليري ميلزادي"، في فندق برج العرب.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17223.0531 %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4665374"/>
                  </a:ext>
                </a:extLst>
              </a:tr>
            </a:tbl>
          </a:graphicData>
        </a:graphic>
      </p:graphicFrame>
      <p:sp>
        <p:nvSpPr>
          <p:cNvPr id="4" name="Text Placeholder 3">
            <a:extLst>
              <a:ext uri="{FF2B5EF4-FFF2-40B4-BE49-F238E27FC236}">
                <a16:creationId xmlns:a16="http://schemas.microsoft.com/office/drawing/2014/main" id="{A398F087-5A1F-4D59-BF1E-C527D85E9724}"/>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1004735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2AF00-C58F-416D-8785-0592CA605BF8}"/>
              </a:ext>
            </a:extLst>
          </p:cNvPr>
          <p:cNvSpPr>
            <a:spLocks noGrp="1"/>
          </p:cNvSpPr>
          <p:nvPr>
            <p:ph type="title"/>
          </p:nvPr>
        </p:nvSpPr>
        <p:spPr/>
        <p:txBody>
          <a:bodyPr/>
          <a:lstStyle/>
          <a:p>
            <a:r>
              <a:rPr lang="en-US"/>
              <a:t>Facebook Own Posts Table | DAMAC Properties - 19 of 20</a:t>
            </a:r>
          </a:p>
        </p:txBody>
      </p:sp>
      <p:graphicFrame>
        <p:nvGraphicFramePr>
          <p:cNvPr id="5" name="Table Placeholder 4">
            <a:extLst>
              <a:ext uri="{FF2B5EF4-FFF2-40B4-BE49-F238E27FC236}">
                <a16:creationId xmlns:a16="http://schemas.microsoft.com/office/drawing/2014/main" id="{46428E8D-F456-4F8A-A7CA-3140F534FD60}"/>
              </a:ext>
            </a:extLst>
          </p:cNvPr>
          <p:cNvGraphicFramePr>
            <a:graphicFrameLocks noGrp="1"/>
          </p:cNvGraphicFramePr>
          <p:nvPr>
            <p:ph type="tbl" sz="quarter" idx="13"/>
            <p:extLst>
              <p:ext uri="{D42A27DB-BD31-4B8C-83A1-F6EECF244321}">
                <p14:modId xmlns:p14="http://schemas.microsoft.com/office/powerpoint/2010/main" val="4203167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39480817"/>
                    </a:ext>
                  </a:extLst>
                </a:gridCol>
                <a:gridCol w="411480">
                  <a:extLst>
                    <a:ext uri="{9D8B030D-6E8A-4147-A177-3AD203B41FA5}">
                      <a16:colId xmlns:a16="http://schemas.microsoft.com/office/drawing/2014/main" val="812082019"/>
                    </a:ext>
                  </a:extLst>
                </a:gridCol>
                <a:gridCol w="329184">
                  <a:extLst>
                    <a:ext uri="{9D8B030D-6E8A-4147-A177-3AD203B41FA5}">
                      <a16:colId xmlns:a16="http://schemas.microsoft.com/office/drawing/2014/main" val="344878306"/>
                    </a:ext>
                  </a:extLst>
                </a:gridCol>
                <a:gridCol w="329184">
                  <a:extLst>
                    <a:ext uri="{9D8B030D-6E8A-4147-A177-3AD203B41FA5}">
                      <a16:colId xmlns:a16="http://schemas.microsoft.com/office/drawing/2014/main" val="117480768"/>
                    </a:ext>
                  </a:extLst>
                </a:gridCol>
                <a:gridCol w="329184">
                  <a:extLst>
                    <a:ext uri="{9D8B030D-6E8A-4147-A177-3AD203B41FA5}">
                      <a16:colId xmlns:a16="http://schemas.microsoft.com/office/drawing/2014/main" val="3769254577"/>
                    </a:ext>
                  </a:extLst>
                </a:gridCol>
                <a:gridCol w="329184">
                  <a:extLst>
                    <a:ext uri="{9D8B030D-6E8A-4147-A177-3AD203B41FA5}">
                      <a16:colId xmlns:a16="http://schemas.microsoft.com/office/drawing/2014/main" val="797090914"/>
                    </a:ext>
                  </a:extLst>
                </a:gridCol>
                <a:gridCol w="329184">
                  <a:extLst>
                    <a:ext uri="{9D8B030D-6E8A-4147-A177-3AD203B41FA5}">
                      <a16:colId xmlns:a16="http://schemas.microsoft.com/office/drawing/2014/main" val="1320797983"/>
                    </a:ext>
                  </a:extLst>
                </a:gridCol>
                <a:gridCol w="329184">
                  <a:extLst>
                    <a:ext uri="{9D8B030D-6E8A-4147-A177-3AD203B41FA5}">
                      <a16:colId xmlns:a16="http://schemas.microsoft.com/office/drawing/2014/main" val="1558420963"/>
                    </a:ext>
                  </a:extLst>
                </a:gridCol>
                <a:gridCol w="329184">
                  <a:extLst>
                    <a:ext uri="{9D8B030D-6E8A-4147-A177-3AD203B41FA5}">
                      <a16:colId xmlns:a16="http://schemas.microsoft.com/office/drawing/2014/main" val="2209826956"/>
                    </a:ext>
                  </a:extLst>
                </a:gridCol>
                <a:gridCol w="329184">
                  <a:extLst>
                    <a:ext uri="{9D8B030D-6E8A-4147-A177-3AD203B41FA5}">
                      <a16:colId xmlns:a16="http://schemas.microsoft.com/office/drawing/2014/main" val="3025749702"/>
                    </a:ext>
                  </a:extLst>
                </a:gridCol>
                <a:gridCol w="329184">
                  <a:extLst>
                    <a:ext uri="{9D8B030D-6E8A-4147-A177-3AD203B41FA5}">
                      <a16:colId xmlns:a16="http://schemas.microsoft.com/office/drawing/2014/main" val="3721258102"/>
                    </a:ext>
                  </a:extLst>
                </a:gridCol>
                <a:gridCol w="329184">
                  <a:extLst>
                    <a:ext uri="{9D8B030D-6E8A-4147-A177-3AD203B41FA5}">
                      <a16:colId xmlns:a16="http://schemas.microsoft.com/office/drawing/2014/main" val="1650597529"/>
                    </a:ext>
                  </a:extLst>
                </a:gridCol>
                <a:gridCol w="329184">
                  <a:extLst>
                    <a:ext uri="{9D8B030D-6E8A-4147-A177-3AD203B41FA5}">
                      <a16:colId xmlns:a16="http://schemas.microsoft.com/office/drawing/2014/main" val="762927265"/>
                    </a:ext>
                  </a:extLst>
                </a:gridCol>
                <a:gridCol w="329184">
                  <a:extLst>
                    <a:ext uri="{9D8B030D-6E8A-4147-A177-3AD203B41FA5}">
                      <a16:colId xmlns:a16="http://schemas.microsoft.com/office/drawing/2014/main" val="4077586345"/>
                    </a:ext>
                  </a:extLst>
                </a:gridCol>
                <a:gridCol w="329184">
                  <a:extLst>
                    <a:ext uri="{9D8B030D-6E8A-4147-A177-3AD203B41FA5}">
                      <a16:colId xmlns:a16="http://schemas.microsoft.com/office/drawing/2014/main" val="1276795719"/>
                    </a:ext>
                  </a:extLst>
                </a:gridCol>
                <a:gridCol w="329184">
                  <a:extLst>
                    <a:ext uri="{9D8B030D-6E8A-4147-A177-3AD203B41FA5}">
                      <a16:colId xmlns:a16="http://schemas.microsoft.com/office/drawing/2014/main" val="2150050806"/>
                    </a:ext>
                  </a:extLst>
                </a:gridCol>
                <a:gridCol w="329184">
                  <a:extLst>
                    <a:ext uri="{9D8B030D-6E8A-4147-A177-3AD203B41FA5}">
                      <a16:colId xmlns:a16="http://schemas.microsoft.com/office/drawing/2014/main" val="3169607537"/>
                    </a:ext>
                  </a:extLst>
                </a:gridCol>
                <a:gridCol w="329184">
                  <a:extLst>
                    <a:ext uri="{9D8B030D-6E8A-4147-A177-3AD203B41FA5}">
                      <a16:colId xmlns:a16="http://schemas.microsoft.com/office/drawing/2014/main" val="2246625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911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- 2019-04-08 14:32:00 </a:t>
                      </a:r>
                      <a:r>
                        <a:rPr kumimoji="0" lang="en-US" sz="1000" b="0" i="0" u="none" strike="noStrike" kern="1200" cap="none" spc="0" normalizeH="0" baseline="0" noProof="0">
                          <a:ln>
                            <a:noFill/>
                          </a:ln>
                          <a:solidFill>
                            <a:prstClr val="black"/>
                          </a:solidFill>
                          <a:effectLst/>
                          <a:uLnTx/>
                          <a:uFillTx/>
                          <a:latin typeface="+mn-lt"/>
                          <a:ea typeface="+mn-ea"/>
                          <a:cs typeface="+mn-cs"/>
                        </a:rPr>
                        <a:t> 
 DAMAC's diverse portfolio of property developments from around the world is now available for you to explore at your doorstep. Visit the DAMAC stand in Baghdad Mall, Iraq and find your dream home...
</a:t>
                      </a:r>
                      <a:r>
                        <a:rPr kumimoji="0" lang="ar-AE" sz="1000" b="0" i="0" u="none" strike="noStrike" kern="1200" cap="none" spc="0" normalizeH="0" baseline="0" noProof="0">
                          <a:ln>
                            <a:noFill/>
                          </a:ln>
                          <a:solidFill>
                            <a:prstClr val="black"/>
                          </a:solidFill>
                          <a:effectLst/>
                          <a:uLnTx/>
                          <a:uFillTx/>
                          <a:latin typeface="+mn-lt"/>
                          <a:ea typeface="+mn-ea"/>
                          <a:cs typeface="+mn-cs"/>
                        </a:rPr>
                        <a:t>إليك مجموعة متنوعة من مشاريع داماك العقارية في جميع أنحاء العالم. تفضّل بزيارة جناح داماك في بغداد مول، العراق واكتشف منزل أحلامك...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869804.8957 %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615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- 2019-04-07 13:55:25 </a:t>
                      </a:r>
                      <a:r>
                        <a:rPr kumimoji="0" lang="en-US" sz="1000" b="0" i="0" u="none" strike="noStrike" kern="1200" cap="none" spc="0" normalizeH="0" baseline="0" noProof="0">
                          <a:ln>
                            <a:noFill/>
                          </a:ln>
                          <a:solidFill>
                            <a:prstClr val="black"/>
                          </a:solidFill>
                          <a:effectLst/>
                          <a:uLnTx/>
                          <a:uFillTx/>
                          <a:latin typeface="+mn-lt"/>
                          <a:ea typeface="+mn-ea"/>
                          <a:cs typeface="+mn-cs"/>
                        </a:rPr>
                        <a:t> 
 Making swift progress in our upcoming master project AYKON City, as it takes shape to join the list of our ever-growing portfolio of iconic skyscrapers. Stay tuned for more!
</a:t>
                      </a:r>
                      <a:r>
                        <a:rPr kumimoji="0" lang="ar-AE" sz="1000" b="0" i="0" u="none" strike="noStrike" kern="1200" cap="none" spc="0" normalizeH="0" baseline="0" noProof="0">
                          <a:ln>
                            <a:noFill/>
                          </a:ln>
                          <a:solidFill>
                            <a:prstClr val="black"/>
                          </a:solidFill>
                          <a:effectLst/>
                          <a:uLnTx/>
                          <a:uFillTx/>
                          <a:latin typeface="+mn-lt"/>
                          <a:ea typeface="+mn-ea"/>
                          <a:cs typeface="+mn-cs"/>
                        </a:rPr>
                        <a:t>تقدم هائل وسريع في مشروعنا القادم "أيكون سيتي"، حيث سينضمّ قريباً إلى مجموعتنا الرائعة من ناطحات السحاب التي تتألق في سماء دبي. ترقبوا المزيد!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1388628.7120 %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2383773"/>
                  </a:ext>
                </a:extLst>
              </a:tr>
            </a:tbl>
          </a:graphicData>
        </a:graphic>
      </p:graphicFrame>
      <p:sp>
        <p:nvSpPr>
          <p:cNvPr id="4" name="Text Placeholder 3">
            <a:extLst>
              <a:ext uri="{FF2B5EF4-FFF2-40B4-BE49-F238E27FC236}">
                <a16:creationId xmlns:a16="http://schemas.microsoft.com/office/drawing/2014/main" id="{F4A35035-49B1-4FE0-96BB-26E6DA034C2B}"/>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448465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6B58B-5C2D-44EB-B4B6-068DE885916D}"/>
              </a:ext>
            </a:extLst>
          </p:cNvPr>
          <p:cNvSpPr>
            <a:spLocks noGrp="1"/>
          </p:cNvSpPr>
          <p:nvPr>
            <p:ph type="title"/>
          </p:nvPr>
        </p:nvSpPr>
        <p:spPr/>
        <p:txBody>
          <a:bodyPr/>
          <a:lstStyle/>
          <a:p>
            <a:r>
              <a:rPr lang="en-US"/>
              <a:t>Facebook Own Posts Table | DAMAC Properties - 20 of 20</a:t>
            </a:r>
          </a:p>
        </p:txBody>
      </p:sp>
      <p:graphicFrame>
        <p:nvGraphicFramePr>
          <p:cNvPr id="5" name="Table Placeholder 4">
            <a:extLst>
              <a:ext uri="{FF2B5EF4-FFF2-40B4-BE49-F238E27FC236}">
                <a16:creationId xmlns:a16="http://schemas.microsoft.com/office/drawing/2014/main" id="{D2A0526C-2CAE-497B-B4AA-759225F5FAB8}"/>
              </a:ext>
            </a:extLst>
          </p:cNvPr>
          <p:cNvGraphicFramePr>
            <a:graphicFrameLocks noGrp="1"/>
          </p:cNvGraphicFramePr>
          <p:nvPr>
            <p:ph type="tbl" sz="quarter" idx="13"/>
            <p:extLst>
              <p:ext uri="{D42A27DB-BD31-4B8C-83A1-F6EECF244321}">
                <p14:modId xmlns:p14="http://schemas.microsoft.com/office/powerpoint/2010/main" val="3122258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01913260"/>
                    </a:ext>
                  </a:extLst>
                </a:gridCol>
                <a:gridCol w="411480">
                  <a:extLst>
                    <a:ext uri="{9D8B030D-6E8A-4147-A177-3AD203B41FA5}">
                      <a16:colId xmlns:a16="http://schemas.microsoft.com/office/drawing/2014/main" val="831752616"/>
                    </a:ext>
                  </a:extLst>
                </a:gridCol>
                <a:gridCol w="329184">
                  <a:extLst>
                    <a:ext uri="{9D8B030D-6E8A-4147-A177-3AD203B41FA5}">
                      <a16:colId xmlns:a16="http://schemas.microsoft.com/office/drawing/2014/main" val="4147002345"/>
                    </a:ext>
                  </a:extLst>
                </a:gridCol>
                <a:gridCol w="329184">
                  <a:extLst>
                    <a:ext uri="{9D8B030D-6E8A-4147-A177-3AD203B41FA5}">
                      <a16:colId xmlns:a16="http://schemas.microsoft.com/office/drawing/2014/main" val="17597958"/>
                    </a:ext>
                  </a:extLst>
                </a:gridCol>
                <a:gridCol w="329184">
                  <a:extLst>
                    <a:ext uri="{9D8B030D-6E8A-4147-A177-3AD203B41FA5}">
                      <a16:colId xmlns:a16="http://schemas.microsoft.com/office/drawing/2014/main" val="2673810919"/>
                    </a:ext>
                  </a:extLst>
                </a:gridCol>
                <a:gridCol w="329184">
                  <a:extLst>
                    <a:ext uri="{9D8B030D-6E8A-4147-A177-3AD203B41FA5}">
                      <a16:colId xmlns:a16="http://schemas.microsoft.com/office/drawing/2014/main" val="4171558664"/>
                    </a:ext>
                  </a:extLst>
                </a:gridCol>
                <a:gridCol w="329184">
                  <a:extLst>
                    <a:ext uri="{9D8B030D-6E8A-4147-A177-3AD203B41FA5}">
                      <a16:colId xmlns:a16="http://schemas.microsoft.com/office/drawing/2014/main" val="3031070290"/>
                    </a:ext>
                  </a:extLst>
                </a:gridCol>
                <a:gridCol w="329184">
                  <a:extLst>
                    <a:ext uri="{9D8B030D-6E8A-4147-A177-3AD203B41FA5}">
                      <a16:colId xmlns:a16="http://schemas.microsoft.com/office/drawing/2014/main" val="60502109"/>
                    </a:ext>
                  </a:extLst>
                </a:gridCol>
                <a:gridCol w="329184">
                  <a:extLst>
                    <a:ext uri="{9D8B030D-6E8A-4147-A177-3AD203B41FA5}">
                      <a16:colId xmlns:a16="http://schemas.microsoft.com/office/drawing/2014/main" val="189628181"/>
                    </a:ext>
                  </a:extLst>
                </a:gridCol>
                <a:gridCol w="329184">
                  <a:extLst>
                    <a:ext uri="{9D8B030D-6E8A-4147-A177-3AD203B41FA5}">
                      <a16:colId xmlns:a16="http://schemas.microsoft.com/office/drawing/2014/main" val="2594359438"/>
                    </a:ext>
                  </a:extLst>
                </a:gridCol>
                <a:gridCol w="329184">
                  <a:extLst>
                    <a:ext uri="{9D8B030D-6E8A-4147-A177-3AD203B41FA5}">
                      <a16:colId xmlns:a16="http://schemas.microsoft.com/office/drawing/2014/main" val="4194640960"/>
                    </a:ext>
                  </a:extLst>
                </a:gridCol>
                <a:gridCol w="329184">
                  <a:extLst>
                    <a:ext uri="{9D8B030D-6E8A-4147-A177-3AD203B41FA5}">
                      <a16:colId xmlns:a16="http://schemas.microsoft.com/office/drawing/2014/main" val="3915072069"/>
                    </a:ext>
                  </a:extLst>
                </a:gridCol>
                <a:gridCol w="329184">
                  <a:extLst>
                    <a:ext uri="{9D8B030D-6E8A-4147-A177-3AD203B41FA5}">
                      <a16:colId xmlns:a16="http://schemas.microsoft.com/office/drawing/2014/main" val="299815860"/>
                    </a:ext>
                  </a:extLst>
                </a:gridCol>
                <a:gridCol w="329184">
                  <a:extLst>
                    <a:ext uri="{9D8B030D-6E8A-4147-A177-3AD203B41FA5}">
                      <a16:colId xmlns:a16="http://schemas.microsoft.com/office/drawing/2014/main" val="871186995"/>
                    </a:ext>
                  </a:extLst>
                </a:gridCol>
                <a:gridCol w="329184">
                  <a:extLst>
                    <a:ext uri="{9D8B030D-6E8A-4147-A177-3AD203B41FA5}">
                      <a16:colId xmlns:a16="http://schemas.microsoft.com/office/drawing/2014/main" val="357525499"/>
                    </a:ext>
                  </a:extLst>
                </a:gridCol>
                <a:gridCol w="329184">
                  <a:extLst>
                    <a:ext uri="{9D8B030D-6E8A-4147-A177-3AD203B41FA5}">
                      <a16:colId xmlns:a16="http://schemas.microsoft.com/office/drawing/2014/main" val="2314233529"/>
                    </a:ext>
                  </a:extLst>
                </a:gridCol>
                <a:gridCol w="329184">
                  <a:extLst>
                    <a:ext uri="{9D8B030D-6E8A-4147-A177-3AD203B41FA5}">
                      <a16:colId xmlns:a16="http://schemas.microsoft.com/office/drawing/2014/main" val="785840192"/>
                    </a:ext>
                  </a:extLst>
                </a:gridCol>
                <a:gridCol w="329184">
                  <a:extLst>
                    <a:ext uri="{9D8B030D-6E8A-4147-A177-3AD203B41FA5}">
                      <a16:colId xmlns:a16="http://schemas.microsoft.com/office/drawing/2014/main" val="871833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4570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DAMAC Properties - 2019-04-04 13:17:00 </a:t>
                      </a:r>
                      <a:r>
                        <a:rPr kumimoji="0" lang="en-US" sz="1000" b="0" i="0" u="none" strike="noStrike" kern="1200" cap="none" spc="0" normalizeH="0" baseline="0" noProof="0">
                          <a:ln>
                            <a:noFill/>
                          </a:ln>
                          <a:solidFill>
                            <a:prstClr val="black"/>
                          </a:solidFill>
                          <a:effectLst/>
                          <a:uLnTx/>
                          <a:uFillTx/>
                          <a:latin typeface="+mn-lt"/>
                          <a:ea typeface="+mn-ea"/>
                          <a:cs typeface="+mn-cs"/>
                        </a:rPr>
                        <a:t> 
 The weather is perfect for a dip in the pool...and with a view like this, who could resist? #DAMACHeights #DubaiMarina
</a:t>
                      </a:r>
                      <a:r>
                        <a:rPr kumimoji="0" lang="ar-AE" sz="1000" b="0" i="0" u="none" strike="noStrike" kern="1200" cap="none" spc="0" normalizeH="0" baseline="0" noProof="0">
                          <a:ln>
                            <a:noFill/>
                          </a:ln>
                          <a:solidFill>
                            <a:prstClr val="black"/>
                          </a:solidFill>
                          <a:effectLst/>
                          <a:uLnTx/>
                          <a:uFillTx/>
                          <a:latin typeface="+mn-lt"/>
                          <a:ea typeface="+mn-ea"/>
                          <a:cs typeface="+mn-cs"/>
                        </a:rPr>
                        <a:t>الطقس مثالي للسباحة... ومع منظر كهذا، من يمكنه المقاومة؟ #داماك_هايتس #دبي_مارينا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DAMAC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382742.5708 %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0720276"/>
                  </a:ext>
                </a:extLst>
              </a:tr>
            </a:tbl>
          </a:graphicData>
        </a:graphic>
      </p:graphicFrame>
      <p:sp>
        <p:nvSpPr>
          <p:cNvPr id="4" name="Text Placeholder 3">
            <a:extLst>
              <a:ext uri="{FF2B5EF4-FFF2-40B4-BE49-F238E27FC236}">
                <a16:creationId xmlns:a16="http://schemas.microsoft.com/office/drawing/2014/main" id="{3087438C-5714-4F69-BA58-1D31471C9585}"/>
              </a:ext>
            </a:extLst>
          </p:cNvPr>
          <p:cNvSpPr>
            <a:spLocks noGrp="1"/>
          </p:cNvSpPr>
          <p:nvPr>
            <p:ph type="body" sz="quarter" idx="14"/>
          </p:nvPr>
        </p:nvSpPr>
        <p:spPr/>
        <p:txBody>
          <a:bodyPr/>
          <a:lstStyle/>
          <a:p>
            <a:r>
              <a:rPr lang="en-US"/>
              <a:t>04/01/2019 - 04/30/2019</a:t>
            </a:r>
          </a:p>
        </p:txBody>
      </p:sp>
    </p:spTree>
    <p:extLst>
      <p:ext uri="{BB962C8B-B14F-4D97-AF65-F5344CB8AC3E}">
        <p14:creationId xmlns:p14="http://schemas.microsoft.com/office/powerpoint/2010/main" val="23331678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1432</Words>
  <Application>Microsoft Office PowerPoint</Application>
  <PresentationFormat>On-screen Show (4:3)</PresentationFormat>
  <Paragraphs>850</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Facebook Own Posts Table | DAMAC Properties - 1 of 20</vt:lpstr>
      <vt:lpstr>Facebook Own Posts Table | DAMAC Properties - 2 of 20</vt:lpstr>
      <vt:lpstr>Facebook Own Posts Table | DAMAC Properties - 3 of 20</vt:lpstr>
      <vt:lpstr>Facebook Own Posts Table | DAMAC Properties - 4 of 20</vt:lpstr>
      <vt:lpstr>Facebook Own Posts Table | DAMAC Properties - 5 of 20</vt:lpstr>
      <vt:lpstr>Facebook Own Posts Table | DAMAC Properties - 6 of 20</vt:lpstr>
      <vt:lpstr>Facebook Own Posts Table | DAMAC Properties - 7 of 20</vt:lpstr>
      <vt:lpstr>Facebook Own Posts Table | DAMAC Properties - 8 of 20</vt:lpstr>
      <vt:lpstr>Facebook Own Posts Table | DAMAC Properties - 9 of 20</vt:lpstr>
      <vt:lpstr>Facebook Own Posts Table | DAMAC Properties - 10 of 20</vt:lpstr>
      <vt:lpstr>Facebook Own Posts Table | DAMAC Properties - 11 of 20</vt:lpstr>
      <vt:lpstr>Facebook Own Posts Table | DAMAC Properties - 12 of 20</vt:lpstr>
      <vt:lpstr>Facebook Own Posts Table | DAMAC Properties - 13 of 20</vt:lpstr>
      <vt:lpstr>Facebook Own Posts Table | DAMAC Properties - 14 of 20</vt:lpstr>
      <vt:lpstr>Facebook Own Posts Table | DAMAC Properties - 15 of 20</vt:lpstr>
      <vt:lpstr>Facebook Own Posts Table | DAMAC Properties - 16 of 20</vt:lpstr>
      <vt:lpstr>Facebook Own Posts Table | DAMAC Properties - 17 of 20</vt:lpstr>
      <vt:lpstr>Facebook Own Posts Table | DAMAC Properties - 18 of 20</vt:lpstr>
      <vt:lpstr>Facebook Own Posts Table | DAMAC Properties - 19 of 20</vt:lpstr>
      <vt:lpstr>Facebook Own Posts Table | DAMAC Properties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2019-05-01T06:43:10Z</dcterms:created>
  <dcterms:modified xsi:type="dcterms:W3CDTF">2019-05-01T06:54:57Z</dcterms:modified>
</cp:coreProperties>
</file>