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2CB3-A9E3-476E-AD66-FDFE1D6BD8EE}"/>
              </a:ext>
            </a:extLst>
          </p:cNvPr>
          <p:cNvSpPr>
            <a:spLocks noGrp="1"/>
          </p:cNvSpPr>
          <p:nvPr>
            <p:ph type="title"/>
          </p:nvPr>
        </p:nvSpPr>
        <p:spPr/>
        <p:txBody>
          <a:bodyPr/>
          <a:lstStyle/>
          <a:p>
            <a:r>
              <a:rPr lang="en-US"/>
              <a:t>Instagram Posts Table | quakerarabia - 1 of 15</a:t>
            </a:r>
          </a:p>
        </p:txBody>
      </p:sp>
      <p:graphicFrame>
        <p:nvGraphicFramePr>
          <p:cNvPr id="5" name="Table Placeholder 4">
            <a:extLst>
              <a:ext uri="{FF2B5EF4-FFF2-40B4-BE49-F238E27FC236}">
                <a16:creationId xmlns:a16="http://schemas.microsoft.com/office/drawing/2014/main" id="{D5CA71BD-394C-4ED2-95CC-606FBE0F9358}"/>
              </a:ext>
            </a:extLst>
          </p:cNvPr>
          <p:cNvGraphicFramePr>
            <a:graphicFrameLocks noGrp="1"/>
          </p:cNvGraphicFramePr>
          <p:nvPr>
            <p:ph type="tbl" sz="quarter" idx="13"/>
            <p:extLst>
              <p:ext uri="{D42A27DB-BD31-4B8C-83A1-F6EECF244321}">
                <p14:modId xmlns:p14="http://schemas.microsoft.com/office/powerpoint/2010/main" val="1993734452"/>
              </p:ext>
            </p:extLst>
          </p:nvPr>
        </p:nvGraphicFramePr>
        <p:xfrm>
          <a:off x="457200" y="1731963"/>
          <a:ext cx="8229600" cy="31445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7133383"/>
                    </a:ext>
                  </a:extLst>
                </a:gridCol>
                <a:gridCol w="987552">
                  <a:extLst>
                    <a:ext uri="{9D8B030D-6E8A-4147-A177-3AD203B41FA5}">
                      <a16:colId xmlns:a16="http://schemas.microsoft.com/office/drawing/2014/main" val="1001172500"/>
                    </a:ext>
                  </a:extLst>
                </a:gridCol>
                <a:gridCol w="987552">
                  <a:extLst>
                    <a:ext uri="{9D8B030D-6E8A-4147-A177-3AD203B41FA5}">
                      <a16:colId xmlns:a16="http://schemas.microsoft.com/office/drawing/2014/main" val="3598806450"/>
                    </a:ext>
                  </a:extLst>
                </a:gridCol>
                <a:gridCol w="987552">
                  <a:extLst>
                    <a:ext uri="{9D8B030D-6E8A-4147-A177-3AD203B41FA5}">
                      <a16:colId xmlns:a16="http://schemas.microsoft.com/office/drawing/2014/main" val="1574199351"/>
                    </a:ext>
                  </a:extLst>
                </a:gridCol>
                <a:gridCol w="987552">
                  <a:extLst>
                    <a:ext uri="{9D8B030D-6E8A-4147-A177-3AD203B41FA5}">
                      <a16:colId xmlns:a16="http://schemas.microsoft.com/office/drawing/2014/main" val="3400660712"/>
                    </a:ext>
                  </a:extLst>
                </a:gridCol>
                <a:gridCol w="987552">
                  <a:extLst>
                    <a:ext uri="{9D8B030D-6E8A-4147-A177-3AD203B41FA5}">
                      <a16:colId xmlns:a16="http://schemas.microsoft.com/office/drawing/2014/main" val="4142492573"/>
                    </a:ext>
                  </a:extLst>
                </a:gridCol>
                <a:gridCol w="987552">
                  <a:extLst>
                    <a:ext uri="{9D8B030D-6E8A-4147-A177-3AD203B41FA5}">
                      <a16:colId xmlns:a16="http://schemas.microsoft.com/office/drawing/2014/main" val="155206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97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- 2018-12-26 12:23:44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اقترب الوقت لبداية جديدة! ابدأها صح مع بسكويت كويكر جود ستارت واستمتع بخيرات الشوفان الغنية بالألياف
</a:t>
                      </a:r>
                      <a:r>
                        <a:rPr kumimoji="0" lang="en-US" sz="1000" b="0" i="0" u="none" strike="noStrike" kern="1200" cap="none" spc="0" normalizeH="0" baseline="0" noProof="0">
                          <a:ln>
                            <a:noFill/>
                          </a:ln>
                          <a:solidFill>
                            <a:prstClr val="black"/>
                          </a:solidFill>
                          <a:effectLst/>
                          <a:uLnTx/>
                          <a:uFillTx/>
                          <a:latin typeface="+mn-lt"/>
                          <a:ea typeface="+mn-ea"/>
                          <a:cs typeface="+mn-cs"/>
                        </a:rPr>
                        <a:t>It’s nearly time for a new beginning! Start it right with Quaker Good Start Biscuits and enjoy the high fiber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https://www.instagram.com/p/Br2bTLiAB9z/media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634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- 2018-12-26 06:43:20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إبدأ كل يوم صح مع بسكوت كويكر جود ستارت، متاح بنكهة الشوكولاتة اللذيذة! بسكوت كويكر جود ستارت غني بالألياف
</a:t>
                      </a:r>
                      <a:r>
                        <a:rPr kumimoji="0" lang="en-US" sz="1000" b="0" i="0" u="none" strike="noStrike" kern="1200" cap="none" spc="0" normalizeH="0" baseline="0" noProof="0">
                          <a:ln>
                            <a:noFill/>
                          </a:ln>
                          <a:solidFill>
                            <a:prstClr val="black"/>
                          </a:solidFill>
                          <a:effectLst/>
                          <a:uLnTx/>
                          <a:uFillTx/>
                          <a:latin typeface="+mn-lt"/>
                          <a:ea typeface="+mn-ea"/>
                          <a:cs typeface="+mn-cs"/>
                        </a:rPr>
                        <a:t>Start every day right with Quaker’s Good Start Biscuits, available in a delicious Chocolate flavor! Quaker Oats are rich in fibre.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https://www.instagram.com/p/Br10QhAAlfT/media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5162200"/>
                  </a:ext>
                </a:extLst>
              </a:tr>
            </a:tbl>
          </a:graphicData>
        </a:graphic>
      </p:graphicFrame>
      <p:sp>
        <p:nvSpPr>
          <p:cNvPr id="4" name="Text Placeholder 3">
            <a:extLst>
              <a:ext uri="{FF2B5EF4-FFF2-40B4-BE49-F238E27FC236}">
                <a16:creationId xmlns:a16="http://schemas.microsoft.com/office/drawing/2014/main" id="{53835B5B-D96C-4AFA-9C2A-459F18ABEBC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044025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AD55-0A64-491D-B5B3-D510E53BDB2C}"/>
              </a:ext>
            </a:extLst>
          </p:cNvPr>
          <p:cNvSpPr>
            <a:spLocks noGrp="1"/>
          </p:cNvSpPr>
          <p:nvPr>
            <p:ph type="title"/>
          </p:nvPr>
        </p:nvSpPr>
        <p:spPr/>
        <p:txBody>
          <a:bodyPr/>
          <a:lstStyle/>
          <a:p>
            <a:r>
              <a:rPr lang="en-US"/>
              <a:t>Instagram Posts Table | quakerarabia - 2 of 15</a:t>
            </a:r>
          </a:p>
        </p:txBody>
      </p:sp>
      <p:graphicFrame>
        <p:nvGraphicFramePr>
          <p:cNvPr id="5" name="Table Placeholder 4">
            <a:extLst>
              <a:ext uri="{FF2B5EF4-FFF2-40B4-BE49-F238E27FC236}">
                <a16:creationId xmlns:a16="http://schemas.microsoft.com/office/drawing/2014/main" id="{A1453048-4E15-4828-9571-4B5678C815E0}"/>
              </a:ext>
            </a:extLst>
          </p:cNvPr>
          <p:cNvGraphicFramePr>
            <a:graphicFrameLocks noGrp="1"/>
          </p:cNvGraphicFramePr>
          <p:nvPr>
            <p:ph type="tbl" sz="quarter" idx="13"/>
            <p:extLst>
              <p:ext uri="{D42A27DB-BD31-4B8C-83A1-F6EECF244321}">
                <p14:modId xmlns:p14="http://schemas.microsoft.com/office/powerpoint/2010/main" val="234617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4514335"/>
                    </a:ext>
                  </a:extLst>
                </a:gridCol>
                <a:gridCol w="987552">
                  <a:extLst>
                    <a:ext uri="{9D8B030D-6E8A-4147-A177-3AD203B41FA5}">
                      <a16:colId xmlns:a16="http://schemas.microsoft.com/office/drawing/2014/main" val="767691700"/>
                    </a:ext>
                  </a:extLst>
                </a:gridCol>
                <a:gridCol w="987552">
                  <a:extLst>
                    <a:ext uri="{9D8B030D-6E8A-4147-A177-3AD203B41FA5}">
                      <a16:colId xmlns:a16="http://schemas.microsoft.com/office/drawing/2014/main" val="154345222"/>
                    </a:ext>
                  </a:extLst>
                </a:gridCol>
                <a:gridCol w="987552">
                  <a:extLst>
                    <a:ext uri="{9D8B030D-6E8A-4147-A177-3AD203B41FA5}">
                      <a16:colId xmlns:a16="http://schemas.microsoft.com/office/drawing/2014/main" val="3397508875"/>
                    </a:ext>
                  </a:extLst>
                </a:gridCol>
                <a:gridCol w="987552">
                  <a:extLst>
                    <a:ext uri="{9D8B030D-6E8A-4147-A177-3AD203B41FA5}">
                      <a16:colId xmlns:a16="http://schemas.microsoft.com/office/drawing/2014/main" val="3012444733"/>
                    </a:ext>
                  </a:extLst>
                </a:gridCol>
                <a:gridCol w="987552">
                  <a:extLst>
                    <a:ext uri="{9D8B030D-6E8A-4147-A177-3AD203B41FA5}">
                      <a16:colId xmlns:a16="http://schemas.microsoft.com/office/drawing/2014/main" val="3779244920"/>
                    </a:ext>
                  </a:extLst>
                </a:gridCol>
                <a:gridCol w="987552">
                  <a:extLst>
                    <a:ext uri="{9D8B030D-6E8A-4147-A177-3AD203B41FA5}">
                      <a16:colId xmlns:a16="http://schemas.microsoft.com/office/drawing/2014/main" val="270543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202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- 2018-12-23 09:53:31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إبدأ كل يوم صح مع بسكوت كويكر جود ستارت، متاح بنكهة التوت البري اللذيذة! شوفان كويكر غني بالألياف
</a:t>
                      </a:r>
                      <a:r>
                        <a:rPr kumimoji="0" lang="en-US" sz="1000" b="0" i="0" u="none" strike="noStrike" kern="1200" cap="none" spc="0" normalizeH="0" baseline="0" noProof="0">
                          <a:ln>
                            <a:noFill/>
                          </a:ln>
                          <a:solidFill>
                            <a:prstClr val="black"/>
                          </a:solidFill>
                          <a:effectLst/>
                          <a:uLnTx/>
                          <a:uFillTx/>
                          <a:latin typeface="+mn-lt"/>
                          <a:ea typeface="+mn-ea"/>
                          <a:cs typeface="+mn-cs"/>
                        </a:rPr>
                        <a:t>Start every day right with Quaker’s Good Start Biscuits, available in a delicious Cranberry flavor! Quaker Oats are rich in fibre.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https://www.instagram.com/p/Brubr3ngXv_/media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596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- 2018-12-20 13:59:13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إبدأ كل يوم صح مع بسكوت كويكر جود ستارت، متاح بنكهة الهيل اللذيذة! شوفان كويكر غني بالألياف 
</a:t>
                      </a:r>
                      <a:r>
                        <a:rPr kumimoji="0" lang="en-US" sz="1000" b="0" i="0" u="none" strike="noStrike" kern="1200" cap="none" spc="0" normalizeH="0" baseline="0" noProof="0">
                          <a:ln>
                            <a:noFill/>
                          </a:ln>
                          <a:solidFill>
                            <a:prstClr val="black"/>
                          </a:solidFill>
                          <a:effectLst/>
                          <a:uLnTx/>
                          <a:uFillTx/>
                          <a:latin typeface="+mn-lt"/>
                          <a:ea typeface="+mn-ea"/>
                          <a:cs typeface="+mn-cs"/>
                        </a:rPr>
                        <a:t>Start every day right with Quaker’s Good Start Biscuits, available in a delicious Cardamom flavor! Quaker Oats are rich in fibre.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https://www.instagram.com/p/BrnJZmHAVI7/media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136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- 2018-12-19 08:55:45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امنحي عائلتك مكونات النجاح مع شوفان كويكر الكامل، لبداية كلها خير. شوفان كويكر غني بالألياف والبروتينات!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https://www.instagram.com/p/BrkB6gggEyG/media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04/06/2019 04:07:17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9729589"/>
                  </a:ext>
                </a:extLst>
              </a:tr>
            </a:tbl>
          </a:graphicData>
        </a:graphic>
      </p:graphicFrame>
      <p:sp>
        <p:nvSpPr>
          <p:cNvPr id="4" name="Text Placeholder 3">
            <a:extLst>
              <a:ext uri="{FF2B5EF4-FFF2-40B4-BE49-F238E27FC236}">
                <a16:creationId xmlns:a16="http://schemas.microsoft.com/office/drawing/2014/main" id="{A4D1ADFB-B99D-4172-A726-3ACB5351E47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34385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48B14-8A46-4D89-A9F3-68266808041A}"/>
              </a:ext>
            </a:extLst>
          </p:cNvPr>
          <p:cNvSpPr>
            <a:spLocks noGrp="1"/>
          </p:cNvSpPr>
          <p:nvPr>
            <p:ph type="title"/>
          </p:nvPr>
        </p:nvSpPr>
        <p:spPr/>
        <p:txBody>
          <a:bodyPr/>
          <a:lstStyle/>
          <a:p>
            <a:r>
              <a:rPr lang="en-US"/>
              <a:t>Instagram Posts Table | quakerarabia - 3 of 15</a:t>
            </a:r>
          </a:p>
        </p:txBody>
      </p:sp>
      <p:graphicFrame>
        <p:nvGraphicFramePr>
          <p:cNvPr id="5" name="Table Placeholder 4">
            <a:extLst>
              <a:ext uri="{FF2B5EF4-FFF2-40B4-BE49-F238E27FC236}">
                <a16:creationId xmlns:a16="http://schemas.microsoft.com/office/drawing/2014/main" id="{0B660388-7A32-4F42-96D1-020E24321BDE}"/>
              </a:ext>
            </a:extLst>
          </p:cNvPr>
          <p:cNvGraphicFramePr>
            <a:graphicFrameLocks noGrp="1"/>
          </p:cNvGraphicFramePr>
          <p:nvPr>
            <p:ph type="tbl" sz="quarter" idx="13"/>
            <p:extLst>
              <p:ext uri="{D42A27DB-BD31-4B8C-83A1-F6EECF244321}">
                <p14:modId xmlns:p14="http://schemas.microsoft.com/office/powerpoint/2010/main" val="2980818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4203428"/>
                    </a:ext>
                  </a:extLst>
                </a:gridCol>
                <a:gridCol w="987552">
                  <a:extLst>
                    <a:ext uri="{9D8B030D-6E8A-4147-A177-3AD203B41FA5}">
                      <a16:colId xmlns:a16="http://schemas.microsoft.com/office/drawing/2014/main" val="580453275"/>
                    </a:ext>
                  </a:extLst>
                </a:gridCol>
                <a:gridCol w="987552">
                  <a:extLst>
                    <a:ext uri="{9D8B030D-6E8A-4147-A177-3AD203B41FA5}">
                      <a16:colId xmlns:a16="http://schemas.microsoft.com/office/drawing/2014/main" val="3340525155"/>
                    </a:ext>
                  </a:extLst>
                </a:gridCol>
                <a:gridCol w="987552">
                  <a:extLst>
                    <a:ext uri="{9D8B030D-6E8A-4147-A177-3AD203B41FA5}">
                      <a16:colId xmlns:a16="http://schemas.microsoft.com/office/drawing/2014/main" val="860577803"/>
                    </a:ext>
                  </a:extLst>
                </a:gridCol>
                <a:gridCol w="987552">
                  <a:extLst>
                    <a:ext uri="{9D8B030D-6E8A-4147-A177-3AD203B41FA5}">
                      <a16:colId xmlns:a16="http://schemas.microsoft.com/office/drawing/2014/main" val="2093757459"/>
                    </a:ext>
                  </a:extLst>
                </a:gridCol>
                <a:gridCol w="987552">
                  <a:extLst>
                    <a:ext uri="{9D8B030D-6E8A-4147-A177-3AD203B41FA5}">
                      <a16:colId xmlns:a16="http://schemas.microsoft.com/office/drawing/2014/main" val="2790265134"/>
                    </a:ext>
                  </a:extLst>
                </a:gridCol>
                <a:gridCol w="987552">
                  <a:extLst>
                    <a:ext uri="{9D8B030D-6E8A-4147-A177-3AD203B41FA5}">
                      <a16:colId xmlns:a16="http://schemas.microsoft.com/office/drawing/2014/main" val="179284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28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- 2018-12-17 12:55:17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وجبة من شوفان كويكر الكامل تقدملك مصدر جيد للألياف والبروتين وتمنحك كل العناصر الغذائية اللي يحتاجها جسمك لتبدأ نهارك بنشاط
</a:t>
                      </a:r>
                      <a:r>
                        <a:rPr kumimoji="0" lang="en-US" sz="1000" b="0" i="0" u="none" strike="noStrike" kern="1200" cap="none" spc="0" normalizeH="0" baseline="0" noProof="0">
                          <a:ln>
                            <a:noFill/>
                          </a:ln>
                          <a:solidFill>
                            <a:prstClr val="black"/>
                          </a:solidFill>
                          <a:effectLst/>
                          <a:uLnTx/>
                          <a:uFillTx/>
                          <a:latin typeface="+mn-lt"/>
                          <a:ea typeface="+mn-ea"/>
                          <a:cs typeface="+mn-cs"/>
                        </a:rPr>
                        <a:t>Every bowl of cooked Quaker Whole Oats is a good source of fibre and protein, providing you with the needed nutrients to kick off your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https://www.instagram.com/p/BrfTwYdg_4A/media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321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- 2018-12-16 07:00:55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 لتحضير شوفان كويكر الكامل المُعد في الليل: ضع طبقة من الفواكه في الوسط وطبقة أخيرة على الوجه حتى يختلط عصيرها اللذيذ مع الشوفان
</a:t>
                      </a:r>
                      <a:r>
                        <a:rPr kumimoji="0" lang="en-US" sz="1000" b="0" i="0" u="none" strike="noStrike" kern="1200" cap="none" spc="0" normalizeH="0" baseline="0" noProof="0">
                          <a:ln>
                            <a:noFill/>
                          </a:ln>
                          <a:solidFill>
                            <a:prstClr val="black"/>
                          </a:solidFill>
                          <a:effectLst/>
                          <a:uLnTx/>
                          <a:uFillTx/>
                          <a:latin typeface="+mn-lt"/>
                          <a:ea typeface="+mn-ea"/>
                          <a:cs typeface="+mn-cs"/>
                        </a:rPr>
                        <a:t>Tip for Quaker Overnight Oats: put a layer of fruits in the middle and another one on top to get their delicious juices released into the oats!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https://www.instagram.com/p/BrcGaDkA16O/media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903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- 2018-12-13 07:09:44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شوفان كويكر جود ستارت الغني بالبروتين هو وجبتك المثالية قبل ممارسة الرياضة! اختاره بالنكهة اللي تحبها.
</a:t>
                      </a:r>
                      <a:r>
                        <a:rPr kumimoji="0" lang="en-US" sz="1000" b="0" i="0" u="none" strike="noStrike" kern="1200" cap="none" spc="0" normalizeH="0" baseline="0" noProof="0">
                          <a:ln>
                            <a:noFill/>
                          </a:ln>
                          <a:solidFill>
                            <a:prstClr val="black"/>
                          </a:solidFill>
                          <a:effectLst/>
                          <a:uLnTx/>
                          <a:uFillTx/>
                          <a:latin typeface="+mn-lt"/>
                          <a:ea typeface="+mn-ea"/>
                          <a:cs typeface="+mn-cs"/>
                        </a:rPr>
                        <a:t>Quaker Good Start Oatmeal Pots is high in protein which makes it your perfect pre-workout food! Choose your favourite flavour.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https://www.instagram.com/p/BrUZB-aAOtu/media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9777505"/>
                  </a:ext>
                </a:extLst>
              </a:tr>
            </a:tbl>
          </a:graphicData>
        </a:graphic>
      </p:graphicFrame>
      <p:sp>
        <p:nvSpPr>
          <p:cNvPr id="4" name="Text Placeholder 3">
            <a:extLst>
              <a:ext uri="{FF2B5EF4-FFF2-40B4-BE49-F238E27FC236}">
                <a16:creationId xmlns:a16="http://schemas.microsoft.com/office/drawing/2014/main" id="{7DC697C7-EEC9-462A-950E-1AB3FBBE42B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21627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361B-19F4-41D3-B5CD-C18C3790775D}"/>
              </a:ext>
            </a:extLst>
          </p:cNvPr>
          <p:cNvSpPr>
            <a:spLocks noGrp="1"/>
          </p:cNvSpPr>
          <p:nvPr>
            <p:ph type="title"/>
          </p:nvPr>
        </p:nvSpPr>
        <p:spPr/>
        <p:txBody>
          <a:bodyPr/>
          <a:lstStyle/>
          <a:p>
            <a:r>
              <a:rPr lang="en-US"/>
              <a:t>Instagram Posts Table | quakerarabia - 4 of 15</a:t>
            </a:r>
          </a:p>
        </p:txBody>
      </p:sp>
      <p:graphicFrame>
        <p:nvGraphicFramePr>
          <p:cNvPr id="5" name="Table Placeholder 4">
            <a:extLst>
              <a:ext uri="{FF2B5EF4-FFF2-40B4-BE49-F238E27FC236}">
                <a16:creationId xmlns:a16="http://schemas.microsoft.com/office/drawing/2014/main" id="{950D73D1-5924-411C-BF40-FFC8CF978C3F}"/>
              </a:ext>
            </a:extLst>
          </p:cNvPr>
          <p:cNvGraphicFramePr>
            <a:graphicFrameLocks noGrp="1"/>
          </p:cNvGraphicFramePr>
          <p:nvPr>
            <p:ph type="tbl" sz="quarter" idx="13"/>
            <p:extLst>
              <p:ext uri="{D42A27DB-BD31-4B8C-83A1-F6EECF244321}">
                <p14:modId xmlns:p14="http://schemas.microsoft.com/office/powerpoint/2010/main" val="394268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9011904"/>
                    </a:ext>
                  </a:extLst>
                </a:gridCol>
                <a:gridCol w="987552">
                  <a:extLst>
                    <a:ext uri="{9D8B030D-6E8A-4147-A177-3AD203B41FA5}">
                      <a16:colId xmlns:a16="http://schemas.microsoft.com/office/drawing/2014/main" val="3568755217"/>
                    </a:ext>
                  </a:extLst>
                </a:gridCol>
                <a:gridCol w="987552">
                  <a:extLst>
                    <a:ext uri="{9D8B030D-6E8A-4147-A177-3AD203B41FA5}">
                      <a16:colId xmlns:a16="http://schemas.microsoft.com/office/drawing/2014/main" val="1438553908"/>
                    </a:ext>
                  </a:extLst>
                </a:gridCol>
                <a:gridCol w="987552">
                  <a:extLst>
                    <a:ext uri="{9D8B030D-6E8A-4147-A177-3AD203B41FA5}">
                      <a16:colId xmlns:a16="http://schemas.microsoft.com/office/drawing/2014/main" val="3153746150"/>
                    </a:ext>
                  </a:extLst>
                </a:gridCol>
                <a:gridCol w="987552">
                  <a:extLst>
                    <a:ext uri="{9D8B030D-6E8A-4147-A177-3AD203B41FA5}">
                      <a16:colId xmlns:a16="http://schemas.microsoft.com/office/drawing/2014/main" val="1366077876"/>
                    </a:ext>
                  </a:extLst>
                </a:gridCol>
                <a:gridCol w="987552">
                  <a:extLst>
                    <a:ext uri="{9D8B030D-6E8A-4147-A177-3AD203B41FA5}">
                      <a16:colId xmlns:a16="http://schemas.microsoft.com/office/drawing/2014/main" val="1294013311"/>
                    </a:ext>
                  </a:extLst>
                </a:gridCol>
                <a:gridCol w="987552">
                  <a:extLst>
                    <a:ext uri="{9D8B030D-6E8A-4147-A177-3AD203B41FA5}">
                      <a16:colId xmlns:a16="http://schemas.microsoft.com/office/drawing/2014/main" val="168330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45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- 2018-12-10 07:56:32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فكرة حلوة مع شوفان كويكر الكامل المحضر في الليل لترغبي اطفالك يتناولوا الفطور. جربيها وخبرينا اذا عجبتهم
½ كوب شوفان كويكر الكامل
½ كوب حليب قليل الدسم
1 ملعقة صغيرة بذور الشيا (اختياري)
¼ ملعقة صغيرة فانيلا
½ ملعقة صغيرة قرفة
¼ موزة مقطعة
2 ملعقة صغيرة زبدة الفول السوداني
½ ملعقة كبيرة عسل
في برطبان ضعي شوفان كويكر واسكبي فوقه الحليب. اخلطي الفانيلا مع بذور الشيا والقرفة. ضعي طبقات من زبدة الفول السوداني والموز ثم وزعي العسل على الوجه. ضعي البرطبان في الثلاجة طوال الليل وقدميه لأطفالك في الصباح على الفطور!
</a:t>
                      </a:r>
                      <a:r>
                        <a:rPr kumimoji="0" lang="en-US" sz="1000" b="0" i="0" u="none" strike="noStrike" kern="1200" cap="none" spc="0" normalizeH="0" baseline="0" noProof="0">
                          <a:ln>
                            <a:noFill/>
                          </a:ln>
                          <a:solidFill>
                            <a:prstClr val="black"/>
                          </a:solidFill>
                          <a:effectLst/>
                          <a:uLnTx/>
                          <a:uFillTx/>
                          <a:latin typeface="+mn-lt"/>
                          <a:ea typeface="+mn-ea"/>
                          <a:cs typeface="+mn-cs"/>
                        </a:rPr>
                        <a:t>A nice idea with Quaker Overnight Oats to get your kids to eat breakfast. Try it and let us know if they like it
1/2 cup Quaker®️ Oats 
1/2 cup low-fat milk 
1 teaspoon chia seeds (optional)
1/4 teaspoon vanilla extract
1/2 teaspoon cinnamon
1/4 cup bananas, sliced 
2 tablespoons creamy peanut butter 
1/2 tablespoon honey
Add Quaker®️ Oats to a container of your choice and pour in milk. Mix in vanilla extract, chia seeds, and cinnamon. Alternate between layers of peanut butter and 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https://www.instagram.com/p/BrMwAHqAjpr/media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4755695"/>
                  </a:ext>
                </a:extLst>
              </a:tr>
            </a:tbl>
          </a:graphicData>
        </a:graphic>
      </p:graphicFrame>
      <p:sp>
        <p:nvSpPr>
          <p:cNvPr id="4" name="Text Placeholder 3">
            <a:extLst>
              <a:ext uri="{FF2B5EF4-FFF2-40B4-BE49-F238E27FC236}">
                <a16:creationId xmlns:a16="http://schemas.microsoft.com/office/drawing/2014/main" id="{BC687CF6-60A5-45AA-B996-0DF5354C354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09370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DFD5-9445-487C-AAA5-90BB65C70665}"/>
              </a:ext>
            </a:extLst>
          </p:cNvPr>
          <p:cNvSpPr>
            <a:spLocks noGrp="1"/>
          </p:cNvSpPr>
          <p:nvPr>
            <p:ph type="title"/>
          </p:nvPr>
        </p:nvSpPr>
        <p:spPr/>
        <p:txBody>
          <a:bodyPr/>
          <a:lstStyle/>
          <a:p>
            <a:r>
              <a:rPr lang="en-US"/>
              <a:t>Instagram Posts Table | quakerarabia - 5 of 15</a:t>
            </a:r>
          </a:p>
        </p:txBody>
      </p:sp>
      <p:graphicFrame>
        <p:nvGraphicFramePr>
          <p:cNvPr id="5" name="Table Placeholder 4">
            <a:extLst>
              <a:ext uri="{FF2B5EF4-FFF2-40B4-BE49-F238E27FC236}">
                <a16:creationId xmlns:a16="http://schemas.microsoft.com/office/drawing/2014/main" id="{38D2C935-08E6-46AC-8A52-95A4B86DF5CB}"/>
              </a:ext>
            </a:extLst>
          </p:cNvPr>
          <p:cNvGraphicFramePr>
            <a:graphicFrameLocks noGrp="1"/>
          </p:cNvGraphicFramePr>
          <p:nvPr>
            <p:ph type="tbl" sz="quarter" idx="13"/>
            <p:extLst>
              <p:ext uri="{D42A27DB-BD31-4B8C-83A1-F6EECF244321}">
                <p14:modId xmlns:p14="http://schemas.microsoft.com/office/powerpoint/2010/main" val="61622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9455281"/>
                    </a:ext>
                  </a:extLst>
                </a:gridCol>
                <a:gridCol w="987552">
                  <a:extLst>
                    <a:ext uri="{9D8B030D-6E8A-4147-A177-3AD203B41FA5}">
                      <a16:colId xmlns:a16="http://schemas.microsoft.com/office/drawing/2014/main" val="2028483394"/>
                    </a:ext>
                  </a:extLst>
                </a:gridCol>
                <a:gridCol w="987552">
                  <a:extLst>
                    <a:ext uri="{9D8B030D-6E8A-4147-A177-3AD203B41FA5}">
                      <a16:colId xmlns:a16="http://schemas.microsoft.com/office/drawing/2014/main" val="2886673885"/>
                    </a:ext>
                  </a:extLst>
                </a:gridCol>
                <a:gridCol w="987552">
                  <a:extLst>
                    <a:ext uri="{9D8B030D-6E8A-4147-A177-3AD203B41FA5}">
                      <a16:colId xmlns:a16="http://schemas.microsoft.com/office/drawing/2014/main" val="1635970490"/>
                    </a:ext>
                  </a:extLst>
                </a:gridCol>
                <a:gridCol w="987552">
                  <a:extLst>
                    <a:ext uri="{9D8B030D-6E8A-4147-A177-3AD203B41FA5}">
                      <a16:colId xmlns:a16="http://schemas.microsoft.com/office/drawing/2014/main" val="3938131045"/>
                    </a:ext>
                  </a:extLst>
                </a:gridCol>
                <a:gridCol w="987552">
                  <a:extLst>
                    <a:ext uri="{9D8B030D-6E8A-4147-A177-3AD203B41FA5}">
                      <a16:colId xmlns:a16="http://schemas.microsoft.com/office/drawing/2014/main" val="588053400"/>
                    </a:ext>
                  </a:extLst>
                </a:gridCol>
                <a:gridCol w="987552">
                  <a:extLst>
                    <a:ext uri="{9D8B030D-6E8A-4147-A177-3AD203B41FA5}">
                      <a16:colId xmlns:a16="http://schemas.microsoft.com/office/drawing/2014/main" val="254197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78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- 2018-12-05 07:35:05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شوفوا كيف صديقتنا </a:t>
                      </a:r>
                      <a:r>
                        <a:rPr kumimoji="0" lang="en-US" sz="1000" b="0" i="0" u="none" strike="noStrike" kern="1200" cap="none" spc="0" normalizeH="0" baseline="0" noProof="0">
                          <a:ln>
                            <a:noFill/>
                          </a:ln>
                          <a:solidFill>
                            <a:prstClr val="black"/>
                          </a:solidFill>
                          <a:effectLst/>
                          <a:uLnTx/>
                          <a:uFillTx/>
                          <a:latin typeface="+mn-lt"/>
                          <a:ea typeface="+mn-ea"/>
                          <a:cs typeface="+mn-cs"/>
                        </a:rPr>
                        <a:t>pearlsinapomegranate </a:t>
                      </a:r>
                      <a:r>
                        <a:rPr kumimoji="0" lang="ar-AE" sz="1000" b="0" i="0" u="none" strike="noStrike" kern="1200" cap="none" spc="0" normalizeH="0" baseline="0" noProof="0">
                          <a:ln>
                            <a:noFill/>
                          </a:ln>
                          <a:solidFill>
                            <a:prstClr val="black"/>
                          </a:solidFill>
                          <a:effectLst/>
                          <a:uLnTx/>
                          <a:uFillTx/>
                          <a:latin typeface="+mn-lt"/>
                          <a:ea typeface="+mn-ea"/>
                          <a:cs typeface="+mn-cs"/>
                        </a:rPr>
                        <a:t>تبدا عطلة نهاية الأسبوع بطريقة صحية مع فطور شوفان كويكر الكامل! شكرا على المشاركة وألف صحة.
</a:t>
                      </a:r>
                      <a:r>
                        <a:rPr kumimoji="0" lang="en-US" sz="1000" b="0" i="0" u="none" strike="noStrike" kern="1200" cap="none" spc="0" normalizeH="0" baseline="0" noProof="0">
                          <a:ln>
                            <a:noFill/>
                          </a:ln>
                          <a:solidFill>
                            <a:prstClr val="black"/>
                          </a:solidFill>
                          <a:effectLst/>
                          <a:uLnTx/>
                          <a:uFillTx/>
                          <a:latin typeface="+mn-lt"/>
                          <a:ea typeface="+mn-ea"/>
                          <a:cs typeface="+mn-cs"/>
                        </a:rPr>
                        <a:t>This is how our friend pearlsinapomegranate starts her weekend in a healthy way with Quaker Whole Oats for breakfast. Thanks for sharing this delicious breakfast idea!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https://www.instagram.com/p/Bq_1ko8ATe2/media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296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- 2018-11-29 07:01:50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ناس تحبها سادة، وناس تحبها مغمسة، وناس تحبها مدهونة. إنت أي نوع من الناس؟
</a:t>
                      </a:r>
                      <a:r>
                        <a:rPr kumimoji="0" lang="en-US" sz="1000" b="0" i="0" u="none" strike="noStrike" kern="1200" cap="none" spc="0" normalizeH="0" baseline="0" noProof="0">
                          <a:ln>
                            <a:noFill/>
                          </a:ln>
                          <a:solidFill>
                            <a:prstClr val="black"/>
                          </a:solidFill>
                          <a:effectLst/>
                          <a:uLnTx/>
                          <a:uFillTx/>
                          <a:latin typeface="+mn-lt"/>
                          <a:ea typeface="+mn-ea"/>
                          <a:cs typeface="+mn-cs"/>
                        </a:rPr>
                        <a:t>Some people like it plain, some enjoy it dunked and others prefer it with a spread. Which are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https://www.instagram.com/p/BqwU_8IgtaZ/media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04:51:46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5758189"/>
                  </a:ext>
                </a:extLst>
              </a:tr>
            </a:tbl>
          </a:graphicData>
        </a:graphic>
      </p:graphicFrame>
      <p:sp>
        <p:nvSpPr>
          <p:cNvPr id="4" name="Text Placeholder 3">
            <a:extLst>
              <a:ext uri="{FF2B5EF4-FFF2-40B4-BE49-F238E27FC236}">
                <a16:creationId xmlns:a16="http://schemas.microsoft.com/office/drawing/2014/main" id="{6B538EB9-D5FD-4159-840A-9F2C55899D1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41044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F7292-391E-463B-B757-6C8570FADDC7}"/>
              </a:ext>
            </a:extLst>
          </p:cNvPr>
          <p:cNvSpPr>
            <a:spLocks noGrp="1"/>
          </p:cNvSpPr>
          <p:nvPr>
            <p:ph type="title"/>
          </p:nvPr>
        </p:nvSpPr>
        <p:spPr/>
        <p:txBody>
          <a:bodyPr/>
          <a:lstStyle/>
          <a:p>
            <a:r>
              <a:rPr lang="en-US"/>
              <a:t>Instagram Posts Table | quakerarabia - 6 of 15</a:t>
            </a:r>
          </a:p>
        </p:txBody>
      </p:sp>
      <p:graphicFrame>
        <p:nvGraphicFramePr>
          <p:cNvPr id="5" name="Table Placeholder 4">
            <a:extLst>
              <a:ext uri="{FF2B5EF4-FFF2-40B4-BE49-F238E27FC236}">
                <a16:creationId xmlns:a16="http://schemas.microsoft.com/office/drawing/2014/main" id="{2036DC47-7AF5-44BC-81A3-8BD6CD5B0315}"/>
              </a:ext>
            </a:extLst>
          </p:cNvPr>
          <p:cNvGraphicFramePr>
            <a:graphicFrameLocks noGrp="1"/>
          </p:cNvGraphicFramePr>
          <p:nvPr>
            <p:ph type="tbl" sz="quarter" idx="13"/>
            <p:extLst>
              <p:ext uri="{D42A27DB-BD31-4B8C-83A1-F6EECF244321}">
                <p14:modId xmlns:p14="http://schemas.microsoft.com/office/powerpoint/2010/main" val="212161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7312384"/>
                    </a:ext>
                  </a:extLst>
                </a:gridCol>
                <a:gridCol w="987552">
                  <a:extLst>
                    <a:ext uri="{9D8B030D-6E8A-4147-A177-3AD203B41FA5}">
                      <a16:colId xmlns:a16="http://schemas.microsoft.com/office/drawing/2014/main" val="601767853"/>
                    </a:ext>
                  </a:extLst>
                </a:gridCol>
                <a:gridCol w="987552">
                  <a:extLst>
                    <a:ext uri="{9D8B030D-6E8A-4147-A177-3AD203B41FA5}">
                      <a16:colId xmlns:a16="http://schemas.microsoft.com/office/drawing/2014/main" val="544083908"/>
                    </a:ext>
                  </a:extLst>
                </a:gridCol>
                <a:gridCol w="987552">
                  <a:extLst>
                    <a:ext uri="{9D8B030D-6E8A-4147-A177-3AD203B41FA5}">
                      <a16:colId xmlns:a16="http://schemas.microsoft.com/office/drawing/2014/main" val="4128865605"/>
                    </a:ext>
                  </a:extLst>
                </a:gridCol>
                <a:gridCol w="987552">
                  <a:extLst>
                    <a:ext uri="{9D8B030D-6E8A-4147-A177-3AD203B41FA5}">
                      <a16:colId xmlns:a16="http://schemas.microsoft.com/office/drawing/2014/main" val="251227664"/>
                    </a:ext>
                  </a:extLst>
                </a:gridCol>
                <a:gridCol w="987552">
                  <a:extLst>
                    <a:ext uri="{9D8B030D-6E8A-4147-A177-3AD203B41FA5}">
                      <a16:colId xmlns:a16="http://schemas.microsoft.com/office/drawing/2014/main" val="1116235296"/>
                    </a:ext>
                  </a:extLst>
                </a:gridCol>
                <a:gridCol w="987552">
                  <a:extLst>
                    <a:ext uri="{9D8B030D-6E8A-4147-A177-3AD203B41FA5}">
                      <a16:colId xmlns:a16="http://schemas.microsoft.com/office/drawing/2014/main" val="1821581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091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- 2018-11-27 06:28:56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الكومبو المثالي لبداية يوم صحيحة ولذيذة، غنية بالألياف وخيرات شوفان كويكر الكامل! شكراً </a:t>
                      </a:r>
                      <a:r>
                        <a:rPr kumimoji="0" lang="en-US" sz="1000" b="0" i="0" u="none" strike="noStrike" kern="1200" cap="none" spc="0" normalizeH="0" baseline="0" noProof="0">
                          <a:ln>
                            <a:noFill/>
                          </a:ln>
                          <a:solidFill>
                            <a:prstClr val="black"/>
                          </a:solidFill>
                          <a:effectLst/>
                          <a:uLnTx/>
                          <a:uFillTx/>
                          <a:latin typeface="+mn-lt"/>
                          <a:ea typeface="+mn-ea"/>
                          <a:cs typeface="+mn-cs"/>
                        </a:rPr>
                        <a:t>farsfoodiefun </a:t>
                      </a:r>
                      <a:r>
                        <a:rPr kumimoji="0" lang="ar-AE" sz="1000" b="0" i="0" u="none" strike="noStrike" kern="1200" cap="none" spc="0" normalizeH="0" baseline="0" noProof="0">
                          <a:ln>
                            <a:noFill/>
                          </a:ln>
                          <a:solidFill>
                            <a:prstClr val="black"/>
                          </a:solidFill>
                          <a:effectLst/>
                          <a:uLnTx/>
                          <a:uFillTx/>
                          <a:latin typeface="+mn-lt"/>
                          <a:ea typeface="+mn-ea"/>
                          <a:cs typeface="+mn-cs"/>
                        </a:rPr>
                        <a:t>لمشاركة أفكارك الحلوة معانا </a:t>
                      </a:r>
                      <a:r>
                        <a:rPr kumimoji="0" lang="en-US" sz="1000" b="0" i="0" u="none" strike="noStrike" kern="1200" cap="none" spc="0" normalizeH="0" baseline="0" noProof="0">
                          <a:ln>
                            <a:noFill/>
                          </a:ln>
                          <a:solidFill>
                            <a:prstClr val="black"/>
                          </a:solidFill>
                          <a:effectLst/>
                          <a:uLnTx/>
                          <a:uFillTx/>
                          <a:latin typeface="+mn-lt"/>
                          <a:ea typeface="+mn-ea"/>
                          <a:cs typeface="+mn-cs"/>
                        </a:rPr>
                        <a:t>😊
The best combo to start your day in the right way with a delicious breakfast high in fiber and the goodness of Quaker Whole Oats! Thank you farsfoodiefun for sharing your tasty ideas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https://www.instagram.com/p/BqrHpPlg1FX/media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906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- 2018-11-25 07:15:51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احنا نعرف أهمية الفطور الصباحي وكمان نعرف انو معظمنا ما نلاقي وقت لتحضيره، لاقينا الحل المثالي في فطور كويكر جود ستارت السريع والسهل والبسيط
</a:t>
                      </a:r>
                      <a:r>
                        <a:rPr kumimoji="0" lang="en-US" sz="1000" b="0" i="0" u="none" strike="noStrike" kern="1200" cap="none" spc="0" normalizeH="0" baseline="0" noProof="0">
                          <a:ln>
                            <a:noFill/>
                          </a:ln>
                          <a:solidFill>
                            <a:prstClr val="black"/>
                          </a:solidFill>
                          <a:effectLst/>
                          <a:uLnTx/>
                          <a:uFillTx/>
                          <a:latin typeface="+mn-lt"/>
                          <a:ea typeface="+mn-ea"/>
                          <a:cs typeface="+mn-cs"/>
                        </a:rPr>
                        <a:t>Because we know the importance of breakfast and we also know that most of us don’t have time to prepare it, we found you the perfect solution! Quaker Good Start Oatmeal Pots for a super simple, fast and easy 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https://www.instagram.com/p/BqmDbBTgNTU/media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274682"/>
                  </a:ext>
                </a:extLst>
              </a:tr>
            </a:tbl>
          </a:graphicData>
        </a:graphic>
      </p:graphicFrame>
      <p:sp>
        <p:nvSpPr>
          <p:cNvPr id="4" name="Text Placeholder 3">
            <a:extLst>
              <a:ext uri="{FF2B5EF4-FFF2-40B4-BE49-F238E27FC236}">
                <a16:creationId xmlns:a16="http://schemas.microsoft.com/office/drawing/2014/main" id="{460D6F59-DC0A-471D-9852-7194CFD116D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065673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5053D-87E3-4277-8C5C-7A2C6A1D659A}"/>
              </a:ext>
            </a:extLst>
          </p:cNvPr>
          <p:cNvSpPr>
            <a:spLocks noGrp="1"/>
          </p:cNvSpPr>
          <p:nvPr>
            <p:ph type="title"/>
          </p:nvPr>
        </p:nvSpPr>
        <p:spPr/>
        <p:txBody>
          <a:bodyPr/>
          <a:lstStyle/>
          <a:p>
            <a:r>
              <a:rPr lang="en-US"/>
              <a:t>Instagram Posts Table | quakerarabia - 7 of 15</a:t>
            </a:r>
          </a:p>
        </p:txBody>
      </p:sp>
      <p:graphicFrame>
        <p:nvGraphicFramePr>
          <p:cNvPr id="5" name="Table Placeholder 4">
            <a:extLst>
              <a:ext uri="{FF2B5EF4-FFF2-40B4-BE49-F238E27FC236}">
                <a16:creationId xmlns:a16="http://schemas.microsoft.com/office/drawing/2014/main" id="{8089ADE6-5E1A-412F-ACFF-A6710AE9D7F1}"/>
              </a:ext>
            </a:extLst>
          </p:cNvPr>
          <p:cNvGraphicFramePr>
            <a:graphicFrameLocks noGrp="1"/>
          </p:cNvGraphicFramePr>
          <p:nvPr>
            <p:ph type="tbl" sz="quarter" idx="13"/>
            <p:extLst>
              <p:ext uri="{D42A27DB-BD31-4B8C-83A1-F6EECF244321}">
                <p14:modId xmlns:p14="http://schemas.microsoft.com/office/powerpoint/2010/main" val="4030423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2551585"/>
                    </a:ext>
                  </a:extLst>
                </a:gridCol>
                <a:gridCol w="987552">
                  <a:extLst>
                    <a:ext uri="{9D8B030D-6E8A-4147-A177-3AD203B41FA5}">
                      <a16:colId xmlns:a16="http://schemas.microsoft.com/office/drawing/2014/main" val="2637855270"/>
                    </a:ext>
                  </a:extLst>
                </a:gridCol>
                <a:gridCol w="987552">
                  <a:extLst>
                    <a:ext uri="{9D8B030D-6E8A-4147-A177-3AD203B41FA5}">
                      <a16:colId xmlns:a16="http://schemas.microsoft.com/office/drawing/2014/main" val="2160223260"/>
                    </a:ext>
                  </a:extLst>
                </a:gridCol>
                <a:gridCol w="987552">
                  <a:extLst>
                    <a:ext uri="{9D8B030D-6E8A-4147-A177-3AD203B41FA5}">
                      <a16:colId xmlns:a16="http://schemas.microsoft.com/office/drawing/2014/main" val="3394747188"/>
                    </a:ext>
                  </a:extLst>
                </a:gridCol>
                <a:gridCol w="987552">
                  <a:extLst>
                    <a:ext uri="{9D8B030D-6E8A-4147-A177-3AD203B41FA5}">
                      <a16:colId xmlns:a16="http://schemas.microsoft.com/office/drawing/2014/main" val="2344425274"/>
                    </a:ext>
                  </a:extLst>
                </a:gridCol>
                <a:gridCol w="987552">
                  <a:extLst>
                    <a:ext uri="{9D8B030D-6E8A-4147-A177-3AD203B41FA5}">
                      <a16:colId xmlns:a16="http://schemas.microsoft.com/office/drawing/2014/main" val="349493521"/>
                    </a:ext>
                  </a:extLst>
                </a:gridCol>
                <a:gridCol w="987552">
                  <a:extLst>
                    <a:ext uri="{9D8B030D-6E8A-4147-A177-3AD203B41FA5}">
                      <a16:colId xmlns:a16="http://schemas.microsoft.com/office/drawing/2014/main" val="380539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06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- 2018-11-22 09:39:40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شوفان كويكر الكامل المعد في الليل صار عندكم وقت تدللوا شركائكم وتحضروا لهم وجبة فطور من شوفان كويكر المغذي مع الإضافات الشهية اللي يحبونها
</a:t>
                      </a:r>
                      <a:r>
                        <a:rPr kumimoji="0" lang="en-US" sz="1000" b="0" i="0" u="none" strike="noStrike" kern="1200" cap="none" spc="0" normalizeH="0" baseline="0" noProof="0">
                          <a:ln>
                            <a:noFill/>
                          </a:ln>
                          <a:solidFill>
                            <a:prstClr val="black"/>
                          </a:solidFill>
                          <a:effectLst/>
                          <a:uLnTx/>
                          <a:uFillTx/>
                          <a:latin typeface="+mn-lt"/>
                          <a:ea typeface="+mn-ea"/>
                          <a:cs typeface="+mn-cs"/>
                        </a:rPr>
                        <a:t>With Quaker Overnight Oats now you have the time to show your partner some love and prepare them a breakfast packed with the goodness of Quaker Oats and the delicious toppings they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https://www.instagram.com/p/BqelfvdgcFs/media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590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- 2018-11-21 10:23:37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فكرة رهيبة لاستخدام شوفان كويكر الكامل في وصفاتكم اليومية! شوفوا كيف حضرت 
</a:t>
                      </a:r>
                      <a:r>
                        <a:rPr kumimoji="0" lang="en-US" sz="1000" b="0" i="0" u="none" strike="noStrike" kern="1200" cap="none" spc="0" normalizeH="0" baseline="0" noProof="0">
                          <a:ln>
                            <a:noFill/>
                          </a:ln>
                          <a:solidFill>
                            <a:prstClr val="black"/>
                          </a:solidFill>
                          <a:effectLst/>
                          <a:uLnTx/>
                          <a:uFillTx/>
                          <a:latin typeface="+mn-lt"/>
                          <a:ea typeface="+mn-ea"/>
                          <a:cs typeface="+mn-cs"/>
                        </a:rPr>
                        <a:t>ladychefofficial
 </a:t>
                      </a:r>
                      <a:r>
                        <a:rPr kumimoji="0" lang="ar-AE" sz="1000" b="0" i="0" u="none" strike="noStrike" kern="1200" cap="none" spc="0" normalizeH="0" baseline="0" noProof="0">
                          <a:ln>
                            <a:noFill/>
                          </a:ln>
                          <a:solidFill>
                            <a:prstClr val="black"/>
                          </a:solidFill>
                          <a:effectLst/>
                          <a:uLnTx/>
                          <a:uFillTx/>
                          <a:latin typeface="+mn-lt"/>
                          <a:ea typeface="+mn-ea"/>
                          <a:cs typeface="+mn-cs"/>
                        </a:rPr>
                        <a:t>هالسناك السهل واللذيذ. شكرا نهى لمشاركة وصفتك معانا </a:t>
                      </a:r>
                      <a:r>
                        <a:rPr kumimoji="0" lang="en-US" sz="1000" b="0" i="0" u="none" strike="noStrike" kern="1200" cap="none" spc="0" normalizeH="0" baseline="0" noProof="0">
                          <a:ln>
                            <a:noFill/>
                          </a:ln>
                          <a:solidFill>
                            <a:prstClr val="black"/>
                          </a:solidFill>
                          <a:effectLst/>
                          <a:uLnTx/>
                          <a:uFillTx/>
                          <a:latin typeface="+mn-lt"/>
                          <a:ea typeface="+mn-ea"/>
                          <a:cs typeface="+mn-cs"/>
                        </a:rPr>
                        <a:t>😊
A brilliant idea to use Quaker Whole Oats in your daily recipes! Check how ladychefofficial made this delicious and super easy snack recipe. Thank you Noha for sharing it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https://www.instagram.com/p/BqcFu0aAsr3/media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5238827"/>
                  </a:ext>
                </a:extLst>
              </a:tr>
            </a:tbl>
          </a:graphicData>
        </a:graphic>
      </p:graphicFrame>
      <p:sp>
        <p:nvSpPr>
          <p:cNvPr id="4" name="Text Placeholder 3">
            <a:extLst>
              <a:ext uri="{FF2B5EF4-FFF2-40B4-BE49-F238E27FC236}">
                <a16:creationId xmlns:a16="http://schemas.microsoft.com/office/drawing/2014/main" id="{6D979FD4-3980-4708-BA1D-37F06D7FE5E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645793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FA8D-5013-4403-A21C-F1026E93162F}"/>
              </a:ext>
            </a:extLst>
          </p:cNvPr>
          <p:cNvSpPr>
            <a:spLocks noGrp="1"/>
          </p:cNvSpPr>
          <p:nvPr>
            <p:ph type="title"/>
          </p:nvPr>
        </p:nvSpPr>
        <p:spPr/>
        <p:txBody>
          <a:bodyPr/>
          <a:lstStyle/>
          <a:p>
            <a:r>
              <a:rPr lang="en-US"/>
              <a:t>Instagram Posts Table | quakerarabia - 8 of 15</a:t>
            </a:r>
          </a:p>
        </p:txBody>
      </p:sp>
      <p:graphicFrame>
        <p:nvGraphicFramePr>
          <p:cNvPr id="5" name="Table Placeholder 4">
            <a:extLst>
              <a:ext uri="{FF2B5EF4-FFF2-40B4-BE49-F238E27FC236}">
                <a16:creationId xmlns:a16="http://schemas.microsoft.com/office/drawing/2014/main" id="{0FA7CB46-0D95-4ADC-BE88-8C1B35619115}"/>
              </a:ext>
            </a:extLst>
          </p:cNvPr>
          <p:cNvGraphicFramePr>
            <a:graphicFrameLocks noGrp="1"/>
          </p:cNvGraphicFramePr>
          <p:nvPr>
            <p:ph type="tbl" sz="quarter" idx="13"/>
            <p:extLst>
              <p:ext uri="{D42A27DB-BD31-4B8C-83A1-F6EECF244321}">
                <p14:modId xmlns:p14="http://schemas.microsoft.com/office/powerpoint/2010/main" val="331756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5952058"/>
                    </a:ext>
                  </a:extLst>
                </a:gridCol>
                <a:gridCol w="987552">
                  <a:extLst>
                    <a:ext uri="{9D8B030D-6E8A-4147-A177-3AD203B41FA5}">
                      <a16:colId xmlns:a16="http://schemas.microsoft.com/office/drawing/2014/main" val="4265359504"/>
                    </a:ext>
                  </a:extLst>
                </a:gridCol>
                <a:gridCol w="987552">
                  <a:extLst>
                    <a:ext uri="{9D8B030D-6E8A-4147-A177-3AD203B41FA5}">
                      <a16:colId xmlns:a16="http://schemas.microsoft.com/office/drawing/2014/main" val="2001219211"/>
                    </a:ext>
                  </a:extLst>
                </a:gridCol>
                <a:gridCol w="987552">
                  <a:extLst>
                    <a:ext uri="{9D8B030D-6E8A-4147-A177-3AD203B41FA5}">
                      <a16:colId xmlns:a16="http://schemas.microsoft.com/office/drawing/2014/main" val="3980520371"/>
                    </a:ext>
                  </a:extLst>
                </a:gridCol>
                <a:gridCol w="987552">
                  <a:extLst>
                    <a:ext uri="{9D8B030D-6E8A-4147-A177-3AD203B41FA5}">
                      <a16:colId xmlns:a16="http://schemas.microsoft.com/office/drawing/2014/main" val="2154552330"/>
                    </a:ext>
                  </a:extLst>
                </a:gridCol>
                <a:gridCol w="987552">
                  <a:extLst>
                    <a:ext uri="{9D8B030D-6E8A-4147-A177-3AD203B41FA5}">
                      <a16:colId xmlns:a16="http://schemas.microsoft.com/office/drawing/2014/main" val="3476553890"/>
                    </a:ext>
                  </a:extLst>
                </a:gridCol>
                <a:gridCol w="987552">
                  <a:extLst>
                    <a:ext uri="{9D8B030D-6E8A-4147-A177-3AD203B41FA5}">
                      <a16:colId xmlns:a16="http://schemas.microsoft.com/office/drawing/2014/main" val="298729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277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- 2018-11-19 06:34:48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احنا في موسم اليقطين نقدملكم وصفة فطور من شوفان كويكر الكامل من وحي الموسم (الرابط في البايو) 
½ كوب شوفان كويكر الكامل
1 كوب حليب
¼ ملعقة صغيرة بهارات فطيرة اليقطين أو القرع العسلي
½ ملعقة كبيرة سكر أسمر
½ ملعقة صغيرة فانيلا
رشة ملح
في وعاء على النار اسكبي الحليب وأضيفي الملح وبهارات القرع العسلي والسكر والفانيلا وحركيها حتى الغليان. أضيفي شوفان كويكر الكامل واطهيها لمدة 5 دقائق على نار معتدلة مع التحريك من وقت لآخر.
</a:t>
                      </a:r>
                      <a:r>
                        <a:rPr kumimoji="0" lang="en-US" sz="1000" b="0" i="0" u="none" strike="noStrike" kern="1200" cap="none" spc="0" normalizeH="0" baseline="0" noProof="0">
                          <a:ln>
                            <a:noFill/>
                          </a:ln>
                          <a:solidFill>
                            <a:prstClr val="black"/>
                          </a:solidFill>
                          <a:effectLst/>
                          <a:uLnTx/>
                          <a:uFillTx/>
                          <a:latin typeface="+mn-lt"/>
                          <a:ea typeface="+mn-ea"/>
                          <a:cs typeface="+mn-cs"/>
                        </a:rPr>
                        <a:t>It’s pumpkin season! Here’s an oatmeal recipe with Quaker Whole Oats for all pumpkin lovers out there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https://www.instagram.com/p/BqWh9KLgW91/media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8558048"/>
                  </a:ext>
                </a:extLst>
              </a:tr>
            </a:tbl>
          </a:graphicData>
        </a:graphic>
      </p:graphicFrame>
      <p:sp>
        <p:nvSpPr>
          <p:cNvPr id="4" name="Text Placeholder 3">
            <a:extLst>
              <a:ext uri="{FF2B5EF4-FFF2-40B4-BE49-F238E27FC236}">
                <a16:creationId xmlns:a16="http://schemas.microsoft.com/office/drawing/2014/main" id="{5B33611D-FB5A-4603-932B-DA72B38D3A5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449981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DD97C-C854-4AD3-96E0-27C368AD663E}"/>
              </a:ext>
            </a:extLst>
          </p:cNvPr>
          <p:cNvSpPr>
            <a:spLocks noGrp="1"/>
          </p:cNvSpPr>
          <p:nvPr>
            <p:ph type="title"/>
          </p:nvPr>
        </p:nvSpPr>
        <p:spPr/>
        <p:txBody>
          <a:bodyPr/>
          <a:lstStyle/>
          <a:p>
            <a:r>
              <a:rPr lang="en-US"/>
              <a:t>Instagram Posts Table | quakerarabia - 9 of 15</a:t>
            </a:r>
          </a:p>
        </p:txBody>
      </p:sp>
      <p:graphicFrame>
        <p:nvGraphicFramePr>
          <p:cNvPr id="5" name="Table Placeholder 4">
            <a:extLst>
              <a:ext uri="{FF2B5EF4-FFF2-40B4-BE49-F238E27FC236}">
                <a16:creationId xmlns:a16="http://schemas.microsoft.com/office/drawing/2014/main" id="{FD5C7A7C-59BA-48DC-AEF8-D82BAB0DFE21}"/>
              </a:ext>
            </a:extLst>
          </p:cNvPr>
          <p:cNvGraphicFramePr>
            <a:graphicFrameLocks noGrp="1"/>
          </p:cNvGraphicFramePr>
          <p:nvPr>
            <p:ph type="tbl" sz="quarter" idx="13"/>
            <p:extLst>
              <p:ext uri="{D42A27DB-BD31-4B8C-83A1-F6EECF244321}">
                <p14:modId xmlns:p14="http://schemas.microsoft.com/office/powerpoint/2010/main" val="121795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9229277"/>
                    </a:ext>
                  </a:extLst>
                </a:gridCol>
                <a:gridCol w="987552">
                  <a:extLst>
                    <a:ext uri="{9D8B030D-6E8A-4147-A177-3AD203B41FA5}">
                      <a16:colId xmlns:a16="http://schemas.microsoft.com/office/drawing/2014/main" val="3033559375"/>
                    </a:ext>
                  </a:extLst>
                </a:gridCol>
                <a:gridCol w="987552">
                  <a:extLst>
                    <a:ext uri="{9D8B030D-6E8A-4147-A177-3AD203B41FA5}">
                      <a16:colId xmlns:a16="http://schemas.microsoft.com/office/drawing/2014/main" val="4052927521"/>
                    </a:ext>
                  </a:extLst>
                </a:gridCol>
                <a:gridCol w="987552">
                  <a:extLst>
                    <a:ext uri="{9D8B030D-6E8A-4147-A177-3AD203B41FA5}">
                      <a16:colId xmlns:a16="http://schemas.microsoft.com/office/drawing/2014/main" val="3881436536"/>
                    </a:ext>
                  </a:extLst>
                </a:gridCol>
                <a:gridCol w="987552">
                  <a:extLst>
                    <a:ext uri="{9D8B030D-6E8A-4147-A177-3AD203B41FA5}">
                      <a16:colId xmlns:a16="http://schemas.microsoft.com/office/drawing/2014/main" val="4094823295"/>
                    </a:ext>
                  </a:extLst>
                </a:gridCol>
                <a:gridCol w="987552">
                  <a:extLst>
                    <a:ext uri="{9D8B030D-6E8A-4147-A177-3AD203B41FA5}">
                      <a16:colId xmlns:a16="http://schemas.microsoft.com/office/drawing/2014/main" val="3301974301"/>
                    </a:ext>
                  </a:extLst>
                </a:gridCol>
                <a:gridCol w="987552">
                  <a:extLst>
                    <a:ext uri="{9D8B030D-6E8A-4147-A177-3AD203B41FA5}">
                      <a16:colId xmlns:a16="http://schemas.microsoft.com/office/drawing/2014/main" val="103968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63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- 2018-11-15 07:29:23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كلنا عندنا صديق مفضل في الشغل. اعملوا حسابهم بفطور لذيذ من كويكر جود ستارت واختاروا النكهة اللي يحبونها
</a:t>
                      </a:r>
                      <a:r>
                        <a:rPr kumimoji="0" lang="en-US" sz="1000" b="0" i="0" u="none" strike="noStrike" kern="1200" cap="none" spc="0" normalizeH="0" baseline="0" noProof="0">
                          <a:ln>
                            <a:noFill/>
                          </a:ln>
                          <a:solidFill>
                            <a:prstClr val="black"/>
                          </a:solidFill>
                          <a:effectLst/>
                          <a:uLnTx/>
                          <a:uFillTx/>
                          <a:latin typeface="+mn-lt"/>
                          <a:ea typeface="+mn-ea"/>
                          <a:cs typeface="+mn-cs"/>
                        </a:rPr>
                        <a:t>We all have that one close friend at work. Surprise them with a nutritious breakfast with Quaker Good Start Oatmeal Pots and get them the flavor they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https://www.instagram.com/p/BqMVBdRgUcg/media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37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- 2018-11-14 09:34:24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صديقتنا </a:t>
                      </a:r>
                      <a:r>
                        <a:rPr kumimoji="0" lang="en-US" sz="1000" b="0" i="0" u="none" strike="noStrike" kern="1200" cap="none" spc="0" normalizeH="0" baseline="0" noProof="0">
                          <a:ln>
                            <a:noFill/>
                          </a:ln>
                          <a:solidFill>
                            <a:prstClr val="black"/>
                          </a:solidFill>
                          <a:effectLst/>
                          <a:uLnTx/>
                          <a:uFillTx/>
                          <a:latin typeface="+mn-lt"/>
                          <a:ea typeface="+mn-ea"/>
                          <a:cs typeface="+mn-cs"/>
                        </a:rPr>
                        <a:t>house_of_jiji 
</a:t>
                      </a:r>
                      <a:r>
                        <a:rPr kumimoji="0" lang="ar-AE" sz="1000" b="0" i="0" u="none" strike="noStrike" kern="1200" cap="none" spc="0" normalizeH="0" baseline="0" noProof="0">
                          <a:ln>
                            <a:noFill/>
                          </a:ln>
                          <a:solidFill>
                            <a:prstClr val="black"/>
                          </a:solidFill>
                          <a:effectLst/>
                          <a:uLnTx/>
                          <a:uFillTx/>
                          <a:latin typeface="+mn-lt"/>
                          <a:ea typeface="+mn-ea"/>
                          <a:cs typeface="+mn-cs"/>
                        </a:rPr>
                        <a:t>عندها طريقتها الخاصة لتحضير فطور صحي حتى تبدأ يومها بطريقة صحيحة مع شوفان كويكر الكامل المعد في الليل! شكرا لمشاركة وصفتك معانا، شكلها فعلًا مشهي!
</a:t>
                      </a:r>
                      <a:r>
                        <a:rPr kumimoji="0" lang="en-US" sz="1000" b="0" i="0" u="none" strike="noStrike" kern="1200" cap="none" spc="0" normalizeH="0" baseline="0" noProof="0">
                          <a:ln>
                            <a:noFill/>
                          </a:ln>
                          <a:solidFill>
                            <a:prstClr val="black"/>
                          </a:solidFill>
                          <a:effectLst/>
                          <a:uLnTx/>
                          <a:uFillTx/>
                          <a:latin typeface="+mn-lt"/>
                          <a:ea typeface="+mn-ea"/>
                          <a:cs typeface="+mn-cs"/>
                        </a:rPr>
                        <a:t>house_of_jiji has her own way to make a healthy breakfast and kick start her day in the right way with Quaker overnight oats! Thank you for sharing this with us, it looks yummy!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https://www.instagram.com/p/BqJ-iQqgdRK/media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9246725"/>
                  </a:ext>
                </a:extLst>
              </a:tr>
            </a:tbl>
          </a:graphicData>
        </a:graphic>
      </p:graphicFrame>
      <p:sp>
        <p:nvSpPr>
          <p:cNvPr id="4" name="Text Placeholder 3">
            <a:extLst>
              <a:ext uri="{FF2B5EF4-FFF2-40B4-BE49-F238E27FC236}">
                <a16:creationId xmlns:a16="http://schemas.microsoft.com/office/drawing/2014/main" id="{A4C4E717-2B3C-417E-A5E0-8240E40A110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1439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A895-1358-4203-BC7C-63380E6A1970}"/>
              </a:ext>
            </a:extLst>
          </p:cNvPr>
          <p:cNvSpPr>
            <a:spLocks noGrp="1"/>
          </p:cNvSpPr>
          <p:nvPr>
            <p:ph type="title"/>
          </p:nvPr>
        </p:nvSpPr>
        <p:spPr/>
        <p:txBody>
          <a:bodyPr/>
          <a:lstStyle/>
          <a:p>
            <a:r>
              <a:rPr lang="en-US"/>
              <a:t>Instagram Posts Table | quakerarabia - 10 of 15</a:t>
            </a:r>
          </a:p>
        </p:txBody>
      </p:sp>
      <p:graphicFrame>
        <p:nvGraphicFramePr>
          <p:cNvPr id="5" name="Table Placeholder 4">
            <a:extLst>
              <a:ext uri="{FF2B5EF4-FFF2-40B4-BE49-F238E27FC236}">
                <a16:creationId xmlns:a16="http://schemas.microsoft.com/office/drawing/2014/main" id="{17AA0534-E066-4167-8926-4227C12F1F34}"/>
              </a:ext>
            </a:extLst>
          </p:cNvPr>
          <p:cNvGraphicFramePr>
            <a:graphicFrameLocks noGrp="1"/>
          </p:cNvGraphicFramePr>
          <p:nvPr>
            <p:ph type="tbl" sz="quarter" idx="13"/>
            <p:extLst>
              <p:ext uri="{D42A27DB-BD31-4B8C-83A1-F6EECF244321}">
                <p14:modId xmlns:p14="http://schemas.microsoft.com/office/powerpoint/2010/main" val="130906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8366923"/>
                    </a:ext>
                  </a:extLst>
                </a:gridCol>
                <a:gridCol w="987552">
                  <a:extLst>
                    <a:ext uri="{9D8B030D-6E8A-4147-A177-3AD203B41FA5}">
                      <a16:colId xmlns:a16="http://schemas.microsoft.com/office/drawing/2014/main" val="954414085"/>
                    </a:ext>
                  </a:extLst>
                </a:gridCol>
                <a:gridCol w="987552">
                  <a:extLst>
                    <a:ext uri="{9D8B030D-6E8A-4147-A177-3AD203B41FA5}">
                      <a16:colId xmlns:a16="http://schemas.microsoft.com/office/drawing/2014/main" val="3579314375"/>
                    </a:ext>
                  </a:extLst>
                </a:gridCol>
                <a:gridCol w="987552">
                  <a:extLst>
                    <a:ext uri="{9D8B030D-6E8A-4147-A177-3AD203B41FA5}">
                      <a16:colId xmlns:a16="http://schemas.microsoft.com/office/drawing/2014/main" val="2734255778"/>
                    </a:ext>
                  </a:extLst>
                </a:gridCol>
                <a:gridCol w="987552">
                  <a:extLst>
                    <a:ext uri="{9D8B030D-6E8A-4147-A177-3AD203B41FA5}">
                      <a16:colId xmlns:a16="http://schemas.microsoft.com/office/drawing/2014/main" val="1214508890"/>
                    </a:ext>
                  </a:extLst>
                </a:gridCol>
                <a:gridCol w="987552">
                  <a:extLst>
                    <a:ext uri="{9D8B030D-6E8A-4147-A177-3AD203B41FA5}">
                      <a16:colId xmlns:a16="http://schemas.microsoft.com/office/drawing/2014/main" val="225286784"/>
                    </a:ext>
                  </a:extLst>
                </a:gridCol>
                <a:gridCol w="987552">
                  <a:extLst>
                    <a:ext uri="{9D8B030D-6E8A-4147-A177-3AD203B41FA5}">
                      <a16:colId xmlns:a16="http://schemas.microsoft.com/office/drawing/2014/main" val="1203949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334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- 2018-11-11 08:38:55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تريدين بديل للحليب، جربي حليب اللوز أو حليب جوز الهند لتحضري شوفان كويكر الكامل المعد في الليل وتحصلين على نفس اللذة في الطعم والقيمة الغذائية ذاتها
</a:t>
                      </a:r>
                      <a:r>
                        <a:rPr kumimoji="0" lang="en-US" sz="1000" b="0" i="0" u="none" strike="noStrike" kern="1200" cap="none" spc="0" normalizeH="0" baseline="0" noProof="0">
                          <a:ln>
                            <a:noFill/>
                          </a:ln>
                          <a:solidFill>
                            <a:prstClr val="black"/>
                          </a:solidFill>
                          <a:effectLst/>
                          <a:uLnTx/>
                          <a:uFillTx/>
                          <a:latin typeface="+mn-lt"/>
                          <a:ea typeface="+mn-ea"/>
                          <a:cs typeface="+mn-cs"/>
                        </a:rPr>
                        <a:t>If you’re looking for an alternative to dairy based milk, you can try almond or coconut milk to prepare Quaker Overnight Oats and still get the same tastiness and nutritional value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https://www.instagram.com/p/BqCJzQSgDMQ/media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169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- 2018-11-08 09:20:35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خذوا استراحة من ضغوط الحياة وخصصوا دقائق لنفسكم مع بسكويت كويكر جود ستارت وفنجان من القهوة الساخنة
</a:t>
                      </a:r>
                      <a:r>
                        <a:rPr kumimoji="0" lang="en-US" sz="1000" b="0" i="0" u="none" strike="noStrike" kern="1200" cap="none" spc="0" normalizeH="0" baseline="0" noProof="0">
                          <a:ln>
                            <a:noFill/>
                          </a:ln>
                          <a:solidFill>
                            <a:prstClr val="black"/>
                          </a:solidFill>
                          <a:effectLst/>
                          <a:uLnTx/>
                          <a:uFillTx/>
                          <a:latin typeface="+mn-lt"/>
                          <a:ea typeface="+mn-ea"/>
                          <a:cs typeface="+mn-cs"/>
                        </a:rPr>
                        <a:t>Take a timeout from life and get 5 minutes to yourself with Quaker Good Start Biscuits and a cup of hot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https://www.instagram.com/p/Bp6gLvdgqXE/media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0152486"/>
                  </a:ext>
                </a:extLst>
              </a:tr>
            </a:tbl>
          </a:graphicData>
        </a:graphic>
      </p:graphicFrame>
      <p:sp>
        <p:nvSpPr>
          <p:cNvPr id="4" name="Text Placeholder 3">
            <a:extLst>
              <a:ext uri="{FF2B5EF4-FFF2-40B4-BE49-F238E27FC236}">
                <a16:creationId xmlns:a16="http://schemas.microsoft.com/office/drawing/2014/main" id="{EEA440AF-0612-423C-99E5-4A282F95402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28598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2BCC4-FE23-44EF-BC91-BE17021BE7E4}"/>
              </a:ext>
            </a:extLst>
          </p:cNvPr>
          <p:cNvSpPr>
            <a:spLocks noGrp="1"/>
          </p:cNvSpPr>
          <p:nvPr>
            <p:ph type="title"/>
          </p:nvPr>
        </p:nvSpPr>
        <p:spPr/>
        <p:txBody>
          <a:bodyPr/>
          <a:lstStyle/>
          <a:p>
            <a:r>
              <a:rPr lang="en-US"/>
              <a:t>Instagram Posts Table | quakerarabia - 11 of 15</a:t>
            </a:r>
          </a:p>
        </p:txBody>
      </p:sp>
      <p:graphicFrame>
        <p:nvGraphicFramePr>
          <p:cNvPr id="5" name="Table Placeholder 4">
            <a:extLst>
              <a:ext uri="{FF2B5EF4-FFF2-40B4-BE49-F238E27FC236}">
                <a16:creationId xmlns:a16="http://schemas.microsoft.com/office/drawing/2014/main" id="{E5C98359-5746-4955-83E4-707047F20EB0}"/>
              </a:ext>
            </a:extLst>
          </p:cNvPr>
          <p:cNvGraphicFramePr>
            <a:graphicFrameLocks noGrp="1"/>
          </p:cNvGraphicFramePr>
          <p:nvPr>
            <p:ph type="tbl" sz="quarter" idx="13"/>
            <p:extLst>
              <p:ext uri="{D42A27DB-BD31-4B8C-83A1-F6EECF244321}">
                <p14:modId xmlns:p14="http://schemas.microsoft.com/office/powerpoint/2010/main" val="180193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811737"/>
                    </a:ext>
                  </a:extLst>
                </a:gridCol>
                <a:gridCol w="987552">
                  <a:extLst>
                    <a:ext uri="{9D8B030D-6E8A-4147-A177-3AD203B41FA5}">
                      <a16:colId xmlns:a16="http://schemas.microsoft.com/office/drawing/2014/main" val="3387598477"/>
                    </a:ext>
                  </a:extLst>
                </a:gridCol>
                <a:gridCol w="987552">
                  <a:extLst>
                    <a:ext uri="{9D8B030D-6E8A-4147-A177-3AD203B41FA5}">
                      <a16:colId xmlns:a16="http://schemas.microsoft.com/office/drawing/2014/main" val="3300215589"/>
                    </a:ext>
                  </a:extLst>
                </a:gridCol>
                <a:gridCol w="987552">
                  <a:extLst>
                    <a:ext uri="{9D8B030D-6E8A-4147-A177-3AD203B41FA5}">
                      <a16:colId xmlns:a16="http://schemas.microsoft.com/office/drawing/2014/main" val="3491670795"/>
                    </a:ext>
                  </a:extLst>
                </a:gridCol>
                <a:gridCol w="987552">
                  <a:extLst>
                    <a:ext uri="{9D8B030D-6E8A-4147-A177-3AD203B41FA5}">
                      <a16:colId xmlns:a16="http://schemas.microsoft.com/office/drawing/2014/main" val="1981908536"/>
                    </a:ext>
                  </a:extLst>
                </a:gridCol>
                <a:gridCol w="987552">
                  <a:extLst>
                    <a:ext uri="{9D8B030D-6E8A-4147-A177-3AD203B41FA5}">
                      <a16:colId xmlns:a16="http://schemas.microsoft.com/office/drawing/2014/main" val="3281585823"/>
                    </a:ext>
                  </a:extLst>
                </a:gridCol>
                <a:gridCol w="987552">
                  <a:extLst>
                    <a:ext uri="{9D8B030D-6E8A-4147-A177-3AD203B41FA5}">
                      <a16:colId xmlns:a16="http://schemas.microsoft.com/office/drawing/2014/main" val="142198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09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- 2018-10-28 06:49:22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أثبتت الدراسات إنو الشوفان يزيد الشعور بالشبع، عشان هيك وجبة من شوفان كويكر الكامل في الصباح تخليكم شبعانين لوقت أطول
</a:t>
                      </a:r>
                      <a:r>
                        <a:rPr kumimoji="0" lang="en-US" sz="1000" b="0" i="0" u="none" strike="noStrike" kern="1200" cap="none" spc="0" normalizeH="0" baseline="0" noProof="0">
                          <a:ln>
                            <a:noFill/>
                          </a:ln>
                          <a:solidFill>
                            <a:prstClr val="black"/>
                          </a:solidFill>
                          <a:effectLst/>
                          <a:uLnTx/>
                          <a:uFillTx/>
                          <a:latin typeface="+mn-lt"/>
                          <a:ea typeface="+mn-ea"/>
                          <a:cs typeface="+mn-cs"/>
                        </a:rPr>
                        <a:t>Oatmeal consumption has been shown to increase feelings of fullness. A serving of Quaker Whole Oats can help keep you full for your busy morning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https://www.instagram.com/p/Bpd6IqSgxhB/media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04:52:49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8775909"/>
                  </a:ext>
                </a:extLst>
              </a:tr>
            </a:tbl>
          </a:graphicData>
        </a:graphic>
      </p:graphicFrame>
      <p:sp>
        <p:nvSpPr>
          <p:cNvPr id="4" name="Text Placeholder 3">
            <a:extLst>
              <a:ext uri="{FF2B5EF4-FFF2-40B4-BE49-F238E27FC236}">
                <a16:creationId xmlns:a16="http://schemas.microsoft.com/office/drawing/2014/main" id="{22E07522-0416-4DA4-B26F-F0A250D6697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55306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9477-8203-4473-BF18-08A0F87E61B4}"/>
              </a:ext>
            </a:extLst>
          </p:cNvPr>
          <p:cNvSpPr>
            <a:spLocks noGrp="1"/>
          </p:cNvSpPr>
          <p:nvPr>
            <p:ph type="title"/>
          </p:nvPr>
        </p:nvSpPr>
        <p:spPr/>
        <p:txBody>
          <a:bodyPr/>
          <a:lstStyle/>
          <a:p>
            <a:r>
              <a:rPr lang="en-US"/>
              <a:t>Instagram Posts Table | quakerarabia - 12 of 15</a:t>
            </a:r>
          </a:p>
        </p:txBody>
      </p:sp>
      <p:graphicFrame>
        <p:nvGraphicFramePr>
          <p:cNvPr id="5" name="Table Placeholder 4">
            <a:extLst>
              <a:ext uri="{FF2B5EF4-FFF2-40B4-BE49-F238E27FC236}">
                <a16:creationId xmlns:a16="http://schemas.microsoft.com/office/drawing/2014/main" id="{5CCB5F51-58C8-4E59-AE1B-EA8C81141487}"/>
              </a:ext>
            </a:extLst>
          </p:cNvPr>
          <p:cNvGraphicFramePr>
            <a:graphicFrameLocks noGrp="1"/>
          </p:cNvGraphicFramePr>
          <p:nvPr>
            <p:ph type="tbl" sz="quarter" idx="13"/>
            <p:extLst>
              <p:ext uri="{D42A27DB-BD31-4B8C-83A1-F6EECF244321}">
                <p14:modId xmlns:p14="http://schemas.microsoft.com/office/powerpoint/2010/main" val="359022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2776320"/>
                    </a:ext>
                  </a:extLst>
                </a:gridCol>
                <a:gridCol w="987552">
                  <a:extLst>
                    <a:ext uri="{9D8B030D-6E8A-4147-A177-3AD203B41FA5}">
                      <a16:colId xmlns:a16="http://schemas.microsoft.com/office/drawing/2014/main" val="2811267708"/>
                    </a:ext>
                  </a:extLst>
                </a:gridCol>
                <a:gridCol w="987552">
                  <a:extLst>
                    <a:ext uri="{9D8B030D-6E8A-4147-A177-3AD203B41FA5}">
                      <a16:colId xmlns:a16="http://schemas.microsoft.com/office/drawing/2014/main" val="2765638560"/>
                    </a:ext>
                  </a:extLst>
                </a:gridCol>
                <a:gridCol w="987552">
                  <a:extLst>
                    <a:ext uri="{9D8B030D-6E8A-4147-A177-3AD203B41FA5}">
                      <a16:colId xmlns:a16="http://schemas.microsoft.com/office/drawing/2014/main" val="2621442920"/>
                    </a:ext>
                  </a:extLst>
                </a:gridCol>
                <a:gridCol w="987552">
                  <a:extLst>
                    <a:ext uri="{9D8B030D-6E8A-4147-A177-3AD203B41FA5}">
                      <a16:colId xmlns:a16="http://schemas.microsoft.com/office/drawing/2014/main" val="1002386207"/>
                    </a:ext>
                  </a:extLst>
                </a:gridCol>
                <a:gridCol w="987552">
                  <a:extLst>
                    <a:ext uri="{9D8B030D-6E8A-4147-A177-3AD203B41FA5}">
                      <a16:colId xmlns:a16="http://schemas.microsoft.com/office/drawing/2014/main" val="340650745"/>
                    </a:ext>
                  </a:extLst>
                </a:gridCol>
                <a:gridCol w="987552">
                  <a:extLst>
                    <a:ext uri="{9D8B030D-6E8A-4147-A177-3AD203B41FA5}">
                      <a16:colId xmlns:a16="http://schemas.microsoft.com/office/drawing/2014/main" val="375350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71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- 2018-10-25 09:45:41 </a:t>
                      </a:r>
                      <a:r>
                        <a:rPr kumimoji="0" lang="en-US" sz="1000" b="0" i="0" u="none" strike="noStrike" kern="1200" cap="none" spc="0" normalizeH="0" baseline="0" noProof="0">
                          <a:ln>
                            <a:noFill/>
                          </a:ln>
                          <a:solidFill>
                            <a:prstClr val="black"/>
                          </a:solidFill>
                          <a:effectLst/>
                          <a:uLnTx/>
                          <a:uFillTx/>
                          <a:latin typeface="+mn-lt"/>
                          <a:ea typeface="+mn-ea"/>
                          <a:cs typeface="+mn-cs"/>
                        </a:rPr>
                        <a:t>
 #Repost iberryki
・・・
‎</a:t>
                      </a:r>
                      <a:r>
                        <a:rPr kumimoji="0" lang="ar-AE" sz="1000" b="0" i="0" u="none" strike="noStrike" kern="1200" cap="none" spc="0" normalizeH="0" baseline="0" noProof="0">
                          <a:ln>
                            <a:noFill/>
                          </a:ln>
                          <a:solidFill>
                            <a:prstClr val="black"/>
                          </a:solidFill>
                          <a:effectLst/>
                          <a:uLnTx/>
                          <a:uFillTx/>
                          <a:latin typeface="+mn-lt"/>
                          <a:ea typeface="+mn-ea"/>
                          <a:cs typeface="+mn-cs"/>
                        </a:rPr>
                        <a:t>أهلاً أهلاً مع وصفة جديدة على أنستغرام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وصفة صباحية سريعة صحية ولذييييييذة </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ar-AE" sz="1000" b="0" i="0" u="none" strike="noStrike" kern="1200" cap="none" spc="0" normalizeH="0" baseline="0" noProof="0">
                          <a:ln>
                            <a:noFill/>
                          </a:ln>
                          <a:solidFill>
                            <a:prstClr val="black"/>
                          </a:solidFill>
                          <a:effectLst/>
                          <a:uLnTx/>
                          <a:uFillTx/>
                          <a:latin typeface="+mn-lt"/>
                          <a:ea typeface="+mn-ea"/>
                          <a:cs typeface="+mn-cs"/>
                        </a:rPr>
                        <a:t>أستخدمت فيها شوفان كويكر ، للأبد يظل شوفان كويكر بالنسبة لي الأفضل والألذ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بانكيك بالشوفان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المقادير:.
‎١ موز.
‎١ بيض.
‎نص كوب شوفان كويكر.
‎نص كوب زبادي يوناني (او عادي).
‎نص ملعقة صغيرة باكنج باودر.
‎ربع ملعقة صغيرة ملح.
‎عسل.
‎فواكهة لإضافة قيمة غذائية اكبر للطبق (مثل التوت).
.
.
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 .
.
quakerarabia #Quakerarabia #QuakerOats #Oatober #PepsiCoArabia PepsiCoArabia .
.
#Quaker #BreakfastOats #Wholesome #Delicious #Breakfast #Goodness #QuakerGoodness #Quakerbreakfast #OatMeal #Instagood #Foodstagram #Goodeats #HealthyFood #Yummy #Morning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https://www.instagram.com/p/BpWf5ZEgciQ/media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4742659"/>
                  </a:ext>
                </a:extLst>
              </a:tr>
            </a:tbl>
          </a:graphicData>
        </a:graphic>
      </p:graphicFrame>
      <p:sp>
        <p:nvSpPr>
          <p:cNvPr id="4" name="Text Placeholder 3">
            <a:extLst>
              <a:ext uri="{FF2B5EF4-FFF2-40B4-BE49-F238E27FC236}">
                <a16:creationId xmlns:a16="http://schemas.microsoft.com/office/drawing/2014/main" id="{3A03F3CA-179D-4742-B0CF-DC7B59DD836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53365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B144-698E-4B11-9E6F-A69AA80320EE}"/>
              </a:ext>
            </a:extLst>
          </p:cNvPr>
          <p:cNvSpPr>
            <a:spLocks noGrp="1"/>
          </p:cNvSpPr>
          <p:nvPr>
            <p:ph type="title"/>
          </p:nvPr>
        </p:nvSpPr>
        <p:spPr/>
        <p:txBody>
          <a:bodyPr/>
          <a:lstStyle/>
          <a:p>
            <a:r>
              <a:rPr lang="en-US"/>
              <a:t>Instagram Posts Table | quakerarabia - 13 of 15</a:t>
            </a:r>
          </a:p>
        </p:txBody>
      </p:sp>
      <p:graphicFrame>
        <p:nvGraphicFramePr>
          <p:cNvPr id="5" name="Table Placeholder 4">
            <a:extLst>
              <a:ext uri="{FF2B5EF4-FFF2-40B4-BE49-F238E27FC236}">
                <a16:creationId xmlns:a16="http://schemas.microsoft.com/office/drawing/2014/main" id="{213455E9-60C2-4F56-9297-7D17DCA4BB39}"/>
              </a:ext>
            </a:extLst>
          </p:cNvPr>
          <p:cNvGraphicFramePr>
            <a:graphicFrameLocks noGrp="1"/>
          </p:cNvGraphicFramePr>
          <p:nvPr>
            <p:ph type="tbl" sz="quarter" idx="13"/>
            <p:extLst>
              <p:ext uri="{D42A27DB-BD31-4B8C-83A1-F6EECF244321}">
                <p14:modId xmlns:p14="http://schemas.microsoft.com/office/powerpoint/2010/main" val="151097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3265656"/>
                    </a:ext>
                  </a:extLst>
                </a:gridCol>
                <a:gridCol w="987552">
                  <a:extLst>
                    <a:ext uri="{9D8B030D-6E8A-4147-A177-3AD203B41FA5}">
                      <a16:colId xmlns:a16="http://schemas.microsoft.com/office/drawing/2014/main" val="460089499"/>
                    </a:ext>
                  </a:extLst>
                </a:gridCol>
                <a:gridCol w="987552">
                  <a:extLst>
                    <a:ext uri="{9D8B030D-6E8A-4147-A177-3AD203B41FA5}">
                      <a16:colId xmlns:a16="http://schemas.microsoft.com/office/drawing/2014/main" val="2774189288"/>
                    </a:ext>
                  </a:extLst>
                </a:gridCol>
                <a:gridCol w="987552">
                  <a:extLst>
                    <a:ext uri="{9D8B030D-6E8A-4147-A177-3AD203B41FA5}">
                      <a16:colId xmlns:a16="http://schemas.microsoft.com/office/drawing/2014/main" val="868775193"/>
                    </a:ext>
                  </a:extLst>
                </a:gridCol>
                <a:gridCol w="987552">
                  <a:extLst>
                    <a:ext uri="{9D8B030D-6E8A-4147-A177-3AD203B41FA5}">
                      <a16:colId xmlns:a16="http://schemas.microsoft.com/office/drawing/2014/main" val="3248989193"/>
                    </a:ext>
                  </a:extLst>
                </a:gridCol>
                <a:gridCol w="987552">
                  <a:extLst>
                    <a:ext uri="{9D8B030D-6E8A-4147-A177-3AD203B41FA5}">
                      <a16:colId xmlns:a16="http://schemas.microsoft.com/office/drawing/2014/main" val="4054799489"/>
                    </a:ext>
                  </a:extLst>
                </a:gridCol>
                <a:gridCol w="987552">
                  <a:extLst>
                    <a:ext uri="{9D8B030D-6E8A-4147-A177-3AD203B41FA5}">
                      <a16:colId xmlns:a16="http://schemas.microsoft.com/office/drawing/2014/main" val="398119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28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- 2018-10-24 13:27:45 </a:t>
                      </a:r>
                      <a:r>
                        <a:rPr kumimoji="0" lang="en-US" sz="1000" b="0" i="0" u="none" strike="noStrike" kern="1200" cap="none" spc="0" normalizeH="0" baseline="0" noProof="0">
                          <a:ln>
                            <a:noFill/>
                          </a:ln>
                          <a:solidFill>
                            <a:prstClr val="black"/>
                          </a:solidFill>
                          <a:effectLst/>
                          <a:uLnTx/>
                          <a:uFillTx/>
                          <a:latin typeface="+mn-lt"/>
                          <a:ea typeface="+mn-ea"/>
                          <a:cs typeface="+mn-cs"/>
                        </a:rPr>
                        <a:t>
 #Repost chiaraseidenaderfitness ・・・
[OATS ARE LIFE] 🥣 Oats are whole grains that help support overall health and increase satiety. Other common whole grains are quinoa, rye, wheat, brown rice. 
You can use oats in several recipes, not only for baking cakes or muffins but also for savory recipes as soups or pizza crust. 
My favourite oats are quakerarabia and this is my recipe for making healthy overnight oats. Ever tried them?
.
🍶Instead of eating them hot after cooking them 1min in the microwave with enough water / milk, you can enjoy them cool, prepared the night ahead and left chilling overnight in the fridge. I swear they are delicious! 😋 . . ➡️ Mix whole oats with almond or rice milk. Mix in one scoop of whey proteins. Add in layer of sliced bananas. Top off with blueberries, some almonds and a drizzle of honey. Place in fridge and enjoy the morning after! 
Variations: whole oats and low fat yogurt + layer of apples and cinnamon. OR coconut milk with peanut butter, banana 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https://www.instagram.com/p/BpUUi_BAusn/media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972718"/>
                  </a:ext>
                </a:extLst>
              </a:tr>
            </a:tbl>
          </a:graphicData>
        </a:graphic>
      </p:graphicFrame>
      <p:sp>
        <p:nvSpPr>
          <p:cNvPr id="4" name="Text Placeholder 3">
            <a:extLst>
              <a:ext uri="{FF2B5EF4-FFF2-40B4-BE49-F238E27FC236}">
                <a16:creationId xmlns:a16="http://schemas.microsoft.com/office/drawing/2014/main" id="{AA9F5784-BC79-472C-84B8-CE409B0D449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17863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5B1E4-6E88-43DD-9832-4A064711BDD5}"/>
              </a:ext>
            </a:extLst>
          </p:cNvPr>
          <p:cNvSpPr>
            <a:spLocks noGrp="1"/>
          </p:cNvSpPr>
          <p:nvPr>
            <p:ph type="title"/>
          </p:nvPr>
        </p:nvSpPr>
        <p:spPr/>
        <p:txBody>
          <a:bodyPr/>
          <a:lstStyle/>
          <a:p>
            <a:r>
              <a:rPr lang="en-US"/>
              <a:t>Instagram Posts Table | quakerarabia - 14 of 15</a:t>
            </a:r>
          </a:p>
        </p:txBody>
      </p:sp>
      <p:graphicFrame>
        <p:nvGraphicFramePr>
          <p:cNvPr id="5" name="Table Placeholder 4">
            <a:extLst>
              <a:ext uri="{FF2B5EF4-FFF2-40B4-BE49-F238E27FC236}">
                <a16:creationId xmlns:a16="http://schemas.microsoft.com/office/drawing/2014/main" id="{43572CDD-CC2F-4C88-88E0-3AF9CE68836D}"/>
              </a:ext>
            </a:extLst>
          </p:cNvPr>
          <p:cNvGraphicFramePr>
            <a:graphicFrameLocks noGrp="1"/>
          </p:cNvGraphicFramePr>
          <p:nvPr>
            <p:ph type="tbl" sz="quarter" idx="13"/>
            <p:extLst>
              <p:ext uri="{D42A27DB-BD31-4B8C-83A1-F6EECF244321}">
                <p14:modId xmlns:p14="http://schemas.microsoft.com/office/powerpoint/2010/main" val="1757949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2302424"/>
                    </a:ext>
                  </a:extLst>
                </a:gridCol>
                <a:gridCol w="987552">
                  <a:extLst>
                    <a:ext uri="{9D8B030D-6E8A-4147-A177-3AD203B41FA5}">
                      <a16:colId xmlns:a16="http://schemas.microsoft.com/office/drawing/2014/main" val="1546652368"/>
                    </a:ext>
                  </a:extLst>
                </a:gridCol>
                <a:gridCol w="987552">
                  <a:extLst>
                    <a:ext uri="{9D8B030D-6E8A-4147-A177-3AD203B41FA5}">
                      <a16:colId xmlns:a16="http://schemas.microsoft.com/office/drawing/2014/main" val="3413151460"/>
                    </a:ext>
                  </a:extLst>
                </a:gridCol>
                <a:gridCol w="987552">
                  <a:extLst>
                    <a:ext uri="{9D8B030D-6E8A-4147-A177-3AD203B41FA5}">
                      <a16:colId xmlns:a16="http://schemas.microsoft.com/office/drawing/2014/main" val="53183230"/>
                    </a:ext>
                  </a:extLst>
                </a:gridCol>
                <a:gridCol w="987552">
                  <a:extLst>
                    <a:ext uri="{9D8B030D-6E8A-4147-A177-3AD203B41FA5}">
                      <a16:colId xmlns:a16="http://schemas.microsoft.com/office/drawing/2014/main" val="3831415365"/>
                    </a:ext>
                  </a:extLst>
                </a:gridCol>
                <a:gridCol w="987552">
                  <a:extLst>
                    <a:ext uri="{9D8B030D-6E8A-4147-A177-3AD203B41FA5}">
                      <a16:colId xmlns:a16="http://schemas.microsoft.com/office/drawing/2014/main" val="2201275264"/>
                    </a:ext>
                  </a:extLst>
                </a:gridCol>
                <a:gridCol w="987552">
                  <a:extLst>
                    <a:ext uri="{9D8B030D-6E8A-4147-A177-3AD203B41FA5}">
                      <a16:colId xmlns:a16="http://schemas.microsoft.com/office/drawing/2014/main" val="231206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436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- 2018-10-24 11:18:11 </a:t>
                      </a:r>
                      <a:r>
                        <a:rPr kumimoji="0" lang="en-US" sz="1000" b="0" i="0" u="none" strike="noStrike" kern="1200" cap="none" spc="0" normalizeH="0" baseline="0" noProof="0">
                          <a:ln>
                            <a:noFill/>
                          </a:ln>
                          <a:solidFill>
                            <a:prstClr val="black"/>
                          </a:solidFill>
                          <a:effectLst/>
                          <a:uLnTx/>
                          <a:uFillTx/>
                          <a:latin typeface="+mn-lt"/>
                          <a:ea typeface="+mn-ea"/>
                          <a:cs typeface="+mn-cs"/>
                        </a:rPr>
                        <a:t>
 #Repost amh__4 ・・・
. "A healthy outside starts from the inside". Oatmeal is a satisfying, healthy morning meal. It has a little saturated fat, it is delicious and easy to prepare. You can add fruits and nuts and you will feel Full during the day. Oatmeal lowers the level of cholesterol and boosts your energy.
It was an amazing experience with quakerarabia pepsicoarabia 
#QuakerOatsChallenge #wellness 
#nutrition 
#breakfast 
#</a:t>
                      </a:r>
                      <a:r>
                        <a:rPr kumimoji="0" lang="ar-AE" sz="1000" b="0" i="0" u="none" strike="noStrike" kern="1200" cap="none" spc="0" normalizeH="0" baseline="0" noProof="0">
                          <a:ln>
                            <a:noFill/>
                          </a:ln>
                          <a:solidFill>
                            <a:prstClr val="black"/>
                          </a:solidFill>
                          <a:effectLst/>
                          <a:uLnTx/>
                          <a:uFillTx/>
                          <a:latin typeface="+mn-lt"/>
                          <a:ea typeface="+mn-ea"/>
                          <a:cs typeface="+mn-cs"/>
                        </a:rPr>
                        <a:t>فطور 
#العافية
#تغذية
#</a:t>
                      </a:r>
                      <a:r>
                        <a:rPr kumimoji="0" lang="en-US" sz="1000" b="0" i="0" u="none" strike="noStrike" kern="1200" cap="none" spc="0" normalizeH="0" baseline="0" noProof="0">
                          <a:ln>
                            <a:noFill/>
                          </a:ln>
                          <a:solidFill>
                            <a:prstClr val="black"/>
                          </a:solidFill>
                          <a:effectLst/>
                          <a:uLnTx/>
                          <a:uFillTx/>
                          <a:latin typeface="+mn-lt"/>
                          <a:ea typeface="+mn-ea"/>
                          <a:cs typeface="+mn-cs"/>
                        </a:rPr>
                        <a:t>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https://www.instagram.com/p/BpUFt-Eg2pt/media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7532192"/>
                  </a:ext>
                </a:extLst>
              </a:tr>
            </a:tbl>
          </a:graphicData>
        </a:graphic>
      </p:graphicFrame>
      <p:sp>
        <p:nvSpPr>
          <p:cNvPr id="4" name="Text Placeholder 3">
            <a:extLst>
              <a:ext uri="{FF2B5EF4-FFF2-40B4-BE49-F238E27FC236}">
                <a16:creationId xmlns:a16="http://schemas.microsoft.com/office/drawing/2014/main" id="{8AAF848B-BDC4-48B8-B7FF-1DEA48DB2F8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4373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76074-0552-4442-BE85-E27DD6EC92C9}"/>
              </a:ext>
            </a:extLst>
          </p:cNvPr>
          <p:cNvSpPr>
            <a:spLocks noGrp="1"/>
          </p:cNvSpPr>
          <p:nvPr>
            <p:ph type="title"/>
          </p:nvPr>
        </p:nvSpPr>
        <p:spPr/>
        <p:txBody>
          <a:bodyPr/>
          <a:lstStyle/>
          <a:p>
            <a:r>
              <a:rPr lang="en-US"/>
              <a:t>Instagram Posts Table | quakerarabia - 15 of 15</a:t>
            </a:r>
          </a:p>
        </p:txBody>
      </p:sp>
      <p:graphicFrame>
        <p:nvGraphicFramePr>
          <p:cNvPr id="5" name="Table Placeholder 4">
            <a:extLst>
              <a:ext uri="{FF2B5EF4-FFF2-40B4-BE49-F238E27FC236}">
                <a16:creationId xmlns:a16="http://schemas.microsoft.com/office/drawing/2014/main" id="{8C54FD9C-47BB-4F86-BCB9-EA9454205E95}"/>
              </a:ext>
            </a:extLst>
          </p:cNvPr>
          <p:cNvGraphicFramePr>
            <a:graphicFrameLocks noGrp="1"/>
          </p:cNvGraphicFramePr>
          <p:nvPr>
            <p:ph type="tbl" sz="quarter" idx="13"/>
            <p:extLst>
              <p:ext uri="{D42A27DB-BD31-4B8C-83A1-F6EECF244321}">
                <p14:modId xmlns:p14="http://schemas.microsoft.com/office/powerpoint/2010/main" val="2462845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2695584"/>
                    </a:ext>
                  </a:extLst>
                </a:gridCol>
                <a:gridCol w="987552">
                  <a:extLst>
                    <a:ext uri="{9D8B030D-6E8A-4147-A177-3AD203B41FA5}">
                      <a16:colId xmlns:a16="http://schemas.microsoft.com/office/drawing/2014/main" val="817323696"/>
                    </a:ext>
                  </a:extLst>
                </a:gridCol>
                <a:gridCol w="987552">
                  <a:extLst>
                    <a:ext uri="{9D8B030D-6E8A-4147-A177-3AD203B41FA5}">
                      <a16:colId xmlns:a16="http://schemas.microsoft.com/office/drawing/2014/main" val="3155572720"/>
                    </a:ext>
                  </a:extLst>
                </a:gridCol>
                <a:gridCol w="987552">
                  <a:extLst>
                    <a:ext uri="{9D8B030D-6E8A-4147-A177-3AD203B41FA5}">
                      <a16:colId xmlns:a16="http://schemas.microsoft.com/office/drawing/2014/main" val="2563432443"/>
                    </a:ext>
                  </a:extLst>
                </a:gridCol>
                <a:gridCol w="987552">
                  <a:extLst>
                    <a:ext uri="{9D8B030D-6E8A-4147-A177-3AD203B41FA5}">
                      <a16:colId xmlns:a16="http://schemas.microsoft.com/office/drawing/2014/main" val="2404967487"/>
                    </a:ext>
                  </a:extLst>
                </a:gridCol>
                <a:gridCol w="987552">
                  <a:extLst>
                    <a:ext uri="{9D8B030D-6E8A-4147-A177-3AD203B41FA5}">
                      <a16:colId xmlns:a16="http://schemas.microsoft.com/office/drawing/2014/main" val="3633074276"/>
                    </a:ext>
                  </a:extLst>
                </a:gridCol>
                <a:gridCol w="987552">
                  <a:extLst>
                    <a:ext uri="{9D8B030D-6E8A-4147-A177-3AD203B41FA5}">
                      <a16:colId xmlns:a16="http://schemas.microsoft.com/office/drawing/2014/main" val="261554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948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quakerarabia - 2018-10-24 10:32:07 </a:t>
                      </a:r>
                      <a:r>
                        <a:rPr kumimoji="0" lang="en-US" sz="1000" b="0" i="0" u="none" strike="noStrike" kern="1200" cap="none" spc="0" normalizeH="0" baseline="0" noProof="0">
                          <a:ln>
                            <a:noFill/>
                          </a:ln>
                          <a:solidFill>
                            <a:prstClr val="black"/>
                          </a:solidFill>
                          <a:effectLst/>
                          <a:uLnTx/>
                          <a:uFillTx/>
                          <a:latin typeface="+mn-lt"/>
                          <a:ea typeface="+mn-ea"/>
                          <a:cs typeface="+mn-cs"/>
                        </a:rPr>
                        <a:t>
 #Repost girlnamedrobyn with get_repost
・・・
Ever tried overnight oats? Creamy, slightly nutty, and even a little sweet, I enjoy making these because they are simple and you can be super creative! My ultimate mix is soaking my oats in almond milk and adding nuts, dried &amp; fresh fruit!  #Quakerarabia #QuakerOats #Oatober #ad #collab
#Quaker #BreakfastOats #Wholesome #Delicious #Breakfast #healthy #wellness #choices #mydubai pepsicoarabia quakerarabia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https://www.instagram.com/p/BpUAcnngIvX/media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6894428"/>
                  </a:ext>
                </a:extLst>
              </a:tr>
            </a:tbl>
          </a:graphicData>
        </a:graphic>
      </p:graphicFrame>
      <p:sp>
        <p:nvSpPr>
          <p:cNvPr id="4" name="Text Placeholder 3">
            <a:extLst>
              <a:ext uri="{FF2B5EF4-FFF2-40B4-BE49-F238E27FC236}">
                <a16:creationId xmlns:a16="http://schemas.microsoft.com/office/drawing/2014/main" id="{3C56164F-E64C-4ACD-A880-8D8E36E37D5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080853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908</Words>
  <Application>Microsoft Office PowerPoint</Application>
  <PresentationFormat>On-screen Show (4:3)</PresentationFormat>
  <Paragraphs>310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Instagram Posts Table | quakerarabia - 1 of 15</vt:lpstr>
      <vt:lpstr>Instagram Posts Table | quakerarabia - 2 of 15</vt:lpstr>
      <vt:lpstr>Instagram Posts Table | quakerarabia - 3 of 15</vt:lpstr>
      <vt:lpstr>Instagram Posts Table | quakerarabia - 4 of 15</vt:lpstr>
      <vt:lpstr>Instagram Posts Table | quakerarabia - 5 of 15</vt:lpstr>
      <vt:lpstr>Instagram Posts Table | quakerarabia - 6 of 15</vt:lpstr>
      <vt:lpstr>Instagram Posts Table | quakerarabia - 7 of 15</vt:lpstr>
      <vt:lpstr>Instagram Posts Table | quakerarabia - 8 of 15</vt:lpstr>
      <vt:lpstr>Instagram Posts Table | quakerarabia - 9 of 15</vt:lpstr>
      <vt:lpstr>Instagram Posts Table | quakerarabia - 10 of 15</vt:lpstr>
      <vt:lpstr>Instagram Posts Table | quakerarabia - 11 of 15</vt:lpstr>
      <vt:lpstr>Instagram Posts Table | quakerarabia - 12 of 15</vt:lpstr>
      <vt:lpstr>Instagram Posts Table | quakerarabia - 13 of 15</vt:lpstr>
      <vt:lpstr>Instagram Posts Table | quakerarabia - 14 of 15</vt:lpstr>
      <vt:lpstr>Instagram Posts Table | quakerarabia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quakerarabia - 1 of 15</dc:title>
  <dc:creator>Frederik Peiniger</dc:creator>
  <cp:lastModifiedBy>Frederik Peiniger</cp:lastModifiedBy>
  <cp:revision>1</cp:revision>
  <dcterms:created xsi:type="dcterms:W3CDTF">2019-04-07T13:10:34Z</dcterms:created>
  <dcterms:modified xsi:type="dcterms:W3CDTF">2019-04-07T13:13:49Z</dcterms:modified>
</cp:coreProperties>
</file>