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Sheet1!$A$2:$A$5</c:f>
              <c:strCache>
                <c:ptCount val="4"/>
                <c:pt idx="0">
                  <c:v>Nestlé Fitness</c:v>
                </c:pt>
                <c:pt idx="1">
                  <c:v>LION Cereals Arabia</c:v>
                </c:pt>
                <c:pt idx="2">
                  <c:v>Nestle Country Corn Flakes Arabia</c:v>
                </c:pt>
                <c:pt idx="3">
                  <c:v>Nestlé Breakfast Cereals Arabia</c:v>
                </c:pt>
              </c:strCache>
            </c:strRef>
          </c:cat>
          <c:val>
            <c:numRef>
              <c:f>Sheet1!$B$2:$B$5</c:f>
              <c:numCache>
                <c:formatCode>General</c:formatCode>
                <c:ptCount val="4"/>
                <c:pt idx="0">
                  <c:v>8</c:v>
                </c:pt>
                <c:pt idx="1">
                  <c:v>1</c:v>
                </c:pt>
                <c:pt idx="2">
                  <c:v>10</c:v>
                </c:pt>
                <c:pt idx="3">
                  <c:v>13</c:v>
                </c:pt>
              </c:numCache>
            </c:numRef>
          </c:val>
          <c:extLst>
            <c:ext xmlns:c16="http://schemas.microsoft.com/office/drawing/2014/chart" uri="{C3380CC4-5D6E-409C-BE32-E72D297353CC}">
              <c16:uniqueId val="{00000000-7787-4472-A317-70F819E52C61}"/>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Nestlé Fitness</c:v>
                </c:pt>
                <c:pt idx="1">
                  <c:v>LION Cereals Arabia</c:v>
                </c:pt>
                <c:pt idx="2">
                  <c:v>Nestle Country Corn Flakes Arabia</c:v>
                </c:pt>
                <c:pt idx="3">
                  <c:v>Nestlé Breakfast Cereals Arabia</c:v>
                </c:pt>
              </c:strCache>
            </c:strRef>
          </c:cat>
          <c:val>
            <c:numRef>
              <c:f>Sheet1!$C$2:$C$5</c:f>
              <c:numCache>
                <c:formatCode>General</c:formatCode>
                <c:ptCount val="4"/>
                <c:pt idx="0">
                  <c:v>27</c:v>
                </c:pt>
                <c:pt idx="1">
                  <c:v>7</c:v>
                </c:pt>
                <c:pt idx="2">
                  <c:v>26</c:v>
                </c:pt>
                <c:pt idx="3">
                  <c:v>24</c:v>
                </c:pt>
              </c:numCache>
            </c:numRef>
          </c:val>
          <c:extLst>
            <c:ext xmlns:c16="http://schemas.microsoft.com/office/drawing/2014/chart" uri="{C3380CC4-5D6E-409C-BE32-E72D297353CC}">
              <c16:uniqueId val="{00000001-7787-4472-A317-70F819E52C61}"/>
            </c:ext>
          </c:extLst>
        </c:ser>
        <c:ser>
          <c:idx val="2"/>
          <c:order val="2"/>
          <c:tx>
            <c:strRef>
              <c:f>Sheet1!$D$1</c:f>
              <c:strCache>
                <c:ptCount val="1"/>
                <c:pt idx="0">
                  <c:v>Status</c:v>
                </c:pt>
              </c:strCache>
            </c:strRef>
          </c:tx>
          <c:spPr>
            <a:solidFill>
              <a:schemeClr val="accent3"/>
            </a:solidFill>
            <a:ln>
              <a:noFill/>
            </a:ln>
            <a:effectLst/>
          </c:spPr>
          <c:invertIfNegative val="0"/>
          <c:cat>
            <c:strRef>
              <c:f>Sheet1!$A$2:$A$5</c:f>
              <c:strCache>
                <c:ptCount val="4"/>
                <c:pt idx="0">
                  <c:v>Nestlé Fitness</c:v>
                </c:pt>
                <c:pt idx="1">
                  <c:v>LION Cereals Arabia</c:v>
                </c:pt>
                <c:pt idx="2">
                  <c:v>Nestle Country Corn Flakes Arabia</c:v>
                </c:pt>
                <c:pt idx="3">
                  <c:v>Nestlé Breakfast Cereals Arabia</c:v>
                </c:pt>
              </c:strCache>
            </c:strRef>
          </c:cat>
          <c:val>
            <c:numRef>
              <c:f>Sheet1!$D$2:$D$5</c:f>
              <c:numCache>
                <c:formatCode>General</c:formatCode>
                <c:ptCount val="4"/>
                <c:pt idx="0">
                  <c:v>1</c:v>
                </c:pt>
                <c:pt idx="1">
                  <c:v>1</c:v>
                </c:pt>
                <c:pt idx="2">
                  <c:v>1</c:v>
                </c:pt>
                <c:pt idx="3">
                  <c:v>3</c:v>
                </c:pt>
              </c:numCache>
            </c:numRef>
          </c:val>
          <c:extLst>
            <c:ext xmlns:c16="http://schemas.microsoft.com/office/drawing/2014/chart" uri="{C3380CC4-5D6E-409C-BE32-E72D297353CC}">
              <c16:uniqueId val="{00000002-7787-4472-A317-70F819E52C61}"/>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Nestlé Fitness</c:v>
                </c:pt>
                <c:pt idx="1">
                  <c:v>LION Cereals Arabia</c:v>
                </c:pt>
                <c:pt idx="2">
                  <c:v>Nestle Country Corn Flakes Arabia</c:v>
                </c:pt>
                <c:pt idx="3">
                  <c:v>Nestlé Breakfast Cereals Arabia</c:v>
                </c:pt>
              </c:strCache>
            </c:strRef>
          </c:cat>
          <c:val>
            <c:numRef>
              <c:f>Sheet1!$E$2:$E$5</c:f>
              <c:numCache>
                <c:formatCode>General</c:formatCode>
                <c:ptCount val="4"/>
                <c:pt idx="0">
                  <c:v>17</c:v>
                </c:pt>
                <c:pt idx="1">
                  <c:v>18</c:v>
                </c:pt>
                <c:pt idx="2">
                  <c:v>14</c:v>
                </c:pt>
                <c:pt idx="3">
                  <c:v>14</c:v>
                </c:pt>
              </c:numCache>
            </c:numRef>
          </c:val>
          <c:extLst>
            <c:ext xmlns:c16="http://schemas.microsoft.com/office/drawing/2014/chart" uri="{C3380CC4-5D6E-409C-BE32-E72D297353CC}">
              <c16:uniqueId val="{00000003-7787-4472-A317-70F819E52C61}"/>
            </c:ext>
          </c:extLst>
        </c:ser>
        <c:ser>
          <c:idx val="4"/>
          <c:order val="4"/>
          <c:tx>
            <c:strRef>
              <c:f>Sheet1!$F$1</c:f>
              <c:strCache>
                <c:ptCount val="1"/>
                <c:pt idx="0">
                  <c:v>Live Video</c:v>
                </c:pt>
              </c:strCache>
            </c:strRef>
          </c:tx>
          <c:spPr>
            <a:solidFill>
              <a:schemeClr val="accent5"/>
            </a:solidFill>
            <a:ln>
              <a:noFill/>
            </a:ln>
            <a:effectLst/>
          </c:spPr>
          <c:invertIfNegative val="0"/>
          <c:cat>
            <c:strRef>
              <c:f>Sheet1!$A$2:$A$5</c:f>
              <c:strCache>
                <c:ptCount val="4"/>
                <c:pt idx="0">
                  <c:v>Nestlé Fitness</c:v>
                </c:pt>
                <c:pt idx="1">
                  <c:v>LION Cereals Arabia</c:v>
                </c:pt>
                <c:pt idx="2">
                  <c:v>Nestle Country Corn Flakes Arabia</c:v>
                </c:pt>
                <c:pt idx="3">
                  <c:v>Nestlé Breakfast Cereals Arabia</c:v>
                </c:pt>
              </c:strCache>
            </c:strRef>
          </c:cat>
          <c:val>
            <c:numRef>
              <c:f>Sheet1!$F$2:$F$5</c:f>
              <c:numCache>
                <c:formatCode>General</c:formatCode>
                <c:ptCount val="4"/>
                <c:pt idx="0">
                  <c:v>0</c:v>
                </c:pt>
                <c:pt idx="1">
                  <c:v>0</c:v>
                </c:pt>
                <c:pt idx="2">
                  <c:v>0</c:v>
                </c:pt>
                <c:pt idx="3">
                  <c:v>1</c:v>
                </c:pt>
              </c:numCache>
            </c:numRef>
          </c:val>
          <c:extLst>
            <c:ext xmlns:c16="http://schemas.microsoft.com/office/drawing/2014/chart" uri="{C3380CC4-5D6E-409C-BE32-E72D297353CC}">
              <c16:uniqueId val="{00000004-7787-4472-A317-70F819E52C61}"/>
            </c:ext>
          </c:extLst>
        </c:ser>
        <c:dLbls>
          <c:showLegendKey val="0"/>
          <c:showVal val="0"/>
          <c:showCatName val="0"/>
          <c:showSerName val="0"/>
          <c:showPercent val="0"/>
          <c:showBubbleSize val="0"/>
        </c:dLbls>
        <c:gapWidth val="150"/>
        <c:overlap val="100"/>
        <c:axId val="301340168"/>
        <c:axId val="301339840"/>
      </c:barChart>
      <c:catAx>
        <c:axId val="30134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39840"/>
        <c:crosses val="autoZero"/>
        <c:auto val="1"/>
        <c:lblAlgn val="ctr"/>
        <c:lblOffset val="100"/>
        <c:noMultiLvlLbl val="0"/>
      </c:catAx>
      <c:valAx>
        <c:axId val="301339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4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Nestlé Fitness</c:v>
                </c:pt>
              </c:strCache>
            </c:strRef>
          </c:tx>
          <c:spPr>
            <a:ln w="28575" cap="rnd">
              <a:solidFill>
                <a:schemeClr val="accent1"/>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Sheet1!$B$2:$B$49</c:f>
              <c:numCache>
                <c:formatCode>General</c:formatCode>
                <c:ptCount val="48"/>
              </c:numCache>
            </c:numRef>
          </c:val>
          <c:smooth val="0"/>
          <c:extLst>
            <c:ext xmlns:c16="http://schemas.microsoft.com/office/drawing/2014/chart" uri="{C3380CC4-5D6E-409C-BE32-E72D297353CC}">
              <c16:uniqueId val="{00000000-241F-4DDA-9E58-BF3D234478D1}"/>
            </c:ext>
          </c:extLst>
        </c:ser>
        <c:ser>
          <c:idx val="1"/>
          <c:order val="1"/>
          <c:tx>
            <c:strRef>
              <c:f>Sheet1!$C$1</c:f>
              <c:strCache>
                <c:ptCount val="1"/>
                <c:pt idx="0">
                  <c:v>LION Cereals Arabia</c:v>
                </c:pt>
              </c:strCache>
            </c:strRef>
          </c:tx>
          <c:spPr>
            <a:ln w="28575" cap="rnd">
              <a:solidFill>
                <a:schemeClr val="accent2"/>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Sheet1!$C$2:$C$49</c:f>
              <c:numCache>
                <c:formatCode>General</c:formatCode>
                <c:ptCount val="48"/>
                <c:pt idx="0">
                  <c:v>21226</c:v>
                </c:pt>
                <c:pt idx="1">
                  <c:v>21225</c:v>
                </c:pt>
                <c:pt idx="2">
                  <c:v>21216</c:v>
                </c:pt>
                <c:pt idx="3">
                  <c:v>21204</c:v>
                </c:pt>
                <c:pt idx="4">
                  <c:v>21194</c:v>
                </c:pt>
                <c:pt idx="5">
                  <c:v>21195</c:v>
                </c:pt>
                <c:pt idx="6">
                  <c:v>21197</c:v>
                </c:pt>
                <c:pt idx="7">
                  <c:v>21195</c:v>
                </c:pt>
                <c:pt idx="8">
                  <c:v>21196</c:v>
                </c:pt>
                <c:pt idx="9">
                  <c:v>21196</c:v>
                </c:pt>
                <c:pt idx="10">
                  <c:v>21203</c:v>
                </c:pt>
                <c:pt idx="11">
                  <c:v>21211</c:v>
                </c:pt>
                <c:pt idx="12">
                  <c:v>21211</c:v>
                </c:pt>
                <c:pt idx="13">
                  <c:v>21248</c:v>
                </c:pt>
                <c:pt idx="14">
                  <c:v>21126</c:v>
                </c:pt>
                <c:pt idx="15">
                  <c:v>21142</c:v>
                </c:pt>
                <c:pt idx="16">
                  <c:v>21520</c:v>
                </c:pt>
                <c:pt idx="17">
                  <c:v>22082</c:v>
                </c:pt>
                <c:pt idx="18">
                  <c:v>22597</c:v>
                </c:pt>
                <c:pt idx="19">
                  <c:v>22837</c:v>
                </c:pt>
                <c:pt idx="20">
                  <c:v>22849</c:v>
                </c:pt>
                <c:pt idx="21">
                  <c:v>22850</c:v>
                </c:pt>
                <c:pt idx="22">
                  <c:v>22862</c:v>
                </c:pt>
                <c:pt idx="23">
                  <c:v>22899</c:v>
                </c:pt>
                <c:pt idx="24">
                  <c:v>23648</c:v>
                </c:pt>
                <c:pt idx="25">
                  <c:v>26729</c:v>
                </c:pt>
                <c:pt idx="26">
                  <c:v>27018</c:v>
                </c:pt>
                <c:pt idx="27">
                  <c:v>27530</c:v>
                </c:pt>
                <c:pt idx="28">
                  <c:v>28059</c:v>
                </c:pt>
                <c:pt idx="29">
                  <c:v>28572</c:v>
                </c:pt>
                <c:pt idx="30">
                  <c:v>29099</c:v>
                </c:pt>
                <c:pt idx="31">
                  <c:v>30106</c:v>
                </c:pt>
                <c:pt idx="32">
                  <c:v>30820</c:v>
                </c:pt>
                <c:pt idx="33">
                  <c:v>31305</c:v>
                </c:pt>
                <c:pt idx="34">
                  <c:v>32078</c:v>
                </c:pt>
                <c:pt idx="35">
                  <c:v>32117</c:v>
                </c:pt>
                <c:pt idx="36">
                  <c:v>32376</c:v>
                </c:pt>
                <c:pt idx="37">
                  <c:v>32778</c:v>
                </c:pt>
                <c:pt idx="38">
                  <c:v>33041</c:v>
                </c:pt>
                <c:pt idx="39">
                  <c:v>33277</c:v>
                </c:pt>
                <c:pt idx="40">
                  <c:v>33801</c:v>
                </c:pt>
                <c:pt idx="41">
                  <c:v>34260</c:v>
                </c:pt>
                <c:pt idx="42">
                  <c:v>34624</c:v>
                </c:pt>
                <c:pt idx="43">
                  <c:v>35072</c:v>
                </c:pt>
                <c:pt idx="44">
                  <c:v>35382</c:v>
                </c:pt>
                <c:pt idx="45">
                  <c:v>35345</c:v>
                </c:pt>
                <c:pt idx="46">
                  <c:v>35548</c:v>
                </c:pt>
                <c:pt idx="47">
                  <c:v>35539</c:v>
                </c:pt>
              </c:numCache>
            </c:numRef>
          </c:val>
          <c:smooth val="0"/>
          <c:extLst>
            <c:ext xmlns:c16="http://schemas.microsoft.com/office/drawing/2014/chart" uri="{C3380CC4-5D6E-409C-BE32-E72D297353CC}">
              <c16:uniqueId val="{00000001-241F-4DDA-9E58-BF3D234478D1}"/>
            </c:ext>
          </c:extLst>
        </c:ser>
        <c:ser>
          <c:idx val="2"/>
          <c:order val="2"/>
          <c:tx>
            <c:strRef>
              <c:f>Sheet1!$D$1</c:f>
              <c:strCache>
                <c:ptCount val="1"/>
                <c:pt idx="0">
                  <c:v>Nestle Country Corn Flakes Arabia</c:v>
                </c:pt>
              </c:strCache>
            </c:strRef>
          </c:tx>
          <c:spPr>
            <a:ln w="28575" cap="rnd">
              <a:solidFill>
                <a:schemeClr val="accent3"/>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Sheet1!$D$2:$D$49</c:f>
              <c:numCache>
                <c:formatCode>General</c:formatCode>
                <c:ptCount val="48"/>
                <c:pt idx="0">
                  <c:v>11751</c:v>
                </c:pt>
                <c:pt idx="1">
                  <c:v>11751</c:v>
                </c:pt>
                <c:pt idx="2">
                  <c:v>11753</c:v>
                </c:pt>
                <c:pt idx="3">
                  <c:v>11979</c:v>
                </c:pt>
                <c:pt idx="4">
                  <c:v>12184</c:v>
                </c:pt>
                <c:pt idx="5">
                  <c:v>12264</c:v>
                </c:pt>
                <c:pt idx="6">
                  <c:v>12359</c:v>
                </c:pt>
                <c:pt idx="7">
                  <c:v>12468</c:v>
                </c:pt>
                <c:pt idx="8">
                  <c:v>12522</c:v>
                </c:pt>
                <c:pt idx="9">
                  <c:v>12700</c:v>
                </c:pt>
                <c:pt idx="10">
                  <c:v>12979</c:v>
                </c:pt>
                <c:pt idx="11">
                  <c:v>13189</c:v>
                </c:pt>
                <c:pt idx="12">
                  <c:v>13478</c:v>
                </c:pt>
                <c:pt idx="13">
                  <c:v>14232</c:v>
                </c:pt>
                <c:pt idx="14">
                  <c:v>14392</c:v>
                </c:pt>
                <c:pt idx="15">
                  <c:v>14660</c:v>
                </c:pt>
                <c:pt idx="16">
                  <c:v>15137</c:v>
                </c:pt>
                <c:pt idx="17">
                  <c:v>15257</c:v>
                </c:pt>
                <c:pt idx="18">
                  <c:v>15933</c:v>
                </c:pt>
                <c:pt idx="19">
                  <c:v>16587</c:v>
                </c:pt>
                <c:pt idx="20">
                  <c:v>16800</c:v>
                </c:pt>
                <c:pt idx="21">
                  <c:v>17357</c:v>
                </c:pt>
                <c:pt idx="22">
                  <c:v>17793</c:v>
                </c:pt>
                <c:pt idx="23">
                  <c:v>18107</c:v>
                </c:pt>
                <c:pt idx="24">
                  <c:v>18614</c:v>
                </c:pt>
                <c:pt idx="25">
                  <c:v>19370</c:v>
                </c:pt>
                <c:pt idx="26">
                  <c:v>20033</c:v>
                </c:pt>
                <c:pt idx="27">
                  <c:v>20379</c:v>
                </c:pt>
                <c:pt idx="28">
                  <c:v>20779</c:v>
                </c:pt>
                <c:pt idx="29">
                  <c:v>21132</c:v>
                </c:pt>
                <c:pt idx="30">
                  <c:v>21624</c:v>
                </c:pt>
                <c:pt idx="31">
                  <c:v>21999</c:v>
                </c:pt>
                <c:pt idx="32">
                  <c:v>22381</c:v>
                </c:pt>
                <c:pt idx="33">
                  <c:v>22746</c:v>
                </c:pt>
                <c:pt idx="34">
                  <c:v>23058</c:v>
                </c:pt>
                <c:pt idx="35">
                  <c:v>23347</c:v>
                </c:pt>
                <c:pt idx="36">
                  <c:v>23777</c:v>
                </c:pt>
                <c:pt idx="37">
                  <c:v>24048</c:v>
                </c:pt>
                <c:pt idx="38">
                  <c:v>24301</c:v>
                </c:pt>
                <c:pt idx="39">
                  <c:v>24300</c:v>
                </c:pt>
                <c:pt idx="40">
                  <c:v>24708</c:v>
                </c:pt>
                <c:pt idx="41">
                  <c:v>24979</c:v>
                </c:pt>
                <c:pt idx="42">
                  <c:v>25229</c:v>
                </c:pt>
                <c:pt idx="43">
                  <c:v>25568</c:v>
                </c:pt>
                <c:pt idx="44">
                  <c:v>25697</c:v>
                </c:pt>
                <c:pt idx="45">
                  <c:v>25881</c:v>
                </c:pt>
                <c:pt idx="46">
                  <c:v>26090</c:v>
                </c:pt>
                <c:pt idx="47">
                  <c:v>26173</c:v>
                </c:pt>
              </c:numCache>
            </c:numRef>
          </c:val>
          <c:smooth val="0"/>
          <c:extLst>
            <c:ext xmlns:c16="http://schemas.microsoft.com/office/drawing/2014/chart" uri="{C3380CC4-5D6E-409C-BE32-E72D297353CC}">
              <c16:uniqueId val="{00000002-241F-4DDA-9E58-BF3D234478D1}"/>
            </c:ext>
          </c:extLst>
        </c:ser>
        <c:ser>
          <c:idx val="3"/>
          <c:order val="3"/>
          <c:tx>
            <c:strRef>
              <c:f>Sheet1!$E$1</c:f>
              <c:strCache>
                <c:ptCount val="1"/>
                <c:pt idx="0">
                  <c:v>Nestlé Breakfast Cereals Arabia</c:v>
                </c:pt>
              </c:strCache>
            </c:strRef>
          </c:tx>
          <c:spPr>
            <a:ln w="28575" cap="rnd">
              <a:solidFill>
                <a:schemeClr val="accent4"/>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Sheet1!$E$2:$E$49</c:f>
              <c:numCache>
                <c:formatCode>General</c:formatCode>
                <c:ptCount val="48"/>
                <c:pt idx="0">
                  <c:v>20840</c:v>
                </c:pt>
                <c:pt idx="1">
                  <c:v>20834</c:v>
                </c:pt>
                <c:pt idx="2">
                  <c:v>20822</c:v>
                </c:pt>
                <c:pt idx="3">
                  <c:v>21751</c:v>
                </c:pt>
                <c:pt idx="4">
                  <c:v>21984</c:v>
                </c:pt>
                <c:pt idx="5">
                  <c:v>22105</c:v>
                </c:pt>
                <c:pt idx="6">
                  <c:v>22245</c:v>
                </c:pt>
                <c:pt idx="7">
                  <c:v>22476</c:v>
                </c:pt>
                <c:pt idx="8">
                  <c:v>22871</c:v>
                </c:pt>
                <c:pt idx="9">
                  <c:v>23124</c:v>
                </c:pt>
                <c:pt idx="10">
                  <c:v>23400</c:v>
                </c:pt>
                <c:pt idx="11">
                  <c:v>23712</c:v>
                </c:pt>
                <c:pt idx="12">
                  <c:v>23830</c:v>
                </c:pt>
                <c:pt idx="13">
                  <c:v>24263</c:v>
                </c:pt>
                <c:pt idx="14">
                  <c:v>24488</c:v>
                </c:pt>
                <c:pt idx="15">
                  <c:v>24561</c:v>
                </c:pt>
                <c:pt idx="16">
                  <c:v>24664</c:v>
                </c:pt>
                <c:pt idx="17">
                  <c:v>24732</c:v>
                </c:pt>
                <c:pt idx="18">
                  <c:v>24778</c:v>
                </c:pt>
                <c:pt idx="19">
                  <c:v>24929</c:v>
                </c:pt>
                <c:pt idx="20">
                  <c:v>25098</c:v>
                </c:pt>
                <c:pt idx="21">
                  <c:v>25128</c:v>
                </c:pt>
                <c:pt idx="22">
                  <c:v>25664</c:v>
                </c:pt>
                <c:pt idx="23">
                  <c:v>25875</c:v>
                </c:pt>
                <c:pt idx="24">
                  <c:v>26175</c:v>
                </c:pt>
                <c:pt idx="25">
                  <c:v>26576</c:v>
                </c:pt>
                <c:pt idx="26">
                  <c:v>26839</c:v>
                </c:pt>
                <c:pt idx="27">
                  <c:v>27108</c:v>
                </c:pt>
                <c:pt idx="28">
                  <c:v>27414</c:v>
                </c:pt>
                <c:pt idx="29">
                  <c:v>27930</c:v>
                </c:pt>
                <c:pt idx="30">
                  <c:v>28456</c:v>
                </c:pt>
                <c:pt idx="31">
                  <c:v>28623</c:v>
                </c:pt>
                <c:pt idx="32">
                  <c:v>28975</c:v>
                </c:pt>
                <c:pt idx="33">
                  <c:v>29208</c:v>
                </c:pt>
                <c:pt idx="34">
                  <c:v>29516</c:v>
                </c:pt>
                <c:pt idx="35">
                  <c:v>29803</c:v>
                </c:pt>
                <c:pt idx="36">
                  <c:v>30470</c:v>
                </c:pt>
                <c:pt idx="37">
                  <c:v>30641</c:v>
                </c:pt>
                <c:pt idx="38">
                  <c:v>30900</c:v>
                </c:pt>
                <c:pt idx="39">
                  <c:v>31169</c:v>
                </c:pt>
                <c:pt idx="40">
                  <c:v>31247</c:v>
                </c:pt>
                <c:pt idx="41">
                  <c:v>31336</c:v>
                </c:pt>
                <c:pt idx="42">
                  <c:v>31623</c:v>
                </c:pt>
                <c:pt idx="43">
                  <c:v>32099</c:v>
                </c:pt>
                <c:pt idx="44">
                  <c:v>32239</c:v>
                </c:pt>
                <c:pt idx="45">
                  <c:v>32453</c:v>
                </c:pt>
                <c:pt idx="46">
                  <c:v>32681</c:v>
                </c:pt>
                <c:pt idx="47">
                  <c:v>32808</c:v>
                </c:pt>
              </c:numCache>
            </c:numRef>
          </c:val>
          <c:smooth val="0"/>
          <c:extLst>
            <c:ext xmlns:c16="http://schemas.microsoft.com/office/drawing/2014/chart" uri="{C3380CC4-5D6E-409C-BE32-E72D297353CC}">
              <c16:uniqueId val="{00000003-241F-4DDA-9E58-BF3D234478D1}"/>
            </c:ext>
          </c:extLst>
        </c:ser>
        <c:dLbls>
          <c:showLegendKey val="0"/>
          <c:showVal val="0"/>
          <c:showCatName val="0"/>
          <c:showSerName val="0"/>
          <c:showPercent val="0"/>
          <c:showBubbleSize val="0"/>
        </c:dLbls>
        <c:smooth val="0"/>
        <c:axId val="301336560"/>
        <c:axId val="301338856"/>
      </c:lineChart>
      <c:dateAx>
        <c:axId val="30133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38856"/>
        <c:crosses val="autoZero"/>
        <c:auto val="1"/>
        <c:lblOffset val="100"/>
        <c:baseTimeUnit val="days"/>
      </c:dateAx>
      <c:valAx>
        <c:axId val="30133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3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Nestlé Fitness</c:v>
                </c:pt>
              </c:strCache>
            </c:strRef>
          </c:tx>
          <c:spPr>
            <a:ln w="28575" cap="rnd">
              <a:solidFill>
                <a:schemeClr val="accent1"/>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Sheet1!$B$2:$B$49</c:f>
              <c:numCache>
                <c:formatCode>General</c:formatCode>
                <c:ptCount val="48"/>
                <c:pt idx="0">
                  <c:v>1141</c:v>
                </c:pt>
                <c:pt idx="1">
                  <c:v>284</c:v>
                </c:pt>
                <c:pt idx="2">
                  <c:v>244</c:v>
                </c:pt>
                <c:pt idx="3">
                  <c:v>331</c:v>
                </c:pt>
                <c:pt idx="4">
                  <c:v>338</c:v>
                </c:pt>
                <c:pt idx="5">
                  <c:v>273</c:v>
                </c:pt>
                <c:pt idx="6">
                  <c:v>476</c:v>
                </c:pt>
                <c:pt idx="7">
                  <c:v>11039</c:v>
                </c:pt>
                <c:pt idx="8">
                  <c:v>20733</c:v>
                </c:pt>
                <c:pt idx="9">
                  <c:v>7100</c:v>
                </c:pt>
                <c:pt idx="10">
                  <c:v>321</c:v>
                </c:pt>
                <c:pt idx="11">
                  <c:v>262</c:v>
                </c:pt>
                <c:pt idx="12">
                  <c:v>19898</c:v>
                </c:pt>
                <c:pt idx="13">
                  <c:v>14919</c:v>
                </c:pt>
                <c:pt idx="14">
                  <c:v>16056</c:v>
                </c:pt>
                <c:pt idx="15">
                  <c:v>17921</c:v>
                </c:pt>
                <c:pt idx="16">
                  <c:v>12546</c:v>
                </c:pt>
                <c:pt idx="17">
                  <c:v>20379</c:v>
                </c:pt>
                <c:pt idx="18">
                  <c:v>6442</c:v>
                </c:pt>
                <c:pt idx="19">
                  <c:v>9978</c:v>
                </c:pt>
                <c:pt idx="20">
                  <c:v>9112</c:v>
                </c:pt>
                <c:pt idx="21">
                  <c:v>28049</c:v>
                </c:pt>
                <c:pt idx="22">
                  <c:v>7634</c:v>
                </c:pt>
                <c:pt idx="23">
                  <c:v>11982</c:v>
                </c:pt>
                <c:pt idx="24">
                  <c:v>22617</c:v>
                </c:pt>
                <c:pt idx="25">
                  <c:v>36851</c:v>
                </c:pt>
                <c:pt idx="26">
                  <c:v>16831</c:v>
                </c:pt>
                <c:pt idx="27">
                  <c:v>58829</c:v>
                </c:pt>
                <c:pt idx="28">
                  <c:v>7822</c:v>
                </c:pt>
                <c:pt idx="29">
                  <c:v>3006</c:v>
                </c:pt>
                <c:pt idx="30">
                  <c:v>226</c:v>
                </c:pt>
                <c:pt idx="31">
                  <c:v>18701</c:v>
                </c:pt>
                <c:pt idx="32">
                  <c:v>42142</c:v>
                </c:pt>
                <c:pt idx="33">
                  <c:v>36965</c:v>
                </c:pt>
                <c:pt idx="34">
                  <c:v>16261</c:v>
                </c:pt>
                <c:pt idx="35">
                  <c:v>20487</c:v>
                </c:pt>
                <c:pt idx="36">
                  <c:v>32699</c:v>
                </c:pt>
                <c:pt idx="37">
                  <c:v>18045</c:v>
                </c:pt>
                <c:pt idx="38">
                  <c:v>16169</c:v>
                </c:pt>
                <c:pt idx="39">
                  <c:v>25309</c:v>
                </c:pt>
                <c:pt idx="40">
                  <c:v>28249</c:v>
                </c:pt>
                <c:pt idx="41">
                  <c:v>28655</c:v>
                </c:pt>
                <c:pt idx="42">
                  <c:v>28648</c:v>
                </c:pt>
                <c:pt idx="43">
                  <c:v>12325</c:v>
                </c:pt>
                <c:pt idx="44">
                  <c:v>14866</c:v>
                </c:pt>
                <c:pt idx="45">
                  <c:v>11400</c:v>
                </c:pt>
                <c:pt idx="46">
                  <c:v>11542</c:v>
                </c:pt>
                <c:pt idx="47">
                  <c:v>14332</c:v>
                </c:pt>
              </c:numCache>
            </c:numRef>
          </c:val>
          <c:smooth val="0"/>
          <c:extLst>
            <c:ext xmlns:c16="http://schemas.microsoft.com/office/drawing/2014/chart" uri="{C3380CC4-5D6E-409C-BE32-E72D297353CC}">
              <c16:uniqueId val="{00000000-4574-4371-A6A3-032A9639E5AA}"/>
            </c:ext>
          </c:extLst>
        </c:ser>
        <c:ser>
          <c:idx val="1"/>
          <c:order val="1"/>
          <c:tx>
            <c:strRef>
              <c:f>Sheet1!$C$1</c:f>
              <c:strCache>
                <c:ptCount val="1"/>
                <c:pt idx="0">
                  <c:v>LION Cereals Arabia</c:v>
                </c:pt>
              </c:strCache>
            </c:strRef>
          </c:tx>
          <c:spPr>
            <a:ln w="28575" cap="rnd">
              <a:solidFill>
                <a:schemeClr val="accent2"/>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Sheet1!$C$2:$C$49</c:f>
              <c:numCache>
                <c:formatCode>General</c:formatCode>
                <c:ptCount val="48"/>
                <c:pt idx="0">
                  <c:v>136</c:v>
                </c:pt>
                <c:pt idx="1">
                  <c:v>36</c:v>
                </c:pt>
                <c:pt idx="2">
                  <c:v>41</c:v>
                </c:pt>
                <c:pt idx="3">
                  <c:v>14</c:v>
                </c:pt>
                <c:pt idx="4">
                  <c:v>40</c:v>
                </c:pt>
                <c:pt idx="5">
                  <c:v>30</c:v>
                </c:pt>
                <c:pt idx="6">
                  <c:v>31</c:v>
                </c:pt>
                <c:pt idx="7">
                  <c:v>23</c:v>
                </c:pt>
                <c:pt idx="8">
                  <c:v>18</c:v>
                </c:pt>
                <c:pt idx="9">
                  <c:v>31</c:v>
                </c:pt>
                <c:pt idx="10">
                  <c:v>28</c:v>
                </c:pt>
                <c:pt idx="11">
                  <c:v>33</c:v>
                </c:pt>
                <c:pt idx="12">
                  <c:v>23</c:v>
                </c:pt>
                <c:pt idx="13">
                  <c:v>2630</c:v>
                </c:pt>
                <c:pt idx="14">
                  <c:v>781</c:v>
                </c:pt>
                <c:pt idx="15">
                  <c:v>21</c:v>
                </c:pt>
                <c:pt idx="16">
                  <c:v>19595</c:v>
                </c:pt>
                <c:pt idx="17">
                  <c:v>21874</c:v>
                </c:pt>
                <c:pt idx="18">
                  <c:v>15468</c:v>
                </c:pt>
                <c:pt idx="19">
                  <c:v>8004</c:v>
                </c:pt>
                <c:pt idx="20">
                  <c:v>35</c:v>
                </c:pt>
                <c:pt idx="21">
                  <c:v>28</c:v>
                </c:pt>
                <c:pt idx="22">
                  <c:v>33</c:v>
                </c:pt>
                <c:pt idx="23">
                  <c:v>63</c:v>
                </c:pt>
                <c:pt idx="24">
                  <c:v>43791</c:v>
                </c:pt>
                <c:pt idx="25">
                  <c:v>104196</c:v>
                </c:pt>
                <c:pt idx="26">
                  <c:v>9302</c:v>
                </c:pt>
                <c:pt idx="27">
                  <c:v>33324</c:v>
                </c:pt>
                <c:pt idx="28">
                  <c:v>86822</c:v>
                </c:pt>
                <c:pt idx="29">
                  <c:v>104341</c:v>
                </c:pt>
                <c:pt idx="30">
                  <c:v>78386</c:v>
                </c:pt>
                <c:pt idx="31">
                  <c:v>62499</c:v>
                </c:pt>
                <c:pt idx="32">
                  <c:v>84193</c:v>
                </c:pt>
                <c:pt idx="33">
                  <c:v>41116</c:v>
                </c:pt>
                <c:pt idx="34">
                  <c:v>27862</c:v>
                </c:pt>
                <c:pt idx="35">
                  <c:v>316</c:v>
                </c:pt>
                <c:pt idx="36">
                  <c:v>13949</c:v>
                </c:pt>
                <c:pt idx="37">
                  <c:v>11903</c:v>
                </c:pt>
                <c:pt idx="38">
                  <c:v>8012</c:v>
                </c:pt>
                <c:pt idx="39">
                  <c:v>7919</c:v>
                </c:pt>
                <c:pt idx="40">
                  <c:v>23159</c:v>
                </c:pt>
                <c:pt idx="41">
                  <c:v>18419</c:v>
                </c:pt>
                <c:pt idx="42">
                  <c:v>14185</c:v>
                </c:pt>
                <c:pt idx="43">
                  <c:v>31690</c:v>
                </c:pt>
                <c:pt idx="44">
                  <c:v>34268</c:v>
                </c:pt>
                <c:pt idx="45">
                  <c:v>338</c:v>
                </c:pt>
                <c:pt idx="46">
                  <c:v>8862</c:v>
                </c:pt>
                <c:pt idx="47">
                  <c:v>2121</c:v>
                </c:pt>
              </c:numCache>
            </c:numRef>
          </c:val>
          <c:smooth val="0"/>
          <c:extLst>
            <c:ext xmlns:c16="http://schemas.microsoft.com/office/drawing/2014/chart" uri="{C3380CC4-5D6E-409C-BE32-E72D297353CC}">
              <c16:uniqueId val="{00000001-4574-4371-A6A3-032A9639E5AA}"/>
            </c:ext>
          </c:extLst>
        </c:ser>
        <c:ser>
          <c:idx val="2"/>
          <c:order val="2"/>
          <c:tx>
            <c:strRef>
              <c:f>Sheet1!$D$1</c:f>
              <c:strCache>
                <c:ptCount val="1"/>
                <c:pt idx="0">
                  <c:v>Nestle Country Corn Flakes Arabia</c:v>
                </c:pt>
              </c:strCache>
            </c:strRef>
          </c:tx>
          <c:spPr>
            <a:ln w="28575" cap="rnd">
              <a:solidFill>
                <a:schemeClr val="accent3"/>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Sheet1!$D$2:$D$49</c:f>
              <c:numCache>
                <c:formatCode>General</c:formatCode>
                <c:ptCount val="48"/>
                <c:pt idx="0">
                  <c:v>903</c:v>
                </c:pt>
                <c:pt idx="1">
                  <c:v>24</c:v>
                </c:pt>
                <c:pt idx="2">
                  <c:v>22</c:v>
                </c:pt>
                <c:pt idx="3">
                  <c:v>3532</c:v>
                </c:pt>
                <c:pt idx="4">
                  <c:v>4010</c:v>
                </c:pt>
                <c:pt idx="5">
                  <c:v>2518</c:v>
                </c:pt>
                <c:pt idx="6">
                  <c:v>1923</c:v>
                </c:pt>
                <c:pt idx="7">
                  <c:v>2264</c:v>
                </c:pt>
                <c:pt idx="8">
                  <c:v>1038</c:v>
                </c:pt>
                <c:pt idx="9">
                  <c:v>3913</c:v>
                </c:pt>
                <c:pt idx="10">
                  <c:v>4120</c:v>
                </c:pt>
                <c:pt idx="11">
                  <c:v>3255</c:v>
                </c:pt>
                <c:pt idx="12">
                  <c:v>6204</c:v>
                </c:pt>
                <c:pt idx="13">
                  <c:v>15976</c:v>
                </c:pt>
                <c:pt idx="14">
                  <c:v>9023</c:v>
                </c:pt>
                <c:pt idx="15">
                  <c:v>10633</c:v>
                </c:pt>
                <c:pt idx="16">
                  <c:v>10302</c:v>
                </c:pt>
                <c:pt idx="17">
                  <c:v>2288</c:v>
                </c:pt>
                <c:pt idx="18">
                  <c:v>9624</c:v>
                </c:pt>
                <c:pt idx="19">
                  <c:v>11694</c:v>
                </c:pt>
                <c:pt idx="20">
                  <c:v>3032</c:v>
                </c:pt>
                <c:pt idx="21">
                  <c:v>17397</c:v>
                </c:pt>
                <c:pt idx="22">
                  <c:v>14891</c:v>
                </c:pt>
                <c:pt idx="23">
                  <c:v>8894</c:v>
                </c:pt>
                <c:pt idx="24">
                  <c:v>12043</c:v>
                </c:pt>
                <c:pt idx="25">
                  <c:v>18776</c:v>
                </c:pt>
                <c:pt idx="26">
                  <c:v>13403</c:v>
                </c:pt>
                <c:pt idx="27">
                  <c:v>5704</c:v>
                </c:pt>
                <c:pt idx="28">
                  <c:v>10265</c:v>
                </c:pt>
                <c:pt idx="29">
                  <c:v>10955</c:v>
                </c:pt>
                <c:pt idx="30">
                  <c:v>11168</c:v>
                </c:pt>
                <c:pt idx="31">
                  <c:v>5422</c:v>
                </c:pt>
                <c:pt idx="32">
                  <c:v>16250</c:v>
                </c:pt>
                <c:pt idx="33">
                  <c:v>14718</c:v>
                </c:pt>
                <c:pt idx="34">
                  <c:v>9045</c:v>
                </c:pt>
                <c:pt idx="35">
                  <c:v>18155</c:v>
                </c:pt>
                <c:pt idx="36">
                  <c:v>12123</c:v>
                </c:pt>
                <c:pt idx="37">
                  <c:v>12343</c:v>
                </c:pt>
                <c:pt idx="38">
                  <c:v>4039</c:v>
                </c:pt>
                <c:pt idx="39">
                  <c:v>47</c:v>
                </c:pt>
                <c:pt idx="40">
                  <c:v>12099</c:v>
                </c:pt>
                <c:pt idx="41">
                  <c:v>15462</c:v>
                </c:pt>
                <c:pt idx="42">
                  <c:v>13158</c:v>
                </c:pt>
                <c:pt idx="43">
                  <c:v>8841</c:v>
                </c:pt>
                <c:pt idx="44">
                  <c:v>4806</c:v>
                </c:pt>
                <c:pt idx="45">
                  <c:v>6519</c:v>
                </c:pt>
                <c:pt idx="46">
                  <c:v>6584</c:v>
                </c:pt>
                <c:pt idx="47">
                  <c:v>2341</c:v>
                </c:pt>
              </c:numCache>
            </c:numRef>
          </c:val>
          <c:smooth val="0"/>
          <c:extLst>
            <c:ext xmlns:c16="http://schemas.microsoft.com/office/drawing/2014/chart" uri="{C3380CC4-5D6E-409C-BE32-E72D297353CC}">
              <c16:uniqueId val="{00000002-4574-4371-A6A3-032A9639E5AA}"/>
            </c:ext>
          </c:extLst>
        </c:ser>
        <c:ser>
          <c:idx val="3"/>
          <c:order val="3"/>
          <c:tx>
            <c:strRef>
              <c:f>Sheet1!$E$1</c:f>
              <c:strCache>
                <c:ptCount val="1"/>
                <c:pt idx="0">
                  <c:v>Nestlé Breakfast Cereals Arabia</c:v>
                </c:pt>
              </c:strCache>
            </c:strRef>
          </c:tx>
          <c:spPr>
            <a:ln w="28575" cap="rnd">
              <a:solidFill>
                <a:schemeClr val="accent4"/>
              </a:solidFill>
              <a:round/>
            </a:ln>
            <a:effectLst/>
          </c:spPr>
          <c:marker>
            <c:symbol val="none"/>
          </c:marker>
          <c:cat>
            <c:numRef>
              <c:f>Sheet1!$A$2:$A$49</c:f>
              <c:numCache>
                <c:formatCode>m/d/yyyy</c:formatCode>
                <c:ptCount val="48"/>
                <c:pt idx="0">
                  <c:v>42736</c:v>
                </c:pt>
                <c:pt idx="1">
                  <c:v>42743</c:v>
                </c:pt>
                <c:pt idx="2">
                  <c:v>42750</c:v>
                </c:pt>
                <c:pt idx="3">
                  <c:v>42757</c:v>
                </c:pt>
                <c:pt idx="4">
                  <c:v>42764</c:v>
                </c:pt>
                <c:pt idx="5">
                  <c:v>42771</c:v>
                </c:pt>
                <c:pt idx="6">
                  <c:v>42778</c:v>
                </c:pt>
                <c:pt idx="7">
                  <c:v>42785</c:v>
                </c:pt>
                <c:pt idx="8">
                  <c:v>42792</c:v>
                </c:pt>
                <c:pt idx="9">
                  <c:v>42799</c:v>
                </c:pt>
                <c:pt idx="10">
                  <c:v>42806</c:v>
                </c:pt>
                <c:pt idx="11">
                  <c:v>42813</c:v>
                </c:pt>
                <c:pt idx="12">
                  <c:v>42820</c:v>
                </c:pt>
                <c:pt idx="13">
                  <c:v>42827</c:v>
                </c:pt>
                <c:pt idx="14">
                  <c:v>42834</c:v>
                </c:pt>
                <c:pt idx="15">
                  <c:v>42841</c:v>
                </c:pt>
                <c:pt idx="16">
                  <c:v>42848</c:v>
                </c:pt>
                <c:pt idx="17">
                  <c:v>42855</c:v>
                </c:pt>
                <c:pt idx="18">
                  <c:v>42862</c:v>
                </c:pt>
                <c:pt idx="19">
                  <c:v>42869</c:v>
                </c:pt>
                <c:pt idx="20">
                  <c:v>42876</c:v>
                </c:pt>
                <c:pt idx="21">
                  <c:v>42883</c:v>
                </c:pt>
                <c:pt idx="22">
                  <c:v>42890</c:v>
                </c:pt>
                <c:pt idx="23">
                  <c:v>42897</c:v>
                </c:pt>
                <c:pt idx="24">
                  <c:v>42904</c:v>
                </c:pt>
                <c:pt idx="25">
                  <c:v>42911</c:v>
                </c:pt>
                <c:pt idx="26">
                  <c:v>42918</c:v>
                </c:pt>
                <c:pt idx="27">
                  <c:v>42925</c:v>
                </c:pt>
                <c:pt idx="28">
                  <c:v>42932</c:v>
                </c:pt>
                <c:pt idx="29">
                  <c:v>42939</c:v>
                </c:pt>
                <c:pt idx="30">
                  <c:v>42946</c:v>
                </c:pt>
                <c:pt idx="31">
                  <c:v>42953</c:v>
                </c:pt>
                <c:pt idx="32">
                  <c:v>42960</c:v>
                </c:pt>
                <c:pt idx="33">
                  <c:v>42967</c:v>
                </c:pt>
                <c:pt idx="34">
                  <c:v>42974</c:v>
                </c:pt>
                <c:pt idx="35">
                  <c:v>42981</c:v>
                </c:pt>
                <c:pt idx="36">
                  <c:v>42988</c:v>
                </c:pt>
                <c:pt idx="37">
                  <c:v>42995</c:v>
                </c:pt>
                <c:pt idx="38">
                  <c:v>43002</c:v>
                </c:pt>
                <c:pt idx="39">
                  <c:v>43009</c:v>
                </c:pt>
                <c:pt idx="40">
                  <c:v>43016</c:v>
                </c:pt>
                <c:pt idx="41">
                  <c:v>43023</c:v>
                </c:pt>
                <c:pt idx="42">
                  <c:v>43030</c:v>
                </c:pt>
                <c:pt idx="43">
                  <c:v>43037</c:v>
                </c:pt>
                <c:pt idx="44">
                  <c:v>43044</c:v>
                </c:pt>
                <c:pt idx="45">
                  <c:v>43051</c:v>
                </c:pt>
                <c:pt idx="46">
                  <c:v>43058</c:v>
                </c:pt>
                <c:pt idx="47">
                  <c:v>43065</c:v>
                </c:pt>
              </c:numCache>
            </c:numRef>
          </c:cat>
          <c:val>
            <c:numRef>
              <c:f>Sheet1!$E$2:$E$49</c:f>
              <c:numCache>
                <c:formatCode>General</c:formatCode>
                <c:ptCount val="48"/>
                <c:pt idx="0">
                  <c:v>5150</c:v>
                </c:pt>
                <c:pt idx="1">
                  <c:v>61</c:v>
                </c:pt>
                <c:pt idx="2">
                  <c:v>689</c:v>
                </c:pt>
                <c:pt idx="3">
                  <c:v>18720</c:v>
                </c:pt>
                <c:pt idx="4">
                  <c:v>7020</c:v>
                </c:pt>
                <c:pt idx="5">
                  <c:v>3434</c:v>
                </c:pt>
                <c:pt idx="6">
                  <c:v>8808</c:v>
                </c:pt>
                <c:pt idx="7">
                  <c:v>7481</c:v>
                </c:pt>
                <c:pt idx="8">
                  <c:v>8680</c:v>
                </c:pt>
                <c:pt idx="9">
                  <c:v>5212</c:v>
                </c:pt>
                <c:pt idx="10">
                  <c:v>6781</c:v>
                </c:pt>
                <c:pt idx="11">
                  <c:v>12646</c:v>
                </c:pt>
                <c:pt idx="12">
                  <c:v>7821</c:v>
                </c:pt>
                <c:pt idx="13">
                  <c:v>14163</c:v>
                </c:pt>
                <c:pt idx="14">
                  <c:v>10550</c:v>
                </c:pt>
                <c:pt idx="15">
                  <c:v>6465</c:v>
                </c:pt>
                <c:pt idx="16">
                  <c:v>4032</c:v>
                </c:pt>
                <c:pt idx="17">
                  <c:v>1751</c:v>
                </c:pt>
                <c:pt idx="18">
                  <c:v>792</c:v>
                </c:pt>
                <c:pt idx="19">
                  <c:v>5273</c:v>
                </c:pt>
                <c:pt idx="20">
                  <c:v>5685</c:v>
                </c:pt>
                <c:pt idx="21">
                  <c:v>88</c:v>
                </c:pt>
                <c:pt idx="22">
                  <c:v>12712</c:v>
                </c:pt>
                <c:pt idx="23">
                  <c:v>4150</c:v>
                </c:pt>
                <c:pt idx="24">
                  <c:v>13263</c:v>
                </c:pt>
                <c:pt idx="25">
                  <c:v>10029</c:v>
                </c:pt>
                <c:pt idx="26">
                  <c:v>5488</c:v>
                </c:pt>
                <c:pt idx="27">
                  <c:v>9245</c:v>
                </c:pt>
                <c:pt idx="28">
                  <c:v>12021</c:v>
                </c:pt>
                <c:pt idx="29">
                  <c:v>18343</c:v>
                </c:pt>
                <c:pt idx="30">
                  <c:v>12332</c:v>
                </c:pt>
                <c:pt idx="31">
                  <c:v>3880</c:v>
                </c:pt>
                <c:pt idx="32">
                  <c:v>17563</c:v>
                </c:pt>
                <c:pt idx="33">
                  <c:v>13117</c:v>
                </c:pt>
                <c:pt idx="34">
                  <c:v>7234</c:v>
                </c:pt>
                <c:pt idx="35">
                  <c:v>10361</c:v>
                </c:pt>
                <c:pt idx="36">
                  <c:v>16447</c:v>
                </c:pt>
                <c:pt idx="37">
                  <c:v>16085</c:v>
                </c:pt>
                <c:pt idx="38">
                  <c:v>10443</c:v>
                </c:pt>
                <c:pt idx="39">
                  <c:v>5514</c:v>
                </c:pt>
                <c:pt idx="40">
                  <c:v>3504</c:v>
                </c:pt>
                <c:pt idx="41">
                  <c:v>13063</c:v>
                </c:pt>
                <c:pt idx="42">
                  <c:v>14442</c:v>
                </c:pt>
                <c:pt idx="43">
                  <c:v>8677</c:v>
                </c:pt>
                <c:pt idx="44">
                  <c:v>6977</c:v>
                </c:pt>
                <c:pt idx="45">
                  <c:v>12764</c:v>
                </c:pt>
                <c:pt idx="46">
                  <c:v>4588</c:v>
                </c:pt>
                <c:pt idx="47">
                  <c:v>4173</c:v>
                </c:pt>
              </c:numCache>
            </c:numRef>
          </c:val>
          <c:smooth val="0"/>
          <c:extLst>
            <c:ext xmlns:c16="http://schemas.microsoft.com/office/drawing/2014/chart" uri="{C3380CC4-5D6E-409C-BE32-E72D297353CC}">
              <c16:uniqueId val="{00000003-4574-4371-A6A3-032A9639E5AA}"/>
            </c:ext>
          </c:extLst>
        </c:ser>
        <c:dLbls>
          <c:showLegendKey val="0"/>
          <c:showVal val="0"/>
          <c:showCatName val="0"/>
          <c:showSerName val="0"/>
          <c:showPercent val="0"/>
          <c:showBubbleSize val="0"/>
        </c:dLbls>
        <c:smooth val="0"/>
        <c:axId val="306089224"/>
        <c:axId val="306096112"/>
      </c:lineChart>
      <c:dateAx>
        <c:axId val="306089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96112"/>
        <c:crosses val="autoZero"/>
        <c:auto val="1"/>
        <c:lblOffset val="100"/>
        <c:baseTimeUnit val="days"/>
      </c:dateAx>
      <c:valAx>
        <c:axId val="30609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8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15B9A-520A-4C55-B7EB-EB5F1BF67C39}"/>
              </a:ext>
            </a:extLst>
          </p:cNvPr>
          <p:cNvSpPr>
            <a:spLocks noGrp="1"/>
          </p:cNvSpPr>
          <p:nvPr>
            <p:ph type="ctrTitle"/>
          </p:nvPr>
        </p:nvSpPr>
        <p:spPr/>
        <p:txBody>
          <a:bodyPr/>
          <a:lstStyle/>
          <a:p>
            <a:r>
              <a:rPr lang="en-US"/>
              <a:t>CPW MidEast FB Overview</a:t>
            </a:r>
          </a:p>
        </p:txBody>
      </p:sp>
      <p:sp>
        <p:nvSpPr>
          <p:cNvPr id="3" name="Subtitle 2">
            <a:extLst>
              <a:ext uri="{FF2B5EF4-FFF2-40B4-BE49-F238E27FC236}">
                <a16:creationId xmlns:a16="http://schemas.microsoft.com/office/drawing/2014/main" id="{08709004-10DF-4EF5-9BF3-E33C0B8907B7}"/>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2289921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925D-2D0D-46D4-9E98-75BFC01A534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D46B251-9300-43D9-B3E6-691580D6BDF0}"/>
              </a:ext>
            </a:extLst>
          </p:cNvPr>
          <p:cNvGraphicFramePr>
            <a:graphicFrameLocks noGrp="1"/>
          </p:cNvGraphicFramePr>
          <p:nvPr>
            <p:ph type="tbl" sz="quarter" idx="13"/>
            <p:extLst>
              <p:ext uri="{D42A27DB-BD31-4B8C-83A1-F6EECF244321}">
                <p14:modId xmlns:p14="http://schemas.microsoft.com/office/powerpoint/2010/main" val="3247865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01550384"/>
                    </a:ext>
                  </a:extLst>
                </a:gridCol>
                <a:gridCol w="740664">
                  <a:extLst>
                    <a:ext uri="{9D8B030D-6E8A-4147-A177-3AD203B41FA5}">
                      <a16:colId xmlns:a16="http://schemas.microsoft.com/office/drawing/2014/main" val="3555466337"/>
                    </a:ext>
                  </a:extLst>
                </a:gridCol>
                <a:gridCol w="740664">
                  <a:extLst>
                    <a:ext uri="{9D8B030D-6E8A-4147-A177-3AD203B41FA5}">
                      <a16:colId xmlns:a16="http://schemas.microsoft.com/office/drawing/2014/main" val="3397093996"/>
                    </a:ext>
                  </a:extLst>
                </a:gridCol>
                <a:gridCol w="740664">
                  <a:extLst>
                    <a:ext uri="{9D8B030D-6E8A-4147-A177-3AD203B41FA5}">
                      <a16:colId xmlns:a16="http://schemas.microsoft.com/office/drawing/2014/main" val="859220823"/>
                    </a:ext>
                  </a:extLst>
                </a:gridCol>
                <a:gridCol w="740664">
                  <a:extLst>
                    <a:ext uri="{9D8B030D-6E8A-4147-A177-3AD203B41FA5}">
                      <a16:colId xmlns:a16="http://schemas.microsoft.com/office/drawing/2014/main" val="2930032575"/>
                    </a:ext>
                  </a:extLst>
                </a:gridCol>
                <a:gridCol w="740664">
                  <a:extLst>
                    <a:ext uri="{9D8B030D-6E8A-4147-A177-3AD203B41FA5}">
                      <a16:colId xmlns:a16="http://schemas.microsoft.com/office/drawing/2014/main" val="304887897"/>
                    </a:ext>
                  </a:extLst>
                </a:gridCol>
                <a:gridCol w="740664">
                  <a:extLst>
                    <a:ext uri="{9D8B030D-6E8A-4147-A177-3AD203B41FA5}">
                      <a16:colId xmlns:a16="http://schemas.microsoft.com/office/drawing/2014/main" val="1820686840"/>
                    </a:ext>
                  </a:extLst>
                </a:gridCol>
                <a:gridCol w="740664">
                  <a:extLst>
                    <a:ext uri="{9D8B030D-6E8A-4147-A177-3AD203B41FA5}">
                      <a16:colId xmlns:a16="http://schemas.microsoft.com/office/drawing/2014/main" val="1676703502"/>
                    </a:ext>
                  </a:extLst>
                </a:gridCol>
                <a:gridCol w="740664">
                  <a:extLst>
                    <a:ext uri="{9D8B030D-6E8A-4147-A177-3AD203B41FA5}">
                      <a16:colId xmlns:a16="http://schemas.microsoft.com/office/drawing/2014/main" val="795291468"/>
                    </a:ext>
                  </a:extLst>
                </a:gridCol>
                <a:gridCol w="740664">
                  <a:extLst>
                    <a:ext uri="{9D8B030D-6E8A-4147-A177-3AD203B41FA5}">
                      <a16:colId xmlns:a16="http://schemas.microsoft.com/office/drawing/2014/main" val="38919114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89446378"/>
                  </a:ext>
                </a:extLst>
              </a:tr>
              <a:tr h="370840">
                <a:tc>
                  <a:txBody>
                    <a:bodyPr/>
                    <a:lstStyle/>
                    <a:p>
                      <a:r>
                        <a:rPr lang="en-US" sz="1000"/>
                        <a:t>Nestlé Fitness</a:t>
                      </a:r>
                    </a:p>
                  </a:txBody>
                  <a:tcPr/>
                </a:tc>
                <a:tc>
                  <a:txBody>
                    <a:bodyPr/>
                    <a:lstStyle/>
                    <a:p>
                      <a:r>
                        <a:rPr lang="en-US" sz="1000"/>
                        <a:t>403278</a:t>
                      </a:r>
                    </a:p>
                  </a:txBody>
                  <a:tcPr/>
                </a:tc>
                <a:tc>
                  <a:txBody>
                    <a:bodyPr/>
                    <a:lstStyle/>
                    <a:p>
                      <a:r>
                        <a:rPr lang="en-US" sz="1000"/>
                        <a:t>9551</a:t>
                      </a:r>
                    </a:p>
                  </a:txBody>
                  <a:tcPr/>
                </a:tc>
                <a:tc>
                  <a:txBody>
                    <a:bodyPr/>
                    <a:lstStyle/>
                    <a:p>
                      <a:r>
                        <a:rPr lang="en-US" sz="1000"/>
                        <a:t>53</a:t>
                      </a:r>
                    </a:p>
                  </a:txBody>
                  <a:tcPr/>
                </a:tc>
                <a:tc>
                  <a:txBody>
                    <a:bodyPr/>
                    <a:lstStyle/>
                    <a:p>
                      <a:r>
                        <a:rPr lang="en-US" sz="1000"/>
                        <a:t>266858</a:t>
                      </a:r>
                    </a:p>
                  </a:txBody>
                  <a:tcPr/>
                </a:tc>
                <a:tc>
                  <a:txBody>
                    <a:bodyPr/>
                    <a:lstStyle/>
                    <a:p>
                      <a:r>
                        <a:rPr lang="en-US" sz="1000"/>
                        <a:t>4832</a:t>
                      </a:r>
                    </a:p>
                  </a:txBody>
                  <a:tcPr/>
                </a:tc>
                <a:tc>
                  <a:txBody>
                    <a:bodyPr/>
                    <a:lstStyle/>
                    <a:p>
                      <a:r>
                        <a:rPr lang="en-US" sz="1000"/>
                        <a:t>4558</a:t>
                      </a:r>
                    </a:p>
                  </a:txBody>
                  <a:tcPr/>
                </a:tc>
                <a:tc>
                  <a:txBody>
                    <a:bodyPr/>
                    <a:lstStyle/>
                    <a:p>
                      <a:r>
                        <a:rPr lang="en-US" sz="1000"/>
                        <a:t>0</a:t>
                      </a:r>
                    </a:p>
                  </a:txBody>
                  <a:tcPr/>
                </a:tc>
                <a:tc>
                  <a:txBody>
                    <a:bodyPr/>
                    <a:lstStyle/>
                    <a:p>
                      <a:r>
                        <a:rPr lang="en-US" sz="1000"/>
                        <a:t>1.3080%</a:t>
                      </a:r>
                    </a:p>
                  </a:txBody>
                  <a:tcPr/>
                </a:tc>
                <a:tc>
                  <a:txBody>
                    <a:bodyPr/>
                    <a:lstStyle/>
                    <a:p>
                      <a:r>
                        <a:rPr lang="en-US" sz="1000"/>
                        <a:t>0.0%</a:t>
                      </a:r>
                    </a:p>
                  </a:txBody>
                  <a:tcPr/>
                </a:tc>
                <a:extLst>
                  <a:ext uri="{0D108BD9-81ED-4DB2-BD59-A6C34878D82A}">
                    <a16:rowId xmlns:a16="http://schemas.microsoft.com/office/drawing/2014/main" val="479172682"/>
                  </a:ext>
                </a:extLst>
              </a:tr>
              <a:tr h="370840">
                <a:tc>
                  <a:txBody>
                    <a:bodyPr/>
                    <a:lstStyle/>
                    <a:p>
                      <a:r>
                        <a:rPr lang="en-US" sz="1000"/>
                        <a:t>LION Cereals Arabia</a:t>
                      </a:r>
                    </a:p>
                  </a:txBody>
                  <a:tcPr/>
                </a:tc>
                <a:tc>
                  <a:txBody>
                    <a:bodyPr/>
                    <a:lstStyle/>
                    <a:p>
                      <a:r>
                        <a:rPr lang="en-US" sz="1000"/>
                        <a:t>35545</a:t>
                      </a:r>
                    </a:p>
                  </a:txBody>
                  <a:tcPr/>
                </a:tc>
                <a:tc>
                  <a:txBody>
                    <a:bodyPr/>
                    <a:lstStyle/>
                    <a:p>
                      <a:r>
                        <a:rPr lang="en-US" sz="1000"/>
                        <a:t>14316</a:t>
                      </a:r>
                    </a:p>
                  </a:txBody>
                  <a:tcPr/>
                </a:tc>
                <a:tc>
                  <a:txBody>
                    <a:bodyPr/>
                    <a:lstStyle/>
                    <a:p>
                      <a:r>
                        <a:rPr lang="en-US" sz="1000"/>
                        <a:t>27</a:t>
                      </a:r>
                    </a:p>
                  </a:txBody>
                  <a:tcPr/>
                </a:tc>
                <a:tc>
                  <a:txBody>
                    <a:bodyPr/>
                    <a:lstStyle/>
                    <a:p>
                      <a:r>
                        <a:rPr lang="en-US" sz="1000"/>
                        <a:t>217806</a:t>
                      </a:r>
                    </a:p>
                  </a:txBody>
                  <a:tcPr/>
                </a:tc>
                <a:tc>
                  <a:txBody>
                    <a:bodyPr/>
                    <a:lstStyle/>
                    <a:p>
                      <a:r>
                        <a:rPr lang="en-US" sz="1000"/>
                        <a:t>4684</a:t>
                      </a:r>
                    </a:p>
                  </a:txBody>
                  <a:tcPr/>
                </a:tc>
                <a:tc>
                  <a:txBody>
                    <a:bodyPr/>
                    <a:lstStyle/>
                    <a:p>
                      <a:r>
                        <a:rPr lang="en-US" sz="1000"/>
                        <a:t>2752</a:t>
                      </a:r>
                    </a:p>
                  </a:txBody>
                  <a:tcPr/>
                </a:tc>
                <a:tc>
                  <a:txBody>
                    <a:bodyPr/>
                    <a:lstStyle/>
                    <a:p>
                      <a:r>
                        <a:rPr lang="en-US" sz="1000"/>
                        <a:t>8</a:t>
                      </a:r>
                    </a:p>
                  </a:txBody>
                  <a:tcPr/>
                </a:tc>
                <a:tc>
                  <a:txBody>
                    <a:bodyPr/>
                    <a:lstStyle/>
                    <a:p>
                      <a:r>
                        <a:rPr lang="en-US" sz="1000"/>
                        <a:t>29.3877%</a:t>
                      </a:r>
                    </a:p>
                  </a:txBody>
                  <a:tcPr/>
                </a:tc>
                <a:tc>
                  <a:txBody>
                    <a:bodyPr/>
                    <a:lstStyle/>
                    <a:p>
                      <a:r>
                        <a:rPr lang="en-US" sz="1000"/>
                        <a:t>0.0%</a:t>
                      </a:r>
                    </a:p>
                  </a:txBody>
                  <a:tcPr/>
                </a:tc>
                <a:extLst>
                  <a:ext uri="{0D108BD9-81ED-4DB2-BD59-A6C34878D82A}">
                    <a16:rowId xmlns:a16="http://schemas.microsoft.com/office/drawing/2014/main" val="4000433177"/>
                  </a:ext>
                </a:extLst>
              </a:tr>
              <a:tr h="370840">
                <a:tc>
                  <a:txBody>
                    <a:bodyPr/>
                    <a:lstStyle/>
                    <a:p>
                      <a:r>
                        <a:rPr lang="en-US" sz="1000"/>
                        <a:t>Nestlé Breakfast Cereals Arabia</a:t>
                      </a:r>
                    </a:p>
                  </a:txBody>
                  <a:tcPr/>
                </a:tc>
                <a:tc>
                  <a:txBody>
                    <a:bodyPr/>
                    <a:lstStyle/>
                    <a:p>
                      <a:r>
                        <a:rPr lang="en-US" sz="1000"/>
                        <a:t>32785</a:t>
                      </a:r>
                    </a:p>
                  </a:txBody>
                  <a:tcPr/>
                </a:tc>
                <a:tc>
                  <a:txBody>
                    <a:bodyPr/>
                    <a:lstStyle/>
                    <a:p>
                      <a:r>
                        <a:rPr lang="en-US" sz="1000"/>
                        <a:t>11961</a:t>
                      </a:r>
                    </a:p>
                  </a:txBody>
                  <a:tcPr/>
                </a:tc>
                <a:tc>
                  <a:txBody>
                    <a:bodyPr/>
                    <a:lstStyle/>
                    <a:p>
                      <a:r>
                        <a:rPr lang="en-US" sz="1000"/>
                        <a:t>55</a:t>
                      </a:r>
                    </a:p>
                  </a:txBody>
                  <a:tcPr/>
                </a:tc>
                <a:tc>
                  <a:txBody>
                    <a:bodyPr/>
                    <a:lstStyle/>
                    <a:p>
                      <a:r>
                        <a:rPr lang="en-US" sz="1000"/>
                        <a:t>178600</a:t>
                      </a:r>
                    </a:p>
                  </a:txBody>
                  <a:tcPr/>
                </a:tc>
                <a:tc>
                  <a:txBody>
                    <a:bodyPr/>
                    <a:lstStyle/>
                    <a:p>
                      <a:r>
                        <a:rPr lang="en-US" sz="1000"/>
                        <a:t>4148</a:t>
                      </a:r>
                    </a:p>
                  </a:txBody>
                  <a:tcPr/>
                </a:tc>
                <a:tc>
                  <a:txBody>
                    <a:bodyPr/>
                    <a:lstStyle/>
                    <a:p>
                      <a:r>
                        <a:rPr lang="en-US" sz="1000"/>
                        <a:t>2389</a:t>
                      </a:r>
                    </a:p>
                  </a:txBody>
                  <a:tcPr/>
                </a:tc>
                <a:tc>
                  <a:txBody>
                    <a:bodyPr/>
                    <a:lstStyle/>
                    <a:p>
                      <a:r>
                        <a:rPr lang="en-US" sz="1000"/>
                        <a:t>19</a:t>
                      </a:r>
                    </a:p>
                  </a:txBody>
                  <a:tcPr/>
                </a:tc>
                <a:tc>
                  <a:txBody>
                    <a:bodyPr/>
                    <a:lstStyle/>
                    <a:p>
                      <a:r>
                        <a:rPr lang="en-US" sz="1000"/>
                        <a:t>12.5583%</a:t>
                      </a:r>
                    </a:p>
                  </a:txBody>
                  <a:tcPr/>
                </a:tc>
                <a:tc>
                  <a:txBody>
                    <a:bodyPr/>
                    <a:lstStyle/>
                    <a:p>
                      <a:r>
                        <a:rPr lang="en-US" sz="1000"/>
                        <a:t>100.0%</a:t>
                      </a:r>
                    </a:p>
                  </a:txBody>
                  <a:tcPr/>
                </a:tc>
                <a:extLst>
                  <a:ext uri="{0D108BD9-81ED-4DB2-BD59-A6C34878D82A}">
                    <a16:rowId xmlns:a16="http://schemas.microsoft.com/office/drawing/2014/main" val="651660869"/>
                  </a:ext>
                </a:extLst>
              </a:tr>
              <a:tr h="370840">
                <a:tc>
                  <a:txBody>
                    <a:bodyPr/>
                    <a:lstStyle/>
                    <a:p>
                      <a:r>
                        <a:rPr lang="en-US" sz="1000"/>
                        <a:t>Nestle Country Corn Flakes Arabia</a:t>
                      </a:r>
                    </a:p>
                  </a:txBody>
                  <a:tcPr/>
                </a:tc>
                <a:tc>
                  <a:txBody>
                    <a:bodyPr/>
                    <a:lstStyle/>
                    <a:p>
                      <a:r>
                        <a:rPr lang="en-US" sz="1000"/>
                        <a:t>26177</a:t>
                      </a:r>
                    </a:p>
                  </a:txBody>
                  <a:tcPr/>
                </a:tc>
                <a:tc>
                  <a:txBody>
                    <a:bodyPr/>
                    <a:lstStyle/>
                    <a:p>
                      <a:r>
                        <a:rPr lang="en-US" sz="1000"/>
                        <a:t>14430</a:t>
                      </a:r>
                    </a:p>
                  </a:txBody>
                  <a:tcPr/>
                </a:tc>
                <a:tc>
                  <a:txBody>
                    <a:bodyPr/>
                    <a:lstStyle/>
                    <a:p>
                      <a:r>
                        <a:rPr lang="en-US" sz="1000"/>
                        <a:t>51</a:t>
                      </a:r>
                    </a:p>
                  </a:txBody>
                  <a:tcPr/>
                </a:tc>
                <a:tc>
                  <a:txBody>
                    <a:bodyPr/>
                    <a:lstStyle/>
                    <a:p>
                      <a:r>
                        <a:rPr lang="en-US" sz="1000"/>
                        <a:t>120233</a:t>
                      </a:r>
                    </a:p>
                  </a:txBody>
                  <a:tcPr/>
                </a:tc>
                <a:tc>
                  <a:txBody>
                    <a:bodyPr/>
                    <a:lstStyle/>
                    <a:p>
                      <a:r>
                        <a:rPr lang="en-US" sz="1000"/>
                        <a:t>7655</a:t>
                      </a:r>
                    </a:p>
                  </a:txBody>
                  <a:tcPr/>
                </a:tc>
                <a:tc>
                  <a:txBody>
                    <a:bodyPr/>
                    <a:lstStyle/>
                    <a:p>
                      <a:r>
                        <a:rPr lang="en-US" sz="1000"/>
                        <a:t>2141</a:t>
                      </a:r>
                    </a:p>
                  </a:txBody>
                  <a:tcPr/>
                </a:tc>
                <a:tc>
                  <a:txBody>
                    <a:bodyPr/>
                    <a:lstStyle/>
                    <a:p>
                      <a:r>
                        <a:rPr lang="en-US" sz="1000"/>
                        <a:t>0</a:t>
                      </a:r>
                    </a:p>
                  </a:txBody>
                  <a:tcPr/>
                </a:tc>
                <a:tc>
                  <a:txBody>
                    <a:bodyPr/>
                    <a:lstStyle/>
                    <a:p>
                      <a:r>
                        <a:rPr lang="en-US" sz="1000"/>
                        <a:t>13.4458%</a:t>
                      </a:r>
                    </a:p>
                  </a:txBody>
                  <a:tcPr/>
                </a:tc>
                <a:tc>
                  <a:txBody>
                    <a:bodyPr/>
                    <a:lstStyle/>
                    <a:p>
                      <a:r>
                        <a:rPr lang="en-US" sz="1000"/>
                        <a:t>0.0%</a:t>
                      </a:r>
                    </a:p>
                  </a:txBody>
                  <a:tcPr/>
                </a:tc>
                <a:extLst>
                  <a:ext uri="{0D108BD9-81ED-4DB2-BD59-A6C34878D82A}">
                    <a16:rowId xmlns:a16="http://schemas.microsoft.com/office/drawing/2014/main" val="3108018291"/>
                  </a:ext>
                </a:extLst>
              </a:tr>
            </a:tbl>
          </a:graphicData>
        </a:graphic>
      </p:graphicFrame>
      <p:sp>
        <p:nvSpPr>
          <p:cNvPr id="4" name="Text Placeholder 3">
            <a:extLst>
              <a:ext uri="{FF2B5EF4-FFF2-40B4-BE49-F238E27FC236}">
                <a16:creationId xmlns:a16="http://schemas.microsoft.com/office/drawing/2014/main" id="{84B697A4-C112-4576-844C-7D1EC87E2AE3}"/>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1366196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6702D-FC9D-4CCB-BE17-51195430D8C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4077F10-4918-4701-9A95-5581590BFC4F}"/>
              </a:ext>
            </a:extLst>
          </p:cNvPr>
          <p:cNvGraphicFramePr>
            <a:graphicFrameLocks noGrp="1"/>
          </p:cNvGraphicFramePr>
          <p:nvPr>
            <p:ph type="chart" sz="quarter" idx="13"/>
            <p:extLst>
              <p:ext uri="{D42A27DB-BD31-4B8C-83A1-F6EECF244321}">
                <p14:modId xmlns:p14="http://schemas.microsoft.com/office/powerpoint/2010/main" val="1222184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7262E-47FE-42D8-88DB-05FD7756375F}"/>
              </a:ext>
            </a:extLst>
          </p:cNvPr>
          <p:cNvSpPr>
            <a:spLocks noGrp="1"/>
          </p:cNvSpPr>
          <p:nvPr>
            <p:ph type="body" sz="quarter" idx="14"/>
          </p:nvPr>
        </p:nvSpPr>
        <p:spPr/>
        <p:txBody>
          <a:bodyPr/>
          <a:lstStyle/>
          <a:p>
            <a:r>
              <a:rPr lang="en-US"/>
              <a:t>01/01/2017 - 11/30/2017</a:t>
            </a:r>
          </a:p>
        </p:txBody>
      </p:sp>
      <p:sp>
        <p:nvSpPr>
          <p:cNvPr id="5" name="Footer Placeholder 4">
            <a:extLst>
              <a:ext uri="{FF2B5EF4-FFF2-40B4-BE49-F238E27FC236}">
                <a16:creationId xmlns:a16="http://schemas.microsoft.com/office/drawing/2014/main" id="{9CA6A98B-5501-44CB-B117-8383207A9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469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2F6EE-A0AF-43AE-88B8-E8BBC8EBF3C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AE2278C-4429-441B-BD14-F367CAC6217A}"/>
              </a:ext>
            </a:extLst>
          </p:cNvPr>
          <p:cNvGraphicFramePr>
            <a:graphicFrameLocks noGrp="1"/>
          </p:cNvGraphicFramePr>
          <p:nvPr>
            <p:ph type="chart" sz="quarter" idx="13"/>
            <p:extLst>
              <p:ext uri="{D42A27DB-BD31-4B8C-83A1-F6EECF244321}">
                <p14:modId xmlns:p14="http://schemas.microsoft.com/office/powerpoint/2010/main" val="333391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81028-7EDB-4A03-8C30-DD63FF9F5365}"/>
              </a:ext>
            </a:extLst>
          </p:cNvPr>
          <p:cNvSpPr>
            <a:spLocks noGrp="1"/>
          </p:cNvSpPr>
          <p:nvPr>
            <p:ph type="body" sz="quarter" idx="14"/>
          </p:nvPr>
        </p:nvSpPr>
        <p:spPr/>
        <p:txBody>
          <a:bodyPr/>
          <a:lstStyle/>
          <a:p>
            <a:r>
              <a:rPr lang="en-US"/>
              <a:t>01/01/2017 - 12/02/2017</a:t>
            </a:r>
          </a:p>
        </p:txBody>
      </p:sp>
      <p:sp>
        <p:nvSpPr>
          <p:cNvPr id="5" name="Footer Placeholder 4">
            <a:extLst>
              <a:ext uri="{FF2B5EF4-FFF2-40B4-BE49-F238E27FC236}">
                <a16:creationId xmlns:a16="http://schemas.microsoft.com/office/drawing/2014/main" id="{7A6C62CC-7409-4735-81AC-B538920A40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890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7D5FF-46C0-44CC-B699-4D80066EBD20}"/>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FAC0302F-9E4B-4648-9767-744C306DF7B3}"/>
              </a:ext>
            </a:extLst>
          </p:cNvPr>
          <p:cNvGraphicFramePr>
            <a:graphicFrameLocks noGrp="1"/>
          </p:cNvGraphicFramePr>
          <p:nvPr>
            <p:ph type="chart" sz="quarter" idx="13"/>
            <p:extLst>
              <p:ext uri="{D42A27DB-BD31-4B8C-83A1-F6EECF244321}">
                <p14:modId xmlns:p14="http://schemas.microsoft.com/office/powerpoint/2010/main" val="1032908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D6022-9CE8-404F-81E9-707A782F3423}"/>
              </a:ext>
            </a:extLst>
          </p:cNvPr>
          <p:cNvSpPr>
            <a:spLocks noGrp="1"/>
          </p:cNvSpPr>
          <p:nvPr>
            <p:ph type="body" sz="quarter" idx="14"/>
          </p:nvPr>
        </p:nvSpPr>
        <p:spPr/>
        <p:txBody>
          <a:bodyPr/>
          <a:lstStyle/>
          <a:p>
            <a:r>
              <a:rPr lang="en-US"/>
              <a:t>01/01/2017 - 12/02/2017</a:t>
            </a:r>
          </a:p>
        </p:txBody>
      </p:sp>
      <p:sp>
        <p:nvSpPr>
          <p:cNvPr id="5" name="Footer Placeholder 4">
            <a:extLst>
              <a:ext uri="{FF2B5EF4-FFF2-40B4-BE49-F238E27FC236}">
                <a16:creationId xmlns:a16="http://schemas.microsoft.com/office/drawing/2014/main" id="{12433BAB-6D93-4ABF-9D86-990843E6B2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6106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7C231-8029-4B80-B044-0793CB815DD5}"/>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0784B85F-D4A3-42EF-8320-2A6B6BE77186}"/>
              </a:ext>
            </a:extLst>
          </p:cNvPr>
          <p:cNvGraphicFramePr>
            <a:graphicFrameLocks noGrp="1"/>
          </p:cNvGraphicFramePr>
          <p:nvPr>
            <p:ph type="tbl" sz="quarter" idx="13"/>
            <p:extLst>
              <p:ext uri="{D42A27DB-BD31-4B8C-83A1-F6EECF244321}">
                <p14:modId xmlns:p14="http://schemas.microsoft.com/office/powerpoint/2010/main" val="212032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545731"/>
                    </a:ext>
                  </a:extLst>
                </a:gridCol>
                <a:gridCol w="617220">
                  <a:extLst>
                    <a:ext uri="{9D8B030D-6E8A-4147-A177-3AD203B41FA5}">
                      <a16:colId xmlns:a16="http://schemas.microsoft.com/office/drawing/2014/main" val="1199866721"/>
                    </a:ext>
                  </a:extLst>
                </a:gridCol>
                <a:gridCol w="534924">
                  <a:extLst>
                    <a:ext uri="{9D8B030D-6E8A-4147-A177-3AD203B41FA5}">
                      <a16:colId xmlns:a16="http://schemas.microsoft.com/office/drawing/2014/main" val="480954603"/>
                    </a:ext>
                  </a:extLst>
                </a:gridCol>
                <a:gridCol w="534924">
                  <a:extLst>
                    <a:ext uri="{9D8B030D-6E8A-4147-A177-3AD203B41FA5}">
                      <a16:colId xmlns:a16="http://schemas.microsoft.com/office/drawing/2014/main" val="1898924990"/>
                    </a:ext>
                  </a:extLst>
                </a:gridCol>
                <a:gridCol w="411480">
                  <a:extLst>
                    <a:ext uri="{9D8B030D-6E8A-4147-A177-3AD203B41FA5}">
                      <a16:colId xmlns:a16="http://schemas.microsoft.com/office/drawing/2014/main" val="3659581129"/>
                    </a:ext>
                  </a:extLst>
                </a:gridCol>
                <a:gridCol w="534924">
                  <a:extLst>
                    <a:ext uri="{9D8B030D-6E8A-4147-A177-3AD203B41FA5}">
                      <a16:colId xmlns:a16="http://schemas.microsoft.com/office/drawing/2014/main" val="3646552429"/>
                    </a:ext>
                  </a:extLst>
                </a:gridCol>
                <a:gridCol w="534924">
                  <a:extLst>
                    <a:ext uri="{9D8B030D-6E8A-4147-A177-3AD203B41FA5}">
                      <a16:colId xmlns:a16="http://schemas.microsoft.com/office/drawing/2014/main" val="2060787839"/>
                    </a:ext>
                  </a:extLst>
                </a:gridCol>
                <a:gridCol w="534924">
                  <a:extLst>
                    <a:ext uri="{9D8B030D-6E8A-4147-A177-3AD203B41FA5}">
                      <a16:colId xmlns:a16="http://schemas.microsoft.com/office/drawing/2014/main" val="3929881857"/>
                    </a:ext>
                  </a:extLst>
                </a:gridCol>
                <a:gridCol w="534924">
                  <a:extLst>
                    <a:ext uri="{9D8B030D-6E8A-4147-A177-3AD203B41FA5}">
                      <a16:colId xmlns:a16="http://schemas.microsoft.com/office/drawing/2014/main" val="281459884"/>
                    </a:ext>
                  </a:extLst>
                </a:gridCol>
                <a:gridCol w="534924">
                  <a:extLst>
                    <a:ext uri="{9D8B030D-6E8A-4147-A177-3AD203B41FA5}">
                      <a16:colId xmlns:a16="http://schemas.microsoft.com/office/drawing/2014/main" val="2539430867"/>
                    </a:ext>
                  </a:extLst>
                </a:gridCol>
                <a:gridCol w="617220">
                  <a:extLst>
                    <a:ext uri="{9D8B030D-6E8A-4147-A177-3AD203B41FA5}">
                      <a16:colId xmlns:a16="http://schemas.microsoft.com/office/drawing/2014/main" val="2784904428"/>
                    </a:ext>
                  </a:extLst>
                </a:gridCol>
                <a:gridCol w="370332">
                  <a:extLst>
                    <a:ext uri="{9D8B030D-6E8A-4147-A177-3AD203B41FA5}">
                      <a16:colId xmlns:a16="http://schemas.microsoft.com/office/drawing/2014/main" val="47414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191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- 2017-11-30 15:02:01</a:t>
                      </a:r>
                      <a:r>
                        <a:rPr kumimoji="0" lang="en-US" sz="1000" b="0" i="0" u="none" strike="noStrike" kern="1200" cap="none" spc="0" normalizeH="0" baseline="0" noProof="0">
                          <a:ln>
                            <a:noFill/>
                          </a:ln>
                          <a:solidFill>
                            <a:prstClr val="black"/>
                          </a:solidFill>
                          <a:effectLst/>
                          <a:uLnTx/>
                          <a:uFillTx/>
                          <a:latin typeface="+mn-lt"/>
                          <a:ea typeface="+mn-ea"/>
                          <a:cs typeface="+mn-cs"/>
                        </a:rPr>
                        <a:t>
Wishing our fans and your families in the UAE a Happy National Day!
How are you celebrating this long weekend?
#WeMakeBreakfastBetter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اليوم الوطني، نتمنى لدولة الإمارات العربية المتحدة وكل المقيمين على أرضها دوام التقدم والازدهار.
كيف ستحتفلون في هذه العطلة الطويلة؟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114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- 2017-11-30 14:10:00</a:t>
                      </a:r>
                      <a:r>
                        <a:rPr kumimoji="0" lang="en-US" sz="1000" b="0" i="0" u="none" strike="noStrike" kern="1200" cap="none" spc="0" normalizeH="0" baseline="0" noProof="0">
                          <a:ln>
                            <a:noFill/>
                          </a:ln>
                          <a:solidFill>
                            <a:prstClr val="black"/>
                          </a:solidFill>
                          <a:effectLst/>
                          <a:uLnTx/>
                          <a:uFillTx/>
                          <a:latin typeface="+mn-lt"/>
                          <a:ea typeface="+mn-ea"/>
                          <a:cs typeface="+mn-cs"/>
                        </a:rPr>
                        <a:t>
To many more years of growth and prosperity to the UAE, a melting pot of rich traditions and modernity! Happy National Day!
#NestléFitness
</a:t>
                      </a:r>
                      <a:r>
                        <a:rPr kumimoji="0" lang="ar-AE" sz="1000" b="0" i="0" u="none" strike="noStrike" kern="1200" cap="none" spc="0" normalizeH="0" baseline="0" noProof="0">
                          <a:ln>
                            <a:noFill/>
                          </a:ln>
                          <a:solidFill>
                            <a:prstClr val="black"/>
                          </a:solidFill>
                          <a:effectLst/>
                          <a:uLnTx/>
                          <a:uFillTx/>
                          <a:latin typeface="+mn-lt"/>
                          <a:ea typeface="+mn-ea"/>
                          <a:cs typeface="+mn-cs"/>
                        </a:rPr>
                        <a:t>نتمنى دوام التقدم والازدهار لدولة الإمارات العربية المتحدة، هذا البلد الذي يمزج بين عراقة الماضي وتطوّر الحاضر. عاش اتحاد إماراتنا
#نستله_فيتنس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1541498"/>
                  </a:ext>
                </a:extLst>
              </a:tr>
            </a:tbl>
          </a:graphicData>
        </a:graphic>
      </p:graphicFrame>
      <p:sp>
        <p:nvSpPr>
          <p:cNvPr id="4" name="Text Placeholder 3">
            <a:extLst>
              <a:ext uri="{FF2B5EF4-FFF2-40B4-BE49-F238E27FC236}">
                <a16:creationId xmlns:a16="http://schemas.microsoft.com/office/drawing/2014/main" id="{287971D2-5EDA-4570-8AEB-7892BF949656}"/>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2042943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9FD23-4ED8-4BD5-A64E-C98253983832}"/>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13103D34-2496-4068-ABA6-007E988B8B3A}"/>
              </a:ext>
            </a:extLst>
          </p:cNvPr>
          <p:cNvGraphicFramePr>
            <a:graphicFrameLocks noGrp="1"/>
          </p:cNvGraphicFramePr>
          <p:nvPr>
            <p:ph type="tbl" sz="quarter" idx="13"/>
            <p:extLst>
              <p:ext uri="{D42A27DB-BD31-4B8C-83A1-F6EECF244321}">
                <p14:modId xmlns:p14="http://schemas.microsoft.com/office/powerpoint/2010/main" val="184540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48717882"/>
                    </a:ext>
                  </a:extLst>
                </a:gridCol>
                <a:gridCol w="617220">
                  <a:extLst>
                    <a:ext uri="{9D8B030D-6E8A-4147-A177-3AD203B41FA5}">
                      <a16:colId xmlns:a16="http://schemas.microsoft.com/office/drawing/2014/main" val="3730112453"/>
                    </a:ext>
                  </a:extLst>
                </a:gridCol>
                <a:gridCol w="534924">
                  <a:extLst>
                    <a:ext uri="{9D8B030D-6E8A-4147-A177-3AD203B41FA5}">
                      <a16:colId xmlns:a16="http://schemas.microsoft.com/office/drawing/2014/main" val="2766909565"/>
                    </a:ext>
                  </a:extLst>
                </a:gridCol>
                <a:gridCol w="534924">
                  <a:extLst>
                    <a:ext uri="{9D8B030D-6E8A-4147-A177-3AD203B41FA5}">
                      <a16:colId xmlns:a16="http://schemas.microsoft.com/office/drawing/2014/main" val="3569744532"/>
                    </a:ext>
                  </a:extLst>
                </a:gridCol>
                <a:gridCol w="411480">
                  <a:extLst>
                    <a:ext uri="{9D8B030D-6E8A-4147-A177-3AD203B41FA5}">
                      <a16:colId xmlns:a16="http://schemas.microsoft.com/office/drawing/2014/main" val="3550245138"/>
                    </a:ext>
                  </a:extLst>
                </a:gridCol>
                <a:gridCol w="534924">
                  <a:extLst>
                    <a:ext uri="{9D8B030D-6E8A-4147-A177-3AD203B41FA5}">
                      <a16:colId xmlns:a16="http://schemas.microsoft.com/office/drawing/2014/main" val="1368600404"/>
                    </a:ext>
                  </a:extLst>
                </a:gridCol>
                <a:gridCol w="534924">
                  <a:extLst>
                    <a:ext uri="{9D8B030D-6E8A-4147-A177-3AD203B41FA5}">
                      <a16:colId xmlns:a16="http://schemas.microsoft.com/office/drawing/2014/main" val="3631042557"/>
                    </a:ext>
                  </a:extLst>
                </a:gridCol>
                <a:gridCol w="534924">
                  <a:extLst>
                    <a:ext uri="{9D8B030D-6E8A-4147-A177-3AD203B41FA5}">
                      <a16:colId xmlns:a16="http://schemas.microsoft.com/office/drawing/2014/main" val="2016389826"/>
                    </a:ext>
                  </a:extLst>
                </a:gridCol>
                <a:gridCol w="534924">
                  <a:extLst>
                    <a:ext uri="{9D8B030D-6E8A-4147-A177-3AD203B41FA5}">
                      <a16:colId xmlns:a16="http://schemas.microsoft.com/office/drawing/2014/main" val="1305917198"/>
                    </a:ext>
                  </a:extLst>
                </a:gridCol>
                <a:gridCol w="534924">
                  <a:extLst>
                    <a:ext uri="{9D8B030D-6E8A-4147-A177-3AD203B41FA5}">
                      <a16:colId xmlns:a16="http://schemas.microsoft.com/office/drawing/2014/main" val="4091344662"/>
                    </a:ext>
                  </a:extLst>
                </a:gridCol>
                <a:gridCol w="617220">
                  <a:extLst>
                    <a:ext uri="{9D8B030D-6E8A-4147-A177-3AD203B41FA5}">
                      <a16:colId xmlns:a16="http://schemas.microsoft.com/office/drawing/2014/main" val="2790754239"/>
                    </a:ext>
                  </a:extLst>
                </a:gridCol>
                <a:gridCol w="370332">
                  <a:extLst>
                    <a:ext uri="{9D8B030D-6E8A-4147-A177-3AD203B41FA5}">
                      <a16:colId xmlns:a16="http://schemas.microsoft.com/office/drawing/2014/main" val="2905067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43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- 2017-11-26 16:30:01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that people who skip breakfast tend to eat more calories in a day? 
Choose a high-fiber breakfast, like Fitness Granola which is made of whole grain oats, to keep hunger at bay.
Share and let your friends know!
#NestléFitness
</a:t>
                      </a:r>
                      <a:r>
                        <a:rPr kumimoji="0" lang="ar-AE" sz="1000" b="0" i="0" u="none" strike="noStrike" kern="1200" cap="none" spc="0" normalizeH="0" baseline="0" noProof="0">
                          <a:ln>
                            <a:noFill/>
                          </a:ln>
                          <a:solidFill>
                            <a:prstClr val="black"/>
                          </a:solidFill>
                          <a:effectLst/>
                          <a:uLnTx/>
                          <a:uFillTx/>
                          <a:latin typeface="+mn-lt"/>
                          <a:ea typeface="+mn-ea"/>
                          <a:cs typeface="+mn-cs"/>
                        </a:rPr>
                        <a:t>هل تعلمين أن عدم تناول الفطور صباحاً قد يجعلك تتناولين حريرات أكثر خلال النهار؟
اختاري فطوراً غنياً بالألياف الغذائية مثل فيتنس جرانولا المصنوع من حبوب الشوفان الكاملة لتشعري بالشبع لمدة طويلة.
شاركي المعلومة مع صديقاتك.
#نستله_فيتنس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924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- 2017-11-26 09:57:49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0414285"/>
                  </a:ext>
                </a:extLst>
              </a:tr>
            </a:tbl>
          </a:graphicData>
        </a:graphic>
      </p:graphicFrame>
      <p:sp>
        <p:nvSpPr>
          <p:cNvPr id="4" name="Text Placeholder 3">
            <a:extLst>
              <a:ext uri="{FF2B5EF4-FFF2-40B4-BE49-F238E27FC236}">
                <a16:creationId xmlns:a16="http://schemas.microsoft.com/office/drawing/2014/main" id="{C34C8D6B-CF4A-4CAB-AFC1-1A61E1746D28}"/>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948574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C73EE-A650-40F0-BB3C-041326B80218}"/>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02BE4F12-8AEE-442E-BB4B-324861C9F707}"/>
              </a:ext>
            </a:extLst>
          </p:cNvPr>
          <p:cNvGraphicFramePr>
            <a:graphicFrameLocks noGrp="1"/>
          </p:cNvGraphicFramePr>
          <p:nvPr>
            <p:ph type="tbl" sz="quarter" idx="13"/>
            <p:extLst>
              <p:ext uri="{D42A27DB-BD31-4B8C-83A1-F6EECF244321}">
                <p14:modId xmlns:p14="http://schemas.microsoft.com/office/powerpoint/2010/main" val="254301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5024510"/>
                    </a:ext>
                  </a:extLst>
                </a:gridCol>
                <a:gridCol w="617220">
                  <a:extLst>
                    <a:ext uri="{9D8B030D-6E8A-4147-A177-3AD203B41FA5}">
                      <a16:colId xmlns:a16="http://schemas.microsoft.com/office/drawing/2014/main" val="936435402"/>
                    </a:ext>
                  </a:extLst>
                </a:gridCol>
                <a:gridCol w="534924">
                  <a:extLst>
                    <a:ext uri="{9D8B030D-6E8A-4147-A177-3AD203B41FA5}">
                      <a16:colId xmlns:a16="http://schemas.microsoft.com/office/drawing/2014/main" val="1294428872"/>
                    </a:ext>
                  </a:extLst>
                </a:gridCol>
                <a:gridCol w="534924">
                  <a:extLst>
                    <a:ext uri="{9D8B030D-6E8A-4147-A177-3AD203B41FA5}">
                      <a16:colId xmlns:a16="http://schemas.microsoft.com/office/drawing/2014/main" val="1482649338"/>
                    </a:ext>
                  </a:extLst>
                </a:gridCol>
                <a:gridCol w="411480">
                  <a:extLst>
                    <a:ext uri="{9D8B030D-6E8A-4147-A177-3AD203B41FA5}">
                      <a16:colId xmlns:a16="http://schemas.microsoft.com/office/drawing/2014/main" val="550066895"/>
                    </a:ext>
                  </a:extLst>
                </a:gridCol>
                <a:gridCol w="534924">
                  <a:extLst>
                    <a:ext uri="{9D8B030D-6E8A-4147-A177-3AD203B41FA5}">
                      <a16:colId xmlns:a16="http://schemas.microsoft.com/office/drawing/2014/main" val="2364357662"/>
                    </a:ext>
                  </a:extLst>
                </a:gridCol>
                <a:gridCol w="534924">
                  <a:extLst>
                    <a:ext uri="{9D8B030D-6E8A-4147-A177-3AD203B41FA5}">
                      <a16:colId xmlns:a16="http://schemas.microsoft.com/office/drawing/2014/main" val="1894048394"/>
                    </a:ext>
                  </a:extLst>
                </a:gridCol>
                <a:gridCol w="534924">
                  <a:extLst>
                    <a:ext uri="{9D8B030D-6E8A-4147-A177-3AD203B41FA5}">
                      <a16:colId xmlns:a16="http://schemas.microsoft.com/office/drawing/2014/main" val="1151958666"/>
                    </a:ext>
                  </a:extLst>
                </a:gridCol>
                <a:gridCol w="534924">
                  <a:extLst>
                    <a:ext uri="{9D8B030D-6E8A-4147-A177-3AD203B41FA5}">
                      <a16:colId xmlns:a16="http://schemas.microsoft.com/office/drawing/2014/main" val="155905292"/>
                    </a:ext>
                  </a:extLst>
                </a:gridCol>
                <a:gridCol w="534924">
                  <a:extLst>
                    <a:ext uri="{9D8B030D-6E8A-4147-A177-3AD203B41FA5}">
                      <a16:colId xmlns:a16="http://schemas.microsoft.com/office/drawing/2014/main" val="2439964598"/>
                    </a:ext>
                  </a:extLst>
                </a:gridCol>
                <a:gridCol w="617220">
                  <a:extLst>
                    <a:ext uri="{9D8B030D-6E8A-4147-A177-3AD203B41FA5}">
                      <a16:colId xmlns:a16="http://schemas.microsoft.com/office/drawing/2014/main" val="3964475200"/>
                    </a:ext>
                  </a:extLst>
                </a:gridCol>
                <a:gridCol w="370332">
                  <a:extLst>
                    <a:ext uri="{9D8B030D-6E8A-4147-A177-3AD203B41FA5}">
                      <a16:colId xmlns:a16="http://schemas.microsoft.com/office/drawing/2014/main" val="1088633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947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 - 2017-11-23 17:09:14</a:t>
                      </a:r>
                      <a:r>
                        <a:rPr kumimoji="0" lang="en-US" sz="1000" b="0" i="0" u="none" strike="noStrike" kern="1200" cap="none" spc="0" normalizeH="0" baseline="0" noProof="0">
                          <a:ln>
                            <a:noFill/>
                          </a:ln>
                          <a:solidFill>
                            <a:prstClr val="black"/>
                          </a:solidFill>
                          <a:effectLst/>
                          <a:uLnTx/>
                          <a:uFillTx/>
                          <a:latin typeface="+mn-lt"/>
                          <a:ea typeface="+mn-ea"/>
                          <a:cs typeface="+mn-cs"/>
                        </a:rPr>
                        <a:t>
Join Lion Cereals at Comic Con Arabia at Riyadh International Convention and Exhibition Centre from November 23 to 25!
Come take part in our Roar booth for a chance to win some exciting prizes!
.</a:t>
                      </a:r>
                      <a:r>
                        <a:rPr kumimoji="0" lang="ar-AE" sz="1000" b="0" i="0" u="none" strike="noStrike" kern="1200" cap="none" spc="0" normalizeH="0" baseline="0" noProof="0">
                          <a:ln>
                            <a:noFill/>
                          </a:ln>
                          <a:solidFill>
                            <a:prstClr val="black"/>
                          </a:solidFill>
                          <a:effectLst/>
                          <a:uLnTx/>
                          <a:uFillTx/>
                          <a:latin typeface="+mn-lt"/>
                          <a:ea typeface="+mn-ea"/>
                          <a:cs typeface="+mn-cs"/>
                        </a:rPr>
                        <a:t>رافقونا إلى معرض كوميكون بمركز الرياض الدولي للمؤتمرات والمعارض من 23 إلى 25 نوفمبر
.وتعالوا سمّعونا زئيركم في منصتنا لتحصلو  على فرصة الفوز بجوائز روعة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7589382"/>
                  </a:ext>
                </a:extLst>
              </a:tr>
            </a:tbl>
          </a:graphicData>
        </a:graphic>
      </p:graphicFrame>
      <p:sp>
        <p:nvSpPr>
          <p:cNvPr id="4" name="Text Placeholder 3">
            <a:extLst>
              <a:ext uri="{FF2B5EF4-FFF2-40B4-BE49-F238E27FC236}">
                <a16:creationId xmlns:a16="http://schemas.microsoft.com/office/drawing/2014/main" id="{54A9C85E-B79F-4125-9683-4C702029F07C}"/>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454939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DBDF4-AD07-4E4F-8F0D-B8D72F808F12}"/>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AAB95D13-47B6-474A-AEBF-DB00DE041637}"/>
              </a:ext>
            </a:extLst>
          </p:cNvPr>
          <p:cNvGraphicFramePr>
            <a:graphicFrameLocks noGrp="1"/>
          </p:cNvGraphicFramePr>
          <p:nvPr>
            <p:ph type="tbl" sz="quarter" idx="13"/>
            <p:extLst>
              <p:ext uri="{D42A27DB-BD31-4B8C-83A1-F6EECF244321}">
                <p14:modId xmlns:p14="http://schemas.microsoft.com/office/powerpoint/2010/main" val="3176356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2725234"/>
                    </a:ext>
                  </a:extLst>
                </a:gridCol>
                <a:gridCol w="617220">
                  <a:extLst>
                    <a:ext uri="{9D8B030D-6E8A-4147-A177-3AD203B41FA5}">
                      <a16:colId xmlns:a16="http://schemas.microsoft.com/office/drawing/2014/main" val="1145959289"/>
                    </a:ext>
                  </a:extLst>
                </a:gridCol>
                <a:gridCol w="534924">
                  <a:extLst>
                    <a:ext uri="{9D8B030D-6E8A-4147-A177-3AD203B41FA5}">
                      <a16:colId xmlns:a16="http://schemas.microsoft.com/office/drawing/2014/main" val="3175823860"/>
                    </a:ext>
                  </a:extLst>
                </a:gridCol>
                <a:gridCol w="534924">
                  <a:extLst>
                    <a:ext uri="{9D8B030D-6E8A-4147-A177-3AD203B41FA5}">
                      <a16:colId xmlns:a16="http://schemas.microsoft.com/office/drawing/2014/main" val="1283748965"/>
                    </a:ext>
                  </a:extLst>
                </a:gridCol>
                <a:gridCol w="411480">
                  <a:extLst>
                    <a:ext uri="{9D8B030D-6E8A-4147-A177-3AD203B41FA5}">
                      <a16:colId xmlns:a16="http://schemas.microsoft.com/office/drawing/2014/main" val="293504260"/>
                    </a:ext>
                  </a:extLst>
                </a:gridCol>
                <a:gridCol w="534924">
                  <a:extLst>
                    <a:ext uri="{9D8B030D-6E8A-4147-A177-3AD203B41FA5}">
                      <a16:colId xmlns:a16="http://schemas.microsoft.com/office/drawing/2014/main" val="1140698030"/>
                    </a:ext>
                  </a:extLst>
                </a:gridCol>
                <a:gridCol w="534924">
                  <a:extLst>
                    <a:ext uri="{9D8B030D-6E8A-4147-A177-3AD203B41FA5}">
                      <a16:colId xmlns:a16="http://schemas.microsoft.com/office/drawing/2014/main" val="775120767"/>
                    </a:ext>
                  </a:extLst>
                </a:gridCol>
                <a:gridCol w="534924">
                  <a:extLst>
                    <a:ext uri="{9D8B030D-6E8A-4147-A177-3AD203B41FA5}">
                      <a16:colId xmlns:a16="http://schemas.microsoft.com/office/drawing/2014/main" val="3365715502"/>
                    </a:ext>
                  </a:extLst>
                </a:gridCol>
                <a:gridCol w="534924">
                  <a:extLst>
                    <a:ext uri="{9D8B030D-6E8A-4147-A177-3AD203B41FA5}">
                      <a16:colId xmlns:a16="http://schemas.microsoft.com/office/drawing/2014/main" val="938576100"/>
                    </a:ext>
                  </a:extLst>
                </a:gridCol>
                <a:gridCol w="534924">
                  <a:extLst>
                    <a:ext uri="{9D8B030D-6E8A-4147-A177-3AD203B41FA5}">
                      <a16:colId xmlns:a16="http://schemas.microsoft.com/office/drawing/2014/main" val="862036890"/>
                    </a:ext>
                  </a:extLst>
                </a:gridCol>
                <a:gridCol w="617220">
                  <a:extLst>
                    <a:ext uri="{9D8B030D-6E8A-4147-A177-3AD203B41FA5}">
                      <a16:colId xmlns:a16="http://schemas.microsoft.com/office/drawing/2014/main" val="1115475160"/>
                    </a:ext>
                  </a:extLst>
                </a:gridCol>
                <a:gridCol w="370332">
                  <a:extLst>
                    <a:ext uri="{9D8B030D-6E8A-4147-A177-3AD203B41FA5}">
                      <a16:colId xmlns:a16="http://schemas.microsoft.com/office/drawing/2014/main" val="897924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876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- 2017-11-23 11:05:42</a:t>
                      </a:r>
                      <a:r>
                        <a:rPr kumimoji="0" lang="en-US" sz="1000" b="0" i="0" u="none" strike="noStrike" kern="1200" cap="none" spc="0" normalizeH="0" baseline="0" noProof="0">
                          <a:ln>
                            <a:noFill/>
                          </a:ln>
                          <a:solidFill>
                            <a:prstClr val="black"/>
                          </a:solidFill>
                          <a:effectLst/>
                          <a:uLnTx/>
                          <a:uFillTx/>
                          <a:latin typeface="+mn-lt"/>
                          <a:ea typeface="+mn-ea"/>
                          <a:cs typeface="+mn-cs"/>
                        </a:rPr>
                        <a:t>
Creating a balanced breakfast inspired by Star Wars The Last Jedi is easy.
Just add fruit and dairy to your kid’s Nesquik cereal bowl!
Tag a Star Wars fan!
#starwars
</a:t>
                      </a:r>
                      <a:r>
                        <a:rPr kumimoji="0" lang="ar-AE" sz="1000" b="0" i="0" u="none" strike="noStrike" kern="1200" cap="none" spc="0" normalizeH="0" baseline="0" noProof="0">
                          <a:ln>
                            <a:noFill/>
                          </a:ln>
                          <a:solidFill>
                            <a:prstClr val="black"/>
                          </a:solidFill>
                          <a:effectLst/>
                          <a:uLnTx/>
                          <a:uFillTx/>
                          <a:latin typeface="+mn-lt"/>
                          <a:ea typeface="+mn-ea"/>
                          <a:cs typeface="+mn-cs"/>
                        </a:rPr>
                        <a:t>استوحي وصفة فطور متوازن سهلة من </a:t>
                      </a:r>
                      <a:r>
                        <a:rPr kumimoji="0" lang="en-US" sz="1000" b="0" i="0" u="none" strike="noStrike" kern="1200" cap="none" spc="0" normalizeH="0" baseline="0" noProof="0">
                          <a:ln>
                            <a:noFill/>
                          </a:ln>
                          <a:solidFill>
                            <a:prstClr val="black"/>
                          </a:solidFill>
                          <a:effectLst/>
                          <a:uLnTx/>
                          <a:uFillTx/>
                          <a:latin typeface="+mn-lt"/>
                          <a:ea typeface="+mn-ea"/>
                          <a:cs typeface="+mn-cs"/>
                        </a:rPr>
                        <a:t>Star Wars The Last Jedi.
</a:t>
                      </a:r>
                      <a:r>
                        <a:rPr kumimoji="0" lang="ar-AE" sz="1000" b="0" i="0" u="none" strike="noStrike" kern="1200" cap="none" spc="0" normalizeH="0" baseline="0" noProof="0">
                          <a:ln>
                            <a:noFill/>
                          </a:ln>
                          <a:solidFill>
                            <a:prstClr val="black"/>
                          </a:solidFill>
                          <a:effectLst/>
                          <a:uLnTx/>
                          <a:uFillTx/>
                          <a:latin typeface="+mn-lt"/>
                          <a:ea typeface="+mn-ea"/>
                          <a:cs typeface="+mn-cs"/>
                        </a:rPr>
                        <a:t>ببساطة، قدّمي طبق رقائق نسكويك لأولادك مع الفواكه واللبن.
تاغ لعشّاق حرب النجوم!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332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- 2017-11-23 10:04:46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24939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- 2017-11-22 11:43:12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0496563"/>
                  </a:ext>
                </a:extLst>
              </a:tr>
            </a:tbl>
          </a:graphicData>
        </a:graphic>
      </p:graphicFrame>
      <p:sp>
        <p:nvSpPr>
          <p:cNvPr id="4" name="Text Placeholder 3">
            <a:extLst>
              <a:ext uri="{FF2B5EF4-FFF2-40B4-BE49-F238E27FC236}">
                <a16:creationId xmlns:a16="http://schemas.microsoft.com/office/drawing/2014/main" id="{5A342923-4DCC-4C96-92F0-14DDDAC148CE}"/>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782931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3CDA7-136B-41B5-BCBB-17CF8D73F9CC}"/>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89ECE126-F5F9-44B3-B85D-F6D27B50C65F}"/>
              </a:ext>
            </a:extLst>
          </p:cNvPr>
          <p:cNvGraphicFramePr>
            <a:graphicFrameLocks noGrp="1"/>
          </p:cNvGraphicFramePr>
          <p:nvPr>
            <p:ph type="tbl" sz="quarter" idx="13"/>
            <p:extLst>
              <p:ext uri="{D42A27DB-BD31-4B8C-83A1-F6EECF244321}">
                <p14:modId xmlns:p14="http://schemas.microsoft.com/office/powerpoint/2010/main" val="2123704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0889409"/>
                    </a:ext>
                  </a:extLst>
                </a:gridCol>
                <a:gridCol w="617220">
                  <a:extLst>
                    <a:ext uri="{9D8B030D-6E8A-4147-A177-3AD203B41FA5}">
                      <a16:colId xmlns:a16="http://schemas.microsoft.com/office/drawing/2014/main" val="696884103"/>
                    </a:ext>
                  </a:extLst>
                </a:gridCol>
                <a:gridCol w="534924">
                  <a:extLst>
                    <a:ext uri="{9D8B030D-6E8A-4147-A177-3AD203B41FA5}">
                      <a16:colId xmlns:a16="http://schemas.microsoft.com/office/drawing/2014/main" val="3117470335"/>
                    </a:ext>
                  </a:extLst>
                </a:gridCol>
                <a:gridCol w="534924">
                  <a:extLst>
                    <a:ext uri="{9D8B030D-6E8A-4147-A177-3AD203B41FA5}">
                      <a16:colId xmlns:a16="http://schemas.microsoft.com/office/drawing/2014/main" val="20724667"/>
                    </a:ext>
                  </a:extLst>
                </a:gridCol>
                <a:gridCol w="411480">
                  <a:extLst>
                    <a:ext uri="{9D8B030D-6E8A-4147-A177-3AD203B41FA5}">
                      <a16:colId xmlns:a16="http://schemas.microsoft.com/office/drawing/2014/main" val="2517839840"/>
                    </a:ext>
                  </a:extLst>
                </a:gridCol>
                <a:gridCol w="534924">
                  <a:extLst>
                    <a:ext uri="{9D8B030D-6E8A-4147-A177-3AD203B41FA5}">
                      <a16:colId xmlns:a16="http://schemas.microsoft.com/office/drawing/2014/main" val="347663865"/>
                    </a:ext>
                  </a:extLst>
                </a:gridCol>
                <a:gridCol w="534924">
                  <a:extLst>
                    <a:ext uri="{9D8B030D-6E8A-4147-A177-3AD203B41FA5}">
                      <a16:colId xmlns:a16="http://schemas.microsoft.com/office/drawing/2014/main" val="567805353"/>
                    </a:ext>
                  </a:extLst>
                </a:gridCol>
                <a:gridCol w="534924">
                  <a:extLst>
                    <a:ext uri="{9D8B030D-6E8A-4147-A177-3AD203B41FA5}">
                      <a16:colId xmlns:a16="http://schemas.microsoft.com/office/drawing/2014/main" val="4076908767"/>
                    </a:ext>
                  </a:extLst>
                </a:gridCol>
                <a:gridCol w="534924">
                  <a:extLst>
                    <a:ext uri="{9D8B030D-6E8A-4147-A177-3AD203B41FA5}">
                      <a16:colId xmlns:a16="http://schemas.microsoft.com/office/drawing/2014/main" val="2070695248"/>
                    </a:ext>
                  </a:extLst>
                </a:gridCol>
                <a:gridCol w="534924">
                  <a:extLst>
                    <a:ext uri="{9D8B030D-6E8A-4147-A177-3AD203B41FA5}">
                      <a16:colId xmlns:a16="http://schemas.microsoft.com/office/drawing/2014/main" val="4157243669"/>
                    </a:ext>
                  </a:extLst>
                </a:gridCol>
                <a:gridCol w="617220">
                  <a:extLst>
                    <a:ext uri="{9D8B030D-6E8A-4147-A177-3AD203B41FA5}">
                      <a16:colId xmlns:a16="http://schemas.microsoft.com/office/drawing/2014/main" val="2427010243"/>
                    </a:ext>
                  </a:extLst>
                </a:gridCol>
                <a:gridCol w="370332">
                  <a:extLst>
                    <a:ext uri="{9D8B030D-6E8A-4147-A177-3AD203B41FA5}">
                      <a16:colId xmlns:a16="http://schemas.microsoft.com/office/drawing/2014/main" val="2499916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543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 - 2017-11-22 11:07:07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تنسوا المشاركة في مسابقتنا.
شاركونا صورة لأي مبنى تحبّونه في المملكة حتى لو ما كان مشهور لتدخلوا المسابقة وتفوزوا بجوائزنا.
#صباح_الخير_للمملكة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7450642"/>
                  </a:ext>
                </a:extLst>
              </a:tr>
            </a:tbl>
          </a:graphicData>
        </a:graphic>
      </p:graphicFrame>
      <p:sp>
        <p:nvSpPr>
          <p:cNvPr id="4" name="Text Placeholder 3">
            <a:extLst>
              <a:ext uri="{FF2B5EF4-FFF2-40B4-BE49-F238E27FC236}">
                <a16:creationId xmlns:a16="http://schemas.microsoft.com/office/drawing/2014/main" id="{1AA3B301-1296-472E-BF40-6E68909CCE80}"/>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388200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72923-F56B-4036-8EBD-C26904B9D4BA}"/>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B86D8420-3900-4A23-BE7E-005BE43FD2EE}"/>
              </a:ext>
            </a:extLst>
          </p:cNvPr>
          <p:cNvGraphicFramePr>
            <a:graphicFrameLocks noGrp="1"/>
          </p:cNvGraphicFramePr>
          <p:nvPr>
            <p:ph type="tbl" sz="quarter" idx="13"/>
            <p:extLst>
              <p:ext uri="{D42A27DB-BD31-4B8C-83A1-F6EECF244321}">
                <p14:modId xmlns:p14="http://schemas.microsoft.com/office/powerpoint/2010/main" val="326078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7692065"/>
                    </a:ext>
                  </a:extLst>
                </a:gridCol>
                <a:gridCol w="617220">
                  <a:extLst>
                    <a:ext uri="{9D8B030D-6E8A-4147-A177-3AD203B41FA5}">
                      <a16:colId xmlns:a16="http://schemas.microsoft.com/office/drawing/2014/main" val="502277067"/>
                    </a:ext>
                  </a:extLst>
                </a:gridCol>
                <a:gridCol w="534924">
                  <a:extLst>
                    <a:ext uri="{9D8B030D-6E8A-4147-A177-3AD203B41FA5}">
                      <a16:colId xmlns:a16="http://schemas.microsoft.com/office/drawing/2014/main" val="3948193808"/>
                    </a:ext>
                  </a:extLst>
                </a:gridCol>
                <a:gridCol w="534924">
                  <a:extLst>
                    <a:ext uri="{9D8B030D-6E8A-4147-A177-3AD203B41FA5}">
                      <a16:colId xmlns:a16="http://schemas.microsoft.com/office/drawing/2014/main" val="3994031512"/>
                    </a:ext>
                  </a:extLst>
                </a:gridCol>
                <a:gridCol w="411480">
                  <a:extLst>
                    <a:ext uri="{9D8B030D-6E8A-4147-A177-3AD203B41FA5}">
                      <a16:colId xmlns:a16="http://schemas.microsoft.com/office/drawing/2014/main" val="1999213902"/>
                    </a:ext>
                  </a:extLst>
                </a:gridCol>
                <a:gridCol w="534924">
                  <a:extLst>
                    <a:ext uri="{9D8B030D-6E8A-4147-A177-3AD203B41FA5}">
                      <a16:colId xmlns:a16="http://schemas.microsoft.com/office/drawing/2014/main" val="2389940022"/>
                    </a:ext>
                  </a:extLst>
                </a:gridCol>
                <a:gridCol w="534924">
                  <a:extLst>
                    <a:ext uri="{9D8B030D-6E8A-4147-A177-3AD203B41FA5}">
                      <a16:colId xmlns:a16="http://schemas.microsoft.com/office/drawing/2014/main" val="1791868335"/>
                    </a:ext>
                  </a:extLst>
                </a:gridCol>
                <a:gridCol w="534924">
                  <a:extLst>
                    <a:ext uri="{9D8B030D-6E8A-4147-A177-3AD203B41FA5}">
                      <a16:colId xmlns:a16="http://schemas.microsoft.com/office/drawing/2014/main" val="253107077"/>
                    </a:ext>
                  </a:extLst>
                </a:gridCol>
                <a:gridCol w="534924">
                  <a:extLst>
                    <a:ext uri="{9D8B030D-6E8A-4147-A177-3AD203B41FA5}">
                      <a16:colId xmlns:a16="http://schemas.microsoft.com/office/drawing/2014/main" val="1753665634"/>
                    </a:ext>
                  </a:extLst>
                </a:gridCol>
                <a:gridCol w="534924">
                  <a:extLst>
                    <a:ext uri="{9D8B030D-6E8A-4147-A177-3AD203B41FA5}">
                      <a16:colId xmlns:a16="http://schemas.microsoft.com/office/drawing/2014/main" val="2820209637"/>
                    </a:ext>
                  </a:extLst>
                </a:gridCol>
                <a:gridCol w="617220">
                  <a:extLst>
                    <a:ext uri="{9D8B030D-6E8A-4147-A177-3AD203B41FA5}">
                      <a16:colId xmlns:a16="http://schemas.microsoft.com/office/drawing/2014/main" val="4141380084"/>
                    </a:ext>
                  </a:extLst>
                </a:gridCol>
                <a:gridCol w="370332">
                  <a:extLst>
                    <a:ext uri="{9D8B030D-6E8A-4147-A177-3AD203B41FA5}">
                      <a16:colId xmlns:a16="http://schemas.microsoft.com/office/drawing/2014/main" val="534460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763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- 2017-11-21 14:20:23</a:t>
                      </a:r>
                      <a:r>
                        <a:rPr kumimoji="0" lang="en-US" sz="1000" b="0" i="0" u="none" strike="noStrike" kern="1200" cap="none" spc="0" normalizeH="0" baseline="0" noProof="0">
                          <a:ln>
                            <a:noFill/>
                          </a:ln>
                          <a:solidFill>
                            <a:prstClr val="black"/>
                          </a:solidFill>
                          <a:effectLst/>
                          <a:uLnTx/>
                          <a:uFillTx/>
                          <a:latin typeface="+mn-lt"/>
                          <a:ea typeface="+mn-ea"/>
                          <a:cs typeface="+mn-cs"/>
                        </a:rPr>
                        <a:t>
Whether it’s a morning run or an hour of yoga, don’t forget to fuel up before your workout.
Which gets you going - Chocolate or Strawberry?
#NestléFitness
#Breakfastonthego #FitnessBars
#CerealBars
#Chocolate #Strawberry
#BreakfastBars #energyonthego
#Breakfast #Wholegrain
</a:t>
                      </a:r>
                      <a:r>
                        <a:rPr kumimoji="0" lang="ar-AE" sz="1000" b="0" i="0" u="none" strike="noStrike" kern="1200" cap="none" spc="0" normalizeH="0" baseline="0" noProof="0">
                          <a:ln>
                            <a:noFill/>
                          </a:ln>
                          <a:solidFill>
                            <a:prstClr val="black"/>
                          </a:solidFill>
                          <a:effectLst/>
                          <a:uLnTx/>
                          <a:uFillTx/>
                          <a:latin typeface="+mn-lt"/>
                          <a:ea typeface="+mn-ea"/>
                          <a:cs typeface="+mn-cs"/>
                        </a:rPr>
                        <a:t>سواء كنت تنوين الجري صباحاً أو ممارسة اليوغا، فلا تنسي شحن جسمك بالطاقة قبل التمرين.
أيهما يشعرك بطاقة أكبر: الشوكولاتة أم الفراولة؟
#نستله_فيتنس 
#فطور
#حياة_صحية
#حبوب_كاملة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4561883"/>
                  </a:ext>
                </a:extLst>
              </a:tr>
            </a:tbl>
          </a:graphicData>
        </a:graphic>
      </p:graphicFrame>
      <p:sp>
        <p:nvSpPr>
          <p:cNvPr id="4" name="Text Placeholder 3">
            <a:extLst>
              <a:ext uri="{FF2B5EF4-FFF2-40B4-BE49-F238E27FC236}">
                <a16:creationId xmlns:a16="http://schemas.microsoft.com/office/drawing/2014/main" id="{1363000D-C676-4470-A3B5-1096DF6D229D}"/>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92161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59027-8FD9-47A9-9A01-F86D47F06D6B}"/>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FA89A42F-E39F-4B4F-9659-FBA80088E0C4}"/>
              </a:ext>
            </a:extLst>
          </p:cNvPr>
          <p:cNvGraphicFramePr>
            <a:graphicFrameLocks noGrp="1"/>
          </p:cNvGraphicFramePr>
          <p:nvPr>
            <p:ph type="tbl" sz="quarter" idx="13"/>
            <p:extLst>
              <p:ext uri="{D42A27DB-BD31-4B8C-83A1-F6EECF244321}">
                <p14:modId xmlns:p14="http://schemas.microsoft.com/office/powerpoint/2010/main" val="362562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7240343"/>
                    </a:ext>
                  </a:extLst>
                </a:gridCol>
                <a:gridCol w="617220">
                  <a:extLst>
                    <a:ext uri="{9D8B030D-6E8A-4147-A177-3AD203B41FA5}">
                      <a16:colId xmlns:a16="http://schemas.microsoft.com/office/drawing/2014/main" val="3441820856"/>
                    </a:ext>
                  </a:extLst>
                </a:gridCol>
                <a:gridCol w="534924">
                  <a:extLst>
                    <a:ext uri="{9D8B030D-6E8A-4147-A177-3AD203B41FA5}">
                      <a16:colId xmlns:a16="http://schemas.microsoft.com/office/drawing/2014/main" val="1434026928"/>
                    </a:ext>
                  </a:extLst>
                </a:gridCol>
                <a:gridCol w="534924">
                  <a:extLst>
                    <a:ext uri="{9D8B030D-6E8A-4147-A177-3AD203B41FA5}">
                      <a16:colId xmlns:a16="http://schemas.microsoft.com/office/drawing/2014/main" val="2059919219"/>
                    </a:ext>
                  </a:extLst>
                </a:gridCol>
                <a:gridCol w="411480">
                  <a:extLst>
                    <a:ext uri="{9D8B030D-6E8A-4147-A177-3AD203B41FA5}">
                      <a16:colId xmlns:a16="http://schemas.microsoft.com/office/drawing/2014/main" val="1942222151"/>
                    </a:ext>
                  </a:extLst>
                </a:gridCol>
                <a:gridCol w="534924">
                  <a:extLst>
                    <a:ext uri="{9D8B030D-6E8A-4147-A177-3AD203B41FA5}">
                      <a16:colId xmlns:a16="http://schemas.microsoft.com/office/drawing/2014/main" val="653613583"/>
                    </a:ext>
                  </a:extLst>
                </a:gridCol>
                <a:gridCol w="534924">
                  <a:extLst>
                    <a:ext uri="{9D8B030D-6E8A-4147-A177-3AD203B41FA5}">
                      <a16:colId xmlns:a16="http://schemas.microsoft.com/office/drawing/2014/main" val="3595928221"/>
                    </a:ext>
                  </a:extLst>
                </a:gridCol>
                <a:gridCol w="534924">
                  <a:extLst>
                    <a:ext uri="{9D8B030D-6E8A-4147-A177-3AD203B41FA5}">
                      <a16:colId xmlns:a16="http://schemas.microsoft.com/office/drawing/2014/main" val="1755258353"/>
                    </a:ext>
                  </a:extLst>
                </a:gridCol>
                <a:gridCol w="534924">
                  <a:extLst>
                    <a:ext uri="{9D8B030D-6E8A-4147-A177-3AD203B41FA5}">
                      <a16:colId xmlns:a16="http://schemas.microsoft.com/office/drawing/2014/main" val="2530501732"/>
                    </a:ext>
                  </a:extLst>
                </a:gridCol>
                <a:gridCol w="534924">
                  <a:extLst>
                    <a:ext uri="{9D8B030D-6E8A-4147-A177-3AD203B41FA5}">
                      <a16:colId xmlns:a16="http://schemas.microsoft.com/office/drawing/2014/main" val="758990008"/>
                    </a:ext>
                  </a:extLst>
                </a:gridCol>
                <a:gridCol w="617220">
                  <a:extLst>
                    <a:ext uri="{9D8B030D-6E8A-4147-A177-3AD203B41FA5}">
                      <a16:colId xmlns:a16="http://schemas.microsoft.com/office/drawing/2014/main" val="796300470"/>
                    </a:ext>
                  </a:extLst>
                </a:gridCol>
                <a:gridCol w="370332">
                  <a:extLst>
                    <a:ext uri="{9D8B030D-6E8A-4147-A177-3AD203B41FA5}">
                      <a16:colId xmlns:a16="http://schemas.microsoft.com/office/drawing/2014/main" val="709655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561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 - 2017-11-19 15:16:14</a:t>
                      </a:r>
                      <a:r>
                        <a:rPr kumimoji="0" lang="en-US" sz="1000" b="0" i="0" u="none" strike="noStrike" kern="1200" cap="none" spc="0" normalizeH="0" baseline="0" noProof="0">
                          <a:ln>
                            <a:noFill/>
                          </a:ln>
                          <a:solidFill>
                            <a:prstClr val="black"/>
                          </a:solidFill>
                          <a:effectLst/>
                          <a:uLnTx/>
                          <a:uFillTx/>
                          <a:latin typeface="+mn-lt"/>
                          <a:ea typeface="+mn-ea"/>
                          <a:cs typeface="+mn-cs"/>
                        </a:rPr>
                        <a:t>
Want to win a ticket to Comic Con Arabia? Join our contest!
Simply unlock this message, comment with your answer and tag 3 of your friends for a chance to win a ticket to Comic Con in Riyadh from November 23 to 25.
Terms &amp; Conditions: goo.gl/xHgH7b
</a:t>
                      </a:r>
                      <a:r>
                        <a:rPr kumimoji="0" lang="ar-AE" sz="1000" b="0" i="0" u="none" strike="noStrike" kern="1200" cap="none" spc="0" normalizeH="0" baseline="0" noProof="0">
                          <a:ln>
                            <a:noFill/>
                          </a:ln>
                          <a:solidFill>
                            <a:prstClr val="black"/>
                          </a:solidFill>
                          <a:effectLst/>
                          <a:uLnTx/>
                          <a:uFillTx/>
                          <a:latin typeface="+mn-lt"/>
                          <a:ea typeface="+mn-ea"/>
                          <a:cs typeface="+mn-cs"/>
                        </a:rPr>
                        <a:t>هل تريد الفوز بتذكرة لمعرض كوميكون؟ إذاً شارك في مسابقتنا.
ببساطة، اكتشف حل هذه الرسالة المشفرة واكتب جوابك في التعليقات واعمل تاغ لثلاثة من أصدقائك لتحصل على فرصة الفوز بتذكرة لدخول معرض كوميكون المقام في الرياض بين 23 و25 نوفمبر؟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goo.gl/xHgH7b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6698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 - 2017-11-19 15:13:49</a:t>
                      </a:r>
                      <a:r>
                        <a:rPr kumimoji="0" lang="en-US" sz="1000" b="0" i="0" u="none" strike="noStrike" kern="1200" cap="none" spc="0" normalizeH="0" baseline="0" noProof="0">
                          <a:ln>
                            <a:noFill/>
                          </a:ln>
                          <a:solidFill>
                            <a:prstClr val="black"/>
                          </a:solidFill>
                          <a:effectLst/>
                          <a:uLnTx/>
                          <a:uFillTx/>
                          <a:latin typeface="+mn-lt"/>
                          <a:ea typeface="+mn-ea"/>
                          <a:cs typeface="+mn-cs"/>
                        </a:rPr>
                        <a:t>
Terms &amp; conditions - Lion ‘’Comic Con’’ 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567766689"/>
                  </a:ext>
                </a:extLst>
              </a:tr>
            </a:tbl>
          </a:graphicData>
        </a:graphic>
      </p:graphicFrame>
      <p:sp>
        <p:nvSpPr>
          <p:cNvPr id="4" name="Text Placeholder 3">
            <a:extLst>
              <a:ext uri="{FF2B5EF4-FFF2-40B4-BE49-F238E27FC236}">
                <a16:creationId xmlns:a16="http://schemas.microsoft.com/office/drawing/2014/main" id="{D458DC9C-9A97-4E8C-9023-29DC694284A0}"/>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3561760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9926-C2A3-4099-BEFB-D6E47FBF3088}"/>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3BA1F6B1-A48C-4A93-B9CA-7D5B4D0F3DC2}"/>
              </a:ext>
            </a:extLst>
          </p:cNvPr>
          <p:cNvGraphicFramePr>
            <a:graphicFrameLocks noGrp="1"/>
          </p:cNvGraphicFramePr>
          <p:nvPr>
            <p:ph type="tbl" sz="quarter" idx="13"/>
            <p:extLst>
              <p:ext uri="{D42A27DB-BD31-4B8C-83A1-F6EECF244321}">
                <p14:modId xmlns:p14="http://schemas.microsoft.com/office/powerpoint/2010/main" val="287136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5316225"/>
                    </a:ext>
                  </a:extLst>
                </a:gridCol>
                <a:gridCol w="617220">
                  <a:extLst>
                    <a:ext uri="{9D8B030D-6E8A-4147-A177-3AD203B41FA5}">
                      <a16:colId xmlns:a16="http://schemas.microsoft.com/office/drawing/2014/main" val="78356990"/>
                    </a:ext>
                  </a:extLst>
                </a:gridCol>
                <a:gridCol w="534924">
                  <a:extLst>
                    <a:ext uri="{9D8B030D-6E8A-4147-A177-3AD203B41FA5}">
                      <a16:colId xmlns:a16="http://schemas.microsoft.com/office/drawing/2014/main" val="1844559070"/>
                    </a:ext>
                  </a:extLst>
                </a:gridCol>
                <a:gridCol w="534924">
                  <a:extLst>
                    <a:ext uri="{9D8B030D-6E8A-4147-A177-3AD203B41FA5}">
                      <a16:colId xmlns:a16="http://schemas.microsoft.com/office/drawing/2014/main" val="3465865087"/>
                    </a:ext>
                  </a:extLst>
                </a:gridCol>
                <a:gridCol w="411480">
                  <a:extLst>
                    <a:ext uri="{9D8B030D-6E8A-4147-A177-3AD203B41FA5}">
                      <a16:colId xmlns:a16="http://schemas.microsoft.com/office/drawing/2014/main" val="826968839"/>
                    </a:ext>
                  </a:extLst>
                </a:gridCol>
                <a:gridCol w="534924">
                  <a:extLst>
                    <a:ext uri="{9D8B030D-6E8A-4147-A177-3AD203B41FA5}">
                      <a16:colId xmlns:a16="http://schemas.microsoft.com/office/drawing/2014/main" val="2217148858"/>
                    </a:ext>
                  </a:extLst>
                </a:gridCol>
                <a:gridCol w="534924">
                  <a:extLst>
                    <a:ext uri="{9D8B030D-6E8A-4147-A177-3AD203B41FA5}">
                      <a16:colId xmlns:a16="http://schemas.microsoft.com/office/drawing/2014/main" val="1404868894"/>
                    </a:ext>
                  </a:extLst>
                </a:gridCol>
                <a:gridCol w="534924">
                  <a:extLst>
                    <a:ext uri="{9D8B030D-6E8A-4147-A177-3AD203B41FA5}">
                      <a16:colId xmlns:a16="http://schemas.microsoft.com/office/drawing/2014/main" val="1507651111"/>
                    </a:ext>
                  </a:extLst>
                </a:gridCol>
                <a:gridCol w="534924">
                  <a:extLst>
                    <a:ext uri="{9D8B030D-6E8A-4147-A177-3AD203B41FA5}">
                      <a16:colId xmlns:a16="http://schemas.microsoft.com/office/drawing/2014/main" val="2446178193"/>
                    </a:ext>
                  </a:extLst>
                </a:gridCol>
                <a:gridCol w="534924">
                  <a:extLst>
                    <a:ext uri="{9D8B030D-6E8A-4147-A177-3AD203B41FA5}">
                      <a16:colId xmlns:a16="http://schemas.microsoft.com/office/drawing/2014/main" val="2961489278"/>
                    </a:ext>
                  </a:extLst>
                </a:gridCol>
                <a:gridCol w="617220">
                  <a:extLst>
                    <a:ext uri="{9D8B030D-6E8A-4147-A177-3AD203B41FA5}">
                      <a16:colId xmlns:a16="http://schemas.microsoft.com/office/drawing/2014/main" val="998554324"/>
                    </a:ext>
                  </a:extLst>
                </a:gridCol>
                <a:gridCol w="370332">
                  <a:extLst>
                    <a:ext uri="{9D8B030D-6E8A-4147-A177-3AD203B41FA5}">
                      <a16:colId xmlns:a16="http://schemas.microsoft.com/office/drawing/2014/main" val="3012259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710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- 2017-11-16 14:59:55</a:t>
                      </a:r>
                      <a:r>
                        <a:rPr kumimoji="0" lang="en-US" sz="1000" b="0" i="0" u="none" strike="noStrike" kern="1200" cap="none" spc="0" normalizeH="0" baseline="0" noProof="0">
                          <a:ln>
                            <a:noFill/>
                          </a:ln>
                          <a:solidFill>
                            <a:prstClr val="black"/>
                          </a:solidFill>
                          <a:effectLst/>
                          <a:uLnTx/>
                          <a:uFillTx/>
                          <a:latin typeface="+mn-lt"/>
                          <a:ea typeface="+mn-ea"/>
                          <a:cs typeface="+mn-cs"/>
                        </a:rPr>
                        <a:t>
Test your Star Wars knowledge for a chance to win product hampers from Nestlé Breakfast Cereals!
Follow us on Instagram, comment your answer and tag a friend to take part!
Terms and conditions: goo.gl/KaCbWZ
#starwars
.</a:t>
                      </a:r>
                      <a:r>
                        <a:rPr kumimoji="0" lang="ar-AE" sz="1000" b="0" i="0" u="none" strike="noStrike" kern="1200" cap="none" spc="0" normalizeH="0" baseline="0" noProof="0">
                          <a:ln>
                            <a:noFill/>
                          </a:ln>
                          <a:solidFill>
                            <a:prstClr val="black"/>
                          </a:solidFill>
                          <a:effectLst/>
                          <a:uLnTx/>
                          <a:uFillTx/>
                          <a:latin typeface="+mn-lt"/>
                          <a:ea typeface="+mn-ea"/>
                          <a:cs typeface="+mn-cs"/>
                        </a:rPr>
                        <a:t>اختبر معلوماتك عن حرب النجوم لتحصل على فرصة الفوز بسلة من منتجات رقائق فطور نستله
.تابعنا على إنستاغرام واكتب إجابتك في التعليقات واعمل تاغ لأصدقائك ليشاركوا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goo.gl/KaCbWZ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038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- 2017-11-16 14:55:17</a:t>
                      </a:r>
                      <a:r>
                        <a:rPr kumimoji="0" lang="en-US" sz="1000" b="0" i="0" u="none" strike="noStrike" kern="1200" cap="none" spc="0" normalizeH="0" baseline="0" noProof="0">
                          <a:ln>
                            <a:noFill/>
                          </a:ln>
                          <a:solidFill>
                            <a:prstClr val="black"/>
                          </a:solidFill>
                          <a:effectLst/>
                          <a:uLnTx/>
                          <a:uFillTx/>
                          <a:latin typeface="+mn-lt"/>
                          <a:ea typeface="+mn-ea"/>
                          <a:cs typeface="+mn-cs"/>
                        </a:rPr>
                        <a:t>
Terms &amp; Conditions - Nestlé Breakfast Cereals ‘’Star Wars’’ 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964898632"/>
                  </a:ext>
                </a:extLst>
              </a:tr>
            </a:tbl>
          </a:graphicData>
        </a:graphic>
      </p:graphicFrame>
      <p:sp>
        <p:nvSpPr>
          <p:cNvPr id="4" name="Text Placeholder 3">
            <a:extLst>
              <a:ext uri="{FF2B5EF4-FFF2-40B4-BE49-F238E27FC236}">
                <a16:creationId xmlns:a16="http://schemas.microsoft.com/office/drawing/2014/main" id="{1425DF3F-6F0D-4C1C-AFDD-65A9C6C9C721}"/>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1988611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383E2-40DF-44AE-A2E0-CFE789C32E91}"/>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9E08EAB5-9ECB-4B24-92E9-81B938E1F451}"/>
              </a:ext>
            </a:extLst>
          </p:cNvPr>
          <p:cNvGraphicFramePr>
            <a:graphicFrameLocks noGrp="1"/>
          </p:cNvGraphicFramePr>
          <p:nvPr>
            <p:ph type="tbl" sz="quarter" idx="13"/>
            <p:extLst>
              <p:ext uri="{D42A27DB-BD31-4B8C-83A1-F6EECF244321}">
                <p14:modId xmlns:p14="http://schemas.microsoft.com/office/powerpoint/2010/main" val="247653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4052985"/>
                    </a:ext>
                  </a:extLst>
                </a:gridCol>
                <a:gridCol w="617220">
                  <a:extLst>
                    <a:ext uri="{9D8B030D-6E8A-4147-A177-3AD203B41FA5}">
                      <a16:colId xmlns:a16="http://schemas.microsoft.com/office/drawing/2014/main" val="712008300"/>
                    </a:ext>
                  </a:extLst>
                </a:gridCol>
                <a:gridCol w="534924">
                  <a:extLst>
                    <a:ext uri="{9D8B030D-6E8A-4147-A177-3AD203B41FA5}">
                      <a16:colId xmlns:a16="http://schemas.microsoft.com/office/drawing/2014/main" val="856964784"/>
                    </a:ext>
                  </a:extLst>
                </a:gridCol>
                <a:gridCol w="534924">
                  <a:extLst>
                    <a:ext uri="{9D8B030D-6E8A-4147-A177-3AD203B41FA5}">
                      <a16:colId xmlns:a16="http://schemas.microsoft.com/office/drawing/2014/main" val="3858441979"/>
                    </a:ext>
                  </a:extLst>
                </a:gridCol>
                <a:gridCol w="411480">
                  <a:extLst>
                    <a:ext uri="{9D8B030D-6E8A-4147-A177-3AD203B41FA5}">
                      <a16:colId xmlns:a16="http://schemas.microsoft.com/office/drawing/2014/main" val="2332703138"/>
                    </a:ext>
                  </a:extLst>
                </a:gridCol>
                <a:gridCol w="534924">
                  <a:extLst>
                    <a:ext uri="{9D8B030D-6E8A-4147-A177-3AD203B41FA5}">
                      <a16:colId xmlns:a16="http://schemas.microsoft.com/office/drawing/2014/main" val="752450489"/>
                    </a:ext>
                  </a:extLst>
                </a:gridCol>
                <a:gridCol w="534924">
                  <a:extLst>
                    <a:ext uri="{9D8B030D-6E8A-4147-A177-3AD203B41FA5}">
                      <a16:colId xmlns:a16="http://schemas.microsoft.com/office/drawing/2014/main" val="4025810607"/>
                    </a:ext>
                  </a:extLst>
                </a:gridCol>
                <a:gridCol w="534924">
                  <a:extLst>
                    <a:ext uri="{9D8B030D-6E8A-4147-A177-3AD203B41FA5}">
                      <a16:colId xmlns:a16="http://schemas.microsoft.com/office/drawing/2014/main" val="2334742516"/>
                    </a:ext>
                  </a:extLst>
                </a:gridCol>
                <a:gridCol w="534924">
                  <a:extLst>
                    <a:ext uri="{9D8B030D-6E8A-4147-A177-3AD203B41FA5}">
                      <a16:colId xmlns:a16="http://schemas.microsoft.com/office/drawing/2014/main" val="1223645478"/>
                    </a:ext>
                  </a:extLst>
                </a:gridCol>
                <a:gridCol w="534924">
                  <a:extLst>
                    <a:ext uri="{9D8B030D-6E8A-4147-A177-3AD203B41FA5}">
                      <a16:colId xmlns:a16="http://schemas.microsoft.com/office/drawing/2014/main" val="4044749835"/>
                    </a:ext>
                  </a:extLst>
                </a:gridCol>
                <a:gridCol w="617220">
                  <a:extLst>
                    <a:ext uri="{9D8B030D-6E8A-4147-A177-3AD203B41FA5}">
                      <a16:colId xmlns:a16="http://schemas.microsoft.com/office/drawing/2014/main" val="379962800"/>
                    </a:ext>
                  </a:extLst>
                </a:gridCol>
                <a:gridCol w="370332">
                  <a:extLst>
                    <a:ext uri="{9D8B030D-6E8A-4147-A177-3AD203B41FA5}">
                      <a16:colId xmlns:a16="http://schemas.microsoft.com/office/drawing/2014/main" val="1180738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724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 - 2017-11-16 11:54:23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الحين بعد ما شفتوا صورنا، صار وقت نشوف صوركم.
شاركونا صورة واحد من مباني السعودية المميزة مع علبة نستله كونتري كورن فليكس لتربحوا سلّة من علب نستله كونتري كورن فليكس إذا كنتوا من الفائزين الثلاثة.
تنتهي المسابقة في 28 نوفمبر.
#صباح_الخير_للمملكة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779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- 2017-11-15 17:05:28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785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 - 2017-11-09 15:49:32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لمّا تجتمع عراقة التقاليد مع روح العصر في صرح عمراني واحد، فاعلموا أنكم في السعودية.
تقدروا تحزروا اسم هذا المبنى؟
#٥٠_سنة_في_المملكة 
#نستله_كونتري_كورن_فليكس
#كلنا_نقرمشها_كلنا_نحبها
#صباح_الخير_للمملكة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2132548"/>
                  </a:ext>
                </a:extLst>
              </a:tr>
            </a:tbl>
          </a:graphicData>
        </a:graphic>
      </p:graphicFrame>
      <p:sp>
        <p:nvSpPr>
          <p:cNvPr id="4" name="Text Placeholder 3">
            <a:extLst>
              <a:ext uri="{FF2B5EF4-FFF2-40B4-BE49-F238E27FC236}">
                <a16:creationId xmlns:a16="http://schemas.microsoft.com/office/drawing/2014/main" id="{D9477A19-7552-462E-83CA-DE94820FADF8}"/>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3024881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15CA0-2963-4AE9-8EAA-93C47F4F12D5}"/>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A2CB2A4C-3E57-494D-98D9-664E34D3C7DE}"/>
              </a:ext>
            </a:extLst>
          </p:cNvPr>
          <p:cNvGraphicFramePr>
            <a:graphicFrameLocks noGrp="1"/>
          </p:cNvGraphicFramePr>
          <p:nvPr>
            <p:ph type="tbl" sz="quarter" idx="13"/>
            <p:extLst>
              <p:ext uri="{D42A27DB-BD31-4B8C-83A1-F6EECF244321}">
                <p14:modId xmlns:p14="http://schemas.microsoft.com/office/powerpoint/2010/main" val="165537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4602690"/>
                    </a:ext>
                  </a:extLst>
                </a:gridCol>
                <a:gridCol w="617220">
                  <a:extLst>
                    <a:ext uri="{9D8B030D-6E8A-4147-A177-3AD203B41FA5}">
                      <a16:colId xmlns:a16="http://schemas.microsoft.com/office/drawing/2014/main" val="694947393"/>
                    </a:ext>
                  </a:extLst>
                </a:gridCol>
                <a:gridCol w="534924">
                  <a:extLst>
                    <a:ext uri="{9D8B030D-6E8A-4147-A177-3AD203B41FA5}">
                      <a16:colId xmlns:a16="http://schemas.microsoft.com/office/drawing/2014/main" val="3853350474"/>
                    </a:ext>
                  </a:extLst>
                </a:gridCol>
                <a:gridCol w="534924">
                  <a:extLst>
                    <a:ext uri="{9D8B030D-6E8A-4147-A177-3AD203B41FA5}">
                      <a16:colId xmlns:a16="http://schemas.microsoft.com/office/drawing/2014/main" val="4132698217"/>
                    </a:ext>
                  </a:extLst>
                </a:gridCol>
                <a:gridCol w="411480">
                  <a:extLst>
                    <a:ext uri="{9D8B030D-6E8A-4147-A177-3AD203B41FA5}">
                      <a16:colId xmlns:a16="http://schemas.microsoft.com/office/drawing/2014/main" val="3265835812"/>
                    </a:ext>
                  </a:extLst>
                </a:gridCol>
                <a:gridCol w="534924">
                  <a:extLst>
                    <a:ext uri="{9D8B030D-6E8A-4147-A177-3AD203B41FA5}">
                      <a16:colId xmlns:a16="http://schemas.microsoft.com/office/drawing/2014/main" val="1218888824"/>
                    </a:ext>
                  </a:extLst>
                </a:gridCol>
                <a:gridCol w="534924">
                  <a:extLst>
                    <a:ext uri="{9D8B030D-6E8A-4147-A177-3AD203B41FA5}">
                      <a16:colId xmlns:a16="http://schemas.microsoft.com/office/drawing/2014/main" val="1382223571"/>
                    </a:ext>
                  </a:extLst>
                </a:gridCol>
                <a:gridCol w="534924">
                  <a:extLst>
                    <a:ext uri="{9D8B030D-6E8A-4147-A177-3AD203B41FA5}">
                      <a16:colId xmlns:a16="http://schemas.microsoft.com/office/drawing/2014/main" val="4061099560"/>
                    </a:ext>
                  </a:extLst>
                </a:gridCol>
                <a:gridCol w="534924">
                  <a:extLst>
                    <a:ext uri="{9D8B030D-6E8A-4147-A177-3AD203B41FA5}">
                      <a16:colId xmlns:a16="http://schemas.microsoft.com/office/drawing/2014/main" val="935144310"/>
                    </a:ext>
                  </a:extLst>
                </a:gridCol>
                <a:gridCol w="534924">
                  <a:extLst>
                    <a:ext uri="{9D8B030D-6E8A-4147-A177-3AD203B41FA5}">
                      <a16:colId xmlns:a16="http://schemas.microsoft.com/office/drawing/2014/main" val="2928836246"/>
                    </a:ext>
                  </a:extLst>
                </a:gridCol>
                <a:gridCol w="617220">
                  <a:extLst>
                    <a:ext uri="{9D8B030D-6E8A-4147-A177-3AD203B41FA5}">
                      <a16:colId xmlns:a16="http://schemas.microsoft.com/office/drawing/2014/main" val="1604275525"/>
                    </a:ext>
                  </a:extLst>
                </a:gridCol>
                <a:gridCol w="370332">
                  <a:extLst>
                    <a:ext uri="{9D8B030D-6E8A-4147-A177-3AD203B41FA5}">
                      <a16:colId xmlns:a16="http://schemas.microsoft.com/office/drawing/2014/main" val="3134385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805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- 2017-11-09 12:40:16</a:t>
                      </a:r>
                      <a:r>
                        <a:rPr kumimoji="0" lang="en-US" sz="1000" b="0" i="0" u="none" strike="noStrike" kern="1200" cap="none" spc="0" normalizeH="0" baseline="0" noProof="0">
                          <a:ln>
                            <a:noFill/>
                          </a:ln>
                          <a:solidFill>
                            <a:prstClr val="black"/>
                          </a:solidFill>
                          <a:effectLst/>
                          <a:uLnTx/>
                          <a:uFillTx/>
                          <a:latin typeface="+mn-lt"/>
                          <a:ea typeface="+mn-ea"/>
                          <a:cs typeface="+mn-cs"/>
                        </a:rPr>
                        <a:t>
Keep your breakfast safe with exclusive Star Wars bag clips. Collect all three different designs: one in every pack of selected Nestlé breakfast cereals.
Share this with a Star Wars fan!
#starwars
</a:t>
                      </a:r>
                      <a:r>
                        <a:rPr kumimoji="0" lang="ar-AE" sz="1000" b="0" i="0" u="none" strike="noStrike" kern="1200" cap="none" spc="0" normalizeH="0" baseline="0" noProof="0">
                          <a:ln>
                            <a:noFill/>
                          </a:ln>
                          <a:solidFill>
                            <a:prstClr val="black"/>
                          </a:solidFill>
                          <a:effectLst/>
                          <a:uLnTx/>
                          <a:uFillTx/>
                          <a:latin typeface="+mn-lt"/>
                          <a:ea typeface="+mn-ea"/>
                          <a:cs typeface="+mn-cs"/>
                        </a:rPr>
                        <a:t>حافظ على قرمشة رقائق فطورك مع ملاقط أكياس 
 الحصرية </a:t>
                      </a:r>
                      <a:r>
                        <a:rPr kumimoji="0" lang="en-US" sz="1000" b="0" i="0" u="none" strike="noStrike" kern="1200" cap="none" spc="0" normalizeH="0" baseline="0" noProof="0">
                          <a:ln>
                            <a:noFill/>
                          </a:ln>
                          <a:solidFill>
                            <a:prstClr val="black"/>
                          </a:solidFill>
                          <a:effectLst/>
                          <a:uLnTx/>
                          <a:uFillTx/>
                          <a:latin typeface="+mn-lt"/>
                          <a:ea typeface="+mn-ea"/>
                          <a:cs typeface="+mn-cs"/>
                        </a:rPr>
                        <a:t>Star Wars The Last Jedi  
</a:t>
                      </a:r>
                      <a:r>
                        <a:rPr kumimoji="0" lang="ar-AE" sz="1000" b="0" i="0" u="none" strike="noStrike" kern="1200" cap="none" spc="0" normalizeH="0" baseline="0" noProof="0">
                          <a:ln>
                            <a:noFill/>
                          </a:ln>
                          <a:solidFill>
                            <a:prstClr val="black"/>
                          </a:solidFill>
                          <a:effectLst/>
                          <a:uLnTx/>
                          <a:uFillTx/>
                          <a:latin typeface="+mn-lt"/>
                          <a:ea typeface="+mn-ea"/>
                          <a:cs typeface="+mn-cs"/>
                        </a:rPr>
                        <a:t>اجمع التصاميم الثلاثة المختلفة واحصل على ملقط واحد في كل علبة من علب رقائق فطور نستله المختارة
شارك هذا مع صديقك المغرم بحرب النجوم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882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- 2017-11-08 09:56:37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0489930"/>
                  </a:ext>
                </a:extLst>
              </a:tr>
            </a:tbl>
          </a:graphicData>
        </a:graphic>
      </p:graphicFrame>
      <p:sp>
        <p:nvSpPr>
          <p:cNvPr id="4" name="Text Placeholder 3">
            <a:extLst>
              <a:ext uri="{FF2B5EF4-FFF2-40B4-BE49-F238E27FC236}">
                <a16:creationId xmlns:a16="http://schemas.microsoft.com/office/drawing/2014/main" id="{F3491F2C-743E-4450-A5B4-6F27ED3928A9}"/>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3658754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FF56-6BEE-4956-A85D-1A53B1BBED44}"/>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3AC5D468-9A2A-490F-BDDF-452BA302D4FD}"/>
              </a:ext>
            </a:extLst>
          </p:cNvPr>
          <p:cNvGraphicFramePr>
            <a:graphicFrameLocks noGrp="1"/>
          </p:cNvGraphicFramePr>
          <p:nvPr>
            <p:ph type="tbl" sz="quarter" idx="13"/>
            <p:extLst>
              <p:ext uri="{D42A27DB-BD31-4B8C-83A1-F6EECF244321}">
                <p14:modId xmlns:p14="http://schemas.microsoft.com/office/powerpoint/2010/main" val="231610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4405603"/>
                    </a:ext>
                  </a:extLst>
                </a:gridCol>
                <a:gridCol w="617220">
                  <a:extLst>
                    <a:ext uri="{9D8B030D-6E8A-4147-A177-3AD203B41FA5}">
                      <a16:colId xmlns:a16="http://schemas.microsoft.com/office/drawing/2014/main" val="970960967"/>
                    </a:ext>
                  </a:extLst>
                </a:gridCol>
                <a:gridCol w="534924">
                  <a:extLst>
                    <a:ext uri="{9D8B030D-6E8A-4147-A177-3AD203B41FA5}">
                      <a16:colId xmlns:a16="http://schemas.microsoft.com/office/drawing/2014/main" val="210399237"/>
                    </a:ext>
                  </a:extLst>
                </a:gridCol>
                <a:gridCol w="534924">
                  <a:extLst>
                    <a:ext uri="{9D8B030D-6E8A-4147-A177-3AD203B41FA5}">
                      <a16:colId xmlns:a16="http://schemas.microsoft.com/office/drawing/2014/main" val="852476725"/>
                    </a:ext>
                  </a:extLst>
                </a:gridCol>
                <a:gridCol w="411480">
                  <a:extLst>
                    <a:ext uri="{9D8B030D-6E8A-4147-A177-3AD203B41FA5}">
                      <a16:colId xmlns:a16="http://schemas.microsoft.com/office/drawing/2014/main" val="2124938247"/>
                    </a:ext>
                  </a:extLst>
                </a:gridCol>
                <a:gridCol w="534924">
                  <a:extLst>
                    <a:ext uri="{9D8B030D-6E8A-4147-A177-3AD203B41FA5}">
                      <a16:colId xmlns:a16="http://schemas.microsoft.com/office/drawing/2014/main" val="863793394"/>
                    </a:ext>
                  </a:extLst>
                </a:gridCol>
                <a:gridCol w="534924">
                  <a:extLst>
                    <a:ext uri="{9D8B030D-6E8A-4147-A177-3AD203B41FA5}">
                      <a16:colId xmlns:a16="http://schemas.microsoft.com/office/drawing/2014/main" val="1414952126"/>
                    </a:ext>
                  </a:extLst>
                </a:gridCol>
                <a:gridCol w="534924">
                  <a:extLst>
                    <a:ext uri="{9D8B030D-6E8A-4147-A177-3AD203B41FA5}">
                      <a16:colId xmlns:a16="http://schemas.microsoft.com/office/drawing/2014/main" val="1838704623"/>
                    </a:ext>
                  </a:extLst>
                </a:gridCol>
                <a:gridCol w="534924">
                  <a:extLst>
                    <a:ext uri="{9D8B030D-6E8A-4147-A177-3AD203B41FA5}">
                      <a16:colId xmlns:a16="http://schemas.microsoft.com/office/drawing/2014/main" val="4121392602"/>
                    </a:ext>
                  </a:extLst>
                </a:gridCol>
                <a:gridCol w="534924">
                  <a:extLst>
                    <a:ext uri="{9D8B030D-6E8A-4147-A177-3AD203B41FA5}">
                      <a16:colId xmlns:a16="http://schemas.microsoft.com/office/drawing/2014/main" val="1213433778"/>
                    </a:ext>
                  </a:extLst>
                </a:gridCol>
                <a:gridCol w="617220">
                  <a:extLst>
                    <a:ext uri="{9D8B030D-6E8A-4147-A177-3AD203B41FA5}">
                      <a16:colId xmlns:a16="http://schemas.microsoft.com/office/drawing/2014/main" val="1798223903"/>
                    </a:ext>
                  </a:extLst>
                </a:gridCol>
                <a:gridCol w="370332">
                  <a:extLst>
                    <a:ext uri="{9D8B030D-6E8A-4147-A177-3AD203B41FA5}">
                      <a16:colId xmlns:a16="http://schemas.microsoft.com/office/drawing/2014/main" val="2733110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7507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 - 2017-11-08 09:48:18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لمّا تجتمع عراقة التقاليد مع روح العصر في صرح عمراني واحد، فاعلموا أنكم في السعودية.
إيش هو أروع مبنى بنظركم؟
#صباح_الخير_للمملكة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680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 - 2017-11-07 11:20:00</a:t>
                      </a:r>
                      <a:r>
                        <a:rPr kumimoji="0" lang="en-US" sz="1000" b="0" i="0" u="none" strike="noStrike" kern="1200" cap="none" spc="0" normalizeH="0" baseline="0" noProof="0">
                          <a:ln>
                            <a:noFill/>
                          </a:ln>
                          <a:solidFill>
                            <a:prstClr val="black"/>
                          </a:solidFill>
                          <a:effectLst/>
                          <a:uLnTx/>
                          <a:uFillTx/>
                          <a:latin typeface="+mn-lt"/>
                          <a:ea typeface="+mn-ea"/>
                          <a:cs typeface="+mn-cs"/>
                        </a:rPr>
                        <a:t>
What’s your Nestlé Fitness breakfast style? 
Do you prefer with fruits and nuts? Or chocolate? Or just plain and simple?
Share your pictures with us on Instagram and tag @nestlefitnessarabia to be featured!
#NestléFitness
</a:t>
                      </a:r>
                      <a:r>
                        <a:rPr kumimoji="0" lang="ar-AE" sz="1000" b="0" i="0" u="none" strike="noStrike" kern="1200" cap="none" spc="0" normalizeH="0" baseline="0" noProof="0">
                          <a:ln>
                            <a:noFill/>
                          </a:ln>
                          <a:solidFill>
                            <a:prstClr val="black"/>
                          </a:solidFill>
                          <a:effectLst/>
                          <a:uLnTx/>
                          <a:uFillTx/>
                          <a:latin typeface="+mn-lt"/>
                          <a:ea typeface="+mn-ea"/>
                          <a:cs typeface="+mn-cs"/>
                        </a:rPr>
                        <a:t>كيف تفضلين تناول رقائق فطور نستله فيتنس؟
مع الفواكه أم المكسرات؟ مع الشوكولاتة أم لوحدها؟
شاركينا صورك على إنستاغرام عبر @</a:t>
                      </a:r>
                      <a:r>
                        <a:rPr kumimoji="0" lang="en-US" sz="1000" b="0" i="0" u="none" strike="noStrike" kern="1200" cap="none" spc="0" normalizeH="0" baseline="0" noProof="0">
                          <a:ln>
                            <a:noFill/>
                          </a:ln>
                          <a:solidFill>
                            <a:prstClr val="black"/>
                          </a:solidFill>
                          <a:effectLst/>
                          <a:uLnTx/>
                          <a:uFillTx/>
                          <a:latin typeface="+mn-lt"/>
                          <a:ea typeface="+mn-ea"/>
                          <a:cs typeface="+mn-cs"/>
                        </a:rPr>
                        <a:t>nestlefitnessarabia </a:t>
                      </a:r>
                      <a:r>
                        <a:rPr kumimoji="0" lang="ar-AE" sz="1000" b="0" i="0" u="none" strike="noStrike" kern="1200" cap="none" spc="0" normalizeH="0" baseline="0" noProof="0">
                          <a:ln>
                            <a:noFill/>
                          </a:ln>
                          <a:solidFill>
                            <a:prstClr val="black"/>
                          </a:solidFill>
                          <a:effectLst/>
                          <a:uLnTx/>
                          <a:uFillTx/>
                          <a:latin typeface="+mn-lt"/>
                          <a:ea typeface="+mn-ea"/>
                          <a:cs typeface="+mn-cs"/>
                        </a:rPr>
                        <a:t>وقد نعرض صورك على صفحتنا.
#نستله_فيتنس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41356566"/>
                  </a:ext>
                </a:extLst>
              </a:tr>
            </a:tbl>
          </a:graphicData>
        </a:graphic>
      </p:graphicFrame>
      <p:sp>
        <p:nvSpPr>
          <p:cNvPr id="4" name="Text Placeholder 3">
            <a:extLst>
              <a:ext uri="{FF2B5EF4-FFF2-40B4-BE49-F238E27FC236}">
                <a16:creationId xmlns:a16="http://schemas.microsoft.com/office/drawing/2014/main" id="{1D22A166-E954-4AA3-8BC5-5924BF9B42A9}"/>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4167692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59E61-1C45-4593-B501-1DE57A536D58}"/>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42E7C335-5222-4C56-93AC-950A05637E16}"/>
              </a:ext>
            </a:extLst>
          </p:cNvPr>
          <p:cNvGraphicFramePr>
            <a:graphicFrameLocks noGrp="1"/>
          </p:cNvGraphicFramePr>
          <p:nvPr>
            <p:ph type="tbl" sz="quarter" idx="13"/>
            <p:extLst>
              <p:ext uri="{D42A27DB-BD31-4B8C-83A1-F6EECF244321}">
                <p14:modId xmlns:p14="http://schemas.microsoft.com/office/powerpoint/2010/main" val="1372354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6047489"/>
                    </a:ext>
                  </a:extLst>
                </a:gridCol>
                <a:gridCol w="617220">
                  <a:extLst>
                    <a:ext uri="{9D8B030D-6E8A-4147-A177-3AD203B41FA5}">
                      <a16:colId xmlns:a16="http://schemas.microsoft.com/office/drawing/2014/main" val="3146738484"/>
                    </a:ext>
                  </a:extLst>
                </a:gridCol>
                <a:gridCol w="534924">
                  <a:extLst>
                    <a:ext uri="{9D8B030D-6E8A-4147-A177-3AD203B41FA5}">
                      <a16:colId xmlns:a16="http://schemas.microsoft.com/office/drawing/2014/main" val="534990787"/>
                    </a:ext>
                  </a:extLst>
                </a:gridCol>
                <a:gridCol w="534924">
                  <a:extLst>
                    <a:ext uri="{9D8B030D-6E8A-4147-A177-3AD203B41FA5}">
                      <a16:colId xmlns:a16="http://schemas.microsoft.com/office/drawing/2014/main" val="666748510"/>
                    </a:ext>
                  </a:extLst>
                </a:gridCol>
                <a:gridCol w="411480">
                  <a:extLst>
                    <a:ext uri="{9D8B030D-6E8A-4147-A177-3AD203B41FA5}">
                      <a16:colId xmlns:a16="http://schemas.microsoft.com/office/drawing/2014/main" val="1915935561"/>
                    </a:ext>
                  </a:extLst>
                </a:gridCol>
                <a:gridCol w="534924">
                  <a:extLst>
                    <a:ext uri="{9D8B030D-6E8A-4147-A177-3AD203B41FA5}">
                      <a16:colId xmlns:a16="http://schemas.microsoft.com/office/drawing/2014/main" val="2362209917"/>
                    </a:ext>
                  </a:extLst>
                </a:gridCol>
                <a:gridCol w="534924">
                  <a:extLst>
                    <a:ext uri="{9D8B030D-6E8A-4147-A177-3AD203B41FA5}">
                      <a16:colId xmlns:a16="http://schemas.microsoft.com/office/drawing/2014/main" val="3418942940"/>
                    </a:ext>
                  </a:extLst>
                </a:gridCol>
                <a:gridCol w="534924">
                  <a:extLst>
                    <a:ext uri="{9D8B030D-6E8A-4147-A177-3AD203B41FA5}">
                      <a16:colId xmlns:a16="http://schemas.microsoft.com/office/drawing/2014/main" val="972965257"/>
                    </a:ext>
                  </a:extLst>
                </a:gridCol>
                <a:gridCol w="534924">
                  <a:extLst>
                    <a:ext uri="{9D8B030D-6E8A-4147-A177-3AD203B41FA5}">
                      <a16:colId xmlns:a16="http://schemas.microsoft.com/office/drawing/2014/main" val="626292482"/>
                    </a:ext>
                  </a:extLst>
                </a:gridCol>
                <a:gridCol w="534924">
                  <a:extLst>
                    <a:ext uri="{9D8B030D-6E8A-4147-A177-3AD203B41FA5}">
                      <a16:colId xmlns:a16="http://schemas.microsoft.com/office/drawing/2014/main" val="3197180002"/>
                    </a:ext>
                  </a:extLst>
                </a:gridCol>
                <a:gridCol w="617220">
                  <a:extLst>
                    <a:ext uri="{9D8B030D-6E8A-4147-A177-3AD203B41FA5}">
                      <a16:colId xmlns:a16="http://schemas.microsoft.com/office/drawing/2014/main" val="649543631"/>
                    </a:ext>
                  </a:extLst>
                </a:gridCol>
                <a:gridCol w="370332">
                  <a:extLst>
                    <a:ext uri="{9D8B030D-6E8A-4147-A177-3AD203B41FA5}">
                      <a16:colId xmlns:a16="http://schemas.microsoft.com/office/drawing/2014/main" val="1495750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866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- 2017-11-02 11:24:13</a:t>
                      </a:r>
                      <a:r>
                        <a:rPr kumimoji="0" lang="en-US" sz="1000" b="0" i="0" u="none" strike="noStrike" kern="1200" cap="none" spc="0" normalizeH="0" baseline="0" noProof="0">
                          <a:ln>
                            <a:noFill/>
                          </a:ln>
                          <a:solidFill>
                            <a:prstClr val="black"/>
                          </a:solidFill>
                          <a:effectLst/>
                          <a:uLnTx/>
                          <a:uFillTx/>
                          <a:latin typeface="+mn-lt"/>
                          <a:ea typeface="+mn-ea"/>
                          <a:cs typeface="+mn-cs"/>
                        </a:rPr>
                        <a:t>
Save your breakfast cereal with our exclusive Star Wars The Last Jedi bag clips. 
Get all three designs with selected Nestlé Breakfast Cereal packs!
Tag a Star Wars fan!
#WeMakeBreakfastBetter
.</a:t>
                      </a:r>
                      <a:r>
                        <a:rPr kumimoji="0" lang="ar-AE" sz="1000" b="0" i="0" u="none" strike="noStrike" kern="1200" cap="none" spc="0" normalizeH="0" baseline="0" noProof="0">
                          <a:ln>
                            <a:noFill/>
                          </a:ln>
                          <a:solidFill>
                            <a:prstClr val="black"/>
                          </a:solidFill>
                          <a:effectLst/>
                          <a:uLnTx/>
                          <a:uFillTx/>
                          <a:latin typeface="+mn-lt"/>
                          <a:ea typeface="+mn-ea"/>
                          <a:cs typeface="+mn-cs"/>
                        </a:rPr>
                        <a:t>احمِ رقائق فطورك مع ملاقط أكياس </a:t>
                      </a:r>
                      <a:r>
                        <a:rPr kumimoji="0" lang="en-US" sz="1000" b="0" i="0" u="none" strike="noStrike" kern="1200" cap="none" spc="0" normalizeH="0" baseline="0" noProof="0">
                          <a:ln>
                            <a:noFill/>
                          </a:ln>
                          <a:solidFill>
                            <a:prstClr val="black"/>
                          </a:solidFill>
                          <a:effectLst/>
                          <a:uLnTx/>
                          <a:uFillTx/>
                          <a:latin typeface="+mn-lt"/>
                          <a:ea typeface="+mn-ea"/>
                          <a:cs typeface="+mn-cs"/>
                        </a:rPr>
                        <a:t>Star Wars The Last Jedi </a:t>
                      </a:r>
                      <a:r>
                        <a:rPr kumimoji="0" lang="ar-AE" sz="1000" b="0" i="0" u="none" strike="noStrike" kern="1200" cap="none" spc="0" normalizeH="0" baseline="0" noProof="0">
                          <a:ln>
                            <a:noFill/>
                          </a:ln>
                          <a:solidFill>
                            <a:prstClr val="black"/>
                          </a:solidFill>
                          <a:effectLst/>
                          <a:uLnTx/>
                          <a:uFillTx/>
                          <a:latin typeface="+mn-lt"/>
                          <a:ea typeface="+mn-ea"/>
                          <a:cs typeface="+mn-cs"/>
                        </a:rPr>
                        <a:t>الحصرية
.اجمع التصاميم الثلاثة من علب رقائق فطور نستله المختارة
.تاغ لعشّاق حرب النجوم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1797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 - 2017-11-02 11:16:25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8671033"/>
                  </a:ext>
                </a:extLst>
              </a:tr>
            </a:tbl>
          </a:graphicData>
        </a:graphic>
      </p:graphicFrame>
      <p:sp>
        <p:nvSpPr>
          <p:cNvPr id="4" name="Text Placeholder 3">
            <a:extLst>
              <a:ext uri="{FF2B5EF4-FFF2-40B4-BE49-F238E27FC236}">
                <a16:creationId xmlns:a16="http://schemas.microsoft.com/office/drawing/2014/main" id="{5E152935-6C06-4B99-A4B7-03E5ECEF28D5}"/>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1244274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BF820-4FA2-4F25-90E9-EBF0529A4891}"/>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13198B1E-7C00-4590-876D-CD7CE9E24CFD}"/>
              </a:ext>
            </a:extLst>
          </p:cNvPr>
          <p:cNvGraphicFramePr>
            <a:graphicFrameLocks noGrp="1"/>
          </p:cNvGraphicFramePr>
          <p:nvPr>
            <p:ph type="tbl" sz="quarter" idx="13"/>
            <p:extLst>
              <p:ext uri="{D42A27DB-BD31-4B8C-83A1-F6EECF244321}">
                <p14:modId xmlns:p14="http://schemas.microsoft.com/office/powerpoint/2010/main" val="67142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4556674"/>
                    </a:ext>
                  </a:extLst>
                </a:gridCol>
                <a:gridCol w="617220">
                  <a:extLst>
                    <a:ext uri="{9D8B030D-6E8A-4147-A177-3AD203B41FA5}">
                      <a16:colId xmlns:a16="http://schemas.microsoft.com/office/drawing/2014/main" val="636528048"/>
                    </a:ext>
                  </a:extLst>
                </a:gridCol>
                <a:gridCol w="534924">
                  <a:extLst>
                    <a:ext uri="{9D8B030D-6E8A-4147-A177-3AD203B41FA5}">
                      <a16:colId xmlns:a16="http://schemas.microsoft.com/office/drawing/2014/main" val="2755839624"/>
                    </a:ext>
                  </a:extLst>
                </a:gridCol>
                <a:gridCol w="534924">
                  <a:extLst>
                    <a:ext uri="{9D8B030D-6E8A-4147-A177-3AD203B41FA5}">
                      <a16:colId xmlns:a16="http://schemas.microsoft.com/office/drawing/2014/main" val="2559824353"/>
                    </a:ext>
                  </a:extLst>
                </a:gridCol>
                <a:gridCol w="411480">
                  <a:extLst>
                    <a:ext uri="{9D8B030D-6E8A-4147-A177-3AD203B41FA5}">
                      <a16:colId xmlns:a16="http://schemas.microsoft.com/office/drawing/2014/main" val="3369381577"/>
                    </a:ext>
                  </a:extLst>
                </a:gridCol>
                <a:gridCol w="534924">
                  <a:extLst>
                    <a:ext uri="{9D8B030D-6E8A-4147-A177-3AD203B41FA5}">
                      <a16:colId xmlns:a16="http://schemas.microsoft.com/office/drawing/2014/main" val="3095855267"/>
                    </a:ext>
                  </a:extLst>
                </a:gridCol>
                <a:gridCol w="534924">
                  <a:extLst>
                    <a:ext uri="{9D8B030D-6E8A-4147-A177-3AD203B41FA5}">
                      <a16:colId xmlns:a16="http://schemas.microsoft.com/office/drawing/2014/main" val="3777969425"/>
                    </a:ext>
                  </a:extLst>
                </a:gridCol>
                <a:gridCol w="534924">
                  <a:extLst>
                    <a:ext uri="{9D8B030D-6E8A-4147-A177-3AD203B41FA5}">
                      <a16:colId xmlns:a16="http://schemas.microsoft.com/office/drawing/2014/main" val="1441466326"/>
                    </a:ext>
                  </a:extLst>
                </a:gridCol>
                <a:gridCol w="534924">
                  <a:extLst>
                    <a:ext uri="{9D8B030D-6E8A-4147-A177-3AD203B41FA5}">
                      <a16:colId xmlns:a16="http://schemas.microsoft.com/office/drawing/2014/main" val="4101355254"/>
                    </a:ext>
                  </a:extLst>
                </a:gridCol>
                <a:gridCol w="534924">
                  <a:extLst>
                    <a:ext uri="{9D8B030D-6E8A-4147-A177-3AD203B41FA5}">
                      <a16:colId xmlns:a16="http://schemas.microsoft.com/office/drawing/2014/main" val="3832437177"/>
                    </a:ext>
                  </a:extLst>
                </a:gridCol>
                <a:gridCol w="617220">
                  <a:extLst>
                    <a:ext uri="{9D8B030D-6E8A-4147-A177-3AD203B41FA5}">
                      <a16:colId xmlns:a16="http://schemas.microsoft.com/office/drawing/2014/main" val="2656265659"/>
                    </a:ext>
                  </a:extLst>
                </a:gridCol>
                <a:gridCol w="370332">
                  <a:extLst>
                    <a:ext uri="{9D8B030D-6E8A-4147-A177-3AD203B41FA5}">
                      <a16:colId xmlns:a16="http://schemas.microsoft.com/office/drawing/2014/main" val="336117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7313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 - 2017-11-02 10:20:13</a:t>
                      </a:r>
                      <a:r>
                        <a:rPr kumimoji="0" lang="en-US" sz="1000" b="0" i="0" u="none" strike="noStrike" kern="1200" cap="none" spc="0" normalizeH="0" baseline="0" noProof="0">
                          <a:ln>
                            <a:noFill/>
                          </a:ln>
                          <a:solidFill>
                            <a:prstClr val="black"/>
                          </a:solidFill>
                          <a:effectLst/>
                          <a:uLnTx/>
                          <a:uFillTx/>
                          <a:latin typeface="+mn-lt"/>
                          <a:ea typeface="+mn-ea"/>
                          <a:cs typeface="+mn-cs"/>
                        </a:rPr>
                        <a:t>
Even the making of this video blew us away.
How many takes do you think were needed to complete filming? 
#LionCerealsArabia
</a:t>
                      </a:r>
                      <a:r>
                        <a:rPr kumimoji="0" lang="ar-AE" sz="1000" b="0" i="0" u="none" strike="noStrike" kern="1200" cap="none" spc="0" normalizeH="0" baseline="0" noProof="0">
                          <a:ln>
                            <a:noFill/>
                          </a:ln>
                          <a:solidFill>
                            <a:prstClr val="black"/>
                          </a:solidFill>
                          <a:effectLst/>
                          <a:uLnTx/>
                          <a:uFillTx/>
                          <a:latin typeface="+mn-lt"/>
                          <a:ea typeface="+mn-ea"/>
                          <a:cs typeface="+mn-cs"/>
                        </a:rPr>
                        <a:t>ا تقلقوا هذا ما هو إعصار، هاذي مروحة عملاقة ورا الكواليس أعطتنا لقطات حلوة على هواكم.
كم لقطة صوّرنا برأيكم لنكمّل الفيلم؟
#خلّيك_أسد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2759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 - 2017-11-01 18:02:50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صباح الخير للمملكة!
من 50 سنة، وصلت أول بعثة من نستله كونتري كورن فليكس للمملكة، ومن يومها شفنا كل مراحل تطوّر معالمها ومبانيها. واليوم، خلّونا نتذكر سوا كل مباني السعودية الرائعة.
تابعونا على إنستاغرام لتشوفوا صور أكثر.
#صباح_الخير_للمملكة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5443801"/>
                  </a:ext>
                </a:extLst>
              </a:tr>
            </a:tbl>
          </a:graphicData>
        </a:graphic>
      </p:graphicFrame>
      <p:sp>
        <p:nvSpPr>
          <p:cNvPr id="4" name="Text Placeholder 3">
            <a:extLst>
              <a:ext uri="{FF2B5EF4-FFF2-40B4-BE49-F238E27FC236}">
                <a16:creationId xmlns:a16="http://schemas.microsoft.com/office/drawing/2014/main" id="{1EA64DEF-FEF2-47DA-8836-D1F4BE01731A}"/>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3627637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06F22-A182-4B46-93CF-852F2E822852}"/>
              </a:ext>
            </a:extLst>
          </p:cNvPr>
          <p:cNvSpPr>
            <a:spLocks noGrp="1"/>
          </p:cNvSpPr>
          <p:nvPr>
            <p:ph type="title"/>
          </p:nvPr>
        </p:nvSpPr>
        <p:spPr/>
        <p:txBody>
          <a:bodyPr/>
          <a:lstStyle/>
          <a:p>
            <a:r>
              <a:rPr lang="en-US"/>
              <a:t>Facebook Private Messages Table - 1 of 5</a:t>
            </a:r>
          </a:p>
        </p:txBody>
      </p:sp>
      <p:graphicFrame>
        <p:nvGraphicFramePr>
          <p:cNvPr id="5" name="Table Placeholder 4">
            <a:extLst>
              <a:ext uri="{FF2B5EF4-FFF2-40B4-BE49-F238E27FC236}">
                <a16:creationId xmlns:a16="http://schemas.microsoft.com/office/drawing/2014/main" id="{33946150-2B4B-49E5-939B-475828E08B90}"/>
              </a:ext>
            </a:extLst>
          </p:cNvPr>
          <p:cNvGraphicFramePr>
            <a:graphicFrameLocks noGrp="1"/>
          </p:cNvGraphicFramePr>
          <p:nvPr>
            <p:ph type="tbl" sz="quarter" idx="13"/>
            <p:extLst>
              <p:ext uri="{D42A27DB-BD31-4B8C-83A1-F6EECF244321}">
                <p14:modId xmlns:p14="http://schemas.microsoft.com/office/powerpoint/2010/main" val="11761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34736815"/>
                    </a:ext>
                  </a:extLst>
                </a:gridCol>
                <a:gridCol w="2057400">
                  <a:extLst>
                    <a:ext uri="{9D8B030D-6E8A-4147-A177-3AD203B41FA5}">
                      <a16:colId xmlns:a16="http://schemas.microsoft.com/office/drawing/2014/main" val="4121653463"/>
                    </a:ext>
                  </a:extLst>
                </a:gridCol>
                <a:gridCol w="822960">
                  <a:extLst>
                    <a:ext uri="{9D8B030D-6E8A-4147-A177-3AD203B41FA5}">
                      <a16:colId xmlns:a16="http://schemas.microsoft.com/office/drawing/2014/main" val="2288824278"/>
                    </a:ext>
                  </a:extLst>
                </a:gridCol>
                <a:gridCol w="1234440">
                  <a:extLst>
                    <a:ext uri="{9D8B030D-6E8A-4147-A177-3AD203B41FA5}">
                      <a16:colId xmlns:a16="http://schemas.microsoft.com/office/drawing/2014/main" val="208841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6126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ar-AE" sz="1000" b="1" i="0" u="none" strike="noStrike" kern="1200" cap="none" spc="0" normalizeH="0" baseline="0" noProof="0">
                          <a:ln>
                            <a:noFill/>
                          </a:ln>
                          <a:solidFill>
                            <a:prstClr val="black"/>
                          </a:solidFill>
                          <a:effectLst/>
                          <a:uLnTx/>
                          <a:uFillTx/>
                          <a:latin typeface="+mn-lt"/>
                          <a:ea typeface="+mn-ea"/>
                          <a:cs typeface="+mn-cs"/>
                        </a:rPr>
                        <a:t>حواء اكاديمى - 2017-11-24 22:03:52</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a:t>
                      </a:r>
                      <a:r>
                        <a:rPr kumimoji="0" lang="ar-AE" sz="1000" b="0" i="0" u="none" strike="noStrike" kern="1200" cap="none" spc="0" normalizeH="0" baseline="0" noProof="0">
                          <a:ln>
                            <a:noFill/>
                          </a:ln>
                          <a:solidFill>
                            <a:prstClr val="black"/>
                          </a:solidFill>
                          <a:effectLst/>
                          <a:uLnTx/>
                          <a:uFillTx/>
                          <a:latin typeface="+mn-lt"/>
                          <a:ea typeface="+mn-ea"/>
                          <a:cs typeface="+mn-cs"/>
                        </a:rPr>
                        <a:t>حواء , </a:t>
                      </a:r>
                      <a:r>
                        <a:rPr kumimoji="0" lang="en-US" sz="1000" b="0" i="0" u="none" strike="noStrike" kern="1200" cap="none" spc="0" normalizeH="0" baseline="0" noProof="0">
                          <a:ln>
                            <a:noFill/>
                          </a:ln>
                          <a:solidFill>
                            <a:prstClr val="black"/>
                          </a:solidFill>
                          <a:effectLst/>
                          <a:uLnTx/>
                          <a:uFillTx/>
                          <a:latin typeface="+mn-lt"/>
                          <a:ea typeface="+mn-ea"/>
                          <a:cs typeface="+mn-cs"/>
                        </a:rPr>
                        <a:t>thank you for your message! We are currently unavailable and we will respond to you as soon as we are back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 22:03:53</a:t>
                      </a:r>
                    </a:p>
                  </a:txBody>
                  <a:tcPr/>
                </a:tc>
                <a:extLst>
                  <a:ext uri="{0D108BD9-81ED-4DB2-BD59-A6C34878D82A}">
                    <a16:rowId xmlns:a16="http://schemas.microsoft.com/office/drawing/2014/main" val="199809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Nisreen Khalil - 2017-11-24 18:51:11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Nisreen ! Thank you for contacting Nestlé Fitness! We will respond to your message as soon as we can. Meanwhile, our website is one click away: https://www.nestle-fitness.com/en-me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 18:51:11</a:t>
                      </a:r>
                    </a:p>
                  </a:txBody>
                  <a:tcPr/>
                </a:tc>
                <a:extLst>
                  <a:ext uri="{0D108BD9-81ED-4DB2-BD59-A6C34878D82A}">
                    <a16:rowId xmlns:a16="http://schemas.microsoft.com/office/drawing/2014/main" val="58849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Umiinabil Umii - 2017-11-22 17:18:25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Umiinabil ! Thank you for reaching out. We look forward to answering all your questions and we will get back to you as soon as possible, meanwhile our website is just one click away: https://www.nestle-cereals.com/me/en/homepage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 17:18:25</a:t>
                      </a:r>
                    </a:p>
                  </a:txBody>
                  <a:tcPr/>
                </a:tc>
                <a:extLst>
                  <a:ext uri="{0D108BD9-81ED-4DB2-BD59-A6C34878D82A}">
                    <a16:rowId xmlns:a16="http://schemas.microsoft.com/office/drawing/2014/main" val="100559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Fazal Khan - 2017-11-22 14:55:09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Congrats on winning your ticket to Comic Con Arabia! Kindly share with us your number and full name to receive your ticket at the door.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8463285"/>
                  </a:ext>
                </a:extLst>
              </a:tr>
            </a:tbl>
          </a:graphicData>
        </a:graphic>
      </p:graphicFrame>
      <p:sp>
        <p:nvSpPr>
          <p:cNvPr id="4" name="Text Placeholder 3">
            <a:extLst>
              <a:ext uri="{FF2B5EF4-FFF2-40B4-BE49-F238E27FC236}">
                <a16:creationId xmlns:a16="http://schemas.microsoft.com/office/drawing/2014/main" id="{27F48CB2-6A44-44AA-9CDF-2AC36E8D8BD5}"/>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4063072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5E156-F78A-4994-9F79-04D50C42554C}"/>
              </a:ext>
            </a:extLst>
          </p:cNvPr>
          <p:cNvSpPr>
            <a:spLocks noGrp="1"/>
          </p:cNvSpPr>
          <p:nvPr>
            <p:ph type="title"/>
          </p:nvPr>
        </p:nvSpPr>
        <p:spPr/>
        <p:txBody>
          <a:bodyPr/>
          <a:lstStyle/>
          <a:p>
            <a:r>
              <a:rPr lang="en-US"/>
              <a:t>Facebook Private Messages Table - 2 of 5</a:t>
            </a:r>
          </a:p>
        </p:txBody>
      </p:sp>
      <p:graphicFrame>
        <p:nvGraphicFramePr>
          <p:cNvPr id="5" name="Table Placeholder 4">
            <a:extLst>
              <a:ext uri="{FF2B5EF4-FFF2-40B4-BE49-F238E27FC236}">
                <a16:creationId xmlns:a16="http://schemas.microsoft.com/office/drawing/2014/main" id="{2D0EAF3A-D3FE-45E5-9E2C-0B092E877F04}"/>
              </a:ext>
            </a:extLst>
          </p:cNvPr>
          <p:cNvGraphicFramePr>
            <a:graphicFrameLocks noGrp="1"/>
          </p:cNvGraphicFramePr>
          <p:nvPr>
            <p:ph type="tbl" sz="quarter" idx="13"/>
            <p:extLst>
              <p:ext uri="{D42A27DB-BD31-4B8C-83A1-F6EECF244321}">
                <p14:modId xmlns:p14="http://schemas.microsoft.com/office/powerpoint/2010/main" val="3577526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69079837"/>
                    </a:ext>
                  </a:extLst>
                </a:gridCol>
                <a:gridCol w="2057400">
                  <a:extLst>
                    <a:ext uri="{9D8B030D-6E8A-4147-A177-3AD203B41FA5}">
                      <a16:colId xmlns:a16="http://schemas.microsoft.com/office/drawing/2014/main" val="2513907594"/>
                    </a:ext>
                  </a:extLst>
                </a:gridCol>
                <a:gridCol w="822960">
                  <a:extLst>
                    <a:ext uri="{9D8B030D-6E8A-4147-A177-3AD203B41FA5}">
                      <a16:colId xmlns:a16="http://schemas.microsoft.com/office/drawing/2014/main" val="768423289"/>
                    </a:ext>
                  </a:extLst>
                </a:gridCol>
                <a:gridCol w="1234440">
                  <a:extLst>
                    <a:ext uri="{9D8B030D-6E8A-4147-A177-3AD203B41FA5}">
                      <a16:colId xmlns:a16="http://schemas.microsoft.com/office/drawing/2014/main" val="148830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93955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Yousef Ahmed - 2017-11-22 14:19:08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Yousef! Congrats on winning your ticket to Comic Con Arabia! Kindly reply back to us with your full name and contact number in order to be able to pick up your ticket at the door!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408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Paul Andrew Barrera - 2017-11-22 14:14:04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 are responding to Paul Andrew's comment: "Be a lion, Diane Jean Residuo Digna Barrera Sinay 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 14:14:04</a:t>
                      </a:r>
                    </a:p>
                  </a:txBody>
                  <a:tcPr/>
                </a:tc>
                <a:extLst>
                  <a:ext uri="{0D108BD9-81ED-4DB2-BD59-A6C34878D82A}">
                    <a16:rowId xmlns:a16="http://schemas.microsoft.com/office/drawing/2014/main" val="237625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Facebook User - 2017-11-22 14:13:03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 responding to an activity on the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 14:13:03</a:t>
                      </a:r>
                    </a:p>
                  </a:txBody>
                  <a:tcPr/>
                </a:tc>
                <a:extLst>
                  <a:ext uri="{0D108BD9-81ED-4DB2-BD59-A6C34878D82A}">
                    <a16:rowId xmlns:a16="http://schemas.microsoft.com/office/drawing/2014/main" val="316589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Nathalie Hammoud - 2017-11-22 11:26:50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Nathalie ! Thank you for reaching out. We look forward to answering all your questions and we will get back to you as soon as possible, meanwhile our website is just one click away: https://www.nestle-cereals.com/me/en/homepage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 11:26:51</a:t>
                      </a:r>
                    </a:p>
                  </a:txBody>
                  <a:tcPr/>
                </a:tc>
                <a:extLst>
                  <a:ext uri="{0D108BD9-81ED-4DB2-BD59-A6C34878D82A}">
                    <a16:rowId xmlns:a16="http://schemas.microsoft.com/office/drawing/2014/main" val="2406774442"/>
                  </a:ext>
                </a:extLst>
              </a:tr>
            </a:tbl>
          </a:graphicData>
        </a:graphic>
      </p:graphicFrame>
      <p:sp>
        <p:nvSpPr>
          <p:cNvPr id="4" name="Text Placeholder 3">
            <a:extLst>
              <a:ext uri="{FF2B5EF4-FFF2-40B4-BE49-F238E27FC236}">
                <a16:creationId xmlns:a16="http://schemas.microsoft.com/office/drawing/2014/main" id="{FA3509C4-7F95-47A0-ADC3-A60FA32A9281}"/>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253669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5383F-FEB8-42D5-A3B7-DE67834B8305}"/>
              </a:ext>
            </a:extLst>
          </p:cNvPr>
          <p:cNvSpPr>
            <a:spLocks noGrp="1"/>
          </p:cNvSpPr>
          <p:nvPr>
            <p:ph type="title"/>
          </p:nvPr>
        </p:nvSpPr>
        <p:spPr/>
        <p:txBody>
          <a:bodyPr/>
          <a:lstStyle/>
          <a:p>
            <a:r>
              <a:rPr lang="en-US"/>
              <a:t>Facebook Private Messages Table - 3 of 5</a:t>
            </a:r>
          </a:p>
        </p:txBody>
      </p:sp>
      <p:graphicFrame>
        <p:nvGraphicFramePr>
          <p:cNvPr id="5" name="Table Placeholder 4">
            <a:extLst>
              <a:ext uri="{FF2B5EF4-FFF2-40B4-BE49-F238E27FC236}">
                <a16:creationId xmlns:a16="http://schemas.microsoft.com/office/drawing/2014/main" id="{517A2528-A14C-42EA-AC9E-AE6EACEA9619}"/>
              </a:ext>
            </a:extLst>
          </p:cNvPr>
          <p:cNvGraphicFramePr>
            <a:graphicFrameLocks noGrp="1"/>
          </p:cNvGraphicFramePr>
          <p:nvPr>
            <p:ph type="tbl" sz="quarter" idx="13"/>
            <p:extLst>
              <p:ext uri="{D42A27DB-BD31-4B8C-83A1-F6EECF244321}">
                <p14:modId xmlns:p14="http://schemas.microsoft.com/office/powerpoint/2010/main" val="2263049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25166718"/>
                    </a:ext>
                  </a:extLst>
                </a:gridCol>
                <a:gridCol w="2057400">
                  <a:extLst>
                    <a:ext uri="{9D8B030D-6E8A-4147-A177-3AD203B41FA5}">
                      <a16:colId xmlns:a16="http://schemas.microsoft.com/office/drawing/2014/main" val="2499421856"/>
                    </a:ext>
                  </a:extLst>
                </a:gridCol>
                <a:gridCol w="822960">
                  <a:extLst>
                    <a:ext uri="{9D8B030D-6E8A-4147-A177-3AD203B41FA5}">
                      <a16:colId xmlns:a16="http://schemas.microsoft.com/office/drawing/2014/main" val="3067820012"/>
                    </a:ext>
                  </a:extLst>
                </a:gridCol>
                <a:gridCol w="1234440">
                  <a:extLst>
                    <a:ext uri="{9D8B030D-6E8A-4147-A177-3AD203B41FA5}">
                      <a16:colId xmlns:a16="http://schemas.microsoft.com/office/drawing/2014/main" val="1789017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0881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Nathalie Hammoud - 2017-11-21 11:17:48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Nathalie ! Thank you for contacting Nestlé Fitness! We will respond to your message as soon as we can. Meanwhile, our website is one click away: https://www.nestle-fitness.com/en-me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 11:17:48</a:t>
                      </a:r>
                    </a:p>
                  </a:txBody>
                  <a:tcPr/>
                </a:tc>
                <a:extLst>
                  <a:ext uri="{0D108BD9-81ED-4DB2-BD59-A6C34878D82A}">
                    <a16:rowId xmlns:a16="http://schemas.microsoft.com/office/drawing/2014/main" val="399199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ar-AE" sz="1000" b="1" i="0" u="none" strike="noStrike" kern="1200" cap="none" spc="0" normalizeH="0" baseline="0" noProof="0">
                          <a:ln>
                            <a:noFill/>
                          </a:ln>
                          <a:solidFill>
                            <a:prstClr val="black"/>
                          </a:solidFill>
                          <a:effectLst/>
                          <a:uLnTx/>
                          <a:uFillTx/>
                          <a:latin typeface="+mn-lt"/>
                          <a:ea typeface="+mn-ea"/>
                          <a:cs typeface="+mn-cs"/>
                        </a:rPr>
                        <a:t>ابو صدام - 2017-11-20 17:23:07</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 17:23:07</a:t>
                      </a:r>
                    </a:p>
                  </a:txBody>
                  <a:tcPr/>
                </a:tc>
                <a:extLst>
                  <a:ext uri="{0D108BD9-81ED-4DB2-BD59-A6C34878D82A}">
                    <a16:rowId xmlns:a16="http://schemas.microsoft.com/office/drawing/2014/main" val="3095342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Breakfast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Rasha Irshead - 2017-11-20 15:43:39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Thanks for messaging us. We try to be as responsive as possible. We'll get back to you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 15:43:39</a:t>
                      </a:r>
                    </a:p>
                  </a:txBody>
                  <a:tcPr/>
                </a:tc>
                <a:extLst>
                  <a:ext uri="{0D108BD9-81ED-4DB2-BD59-A6C34878D82A}">
                    <a16:rowId xmlns:a16="http://schemas.microsoft.com/office/drawing/2014/main" val="141704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LION Cereals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Sahar Abudayyih - 2017-11-19 21:02:06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Yummy Sahar!!!! We hope you enjoyed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 11:22:22</a:t>
                      </a:r>
                    </a:p>
                  </a:txBody>
                  <a:tcPr/>
                </a:tc>
                <a:extLst>
                  <a:ext uri="{0D108BD9-81ED-4DB2-BD59-A6C34878D82A}">
                    <a16:rowId xmlns:a16="http://schemas.microsoft.com/office/drawing/2014/main" val="10802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Nada El-Ghawaby - 2017-11-19 16:09:31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Nada  Thank you for contacting Nestle Country Corn Flakes. We will respond to your message as soon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 16:09:31</a:t>
                      </a:r>
                    </a:p>
                  </a:txBody>
                  <a:tcPr/>
                </a:tc>
                <a:extLst>
                  <a:ext uri="{0D108BD9-81ED-4DB2-BD59-A6C34878D82A}">
                    <a16:rowId xmlns:a16="http://schemas.microsoft.com/office/drawing/2014/main" val="139620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Hind Abd El Hady - 2017-11-18 18:28:08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 18:28:09</a:t>
                      </a:r>
                    </a:p>
                  </a:txBody>
                  <a:tcPr/>
                </a:tc>
                <a:extLst>
                  <a:ext uri="{0D108BD9-81ED-4DB2-BD59-A6C34878D82A}">
                    <a16:rowId xmlns:a16="http://schemas.microsoft.com/office/drawing/2014/main" val="3384452908"/>
                  </a:ext>
                </a:extLst>
              </a:tr>
            </a:tbl>
          </a:graphicData>
        </a:graphic>
      </p:graphicFrame>
      <p:sp>
        <p:nvSpPr>
          <p:cNvPr id="4" name="Text Placeholder 3">
            <a:extLst>
              <a:ext uri="{FF2B5EF4-FFF2-40B4-BE49-F238E27FC236}">
                <a16:creationId xmlns:a16="http://schemas.microsoft.com/office/drawing/2014/main" id="{D1AEA6B8-AE4B-4EDC-820D-7A19A00E0F2C}"/>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508633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CC7B8-C737-4C50-8A2D-89D0932BF153}"/>
              </a:ext>
            </a:extLst>
          </p:cNvPr>
          <p:cNvSpPr>
            <a:spLocks noGrp="1"/>
          </p:cNvSpPr>
          <p:nvPr>
            <p:ph type="title"/>
          </p:nvPr>
        </p:nvSpPr>
        <p:spPr/>
        <p:txBody>
          <a:bodyPr/>
          <a:lstStyle/>
          <a:p>
            <a:r>
              <a:rPr lang="en-US"/>
              <a:t>Facebook Private Messages Table - 4 of 5</a:t>
            </a:r>
          </a:p>
        </p:txBody>
      </p:sp>
      <p:graphicFrame>
        <p:nvGraphicFramePr>
          <p:cNvPr id="5" name="Table Placeholder 4">
            <a:extLst>
              <a:ext uri="{FF2B5EF4-FFF2-40B4-BE49-F238E27FC236}">
                <a16:creationId xmlns:a16="http://schemas.microsoft.com/office/drawing/2014/main" id="{75A03B16-3B94-4275-8884-146670554F66}"/>
              </a:ext>
            </a:extLst>
          </p:cNvPr>
          <p:cNvGraphicFramePr>
            <a:graphicFrameLocks noGrp="1"/>
          </p:cNvGraphicFramePr>
          <p:nvPr>
            <p:ph type="tbl" sz="quarter" idx="13"/>
            <p:extLst>
              <p:ext uri="{D42A27DB-BD31-4B8C-83A1-F6EECF244321}">
                <p14:modId xmlns:p14="http://schemas.microsoft.com/office/powerpoint/2010/main" val="268839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63475770"/>
                    </a:ext>
                  </a:extLst>
                </a:gridCol>
                <a:gridCol w="2057400">
                  <a:extLst>
                    <a:ext uri="{9D8B030D-6E8A-4147-A177-3AD203B41FA5}">
                      <a16:colId xmlns:a16="http://schemas.microsoft.com/office/drawing/2014/main" val="1769538291"/>
                    </a:ext>
                  </a:extLst>
                </a:gridCol>
                <a:gridCol w="822960">
                  <a:extLst>
                    <a:ext uri="{9D8B030D-6E8A-4147-A177-3AD203B41FA5}">
                      <a16:colId xmlns:a16="http://schemas.microsoft.com/office/drawing/2014/main" val="4106224598"/>
                    </a:ext>
                  </a:extLst>
                </a:gridCol>
                <a:gridCol w="1234440">
                  <a:extLst>
                    <a:ext uri="{9D8B030D-6E8A-4147-A177-3AD203B41FA5}">
                      <a16:colId xmlns:a16="http://schemas.microsoft.com/office/drawing/2014/main" val="424645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5126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Manal Shaban - 2017-11-18 15:18:30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Manal, thank you for reaching out. We are here to help you and we will get back to you as soon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 15:18:30</a:t>
                      </a:r>
                    </a:p>
                  </a:txBody>
                  <a:tcPr/>
                </a:tc>
                <a:extLst>
                  <a:ext uri="{0D108BD9-81ED-4DB2-BD59-A6C34878D82A}">
                    <a16:rowId xmlns:a16="http://schemas.microsoft.com/office/drawing/2014/main" val="1921164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Hoor Fbj - 2017-11-18 13:02:31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Hoor, thank you for reaching out. We are here to help you and we will get back to you as soon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 13:02:32</a:t>
                      </a:r>
                    </a:p>
                  </a:txBody>
                  <a:tcPr/>
                </a:tc>
                <a:extLst>
                  <a:ext uri="{0D108BD9-81ED-4DB2-BD59-A6C34878D82A}">
                    <a16:rowId xmlns:a16="http://schemas.microsoft.com/office/drawing/2014/main" val="144615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Dr-dalal Albargot - 2017-11-18 00:41:22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Dr-dalal, thank you for reaching out. We are here to help you and we will get back to you as soon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 00:41:23</a:t>
                      </a:r>
                    </a:p>
                  </a:txBody>
                  <a:tcPr/>
                </a:tc>
                <a:extLst>
                  <a:ext uri="{0D108BD9-81ED-4DB2-BD59-A6C34878D82A}">
                    <a16:rowId xmlns:a16="http://schemas.microsoft.com/office/drawing/2014/main" val="67318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Hend Zakaria - 2017-11-17 02:20:49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 02:20:50</a:t>
                      </a:r>
                    </a:p>
                  </a:txBody>
                  <a:tcPr/>
                </a:tc>
                <a:extLst>
                  <a:ext uri="{0D108BD9-81ED-4DB2-BD59-A6C34878D82A}">
                    <a16:rowId xmlns:a16="http://schemas.microsoft.com/office/drawing/2014/main" val="2357083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Silin Nasser - 2017-11-16 16:04:31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 16:04:32</a:t>
                      </a:r>
                    </a:p>
                  </a:txBody>
                  <a:tcPr/>
                </a:tc>
                <a:extLst>
                  <a:ext uri="{0D108BD9-81ED-4DB2-BD59-A6C34878D82A}">
                    <a16:rowId xmlns:a16="http://schemas.microsoft.com/office/drawing/2014/main" val="13791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Ali Attia - 2017-11-16 00:38:58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Ali, thank you for reaching out. We are here to help you and we will get back to you as soon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 00:38:59</a:t>
                      </a:r>
                    </a:p>
                  </a:txBody>
                  <a:tcPr/>
                </a:tc>
                <a:extLst>
                  <a:ext uri="{0D108BD9-81ED-4DB2-BD59-A6C34878D82A}">
                    <a16:rowId xmlns:a16="http://schemas.microsoft.com/office/drawing/2014/main" val="300772004"/>
                  </a:ext>
                </a:extLst>
              </a:tr>
            </a:tbl>
          </a:graphicData>
        </a:graphic>
      </p:graphicFrame>
      <p:sp>
        <p:nvSpPr>
          <p:cNvPr id="4" name="Text Placeholder 3">
            <a:extLst>
              <a:ext uri="{FF2B5EF4-FFF2-40B4-BE49-F238E27FC236}">
                <a16:creationId xmlns:a16="http://schemas.microsoft.com/office/drawing/2014/main" id="{517679FF-497D-44F8-AE86-BA1D81E740A5}"/>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2865512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1156E-0CAC-49FF-81E6-8C37346D5BE1}"/>
              </a:ext>
            </a:extLst>
          </p:cNvPr>
          <p:cNvSpPr>
            <a:spLocks noGrp="1"/>
          </p:cNvSpPr>
          <p:nvPr>
            <p:ph type="title"/>
          </p:nvPr>
        </p:nvSpPr>
        <p:spPr/>
        <p:txBody>
          <a:bodyPr/>
          <a:lstStyle/>
          <a:p>
            <a:r>
              <a:rPr lang="en-US"/>
              <a:t>Facebook Private Messages Table - 5 of 5</a:t>
            </a:r>
          </a:p>
        </p:txBody>
      </p:sp>
      <p:graphicFrame>
        <p:nvGraphicFramePr>
          <p:cNvPr id="5" name="Table Placeholder 4">
            <a:extLst>
              <a:ext uri="{FF2B5EF4-FFF2-40B4-BE49-F238E27FC236}">
                <a16:creationId xmlns:a16="http://schemas.microsoft.com/office/drawing/2014/main" id="{09A1B810-5BB3-40C5-A84D-649C53E079B8}"/>
              </a:ext>
            </a:extLst>
          </p:cNvPr>
          <p:cNvGraphicFramePr>
            <a:graphicFrameLocks noGrp="1"/>
          </p:cNvGraphicFramePr>
          <p:nvPr>
            <p:ph type="tbl" sz="quarter" idx="13"/>
            <p:extLst>
              <p:ext uri="{D42A27DB-BD31-4B8C-83A1-F6EECF244321}">
                <p14:modId xmlns:p14="http://schemas.microsoft.com/office/powerpoint/2010/main" val="203433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7579611"/>
                    </a:ext>
                  </a:extLst>
                </a:gridCol>
                <a:gridCol w="2057400">
                  <a:extLst>
                    <a:ext uri="{9D8B030D-6E8A-4147-A177-3AD203B41FA5}">
                      <a16:colId xmlns:a16="http://schemas.microsoft.com/office/drawing/2014/main" val="719676147"/>
                    </a:ext>
                  </a:extLst>
                </a:gridCol>
                <a:gridCol w="822960">
                  <a:extLst>
                    <a:ext uri="{9D8B030D-6E8A-4147-A177-3AD203B41FA5}">
                      <a16:colId xmlns:a16="http://schemas.microsoft.com/office/drawing/2014/main" val="3587378128"/>
                    </a:ext>
                  </a:extLst>
                </a:gridCol>
                <a:gridCol w="1234440">
                  <a:extLst>
                    <a:ext uri="{9D8B030D-6E8A-4147-A177-3AD203B41FA5}">
                      <a16:colId xmlns:a16="http://schemas.microsoft.com/office/drawing/2014/main" val="356876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3117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ar-AE" sz="1000" b="1" i="0" u="none" strike="noStrike" kern="1200" cap="none" spc="0" normalizeH="0" baseline="0" noProof="0">
                          <a:ln>
                            <a:noFill/>
                          </a:ln>
                          <a:solidFill>
                            <a:prstClr val="black"/>
                          </a:solidFill>
                          <a:effectLst/>
                          <a:uLnTx/>
                          <a:uFillTx/>
                          <a:latin typeface="+mn-lt"/>
                          <a:ea typeface="+mn-ea"/>
                          <a:cs typeface="+mn-cs"/>
                        </a:rPr>
                        <a:t>عواطف الهوساوي - 2017-11-15 21:13:40</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 21:13:41</a:t>
                      </a:r>
                    </a:p>
                  </a:txBody>
                  <a:tcPr/>
                </a:tc>
                <a:extLst>
                  <a:ext uri="{0D108BD9-81ED-4DB2-BD59-A6C34878D82A}">
                    <a16:rowId xmlns:a16="http://schemas.microsoft.com/office/drawing/2014/main" val="328154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Menna Attallah - 2017-11-14 23:29:48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 23:29:50</a:t>
                      </a:r>
                    </a:p>
                  </a:txBody>
                  <a:tcPr/>
                </a:tc>
                <a:extLst>
                  <a:ext uri="{0D108BD9-81ED-4DB2-BD59-A6C34878D82A}">
                    <a16:rowId xmlns:a16="http://schemas.microsoft.com/office/drawing/2014/main" val="1369391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Ghadir Ali - 2017-11-14 00:51:41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 00:51:42</a:t>
                      </a:r>
                    </a:p>
                  </a:txBody>
                  <a:tcPr/>
                </a:tc>
                <a:extLst>
                  <a:ext uri="{0D108BD9-81ED-4DB2-BD59-A6C34878D82A}">
                    <a16:rowId xmlns:a16="http://schemas.microsoft.com/office/drawing/2014/main" val="236072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Nestlé Fitness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Lara Abdou Fakieh - 2017-11-13 23:50:49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Thank you for contacting Nestle Fitness, we will respond to your message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 23:50:49</a:t>
                      </a:r>
                    </a:p>
                  </a:txBody>
                  <a:tcPr/>
                </a:tc>
                <a:extLst>
                  <a:ext uri="{0D108BD9-81ED-4DB2-BD59-A6C34878D82A}">
                    <a16:rowId xmlns:a16="http://schemas.microsoft.com/office/drawing/2014/main" val="328358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Nestle Country Corn Flakes Arabia</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ar-AE" sz="1000" b="1" i="0" u="none" strike="noStrike" kern="1200" cap="none" spc="0" normalizeH="0" baseline="0" noProof="0">
                          <a:ln>
                            <a:noFill/>
                          </a:ln>
                          <a:solidFill>
                            <a:prstClr val="black"/>
                          </a:solidFill>
                          <a:effectLst/>
                          <a:uLnTx/>
                          <a:uFillTx/>
                          <a:latin typeface="+mn-lt"/>
                          <a:ea typeface="+mn-ea"/>
                          <a:cs typeface="+mn-cs"/>
                        </a:rPr>
                        <a:t>ابوادهم ابوادهم - 2017-11-11 10:42:53</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 </a:t>
                      </a:r>
                      <a:r>
                        <a:rPr kumimoji="0" lang="ar-AE" sz="1000" b="0" i="0" u="none" strike="noStrike" kern="1200" cap="none" spc="0" normalizeH="0" baseline="0" noProof="0">
                          <a:ln>
                            <a:noFill/>
                          </a:ln>
                          <a:solidFill>
                            <a:prstClr val="black"/>
                          </a:solidFill>
                          <a:effectLst/>
                          <a:uLnTx/>
                          <a:uFillTx/>
                          <a:latin typeface="+mn-lt"/>
                          <a:ea typeface="+mn-ea"/>
                          <a:cs typeface="+mn-cs"/>
                        </a:rPr>
                        <a:t>ابوادهم, </a:t>
                      </a:r>
                      <a:r>
                        <a:rPr kumimoji="0" lang="en-US" sz="1000" b="0" i="0" u="none" strike="noStrike" kern="1200" cap="none" spc="0" normalizeH="0" baseline="0" noProof="0">
                          <a:ln>
                            <a:noFill/>
                          </a:ln>
                          <a:solidFill>
                            <a:prstClr val="black"/>
                          </a:solidFill>
                          <a:effectLst/>
                          <a:uLnTx/>
                          <a:uFillTx/>
                          <a:latin typeface="+mn-lt"/>
                          <a:ea typeface="+mn-ea"/>
                          <a:cs typeface="+mn-cs"/>
                        </a:rPr>
                        <a:t>thank you for reaching out. We are here to help you and we will get back to you as soon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 10:42:54</a:t>
                      </a:r>
                    </a:p>
                  </a:txBody>
                  <a:tcPr/>
                </a:tc>
                <a:extLst>
                  <a:ext uri="{0D108BD9-81ED-4DB2-BD59-A6C34878D82A}">
                    <a16:rowId xmlns:a16="http://schemas.microsoft.com/office/drawing/2014/main" val="3972523501"/>
                  </a:ext>
                </a:extLst>
              </a:tr>
            </a:tbl>
          </a:graphicData>
        </a:graphic>
      </p:graphicFrame>
      <p:sp>
        <p:nvSpPr>
          <p:cNvPr id="4" name="Text Placeholder 3">
            <a:extLst>
              <a:ext uri="{FF2B5EF4-FFF2-40B4-BE49-F238E27FC236}">
                <a16:creationId xmlns:a16="http://schemas.microsoft.com/office/drawing/2014/main" id="{26793ABA-FCDA-4F2D-A0D4-290304A1A6EE}"/>
              </a:ext>
            </a:extLst>
          </p:cNvPr>
          <p:cNvSpPr>
            <a:spLocks noGrp="1"/>
          </p:cNvSpPr>
          <p:nvPr>
            <p:ph type="body" sz="quarter" idx="14"/>
          </p:nvPr>
        </p:nvSpPr>
        <p:spPr/>
        <p:txBody>
          <a:bodyPr/>
          <a:lstStyle/>
          <a:p>
            <a:r>
              <a:rPr lang="en-US"/>
              <a:t>01/01/2017 - 11/30/2017</a:t>
            </a:r>
          </a:p>
        </p:txBody>
      </p:sp>
    </p:spTree>
    <p:extLst>
      <p:ext uri="{BB962C8B-B14F-4D97-AF65-F5344CB8AC3E}">
        <p14:creationId xmlns:p14="http://schemas.microsoft.com/office/powerpoint/2010/main" val="32739878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2100</Words>
  <Application>Microsoft Office PowerPoint</Application>
  <PresentationFormat>On-screen Show (4:3)</PresentationFormat>
  <Paragraphs>674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CPW MidEast FB Overview</vt:lpstr>
      <vt:lpstr>Facebook Key Metrics Table</vt:lpstr>
      <vt:lpstr>Facebook Post Type Distribution</vt:lpstr>
      <vt:lpstr>Facebook Fans Total</vt:lpstr>
      <vt:lpstr>Facebook Engaged Users</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lpstr>Facebook Private Messages Table - 1 of 5</vt:lpstr>
      <vt:lpstr>Facebook Private Messages Table - 2 of 5</vt:lpstr>
      <vt:lpstr>Facebook Private Messages Table - 3 of 5</vt:lpstr>
      <vt:lpstr>Facebook Private Messages Table - 4 of 5</vt:lpstr>
      <vt:lpstr>Facebook Private Messages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CPW MidEast FB Overview</dc:title>
  <dc:creator>Administrator</dc:creator>
  <cp:lastModifiedBy>Administrator</cp:lastModifiedBy>
  <cp:revision>1</cp:revision>
  <dcterms:created xsi:type="dcterms:W3CDTF">2018-01-02T13:25:27Z</dcterms:created>
  <dcterms:modified xsi:type="dcterms:W3CDTF">2018-01-02T13:26:18Z</dcterms:modified>
</cp:coreProperties>
</file>