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C3D81-3664-4EBD-B90D-FDFC569D51F0}"/>
              </a:ext>
            </a:extLst>
          </p:cNvPr>
          <p:cNvSpPr>
            <a:spLocks noGrp="1"/>
          </p:cNvSpPr>
          <p:nvPr>
            <p:ph type="title"/>
          </p:nvPr>
        </p:nvSpPr>
        <p:spPr/>
        <p:txBody>
          <a:bodyPr/>
          <a:lstStyle/>
          <a:p>
            <a:r>
              <a:rPr lang="en-US"/>
              <a:t>Facebook Own Posts Table - 1 of 6</a:t>
            </a:r>
          </a:p>
        </p:txBody>
      </p:sp>
      <p:graphicFrame>
        <p:nvGraphicFramePr>
          <p:cNvPr id="5" name="Table Placeholder 4">
            <a:extLst>
              <a:ext uri="{FF2B5EF4-FFF2-40B4-BE49-F238E27FC236}">
                <a16:creationId xmlns:a16="http://schemas.microsoft.com/office/drawing/2014/main" id="{574F3151-B827-4408-A034-6217C7C4D49B}"/>
              </a:ext>
            </a:extLst>
          </p:cNvPr>
          <p:cNvGraphicFramePr>
            <a:graphicFrameLocks noGrp="1"/>
          </p:cNvGraphicFramePr>
          <p:nvPr>
            <p:ph type="tbl" sz="quarter" idx="13"/>
            <p:extLst>
              <p:ext uri="{D42A27DB-BD31-4B8C-83A1-F6EECF244321}">
                <p14:modId xmlns:p14="http://schemas.microsoft.com/office/powerpoint/2010/main" val="4276889464"/>
              </p:ext>
            </p:extLst>
          </p:nvPr>
        </p:nvGraphicFramePr>
        <p:xfrm>
          <a:off x="457200" y="1731963"/>
          <a:ext cx="8229600" cy="350520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43217462"/>
                    </a:ext>
                  </a:extLst>
                </a:gridCol>
                <a:gridCol w="658368">
                  <a:extLst>
                    <a:ext uri="{9D8B030D-6E8A-4147-A177-3AD203B41FA5}">
                      <a16:colId xmlns:a16="http://schemas.microsoft.com/office/drawing/2014/main" val="2497886702"/>
                    </a:ext>
                  </a:extLst>
                </a:gridCol>
                <a:gridCol w="658368">
                  <a:extLst>
                    <a:ext uri="{9D8B030D-6E8A-4147-A177-3AD203B41FA5}">
                      <a16:colId xmlns:a16="http://schemas.microsoft.com/office/drawing/2014/main" val="2560507"/>
                    </a:ext>
                  </a:extLst>
                </a:gridCol>
                <a:gridCol w="658368">
                  <a:extLst>
                    <a:ext uri="{9D8B030D-6E8A-4147-A177-3AD203B41FA5}">
                      <a16:colId xmlns:a16="http://schemas.microsoft.com/office/drawing/2014/main" val="32488184"/>
                    </a:ext>
                  </a:extLst>
                </a:gridCol>
                <a:gridCol w="658368">
                  <a:extLst>
                    <a:ext uri="{9D8B030D-6E8A-4147-A177-3AD203B41FA5}">
                      <a16:colId xmlns:a16="http://schemas.microsoft.com/office/drawing/2014/main" val="643110326"/>
                    </a:ext>
                  </a:extLst>
                </a:gridCol>
                <a:gridCol w="658368">
                  <a:extLst>
                    <a:ext uri="{9D8B030D-6E8A-4147-A177-3AD203B41FA5}">
                      <a16:colId xmlns:a16="http://schemas.microsoft.com/office/drawing/2014/main" val="3683363657"/>
                    </a:ext>
                  </a:extLst>
                </a:gridCol>
                <a:gridCol w="658368">
                  <a:extLst>
                    <a:ext uri="{9D8B030D-6E8A-4147-A177-3AD203B41FA5}">
                      <a16:colId xmlns:a16="http://schemas.microsoft.com/office/drawing/2014/main" val="686579295"/>
                    </a:ext>
                  </a:extLst>
                </a:gridCol>
                <a:gridCol w="658368">
                  <a:extLst>
                    <a:ext uri="{9D8B030D-6E8A-4147-A177-3AD203B41FA5}">
                      <a16:colId xmlns:a16="http://schemas.microsoft.com/office/drawing/2014/main" val="4214085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89146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L'Oréal Paris - 2017-06-30 12:48:30</a:t>
                      </a:r>
                      <a:r>
                        <a:rPr kumimoji="0" lang="en-US" sz="1000" b="0" i="0" u="none" strike="noStrike" kern="1200" cap="none" spc="0" normalizeH="0" baseline="0" noProof="0">
                          <a:ln>
                            <a:noFill/>
                          </a:ln>
                          <a:solidFill>
                            <a:prstClr val="black"/>
                          </a:solidFill>
                          <a:effectLst/>
                          <a:uLnTx/>
                          <a:uFillTx/>
                          <a:latin typeface="+mn-lt"/>
                          <a:ea typeface="+mn-ea"/>
                          <a:cs typeface="+mn-cs"/>
                        </a:rPr>
                        <a:t>
Spray the roots away with Magic Retouch from L'Oréal Paris. It takes only 3 seconds!
#MagicRetouch #FlawlessRoots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57713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L'Oréal Paris - 2017-06-29 14:30:00</a:t>
                      </a:r>
                      <a:r>
                        <a:rPr kumimoji="0" lang="en-US" sz="1000" b="0" i="0" u="none" strike="noStrike" kern="1200" cap="none" spc="0" normalizeH="0" baseline="0" noProof="0">
                          <a:ln>
                            <a:noFill/>
                          </a:ln>
                          <a:solidFill>
                            <a:prstClr val="black"/>
                          </a:solidFill>
                          <a:effectLst/>
                          <a:uLnTx/>
                          <a:uFillTx/>
                          <a:latin typeface="+mn-lt"/>
                          <a:ea typeface="+mn-ea"/>
                          <a:cs typeface="+mn-cs"/>
                        </a:rPr>
                        <a:t>
Magic Retouch: practically designed to fit in your bag. 
Hide the grays in 3 seconds. Who’s using the all-new Magic Retouch?
#MagicRetouch #FlawlessRoots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32500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L'Oréal Paris - 2017-06-27 14:30:00</a:t>
                      </a:r>
                      <a:r>
                        <a:rPr kumimoji="0" lang="en-US" sz="1000" b="0" i="0" u="none" strike="noStrike" kern="1200" cap="none" spc="0" normalizeH="0" baseline="0" noProof="0">
                          <a:ln>
                            <a:noFill/>
                          </a:ln>
                          <a:solidFill>
                            <a:prstClr val="black"/>
                          </a:solidFill>
                          <a:effectLst/>
                          <a:uLnTx/>
                          <a:uFillTx/>
                          <a:latin typeface="+mn-lt"/>
                          <a:ea typeface="+mn-ea"/>
                          <a:cs typeface="+mn-cs"/>
                        </a:rPr>
                        <a:t>
Which shade will you use Magic Retouch in? There’s one for each hair color.
Spray those roots away and hide all the grays. It only takes 3 seconds!
#MagicRetouch #FlawlessRoots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18953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L'Oréal Paris - 2017-06-25 06:30:00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عيد فطر سعيد من لوريال باريس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61307001"/>
                  </a:ext>
                </a:extLst>
              </a:tr>
            </a:tbl>
          </a:graphicData>
        </a:graphic>
      </p:graphicFrame>
      <p:sp>
        <p:nvSpPr>
          <p:cNvPr id="4" name="Text Placeholder 3">
            <a:extLst>
              <a:ext uri="{FF2B5EF4-FFF2-40B4-BE49-F238E27FC236}">
                <a16:creationId xmlns:a16="http://schemas.microsoft.com/office/drawing/2014/main" id="{07A64CA1-1AC8-4FA0-989D-BD84D7127179}"/>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706890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C45A0-FD82-48C3-879F-992431415B7D}"/>
              </a:ext>
            </a:extLst>
          </p:cNvPr>
          <p:cNvSpPr>
            <a:spLocks noGrp="1"/>
          </p:cNvSpPr>
          <p:nvPr>
            <p:ph type="title"/>
          </p:nvPr>
        </p:nvSpPr>
        <p:spPr/>
        <p:txBody>
          <a:bodyPr/>
          <a:lstStyle/>
          <a:p>
            <a:r>
              <a:rPr lang="en-US"/>
              <a:t>Facebook Own Posts Table - 2 of 6</a:t>
            </a:r>
          </a:p>
        </p:txBody>
      </p:sp>
      <p:graphicFrame>
        <p:nvGraphicFramePr>
          <p:cNvPr id="5" name="Table Placeholder 4">
            <a:extLst>
              <a:ext uri="{FF2B5EF4-FFF2-40B4-BE49-F238E27FC236}">
                <a16:creationId xmlns:a16="http://schemas.microsoft.com/office/drawing/2014/main" id="{5E5501C7-0459-4878-90BD-561EACE2AE38}"/>
              </a:ext>
            </a:extLst>
          </p:cNvPr>
          <p:cNvGraphicFramePr>
            <a:graphicFrameLocks noGrp="1"/>
          </p:cNvGraphicFramePr>
          <p:nvPr>
            <p:ph type="tbl" sz="quarter" idx="13"/>
            <p:extLst>
              <p:ext uri="{D42A27DB-BD31-4B8C-83A1-F6EECF244321}">
                <p14:modId xmlns:p14="http://schemas.microsoft.com/office/powerpoint/2010/main" val="211587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06695851"/>
                    </a:ext>
                  </a:extLst>
                </a:gridCol>
                <a:gridCol w="658368">
                  <a:extLst>
                    <a:ext uri="{9D8B030D-6E8A-4147-A177-3AD203B41FA5}">
                      <a16:colId xmlns:a16="http://schemas.microsoft.com/office/drawing/2014/main" val="3890833130"/>
                    </a:ext>
                  </a:extLst>
                </a:gridCol>
                <a:gridCol w="658368">
                  <a:extLst>
                    <a:ext uri="{9D8B030D-6E8A-4147-A177-3AD203B41FA5}">
                      <a16:colId xmlns:a16="http://schemas.microsoft.com/office/drawing/2014/main" val="1539811156"/>
                    </a:ext>
                  </a:extLst>
                </a:gridCol>
                <a:gridCol w="658368">
                  <a:extLst>
                    <a:ext uri="{9D8B030D-6E8A-4147-A177-3AD203B41FA5}">
                      <a16:colId xmlns:a16="http://schemas.microsoft.com/office/drawing/2014/main" val="864388693"/>
                    </a:ext>
                  </a:extLst>
                </a:gridCol>
                <a:gridCol w="658368">
                  <a:extLst>
                    <a:ext uri="{9D8B030D-6E8A-4147-A177-3AD203B41FA5}">
                      <a16:colId xmlns:a16="http://schemas.microsoft.com/office/drawing/2014/main" val="236447592"/>
                    </a:ext>
                  </a:extLst>
                </a:gridCol>
                <a:gridCol w="658368">
                  <a:extLst>
                    <a:ext uri="{9D8B030D-6E8A-4147-A177-3AD203B41FA5}">
                      <a16:colId xmlns:a16="http://schemas.microsoft.com/office/drawing/2014/main" val="3500423423"/>
                    </a:ext>
                  </a:extLst>
                </a:gridCol>
                <a:gridCol w="658368">
                  <a:extLst>
                    <a:ext uri="{9D8B030D-6E8A-4147-A177-3AD203B41FA5}">
                      <a16:colId xmlns:a16="http://schemas.microsoft.com/office/drawing/2014/main" val="4122321567"/>
                    </a:ext>
                  </a:extLst>
                </a:gridCol>
                <a:gridCol w="658368">
                  <a:extLst>
                    <a:ext uri="{9D8B030D-6E8A-4147-A177-3AD203B41FA5}">
                      <a16:colId xmlns:a16="http://schemas.microsoft.com/office/drawing/2014/main" val="358894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17799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L'Oréal Paris - 2017-06-24 14:30:00</a:t>
                      </a:r>
                      <a:r>
                        <a:rPr kumimoji="0" lang="en-US" sz="1000" b="0" i="0" u="none" strike="noStrike" kern="1200" cap="none" spc="0" normalizeH="0" baseline="0" noProof="0">
                          <a:ln>
                            <a:noFill/>
                          </a:ln>
                          <a:solidFill>
                            <a:prstClr val="black"/>
                          </a:solidFill>
                          <a:effectLst/>
                          <a:uLnTx/>
                          <a:uFillTx/>
                          <a:latin typeface="+mn-lt"/>
                          <a:ea typeface="+mn-ea"/>
                          <a:cs typeface="+mn-cs"/>
                        </a:rPr>
                        <a:t>
٣ </a:t>
                      </a:r>
                      <a:r>
                        <a:rPr kumimoji="0" lang="ar-AE" sz="1000" b="0" i="0" u="none" strike="noStrike" kern="1200" cap="none" spc="0" normalizeH="0" baseline="0" noProof="0">
                          <a:ln>
                            <a:noFill/>
                          </a:ln>
                          <a:solidFill>
                            <a:prstClr val="black"/>
                          </a:solidFill>
                          <a:effectLst/>
                          <a:uLnTx/>
                          <a:uFillTx/>
                          <a:latin typeface="+mn-lt"/>
                          <a:ea typeface="+mn-ea"/>
                          <a:cs typeface="+mn-cs"/>
                        </a:rPr>
                        <a:t>ثواني لجذور مثالية.... 
خضي العبوة
سبراي مستمر بخفة أو بخات صغيرة 
دقيقة
اتركي ليجف لمدة دقيقة 
٣... ٢... ١... وإختفت الجذور
 #</a:t>
                      </a:r>
                      <a:r>
                        <a:rPr kumimoji="0" lang="en-US" sz="1000" b="0" i="0" u="none" strike="noStrike" kern="1200" cap="none" spc="0" normalizeH="0" baseline="0" noProof="0">
                          <a:ln>
                            <a:noFill/>
                          </a:ln>
                          <a:solidFill>
                            <a:prstClr val="black"/>
                          </a:solidFill>
                          <a:effectLst/>
                          <a:uLnTx/>
                          <a:uFillTx/>
                          <a:latin typeface="+mn-lt"/>
                          <a:ea typeface="+mn-ea"/>
                          <a:cs typeface="+mn-cs"/>
                        </a:rPr>
                        <a:t>MagicRetouch #FlawlessRoots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11520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L'Oréal Paris - 2017-06-22 14:30:00</a:t>
                      </a:r>
                      <a:r>
                        <a:rPr kumimoji="0" lang="en-US" sz="1000" b="0" i="0" u="none" strike="noStrike" kern="1200" cap="none" spc="0" normalizeH="0" baseline="0" noProof="0">
                          <a:ln>
                            <a:noFill/>
                          </a:ln>
                          <a:solidFill>
                            <a:prstClr val="black"/>
                          </a:solidFill>
                          <a:effectLst/>
                          <a:uLnTx/>
                          <a:uFillTx/>
                          <a:latin typeface="+mn-lt"/>
                          <a:ea typeface="+mn-ea"/>
                          <a:cs typeface="+mn-cs"/>
                        </a:rPr>
                        <a:t>
Shake the bottle and spray for 3 consecutive seconds. Want flawless roots in only 3 seconds? 
Magic Retouch from L’Oréal Paris your favorite hair beauty quickie this season. 
#MagicRetouch #FlawlessRoots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61116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L'Oréal Paris - 2017-06-22 14:20:24</a:t>
                      </a:r>
                      <a:r>
                        <a:rPr kumimoji="0" lang="en-US" sz="1000" b="0" i="0" u="none" strike="noStrike" kern="1200" cap="none" spc="0" normalizeH="0" baseline="0" noProof="0">
                          <a:ln>
                            <a:noFill/>
                          </a:ln>
                          <a:solidFill>
                            <a:prstClr val="black"/>
                          </a:solidFill>
                          <a:effectLst/>
                          <a:uLnTx/>
                          <a:uFillTx/>
                          <a:latin typeface="+mn-lt"/>
                          <a:ea typeface="+mn-ea"/>
                          <a:cs typeface="+mn-cs"/>
                        </a:rPr>
                        <a:t>
Introducing the all-new Invincible Sport Antiperspirant from L'Oréal Men Expert: 96 HOURS of freshness, flawless protection, and long-lasting dry coverage. Perfect for the sporty man, during &amp; after the workout!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88605767"/>
                  </a:ext>
                </a:extLst>
              </a:tr>
            </a:tbl>
          </a:graphicData>
        </a:graphic>
      </p:graphicFrame>
      <p:sp>
        <p:nvSpPr>
          <p:cNvPr id="4" name="Text Placeholder 3">
            <a:extLst>
              <a:ext uri="{FF2B5EF4-FFF2-40B4-BE49-F238E27FC236}">
                <a16:creationId xmlns:a16="http://schemas.microsoft.com/office/drawing/2014/main" id="{888CE909-0F0D-4EAA-86C5-B917487E87AC}"/>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9730802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30D8E-820D-4115-AA96-7C8DFA10DA9B}"/>
              </a:ext>
            </a:extLst>
          </p:cNvPr>
          <p:cNvSpPr>
            <a:spLocks noGrp="1"/>
          </p:cNvSpPr>
          <p:nvPr>
            <p:ph type="title"/>
          </p:nvPr>
        </p:nvSpPr>
        <p:spPr/>
        <p:txBody>
          <a:bodyPr/>
          <a:lstStyle/>
          <a:p>
            <a:r>
              <a:rPr lang="en-US"/>
              <a:t>Facebook Own Posts Table - 3 of 6</a:t>
            </a:r>
          </a:p>
        </p:txBody>
      </p:sp>
      <p:graphicFrame>
        <p:nvGraphicFramePr>
          <p:cNvPr id="5" name="Table Placeholder 4">
            <a:extLst>
              <a:ext uri="{FF2B5EF4-FFF2-40B4-BE49-F238E27FC236}">
                <a16:creationId xmlns:a16="http://schemas.microsoft.com/office/drawing/2014/main" id="{E9546273-672E-4366-A1FA-5354CAC4923A}"/>
              </a:ext>
            </a:extLst>
          </p:cNvPr>
          <p:cNvGraphicFramePr>
            <a:graphicFrameLocks noGrp="1"/>
          </p:cNvGraphicFramePr>
          <p:nvPr>
            <p:ph type="tbl" sz="quarter" idx="13"/>
            <p:extLst>
              <p:ext uri="{D42A27DB-BD31-4B8C-83A1-F6EECF244321}">
                <p14:modId xmlns:p14="http://schemas.microsoft.com/office/powerpoint/2010/main" val="2006883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83853324"/>
                    </a:ext>
                  </a:extLst>
                </a:gridCol>
                <a:gridCol w="658368">
                  <a:extLst>
                    <a:ext uri="{9D8B030D-6E8A-4147-A177-3AD203B41FA5}">
                      <a16:colId xmlns:a16="http://schemas.microsoft.com/office/drawing/2014/main" val="628909856"/>
                    </a:ext>
                  </a:extLst>
                </a:gridCol>
                <a:gridCol w="658368">
                  <a:extLst>
                    <a:ext uri="{9D8B030D-6E8A-4147-A177-3AD203B41FA5}">
                      <a16:colId xmlns:a16="http://schemas.microsoft.com/office/drawing/2014/main" val="3256984542"/>
                    </a:ext>
                  </a:extLst>
                </a:gridCol>
                <a:gridCol w="658368">
                  <a:extLst>
                    <a:ext uri="{9D8B030D-6E8A-4147-A177-3AD203B41FA5}">
                      <a16:colId xmlns:a16="http://schemas.microsoft.com/office/drawing/2014/main" val="3429579027"/>
                    </a:ext>
                  </a:extLst>
                </a:gridCol>
                <a:gridCol w="658368">
                  <a:extLst>
                    <a:ext uri="{9D8B030D-6E8A-4147-A177-3AD203B41FA5}">
                      <a16:colId xmlns:a16="http://schemas.microsoft.com/office/drawing/2014/main" val="3159512999"/>
                    </a:ext>
                  </a:extLst>
                </a:gridCol>
                <a:gridCol w="658368">
                  <a:extLst>
                    <a:ext uri="{9D8B030D-6E8A-4147-A177-3AD203B41FA5}">
                      <a16:colId xmlns:a16="http://schemas.microsoft.com/office/drawing/2014/main" val="3315115178"/>
                    </a:ext>
                  </a:extLst>
                </a:gridCol>
                <a:gridCol w="658368">
                  <a:extLst>
                    <a:ext uri="{9D8B030D-6E8A-4147-A177-3AD203B41FA5}">
                      <a16:colId xmlns:a16="http://schemas.microsoft.com/office/drawing/2014/main" val="1565882772"/>
                    </a:ext>
                  </a:extLst>
                </a:gridCol>
                <a:gridCol w="658368">
                  <a:extLst>
                    <a:ext uri="{9D8B030D-6E8A-4147-A177-3AD203B41FA5}">
                      <a16:colId xmlns:a16="http://schemas.microsoft.com/office/drawing/2014/main" val="458390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66323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L'Oréal Paris - 2017-06-20 14:30:00</a:t>
                      </a:r>
                      <a:r>
                        <a:rPr kumimoji="0" lang="en-US" sz="1000" b="0" i="0" u="none" strike="noStrike" kern="1200" cap="none" spc="0" normalizeH="0" baseline="0" noProof="0">
                          <a:ln>
                            <a:noFill/>
                          </a:ln>
                          <a:solidFill>
                            <a:prstClr val="black"/>
                          </a:solidFill>
                          <a:effectLst/>
                          <a:uLnTx/>
                          <a:uFillTx/>
                          <a:latin typeface="+mn-lt"/>
                          <a:ea typeface="+mn-ea"/>
                          <a:cs typeface="+mn-cs"/>
                        </a:rPr>
                        <a:t>
٣ </a:t>
                      </a:r>
                      <a:r>
                        <a:rPr kumimoji="0" lang="ar-AE" sz="1000" b="0" i="0" u="none" strike="noStrike" kern="1200" cap="none" spc="0" normalizeH="0" baseline="0" noProof="0">
                          <a:ln>
                            <a:noFill/>
                          </a:ln>
                          <a:solidFill>
                            <a:prstClr val="black"/>
                          </a:solidFill>
                          <a:effectLst/>
                          <a:uLnTx/>
                          <a:uFillTx/>
                          <a:latin typeface="+mn-lt"/>
                          <a:ea typeface="+mn-ea"/>
                          <a:cs typeface="+mn-cs"/>
                        </a:rPr>
                        <a:t>ثواني لجذور مثالية.... 
خضي العبوة
سبراي مستمر بخفة أو بخات صغيرة 
دقيقة
اتركي ليجف لمدة دقيقة 
٣... ٢... ١... وإختفت الجذور
 #</a:t>
                      </a:r>
                      <a:r>
                        <a:rPr kumimoji="0" lang="en-US" sz="1000" b="0" i="0" u="none" strike="noStrike" kern="1200" cap="none" spc="0" normalizeH="0" baseline="0" noProof="0">
                          <a:ln>
                            <a:noFill/>
                          </a:ln>
                          <a:solidFill>
                            <a:prstClr val="black"/>
                          </a:solidFill>
                          <a:effectLst/>
                          <a:uLnTx/>
                          <a:uFillTx/>
                          <a:latin typeface="+mn-lt"/>
                          <a:ea typeface="+mn-ea"/>
                          <a:cs typeface="+mn-cs"/>
                        </a:rPr>
                        <a:t>MagicRetouch #FlawlessRoots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3217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L'Oréal Paris - 2017-06-19 14:26:49</a:t>
                      </a:r>
                      <a:r>
                        <a:rPr kumimoji="0" lang="en-US" sz="1000" b="0" i="0" u="none" strike="noStrike" kern="1200" cap="none" spc="0" normalizeH="0" baseline="0" noProof="0">
                          <a:ln>
                            <a:noFill/>
                          </a:ln>
                          <a:solidFill>
                            <a:prstClr val="black"/>
                          </a:solidFill>
                          <a:effectLst/>
                          <a:uLnTx/>
                          <a:uFillTx/>
                          <a:latin typeface="+mn-lt"/>
                          <a:ea typeface="+mn-ea"/>
                          <a:cs typeface="+mn-cs"/>
                        </a:rPr>
                        <a:t>
Pamper yourself and catch up on the latest gossip while you enjoy the purifying and mattifying effect of the brand new Pure Clay Masks from L’Oréal Paris. 
The Green purifies and mattifies your skin, the Black detoxifies and illuminates, the Red exfoliates and soothes. 
It only takes 10 mns!
</a:t>
                      </a:r>
                      <a:r>
                        <a:rPr kumimoji="0" lang="ar-AE" sz="1000" b="0" i="0" u="none" strike="noStrike" kern="1200" cap="none" spc="0" normalizeH="0" baseline="0" noProof="0">
                          <a:ln>
                            <a:noFill/>
                          </a:ln>
                          <a:solidFill>
                            <a:prstClr val="black"/>
                          </a:solidFill>
                          <a:effectLst/>
                          <a:uLnTx/>
                          <a:uFillTx/>
                          <a:latin typeface="+mn-lt"/>
                          <a:ea typeface="+mn-ea"/>
                          <a:cs typeface="+mn-cs"/>
                        </a:rPr>
                        <a:t>اكتشفوا القناع الجديد من لوريال باريس
الأخضر ينقي ويزيل الدهون
الأسود ينقي ويعطي نضارة  
الأحمر يقشر وينعم البشرة
#</a:t>
                      </a:r>
                      <a:r>
                        <a:rPr kumimoji="0" lang="en-US" sz="1000" b="0" i="0" u="none" strike="noStrike" kern="1200" cap="none" spc="0" normalizeH="0" baseline="0" noProof="0">
                          <a:ln>
                            <a:noFill/>
                          </a:ln>
                          <a:solidFill>
                            <a:prstClr val="black"/>
                          </a:solidFill>
                          <a:effectLst/>
                          <a:uLnTx/>
                          <a:uFillTx/>
                          <a:latin typeface="+mn-lt"/>
                          <a:ea typeface="+mn-ea"/>
                          <a:cs typeface="+mn-cs"/>
                        </a:rPr>
                        <a:t>PureClayMasks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87388107"/>
                  </a:ext>
                </a:extLst>
              </a:tr>
            </a:tbl>
          </a:graphicData>
        </a:graphic>
      </p:graphicFrame>
      <p:sp>
        <p:nvSpPr>
          <p:cNvPr id="4" name="Text Placeholder 3">
            <a:extLst>
              <a:ext uri="{FF2B5EF4-FFF2-40B4-BE49-F238E27FC236}">
                <a16:creationId xmlns:a16="http://schemas.microsoft.com/office/drawing/2014/main" id="{E00AA710-E2E7-4D5D-B957-43DA661F1E18}"/>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41735390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F9B78-3984-481F-B944-0D582EF31097}"/>
              </a:ext>
            </a:extLst>
          </p:cNvPr>
          <p:cNvSpPr>
            <a:spLocks noGrp="1"/>
          </p:cNvSpPr>
          <p:nvPr>
            <p:ph type="title"/>
          </p:nvPr>
        </p:nvSpPr>
        <p:spPr/>
        <p:txBody>
          <a:bodyPr/>
          <a:lstStyle/>
          <a:p>
            <a:r>
              <a:rPr lang="en-US"/>
              <a:t>Facebook Own Posts Table - 4 of 6</a:t>
            </a:r>
          </a:p>
        </p:txBody>
      </p:sp>
      <p:graphicFrame>
        <p:nvGraphicFramePr>
          <p:cNvPr id="5" name="Table Placeholder 4">
            <a:extLst>
              <a:ext uri="{FF2B5EF4-FFF2-40B4-BE49-F238E27FC236}">
                <a16:creationId xmlns:a16="http://schemas.microsoft.com/office/drawing/2014/main" id="{89F54309-B358-4755-B55C-446B7094103B}"/>
              </a:ext>
            </a:extLst>
          </p:cNvPr>
          <p:cNvGraphicFramePr>
            <a:graphicFrameLocks noGrp="1"/>
          </p:cNvGraphicFramePr>
          <p:nvPr>
            <p:ph type="tbl" sz="quarter" idx="13"/>
            <p:extLst>
              <p:ext uri="{D42A27DB-BD31-4B8C-83A1-F6EECF244321}">
                <p14:modId xmlns:p14="http://schemas.microsoft.com/office/powerpoint/2010/main" val="2940872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94488986"/>
                    </a:ext>
                  </a:extLst>
                </a:gridCol>
                <a:gridCol w="658368">
                  <a:extLst>
                    <a:ext uri="{9D8B030D-6E8A-4147-A177-3AD203B41FA5}">
                      <a16:colId xmlns:a16="http://schemas.microsoft.com/office/drawing/2014/main" val="905189932"/>
                    </a:ext>
                  </a:extLst>
                </a:gridCol>
                <a:gridCol w="658368">
                  <a:extLst>
                    <a:ext uri="{9D8B030D-6E8A-4147-A177-3AD203B41FA5}">
                      <a16:colId xmlns:a16="http://schemas.microsoft.com/office/drawing/2014/main" val="1238284054"/>
                    </a:ext>
                  </a:extLst>
                </a:gridCol>
                <a:gridCol w="658368">
                  <a:extLst>
                    <a:ext uri="{9D8B030D-6E8A-4147-A177-3AD203B41FA5}">
                      <a16:colId xmlns:a16="http://schemas.microsoft.com/office/drawing/2014/main" val="1678007404"/>
                    </a:ext>
                  </a:extLst>
                </a:gridCol>
                <a:gridCol w="658368">
                  <a:extLst>
                    <a:ext uri="{9D8B030D-6E8A-4147-A177-3AD203B41FA5}">
                      <a16:colId xmlns:a16="http://schemas.microsoft.com/office/drawing/2014/main" val="2914548748"/>
                    </a:ext>
                  </a:extLst>
                </a:gridCol>
                <a:gridCol w="658368">
                  <a:extLst>
                    <a:ext uri="{9D8B030D-6E8A-4147-A177-3AD203B41FA5}">
                      <a16:colId xmlns:a16="http://schemas.microsoft.com/office/drawing/2014/main" val="3770343209"/>
                    </a:ext>
                  </a:extLst>
                </a:gridCol>
                <a:gridCol w="658368">
                  <a:extLst>
                    <a:ext uri="{9D8B030D-6E8A-4147-A177-3AD203B41FA5}">
                      <a16:colId xmlns:a16="http://schemas.microsoft.com/office/drawing/2014/main" val="4052965476"/>
                    </a:ext>
                  </a:extLst>
                </a:gridCol>
                <a:gridCol w="658368">
                  <a:extLst>
                    <a:ext uri="{9D8B030D-6E8A-4147-A177-3AD203B41FA5}">
                      <a16:colId xmlns:a16="http://schemas.microsoft.com/office/drawing/2014/main" val="2020150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26780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L'Oréal Paris - 2017-06-18 14:30:00</a:t>
                      </a:r>
                      <a:r>
                        <a:rPr kumimoji="0" lang="en-US" sz="1000" b="0" i="0" u="none" strike="noStrike" kern="1200" cap="none" spc="0" normalizeH="0" baseline="0" noProof="0">
                          <a:ln>
                            <a:noFill/>
                          </a:ln>
                          <a:solidFill>
                            <a:prstClr val="black"/>
                          </a:solidFill>
                          <a:effectLst/>
                          <a:uLnTx/>
                          <a:uFillTx/>
                          <a:latin typeface="+mn-lt"/>
                          <a:ea typeface="+mn-ea"/>
                          <a:cs typeface="+mn-cs"/>
                        </a:rPr>
                        <a:t>
3 SECONDS is all it takes to hide those grays! Easy application, flawless roots! Have you tried the all-new Magic Retouch from L’Oréal Paris?
#MagicRetouch #FlawlessRoots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86450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L'Oréal Paris - 2017-06-17 16:15:00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تعلمي كيفية إستخدام </a:t>
                      </a:r>
                      <a:r>
                        <a:rPr kumimoji="0" lang="en-US" sz="1000" b="0" i="0" u="none" strike="noStrike" kern="1200" cap="none" spc="0" normalizeH="0" baseline="0" noProof="0">
                          <a:ln>
                            <a:noFill/>
                          </a:ln>
                          <a:solidFill>
                            <a:prstClr val="black"/>
                          </a:solidFill>
                          <a:effectLst/>
                          <a:uLnTx/>
                          <a:uFillTx/>
                          <a:latin typeface="+mn-lt"/>
                          <a:ea typeface="+mn-ea"/>
                          <a:cs typeface="+mn-cs"/>
                        </a:rPr>
                        <a:t>Magic Retouch </a:t>
                      </a:r>
                      <a:r>
                        <a:rPr kumimoji="0" lang="ar-AE" sz="1000" b="0" i="0" u="none" strike="noStrike" kern="1200" cap="none" spc="0" normalizeH="0" baseline="0" noProof="0">
                          <a:ln>
                            <a:noFill/>
                          </a:ln>
                          <a:solidFill>
                            <a:prstClr val="black"/>
                          </a:solidFill>
                          <a:effectLst/>
                          <a:uLnTx/>
                          <a:uFillTx/>
                          <a:latin typeface="+mn-lt"/>
                          <a:ea typeface="+mn-ea"/>
                          <a:cs typeface="+mn-cs"/>
                        </a:rPr>
                        <a:t>الجديد من لوريال باريس
٣ ثواني لجذور مثالية....
#</a:t>
                      </a:r>
                      <a:r>
                        <a:rPr kumimoji="0" lang="en-US" sz="1000" b="0" i="0" u="none" strike="noStrike" kern="1200" cap="none" spc="0" normalizeH="0" baseline="0" noProof="0">
                          <a:ln>
                            <a:noFill/>
                          </a:ln>
                          <a:solidFill>
                            <a:prstClr val="black"/>
                          </a:solidFill>
                          <a:effectLst/>
                          <a:uLnTx/>
                          <a:uFillTx/>
                          <a:latin typeface="+mn-lt"/>
                          <a:ea typeface="+mn-ea"/>
                          <a:cs typeface="+mn-cs"/>
                        </a:rPr>
                        <a:t>MagicRetouch
#FlawlessRoots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6221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L'Oréal Paris - 2017-06-16 14:30:12</a:t>
                      </a:r>
                      <a:r>
                        <a:rPr kumimoji="0" lang="en-US" sz="1000" b="0" i="0" u="none" strike="noStrike" kern="1200" cap="none" spc="0" normalizeH="0" baseline="0" noProof="0">
                          <a:ln>
                            <a:noFill/>
                          </a:ln>
                          <a:solidFill>
                            <a:prstClr val="black"/>
                          </a:solidFill>
                          <a:effectLst/>
                          <a:uLnTx/>
                          <a:uFillTx/>
                          <a:latin typeface="+mn-lt"/>
                          <a:ea typeface="+mn-ea"/>
                          <a:cs typeface="+mn-cs"/>
                        </a:rPr>
                        <a:t>
What’s your favorite haircare #BeautyQuickie? Share your best tips and tricks with us and ask your friends to like your comment. The 5 people with the highest number of likes win a L’Oréal Paris goodie bag.
#MagicRetouch #FlawlessRoots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02184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L'Oréal Paris - 2017-06-15 15:20:48</a:t>
                      </a:r>
                      <a:r>
                        <a:rPr kumimoji="0" lang="en-US" sz="1000" b="0" i="0" u="none" strike="noStrike" kern="1200" cap="none" spc="0" normalizeH="0" baseline="0" noProof="0">
                          <a:ln>
                            <a:noFill/>
                          </a:ln>
                          <a:solidFill>
                            <a:prstClr val="black"/>
                          </a:solidFill>
                          <a:effectLst/>
                          <a:uLnTx/>
                          <a:uFillTx/>
                          <a:latin typeface="+mn-lt"/>
                          <a:ea typeface="+mn-ea"/>
                          <a:cs typeface="+mn-cs"/>
                        </a:rPr>
                        <a:t>
Do you want flawless roots?
Introducing the all-new Magic Retouch from L'Oréal Paris. Spray the grays away... It takes only 3 seconds. 
#MagicRetouch #FlawlessRoots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22346281"/>
                  </a:ext>
                </a:extLst>
              </a:tr>
            </a:tbl>
          </a:graphicData>
        </a:graphic>
      </p:graphicFrame>
      <p:sp>
        <p:nvSpPr>
          <p:cNvPr id="4" name="Text Placeholder 3">
            <a:extLst>
              <a:ext uri="{FF2B5EF4-FFF2-40B4-BE49-F238E27FC236}">
                <a16:creationId xmlns:a16="http://schemas.microsoft.com/office/drawing/2014/main" id="{D2F7B237-1C99-465E-BA9D-DC4D25489E98}"/>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927844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91B1D-A428-4092-9E77-6A1E79E80BB1}"/>
              </a:ext>
            </a:extLst>
          </p:cNvPr>
          <p:cNvSpPr>
            <a:spLocks noGrp="1"/>
          </p:cNvSpPr>
          <p:nvPr>
            <p:ph type="title"/>
          </p:nvPr>
        </p:nvSpPr>
        <p:spPr/>
        <p:txBody>
          <a:bodyPr/>
          <a:lstStyle/>
          <a:p>
            <a:r>
              <a:rPr lang="en-US"/>
              <a:t>Facebook Own Posts Table - 5 of 6</a:t>
            </a:r>
          </a:p>
        </p:txBody>
      </p:sp>
      <p:graphicFrame>
        <p:nvGraphicFramePr>
          <p:cNvPr id="5" name="Table Placeholder 4">
            <a:extLst>
              <a:ext uri="{FF2B5EF4-FFF2-40B4-BE49-F238E27FC236}">
                <a16:creationId xmlns:a16="http://schemas.microsoft.com/office/drawing/2014/main" id="{A476C566-8938-42DD-A196-E05BB953B863}"/>
              </a:ext>
            </a:extLst>
          </p:cNvPr>
          <p:cNvGraphicFramePr>
            <a:graphicFrameLocks noGrp="1"/>
          </p:cNvGraphicFramePr>
          <p:nvPr>
            <p:ph type="tbl" sz="quarter" idx="13"/>
            <p:extLst>
              <p:ext uri="{D42A27DB-BD31-4B8C-83A1-F6EECF244321}">
                <p14:modId xmlns:p14="http://schemas.microsoft.com/office/powerpoint/2010/main" val="1034754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66728836"/>
                    </a:ext>
                  </a:extLst>
                </a:gridCol>
                <a:gridCol w="658368">
                  <a:extLst>
                    <a:ext uri="{9D8B030D-6E8A-4147-A177-3AD203B41FA5}">
                      <a16:colId xmlns:a16="http://schemas.microsoft.com/office/drawing/2014/main" val="920766650"/>
                    </a:ext>
                  </a:extLst>
                </a:gridCol>
                <a:gridCol w="658368">
                  <a:extLst>
                    <a:ext uri="{9D8B030D-6E8A-4147-A177-3AD203B41FA5}">
                      <a16:colId xmlns:a16="http://schemas.microsoft.com/office/drawing/2014/main" val="484542513"/>
                    </a:ext>
                  </a:extLst>
                </a:gridCol>
                <a:gridCol w="658368">
                  <a:extLst>
                    <a:ext uri="{9D8B030D-6E8A-4147-A177-3AD203B41FA5}">
                      <a16:colId xmlns:a16="http://schemas.microsoft.com/office/drawing/2014/main" val="799982748"/>
                    </a:ext>
                  </a:extLst>
                </a:gridCol>
                <a:gridCol w="658368">
                  <a:extLst>
                    <a:ext uri="{9D8B030D-6E8A-4147-A177-3AD203B41FA5}">
                      <a16:colId xmlns:a16="http://schemas.microsoft.com/office/drawing/2014/main" val="886150115"/>
                    </a:ext>
                  </a:extLst>
                </a:gridCol>
                <a:gridCol w="658368">
                  <a:extLst>
                    <a:ext uri="{9D8B030D-6E8A-4147-A177-3AD203B41FA5}">
                      <a16:colId xmlns:a16="http://schemas.microsoft.com/office/drawing/2014/main" val="4023456343"/>
                    </a:ext>
                  </a:extLst>
                </a:gridCol>
                <a:gridCol w="658368">
                  <a:extLst>
                    <a:ext uri="{9D8B030D-6E8A-4147-A177-3AD203B41FA5}">
                      <a16:colId xmlns:a16="http://schemas.microsoft.com/office/drawing/2014/main" val="2304726487"/>
                    </a:ext>
                  </a:extLst>
                </a:gridCol>
                <a:gridCol w="658368">
                  <a:extLst>
                    <a:ext uri="{9D8B030D-6E8A-4147-A177-3AD203B41FA5}">
                      <a16:colId xmlns:a16="http://schemas.microsoft.com/office/drawing/2014/main" val="349788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8059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L'Oréal Paris - 2017-06-13 07:35:52</a:t>
                      </a:r>
                      <a:r>
                        <a:rPr kumimoji="0" lang="en-US" sz="1000" b="0" i="0" u="none" strike="noStrike" kern="1200" cap="none" spc="0" normalizeH="0" baseline="0" noProof="0">
                          <a:ln>
                            <a:noFill/>
                          </a:ln>
                          <a:solidFill>
                            <a:prstClr val="black"/>
                          </a:solidFill>
                          <a:effectLst/>
                          <a:uLnTx/>
                          <a:uFillTx/>
                          <a:latin typeface="+mn-lt"/>
                          <a:ea typeface="+mn-ea"/>
                          <a:cs typeface="+mn-cs"/>
                        </a:rPr>
                        <a:t>
Introducing the all-new Miss Baby Roll Mascara by L'Oréal Paris 😍😍. Take your lashes to a whole new level of curling volume with the Mega Curl Roller Brush &amp; the mega volume formula. Want head-turning curl that holds up all day? Try out Miss Baby Roll Mascara.  
Roll up your lashes.... Roll up the volume... Because You're Worth it! #MissBabyRoll #LOrealParis #LOrealMakeup #Makeup #Mascara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71120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L'Oréal Paris - 2017-06-10 14:30:00</a:t>
                      </a:r>
                      <a:r>
                        <a:rPr kumimoji="0" lang="en-US" sz="1000" b="0" i="0" u="none" strike="noStrike" kern="1200" cap="none" spc="0" normalizeH="0" baseline="0" noProof="0">
                          <a:ln>
                            <a:noFill/>
                          </a:ln>
                          <a:solidFill>
                            <a:prstClr val="black"/>
                          </a:solidFill>
                          <a:effectLst/>
                          <a:uLnTx/>
                          <a:uFillTx/>
                          <a:latin typeface="+mn-lt"/>
                          <a:ea typeface="+mn-ea"/>
                          <a:cs typeface="+mn-cs"/>
                        </a:rPr>
                        <a:t>
What’s better than having your friends over for a face masking session? Have you tried the new Pure Clay Masks from L’Oréal Paris?
The Green purifies and mattifies, the Black detoxifies and illuminates, the Red exfoliates and soothes.  
</a:t>
                      </a:r>
                      <a:r>
                        <a:rPr kumimoji="0" lang="ar-AE" sz="1000" b="0" i="0" u="none" strike="noStrike" kern="1200" cap="none" spc="0" normalizeH="0" baseline="0" noProof="0">
                          <a:ln>
                            <a:noFill/>
                          </a:ln>
                          <a:solidFill>
                            <a:prstClr val="black"/>
                          </a:solidFill>
                          <a:effectLst/>
                          <a:uLnTx/>
                          <a:uFillTx/>
                          <a:latin typeface="+mn-lt"/>
                          <a:ea typeface="+mn-ea"/>
                          <a:cs typeface="+mn-cs"/>
                        </a:rPr>
                        <a:t>اكتشفوا 
</a:t>
                      </a:r>
                      <a:r>
                        <a:rPr kumimoji="0" lang="en-US" sz="1000" b="0" i="0" u="none" strike="noStrike" kern="1200" cap="none" spc="0" normalizeH="0" baseline="0" noProof="0">
                          <a:ln>
                            <a:noFill/>
                          </a:ln>
                          <a:solidFill>
                            <a:prstClr val="black"/>
                          </a:solidFill>
                          <a:effectLst/>
                          <a:uLnTx/>
                          <a:uFillTx/>
                          <a:latin typeface="+mn-lt"/>
                          <a:ea typeface="+mn-ea"/>
                          <a:cs typeface="+mn-cs"/>
                        </a:rPr>
                        <a:t>Pure Clay Mask,
</a:t>
                      </a:r>
                      <a:r>
                        <a:rPr kumimoji="0" lang="ar-AE" sz="1000" b="0" i="0" u="none" strike="noStrike" kern="1200" cap="none" spc="0" normalizeH="0" baseline="0" noProof="0">
                          <a:ln>
                            <a:noFill/>
                          </a:ln>
                          <a:solidFill>
                            <a:prstClr val="black"/>
                          </a:solidFill>
                          <a:effectLst/>
                          <a:uLnTx/>
                          <a:uFillTx/>
                          <a:latin typeface="+mn-lt"/>
                          <a:ea typeface="+mn-ea"/>
                          <a:cs typeface="+mn-cs"/>
                        </a:rPr>
                        <a:t>القناع الجديد من لوريال باريس
الأخضر ينقي ويزيل الدهون
الأسود ينقي ويعطي نضارة 
الأحمر يقشر وينعم البشرة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99724453"/>
                  </a:ext>
                </a:extLst>
              </a:tr>
            </a:tbl>
          </a:graphicData>
        </a:graphic>
      </p:graphicFrame>
      <p:sp>
        <p:nvSpPr>
          <p:cNvPr id="4" name="Text Placeholder 3">
            <a:extLst>
              <a:ext uri="{FF2B5EF4-FFF2-40B4-BE49-F238E27FC236}">
                <a16:creationId xmlns:a16="http://schemas.microsoft.com/office/drawing/2014/main" id="{01432FCA-1A8F-4CA7-8250-A1EEC12BC60B}"/>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65039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C2E2C-756D-4F20-BC82-AD026E02AC3C}"/>
              </a:ext>
            </a:extLst>
          </p:cNvPr>
          <p:cNvSpPr>
            <a:spLocks noGrp="1"/>
          </p:cNvSpPr>
          <p:nvPr>
            <p:ph type="title"/>
          </p:nvPr>
        </p:nvSpPr>
        <p:spPr/>
        <p:txBody>
          <a:bodyPr/>
          <a:lstStyle/>
          <a:p>
            <a:r>
              <a:rPr lang="en-US"/>
              <a:t>Facebook Own Posts Table - 6 of 6</a:t>
            </a:r>
          </a:p>
        </p:txBody>
      </p:sp>
      <p:graphicFrame>
        <p:nvGraphicFramePr>
          <p:cNvPr id="5" name="Table Placeholder 4">
            <a:extLst>
              <a:ext uri="{FF2B5EF4-FFF2-40B4-BE49-F238E27FC236}">
                <a16:creationId xmlns:a16="http://schemas.microsoft.com/office/drawing/2014/main" id="{F9CD1302-7259-4E8A-8920-5E9E93E7CFC8}"/>
              </a:ext>
            </a:extLst>
          </p:cNvPr>
          <p:cNvGraphicFramePr>
            <a:graphicFrameLocks noGrp="1"/>
          </p:cNvGraphicFramePr>
          <p:nvPr>
            <p:ph type="tbl" sz="quarter" idx="13"/>
            <p:extLst>
              <p:ext uri="{D42A27DB-BD31-4B8C-83A1-F6EECF244321}">
                <p14:modId xmlns:p14="http://schemas.microsoft.com/office/powerpoint/2010/main" val="1516119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5279585"/>
                    </a:ext>
                  </a:extLst>
                </a:gridCol>
                <a:gridCol w="658368">
                  <a:extLst>
                    <a:ext uri="{9D8B030D-6E8A-4147-A177-3AD203B41FA5}">
                      <a16:colId xmlns:a16="http://schemas.microsoft.com/office/drawing/2014/main" val="3242254100"/>
                    </a:ext>
                  </a:extLst>
                </a:gridCol>
                <a:gridCol w="658368">
                  <a:extLst>
                    <a:ext uri="{9D8B030D-6E8A-4147-A177-3AD203B41FA5}">
                      <a16:colId xmlns:a16="http://schemas.microsoft.com/office/drawing/2014/main" val="3332120005"/>
                    </a:ext>
                  </a:extLst>
                </a:gridCol>
                <a:gridCol w="658368">
                  <a:extLst>
                    <a:ext uri="{9D8B030D-6E8A-4147-A177-3AD203B41FA5}">
                      <a16:colId xmlns:a16="http://schemas.microsoft.com/office/drawing/2014/main" val="2496624021"/>
                    </a:ext>
                  </a:extLst>
                </a:gridCol>
                <a:gridCol w="658368">
                  <a:extLst>
                    <a:ext uri="{9D8B030D-6E8A-4147-A177-3AD203B41FA5}">
                      <a16:colId xmlns:a16="http://schemas.microsoft.com/office/drawing/2014/main" val="24542586"/>
                    </a:ext>
                  </a:extLst>
                </a:gridCol>
                <a:gridCol w="658368">
                  <a:extLst>
                    <a:ext uri="{9D8B030D-6E8A-4147-A177-3AD203B41FA5}">
                      <a16:colId xmlns:a16="http://schemas.microsoft.com/office/drawing/2014/main" val="3640613447"/>
                    </a:ext>
                  </a:extLst>
                </a:gridCol>
                <a:gridCol w="658368">
                  <a:extLst>
                    <a:ext uri="{9D8B030D-6E8A-4147-A177-3AD203B41FA5}">
                      <a16:colId xmlns:a16="http://schemas.microsoft.com/office/drawing/2014/main" val="215038593"/>
                    </a:ext>
                  </a:extLst>
                </a:gridCol>
                <a:gridCol w="658368">
                  <a:extLst>
                    <a:ext uri="{9D8B030D-6E8A-4147-A177-3AD203B41FA5}">
                      <a16:colId xmlns:a16="http://schemas.microsoft.com/office/drawing/2014/main" val="3687285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57074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L'Oréal Paris - 2017-06-09 09:03:46</a:t>
                      </a:r>
                      <a:r>
                        <a:rPr kumimoji="0" lang="en-US" sz="1000" b="0" i="0" u="none" strike="noStrike" kern="1200" cap="none" spc="0" normalizeH="0" baseline="0" noProof="0">
                          <a:ln>
                            <a:noFill/>
                          </a:ln>
                          <a:solidFill>
                            <a:prstClr val="black"/>
                          </a:solidFill>
                          <a:effectLst/>
                          <a:uLnTx/>
                          <a:uFillTx/>
                          <a:latin typeface="+mn-lt"/>
                          <a:ea typeface="+mn-ea"/>
                          <a:cs typeface="+mn-cs"/>
                        </a:rPr>
                        <a:t>
Why choose one if you can have all three? Try out the all-new Pure Clay Masks from L’Oréal Paris and enjoy the results on your skin.
The Green purifies and mattifies, the Black detoxifies and illuminates, the Red exfoliates and soothes.  
</a:t>
                      </a:r>
                      <a:r>
                        <a:rPr kumimoji="0" lang="ar-AE" sz="1000" b="0" i="0" u="none" strike="noStrike" kern="1200" cap="none" spc="0" normalizeH="0" baseline="0" noProof="0">
                          <a:ln>
                            <a:noFill/>
                          </a:ln>
                          <a:solidFill>
                            <a:prstClr val="black"/>
                          </a:solidFill>
                          <a:effectLst/>
                          <a:uLnTx/>
                          <a:uFillTx/>
                          <a:latin typeface="+mn-lt"/>
                          <a:ea typeface="+mn-ea"/>
                          <a:cs typeface="+mn-cs"/>
                        </a:rPr>
                        <a:t>اكتشفوا القناع الجديد من لوريال باريس
الأخضر ينقي ويزيل الدهون
الأسود ينقي ويعطي نضارة 
الأحمر يقشر وينعم البشرة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50728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L'Oréal Paris - 2017-06-06 12:19:45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اكتشفوا </a:t>
                      </a:r>
                      <a:r>
                        <a:rPr kumimoji="0" lang="en-US" sz="1000" b="0" i="0" u="none" strike="noStrike" kern="1200" cap="none" spc="0" normalizeH="0" baseline="0" noProof="0">
                          <a:ln>
                            <a:noFill/>
                          </a:ln>
                          <a:solidFill>
                            <a:prstClr val="black"/>
                          </a:solidFill>
                          <a:effectLst/>
                          <a:uLnTx/>
                          <a:uFillTx/>
                          <a:latin typeface="+mn-lt"/>
                          <a:ea typeface="+mn-ea"/>
                          <a:cs typeface="+mn-cs"/>
                        </a:rPr>
                        <a:t>Pure Clay Mask، </a:t>
                      </a:r>
                      <a:r>
                        <a:rPr kumimoji="0" lang="ar-AE" sz="1000" b="0" i="0" u="none" strike="noStrike" kern="1200" cap="none" spc="0" normalizeH="0" baseline="0" noProof="0">
                          <a:ln>
                            <a:noFill/>
                          </a:ln>
                          <a:solidFill>
                            <a:prstClr val="black"/>
                          </a:solidFill>
                          <a:effectLst/>
                          <a:uLnTx/>
                          <a:uFillTx/>
                          <a:latin typeface="+mn-lt"/>
                          <a:ea typeface="+mn-ea"/>
                          <a:cs typeface="+mn-cs"/>
                        </a:rPr>
                        <a:t>القناع الجديد من لوريال باريس
الأخضر ينقي ويزيل الدهون
الأسود ينقي ويعطي نضارة 
الأحمر يقشر وينعم البشرة
</a:t>
                      </a:r>
                      <a:r>
                        <a:rPr kumimoji="0" lang="en-US" sz="1000" b="0" i="0" u="none" strike="noStrike" kern="1200" cap="none" spc="0" normalizeH="0" baseline="0" noProof="0">
                          <a:ln>
                            <a:noFill/>
                          </a:ln>
                          <a:solidFill>
                            <a:prstClr val="black"/>
                          </a:solidFill>
                          <a:effectLst/>
                          <a:uLnTx/>
                          <a:uFillTx/>
                          <a:latin typeface="+mn-lt"/>
                          <a:ea typeface="+mn-ea"/>
                          <a:cs typeface="+mn-cs"/>
                        </a:rPr>
                        <a:t>Get your skin detox rituals on with the all-new Pure Clay Masks from L’Oréal Paris. The Green mattifies and purifies, the Black detoxifies and illuminates, the Red exfoliates and soothes.
Which one will you 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67077424"/>
                  </a:ext>
                </a:extLst>
              </a:tr>
            </a:tbl>
          </a:graphicData>
        </a:graphic>
      </p:graphicFrame>
      <p:sp>
        <p:nvSpPr>
          <p:cNvPr id="4" name="Text Placeholder 3">
            <a:extLst>
              <a:ext uri="{FF2B5EF4-FFF2-40B4-BE49-F238E27FC236}">
                <a16:creationId xmlns:a16="http://schemas.microsoft.com/office/drawing/2014/main" id="{627A680F-9555-46C7-B662-145C3F70043E}"/>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3447610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381</Words>
  <Application>Microsoft Office PowerPoint</Application>
  <PresentationFormat>On-screen Show (4:3)</PresentationFormat>
  <Paragraphs>196</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Calibri</vt:lpstr>
      <vt:lpstr>Arial</vt:lpstr>
      <vt:lpstr>quintly_template</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6</dc:title>
  <dc:creator>Administrator</dc:creator>
  <cp:lastModifiedBy>Administrator</cp:lastModifiedBy>
  <cp:revision>1</cp:revision>
  <dcterms:created xsi:type="dcterms:W3CDTF">2017-07-19T14:51:36Z</dcterms:created>
  <dcterms:modified xsi:type="dcterms:W3CDTF">2017-07-19T14:53:25Z</dcterms:modified>
</cp:coreProperties>
</file>