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8" r:id="rId39"/>
    <p:sldId id="299" r:id="rId40"/>
    <p:sldId id="300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D-4772-A1FD-41DE6CE66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260464"/>
        <c:axId val="247257184"/>
      </c:radarChart>
      <c:catAx>
        <c:axId val="24726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57184"/>
        <c:crosses val="autoZero"/>
        <c:auto val="1"/>
        <c:lblAlgn val="ctr"/>
        <c:lblOffset val="100"/>
        <c:noMultiLvlLbl val="0"/>
      </c:catAx>
      <c:valAx>
        <c:axId val="24725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6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337596</c:v>
                </c:pt>
                <c:pt idx="1">
                  <c:v>337910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18-47BB-93A5-75F52BF5E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256528"/>
        <c:axId val="247254560"/>
      </c:lineChart>
      <c:dateAx>
        <c:axId val="24725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54560"/>
        <c:crosses val="autoZero"/>
        <c:auto val="1"/>
        <c:lblOffset val="100"/>
        <c:baseTimeUnit val="months"/>
      </c:dateAx>
      <c:valAx>
        <c:axId val="24725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5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3.4317314909848</c:v>
                </c:pt>
                <c:pt idx="1">
                  <c:v>9.3010580694083994E-2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0-48BE-A533-01F8BD4FA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736128"/>
        <c:axId val="321732192"/>
      </c:lineChart>
      <c:dateAx>
        <c:axId val="32173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32192"/>
        <c:crosses val="autoZero"/>
        <c:auto val="1"/>
        <c:lblOffset val="100"/>
        <c:baseTimeUnit val="months"/>
      </c:dateAx>
      <c:valAx>
        <c:axId val="32173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3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81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1-4BE7-A2C1-BFB5FD6F9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068632"/>
        <c:axId val="316068304"/>
      </c:barChart>
      <c:catAx>
        <c:axId val="31606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068304"/>
        <c:crosses val="autoZero"/>
        <c:auto val="1"/>
        <c:lblAlgn val="ctr"/>
        <c:lblOffset val="100"/>
        <c:noMultiLvlLbl val="0"/>
      </c:catAx>
      <c:valAx>
        <c:axId val="31606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06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81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0-488A-A552-248C52AC2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65272"/>
        <c:axId val="341462976"/>
      </c:barChart>
      <c:catAx>
        <c:axId val="34146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2976"/>
        <c:crosses val="autoZero"/>
        <c:auto val="1"/>
        <c:lblAlgn val="ctr"/>
        <c:lblOffset val="100"/>
        <c:noMultiLvlLbl val="0"/>
      </c:catAx>
      <c:valAx>
        <c:axId val="34146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8750880</c:v>
                </c:pt>
                <c:pt idx="1">
                  <c:v>8886844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3E-47B1-A1DE-5AF3B9E10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59040"/>
        <c:axId val="341466912"/>
      </c:lineChart>
      <c:dateAx>
        <c:axId val="34145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6912"/>
        <c:crosses val="autoZero"/>
        <c:auto val="1"/>
        <c:lblOffset val="100"/>
        <c:baseTimeUnit val="months"/>
      </c:dateAx>
      <c:valAx>
        <c:axId val="34146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9C-499F-96CE-C1E4B8935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60352"/>
        <c:axId val="341460680"/>
      </c:lineChart>
      <c:dateAx>
        <c:axId val="34146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0680"/>
        <c:crosses val="autoZero"/>
        <c:auto val="1"/>
        <c:lblOffset val="100"/>
        <c:baseTimeUnit val="months"/>
      </c:dateAx>
      <c:valAx>
        <c:axId val="34146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6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9</c:v>
                </c:pt>
                <c:pt idx="6">
                  <c:v>17</c:v>
                </c:pt>
                <c:pt idx="7">
                  <c:v>13</c:v>
                </c:pt>
                <c:pt idx="8">
                  <c:v>7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2A-4A84-B34E-A4EC1B4BB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714888"/>
        <c:axId val="410711936"/>
      </c:lineChart>
      <c:catAx>
        <c:axId val="41071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711936"/>
        <c:crosses val="autoZero"/>
        <c:auto val="1"/>
        <c:lblAlgn val="ctr"/>
        <c:lblOffset val="100"/>
        <c:noMultiLvlLbl val="0"/>
      </c:catAx>
      <c:valAx>
        <c:axId val="41071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71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4D-4D3E-911C-0AF4141C7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716528"/>
        <c:axId val="410717512"/>
      </c:barChart>
      <c:catAx>
        <c:axId val="41071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717512"/>
        <c:crosses val="autoZero"/>
        <c:auto val="1"/>
        <c:lblAlgn val="ctr"/>
        <c:lblOffset val="100"/>
        <c:noMultiLvlLbl val="0"/>
      </c:catAx>
      <c:valAx>
        <c:axId val="41071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71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C-4989-8E58-0D65DCC4E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811848"/>
        <c:axId val="241810208"/>
      </c:barChart>
      <c:catAx>
        <c:axId val="24181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10208"/>
        <c:crosses val="autoZero"/>
        <c:auto val="1"/>
        <c:lblAlgn val="ctr"/>
        <c:lblOffset val="100"/>
        <c:noMultiLvlLbl val="0"/>
      </c:catAx>
      <c:valAx>
        <c:axId val="24181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1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B-4168-9E16-D797A31D21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FB-4168-9E16-D797A31D21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FB-4168-9E16-D797A31D2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807584"/>
        <c:axId val="241812176"/>
      </c:barChart>
      <c:catAx>
        <c:axId val="24180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12176"/>
        <c:crosses val="autoZero"/>
        <c:auto val="1"/>
        <c:lblAlgn val="ctr"/>
        <c:lblOffset val="100"/>
        <c:noMultiLvlLbl val="0"/>
      </c:catAx>
      <c:valAx>
        <c:axId val="24181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0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9C-457C-ABDA-C4B476C1A1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9C-457C-ABDA-C4B476C1A1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9C-457C-ABDA-C4B476C1A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484936"/>
        <c:axId val="245489528"/>
      </c:barChart>
      <c:catAx>
        <c:axId val="24548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89528"/>
        <c:crosses val="autoZero"/>
        <c:auto val="1"/>
        <c:lblAlgn val="ctr"/>
        <c:lblOffset val="100"/>
        <c:noMultiLvlLbl val="0"/>
      </c:catAx>
      <c:valAx>
        <c:axId val="24548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8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C-4DFB-9C61-4F374FD111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5C-4DFB-9C61-4F374FD111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5C-4DFB-9C61-4F374FD111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5C-4DFB-9C61-4F374FD111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5C-4DFB-9C61-4F374FD111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5C-4DFB-9C61-4F374FD1111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5C-4DFB-9C61-4F374FD1111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5C-4DFB-9C61-4F374FD11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631272"/>
        <c:axId val="432633568"/>
      </c:barChart>
      <c:catAx>
        <c:axId val="43263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3568"/>
        <c:crosses val="autoZero"/>
        <c:auto val="1"/>
        <c:lblAlgn val="ctr"/>
        <c:lblOffset val="100"/>
        <c:noMultiLvlLbl val="0"/>
      </c:catAx>
      <c:valAx>
        <c:axId val="43263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0.47262190125787001</c:v>
                </c:pt>
                <c:pt idx="1">
                  <c:v>6.3894754928276995E-2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9D-4CF4-9B10-948217AA5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626024"/>
        <c:axId val="432629632"/>
      </c:lineChart>
      <c:dateAx>
        <c:axId val="432626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29632"/>
        <c:crosses val="autoZero"/>
        <c:auto val="1"/>
        <c:lblOffset val="100"/>
        <c:baseTimeUnit val="months"/>
      </c:dateAx>
      <c:valAx>
        <c:axId val="43262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2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6.2433854818417997E-2</c:v>
                </c:pt>
                <c:pt idx="2">
                  <c:v>0.40170598769783999</c:v>
                </c:pt>
                <c:pt idx="3">
                  <c:v>0</c:v>
                </c:pt>
                <c:pt idx="4">
                  <c:v>7.7794396732697002E-2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E2-4A89-8FD2-62AEE7E38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632584"/>
        <c:axId val="432632912"/>
      </c:barChart>
      <c:catAx>
        <c:axId val="43263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2912"/>
        <c:crosses val="autoZero"/>
        <c:auto val="1"/>
        <c:lblAlgn val="ctr"/>
        <c:lblOffset val="100"/>
        <c:noMultiLvlLbl val="0"/>
      </c:catAx>
      <c:valAx>
        <c:axId val="43263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3.5822872452511999E-2</c:v>
                </c:pt>
                <c:pt idx="4">
                  <c:v>0</c:v>
                </c:pt>
                <c:pt idx="5">
                  <c:v>0.18536914951617001</c:v>
                </c:pt>
                <c:pt idx="6">
                  <c:v>0.65281562819294003</c:v>
                </c:pt>
                <c:pt idx="7">
                  <c:v>9.5820973631864995E-2</c:v>
                </c:pt>
                <c:pt idx="8">
                  <c:v>0.23497740105705001</c:v>
                </c:pt>
                <c:pt idx="9">
                  <c:v>0</c:v>
                </c:pt>
                <c:pt idx="10">
                  <c:v>1.5051627080887001E-3</c:v>
                </c:pt>
                <c:pt idx="11">
                  <c:v>0.24654565158493999</c:v>
                </c:pt>
                <c:pt idx="12">
                  <c:v>2.510611397092E-2</c:v>
                </c:pt>
                <c:pt idx="13">
                  <c:v>0.72679289964578997</c:v>
                </c:pt>
                <c:pt idx="14">
                  <c:v>3.5321151549816E-2</c:v>
                </c:pt>
                <c:pt idx="15">
                  <c:v>0</c:v>
                </c:pt>
                <c:pt idx="16">
                  <c:v>0</c:v>
                </c:pt>
                <c:pt idx="17">
                  <c:v>0.10092115957735</c:v>
                </c:pt>
                <c:pt idx="18">
                  <c:v>0.16265791665411999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8-477A-B42A-931D60778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640456"/>
        <c:axId val="432639144"/>
      </c:lineChart>
      <c:catAx>
        <c:axId val="43264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9144"/>
        <c:crosses val="autoZero"/>
        <c:auto val="1"/>
        <c:lblAlgn val="ctr"/>
        <c:lblOffset val="100"/>
        <c:noMultiLvlLbl val="0"/>
      </c:catAx>
      <c:valAx>
        <c:axId val="43263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4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5.9905475781931998E-2</c:v>
                </c:pt>
                <c:pt idx="1">
                  <c:v>0.35458288596553</c:v>
                </c:pt>
                <c:pt idx="2">
                  <c:v>0.17041452180981001</c:v>
                </c:pt>
                <c:pt idx="3">
                  <c:v>0.13892651795659</c:v>
                </c:pt>
                <c:pt idx="4">
                  <c:v>1.1023142712838001</c:v>
                </c:pt>
                <c:pt idx="5">
                  <c:v>0.21820558802407</c:v>
                </c:pt>
                <c:pt idx="6">
                  <c:v>9.7895782534091993E-2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C-48CD-9877-FECE6ABD8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635536"/>
        <c:axId val="432644392"/>
      </c:barChart>
      <c:catAx>
        <c:axId val="43263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44392"/>
        <c:crosses val="autoZero"/>
        <c:auto val="1"/>
        <c:lblAlgn val="ctr"/>
        <c:lblOffset val="100"/>
        <c:noMultiLvlLbl val="0"/>
      </c:catAx>
      <c:valAx>
        <c:axId val="43264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1519</c:v>
                </c:pt>
                <c:pt idx="1">
                  <c:v>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64-4969-B9B4-476562317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636520"/>
        <c:axId val="432636848"/>
      </c:lineChart>
      <c:dateAx>
        <c:axId val="432636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6848"/>
        <c:crosses val="autoZero"/>
        <c:auto val="1"/>
        <c:lblOffset val="100"/>
        <c:baseTimeUnit val="months"/>
      </c:dateAx>
      <c:valAx>
        <c:axId val="43263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3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1569</c:v>
                </c:pt>
                <c:pt idx="1">
                  <c:v>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90-4A95-A08C-CC296DD4A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646032"/>
        <c:axId val="432586336"/>
      </c:lineChart>
      <c:dateAx>
        <c:axId val="43264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586336"/>
        <c:crosses val="autoZero"/>
        <c:auto val="1"/>
        <c:lblOffset val="100"/>
        <c:baseTimeUnit val="months"/>
      </c:dateAx>
      <c:valAx>
        <c:axId val="43258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4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45-4D76-BFAE-18E1592F8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587320"/>
        <c:axId val="432586664"/>
      </c:lineChart>
      <c:dateAx>
        <c:axId val="432587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586664"/>
        <c:crosses val="autoZero"/>
        <c:auto val="1"/>
        <c:lblOffset val="100"/>
        <c:baseTimeUnit val="months"/>
      </c:dateAx>
      <c:valAx>
        <c:axId val="43258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58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B2A8D-487A-4A40-B62C-CB0336913C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CE6643-72EB-4A8F-A325-EF4EB47C8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3962802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DD84-2D0C-4070-86D0-E2B09C26E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E31CA-0260-4BCD-8F5C-6D3107BFF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5212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51978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8351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29607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67472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2321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2218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7097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6686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696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6091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20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88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A0774-AB6B-4A12-B1FD-1407043E9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16429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EBB95-F322-4812-8931-736C8E4E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6BEE3-B9AF-4650-A686-9D53935F3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0268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A669B-2371-4205-8102-7C33171C7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E299B-1301-4505-B5E4-9C127B66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564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4A6B-A60E-42EE-9D06-DA1C0147A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93EE8D-59D1-4E8B-8AAE-8404ABA21B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615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D41CB-32E7-4DB1-AE51-26299BE0E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F901F-CB27-4D90-A050-BB58BC2D1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84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AFC8B-ACC8-44C6-8A92-2CFCECD00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22204-5A58-4087-81E2-550DE49A9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723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1232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0819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130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917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4199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2033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124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9718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7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92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2A945-B79F-4D7D-803F-861EB7238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05/28/2017 - 06/27/2017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2401609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7FB1B-C7E9-477E-B354-41B01819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FA37A-4F83-41C0-9F59-97E4EDE5AE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12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823545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44227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30630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79624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8738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4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11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4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58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53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80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61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5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32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9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028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AE64D-DB18-41BC-B636-4622FB620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1193548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1DE3-E202-44BF-8AD1-CCEF2C236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5CC0E-9781-4F45-8E1A-ED3A995CF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165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40960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18602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95725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55558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634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1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3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4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44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2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6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11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90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2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96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DC2FA-EE7F-4727-B338-510C8C28E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233850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8111-C73F-412E-9B4E-0EEC26E4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1A663-D0A6-4792-AF63-91B528370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448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75818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56306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7696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01857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5788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64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0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39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20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51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631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8CFC4-7BB3-413B-B2F7-F9EF34302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2042533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4E90-F789-4EF6-9550-AE2C136E4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076624-E52C-495B-84C7-DA1B6E963B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708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CCCFA-B8B0-4BB8-8FD2-B1498F5BE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9B8A6-949B-4CCC-A87A-B5B5B977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34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E8127-6FE7-4773-B00E-84E630F0A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86D4B7-5E3D-4D66-965E-5C8A4FB173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122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8E2CA-3308-49BB-911A-FFC530F75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26DA6-949C-4A3F-86FF-C80B921B2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173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F14DF-504B-469F-8F4B-50A3EA75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3746E9-BC19-4E5D-BF67-0402286A76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002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DB598-C03C-42F9-B0D6-D24836250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6F44A-08DC-41AD-B1B8-FD6AFDDC2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975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513F5-AB9E-43E0-A839-C6E3A54D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Global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F9055B-BCAE-409D-AAD5-F94037E3BB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848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D4C80-832C-4F97-8518-BAD444D1A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783AC-09E6-4E38-B10F-870F0FC23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674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14709-2809-44BD-A8C1-D551EC41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08F03-FCA5-4FF9-9224-821827271F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655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A47D6-034A-477C-86DD-A2CCE933D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1E337-428E-4B43-B23D-D5537937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40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0B41-BAE0-4D6C-8AAD-AB1E5F9BF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D3BF76-F9A0-4C27-A040-620D8E730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940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79643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894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16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811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58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268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99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733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69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08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63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33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71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706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4A424-45FB-4BD4-BAC0-192E79228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579723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3B970-5406-4C57-AED6-4413B4B6B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FBD3B8-B9EB-4B27-A1F2-2FA394C63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295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2359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541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45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50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762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269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859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618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50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0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67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8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50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8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6A9E1-0B23-478F-9C66-DB1A75976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772716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F8EB1-0B2B-4858-B078-6887BE64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73027-DEC7-48EA-94ED-6E48594EF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8958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1637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898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18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2739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6934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0401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5653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408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8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2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04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7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30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5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28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63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FAD5E-1F23-4113-A18A-414FA3A2E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713099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A0416-67AB-43F5-8697-6153C7564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D44B31-185D-4C63-8DFF-A36CA63BB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085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50716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94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50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4289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161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481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419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118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3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1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5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35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4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73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8F6E5-F01E-46B6-B705-C51A83A02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00026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4A99B-0EC1-44A2-BB72-797FAD1D7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2A05A-75BA-4706-8363-35F7AAB06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800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83937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220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203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896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867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9024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34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008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61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0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30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92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27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8855D-3B59-4B94-8A41-ECE5DD0D9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104687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7F893-09D3-4E69-94DD-6EB45EEE8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246A4-F4B9-4365-BAA0-4E36B6F19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9021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6663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962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243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301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70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895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60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739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16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04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5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5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9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038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8A685-C39F-4B7B-B3A5-2EA2D9701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94951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A9D2B-7F0A-4F84-91E4-C7D8AC993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A5E5B-FD0C-4215-AD38-69B3EECDE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747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9332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683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802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570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198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348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75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9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72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15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05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45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C1639-4604-4323-B31B-F11D85598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93489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103FA-0C4F-48CD-B5C2-8BDDE3422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0D847-F5CC-4BD9-8A52-2649D04E1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216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36393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181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514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859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388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87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937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491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99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34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6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58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1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836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DA1FB-D496-4470-BC64-E574C51F0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052585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0360-A7C0-4B71-8E61-FF1ED232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EE0EC-4A2C-440E-90AF-7703B28F2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562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9372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042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683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514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216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32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848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103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82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3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58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2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2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4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954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4C1FE-2278-4379-9156-1366BA943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721421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8BDE7-F5AC-49FF-AC71-D48099856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44C0CF-A1A6-467D-BC62-334896FD7F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6708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2476A-F80F-458F-AB4C-84A5BDD47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1EF22-C91F-404E-B2A4-4EA894487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80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E2828-4C7B-4AA8-89E0-B86DB357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BF422-70D1-4B38-A6E8-210D0D5A0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9048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C6DDC-AA71-46C6-AF3A-3962C19F0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DD230-6A0C-462D-B70A-05B2AFCA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494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DFDD5-7200-4568-9059-B2A9CE95E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EDA0DA-B851-4B28-B575-4AF5CAC14E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569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1B325-71BA-42BC-84A8-53A799A94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1354D-D822-49AB-B18C-A737F436B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39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AF8F9-D10C-44D0-A2DA-9BA8C558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7DB397-B1E2-495C-9154-0E8F9F422D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9492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59256-55A2-4C76-89CF-FF6135AFB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1F185-94E9-4E7C-8323-6AB5B6F0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88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0890C-7D13-43EE-AAEC-EEB67437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CD1FE-1969-4347-A952-5314702F1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904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68540-8175-453B-8538-32BD7F6A2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C0E20-68AF-40D1-A337-F5022CCE1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277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06319-9321-42D5-98E4-3437EC91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03E139-074F-4F20-AE89-DA3BC79C0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174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87719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94873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0353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300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61766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2966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42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#MatteShaker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3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57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7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92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#EnergieDeVie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9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7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1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#LiquidLipstick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#AbsoluRouge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71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98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19809-C0B9-49DD-93A3-5BD071E25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06755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66D7-E010-4A67-94AF-8B85F4073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FD35A-6A2F-450C-A221-B2497C133C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041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5874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95789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78670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4339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3120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1042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17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#PenelopeCruz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7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9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5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296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95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#TeintIdole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03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#MakeUpIsMyPower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3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#bendtherules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31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DB0AF-F1BE-492E-B03B-FA0FFFDB4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83814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AD21C-71E6-4DAD-A08F-32397173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60D589-3FBD-4F91-A060-2C2BA7C942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144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9F49D-4CBB-4AC3-904C-8C31170C9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D4532-A4CF-4C77-A860-E91B0EA0C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237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BC28D-0109-4F6C-BC0C-DBAA1F2EA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5F9DC9-49C4-4D2C-94CA-8E3CD6D26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7201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E30D1-CA72-42A0-902F-2EE9332D4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88AC8-CBDD-497D-B7B2-F20627198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58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B8B1-7CA6-4D9D-A07B-A4DD67D70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C3A69-ED9C-471B-8BC8-6C3C93D4F5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066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CB626-C185-4F19-98B2-D29F34D11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C86E0-FCA3-4339-AFC0-7F00E13BA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95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94C4B-4CDC-42CB-AFBE-23F150A5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8029D1-5FE9-4F5F-9A08-B17C84CE65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2582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55697-8BFB-4584-81C2-6EFDF3B32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E810D-0E43-4461-8A4A-97EA0ADCB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24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FA151-1719-484C-A65E-F249F739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F4E9E5-013F-4697-BBD4-609276A3F1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49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F0683-24F3-4168-A7CA-39A07BAEE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14D51-D706-47FB-A632-167364744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92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C463C-9A05-45A9-86C2-3AB8E1CD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9FC741-B72E-44A2-AB73-6996DAA3F4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502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87C0D-2E49-459F-B09A-BCE9E2D4D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4D817-6734-4A2E-9FC8-79FA13344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81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E6A63-9617-4646-B786-55584E8C4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2BC12-54DB-453F-B85A-54A4B76590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315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A713F-F124-4A80-80BD-5D2206DE6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A0A97-0A00-4AF2-BF8B-FAF29B8C1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3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04192-A06E-486D-A721-029DB844F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BD70CF-CF9A-4167-8B14-332C562B2C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504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1419B-1F0C-44E3-8BBC-8217DF601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15497-EEC2-4FF5-B6EC-4A351C76B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7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80995-2A49-4EF7-8D69-A05BB30A9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825E0-AAB1-4F63-A91D-2F0AAA0202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886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59447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5369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63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8107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844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39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Joaher Joja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4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Hanan Jaffaer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2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Noha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49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Vian J. 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9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Amani Mlt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45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Bassam Ataa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5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Amina 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8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Lawan Albayati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92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Amale Al Hajj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Maryoush Tahhan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184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6E41A-1562-40CB-99B4-5740DF322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927220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BA5CF-BC5F-4C5A-8EB1-6775EBC0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E13120-BA3D-4851-92D6-07EEB306F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791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14565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740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1695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382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404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55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Seren Zengena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5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Wafaa Srouji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3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Farah Tariq Al Jubory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92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Almra Alasad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8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Nosa Noor 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8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 علي الجنابي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7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Amna Shokr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Rasha Dughmi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89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Noor Albaiaty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32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Shahad Ismaeel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975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59C9B-BC20-44D8-A669-AFD9D7415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81327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C539C-083E-4225-B025-8F9BBF0F9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7CE997-AFB6-492B-A8FF-F8F3C8EA1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60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04334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92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07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074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755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09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Zalikha Mohamad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8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Bashaier Alyassery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60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Gardenia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01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Rachelle Abi Lamaa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5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Mona 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57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9BBE9-FED8-412D-BEE9-D3C5ADF03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731543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1851</Words>
  <Application>Microsoft Office PowerPoint</Application>
  <PresentationFormat>On-screen Show (4:3)</PresentationFormat>
  <Paragraphs>1008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Facebook</vt:lpstr>
      <vt:lpstr>Facebook Key Metrics Table</vt:lpstr>
      <vt:lpstr>Facebook Key Metrics Radar</vt:lpstr>
      <vt:lpstr>Facebook Fans Total</vt:lpstr>
      <vt:lpstr>Facebook Fans Table</vt:lpstr>
      <vt:lpstr>Facebook Fans By Country Table - 1 of 3</vt:lpstr>
      <vt:lpstr>Facebook Fans By Country Table - 2 of 3</vt:lpstr>
      <vt:lpstr>Facebook Fans By Country Table - 3 of 3</vt:lpstr>
      <vt:lpstr>Facebook Fans Change Rate</vt:lpstr>
      <vt:lpstr>Facebook Fans Change Per Weekday</vt:lpstr>
      <vt:lpstr>Facebook Fans Change Per Weekday</vt:lpstr>
      <vt:lpstr>Facebook Global Fans Total</vt:lpstr>
      <vt:lpstr>Facebook Own Posts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 with Reactions Table - 1 of 5</vt:lpstr>
      <vt:lpstr>Facebook Own Posts with Reactions Table - 2 of 5</vt:lpstr>
      <vt:lpstr>Facebook Own Posts with Reactions Table - 3 of 5</vt:lpstr>
      <vt:lpstr>Facebook Own Posts with Reactions Table - 4 of 5</vt:lpstr>
      <vt:lpstr>Facebook Own Posts with Reactions Table - 5 of 5</vt:lpstr>
      <vt:lpstr>Facebook Own Posts By Hour</vt:lpstr>
      <vt:lpstr>Facebook Own Posts By Weekday</vt:lpstr>
      <vt:lpstr>Facebook Own Posts App Usage</vt:lpstr>
      <vt:lpstr>Facebook Post Type Distribution</vt:lpstr>
      <vt:lpstr>Facebook Sponsored Posts Distribution</vt:lpstr>
      <vt:lpstr>Facebook Hashtag Detection - 1 of 2</vt:lpstr>
      <vt:lpstr>Facebook Hashtag Detection - 2 of 2</vt:lpstr>
      <vt:lpstr>Facebook Interactions Distribution</vt:lpstr>
      <vt:lpstr>Facebook Interaction Rate</vt:lpstr>
      <vt:lpstr>Facebook Interaction Rate By Post Type</vt:lpstr>
      <vt:lpstr>Facebook Interaction Rate By Hour</vt:lpstr>
      <vt:lpstr>Facebook Interaction Rate By Weekday</vt:lpstr>
      <vt:lpstr>Facebook Average Reactions Per Post</vt:lpstr>
      <vt:lpstr>Facebook Average Interactions Per Post</vt:lpstr>
      <vt:lpstr>Facebook Average Shares Per Post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2017-06-30T07:10:23Z</dcterms:created>
  <dcterms:modified xsi:type="dcterms:W3CDTF">2017-06-30T07:12:16Z</dcterms:modified>
</cp:coreProperties>
</file>