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8" r:id="rId39"/>
    <p:sldId id="299" r:id="rId40"/>
    <p:sldId id="300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0-45A4-8F54-F29EC1A05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420888"/>
        <c:axId val="244424168"/>
      </c:radarChart>
      <c:catAx>
        <c:axId val="24442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24168"/>
        <c:crosses val="autoZero"/>
        <c:auto val="1"/>
        <c:lblAlgn val="ctr"/>
        <c:lblOffset val="100"/>
        <c:noMultiLvlLbl val="0"/>
      </c:catAx>
      <c:valAx>
        <c:axId val="24442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2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337596</c:v>
                </c:pt>
                <c:pt idx="1">
                  <c:v>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C7-475A-ADCE-512468F93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25152"/>
        <c:axId val="165701624"/>
      </c:lineChart>
      <c:dateAx>
        <c:axId val="244425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01624"/>
        <c:crosses val="autoZero"/>
        <c:auto val="1"/>
        <c:lblOffset val="100"/>
        <c:baseTimeUnit val="months"/>
      </c:dateAx>
      <c:valAx>
        <c:axId val="16570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2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3.4317314909848</c:v>
                </c:pt>
                <c:pt idx="1">
                  <c:v>9.0344672330241002E-2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69-468E-BBA5-E216218DB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852312"/>
        <c:axId val="315850672"/>
      </c:lineChart>
      <c:dateAx>
        <c:axId val="31585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50672"/>
        <c:crosses val="autoZero"/>
        <c:auto val="1"/>
        <c:lblOffset val="100"/>
        <c:baseTimeUnit val="months"/>
      </c:dateAx>
      <c:valAx>
        <c:axId val="31585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5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2-437F-8EBE-DF3F74877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935096"/>
        <c:axId val="322931816"/>
      </c:barChart>
      <c:catAx>
        <c:axId val="32293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31816"/>
        <c:crosses val="autoZero"/>
        <c:auto val="1"/>
        <c:lblAlgn val="ctr"/>
        <c:lblOffset val="100"/>
        <c:noMultiLvlLbl val="0"/>
      </c:catAx>
      <c:valAx>
        <c:axId val="32293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3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9C-475B-B55B-69D709493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928536"/>
        <c:axId val="322925912"/>
      </c:barChart>
      <c:catAx>
        <c:axId val="3229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5912"/>
        <c:crosses val="autoZero"/>
        <c:auto val="1"/>
        <c:lblAlgn val="ctr"/>
        <c:lblOffset val="100"/>
        <c:noMultiLvlLbl val="0"/>
      </c:catAx>
      <c:valAx>
        <c:axId val="32292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8750880</c:v>
                </c:pt>
                <c:pt idx="1">
                  <c:v>8885527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D-4833-9360-CEBCD3F90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918696"/>
        <c:axId val="322923288"/>
      </c:lineChart>
      <c:dateAx>
        <c:axId val="32291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3288"/>
        <c:crosses val="autoZero"/>
        <c:auto val="1"/>
        <c:lblOffset val="100"/>
        <c:baseTimeUnit val="months"/>
      </c:dateAx>
      <c:valAx>
        <c:axId val="3229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1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71-453C-BFF9-CD90B4C8C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929192"/>
        <c:axId val="322929848"/>
      </c:lineChart>
      <c:dateAx>
        <c:axId val="32292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9848"/>
        <c:crosses val="autoZero"/>
        <c:auto val="1"/>
        <c:lblOffset val="100"/>
        <c:baseTimeUnit val="months"/>
      </c:dateAx>
      <c:valAx>
        <c:axId val="32292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9</c:v>
                </c:pt>
                <c:pt idx="6">
                  <c:v>17</c:v>
                </c:pt>
                <c:pt idx="7">
                  <c:v>13</c:v>
                </c:pt>
                <c:pt idx="8">
                  <c:v>7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EE-48B2-B894-4F4708F23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54904"/>
        <c:axId val="400755232"/>
      </c:lineChart>
      <c:catAx>
        <c:axId val="40075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55232"/>
        <c:crosses val="autoZero"/>
        <c:auto val="1"/>
        <c:lblAlgn val="ctr"/>
        <c:lblOffset val="100"/>
        <c:noMultiLvlLbl val="0"/>
      </c:catAx>
      <c:valAx>
        <c:axId val="40075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5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1-4948-9234-402F827D0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722760"/>
        <c:axId val="400727352"/>
      </c:barChart>
      <c:catAx>
        <c:axId val="40072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27352"/>
        <c:crosses val="autoZero"/>
        <c:auto val="1"/>
        <c:lblAlgn val="ctr"/>
        <c:lblOffset val="100"/>
        <c:noMultiLvlLbl val="0"/>
      </c:catAx>
      <c:valAx>
        <c:axId val="40072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2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3F-447E-886F-0D3233E90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320152"/>
        <c:axId val="243318840"/>
      </c:barChart>
      <c:catAx>
        <c:axId val="24332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18840"/>
        <c:crosses val="autoZero"/>
        <c:auto val="1"/>
        <c:lblAlgn val="ctr"/>
        <c:lblOffset val="100"/>
        <c:noMultiLvlLbl val="0"/>
      </c:catAx>
      <c:valAx>
        <c:axId val="24331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2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7-4822-B8C6-BA911354AC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7-4822-B8C6-BA911354AC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7-4822-B8C6-BA911354A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323432"/>
        <c:axId val="243327368"/>
      </c:barChart>
      <c:catAx>
        <c:axId val="24332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27368"/>
        <c:crosses val="autoZero"/>
        <c:auto val="1"/>
        <c:lblAlgn val="ctr"/>
        <c:lblOffset val="100"/>
        <c:noMultiLvlLbl val="0"/>
      </c:catAx>
      <c:valAx>
        <c:axId val="24332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2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9-47E7-9709-70979BECFF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E9-47E7-9709-70979BECFF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E9-47E7-9709-70979BECF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320480"/>
        <c:axId val="243319824"/>
      </c:barChart>
      <c:catAx>
        <c:axId val="24332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19824"/>
        <c:crosses val="autoZero"/>
        <c:auto val="1"/>
        <c:lblAlgn val="ctr"/>
        <c:lblOffset val="100"/>
        <c:noMultiLvlLbl val="0"/>
      </c:catAx>
      <c:valAx>
        <c:axId val="24331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2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B-47C0-8EDB-BE6EE6E48C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3B-47C0-8EDB-BE6EE6E48C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3B-47C0-8EDB-BE6EE6E48C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3B-47C0-8EDB-BE6EE6E48C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3B-47C0-8EDB-BE6EE6E48C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3B-47C0-8EDB-BE6EE6E48C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3B-47C0-8EDB-BE6EE6E48CB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3B-47C0-8EDB-BE6EE6E48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426936"/>
        <c:axId val="426427920"/>
      </c:barChart>
      <c:catAx>
        <c:axId val="42642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27920"/>
        <c:crosses val="autoZero"/>
        <c:auto val="1"/>
        <c:lblAlgn val="ctr"/>
        <c:lblOffset val="100"/>
        <c:noMultiLvlLbl val="0"/>
      </c:catAx>
      <c:valAx>
        <c:axId val="42642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2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0.47262190125787001</c:v>
                </c:pt>
                <c:pt idx="1">
                  <c:v>6.3895700822182003E-2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64-47D6-A611-9755B6507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437104"/>
        <c:axId val="426435136"/>
      </c:lineChart>
      <c:dateAx>
        <c:axId val="42643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35136"/>
        <c:crosses val="autoZero"/>
        <c:auto val="1"/>
        <c:lblOffset val="100"/>
        <c:baseTimeUnit val="months"/>
      </c:dateAx>
      <c:valAx>
        <c:axId val="42643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3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6.2433854818417997E-2</c:v>
                </c:pt>
                <c:pt idx="2">
                  <c:v>0.40872178661382003</c:v>
                </c:pt>
                <c:pt idx="3">
                  <c:v>0</c:v>
                </c:pt>
                <c:pt idx="4">
                  <c:v>7.7794396732697002E-2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3B-4A74-B6BA-387752F3B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10896"/>
        <c:axId val="385511552"/>
      </c:barChart>
      <c:catAx>
        <c:axId val="38551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1552"/>
        <c:crosses val="autoZero"/>
        <c:auto val="1"/>
        <c:lblAlgn val="ctr"/>
        <c:lblOffset val="100"/>
        <c:noMultiLvlLbl val="0"/>
      </c:catAx>
      <c:valAx>
        <c:axId val="3855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3.5823303811719998E-2</c:v>
                </c:pt>
                <c:pt idx="4">
                  <c:v>0</c:v>
                </c:pt>
                <c:pt idx="5">
                  <c:v>0.18537138162889999</c:v>
                </c:pt>
                <c:pt idx="6">
                  <c:v>0.65282348903749998</c:v>
                </c:pt>
                <c:pt idx="7">
                  <c:v>9.5822127455007997E-2</c:v>
                </c:pt>
                <c:pt idx="8">
                  <c:v>0.2349802305249</c:v>
                </c:pt>
                <c:pt idx="9">
                  <c:v>0</c:v>
                </c:pt>
                <c:pt idx="10">
                  <c:v>1.5051808324252E-3</c:v>
                </c:pt>
                <c:pt idx="11">
                  <c:v>0.24654862035125</c:v>
                </c:pt>
                <c:pt idx="12">
                  <c:v>2.5106416284851999E-2</c:v>
                </c:pt>
                <c:pt idx="13">
                  <c:v>0.72680165128371998</c:v>
                </c:pt>
                <c:pt idx="14">
                  <c:v>3.5321576867578003E-2</c:v>
                </c:pt>
                <c:pt idx="15">
                  <c:v>0</c:v>
                </c:pt>
                <c:pt idx="16">
                  <c:v>0</c:v>
                </c:pt>
                <c:pt idx="17">
                  <c:v>0.10092237481411</c:v>
                </c:pt>
                <c:pt idx="18">
                  <c:v>0.16265987529074999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79-4146-A7C6-3CEBDFE02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77768"/>
        <c:axId val="385482360"/>
      </c:lineChart>
      <c:catAx>
        <c:axId val="38547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2360"/>
        <c:crosses val="autoZero"/>
        <c:auto val="1"/>
        <c:lblAlgn val="ctr"/>
        <c:lblOffset val="100"/>
        <c:noMultiLvlLbl val="0"/>
      </c:catAx>
      <c:valAx>
        <c:axId val="38548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7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5.9906197130523003E-2</c:v>
                </c:pt>
                <c:pt idx="1">
                  <c:v>0.35458715565644</c:v>
                </c:pt>
                <c:pt idx="2">
                  <c:v>0.17041657384718001</c:v>
                </c:pt>
                <c:pt idx="3">
                  <c:v>0.13892819083284999</c:v>
                </c:pt>
                <c:pt idx="4">
                  <c:v>1.1023275447423</c:v>
                </c:pt>
                <c:pt idx="5">
                  <c:v>0.21820821553500999</c:v>
                </c:pt>
                <c:pt idx="6">
                  <c:v>9.7896961340934993E-2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8-489B-9896-DE00A72B4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483016"/>
        <c:axId val="385484656"/>
      </c:barChart>
      <c:catAx>
        <c:axId val="38548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4656"/>
        <c:crosses val="autoZero"/>
        <c:auto val="1"/>
        <c:lblAlgn val="ctr"/>
        <c:lblOffset val="100"/>
        <c:noMultiLvlLbl val="0"/>
      </c:catAx>
      <c:valAx>
        <c:axId val="38548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1519</c:v>
                </c:pt>
                <c:pt idx="1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9-4289-9196-33F35091C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75144"/>
        <c:axId val="385475472"/>
      </c:lineChart>
      <c:dateAx>
        <c:axId val="38547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75472"/>
        <c:crosses val="autoZero"/>
        <c:auto val="1"/>
        <c:lblOffset val="100"/>
        <c:baseTimeUnit val="months"/>
      </c:dateAx>
      <c:valAx>
        <c:axId val="38547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7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1569</c:v>
                </c:pt>
                <c:pt idx="1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5E-4AAF-A2AF-84AE2207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86952"/>
        <c:axId val="385495480"/>
      </c:lineChart>
      <c:dateAx>
        <c:axId val="38548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95480"/>
        <c:crosses val="autoZero"/>
        <c:auto val="1"/>
        <c:lblOffset val="100"/>
        <c:baseTimeUnit val="months"/>
      </c:dateAx>
      <c:valAx>
        <c:axId val="38549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8-4876-B95F-004478B8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85968"/>
        <c:axId val="385488264"/>
      </c:lineChart>
      <c:dateAx>
        <c:axId val="38548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8264"/>
        <c:crosses val="autoZero"/>
        <c:auto val="1"/>
        <c:lblOffset val="100"/>
        <c:baseTimeUnit val="months"/>
      </c:dateAx>
      <c:valAx>
        <c:axId val="38548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4FB4-0542-4431-830F-3AD9D74F17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0D7738-65A8-43E9-B356-A498246B0E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87955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44BF0-63DA-434B-899F-2E53531C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F0595-49D7-4FD4-8695-D9282049D2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60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18360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088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2923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187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0205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5477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1783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1987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9317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113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03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02753-359A-452A-B1EC-7F86170FA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42268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B5C0E-16D5-4D11-A620-F6FA204D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DFE1F5-DB05-4BE7-AE20-79BB01C736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511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F4106-0257-4883-BEC9-05EA5E0EF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F6F86-3F7F-4144-8398-D1A3CCFA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64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99C16-F25B-440B-A2E6-268EB0EF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8AF54-8E30-4E82-BAFE-706873192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300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D6E4-0588-46D0-B3E3-4026A983A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2A6F0-8311-4220-8F54-F924FBF93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1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93220-3045-4D20-AC3D-21B558F01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FDB50-8B9A-4A4C-ABFF-265ADDE11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8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5488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4471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066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316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542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086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876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792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21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07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53379-3189-4203-B077-26001B0E8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41789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B9A4-372F-4346-8141-EB72ECEA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C8BDAD-9AC7-4ED3-BEE6-EABD1C9BA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023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4605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42726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9186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51051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6082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1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36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0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5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87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42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69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968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278F8-A60D-4F55-8B39-B1CD56B6C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7156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88E7-9327-463D-84FC-CCC40887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4ECEB-CBF8-472B-80FD-E55194784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31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8201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09502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1699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5289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11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8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26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30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7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8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7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0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07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7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BAC42-0A29-416E-B799-E75464502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13613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2755-DA30-4277-9C94-7A95A9687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751E3-D34E-4F6F-A582-90D1BDF125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433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4600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48177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856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7548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915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1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0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13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4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9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98B07-F48B-4F59-B817-E154FC2F6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3600543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828C-516F-4908-A3CB-B02690A2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21224-9A8C-462C-A106-894D82649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455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8A1BD-CF83-4D23-B53A-4DB00D1FA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0EB07-E3E6-4F63-8A46-AA09110C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84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489D-0AB8-4051-894A-FDFE7C51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E98588-7D9B-497B-949A-E789DCF91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1059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5BC72-A4D5-45CA-A30E-36E4871D6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E2CEA-2400-40CC-9D9F-46795F38D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79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F6AB8-2B0F-4464-9CBD-849CB9894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6FAE0C-07EA-46CF-BA94-48FBD05C80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219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0007F-A92E-4305-B640-0837BF37F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1CDD4-5D30-4838-BBBD-40022A78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1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43FC-4A08-4AF5-A59E-FA1A91D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15A64F-CE0D-4ABF-B041-563769FCA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720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E2CEE-6B5F-42FB-AC09-81BE4BCC6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334EA-8307-4D79-9326-6014A869C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287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D593-D0F3-424A-A206-AC28287F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CE301-2FBD-4A98-BA1A-F8B958A1C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733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F49CB-40E7-408C-93A7-A7EB8A9C7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BD442-E449-4FBE-8968-7B6A888B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60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DF3D-44EA-4798-BA7C-1CB19E2D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7E784-A50C-44E6-88BC-DC08E60B7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538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99434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030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77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296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77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19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952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753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6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53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81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0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1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2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8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E449D-AD7E-464B-955F-5DB149768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660836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F28F-2B1A-4E46-8F78-9CF6157E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B854D-AE9C-4429-97C9-A112BC00F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34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7577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375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622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293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899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458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852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564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0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9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32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4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3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331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6105D-C9AF-4882-9B65-CDE45B396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13483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B6939-317F-4F07-A261-170B36634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8CD8F-F937-46DC-A845-5D486A6DA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80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36255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91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953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336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314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100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658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26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5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0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15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9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8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6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55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39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98D6E-27ED-4380-BD4C-BA8539EF0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0575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B2818-A46A-4D40-B7DB-DBE25A455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56D90-8785-4261-9FDB-93F5D73D2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0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40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134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18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524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97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74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026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02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6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7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43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37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28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5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6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6744B-D5D3-460A-AB59-63F134B89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694768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2EF48-838C-4145-92F6-5C474E4F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E6E9D-92A2-4C8F-B577-F533087E9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78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512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87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585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96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26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18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97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54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2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8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5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2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179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F0594-78E6-42DE-A955-6FDF06FFA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980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B2D98-77F9-4701-A32E-EF9D3C7E2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D3AF6-93AD-47D6-9A91-614880EFC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434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25515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85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433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01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595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49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259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41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51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9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8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5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78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8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DE57A-894C-454C-8F54-CDCF74F3C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48658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F1DC7-81D5-4E08-8B2F-DCB0CFDD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3CF2F-E598-440D-B2DC-505659C83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226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60808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64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85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671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01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17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54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88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1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3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8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472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93E4D-C3EF-4DB6-B465-F7526C796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18512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A3A5-E3D2-48BD-839B-3DC65CE6B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36E84-2517-4963-9F96-F158FBBCE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822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6075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97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608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49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63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37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909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08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41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0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9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3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3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7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1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4814F-D33D-4FB3-8AD1-FDB4D514C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47825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EAFF-B2A1-421F-B535-F9CA014C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F8275-9338-46BA-9210-C880252A5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0145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19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267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6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15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095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06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58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5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9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85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1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9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11C02-8835-45B2-A956-7F5FA3209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46010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B9B2-2F10-41A6-8BC1-D2A7BDD94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C3ED6-61AA-4806-850B-EF55A8F7A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4054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4DAD1-85CD-41FE-819A-414020415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F607C-F50A-440A-8D28-42A0825FD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610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FD55-3A91-40EE-851B-90D5FB83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9FCD2-1F33-44DA-9C65-7A963D4EA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634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62C41-9964-4944-99F5-E3FDA3835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94A8A-186E-4B2E-BF5B-208C4C547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687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BCAB7-6DDC-4048-8349-B306B794D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E534AF-7CE3-4B9D-9AA8-41F64811D0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947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07226-D7F2-4162-8F99-E34392EF7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1F62D-E7F8-428F-A300-DE469307B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753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E28D-DCE7-4002-9358-323E5DDE9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75995-4BEC-4900-8B3A-B6DD7AB0B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2265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D104F-0E0A-4DA8-B82F-554A7203C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18846-AB49-4925-A095-EEA6C52D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63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62F8-AAC3-49B7-96C7-299B84CC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392AF-8604-4E09-AAEF-343A2F8F3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639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FDDC0-3FA9-4E80-91F6-9E87DDEDC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BC728-C322-4DB0-B764-40474F24C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21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1D809-78D1-460D-8B09-70EFDDFD9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84DF2-E33B-4FB9-BF66-49787BA64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542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5143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9140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28391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7791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36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2220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1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#AbsoluRouge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4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#PenelopeCruz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8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25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5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#TeintIdole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#MakeUpIsMyPower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3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#MatteShaker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305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9623A-D800-4E22-BC88-1B3CB92F0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91517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E45D8-02FD-4745-8A10-59C741E2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E69B32-BCBE-4630-AF97-203919FE2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426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5770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285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05542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6620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213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4317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#bendtherules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9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1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4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8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#EnergieDeVie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38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6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#LiquidLipstick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29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18DE7-057C-45C9-91BC-6B8E650DE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51406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7AAE-9877-432C-9705-5D58A5CB8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409EF9-30BF-4905-96C9-0B5FF61CA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729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C472-655C-49C4-A03D-4F432453E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2DF05-36B6-4E25-B81F-96EE5E97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83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6E085-919D-49CA-BBF5-A4049EA10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2A74E1-B4FF-42BD-8B87-35478CC7F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23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58619-CBB5-443E-A631-4B667C1A1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BA87-AD63-4EBA-83A1-883564018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82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CF38-692C-4EA7-B308-DA9D9FAD8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4565A5-FA7C-4BFB-916C-02B5F697A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8097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43E4E-F1B3-4719-8032-A146E6B49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6E8D7-DF84-4B21-8BB2-9AB031643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308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62CB3-890E-4AFE-BCDF-6C3181A5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D4E457-F7FE-4CC3-9FC9-3F8E86D544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947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B68F5-DC75-4BFC-B9D0-BB2AADB5E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30931-77C2-4AAF-8A58-4178E432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4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D46A-7ADB-40C0-9EAF-FC817187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54DB9-BA84-4379-AD8C-FDD0F93F62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794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FA662-FDEE-48E7-9CC3-16F1DE520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2B92E-8400-434E-9912-AB6480982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05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8528-48D1-4386-84E3-44A536DC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37B66-C0AA-4A59-988B-3148540FB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76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0F3AB-B4A8-4182-A038-D27AE8406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CA49B-6149-426D-97C3-486DE081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09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AAD62-E4C4-4F3F-8210-49CBF686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EA077-AEE0-4DE4-BB28-195F59945F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171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FA316-6C29-491E-8D7E-D59001A72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606F8-13B0-458D-AFB8-FF3FE20E6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17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53D2-4C29-4B2E-813E-56C0246F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47CEE-424C-46B2-86F2-E0D11DEAE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8429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DB353-9CB4-447B-94C0-876C2456A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6380C-05A6-467E-82C1-62AA6294F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51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437-BDC7-47C3-8E02-CE385089E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6F5D3-1884-4360-8BCE-76037940B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616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81598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1611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05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9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68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1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Joaher Joja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8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Hanan Jaffaer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3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Amani 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4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Noha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85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Vian J. 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65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Bassam Ataa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6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Amina 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1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Lawan Albayati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Maryoush Tahhan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8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Amale Al Hajj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D91DD-31ED-48B0-8E57-7E9198F26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679720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CD6CB-F748-4F83-8CBC-6C28A227B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F5ADB7-F1C9-42FE-B6D2-25708EA4B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31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60823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934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579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47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773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9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Tariq Al Jubory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7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Seren Zengena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5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Wafaa Srouji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63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Almra Alasad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13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Nosa Noor 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3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Swltana Zhin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4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 Akrm Al-Sawalqh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3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Janet Khouzam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2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Raghad Abou Moghli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Rania Hayek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12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84A6C-4E1A-4548-B6D7-242BBD2C5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465994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B8158-B23F-4DF6-857F-709AB27E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E0EEB-53FB-4B89-A744-831601B43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074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23529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034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609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82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73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Hanin Zedan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5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Noor 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9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Rachelle Abi Lamaa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6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Zalikha 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8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Bashaier Alyassery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7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54B62-BFBB-46DA-BAE6-D88B221F8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715374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1853</Words>
  <Application>Microsoft Office PowerPoint</Application>
  <PresentationFormat>On-screen Show (4:3)</PresentationFormat>
  <Paragraphs>1008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Facebook</vt:lpstr>
      <vt:lpstr>Facebook Key Metrics Table</vt:lpstr>
      <vt:lpstr>Facebook Key Metrics Radar</vt:lpstr>
      <vt:lpstr>Facebook Fans Total</vt:lpstr>
      <vt:lpstr>Facebook Fans Table</vt:lpstr>
      <vt:lpstr>Facebook Fans By Country Table - 1 of 3</vt:lpstr>
      <vt:lpstr>Facebook Fans By Country Table - 2 of 3</vt:lpstr>
      <vt:lpstr>Facebook Fans By Country Table - 3 of 3</vt:lpstr>
      <vt:lpstr>Facebook Fans Change Rate</vt:lpstr>
      <vt:lpstr>Facebook Fans Change Per Weekday</vt:lpstr>
      <vt:lpstr>Facebook Fans Change Per Weekday</vt:lpstr>
      <vt:lpstr>Facebook Global Fans Total</vt:lpstr>
      <vt:lpstr>Facebook Own Posts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 with Reactions Table - 1 of 5</vt:lpstr>
      <vt:lpstr>Facebook Own Posts with Reactions Table - 2 of 5</vt:lpstr>
      <vt:lpstr>Facebook Own Posts with Reactions Table - 3 of 5</vt:lpstr>
      <vt:lpstr>Facebook Own Posts with Reactions Table - 4 of 5</vt:lpstr>
      <vt:lpstr>Facebook Own Posts with Reactions Table - 5 of 5</vt:lpstr>
      <vt:lpstr>Facebook Own Posts By Hour</vt:lpstr>
      <vt:lpstr>Facebook Own Posts By Weekday</vt:lpstr>
      <vt:lpstr>Facebook Own Posts App Usage</vt:lpstr>
      <vt:lpstr>Facebook Post Type Distribution</vt:lpstr>
      <vt:lpstr>Facebook Sponsored Posts Distribution</vt:lpstr>
      <vt:lpstr>Facebook Hashtag Detection - 1 of 2</vt:lpstr>
      <vt:lpstr>Facebook Hashtag Detection - 2 of 2</vt:lpstr>
      <vt:lpstr>Facebook Interactions Distribution</vt:lpstr>
      <vt:lpstr>Facebook Interaction Rate</vt:lpstr>
      <vt:lpstr>Facebook Interaction Rate By Post Type</vt:lpstr>
      <vt:lpstr>Facebook Interaction Rate By Hour</vt:lpstr>
      <vt:lpstr>Facebook Interaction Rate By Weekday</vt:lpstr>
      <vt:lpstr>Facebook Average Reactions Per Post</vt:lpstr>
      <vt:lpstr>Facebook Average Interactions Per Post</vt:lpstr>
      <vt:lpstr>Facebook Average Shares Per Post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2017-06-29T15:37:55Z</dcterms:created>
  <dcterms:modified xsi:type="dcterms:W3CDTF">2017-06-29T15:39:48Z</dcterms:modified>
</cp:coreProperties>
</file>