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8" r:id="rId39"/>
    <p:sldId id="299" r:id="rId40"/>
    <p:sldId id="300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DD-40BB-857A-81F9DE80E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887288"/>
        <c:axId val="279875336"/>
      </c:radarChart>
      <c:catAx>
        <c:axId val="23288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75336"/>
        <c:crosses val="autoZero"/>
        <c:auto val="1"/>
        <c:lblAlgn val="ctr"/>
        <c:lblOffset val="100"/>
        <c:noMultiLvlLbl val="0"/>
      </c:catAx>
      <c:valAx>
        <c:axId val="27987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8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337596</c:v>
                </c:pt>
                <c:pt idx="1">
                  <c:v>337901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5D-4837-AF97-878D32EE2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75992"/>
        <c:axId val="279876976"/>
      </c:lineChart>
      <c:dateAx>
        <c:axId val="27987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76976"/>
        <c:crosses val="autoZero"/>
        <c:auto val="1"/>
        <c:lblOffset val="100"/>
        <c:baseTimeUnit val="months"/>
      </c:dateAx>
      <c:valAx>
        <c:axId val="27987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7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90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B-4128-B247-12563364A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846080"/>
        <c:axId val="318856576"/>
      </c:barChart>
      <c:catAx>
        <c:axId val="31884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56576"/>
        <c:crosses val="autoZero"/>
        <c:auto val="1"/>
        <c:lblAlgn val="ctr"/>
        <c:lblOffset val="100"/>
        <c:noMultiLvlLbl val="0"/>
      </c:catAx>
      <c:valAx>
        <c:axId val="31885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4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3.4317314909848</c:v>
                </c:pt>
                <c:pt idx="1">
                  <c:v>9.0344672330241002E-2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77-4685-8866-9B96C7128D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853952"/>
        <c:axId val="318855264"/>
      </c:lineChart>
      <c:dateAx>
        <c:axId val="31885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55264"/>
        <c:crosses val="autoZero"/>
        <c:auto val="1"/>
        <c:lblOffset val="100"/>
        <c:baseTimeUnit val="months"/>
      </c:dateAx>
      <c:valAx>
        <c:axId val="31885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5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8750880</c:v>
                </c:pt>
                <c:pt idx="1">
                  <c:v>8885527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BA-477B-9632-609811381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535608"/>
        <c:axId val="321529376"/>
      </c:lineChart>
      <c:dateAx>
        <c:axId val="32153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29376"/>
        <c:crosses val="autoZero"/>
        <c:auto val="1"/>
        <c:lblOffset val="100"/>
        <c:baseTimeUnit val="months"/>
      </c:dateAx>
      <c:valAx>
        <c:axId val="32152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3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90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9C-4E2A-92D3-E6CE96255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27736"/>
        <c:axId val="321526752"/>
      </c:barChart>
      <c:catAx>
        <c:axId val="32152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26752"/>
        <c:crosses val="autoZero"/>
        <c:auto val="1"/>
        <c:lblAlgn val="ctr"/>
        <c:lblOffset val="100"/>
        <c:noMultiLvlLbl val="0"/>
      </c:catAx>
      <c:valAx>
        <c:axId val="32152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2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18-48ED-A8BE-2A84A8B53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975656"/>
        <c:axId val="372983856"/>
      </c:lineChart>
      <c:dateAx>
        <c:axId val="372975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83856"/>
        <c:crosses val="autoZero"/>
        <c:auto val="1"/>
        <c:lblOffset val="100"/>
        <c:baseTimeUnit val="months"/>
      </c:dateAx>
      <c:valAx>
        <c:axId val="37298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7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9</c:v>
                </c:pt>
                <c:pt idx="6">
                  <c:v>17</c:v>
                </c:pt>
                <c:pt idx="7">
                  <c:v>13</c:v>
                </c:pt>
                <c:pt idx="8">
                  <c:v>7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E3-43BA-AD9A-EE999309A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984840"/>
        <c:axId val="372989104"/>
      </c:lineChart>
      <c:catAx>
        <c:axId val="37298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89104"/>
        <c:crosses val="autoZero"/>
        <c:auto val="1"/>
        <c:lblAlgn val="ctr"/>
        <c:lblOffset val="100"/>
        <c:noMultiLvlLbl val="0"/>
      </c:catAx>
      <c:valAx>
        <c:axId val="37298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8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C-40ED-B57C-98A5DCB2D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661832"/>
        <c:axId val="400664456"/>
      </c:barChart>
      <c:catAx>
        <c:axId val="40066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64456"/>
        <c:crosses val="autoZero"/>
        <c:auto val="1"/>
        <c:lblAlgn val="ctr"/>
        <c:lblOffset val="100"/>
        <c:noMultiLvlLbl val="0"/>
      </c:catAx>
      <c:valAx>
        <c:axId val="40066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6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D4-40EC-9843-B5022F6CB7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D4-40EC-9843-B5022F6CB7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D4-40EC-9843-B5022F6CB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926512"/>
        <c:axId val="282924216"/>
      </c:barChart>
      <c:catAx>
        <c:axId val="28292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24216"/>
        <c:crosses val="autoZero"/>
        <c:auto val="1"/>
        <c:lblAlgn val="ctr"/>
        <c:lblOffset val="100"/>
        <c:noMultiLvlLbl val="0"/>
      </c:catAx>
      <c:valAx>
        <c:axId val="28292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2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3B-456C-8FD0-224B05D1A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919624"/>
        <c:axId val="282920936"/>
      </c:barChart>
      <c:catAx>
        <c:axId val="28291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20936"/>
        <c:crosses val="autoZero"/>
        <c:auto val="1"/>
        <c:lblAlgn val="ctr"/>
        <c:lblOffset val="100"/>
        <c:noMultiLvlLbl val="0"/>
      </c:catAx>
      <c:valAx>
        <c:axId val="28292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C-440D-B205-AD9AE9F75D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C-440D-B205-AD9AE9F75D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AC-440D-B205-AD9AE9F75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687080"/>
        <c:axId val="418677896"/>
      </c:barChart>
      <c:catAx>
        <c:axId val="41868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77896"/>
        <c:crosses val="autoZero"/>
        <c:auto val="1"/>
        <c:lblAlgn val="ctr"/>
        <c:lblOffset val="100"/>
        <c:noMultiLvlLbl val="0"/>
      </c:catAx>
      <c:valAx>
        <c:axId val="41867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8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0.47262190125787001</c:v>
                </c:pt>
                <c:pt idx="1">
                  <c:v>6.3895700822182003E-2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8-4E6D-A254-2A203CFB5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678224"/>
        <c:axId val="418697904"/>
      </c:lineChart>
      <c:dateAx>
        <c:axId val="41867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7904"/>
        <c:crosses val="autoZero"/>
        <c:auto val="1"/>
        <c:lblOffset val="100"/>
        <c:baseTimeUnit val="months"/>
      </c:dateAx>
      <c:valAx>
        <c:axId val="41869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7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70-4A19-A072-3929A527EC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70-4A19-A072-3929A527EC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70-4A19-A072-3929A527EC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70-4A19-A072-3929A527EC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70-4A19-A072-3929A527EC4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70-4A19-A072-3929A527EC4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170-4A19-A072-3929A527EC4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70-4A19-A072-3929A527E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698232"/>
        <c:axId val="418689376"/>
      </c:barChart>
      <c:catAx>
        <c:axId val="41869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89376"/>
        <c:crosses val="autoZero"/>
        <c:auto val="1"/>
        <c:lblAlgn val="ctr"/>
        <c:lblOffset val="100"/>
        <c:noMultiLvlLbl val="0"/>
      </c:catAx>
      <c:valAx>
        <c:axId val="41868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3.5823303811719998E-2</c:v>
                </c:pt>
                <c:pt idx="4">
                  <c:v>0</c:v>
                </c:pt>
                <c:pt idx="5">
                  <c:v>0.18537138162889999</c:v>
                </c:pt>
                <c:pt idx="6">
                  <c:v>0.65282348903749998</c:v>
                </c:pt>
                <c:pt idx="7">
                  <c:v>9.5822127455007997E-2</c:v>
                </c:pt>
                <c:pt idx="8">
                  <c:v>0.2349802305249</c:v>
                </c:pt>
                <c:pt idx="9">
                  <c:v>0</c:v>
                </c:pt>
                <c:pt idx="10">
                  <c:v>1.5051808324252E-3</c:v>
                </c:pt>
                <c:pt idx="11">
                  <c:v>0.24654862035125</c:v>
                </c:pt>
                <c:pt idx="12">
                  <c:v>2.5106416284851999E-2</c:v>
                </c:pt>
                <c:pt idx="13">
                  <c:v>0.72680165128371998</c:v>
                </c:pt>
                <c:pt idx="14">
                  <c:v>3.5321576867578003E-2</c:v>
                </c:pt>
                <c:pt idx="15">
                  <c:v>0</c:v>
                </c:pt>
                <c:pt idx="16">
                  <c:v>0</c:v>
                </c:pt>
                <c:pt idx="17">
                  <c:v>0.10092237481411</c:v>
                </c:pt>
                <c:pt idx="18">
                  <c:v>0.16265987529074999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5E-4D33-8523-C35632496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694952"/>
        <c:axId val="418696264"/>
      </c:lineChart>
      <c:catAx>
        <c:axId val="41869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6264"/>
        <c:crosses val="autoZero"/>
        <c:auto val="1"/>
        <c:lblAlgn val="ctr"/>
        <c:lblOffset val="100"/>
        <c:noMultiLvlLbl val="0"/>
      </c:catAx>
      <c:valAx>
        <c:axId val="41869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6.2433854818417997E-2</c:v>
                </c:pt>
                <c:pt idx="2">
                  <c:v>0.40872178661382003</c:v>
                </c:pt>
                <c:pt idx="3">
                  <c:v>0</c:v>
                </c:pt>
                <c:pt idx="4">
                  <c:v>7.7794396732697002E-2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35-4CC1-8583-D47E25C91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696920"/>
        <c:axId val="418699544"/>
      </c:barChart>
      <c:catAx>
        <c:axId val="41869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9544"/>
        <c:crosses val="autoZero"/>
        <c:auto val="1"/>
        <c:lblAlgn val="ctr"/>
        <c:lblOffset val="100"/>
        <c:noMultiLvlLbl val="0"/>
      </c:catAx>
      <c:valAx>
        <c:axId val="41869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9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5.9906197130523003E-2</c:v>
                </c:pt>
                <c:pt idx="1">
                  <c:v>0.35458715565644</c:v>
                </c:pt>
                <c:pt idx="2">
                  <c:v>0.17041657384718001</c:v>
                </c:pt>
                <c:pt idx="3">
                  <c:v>0.13892819083284999</c:v>
                </c:pt>
                <c:pt idx="4">
                  <c:v>1.1023275447423</c:v>
                </c:pt>
                <c:pt idx="5">
                  <c:v>0.21820821553500999</c:v>
                </c:pt>
                <c:pt idx="6">
                  <c:v>9.7896961340934993E-2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C-4A74-9F4A-C1D31D99F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639520"/>
        <c:axId val="418638536"/>
      </c:barChart>
      <c:catAx>
        <c:axId val="41863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38536"/>
        <c:crosses val="autoZero"/>
        <c:auto val="1"/>
        <c:lblAlgn val="ctr"/>
        <c:lblOffset val="100"/>
        <c:noMultiLvlLbl val="0"/>
      </c:catAx>
      <c:valAx>
        <c:axId val="41863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3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1519</c:v>
                </c:pt>
                <c:pt idx="1">
                  <c:v>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37-42A1-85A9-88531AA8B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645424"/>
        <c:axId val="418638864"/>
      </c:lineChart>
      <c:dateAx>
        <c:axId val="41864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38864"/>
        <c:crosses val="autoZero"/>
        <c:auto val="1"/>
        <c:lblOffset val="100"/>
        <c:baseTimeUnit val="months"/>
      </c:dateAx>
      <c:valAx>
        <c:axId val="41863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62-401F-9426-B7C6E023A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643784"/>
        <c:axId val="418636896"/>
      </c:lineChart>
      <c:dateAx>
        <c:axId val="41864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36896"/>
        <c:crosses val="autoZero"/>
        <c:auto val="1"/>
        <c:lblOffset val="100"/>
        <c:baseTimeUnit val="months"/>
      </c:dateAx>
      <c:valAx>
        <c:axId val="41863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4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1569</c:v>
                </c:pt>
                <c:pt idx="1">
                  <c:v>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7A-4BBC-B12B-F12971349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652640"/>
        <c:axId val="418653624"/>
      </c:lineChart>
      <c:dateAx>
        <c:axId val="41865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53624"/>
        <c:crosses val="autoZero"/>
        <c:auto val="1"/>
        <c:lblOffset val="100"/>
        <c:baseTimeUnit val="months"/>
      </c:dateAx>
      <c:valAx>
        <c:axId val="41865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5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E5A6-F619-4748-B95F-3FD23ED07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391B6F-2948-40A2-B48C-699E14CD34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28138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7B234-6147-465D-9E4C-5D5C5E25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1F0A1-54DF-44D5-9E81-8AC7ED05D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495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97252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2012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3569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8777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6351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9837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7927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3704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5338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33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2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26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83728-4A1F-419D-8970-AC143DB98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09806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69DB6-0E65-480C-9EA9-29027EAD0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74EDAB-62C5-40AF-A161-6014E4A88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121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AEE34-30E7-4229-B310-F04345AF4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39962-B533-47D6-B853-0F7ADBD3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671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8204-D0DD-4168-8AD7-16F95DF31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B22CA-4743-478F-86D3-C1C2FCB23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27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79DAE-002B-4B5A-A08C-AA823D03C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079B1-AA25-4117-925D-CE9FBEC9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8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2367-799F-4DE7-A129-FFF3A11F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281CF-2DF7-424D-B679-6484EACD9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296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86018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2659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871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124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302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514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897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572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58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73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8313E-61F4-4AF6-A9D7-B1DE2139D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7350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00227-5038-4690-AF74-45A605848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4EDE0-0523-4C26-915F-C3A4656AF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739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455133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200769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69976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3617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151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26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92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3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82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40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04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5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70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77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912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28868-26FF-4253-950E-906F9122D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2529547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26FD2-7CEC-4098-AA57-0D97F9459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84F17-96B3-43B5-8177-267D95101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5153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04811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1210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84395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95412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5711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7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56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8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84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6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3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91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8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31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457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5CA54-0FB4-4BCC-A3B9-4178710AF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2987289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A4274-F8AD-4E7E-A902-1EA62F0F3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32AED0-BCD5-466F-9165-0C4D7EF07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9106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81820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33961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88967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38604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96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4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8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01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0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3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43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298D5-4939-4C73-A578-1A9469559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866165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29AB1-4433-408A-AB1C-A21D2861E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0425BF-BD8C-482C-9694-1B5FD7B373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106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D4C9B-72CD-47EA-BBE7-83076C313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FFF8D-6D35-4F20-917A-6F579DB2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572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26846-D35A-4855-BF7F-28A0DEA94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9D7A6D-1CBF-46B6-8F0E-D14214BDC4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590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7E24F-F345-4BFD-A788-BCF1C619F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15788-3634-43AC-862F-890EFC480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588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3D9E8-AA13-498E-BDF4-6A04E7C23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Global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05959F-D141-42A2-BBFF-EC8BA2AE2F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7090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64007-82EB-4B51-BE43-0CB3E06C9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8EE04-73D7-4639-8AFE-F8AD615EB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119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87CA3-53DC-46E2-837D-916221295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650124-0BDF-4790-9469-CFBA84DD2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5102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2909E-2B39-437A-B9B2-760D3367F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39BA9-E548-40D4-ADA9-D06432757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75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8990B-780A-4777-8618-33CD12D4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A2927-ACC8-47FC-B434-F8A3AF91F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143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97952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4959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062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33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265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827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454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631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63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34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31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66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1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1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17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FF0D9-BF17-4F5A-A475-927F215CA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425782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40223-4562-4463-A527-5772DAC5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833D2-25B5-491B-9820-DE3FEA0E0A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719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30624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657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8648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3125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538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9488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582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914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2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08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1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50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283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A9701-9A78-4A29-9E1E-3E1109991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29033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DEABC-3102-4342-AD08-FC70D7D6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2C485-BDD0-49A2-8513-B93FF30BA3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911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01580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140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338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330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881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059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5113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297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3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16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98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05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73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14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2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68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35AA1-23C6-4452-B110-9BEB5D9A3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7736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2A25-0866-4891-AEFF-4C33EB532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D23F33-D0DE-432E-BC32-D75287CA0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782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95842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893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987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249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492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15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691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133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0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6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44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9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23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7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8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49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23390-7889-42A0-BAC7-3198B61F0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146072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489B1-00EF-4E6D-BD51-6E612FD07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7F18E-1A81-417A-B522-CBC0B8989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8035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6775A-ED07-4C1C-9C9F-0C08F7F21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CACA6-590D-4BB3-8A63-FF8DD8760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59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3AC8-5163-4D9F-81E6-1676F0C3D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44F850-E6F1-4D58-A56F-FB93AE5459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479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A3D51-9C94-41CC-9C2A-993436F98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4DEA2-5EEE-4235-8913-6E329AC3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504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0DAC-15F3-4D1D-BE02-6058C64BC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63EE7-A7AD-467A-AB93-C47168DEC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394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3334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793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655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943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452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445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394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366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17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2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99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1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213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46D09-2ED7-4481-ADBF-C63CF2CA1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013378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837E1-94E2-46A6-89D2-77BA8C7AC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C9D6E-A255-4BD5-9BFA-3E671ACE3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459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60138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949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752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76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993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26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618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55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04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47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6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2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49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8258D-AF8A-491C-A72D-5052834DA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577252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B0E38-7AF5-4762-9591-7EB0E725D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BFD46-1C11-48E8-B028-C6FA60E4D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58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878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05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017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651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75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231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59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12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76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43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97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201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38019-4E68-45C2-856C-E4C16BD8B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4592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44927-B794-4C03-8710-6A45FE78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A8E1A1-D475-46AE-A2D7-7678A691D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338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23382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353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7064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68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716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082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309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8084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41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31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9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29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6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2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5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6C0BD-4ABE-43A4-A9FF-2BD1C0E42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629082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B07B5-1B8C-4E33-A299-205C5F867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58987-3DC8-4713-B9C7-310E27439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369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413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11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001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04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890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879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20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685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5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92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7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6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8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365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4D549-F249-4616-B033-57CE8B677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917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3F062-8D82-44DC-9D84-171138118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A0BC1D-8437-4950-B19B-D220947FF2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2426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2ACE6-3E24-4E5D-9C6E-D00D4A8D0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1DD19-CB72-47BB-9814-1E1C84D17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45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9E326-2FB3-44AA-8F0B-410AABD38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A9EB4-6908-4C97-941D-298494AA72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6652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2B11C-9D35-407F-A77E-AF5D829E7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40A98-C43C-41CE-AEB5-D92895954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140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BFFFB-4582-4582-853B-B9264F83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37D0C0-4AA2-4A6F-9607-E1E786A660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108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4B413-FBAE-4765-8B70-0DAF21813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6791A-B255-42AF-BF9E-E5F3C65F7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58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0DE8E-EC35-4994-98F0-319B3025A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E5DA8-A27A-4044-AE89-CE45ABA05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941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25683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27093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16470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1988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16446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8295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26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#AbsoluRouge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63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#PenelopeCruz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2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59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58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28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#TeintIdole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17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#MakeUpIsMyPower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4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#MatteShaker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18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41561-BBBC-4F5F-BA67-7AEE59443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554945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5DD1C-F3D2-4F3F-8A09-EFBF909D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2B9AF-CCDA-46D9-ABD3-DA51D7D66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520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88413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10323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3052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54665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88007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0643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36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#bendtherules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0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03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04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1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#EnergieDeVie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1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75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#LiquidLipstick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14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281E8-D788-4E9A-9275-D7A7C0394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503620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B92CF-E6A8-477A-93BF-ACC14454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D291B2-673F-4B73-8E67-CA5AF5A72B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6277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3DE11-E5AC-4F3E-A80D-545F77105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E91B4-C799-4023-9CB9-5D7C4F27F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5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0895B-13B6-4930-AB9A-AC38D8F3A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D9F37F-1E2E-40A9-9ACA-FEB10ECF62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651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C7689-FB06-4E8F-BE32-B0D8509F0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4DAE6-F224-4E6C-97A2-BA7FB1143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51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59AE6-D1BE-4BAC-88CE-B4A97934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0EC28E-00C3-43D3-B14C-F0F80B6119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2432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3611B-C1C1-4031-BAEF-BFC8B028E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C5396-96D5-438A-AEF2-4C5E6488F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24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09F9-556E-4D75-87C1-AA216A0C6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F02119-A05F-44A0-847C-083707964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1529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3D848-C53D-4695-91FB-7271E0D43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FD6BF-AC30-40D5-94DC-F8911FFB0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683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884DC-39A6-41E9-AE27-FE48BBA24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9C1B60-E1B9-4441-8AFA-97029AFCD9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4703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A721F-D47E-4B77-9B32-E12B8D130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D8081-7239-4CAD-B887-A19E6550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4470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1362-4D69-4D34-97CF-983278F4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596B0F-5B21-4B12-89D2-B0CE7138B2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979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19DD7-03D4-4656-97E6-E48E9AC3F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4A957-884F-4E4B-AD88-13DFAC7DA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311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BE584-BA77-4EF7-A36B-BCB21EA8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E8F348-ECBD-4C7B-9CBF-7FCE5D6E9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862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A0918-5CB2-490B-A20A-4165F557A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B9645-5BF7-4B5B-BB3C-28680DC4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57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187F1-7061-4F89-84FB-0173AD1D0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720AE-84C7-496E-93B8-6E9202EE6B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169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D3F12-11F5-4E84-90E2-7A5E9C825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B296D-93A1-4AD1-B344-7A5D0A50A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30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3C2B-8250-47D3-9C62-021B68E47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9C394-468B-4D71-A11B-04505F1A53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022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F5717-3C31-458D-9784-91A092F2E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9302D-D25C-477B-B6E5-B6078FD1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855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2FB2-365A-4D86-8562-8115977D9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38AAE-CE68-4F6B-AAFE-B9EDA690F5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546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23708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555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81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283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359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42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Joaher Joja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5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Hanan Jaffaer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3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Amani Mlt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4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Noha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86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Vian J. 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6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Amina 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9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Bassam Ataa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3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Wafaa Srouji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5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Maryoush Tahhan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85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Lawan Albayati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664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73A5B-BAA1-4FAD-BF2A-1F0019D9F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316148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5F587-3ABC-4FBD-ABDB-D9065301F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404BA-4E47-41DA-B6E4-92CFA1654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933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20819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8631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811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610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5553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9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Nosa Noor 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2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Seren Zengena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0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Farah Tariq Al Jubory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9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Amale Al Hajj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4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Almra Alasad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39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Janet Khouzam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6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Gardenia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89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Amna Shokr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6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Rania Hayek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4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Tav Zangana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729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8DAC4-7EEB-4A13-B784-9358EEA64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780160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765A0-3BB0-4836-9687-5BFB7B520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7946D-CDCC-4420-8DBF-1B089DEF8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673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8738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59784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081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734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425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39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Bashaier Alyassery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29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Zalikha Mohamad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13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Noor 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61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Um Akrm Al-Sawalqh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60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Valin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469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B05CA-3AAE-4735-B6D4-3D3EB9843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444655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1857</Words>
  <Application>Microsoft Office PowerPoint</Application>
  <PresentationFormat>On-screen Show (4:3)</PresentationFormat>
  <Paragraphs>1008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Facebook</vt:lpstr>
      <vt:lpstr>Facebook Key Metrics Table</vt:lpstr>
      <vt:lpstr>Facebook Key Metrics Radar</vt:lpstr>
      <vt:lpstr>Facebook Fans Total</vt:lpstr>
      <vt:lpstr>Facebook Fans Table</vt:lpstr>
      <vt:lpstr>Facebook Fans By Country Table - 1 of 3</vt:lpstr>
      <vt:lpstr>Facebook Fans By Country Table - 2 of 3</vt:lpstr>
      <vt:lpstr>Facebook Fans By Country Table - 3 of 3</vt:lpstr>
      <vt:lpstr>Facebook Fans Change Per Weekday</vt:lpstr>
      <vt:lpstr>Facebook Fans Change Rate</vt:lpstr>
      <vt:lpstr>Facebook Global Fans Total</vt:lpstr>
      <vt:lpstr>Facebook Fans Change Per Weekday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Hour</vt:lpstr>
      <vt:lpstr>Facebook Own Posts with Reactions Table - 1 of 5</vt:lpstr>
      <vt:lpstr>Facebook Own Posts with Reactions Table - 2 of 5</vt:lpstr>
      <vt:lpstr>Facebook Own Posts with Reactions Table - 3 of 5</vt:lpstr>
      <vt:lpstr>Facebook Own Posts with Reactions Table - 4 of 5</vt:lpstr>
      <vt:lpstr>Facebook Own Posts with Reactions Table - 5 of 5</vt:lpstr>
      <vt:lpstr>Facebook Own Posts By Weekday</vt:lpstr>
      <vt:lpstr>Facebook Post Type Distribution</vt:lpstr>
      <vt:lpstr>Facebook Own Posts App Usage</vt:lpstr>
      <vt:lpstr>Facebook Hashtag Detection - 1 of 2</vt:lpstr>
      <vt:lpstr>Facebook Hashtag Detection - 2 of 2</vt:lpstr>
      <vt:lpstr>Facebook Sponsored Posts Distribution</vt:lpstr>
      <vt:lpstr>Facebook Interaction Rate</vt:lpstr>
      <vt:lpstr>Facebook Interactions Distribution</vt:lpstr>
      <vt:lpstr>Facebook Interaction Rate By Hour</vt:lpstr>
      <vt:lpstr>Facebook Interaction Rate By Post Type</vt:lpstr>
      <vt:lpstr>Facebook Interaction Rate By Weekday</vt:lpstr>
      <vt:lpstr>Facebook Average Reactions Per Post</vt:lpstr>
      <vt:lpstr>Facebook Average Shares Per Post</vt:lpstr>
      <vt:lpstr>Facebook Average Interactions Per Post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2017-06-29T14:40:20Z</dcterms:created>
  <dcterms:modified xsi:type="dcterms:W3CDTF">2017-06-29T14:42:07Z</dcterms:modified>
</cp:coreProperties>
</file>