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charts/chart15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ppt/charts/chart16.xml" ContentType="application/vnd.openxmlformats-officedocument.drawingml.chart+xml"/>
  <Override PartName="/ppt/charts/style16.xml" ContentType="application/vnd.ms-office.chartstyle+xml"/>
  <Override PartName="/ppt/charts/colors16.xml" ContentType="application/vnd.ms-office.chartcolorstyle+xml"/>
  <Override PartName="/ppt/charts/chart17.xml" ContentType="application/vnd.openxmlformats-officedocument.drawingml.chart+xml"/>
  <Override PartName="/ppt/charts/style17.xml" ContentType="application/vnd.ms-office.chartstyle+xml"/>
  <Override PartName="/ppt/charts/colors17.xml" ContentType="application/vnd.ms-office.chartcolorstyle+xml"/>
  <Override PartName="/ppt/charts/chart18.xml" ContentType="application/vnd.openxmlformats-officedocument.drawingml.chart+xml"/>
  <Override PartName="/ppt/charts/style18.xml" ContentType="application/vnd.ms-office.chartstyle+xml"/>
  <Override PartName="/ppt/charts/colors18.xml" ContentType="application/vnd.ms-office.chartcolorstyle+xml"/>
  <Override PartName="/ppt/charts/chart19.xml" ContentType="application/vnd.openxmlformats-officedocument.drawingml.chart+xml"/>
  <Override PartName="/ppt/charts/style19.xml" ContentType="application/vnd.ms-office.chartstyle+xml"/>
  <Override PartName="/ppt/charts/colors19.xml" ContentType="application/vnd.ms-office.chartcolorstyle+xml"/>
  <Override PartName="/ppt/charts/chart20.xml" ContentType="application/vnd.openxmlformats-officedocument.drawingml.chart+xml"/>
  <Override PartName="/ppt/charts/style20.xml" ContentType="application/vnd.ms-office.chartstyle+xml"/>
  <Override PartName="/ppt/charts/colors20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70" r:id="rId14"/>
    <p:sldId id="271" r:id="rId15"/>
    <p:sldId id="272" r:id="rId16"/>
    <p:sldId id="273" r:id="rId17"/>
    <p:sldId id="274" r:id="rId18"/>
    <p:sldId id="275" r:id="rId19"/>
    <p:sldId id="277" r:id="rId20"/>
    <p:sldId id="278" r:id="rId21"/>
    <p:sldId id="279" r:id="rId22"/>
    <p:sldId id="280" r:id="rId23"/>
    <p:sldId id="281" r:id="rId24"/>
    <p:sldId id="282" r:id="rId25"/>
    <p:sldId id="283" r:id="rId26"/>
    <p:sldId id="284" r:id="rId27"/>
    <p:sldId id="286" r:id="rId28"/>
    <p:sldId id="287" r:id="rId29"/>
    <p:sldId id="288" r:id="rId30"/>
    <p:sldId id="289" r:id="rId31"/>
    <p:sldId id="290" r:id="rId32"/>
    <p:sldId id="291" r:id="rId33"/>
    <p:sldId id="292" r:id="rId34"/>
    <p:sldId id="293" r:id="rId35"/>
    <p:sldId id="294" r:id="rId36"/>
    <p:sldId id="295" r:id="rId37"/>
    <p:sldId id="297" r:id="rId38"/>
    <p:sldId id="298" r:id="rId39"/>
    <p:sldId id="299" r:id="rId40"/>
    <p:sldId id="300" r:id="rId41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42"/>
      <p:bold r:id="rId43"/>
      <p:italic r:id="rId44"/>
      <p:boldItalic r:id="rId4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font" Target="fonts/font1.fntdata"/><Relationship Id="rId47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font" Target="fonts/font4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font" Target="fonts/font2.fntdata"/><Relationship Id="rId48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3.xlsx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4.xlsx"/><Relationship Id="rId2" Type="http://schemas.microsoft.com/office/2011/relationships/chartColorStyle" Target="colors15.xml"/><Relationship Id="rId1" Type="http://schemas.microsoft.com/office/2011/relationships/chartStyle" Target="style15.xml"/></Relationships>
</file>

<file path=ppt/charts/_rels/chart1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5.xlsx"/><Relationship Id="rId2" Type="http://schemas.microsoft.com/office/2011/relationships/chartColorStyle" Target="colors16.xml"/><Relationship Id="rId1" Type="http://schemas.microsoft.com/office/2011/relationships/chartStyle" Target="style16.xml"/></Relationships>
</file>

<file path=ppt/charts/_rels/chart1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6.xlsx"/><Relationship Id="rId2" Type="http://schemas.microsoft.com/office/2011/relationships/chartColorStyle" Target="colors17.xml"/><Relationship Id="rId1" Type="http://schemas.microsoft.com/office/2011/relationships/chartStyle" Target="style17.xml"/></Relationships>
</file>

<file path=ppt/charts/_rels/chart1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7.xlsx"/><Relationship Id="rId2" Type="http://schemas.microsoft.com/office/2011/relationships/chartColorStyle" Target="colors18.xml"/><Relationship Id="rId1" Type="http://schemas.microsoft.com/office/2011/relationships/chartStyle" Target="style18.xml"/></Relationships>
</file>

<file path=ppt/charts/_rels/chart1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8.xlsx"/><Relationship Id="rId2" Type="http://schemas.microsoft.com/office/2011/relationships/chartColorStyle" Target="colors19.xml"/><Relationship Id="rId1" Type="http://schemas.microsoft.com/office/2011/relationships/chartStyle" Target="style19.xml"/></Relationships>
</file>

<file path=ppt/charts/_rels/chart2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9.xlsx"/><Relationship Id="rId2" Type="http://schemas.microsoft.com/office/2011/relationships/chartColorStyle" Target="colors20.xml"/><Relationship Id="rId1" Type="http://schemas.microsoft.com/office/2011/relationships/chartStyle" Target="style20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Lancôme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100</c:v>
                </c:pt>
                <c:pt idx="1">
                  <c:v>100</c:v>
                </c:pt>
                <c:pt idx="2">
                  <c:v>100</c:v>
                </c:pt>
                <c:pt idx="3">
                  <c:v>0</c:v>
                </c:pt>
                <c:pt idx="4">
                  <c:v>100</c:v>
                </c:pt>
                <c:pt idx="5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81E-4D2C-BD7F-43924AA9805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65556664"/>
        <c:axId val="165554368"/>
      </c:radarChart>
      <c:catAx>
        <c:axId val="1655566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5554368"/>
        <c:crosses val="autoZero"/>
        <c:auto val="1"/>
        <c:lblAlgn val="ctr"/>
        <c:lblOffset val="100"/>
        <c:noMultiLvlLbl val="0"/>
      </c:catAx>
      <c:valAx>
        <c:axId val="1655543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55566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Lancôme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</c:f>
              <c:numCache>
                <c:formatCode>m/d/yyyy</c:formatCode>
                <c:ptCount val="2"/>
                <c:pt idx="0">
                  <c:v>42856</c:v>
                </c:pt>
                <c:pt idx="1">
                  <c:v>42887</c:v>
                </c:pt>
              </c:numCache>
            </c:numRef>
          </c:cat>
          <c:val>
            <c:numRef>
              <c:f>Sheet1!$B$2:$B$3</c:f>
              <c:numCache>
                <c:formatCode>General</c:formatCode>
                <c:ptCount val="2"/>
                <c:pt idx="0">
                  <c:v>337596</c:v>
                </c:pt>
                <c:pt idx="1">
                  <c:v>337901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23E-464F-A1C4-89CEBAD8661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37711168"/>
        <c:axId val="237706904"/>
      </c:lineChart>
      <c:dateAx>
        <c:axId val="23771116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7706904"/>
        <c:crosses val="autoZero"/>
        <c:auto val="1"/>
        <c:lblOffset val="100"/>
        <c:baseTimeUnit val="months"/>
      </c:dateAx>
      <c:valAx>
        <c:axId val="2377069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77111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Lancôme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117</c:v>
                </c:pt>
                <c:pt idx="1">
                  <c:v>424</c:v>
                </c:pt>
                <c:pt idx="2">
                  <c:v>90</c:v>
                </c:pt>
                <c:pt idx="3">
                  <c:v>43</c:v>
                </c:pt>
                <c:pt idx="4">
                  <c:v>501</c:v>
                </c:pt>
                <c:pt idx="5">
                  <c:v>161</c:v>
                </c:pt>
                <c:pt idx="6">
                  <c:v>34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254-4E75-96D1-340D1EFD009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21383424"/>
        <c:axId val="321385392"/>
      </c:barChart>
      <c:catAx>
        <c:axId val="3213834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1385392"/>
        <c:crosses val="autoZero"/>
        <c:auto val="1"/>
        <c:lblAlgn val="ctr"/>
        <c:lblOffset val="100"/>
        <c:noMultiLvlLbl val="0"/>
      </c:catAx>
      <c:valAx>
        <c:axId val="3213853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13834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Lancôme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</c:f>
              <c:numCache>
                <c:formatCode>m/d/yyyy</c:formatCode>
                <c:ptCount val="2"/>
                <c:pt idx="0">
                  <c:v>42856</c:v>
                </c:pt>
                <c:pt idx="1">
                  <c:v>42887</c:v>
                </c:pt>
              </c:numCache>
            </c:numRef>
          </c:cat>
          <c:val>
            <c:numRef>
              <c:f>Sheet1!$B$2:$B$3</c:f>
              <c:numCache>
                <c:formatCode>General</c:formatCode>
                <c:ptCount val="2"/>
                <c:pt idx="0">
                  <c:v>3.4317314909848</c:v>
                </c:pt>
                <c:pt idx="1">
                  <c:v>9.0344672330241002E-2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DDC-42FE-B9C8-4EFA0C7E464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21386376"/>
        <c:axId val="321387360"/>
      </c:lineChart>
      <c:dateAx>
        <c:axId val="32138637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1387360"/>
        <c:crosses val="autoZero"/>
        <c:auto val="1"/>
        <c:lblOffset val="100"/>
        <c:baseTimeUnit val="months"/>
      </c:dateAx>
      <c:valAx>
        <c:axId val="3213873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13863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Lancôme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</c:f>
              <c:numCache>
                <c:formatCode>m/d/yyyy</c:formatCode>
                <c:ptCount val="2"/>
                <c:pt idx="0">
                  <c:v>42856</c:v>
                </c:pt>
                <c:pt idx="1">
                  <c:v>42887</c:v>
                </c:pt>
              </c:numCache>
            </c:numRef>
          </c:cat>
          <c:val>
            <c:numRef>
              <c:f>Sheet1!$B$2:$B$3</c:f>
              <c:numCache>
                <c:formatCode>General</c:formatCode>
                <c:ptCount val="2"/>
                <c:pt idx="0">
                  <c:v>8750880</c:v>
                </c:pt>
                <c:pt idx="1">
                  <c:v>8885527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75C-41DA-A70C-22738B05D59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21725984"/>
        <c:axId val="321719752"/>
      </c:lineChart>
      <c:dateAx>
        <c:axId val="32172598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1719752"/>
        <c:crosses val="autoZero"/>
        <c:auto val="1"/>
        <c:lblOffset val="100"/>
        <c:baseTimeUnit val="months"/>
      </c:dateAx>
      <c:valAx>
        <c:axId val="3217197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17259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Lancôme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117</c:v>
                </c:pt>
                <c:pt idx="1">
                  <c:v>424</c:v>
                </c:pt>
                <c:pt idx="2">
                  <c:v>90</c:v>
                </c:pt>
                <c:pt idx="3">
                  <c:v>43</c:v>
                </c:pt>
                <c:pt idx="4">
                  <c:v>501</c:v>
                </c:pt>
                <c:pt idx="5">
                  <c:v>161</c:v>
                </c:pt>
                <c:pt idx="6">
                  <c:v>34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770-41F3-A67C-8F8ECDDF89D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21709256"/>
        <c:axId val="321708600"/>
      </c:barChart>
      <c:catAx>
        <c:axId val="3217092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1708600"/>
        <c:crosses val="autoZero"/>
        <c:auto val="1"/>
        <c:lblAlgn val="ctr"/>
        <c:lblOffset val="100"/>
        <c:noMultiLvlLbl val="0"/>
      </c:catAx>
      <c:valAx>
        <c:axId val="3217086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17092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Lancôme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</c:f>
              <c:numCache>
                <c:formatCode>m/d/yyyy</c:formatCode>
                <c:ptCount val="2"/>
                <c:pt idx="0">
                  <c:v>42856</c:v>
                </c:pt>
                <c:pt idx="1">
                  <c:v>42887</c:v>
                </c:pt>
              </c:numCache>
            </c:numRef>
          </c:cat>
          <c:val>
            <c:numRef>
              <c:f>Sheet1!$B$2:$B$3</c:f>
              <c:numCache>
                <c:formatCode>General</c:formatCode>
                <c:ptCount val="2"/>
                <c:pt idx="0">
                  <c:v>37</c:v>
                </c:pt>
                <c:pt idx="1">
                  <c:v>31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1FB-4DE4-A450-A000F2A568C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68346096"/>
        <c:axId val="368353312"/>
      </c:lineChart>
      <c:dateAx>
        <c:axId val="36834609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8353312"/>
        <c:crosses val="autoZero"/>
        <c:auto val="1"/>
        <c:lblOffset val="100"/>
        <c:baseTimeUnit val="months"/>
      </c:dateAx>
      <c:valAx>
        <c:axId val="3683533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83460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Lancôme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1</c:v>
                </c:pt>
                <c:pt idx="4">
                  <c:v>0</c:v>
                </c:pt>
                <c:pt idx="5">
                  <c:v>9</c:v>
                </c:pt>
                <c:pt idx="6">
                  <c:v>17</c:v>
                </c:pt>
                <c:pt idx="7">
                  <c:v>13</c:v>
                </c:pt>
                <c:pt idx="8">
                  <c:v>7</c:v>
                </c:pt>
                <c:pt idx="9">
                  <c:v>0</c:v>
                </c:pt>
                <c:pt idx="10">
                  <c:v>1</c:v>
                </c:pt>
                <c:pt idx="11">
                  <c:v>2</c:v>
                </c:pt>
                <c:pt idx="12">
                  <c:v>5</c:v>
                </c:pt>
                <c:pt idx="13">
                  <c:v>3</c:v>
                </c:pt>
                <c:pt idx="14">
                  <c:v>3</c:v>
                </c:pt>
                <c:pt idx="15">
                  <c:v>0</c:v>
                </c:pt>
                <c:pt idx="16">
                  <c:v>0</c:v>
                </c:pt>
                <c:pt idx="17">
                  <c:v>4</c:v>
                </c:pt>
                <c:pt idx="18">
                  <c:v>3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8DD-4BF9-96B7-D10526AF5C9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68348392"/>
        <c:axId val="368354296"/>
      </c:lineChart>
      <c:catAx>
        <c:axId val="3683483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8354296"/>
        <c:crosses val="autoZero"/>
        <c:auto val="1"/>
        <c:lblAlgn val="ctr"/>
        <c:lblOffset val="100"/>
        <c:noMultiLvlLbl val="0"/>
      </c:catAx>
      <c:valAx>
        <c:axId val="3683542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83483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Lancôme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13</c:v>
                </c:pt>
                <c:pt idx="1">
                  <c:v>9</c:v>
                </c:pt>
                <c:pt idx="2">
                  <c:v>10</c:v>
                </c:pt>
                <c:pt idx="3">
                  <c:v>10</c:v>
                </c:pt>
                <c:pt idx="4">
                  <c:v>9</c:v>
                </c:pt>
                <c:pt idx="5">
                  <c:v>7</c:v>
                </c:pt>
                <c:pt idx="6">
                  <c:v>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EE4-4396-AF4D-B1B45196744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09719872"/>
        <c:axId val="409722496"/>
      </c:barChart>
      <c:catAx>
        <c:axId val="4097198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9722496"/>
        <c:crosses val="autoZero"/>
        <c:auto val="1"/>
        <c:lblAlgn val="ctr"/>
        <c:lblOffset val="100"/>
        <c:noMultiLvlLbl val="0"/>
      </c:catAx>
      <c:valAx>
        <c:axId val="4097224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97198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Link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Lancôme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72D-472D-95F8-3BBFFB104B8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Photo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Lancôme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45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72D-472D-95F8-3BBFFB104B87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Lancôme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18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B72D-472D-95F8-3BBFFB104B8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409729384"/>
        <c:axId val="409730696"/>
      </c:barChart>
      <c:catAx>
        <c:axId val="4097293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9730696"/>
        <c:crosses val="autoZero"/>
        <c:auto val="1"/>
        <c:lblAlgn val="ctr"/>
        <c:lblOffset val="100"/>
        <c:noMultiLvlLbl val="0"/>
      </c:catAx>
      <c:valAx>
        <c:axId val="4097306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97293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Desktop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Lancôme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68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2D2-4F9C-BFE5-328DD70FD5C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409735944"/>
        <c:axId val="409732992"/>
      </c:barChart>
      <c:catAx>
        <c:axId val="4097359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9732992"/>
        <c:crosses val="autoZero"/>
        <c:auto val="1"/>
        <c:lblAlgn val="ctr"/>
        <c:lblOffset val="100"/>
        <c:noMultiLvlLbl val="0"/>
      </c:catAx>
      <c:valAx>
        <c:axId val="4097329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97359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Organic Posts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Lancôme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FDD-4572-92AD-A56E458A0E8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Sponsored Posts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Lancôme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FDD-4572-92AD-A56E458A0E8E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Not yet tagged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Lancôme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68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FDD-4572-92AD-A56E458A0E8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84873864"/>
        <c:axId val="384878456"/>
      </c:barChart>
      <c:catAx>
        <c:axId val="3848738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4878456"/>
        <c:crosses val="autoZero"/>
        <c:auto val="1"/>
        <c:lblAlgn val="ctr"/>
        <c:lblOffset val="100"/>
        <c:noMultiLvlLbl val="0"/>
      </c:catAx>
      <c:valAx>
        <c:axId val="3848784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48738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Lancôme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</c:f>
              <c:numCache>
                <c:formatCode>m/d/yyyy</c:formatCode>
                <c:ptCount val="2"/>
                <c:pt idx="0">
                  <c:v>42856</c:v>
                </c:pt>
                <c:pt idx="1">
                  <c:v>42887</c:v>
                </c:pt>
              </c:numCache>
            </c:numRef>
          </c:cat>
          <c:val>
            <c:numRef>
              <c:f>Sheet1!$B$2:$B$3</c:f>
              <c:numCache>
                <c:formatCode>General</c:formatCode>
                <c:ptCount val="2"/>
                <c:pt idx="0">
                  <c:v>0.47262190125787001</c:v>
                </c:pt>
                <c:pt idx="1">
                  <c:v>6.3895700822182003E-2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3B6-44D4-AFCD-9F6261BCEDB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84889280"/>
        <c:axId val="384889936"/>
      </c:lineChart>
      <c:dateAx>
        <c:axId val="38488928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4889936"/>
        <c:crosses val="autoZero"/>
        <c:auto val="1"/>
        <c:lblOffset val="100"/>
        <c:baseTimeUnit val="months"/>
      </c:dateAx>
      <c:valAx>
        <c:axId val="3848899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48892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Lancôme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60674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F76-4D29-99E2-D3F295AFD1C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Love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Lancôme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1792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F76-4D29-99E2-D3F295AFD1C1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Haha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Lancôme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52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FF76-4D29-99E2-D3F295AFD1C1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Wow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Lancôme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129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FF76-4D29-99E2-D3F295AFD1C1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Sad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Lancôme</c:v>
                </c:pt>
              </c:strCache>
            </c:strRef>
          </c:cat>
          <c:val>
            <c:numRef>
              <c:f>Sheet1!$F$2</c:f>
              <c:numCache>
                <c:formatCode>General</c:formatCode>
                <c:ptCount val="1"/>
                <c:pt idx="0">
                  <c:v>14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FF76-4D29-99E2-D3F295AFD1C1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Angry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Lancôme</c:v>
                </c:pt>
              </c:strCache>
            </c:strRef>
          </c:cat>
          <c:val>
            <c:numRef>
              <c:f>Sheet1!$G$2</c:f>
              <c:numCache>
                <c:formatCode>General</c:formatCode>
                <c:ptCount val="1"/>
                <c:pt idx="0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FF76-4D29-99E2-D3F295AFD1C1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Comment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Lancôme</c:v>
                </c:pt>
              </c:strCache>
            </c:strRef>
          </c:cat>
          <c:val>
            <c:numRef>
              <c:f>Sheet1!$H$2</c:f>
              <c:numCache>
                <c:formatCode>General</c:formatCode>
                <c:ptCount val="1"/>
                <c:pt idx="0">
                  <c:v>1035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FF76-4D29-99E2-D3F295AFD1C1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Share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Lancôme</c:v>
                </c:pt>
              </c:strCache>
            </c:strRef>
          </c:cat>
          <c:val>
            <c:numRef>
              <c:f>Sheet1!$I$2</c:f>
              <c:numCache>
                <c:formatCode>General</c:formatCode>
                <c:ptCount val="1"/>
                <c:pt idx="0">
                  <c:v>1044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FF76-4D29-99E2-D3F295AFD1C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84890592"/>
        <c:axId val="384886656"/>
      </c:barChart>
      <c:catAx>
        <c:axId val="3848905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4886656"/>
        <c:crosses val="autoZero"/>
        <c:auto val="1"/>
        <c:lblAlgn val="ctr"/>
        <c:lblOffset val="100"/>
        <c:noMultiLvlLbl val="0"/>
      </c:catAx>
      <c:valAx>
        <c:axId val="3848866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48905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Lancôme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3.5823303811719998E-2</c:v>
                </c:pt>
                <c:pt idx="4">
                  <c:v>0</c:v>
                </c:pt>
                <c:pt idx="5">
                  <c:v>0.18537138162889999</c:v>
                </c:pt>
                <c:pt idx="6">
                  <c:v>0.65282348903749998</c:v>
                </c:pt>
                <c:pt idx="7">
                  <c:v>9.5822127455007997E-2</c:v>
                </c:pt>
                <c:pt idx="8">
                  <c:v>0.2349802305249</c:v>
                </c:pt>
                <c:pt idx="9">
                  <c:v>0</c:v>
                </c:pt>
                <c:pt idx="10">
                  <c:v>1.5051808324252E-3</c:v>
                </c:pt>
                <c:pt idx="11">
                  <c:v>0.24654862035125</c:v>
                </c:pt>
                <c:pt idx="12">
                  <c:v>2.5106416284851999E-2</c:v>
                </c:pt>
                <c:pt idx="13">
                  <c:v>0.72680165128371998</c:v>
                </c:pt>
                <c:pt idx="14">
                  <c:v>3.5321576867578003E-2</c:v>
                </c:pt>
                <c:pt idx="15">
                  <c:v>0</c:v>
                </c:pt>
                <c:pt idx="16">
                  <c:v>0</c:v>
                </c:pt>
                <c:pt idx="17">
                  <c:v>0.10092237481411</c:v>
                </c:pt>
                <c:pt idx="18">
                  <c:v>0.16265987529074999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DEB-4281-87A5-3A4AA93BE6F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84900104"/>
        <c:axId val="384892560"/>
      </c:lineChart>
      <c:catAx>
        <c:axId val="3849001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4892560"/>
        <c:crosses val="autoZero"/>
        <c:auto val="1"/>
        <c:lblAlgn val="ctr"/>
        <c:lblOffset val="100"/>
        <c:noMultiLvlLbl val="0"/>
      </c:catAx>
      <c:valAx>
        <c:axId val="3848925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49001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Lancôme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Status</c:v>
                </c:pt>
                <c:pt idx="1">
                  <c:v>Link</c:v>
                </c:pt>
                <c:pt idx="2">
                  <c:v>Photo</c:v>
                </c:pt>
                <c:pt idx="3">
                  <c:v>Coverphoto</c:v>
                </c:pt>
                <c:pt idx="4">
                  <c:v>Video</c:v>
                </c:pt>
                <c:pt idx="5">
                  <c:v>Note</c:v>
                </c:pt>
                <c:pt idx="6">
                  <c:v>Misc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0</c:v>
                </c:pt>
                <c:pt idx="1">
                  <c:v>6.2433854818417997E-2</c:v>
                </c:pt>
                <c:pt idx="2">
                  <c:v>0.40872178661382003</c:v>
                </c:pt>
                <c:pt idx="3">
                  <c:v>0</c:v>
                </c:pt>
                <c:pt idx="4">
                  <c:v>7.7794396732697002E-2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AAE-4A50-BBC1-C7F617F4862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84896824"/>
        <c:axId val="384895512"/>
      </c:barChart>
      <c:catAx>
        <c:axId val="3848968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4895512"/>
        <c:crosses val="autoZero"/>
        <c:auto val="1"/>
        <c:lblAlgn val="ctr"/>
        <c:lblOffset val="100"/>
        <c:noMultiLvlLbl val="0"/>
      </c:catAx>
      <c:valAx>
        <c:axId val="3848955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48968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Lancôme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5.9906197130523003E-2</c:v>
                </c:pt>
                <c:pt idx="1">
                  <c:v>0.35458715565644</c:v>
                </c:pt>
                <c:pt idx="2">
                  <c:v>0.17041657384718001</c:v>
                </c:pt>
                <c:pt idx="3">
                  <c:v>0.13892819083284999</c:v>
                </c:pt>
                <c:pt idx="4">
                  <c:v>1.1023275447423</c:v>
                </c:pt>
                <c:pt idx="5">
                  <c:v>0.21820821553500999</c:v>
                </c:pt>
                <c:pt idx="6">
                  <c:v>9.7896961340934993E-2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678-41EC-8B1C-03C5FEC0000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84900432"/>
        <c:axId val="384892232"/>
      </c:barChart>
      <c:catAx>
        <c:axId val="3849004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4892232"/>
        <c:crosses val="autoZero"/>
        <c:auto val="1"/>
        <c:lblAlgn val="ctr"/>
        <c:lblOffset val="100"/>
        <c:noMultiLvlLbl val="0"/>
      </c:catAx>
      <c:valAx>
        <c:axId val="3848922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49004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Lancôme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</c:f>
              <c:numCache>
                <c:formatCode>m/d/yyyy</c:formatCode>
                <c:ptCount val="2"/>
                <c:pt idx="0">
                  <c:v>42856</c:v>
                </c:pt>
                <c:pt idx="1">
                  <c:v>42887</c:v>
                </c:pt>
              </c:numCache>
            </c:numRef>
          </c:cat>
          <c:val>
            <c:numRef>
              <c:f>Sheet1!$B$2:$B$3</c:f>
              <c:numCache>
                <c:formatCode>General</c:formatCode>
                <c:ptCount val="2"/>
                <c:pt idx="0">
                  <c:v>1519</c:v>
                </c:pt>
                <c:pt idx="1">
                  <c:v>208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3E5-4274-951D-56F10A2CCF0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84902728"/>
        <c:axId val="384843032"/>
      </c:lineChart>
      <c:dateAx>
        <c:axId val="38490272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4843032"/>
        <c:crosses val="autoZero"/>
        <c:auto val="1"/>
        <c:lblOffset val="100"/>
        <c:baseTimeUnit val="months"/>
      </c:dateAx>
      <c:valAx>
        <c:axId val="3848430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49027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Lancôme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</c:f>
              <c:numCache>
                <c:formatCode>m/d/yyyy</c:formatCode>
                <c:ptCount val="2"/>
                <c:pt idx="0">
                  <c:v>42856</c:v>
                </c:pt>
                <c:pt idx="1">
                  <c:v>42887</c:v>
                </c:pt>
              </c:numCache>
            </c:numRef>
          </c:cat>
          <c:val>
            <c:numRef>
              <c:f>Sheet1!$B$2:$B$3</c:f>
              <c:numCache>
                <c:formatCode>General</c:formatCode>
                <c:ptCount val="2"/>
                <c:pt idx="0">
                  <c:v>26</c:v>
                </c:pt>
                <c:pt idx="1">
                  <c:v>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337-4D4D-B3E5-5A0F7DC54B8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84847952"/>
        <c:axId val="384846312"/>
      </c:lineChart>
      <c:dateAx>
        <c:axId val="38484795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4846312"/>
        <c:crosses val="autoZero"/>
        <c:auto val="1"/>
        <c:lblOffset val="100"/>
        <c:baseTimeUnit val="months"/>
      </c:dateAx>
      <c:valAx>
        <c:axId val="3848463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48479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Lancôme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</c:f>
              <c:numCache>
                <c:formatCode>m/d/yyyy</c:formatCode>
                <c:ptCount val="2"/>
                <c:pt idx="0">
                  <c:v>42856</c:v>
                </c:pt>
                <c:pt idx="1">
                  <c:v>42887</c:v>
                </c:pt>
              </c:numCache>
            </c:numRef>
          </c:cat>
          <c:val>
            <c:numRef>
              <c:f>Sheet1!$B$2:$B$3</c:f>
              <c:numCache>
                <c:formatCode>General</c:formatCode>
                <c:ptCount val="2"/>
                <c:pt idx="0">
                  <c:v>1569</c:v>
                </c:pt>
                <c:pt idx="1">
                  <c:v>215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B3D-469C-89B3-856FBE2DA01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09706424"/>
        <c:axId val="409703472"/>
      </c:lineChart>
      <c:dateAx>
        <c:axId val="40970642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9703472"/>
        <c:crosses val="autoZero"/>
        <c:auto val="1"/>
        <c:lblOffset val="100"/>
        <c:baseTimeUnit val="months"/>
      </c:dateAx>
      <c:valAx>
        <c:axId val="4097034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97064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6/29/2017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6/29/2017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6/29/2017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6/29/2017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6/29/2017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6/29/2017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6/29/2017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6/29/2017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6/29/2017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6/29/2017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5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6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7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8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9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0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13C3DD-2739-47C2-8223-9CE5274525F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Facebook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E1C46AF-E144-4A05-BF2E-A4CF9D4670D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FP7</a:t>
            </a:r>
          </a:p>
        </p:txBody>
      </p:sp>
    </p:spTree>
    <p:extLst>
      <p:ext uri="{BB962C8B-B14F-4D97-AF65-F5344CB8AC3E}">
        <p14:creationId xmlns:p14="http://schemas.microsoft.com/office/powerpoint/2010/main" val="23940153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2B38D5-7D60-4585-8119-75B78FF02C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8879B47-A9BB-4691-BE50-0039DC4F6B3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5992704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19619409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99499104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9953255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14944914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4847541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99332904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28674838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93945543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55500770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86966389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90812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Lancôme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337901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11506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62667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0.2867%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56423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70477AF-6F99-402B-B7F2-BA985B1655B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05/01/2017 - 06/30/2017</a:t>
            </a:r>
          </a:p>
        </p:txBody>
      </p:sp>
    </p:spTree>
    <p:extLst>
      <p:ext uri="{BB962C8B-B14F-4D97-AF65-F5344CB8AC3E}">
        <p14:creationId xmlns:p14="http://schemas.microsoft.com/office/powerpoint/2010/main" val="1935153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1787C3-F877-477C-A23D-CDCB8BAE65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Radar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70DD4F2-E8AB-4CA9-A5B2-569F4CF0F12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4416898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C620C30-C524-4B44-9CEA-8C7309CF620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05/01/2017 - 06/30/2017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31EC6BB-BBA9-4356-8F2F-09C0376BD3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14625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891D37-581E-4E70-BD53-78FD77DEAB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8A2BC4F-6D5F-4583-BFA2-7D282C97880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58100263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55A8EA8-31C5-426F-9D37-3081C55D670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05/01/2017 - 06/30/2017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871528A-3964-4680-A446-B4EA143610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84429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4F9244-2690-4FFA-A099-8F053103D3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861B3E0-812C-4919-AED9-6B691966649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8855623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990586239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85300453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6734018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7197675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6137998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8633410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8587997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4219450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991646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Lancôme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098680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1AF1CE1-3B29-4ED7-85A0-B27B88F0C8A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05/31/2017 - 06/30/2017</a:t>
            </a:r>
          </a:p>
        </p:txBody>
      </p:sp>
    </p:spTree>
    <p:extLst>
      <p:ext uri="{BB962C8B-B14F-4D97-AF65-F5344CB8AC3E}">
        <p14:creationId xmlns:p14="http://schemas.microsoft.com/office/powerpoint/2010/main" val="418283685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0E7B33-F9C8-44B6-8FD6-EC6EF3610E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By Country Table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D299CDC-AE3F-471E-924F-B6AEFAA4BA4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6656491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2520026990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4211463621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4218773317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239567855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57876015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Country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Change (+/-)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Change (%)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02606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United Arab Emirates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57.9%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707811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Albania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77732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Armenia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7038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Angola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868191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022377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Austria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19877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Australia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924442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Azerbaijan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709182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Bosnia and Herzegovina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93403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Bangladesh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214080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24C4288-E8A1-4F2A-AD0A-8EA3A48589D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05/01/2017 - 06/27/2017</a:t>
            </a:r>
          </a:p>
        </p:txBody>
      </p:sp>
    </p:spTree>
    <p:extLst>
      <p:ext uri="{BB962C8B-B14F-4D97-AF65-F5344CB8AC3E}">
        <p14:creationId xmlns:p14="http://schemas.microsoft.com/office/powerpoint/2010/main" val="24120166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B933C6-E9ED-48A9-B032-583766F517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By Country Table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5271B05-9835-4B32-B67F-0B07C55E27F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1997355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220519134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218304936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931231521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211005650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32408261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Country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Change (+/-)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Change (%)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304820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Belgium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53838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Burkina Faso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801331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Bulgaria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21190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Bahrain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-25.0%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018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Benin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756345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Brazil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470623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Belarus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16794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Canada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717303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Congo, The Democratic Republic of the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04827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Switzerland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2529253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C1F6197-602D-4238-A756-8405B1EAC9B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05/01/2017 - 06/27/2017</a:t>
            </a:r>
          </a:p>
        </p:txBody>
      </p:sp>
    </p:spTree>
    <p:extLst>
      <p:ext uri="{BB962C8B-B14F-4D97-AF65-F5344CB8AC3E}">
        <p14:creationId xmlns:p14="http://schemas.microsoft.com/office/powerpoint/2010/main" val="55763017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2AB529-E204-4346-A4F6-E611DAF833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By Country Table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7971D74-1D09-4BA6-AFEE-9FDF245FEE5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1044160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2600490003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795171797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730173917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572114159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42463833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Country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Change (+/-)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Change (%)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804873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Unknown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74524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-33.3%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683195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Colombia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75630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Costa Rica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90235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Cyprus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5734483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F57BF29-ED0C-43AE-928E-4275E451741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05/01/2017 - 06/27/2017</a:t>
            </a:r>
          </a:p>
        </p:txBody>
      </p:sp>
    </p:spTree>
    <p:extLst>
      <p:ext uri="{BB962C8B-B14F-4D97-AF65-F5344CB8AC3E}">
        <p14:creationId xmlns:p14="http://schemas.microsoft.com/office/powerpoint/2010/main" val="137549247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ABF993-BEAB-4E6D-AF83-70834D5467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Per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5FAC4FB-D3A2-43A8-BAD0-4EC24C91FF9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65929914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F1E61B-2FF3-44A5-B65D-F5055F72390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05/01/2017 - 06/30/2017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6032EC1-C411-4205-AE49-4A8E09FB3E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7259639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BA5D6D-CC54-4D6B-B868-55C9A6E823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8D909F3-308B-477B-91F3-401296913DE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84171364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522B12C-832A-4E60-B87B-E0807B9DF11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05/01/2017 - 06/30/2017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66E9FE2-E960-459C-AB71-713AD8F1C9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515254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6346BF-F39A-4028-BEC8-24FB25790A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Global Fans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24C657C-6108-4E59-BFB3-1E061D097BF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5960005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625062F-E79A-4B02-98E4-14D727CB95B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05/01/2017 - 06/30/2017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FF7C134-BA55-49F2-8000-3C4D518399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907252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4DB193-AE0D-488E-A78E-3FA7AD45EB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Per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706B415-E8D1-4428-A410-730CD19A3B6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24707099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EB83639-053C-40F0-9233-98BA0392726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05/01/2017 - 06/30/2017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20523CC-C3AE-4F74-904B-065C1DC543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314458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6D87D4-DD0C-4EB0-B795-3F8CBE61FA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- 1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D88F0BB-F9C3-4EAA-BC39-78DDD5CD69B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1040530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28203640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9195607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6253694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5281433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478880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4772239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9872986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4864357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16113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Lancôme - 2017-06-29 06:05:00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Get a boost of energizing moisture! 
Energie de Vie leaves skin feeling fresh and radiant while delivering smoother, plumper skin.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5588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Lancôme - 2017-06-28 06:20:00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Lancôme's femininity is a choice embraced by women, not an imposed standard. The choice to live one's life and fill it with beauty. #LaVieEstBelle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839731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Lancôme - 2017-06-27 08:15:00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Imagine super food for your skin. Our smoothing and illuminating liquid skincare features a blend of Goji Berry, French Melissa, and Gentian to energize your skin with a healthy-looking glow.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0.0408%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952006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Lancôme - 2017-06-26 05:58:00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Easy-to-use cushion applicator for a perfectly precise pout and a long-lasting comfortable feel on your lips #MatteShaker #LiquidLipstick #BanTheBoring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0.0894%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554601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Lancôme - 2017-06-25 08:25:06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Wishing you and your family a happy and blessed Eid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0.0323%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44960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Lancôme - 2017-06-24 07:41:00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About last night… no one will know!  
#EnergieDeVie #MadeOfEnergy #Unstoppable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0.0237%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471426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81AB150-DEDF-4276-8127-51760EE2693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05/01/2017 - 06/30/2017</a:t>
            </a:r>
          </a:p>
        </p:txBody>
      </p:sp>
    </p:spTree>
    <p:extLst>
      <p:ext uri="{BB962C8B-B14F-4D97-AF65-F5344CB8AC3E}">
        <p14:creationId xmlns:p14="http://schemas.microsoft.com/office/powerpoint/2010/main" val="18531471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BCF930-AC5F-45D3-9180-529BE7BA4D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- 2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3C7E043-1702-4C36-B17A-705A317E4D5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2932707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401730488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5508392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7975885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0750065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3044664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9072678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2016050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5021729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81051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Lancôme - 2017-06-23 14:40:00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Making mascara application effortless. Bend the mascara rules. Try the experience. #Grandiôse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0.0104%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669375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Lancôme - 2017-06-22 05:36:00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Summer happiness… #LaVieEstBelle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0.1797%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729780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Lancôme - 2017-06-21 12:48:00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Live life to the fullest while keeping your skin feeling fresh and healthy with the Liquid Care solution! 
Lancôme created the first Liquid Care that combines the skincare effects of a lotion, serum and cream all-in-one for a smooth, hydrated, and luminous complexion.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0.0195%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734455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Lancôme - 2017-06-21 03:27:07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 BIG volume mascara that delivers instant heart-stopping volume with up to 24 hour wear that lasts all night, and even the morning after, for your biggest, blackest, boldest lashes yet.
The BIG brush and ultra-creamy formula glides like silk onto lashes to deliver up to 12x more volume with up to 24 hour wear.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0.0352%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904685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Lancôme - 2017-06-20 06:20:00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Lack of sleep, high stress, pollution, daily life excesses…
Live your life to the fullest thanks to our Energie de Vie range. You are unstoppable!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0.0305%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1780311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8A4F573-996B-4B08-9267-F91CE20DF5B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05/01/2017 - 06/30/2017</a:t>
            </a:r>
          </a:p>
        </p:txBody>
      </p:sp>
    </p:spTree>
    <p:extLst>
      <p:ext uri="{BB962C8B-B14F-4D97-AF65-F5344CB8AC3E}">
        <p14:creationId xmlns:p14="http://schemas.microsoft.com/office/powerpoint/2010/main" val="391552980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C95700-A74D-43ED-AC58-7F1C0B0160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- 3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E712934-FF4D-4E8F-9918-8AF311371D4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9749137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267215216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1679565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9793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4661758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2987629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1596902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6611016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693632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54407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Lancôme - 2017-06-19 05:46:00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Add a pop of color to your pout with our new Matte Shaker liquid lipstick! #MatteShaker #BanTheBoring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0.0334%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44666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Lancôme - 2017-06-18 06:55:00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One spray and life feels already better! #LaVieEstBelle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0.1669%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232881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Lancôme - 2017-06-17 07:00:00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"Kiss Me Cherie" shade.                                                                                     Be bold, dare the red! High pigment with long-lasting comfortable wear #MatteShaker #BanTheBoring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0.0311%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54539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Lancôme - 2017-06-16 07:48:00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Short nights, long days? We've got you covered.
Give our anti-fatigue cocktail a try. #EnergieDeVie #MadeOfEnergy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0.0139%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747908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Lancôme - 2017-06-15 14:46:00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Dare the Grandiôse lashes! 
Have you already bent the rules?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0.0328%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166945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Lancôme - 2017-06-14 06:15:00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Achieve your dream every day thanks to a heathy dose of energy. 
#EnergieDeVie #MadeOfEnergy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0.0225%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223597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Lancôme - 2017-06-13 06:09:00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Need a burst of antioxydant moisture? 
#EnergieDeVie #MadeOfEnergy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0.0112%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201006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722142C-1910-4BB8-B52E-D8B6B0D0764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05/01/2017 - 06/30/2017</a:t>
            </a:r>
          </a:p>
        </p:txBody>
      </p:sp>
    </p:spTree>
    <p:extLst>
      <p:ext uri="{BB962C8B-B14F-4D97-AF65-F5344CB8AC3E}">
        <p14:creationId xmlns:p14="http://schemas.microsoft.com/office/powerpoint/2010/main" val="339308846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1BCC1D-67D5-4B02-B75F-A0CCD48743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- 4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F9125FC-4EB0-4A34-92F8-040F7A969C0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7599395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393547797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6913905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628409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7983380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9334691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049721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2474943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0505083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400867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Lancôme - 2017-06-12 06:13:00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The recipe for healthy looking skin?  
#EnergieDeVie #MadeOfEnergy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0.0089%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16303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Lancôme - 2017-06-11 18:26:19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Spread happiness with La Vie est Belle fragrances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0.1786%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066789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Lancôme - 2017-06-11 18:24:35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Cheer up your day with Matte Shaker's bright and bold colors! #BanTheBoring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0.0325%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194672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Lancôme - 2017-06-11 06:50:00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Have you already got your dose of energy today? #MadeOfEnergy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0.0520%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235435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Lancôme - 2017-06-10 07:09:00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Enjoy the weekend with dazzling colors! #MatteShaker #BanTheBoring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0.0358%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07803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Lancôme - 2017-06-07 07:03:00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 moment of happiness… #LaVieEstBelle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0.3376%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971203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Lancôme - 2017-06-06 06:23:00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Lancôme’s Énergie de Vie is a simple routine, akin to a natural skin care line, that is extremely efficacious.                                                                Have you already got your hands on them?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0.0115%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3453764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16C9DC4-FBD6-405D-8DC1-BA4F76C3028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05/01/2017 - 06/30/2017</a:t>
            </a:r>
          </a:p>
        </p:txBody>
      </p:sp>
    </p:spTree>
    <p:extLst>
      <p:ext uri="{BB962C8B-B14F-4D97-AF65-F5344CB8AC3E}">
        <p14:creationId xmlns:p14="http://schemas.microsoft.com/office/powerpoint/2010/main" val="136183774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65608E-2628-48B6-9CE5-2C5BA5D7F3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AAE0B4F-A01F-4F9C-A880-F27A0F9D4BA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01509550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04C5B09-7AF5-435B-9F5B-06D5AABB0BC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05/01/2017 - 06/30/2017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D883611-2FFC-4D08-AA63-FFB2747660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774981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5C7476-A42B-4236-832C-603D635C8C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By Hour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A08BDA1-DDA0-4E7F-B671-3008B2496B2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53063334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BE93E4B-6BA6-451D-BF5E-620168A6A97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05/01/2017 - 06/30/2017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FB298B6-4356-42A5-9917-F6DB8C263C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58666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123EF2-27FE-45A6-B788-58F79ACF9E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with Reactions Table - 1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7B49C80-7312-4621-B6F8-0A82B5D1DD4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8212373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411164975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5154572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3661456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6146516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0242850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678171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5573377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596146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001947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Lancôme - 2017-06-29 06:05:00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Get a boost of energizing moisture! 
Energie de Vie leaves skin feeling fresh and radiant while delivering smoother, plumper skin.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219347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Lancôme - 2017-06-28 06:20:00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Lancôme's femininity is a choice embraced by women, not an imposed standard. The choice to live one's life and fill it with beauty. #LaVieEstBelle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80222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Lancôme - 2017-06-27 08:15:00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Imagine super food for your skin. Our smoothing and illuminating liquid skincare features a blend of Goji Berry, French Melissa, and Gentian to energize your skin with a healthy-looking glow.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50193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Lancôme - 2017-06-26 05:58:00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Easy-to-use cushion applicator for a perfectly precise pout and a long-lasting comfortable feel on your lips #MatteShaker #LiquidLipstick #BanTheBoring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088068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504F122-68C5-44E3-87E4-CBC276B9E48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05/01/2017 - 06/30/2017</a:t>
            </a:r>
          </a:p>
        </p:txBody>
      </p:sp>
    </p:spTree>
    <p:extLst>
      <p:ext uri="{BB962C8B-B14F-4D97-AF65-F5344CB8AC3E}">
        <p14:creationId xmlns:p14="http://schemas.microsoft.com/office/powerpoint/2010/main" val="370365821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376ED8-2C18-4C2C-AF5B-7DE9FA2D3C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with Reactions Table - 2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1D11506-D2F8-44AC-9E36-B7A9574FBD6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4175179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371217732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5380006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1605578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646444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8348265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282649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4997849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0277302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15966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Lancôme - 2017-06-25 08:25:06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Wishing you and your family a happy and blessed Eid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696773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Lancôme - 2017-06-24 07:41:00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About last night… no one will know!  
#EnergieDeVie #MadeOfEnergy #Unstoppable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7615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Lancôme - 2017-06-23 14:40:00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Making mascara application effortless. Bend the mascara rules. Try the experience. #Grandiôse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028669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Lancôme - 2017-06-22 05:36:00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Summer happiness… #LaVieEstBelle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353847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Lancôme - 2017-06-21 12:48:00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Live life to the fullest while keeping your skin feeling fresh and healthy with the Liquid Care solution! 
Lancôme created the first Liquid Care that combines the skincare effects of a lotion, serum and cream all-in-one for a smooth, hydrated, and luminous complexion.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5503308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6119FE3-CC31-4097-BC1C-14E2E40124C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05/01/2017 - 06/30/2017</a:t>
            </a:r>
          </a:p>
        </p:txBody>
      </p:sp>
    </p:spTree>
    <p:extLst>
      <p:ext uri="{BB962C8B-B14F-4D97-AF65-F5344CB8AC3E}">
        <p14:creationId xmlns:p14="http://schemas.microsoft.com/office/powerpoint/2010/main" val="419193702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BCB79D-F11B-4C90-A35A-D5A7F0A593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with Reactions Table - 3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61335D3-AD32-48FC-92C2-0825AF54788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1121673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87890631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1692523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1977197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4856041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8745122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7047477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2083510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0157610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96031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Lancôme - 2017-06-21 03:27:07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 BIG volume mascara that delivers instant heart-stopping volume with up to 24 hour wear that lasts all night, and even the morning after, for your biggest, blackest, boldest lashes yet.
The BIG brush and ultra-creamy formula glides like silk onto lashes to deliver up to 12x more volume with up to 24 hour wear.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42584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Lancôme - 2017-06-20 06:20:00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Lack of sleep, high stress, pollution, daily life excesses…
Live your life to the fullest thanks to our Energie de Vie range. You are unstoppable!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21725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Lancôme - 2017-06-19 05:46:00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Add a pop of color to your pout with our new Matte Shaker liquid lipstick! #MatteShaker #BanTheBoring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74514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Lancôme - 2017-06-18 06:55:00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One spray and life feels already better! #LaVieEstBelle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3057664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0D77BE5-85C9-4091-844D-3006F27D9C8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05/01/2017 - 06/30/2017</a:t>
            </a:r>
          </a:p>
        </p:txBody>
      </p:sp>
    </p:spTree>
    <p:extLst>
      <p:ext uri="{BB962C8B-B14F-4D97-AF65-F5344CB8AC3E}">
        <p14:creationId xmlns:p14="http://schemas.microsoft.com/office/powerpoint/2010/main" val="283278095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7D80CD-FF88-47CB-B0C3-892188CB1E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with Reactions Table - 4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5522B50-716D-44D0-87CD-B72FB327ACC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989329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397258764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862531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8608885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4843714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4948220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6333007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6067625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9923929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110257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Lancôme - 2017-06-17 07:00:00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"Kiss Me Cherie" shade.                                                                                     Be bold, dare the red! High pigment with long-lasting comfortable wear #MatteShaker #BanTheBoring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3594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Lancôme - 2017-06-16 07:48:00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Short nights, long days? We've got you covered.
Give our anti-fatigue cocktail a try. #EnergieDeVie #MadeOfEnergy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29841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Lancôme - 2017-06-15 14:46:00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Dare the Grandiôse lashes! 
Have you already bent the rules?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488148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Lancôme - 2017-06-14 06:15:00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Achieve your dream every day thanks to a heathy dose of energy. 
#EnergieDeVie #MadeOfEnergy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67492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Lancôme - 2017-06-13 06:09:00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Need a burst of antioxydant moisture? 
#EnergieDeVie #MadeOfEnergy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440389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Lancôme - 2017-06-12 06:13:00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The recipe for healthy looking skin?  
#EnergieDeVie #MadeOfEnergy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269084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1D05286-4EBB-4C69-858A-5070ACD649E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05/01/2017 - 06/30/2017</a:t>
            </a:r>
          </a:p>
        </p:txBody>
      </p:sp>
    </p:spTree>
    <p:extLst>
      <p:ext uri="{BB962C8B-B14F-4D97-AF65-F5344CB8AC3E}">
        <p14:creationId xmlns:p14="http://schemas.microsoft.com/office/powerpoint/2010/main" val="418770098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9697EC-57AA-493A-9B05-B021E19542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with Reactions Table - 5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D9DE62F-8778-407F-A0C8-98006CAF530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6340713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176185190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8947415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7862858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4821445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8168594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4722156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3404346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9021891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603745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Lancôme - 2017-06-11 18:26:19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Spread happiness with La Vie est Belle fragrances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75025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Lancôme - 2017-06-11 18:24:35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Cheer up your day with Matte Shaker's bright and bold colors! #BanTheBoring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580536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Lancôme - 2017-06-11 06:50:00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Have you already got your dose of energy today? #MadeOfEnergy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48478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Lancôme - 2017-06-10 07:09:00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Enjoy the weekend with dazzling colors! #MatteShaker #BanTheBoring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376482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Lancôme - 2017-06-07 07:03:00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 moment of happiness… #LaVieEstBelle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18584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Lancôme - 2017-06-06 06:23:00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Lancôme’s Énergie de Vie is a simple routine, akin to a natural skin care line, that is extremely efficacious.                                                                Have you already got your hands on them?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4396458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25487A3-91DB-4664-9295-7D39C8999B7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05/01/2017 - 06/30/2017</a:t>
            </a:r>
          </a:p>
        </p:txBody>
      </p:sp>
    </p:spTree>
    <p:extLst>
      <p:ext uri="{BB962C8B-B14F-4D97-AF65-F5344CB8AC3E}">
        <p14:creationId xmlns:p14="http://schemas.microsoft.com/office/powerpoint/2010/main" val="393180858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626E63-13E7-4C09-B148-DD701B2018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By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BCEB06C-6575-4A22-82BD-54A75A5B977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22978261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CC092E2-955C-49B7-90F7-FB143411398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05/01/2017 - 06/30/2017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B2A8382-F5BE-45F1-863B-B38479A4B9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795105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7A852E-17D7-48AB-AD9E-6A11507B26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Type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07F3B9F-BC7C-4E9D-87AC-C8135A0C015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27019414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F3F0B7B-6AF4-4EF8-BC54-76ED50D7366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05/01/2017 - 06/30/2017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521CBEF-143D-4432-A922-0B055DF0B2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989391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604502-DB33-4B8D-A6C5-B9DB94C7D5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App Usage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FFABCC2-670E-4149-A985-B7AEA8B5158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23807288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BAB9E47-46FD-46E9-85C3-1CE0480CA2D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05/01/2017 - 06/30/2017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AEABFAA-464E-4E80-9119-43656B286F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544040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03AB00-843F-4650-912D-E75DE9FCFA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Hashtag Detection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F613820-3579-49BD-8C26-9DD41B07178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5777648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995406895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936400059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717213919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550927414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8499833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5822535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1553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#AbsoluRouge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570622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#Lancome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14559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#PenelopeCruz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29679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#HappyBirthday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625603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#Celebrate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413411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#bantheboring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553.72727272727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8.3636363636364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6.8181818181818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568.90909090909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140342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#lancome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4741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443925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#TeintIdole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4741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26330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#MakeUpIsMyPower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4741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12057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#MatteShaker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122.85714285714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2.2857142857143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0.57142857142857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125.71428571429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6686083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150572E-1817-4ECD-924A-5EBD3982369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05/01/2017 - 06/30/2017</a:t>
            </a:r>
          </a:p>
        </p:txBody>
      </p:sp>
    </p:spTree>
    <p:extLst>
      <p:ext uri="{BB962C8B-B14F-4D97-AF65-F5344CB8AC3E}">
        <p14:creationId xmlns:p14="http://schemas.microsoft.com/office/powerpoint/2010/main" val="160367146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C641F0-A3AB-4A55-9414-37F6AB7D50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Hashtag Detection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739079C-9581-41C7-B681-6418A03239A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0366465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022333573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081177749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55117972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6142341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13642679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23204528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194229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#bendtherules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46513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#BanTheBoring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135.33333333333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2.6666666666667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0.16666666666667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138.16666666667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026477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#MadeOfEnergy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82.75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280273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#LaVieEstBelle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640.5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662.5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56113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#EnergieDeVie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54.2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95602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#Grandiôse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62544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#Unstoppable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9224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#LiquidLipstick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9160714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FE7A518-1445-4C9D-A220-40AB7878AE2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05/01/2017 - 06/30/2017</a:t>
            </a:r>
          </a:p>
        </p:txBody>
      </p:sp>
    </p:spTree>
    <p:extLst>
      <p:ext uri="{BB962C8B-B14F-4D97-AF65-F5344CB8AC3E}">
        <p14:creationId xmlns:p14="http://schemas.microsoft.com/office/powerpoint/2010/main" val="388765183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324A40-3413-4C43-8245-4277AA19D5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Sponsored Posts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FFA12BB-4574-4EC8-888D-7C74F04030A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25762144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8D542EE-9C1C-4E0C-B921-6F2D4A00BD3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05/01/2017 - 06/30/2017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02D919C-7121-4202-BC47-843E8D0B7B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05505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AF43A6-53FC-48F4-B6CC-674C424548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0DAB44C-03FB-4F29-A5E0-159F07CC8BA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17525142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A2C98C3-0D4C-4FA0-B06B-0DE55F2DF28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05/01/2017 - 06/30/2017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FA7688B-862C-4AFC-9694-93CA3D4B8C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153692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79FDB2-3D91-402F-BAB5-071A22DF48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Interactions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E7829FF-BD46-4922-A13E-357F5224F01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98509249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4CBD17B-C80E-41E2-A36A-59C468F6E2F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05/01/2017 - 06/30/2017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1E2D098-7343-471C-8561-49FDC0B12E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880990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A8680F-F112-4E8C-B3BD-E9A65AFD97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Hour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02EBE9F-FE01-41AA-BEAE-B4FF9C59970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28427030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5A9A585-D328-437D-9E0F-EAD9AF14DDE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05/01/2017 - 06/30/2017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5F7652C-2727-4F98-9324-A20073A368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59699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DDA8CD-F32F-4D7B-99BF-CD3518A99E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Post Type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699636E-B288-4C90-8544-D088FB3992A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91668874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569957F-3E7B-49BB-BB54-5E6C152794B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05/01/2017 - 06/30/2017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436CA48-F697-480C-8BC4-2A7DBE045D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805572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805A30-C946-4776-9093-FD663AC5E5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D930D17-852C-4E8F-B80C-32025EB745B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31021445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63FAED1-3295-4BC8-AE5C-C45F6DC431F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05/01/2017 - 06/30/2017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21092F-D70C-4CDF-ACB8-FF8911067F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52539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FF79CF-44F4-412C-A7BA-46668B68EC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Average Reactions Per Post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EE8B1E2-DE36-4F5C-968A-4637A9ACA23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07228470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F74C80C-2B06-42BA-BFFA-8E294806ADC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05/01/2017 - 06/30/2017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A0E00A0-962E-4F24-A236-6E6B1FCEAF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113587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422F00-E8F0-4093-99C5-EF61FB6AB2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Average Shares Per Post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54957D3-9FB0-4B07-B5AD-334AB012C61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94795694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65FD4F1-DBFA-4818-98FD-EE841C7518F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05/01/2017 - 06/30/2017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A84C3F6-CDE3-4FFF-9F0D-C9260905AF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315698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A46A01-2E1C-4673-B359-77B9D483A2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Influencers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AC611F3-4A1F-4FEF-BC6D-CEF1CE4AA28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6549196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532241190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56618150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3049295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1938916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9371196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6065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Joaher Joja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Lancôme (14)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585393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Hanan Jaffaer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Lancôme (8)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0636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Amani Mlt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Lancôme (6)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929389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Noha Ali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Lancôme (6)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34222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Vian J. Mohammed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Lancôme (6)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21986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Amina Mohammad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Lancôme (5)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42647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Bassam Ataa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Lancôme (5)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01750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Wafaa Srouji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Lancôme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116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Maryoush Tahhan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Lancôme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206024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Lawan Albayati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Lancôme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905681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A701314-5D7A-4028-A76F-5247AB5D042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05/01/2017 - 06/30/2017</a:t>
            </a:r>
          </a:p>
        </p:txBody>
      </p:sp>
    </p:spTree>
    <p:extLst>
      <p:ext uri="{BB962C8B-B14F-4D97-AF65-F5344CB8AC3E}">
        <p14:creationId xmlns:p14="http://schemas.microsoft.com/office/powerpoint/2010/main" val="214633672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D394AF-85D2-4D4A-AE6E-B6F8F0B585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Influencers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25C4F75-7912-4B9A-A7CC-D4527E7F9CC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5010032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546923130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64105781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3050926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2258057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0283481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61703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Nosa Noor Jad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Lancôme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631545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Seren Zengena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Lancôme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31307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Farah Tariq Al Jubory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Lancôme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87700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Amale Al Hajj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Lancôme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94354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Almra Alasad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Lancôme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285888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Janet Khouzam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Lancôme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07614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Gardenia Ali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Lancôme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765016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Amna Shokr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Lancôme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474669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Rania Hayek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Lancôme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84315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Tav Zangana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Lancôme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193506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5448E27-239B-4D5F-ABAE-7976B4C97A3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05/01/2017 - 06/30/2017</a:t>
            </a:r>
          </a:p>
        </p:txBody>
      </p:sp>
    </p:spTree>
    <p:extLst>
      <p:ext uri="{BB962C8B-B14F-4D97-AF65-F5344CB8AC3E}">
        <p14:creationId xmlns:p14="http://schemas.microsoft.com/office/powerpoint/2010/main" val="426667257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4D8D5D-CA97-4149-ABE6-B5C31D73F4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Influencers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BD6041E-16F2-49B6-9895-A13DB26E13A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3108428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843593437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90846664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1570044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70869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1615560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52357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Bashaier Alyassery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Lancôme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838920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Zalikha Mohamad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Lancôme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647880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Noor Saad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Lancôme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620285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Um Akrm Al-Sawalqh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Lancôme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19595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Valin Ali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Lancôme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9479266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DD53166-5952-46AC-8F9D-09C892FD660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05/01/2017 - 06/30/2017</a:t>
            </a:r>
          </a:p>
        </p:txBody>
      </p:sp>
    </p:spTree>
    <p:extLst>
      <p:ext uri="{BB962C8B-B14F-4D97-AF65-F5344CB8AC3E}">
        <p14:creationId xmlns:p14="http://schemas.microsoft.com/office/powerpoint/2010/main" val="3917035219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884647-162C-476C-ADAA-D355C28330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Average Interactions Per Post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5403935-73D8-4F50-9F84-F5FB9E4B9CA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95256431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73EC3B5-3409-496B-821A-4369C8C2E36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05/01/2017 - 06/30/2017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57EF7A8-F528-4283-B6FE-FDB42517F4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005243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1857</Words>
  <Application>Microsoft Office PowerPoint</Application>
  <PresentationFormat>On-screen Show (4:3)</PresentationFormat>
  <Paragraphs>1008</Paragraphs>
  <Slides>40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40</vt:i4>
      </vt:variant>
    </vt:vector>
  </HeadingPairs>
  <TitlesOfParts>
    <vt:vector size="43" baseType="lpstr">
      <vt:lpstr>Calibri</vt:lpstr>
      <vt:lpstr>Arial</vt:lpstr>
      <vt:lpstr>quintly_template</vt:lpstr>
      <vt:lpstr>Facebook</vt:lpstr>
      <vt:lpstr>Facebook Key Metrics Table</vt:lpstr>
      <vt:lpstr>Facebook Key Metrics Radar</vt:lpstr>
      <vt:lpstr>Facebook Fans Total</vt:lpstr>
      <vt:lpstr>Facebook Fans Table</vt:lpstr>
      <vt:lpstr>Facebook Fans By Country Table - 1 of 3</vt:lpstr>
      <vt:lpstr>Facebook Fans By Country Table - 2 of 3</vt:lpstr>
      <vt:lpstr>Facebook Fans By Country Table - 3 of 3</vt:lpstr>
      <vt:lpstr>Facebook Fans Change Per Weekday</vt:lpstr>
      <vt:lpstr>Facebook Fans Change Rate</vt:lpstr>
      <vt:lpstr>Facebook Global Fans Total</vt:lpstr>
      <vt:lpstr>Facebook Fans Change Per Weekday</vt:lpstr>
      <vt:lpstr>Facebook Own Posts Table - 1 of 4</vt:lpstr>
      <vt:lpstr>Facebook Own Posts Table - 2 of 4</vt:lpstr>
      <vt:lpstr>Facebook Own Posts Table - 3 of 4</vt:lpstr>
      <vt:lpstr>Facebook Own Posts Table - 4 of 4</vt:lpstr>
      <vt:lpstr>Facebook Own Posts</vt:lpstr>
      <vt:lpstr>Facebook Own Posts By Hour</vt:lpstr>
      <vt:lpstr>Facebook Own Posts with Reactions Table - 1 of 5</vt:lpstr>
      <vt:lpstr>Facebook Own Posts with Reactions Table - 2 of 5</vt:lpstr>
      <vt:lpstr>Facebook Own Posts with Reactions Table - 3 of 5</vt:lpstr>
      <vt:lpstr>Facebook Own Posts with Reactions Table - 4 of 5</vt:lpstr>
      <vt:lpstr>Facebook Own Posts with Reactions Table - 5 of 5</vt:lpstr>
      <vt:lpstr>Facebook Own Posts By Weekday</vt:lpstr>
      <vt:lpstr>Facebook Post Type Distribution</vt:lpstr>
      <vt:lpstr>Facebook Own Posts App Usage</vt:lpstr>
      <vt:lpstr>Facebook Hashtag Detection - 1 of 2</vt:lpstr>
      <vt:lpstr>Facebook Hashtag Detection - 2 of 2</vt:lpstr>
      <vt:lpstr>Facebook Sponsored Posts Distribution</vt:lpstr>
      <vt:lpstr>Facebook Interaction Rate</vt:lpstr>
      <vt:lpstr>Facebook Interactions Distribution</vt:lpstr>
      <vt:lpstr>Facebook Interaction Rate By Hour</vt:lpstr>
      <vt:lpstr>Facebook Interaction Rate By Post Type</vt:lpstr>
      <vt:lpstr>Facebook Interaction Rate By Weekday</vt:lpstr>
      <vt:lpstr>Facebook Average Reactions Per Post</vt:lpstr>
      <vt:lpstr>Facebook Average Shares Per Post</vt:lpstr>
      <vt:lpstr>Facebook Key Influencers - 1 of 3</vt:lpstr>
      <vt:lpstr>Facebook Key Influencers - 2 of 3</vt:lpstr>
      <vt:lpstr>Facebook Key Influencers - 3 of 3</vt:lpstr>
      <vt:lpstr>Facebook Average Interactions Per Post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</dc:title>
  <dc:creator>Administrator</dc:creator>
  <cp:lastModifiedBy>Administrator</cp:lastModifiedBy>
  <cp:revision>1</cp:revision>
  <dcterms:created xsi:type="dcterms:W3CDTF">2017-06-29T14:38:06Z</dcterms:created>
  <dcterms:modified xsi:type="dcterms:W3CDTF">2017-06-29T14:39:45Z</dcterms:modified>
</cp:coreProperties>
</file>