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277176</c:v>
                </c:pt>
                <c:pt idx="1">
                  <c:v>281513</c:v>
                </c:pt>
                <c:pt idx="2">
                  <c:v>286206</c:v>
                </c:pt>
                <c:pt idx="3">
                  <c:v>286740</c:v>
                </c:pt>
                <c:pt idx="4">
                  <c:v>292039</c:v>
                </c:pt>
                <c:pt idx="5">
                  <c:v>305032</c:v>
                </c:pt>
                <c:pt idx="6">
                  <c:v>317899</c:v>
                </c:pt>
                <c:pt idx="7">
                  <c:v>322917</c:v>
                </c:pt>
                <c:pt idx="8">
                  <c:v>320512</c:v>
                </c:pt>
                <c:pt idx="9">
                  <c:v>320100</c:v>
                </c:pt>
                <c:pt idx="10">
                  <c:v>320245</c:v>
                </c:pt>
                <c:pt idx="11">
                  <c:v>328783</c:v>
                </c:pt>
                <c:pt idx="12">
                  <c:v>331737</c:v>
                </c:pt>
                <c:pt idx="13">
                  <c:v>334085</c:v>
                </c:pt>
                <c:pt idx="14">
                  <c:v>340769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4-4EB0-9780-88CEDF632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583600"/>
        <c:axId val="242810792"/>
      </c:lineChart>
      <c:dateAx>
        <c:axId val="24658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0792"/>
        <c:crosses val="autoZero"/>
        <c:auto val="1"/>
        <c:lblOffset val="100"/>
        <c:baseTimeUnit val="months"/>
      </c:dateAx>
      <c:valAx>
        <c:axId val="24281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8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  <c:pt idx="12">
                  <c:v>331611</c:v>
                </c:pt>
                <c:pt idx="13">
                  <c:v>333963</c:v>
                </c:pt>
                <c:pt idx="14">
                  <c:v>340095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3-456E-AF14-7C68AA3259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  <c:pt idx="12">
                  <c:v>71652</c:v>
                </c:pt>
                <c:pt idx="13">
                  <c:v>72957</c:v>
                </c:pt>
                <c:pt idx="14">
                  <c:v>74370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D3-456E-AF14-7C68AA3259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  <c:pt idx="12">
                  <c:v>183258</c:v>
                </c:pt>
                <c:pt idx="13">
                  <c:v>183535</c:v>
                </c:pt>
                <c:pt idx="14">
                  <c:v>183797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D3-456E-AF14-7C68AA3259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  <c:pt idx="12">
                  <c:v>98733</c:v>
                </c:pt>
                <c:pt idx="13">
                  <c:v>99606</c:v>
                </c:pt>
                <c:pt idx="14">
                  <c:v>99819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D3-456E-AF14-7C68AA325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59064"/>
        <c:axId val="274778800"/>
      </c:lineChart>
      <c:dateAx>
        <c:axId val="24695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78800"/>
        <c:crosses val="autoZero"/>
        <c:auto val="1"/>
        <c:lblOffset val="100"/>
        <c:baseTimeUnit val="months"/>
      </c:dateAx>
      <c:valAx>
        <c:axId val="27477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5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20726</c:v>
                </c:pt>
                <c:pt idx="1">
                  <c:v>96729</c:v>
                </c:pt>
                <c:pt idx="2">
                  <c:v>46447</c:v>
                </c:pt>
                <c:pt idx="3">
                  <c:v>11353</c:v>
                </c:pt>
                <c:pt idx="4">
                  <c:v>3607</c:v>
                </c:pt>
                <c:pt idx="5">
                  <c:v>705</c:v>
                </c:pt>
                <c:pt idx="6">
                  <c:v>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0B-4E2D-91C5-E35C2ECB0D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18054</c:v>
                </c:pt>
                <c:pt idx="1">
                  <c:v>81072</c:v>
                </c:pt>
                <c:pt idx="2">
                  <c:v>39912</c:v>
                </c:pt>
                <c:pt idx="3">
                  <c:v>8328</c:v>
                </c:pt>
                <c:pt idx="4">
                  <c:v>2630</c:v>
                </c:pt>
                <c:pt idx="5">
                  <c:v>602</c:v>
                </c:pt>
                <c:pt idx="6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0B-4E2D-91C5-E35C2ECB0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963536"/>
        <c:axId val="242810136"/>
      </c:barChart>
      <c:catAx>
        <c:axId val="18396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0136"/>
        <c:crosses val="autoZero"/>
        <c:auto val="1"/>
        <c:lblAlgn val="ctr"/>
        <c:lblOffset val="100"/>
        <c:noMultiLvlLbl val="0"/>
      </c:catAx>
      <c:valAx>
        <c:axId val="24281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96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3244007</c:v>
                </c:pt>
                <c:pt idx="1">
                  <c:v>3935001</c:v>
                </c:pt>
                <c:pt idx="2">
                  <c:v>4264648</c:v>
                </c:pt>
                <c:pt idx="3">
                  <c:v>2132380</c:v>
                </c:pt>
                <c:pt idx="4">
                  <c:v>3075700</c:v>
                </c:pt>
                <c:pt idx="5">
                  <c:v>9337659</c:v>
                </c:pt>
                <c:pt idx="6">
                  <c:v>7739219</c:v>
                </c:pt>
                <c:pt idx="7">
                  <c:v>8439890</c:v>
                </c:pt>
                <c:pt idx="8">
                  <c:v>9128059</c:v>
                </c:pt>
                <c:pt idx="9">
                  <c:v>5890237</c:v>
                </c:pt>
                <c:pt idx="10">
                  <c:v>6306734</c:v>
                </c:pt>
                <c:pt idx="11">
                  <c:v>6064716</c:v>
                </c:pt>
                <c:pt idx="12">
                  <c:v>6062922</c:v>
                </c:pt>
                <c:pt idx="13">
                  <c:v>4545798</c:v>
                </c:pt>
                <c:pt idx="14">
                  <c:v>3907072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AF-4B44-BF7E-3FAF6DA7B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56616"/>
        <c:axId val="276859568"/>
      </c:lineChart>
      <c:dateAx>
        <c:axId val="276856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9568"/>
        <c:crosses val="autoZero"/>
        <c:auto val="1"/>
        <c:lblOffset val="100"/>
        <c:baseTimeUnit val="months"/>
      </c:dateAx>
      <c:valAx>
        <c:axId val="27685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1376226</c:v>
                </c:pt>
                <c:pt idx="1">
                  <c:v>904414</c:v>
                </c:pt>
                <c:pt idx="2">
                  <c:v>944974</c:v>
                </c:pt>
                <c:pt idx="3">
                  <c:v>739603</c:v>
                </c:pt>
                <c:pt idx="4">
                  <c:v>722121</c:v>
                </c:pt>
                <c:pt idx="5">
                  <c:v>1585318</c:v>
                </c:pt>
                <c:pt idx="6">
                  <c:v>1425461</c:v>
                </c:pt>
                <c:pt idx="7">
                  <c:v>1476185</c:v>
                </c:pt>
                <c:pt idx="8">
                  <c:v>1570741</c:v>
                </c:pt>
                <c:pt idx="9">
                  <c:v>1379098</c:v>
                </c:pt>
                <c:pt idx="10">
                  <c:v>1498337</c:v>
                </c:pt>
                <c:pt idx="11">
                  <c:v>1185631</c:v>
                </c:pt>
                <c:pt idx="12">
                  <c:v>1176989</c:v>
                </c:pt>
                <c:pt idx="13">
                  <c:v>1025091</c:v>
                </c:pt>
                <c:pt idx="14">
                  <c:v>995558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20-4E72-A40A-16FEC4F6A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777488"/>
        <c:axId val="277212760"/>
      </c:lineChart>
      <c:dateAx>
        <c:axId val="274777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2760"/>
        <c:crosses val="autoZero"/>
        <c:auto val="1"/>
        <c:lblOffset val="100"/>
        <c:baseTimeUnit val="months"/>
      </c:dateAx>
      <c:valAx>
        <c:axId val="27721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7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139476</c:v>
                </c:pt>
                <c:pt idx="1">
                  <c:v>113329</c:v>
                </c:pt>
                <c:pt idx="2">
                  <c:v>88511</c:v>
                </c:pt>
                <c:pt idx="3">
                  <c:v>36704</c:v>
                </c:pt>
                <c:pt idx="4">
                  <c:v>77477</c:v>
                </c:pt>
                <c:pt idx="5">
                  <c:v>258502</c:v>
                </c:pt>
                <c:pt idx="6">
                  <c:v>240426</c:v>
                </c:pt>
                <c:pt idx="7">
                  <c:v>241758</c:v>
                </c:pt>
                <c:pt idx="8">
                  <c:v>258079</c:v>
                </c:pt>
                <c:pt idx="9">
                  <c:v>144027</c:v>
                </c:pt>
                <c:pt idx="10">
                  <c:v>173742</c:v>
                </c:pt>
                <c:pt idx="11">
                  <c:v>183546</c:v>
                </c:pt>
                <c:pt idx="12">
                  <c:v>112692</c:v>
                </c:pt>
                <c:pt idx="13">
                  <c:v>99226</c:v>
                </c:pt>
                <c:pt idx="14">
                  <c:v>120210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F-4A59-8A91-0FB841B9C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11448"/>
        <c:axId val="277216696"/>
      </c:lineChart>
      <c:dateAx>
        <c:axId val="277211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6696"/>
        <c:crosses val="autoZero"/>
        <c:auto val="1"/>
        <c:lblOffset val="100"/>
        <c:baseTimeUnit val="months"/>
      </c:dateAx>
      <c:valAx>
        <c:axId val="27721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1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2897</c:v>
                </c:pt>
                <c:pt idx="1">
                  <c:v>5235</c:v>
                </c:pt>
                <c:pt idx="2">
                  <c:v>8293</c:v>
                </c:pt>
                <c:pt idx="3">
                  <c:v>5162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9D-4418-92AE-A246233C16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755</c:v>
                </c:pt>
                <c:pt idx="1">
                  <c:v>4558</c:v>
                </c:pt>
                <c:pt idx="2">
                  <c:v>356</c:v>
                </c:pt>
                <c:pt idx="3">
                  <c:v>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9D-4418-92AE-A246233C16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179</c:v>
                </c:pt>
                <c:pt idx="1">
                  <c:v>123</c:v>
                </c:pt>
                <c:pt idx="2">
                  <c:v>147</c:v>
                </c:pt>
                <c:pt idx="3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9D-4418-92AE-A246233C16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1286</c:v>
                </c:pt>
                <c:pt idx="1">
                  <c:v>6034</c:v>
                </c:pt>
                <c:pt idx="2">
                  <c:v>1457</c:v>
                </c:pt>
                <c:pt idx="3">
                  <c:v>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9D-4418-92AE-A246233C1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209152"/>
        <c:axId val="279365488"/>
      </c:lineChart>
      <c:dateAx>
        <c:axId val="277209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65488"/>
        <c:crosses val="autoZero"/>
        <c:auto val="1"/>
        <c:lblOffset val="100"/>
        <c:baseTimeUnit val="months"/>
      </c:dateAx>
      <c:valAx>
        <c:axId val="27936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0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14</c:v>
                </c:pt>
                <c:pt idx="2">
                  <c:v>14</c:v>
                </c:pt>
                <c:pt idx="3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D7-4D53-BBCA-68DF6EE0D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1724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D7-4D53-BBCA-68DF6EE0D8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D7-4D53-BBCA-68DF6EE0D8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12</c:v>
                </c:pt>
                <c:pt idx="2">
                  <c:v>30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D7-4D53-BBCA-68DF6EE0D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367128"/>
        <c:axId val="279368112"/>
      </c:lineChart>
      <c:dateAx>
        <c:axId val="279367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68112"/>
        <c:crosses val="autoZero"/>
        <c:auto val="1"/>
        <c:lblOffset val="100"/>
        <c:baseTimeUnit val="months"/>
      </c:dateAx>
      <c:valAx>
        <c:axId val="27936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6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2621</c:v>
                </c:pt>
                <c:pt idx="1">
                  <c:v>4842</c:v>
                </c:pt>
                <c:pt idx="2">
                  <c:v>7652</c:v>
                </c:pt>
                <c:pt idx="3">
                  <c:v>4718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E9-46F3-AF59-64130FF2AE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658</c:v>
                </c:pt>
                <c:pt idx="1">
                  <c:v>2133</c:v>
                </c:pt>
                <c:pt idx="2">
                  <c:v>284</c:v>
                </c:pt>
                <c:pt idx="3">
                  <c:v>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E9-46F3-AF59-64130FF2AE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162</c:v>
                </c:pt>
                <c:pt idx="1">
                  <c:v>96</c:v>
                </c:pt>
                <c:pt idx="2">
                  <c:v>93</c:v>
                </c:pt>
                <c:pt idx="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E9-46F3-AF59-64130FF2AE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1132</c:v>
                </c:pt>
                <c:pt idx="1">
                  <c:v>4951</c:v>
                </c:pt>
                <c:pt idx="2">
                  <c:v>1102</c:v>
                </c:pt>
                <c:pt idx="3">
                  <c:v>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E9-46F3-AF59-64130FF2A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369752"/>
        <c:axId val="279371064"/>
      </c:lineChart>
      <c:dateAx>
        <c:axId val="27936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71064"/>
        <c:crosses val="autoZero"/>
        <c:auto val="1"/>
        <c:lblOffset val="100"/>
        <c:baseTimeUnit val="months"/>
      </c:dateAx>
      <c:valAx>
        <c:axId val="27937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6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188</c:v>
                </c:pt>
                <c:pt idx="1">
                  <c:v>261</c:v>
                </c:pt>
                <c:pt idx="2">
                  <c:v>453</c:v>
                </c:pt>
                <c:pt idx="3">
                  <c:v>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0F-413D-ACEF-FB7A93AACF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</c:v>
                </c:pt>
                <c:pt idx="1">
                  <c:v>655</c:v>
                </c:pt>
                <c:pt idx="2">
                  <c:v>60</c:v>
                </c:pt>
                <c:pt idx="3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0F-413D-ACEF-FB7A93AACF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22</c:v>
                </c:pt>
                <c:pt idx="2">
                  <c:v>46</c:v>
                </c:pt>
                <c:pt idx="3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0F-413D-ACEF-FB7A93AACF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120</c:v>
                </c:pt>
                <c:pt idx="1">
                  <c:v>959</c:v>
                </c:pt>
                <c:pt idx="2">
                  <c:v>284</c:v>
                </c:pt>
                <c:pt idx="3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0F-413D-ACEF-FB7A93AAC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53448"/>
        <c:axId val="247555088"/>
      </c:lineChart>
      <c:dateAx>
        <c:axId val="247553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55088"/>
        <c:crosses val="autoZero"/>
        <c:auto val="1"/>
        <c:lblOffset val="100"/>
        <c:baseTimeUnit val="months"/>
      </c:dateAx>
      <c:valAx>
        <c:axId val="24755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5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4E-468D-A30E-A861B9D80C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32</c:v>
                </c:pt>
                <c:pt idx="1">
                  <c:v>55</c:v>
                </c:pt>
                <c:pt idx="2">
                  <c:v>144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4E-468D-A30E-A861B9D80C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</c:v>
                </c:pt>
                <c:pt idx="1">
                  <c:v>0</c:v>
                </c:pt>
                <c:pt idx="2">
                  <c:v>38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4E-468D-A30E-A861B9D80C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4E-468D-A30E-A861B9D80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547544"/>
        <c:axId val="247550168"/>
      </c:barChart>
      <c:catAx>
        <c:axId val="24754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50168"/>
        <c:crosses val="autoZero"/>
        <c:auto val="1"/>
        <c:lblAlgn val="ctr"/>
        <c:lblOffset val="100"/>
        <c:noMultiLvlLbl val="0"/>
      </c:catAx>
      <c:valAx>
        <c:axId val="24755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4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331611</c:v>
                </c:pt>
                <c:pt idx="1">
                  <c:v>71652</c:v>
                </c:pt>
                <c:pt idx="2">
                  <c:v>183258</c:v>
                </c:pt>
                <c:pt idx="3">
                  <c:v>98733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B0-4C63-BC44-B53289CCE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41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EC-4E3E-A51F-52FB3F0B2D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7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EC-4E3E-A51F-52FB3F0B2D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EC-4E3E-A51F-52FB3F0B2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670944"/>
        <c:axId val="397666352"/>
      </c:barChart>
      <c:catAx>
        <c:axId val="39767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66352"/>
        <c:crosses val="autoZero"/>
        <c:auto val="1"/>
        <c:lblAlgn val="ctr"/>
        <c:lblOffset val="100"/>
        <c:noMultiLvlLbl val="0"/>
      </c:catAx>
      <c:valAx>
        <c:axId val="39766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7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583879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3073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871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094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3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0483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0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5038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31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6726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88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915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20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104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928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122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58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39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11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74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368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6233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29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692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3439515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9259154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9944964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23248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5502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049545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0370491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7582379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896126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3933310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070454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811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4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- 2017-01-30 07:30:29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ماكدونالدز يشارك كافة الأردنيين أجمل مشاعر الافتخار والاعتزاز بميلاد جلالة قائدنا الأعلى الملك عبدالله الثاني بن الحسين المعظم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1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- 2017-01-25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 رأيك بيهمنا، احتفظ بفاتورة زيارتك الاخيرة، ثم قيّم الزيارة على تطبيق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rateurvisit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jo.rateurvisit.com،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لتحصل على صنداي مجانا!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73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- 2017-01-22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 من ماكدونالدز ولمدة محدودة مثلثات الجبن السويسرية فقط ب 1.29 دينار.
اطلبها الان على 5820000 أو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www.mcdelivery.jo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70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- 2017-01-19 11:30:00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كلمة مش موجودة بالفيديو مين بقدر يحكيلنا شو هي؟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5652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</a:p>
        </p:txBody>
      </p:sp>
    </p:spTree>
    <p:extLst>
      <p:ext uri="{BB962C8B-B14F-4D97-AF65-F5344CB8AC3E}">
        <p14:creationId xmlns:p14="http://schemas.microsoft.com/office/powerpoint/2010/main" val="317890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625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4280331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3922360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8954604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35931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482715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8127281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5390853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10867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397008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2860332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81714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9529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7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- 2017-01-17 04:00:00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تشكيلة فطور صارت بس ب 86 قرش بتستناكم عند ماكدونالدز.
شو بتختارو منهم لليوم؟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36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- 2017-01-13 14:30:02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قطع ماك ناجتس مجانا مع كل طلب بقيمة 5 دينار وما فوق عبر تطبيق ماك دليفري الاردن أو عبر الانترنت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www.mcdelivery.jo
#McDJO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19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- 2017-01-11 08:48:34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1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- 2017-01-05 12:47:21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أحصل عليها الآن مع أي وجبة هابي ميل من أفرع ماكدونالدز الأردن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4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- 2017-01-02 09:45:50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75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- 2016-12-29 09:03:00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خلصت سنة 2016  وقصّتنا كانت حلوة كتير... 
خلونا نبلش مع بعض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897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</a:p>
        </p:txBody>
      </p:sp>
    </p:spTree>
    <p:extLst>
      <p:ext uri="{BB962C8B-B14F-4D97-AF65-F5344CB8AC3E}">
        <p14:creationId xmlns:p14="http://schemas.microsoft.com/office/powerpoint/2010/main" val="2409520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949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68971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0826648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640452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92312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26318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0652814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710651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1162806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9116262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8462242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526582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0392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6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- 2016-12-26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بعرض ماك كافيه، أمريكانو أو لاتيه مع نوتيلا مافن ب 2.15 دينار في فروع ماكدونالدز شارع المدينة المنورة، شارع الملكة رانيا العبدالله، الجاردنز (شارع وصفي التل) والصويفية.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89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- 2016-12-25 19:05:20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1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- 2016-12-25 06:30:00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ماكدونالدز الأردن يتمنى لكم اعياداً سعيدة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5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- 2016-12-21 14:46:16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2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- 2016-12-21 14:45:26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- 2016-12-16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أنه بمجرد مشاركتنا رأيك، ستحصل على صنداي مجاناً؟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112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</a:p>
        </p:txBody>
      </p:sp>
    </p:spTree>
    <p:extLst>
      <p:ext uri="{BB962C8B-B14F-4D97-AF65-F5344CB8AC3E}">
        <p14:creationId xmlns:p14="http://schemas.microsoft.com/office/powerpoint/2010/main" val="2103271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415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400228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3262299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991807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6963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8481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021921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5563948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5990142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427856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6446763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270952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050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98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- 2016-12-13 13:05:39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اللحظات الأولى لزيارة ريمي لمسرح قصر الثقافة بعد غياب طويل..
بقي 3 أيام لحفل ريمي بندلي!
للمعلومات 0796112242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9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- 2016-12-12 07:45:10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ماكدونالدز الأردن يهنئ الأمة الإسلاميه بحلول عيد المولد النبوي الشريف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58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- 2016-12-11 11:00:26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تنسوا تشاركونا اليوم بين الساعة 15:00 والساعة 16:00 في ماكدونالدز فرع شارع المدينة المنورة..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7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- 2016-12-10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غرض بتتذكر من ايام زمان؟ 
#٢٠_سنة_مع_بعض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66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- 2016-12-09 18:00:34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لاقونا يوم الأحد 11.12.2016 من الساعة 15:00-16:00 في ماكدونالدز فرع شارع المدينة المنورة لتعيشوا ذكريات الطفولة وتتصوروا مع الفنانة ريمي بندلي.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185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</a:p>
        </p:txBody>
      </p:sp>
    </p:spTree>
    <p:extLst>
      <p:ext uri="{BB962C8B-B14F-4D97-AF65-F5344CB8AC3E}">
        <p14:creationId xmlns:p14="http://schemas.microsoft.com/office/powerpoint/2010/main" val="2459771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386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584254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78736396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2129715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37092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58891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3271348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9363487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2437893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0111108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0375304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7256228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498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31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- 2016-12-07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Challenge accepted! 
The “Mannequin Challenge” by our McDonald’s Team and Fans in Amman – Al Madina Al Munawara Branch. 
#MannequinChallenge #McDJO
Music copyright by Rae Sremmurd performing Black Beatles. (C) 2016 Eardruma/Interscope Records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1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- 2016-12-06 12:30:01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الوجبات التي سعرها ب 1.99 حاليا في ماكدونالدز؟
#٢٠_سنة_مع_بعض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51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- 2016-12-02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Celebrate with us today and get a Chicken Mac meal for JD1.99 only, for a limited time.
#20yearswithMcDonalds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5669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</a:p>
        </p:txBody>
      </p:sp>
    </p:spTree>
    <p:extLst>
      <p:ext uri="{BB962C8B-B14F-4D97-AF65-F5344CB8AC3E}">
        <p14:creationId xmlns:p14="http://schemas.microsoft.com/office/powerpoint/2010/main" val="388228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631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7021176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62059839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3852811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94573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864029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6603833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371118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5684622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5901500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837511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999238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8700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75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Jordan - 2016-12-01 10:51:31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Check out McDonald’s Jordan “Mannequin Challenge” done by our McDonald’s Team and Fans in Amman – Al Madina Al Munawara Branch. 
Special thanks to everyone who participated 
#MannequinChallenge #Mannequin_Challenge #MCDJO #McDonaldsJordan #McDonalds_Jordan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306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</a:p>
        </p:txBody>
      </p:sp>
    </p:spTree>
    <p:extLst>
      <p:ext uri="{BB962C8B-B14F-4D97-AF65-F5344CB8AC3E}">
        <p14:creationId xmlns:p14="http://schemas.microsoft.com/office/powerpoint/2010/main" val="4108989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972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41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024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162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916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032740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150631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615768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1052807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4255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7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1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#McDJO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35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#ammanjo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0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#instajo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7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#mcdjo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#مهووس_الجبنة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24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#فطور_ماكدونالدز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1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#HappyMothersDay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0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#ساعة_الارض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#Earthhour2017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170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03/01/2017 - 04/01/2017</a:t>
            </a:r>
          </a:p>
        </p:txBody>
      </p:sp>
    </p:spTree>
    <p:extLst>
      <p:ext uri="{BB962C8B-B14F-4D97-AF65-F5344CB8AC3E}">
        <p14:creationId xmlns:p14="http://schemas.microsoft.com/office/powerpoint/2010/main" val="636687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759</Words>
  <Application>Microsoft Office PowerPoint</Application>
  <PresentationFormat>On-screen Show (4:3)</PresentationFormat>
  <Paragraphs>470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Facebook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Fan Distribution</vt:lpstr>
      <vt:lpstr>PowerPoint Presentation</vt:lpstr>
      <vt:lpstr>Instagram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2017-05-05T20:03:19Z</dcterms:created>
  <dcterms:modified xsi:type="dcterms:W3CDTF">2017-05-05T20:04:12Z</dcterms:modified>
</cp:coreProperties>
</file>